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74" r:id="rId2"/>
    <p:sldId id="256" r:id="rId3"/>
    <p:sldId id="257" r:id="rId4"/>
    <p:sldId id="259" r:id="rId5"/>
    <p:sldId id="263" r:id="rId6"/>
    <p:sldId id="260" r:id="rId7"/>
    <p:sldId id="264" r:id="rId8"/>
    <p:sldId id="262" r:id="rId9"/>
    <p:sldId id="265" r:id="rId10"/>
    <p:sldId id="266" r:id="rId11"/>
    <p:sldId id="271" r:id="rId12"/>
    <p:sldId id="273" r:id="rId13"/>
    <p:sldId id="27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9A1AF0-8386-41FD-BDCC-49D6FDC3879E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03191-AA11-4FB3-A5CF-E8FF7A264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708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E34C7BF-C799-4A71-8D9C-0822BBC6540A}" type="slidenum">
              <a:rPr lang="en-US" b="0" smtClean="0"/>
              <a:pPr eaLnBrk="1" hangingPunct="1"/>
              <a:t>7</a:t>
            </a:fld>
            <a:endParaRPr lang="en-US" b="0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481967E-A8E5-4D73-8458-BDBF7EEC6568}" type="slidenum">
              <a:rPr lang="en-US" b="0" smtClean="0"/>
              <a:pPr eaLnBrk="1" hangingPunct="1"/>
              <a:t>9</a:t>
            </a:fld>
            <a:endParaRPr lang="en-US" b="0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271E46-B06A-44B2-9414-536937C5EA15}" type="slidenum">
              <a:rPr lang="en-US" b="0" smtClean="0"/>
              <a:pPr eaLnBrk="1" hangingPunct="1"/>
              <a:t>10</a:t>
            </a:fld>
            <a:endParaRPr lang="en-US" b="0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2C90724-1915-4F95-A8F3-A91F6C672D77}" type="slidenum">
              <a:rPr lang="en-US" b="0" smtClean="0"/>
              <a:pPr eaLnBrk="1" hangingPunct="1"/>
              <a:t>11</a:t>
            </a:fld>
            <a:endParaRPr lang="en-US" b="0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9C18D5-D756-4963-9B92-A88205202847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8C3924E-7384-401B-931A-5D2D9A5AEEF2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C18D5-D756-4963-9B92-A88205202847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3924E-7384-401B-931A-5D2D9A5AEEF2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C18D5-D756-4963-9B92-A88205202847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3924E-7384-401B-931A-5D2D9A5AEEF2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C18D5-D756-4963-9B92-A88205202847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3924E-7384-401B-931A-5D2D9A5AEEF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C18D5-D756-4963-9B92-A88205202847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3924E-7384-401B-931A-5D2D9A5AEEF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C18D5-D756-4963-9B92-A88205202847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3924E-7384-401B-931A-5D2D9A5AEEF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C18D5-D756-4963-9B92-A88205202847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3924E-7384-401B-931A-5D2D9A5AEEF2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C18D5-D756-4963-9B92-A88205202847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3924E-7384-401B-931A-5D2D9A5AEEF2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C18D5-D756-4963-9B92-A88205202847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3924E-7384-401B-931A-5D2D9A5AEE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C18D5-D756-4963-9B92-A88205202847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3924E-7384-401B-931A-5D2D9A5AEE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C18D5-D756-4963-9B92-A88205202847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3924E-7384-401B-931A-5D2D9A5AEE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B9C18D5-D756-4963-9B92-A88205202847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C3924E-7384-401B-931A-5D2D9A5AEE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14400" y="1676400"/>
            <a:ext cx="7772400" cy="1470025"/>
          </a:xfrm>
        </p:spPr>
        <p:txBody>
          <a:bodyPr/>
          <a:lstStyle/>
          <a:p>
            <a:r>
              <a:rPr lang="en-US" dirty="0" smtClean="0"/>
              <a:t>MEKANIKA FLUIDA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95400" y="3657600"/>
            <a:ext cx="6400800" cy="1752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BAGIAN 1</a:t>
            </a:r>
          </a:p>
          <a:p>
            <a:endParaRPr lang="en-US" dirty="0" smtClean="0"/>
          </a:p>
          <a:p>
            <a:r>
              <a:rPr lang="en-US" dirty="0" smtClean="0"/>
              <a:t>OLEH :</a:t>
            </a:r>
          </a:p>
          <a:p>
            <a:r>
              <a:rPr lang="en-US" dirty="0" smtClean="0"/>
              <a:t>Dr. </a:t>
            </a:r>
            <a:r>
              <a:rPr lang="en-US" dirty="0" err="1" smtClean="0"/>
              <a:t>Andi</a:t>
            </a:r>
            <a:r>
              <a:rPr lang="en-US" dirty="0" smtClean="0"/>
              <a:t> </a:t>
            </a:r>
            <a:r>
              <a:rPr lang="en-US" dirty="0" err="1" smtClean="0"/>
              <a:t>Makkawaru</a:t>
            </a:r>
            <a:r>
              <a:rPr lang="en-US" dirty="0" smtClean="0"/>
              <a:t>, ST, </a:t>
            </a:r>
            <a:r>
              <a:rPr lang="en-US" dirty="0" err="1" smtClean="0"/>
              <a:t>MSi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"/>
            <a:ext cx="1152000" cy="1143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76400" y="262235"/>
            <a:ext cx="41079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FAKULTAS TEKNIK </a:t>
            </a:r>
            <a:br>
              <a:rPr lang="en-US" dirty="0" smtClean="0"/>
            </a:br>
            <a:r>
              <a:rPr lang="en-US" dirty="0" smtClean="0"/>
              <a:t>PROGRAM STUDI TEKNIK SIPIL</a:t>
            </a:r>
          </a:p>
          <a:p>
            <a:r>
              <a:rPr lang="en-US" dirty="0" smtClean="0"/>
              <a:t>UNIVERSITAS SULAWESI TENGGARA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811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174D5D6-8DDD-45C6-BF8A-5DF7C02753E4}" type="slidenum">
              <a:rPr lang="en-US" b="0" smtClean="0"/>
              <a:pPr eaLnBrk="1" hangingPunct="1"/>
              <a:t>10</a:t>
            </a:fld>
            <a:endParaRPr lang="en-US" b="0" smtClean="0"/>
          </a:p>
        </p:txBody>
      </p:sp>
      <p:pic>
        <p:nvPicPr>
          <p:cNvPr id="1331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3505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352800"/>
            <a:ext cx="3514725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75" y="381000"/>
            <a:ext cx="366712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429000"/>
            <a:ext cx="384810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9568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8B51CF8-9AB6-4F7F-8579-013E897257C3}" type="slidenum">
              <a:rPr lang="en-US" b="0" smtClean="0"/>
              <a:pPr eaLnBrk="1" hangingPunct="1"/>
              <a:t>11</a:t>
            </a:fld>
            <a:endParaRPr lang="en-US" b="0" smtClean="0"/>
          </a:p>
        </p:txBody>
      </p:sp>
      <p:pic>
        <p:nvPicPr>
          <p:cNvPr id="1433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505200"/>
            <a:ext cx="223837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3362325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81000"/>
            <a:ext cx="418147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8907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1336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BAGIAN-BAGIAN DARI FLUIDA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78339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1FE76EA-E253-4433-9367-AC9E4EAD26C2}" type="slidenum">
              <a:rPr lang="en-US" b="0" smtClean="0"/>
              <a:pPr eaLnBrk="1" hangingPunct="1"/>
              <a:t>13</a:t>
            </a:fld>
            <a:endParaRPr lang="en-US" b="0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229600" cy="6096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DENSITY AND SPECIFIC GRAVITY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2362200" y="4419600"/>
            <a:ext cx="17526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0">
                <a:solidFill>
                  <a:srgbClr val="3333FF"/>
                </a:solidFill>
              </a:rPr>
              <a:t>Density is mass per unit volume; specific volume is volume per unit mass.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1219200"/>
            <a:ext cx="2536825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2200"/>
            <a:ext cx="1425575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295400"/>
            <a:ext cx="1376363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579813"/>
            <a:ext cx="2560638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3581400" y="838200"/>
            <a:ext cx="3048000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lnSpc>
                <a:spcPct val="9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>
                <a:solidFill>
                  <a:srgbClr val="CC00CC"/>
                </a:solidFill>
              </a:rPr>
              <a:t>Specific gravity</a:t>
            </a:r>
            <a:r>
              <a:rPr lang="en-US" b="0">
                <a:solidFill>
                  <a:srgbClr val="CC00CC"/>
                </a:solidFill>
              </a:rPr>
              <a:t>:</a:t>
            </a:r>
            <a:r>
              <a:rPr lang="en-US" b="0"/>
              <a:t> The ratio of the density of a substance to the density of some standard substance at a specified temperature (usually water at 4°C). </a:t>
            </a: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381000" y="838200"/>
            <a:ext cx="2438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CC00CC"/>
                </a:solidFill>
              </a:rPr>
              <a:t>Density</a:t>
            </a:r>
          </a:p>
        </p:txBody>
      </p:sp>
      <p:sp>
        <p:nvSpPr>
          <p:cNvPr id="8203" name="Rectangle 12"/>
          <p:cNvSpPr>
            <a:spLocks noChangeArrowheads="1"/>
          </p:cNvSpPr>
          <p:nvPr/>
        </p:nvSpPr>
        <p:spPr bwMode="auto">
          <a:xfrm>
            <a:off x="2743200" y="2667000"/>
            <a:ext cx="2590800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>
                <a:solidFill>
                  <a:srgbClr val="CC00CC"/>
                </a:solidFill>
              </a:rPr>
              <a:t>Specific weight</a:t>
            </a:r>
            <a:r>
              <a:rPr lang="en-US" b="0">
                <a:solidFill>
                  <a:srgbClr val="CC00CC"/>
                </a:solidFill>
              </a:rPr>
              <a:t>:</a:t>
            </a:r>
            <a:r>
              <a:rPr lang="en-US" b="0"/>
              <a:t> The weight of a unit volume of a substance.</a:t>
            </a:r>
          </a:p>
        </p:txBody>
      </p:sp>
      <p:sp>
        <p:nvSpPr>
          <p:cNvPr id="8204" name="Rectangle 13"/>
          <p:cNvSpPr>
            <a:spLocks noChangeArrowheads="1"/>
          </p:cNvSpPr>
          <p:nvPr/>
        </p:nvSpPr>
        <p:spPr bwMode="auto">
          <a:xfrm>
            <a:off x="381000" y="1981200"/>
            <a:ext cx="213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CC00CC"/>
                </a:solidFill>
              </a:rPr>
              <a:t>Specific volume</a:t>
            </a:r>
          </a:p>
        </p:txBody>
      </p:sp>
      <p:pic>
        <p:nvPicPr>
          <p:cNvPr id="8205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29000"/>
            <a:ext cx="1962150" cy="263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819400"/>
            <a:ext cx="3173413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7542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6309" y="868447"/>
            <a:ext cx="42672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FF0000"/>
                </a:solidFill>
              </a:rPr>
              <a:t>MEKANIKA</a:t>
            </a:r>
            <a:r>
              <a:rPr lang="en-US" sz="2000" dirty="0" smtClean="0"/>
              <a:t>: </a:t>
            </a:r>
            <a:r>
              <a:rPr lang="en-US" sz="2000" dirty="0" err="1" smtClean="0"/>
              <a:t>Ilmu</a:t>
            </a:r>
            <a:r>
              <a:rPr lang="en-US" sz="2000" dirty="0" smtClean="0"/>
              <a:t> </a:t>
            </a:r>
            <a:r>
              <a:rPr lang="en-US" sz="2000" dirty="0" err="1" smtClean="0"/>
              <a:t>fisika</a:t>
            </a:r>
            <a:r>
              <a:rPr lang="en-US" sz="2000" dirty="0" smtClean="0"/>
              <a:t> </a:t>
            </a:r>
            <a:r>
              <a:rPr lang="en-US" sz="2000" dirty="0" err="1" smtClean="0"/>
              <a:t>tertua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berurusan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benda-benda</a:t>
            </a:r>
            <a:r>
              <a:rPr lang="en-US" sz="2000" dirty="0" smtClean="0"/>
              <a:t> </a:t>
            </a:r>
            <a:r>
              <a:rPr lang="en-US" sz="2000" dirty="0" err="1" smtClean="0"/>
              <a:t>diam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bergerak</a:t>
            </a:r>
            <a:r>
              <a:rPr lang="en-US" sz="2000" dirty="0" smtClean="0"/>
              <a:t> di </a:t>
            </a:r>
            <a:r>
              <a:rPr lang="en-US" sz="2000" dirty="0" err="1" smtClean="0"/>
              <a:t>bawah</a:t>
            </a:r>
            <a:r>
              <a:rPr lang="en-US" sz="2000" dirty="0" smtClean="0"/>
              <a:t> </a:t>
            </a:r>
            <a:r>
              <a:rPr lang="en-US" sz="2000" dirty="0" err="1" smtClean="0"/>
              <a:t>pengaruh</a:t>
            </a:r>
            <a:r>
              <a:rPr lang="en-US" sz="2000" dirty="0" smtClean="0"/>
              <a:t> </a:t>
            </a:r>
            <a:r>
              <a:rPr lang="en-US" sz="2000" dirty="0" err="1" smtClean="0"/>
              <a:t>kekuatan</a:t>
            </a:r>
            <a:r>
              <a:rPr lang="en-US" sz="2000" dirty="0" smtClean="0"/>
              <a:t>.</a:t>
            </a:r>
          </a:p>
          <a:p>
            <a:pPr algn="just"/>
            <a:r>
              <a:rPr lang="en-US" sz="2000" b="1" dirty="0" err="1" smtClean="0">
                <a:solidFill>
                  <a:srgbClr val="00B050"/>
                </a:solidFill>
              </a:rPr>
              <a:t>Statis</a:t>
            </a:r>
            <a:r>
              <a:rPr lang="en-US" sz="2000" dirty="0" smtClean="0"/>
              <a:t>: </a:t>
            </a:r>
            <a:r>
              <a:rPr lang="en-US" sz="2000" dirty="0" err="1" smtClean="0"/>
              <a:t>Cabang</a:t>
            </a:r>
            <a:r>
              <a:rPr lang="en-US" sz="2000" dirty="0" smtClean="0"/>
              <a:t> </a:t>
            </a:r>
            <a:r>
              <a:rPr lang="en-US" sz="2000" dirty="0" err="1" smtClean="0"/>
              <a:t>mekanika</a:t>
            </a:r>
            <a:r>
              <a:rPr lang="en-US" sz="2000" dirty="0" smtClean="0"/>
              <a:t> </a:t>
            </a:r>
            <a:r>
              <a:rPr lang="en-US" sz="2000" dirty="0" err="1" smtClean="0"/>
              <a:t>itu</a:t>
            </a:r>
            <a:r>
              <a:rPr lang="en-US" sz="2000" dirty="0" smtClean="0"/>
              <a:t> </a:t>
            </a:r>
            <a:r>
              <a:rPr lang="en-US" sz="2000" dirty="0" err="1" smtClean="0"/>
              <a:t>berurusan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gerak</a:t>
            </a:r>
            <a:r>
              <a:rPr lang="en-US" sz="2000" dirty="0" smtClean="0"/>
              <a:t> </a:t>
            </a:r>
            <a:r>
              <a:rPr lang="en-US" sz="2000" dirty="0" err="1" smtClean="0"/>
              <a:t>beraturan</a:t>
            </a:r>
            <a:r>
              <a:rPr lang="en-US" sz="2000" dirty="0" smtClean="0"/>
              <a:t>.</a:t>
            </a:r>
          </a:p>
          <a:p>
            <a:pPr algn="just"/>
            <a:r>
              <a:rPr lang="en-US" sz="2000" b="1" dirty="0" err="1" smtClean="0">
                <a:solidFill>
                  <a:srgbClr val="00B050"/>
                </a:solidFill>
              </a:rPr>
              <a:t>Dinamis</a:t>
            </a:r>
            <a:r>
              <a:rPr lang="en-US" sz="2000" dirty="0" smtClean="0"/>
              <a:t>: </a:t>
            </a:r>
            <a:r>
              <a:rPr lang="en-US" sz="2000" dirty="0" err="1" smtClean="0"/>
              <a:t>Cabang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berhubungan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gerak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beraturan</a:t>
            </a:r>
            <a:r>
              <a:rPr lang="en-US" sz="2000" dirty="0" smtClean="0"/>
              <a:t>.</a:t>
            </a:r>
          </a:p>
          <a:p>
            <a:pPr algn="just"/>
            <a:r>
              <a:rPr lang="en-US" sz="2000" b="1" dirty="0" smtClean="0">
                <a:solidFill>
                  <a:srgbClr val="FF0000"/>
                </a:solidFill>
              </a:rPr>
              <a:t>MEKANIKA FLUIDA</a:t>
            </a:r>
            <a:r>
              <a:rPr lang="en-US" sz="2000" dirty="0" smtClean="0"/>
              <a:t>: </a:t>
            </a:r>
            <a:r>
              <a:rPr lang="en-US" sz="2000" dirty="0" err="1" smtClean="0"/>
              <a:t>Ilmu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berhubungan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perilaku</a:t>
            </a:r>
            <a:r>
              <a:rPr lang="en-US" sz="2000" dirty="0" smtClean="0"/>
              <a:t> </a:t>
            </a:r>
            <a:r>
              <a:rPr lang="en-US" sz="2000" dirty="0" err="1" smtClean="0"/>
              <a:t>fluida</a:t>
            </a:r>
            <a:r>
              <a:rPr lang="en-US" sz="2000" dirty="0" smtClean="0"/>
              <a:t> </a:t>
            </a:r>
            <a:r>
              <a:rPr lang="en-US" sz="2000" dirty="0" err="1" smtClean="0"/>
              <a:t>saat</a:t>
            </a:r>
            <a:r>
              <a:rPr lang="en-US" sz="2000" dirty="0" smtClean="0"/>
              <a:t> </a:t>
            </a:r>
            <a:r>
              <a:rPr lang="en-US" sz="2000" dirty="0" err="1" smtClean="0"/>
              <a:t>fluida</a:t>
            </a:r>
            <a:r>
              <a:rPr lang="en-US" sz="2000" dirty="0" smtClean="0"/>
              <a:t> </a:t>
            </a:r>
            <a:r>
              <a:rPr lang="en-US" sz="2000" dirty="0" err="1" smtClean="0"/>
              <a:t>statis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fluida</a:t>
            </a:r>
            <a:r>
              <a:rPr lang="en-US" sz="2000" dirty="0" smtClean="0"/>
              <a:t> </a:t>
            </a:r>
            <a:r>
              <a:rPr lang="en-US" sz="2000" dirty="0" err="1" smtClean="0"/>
              <a:t>dinamis</a:t>
            </a:r>
            <a:r>
              <a:rPr lang="en-US" sz="2000" dirty="0" smtClean="0"/>
              <a:t>,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interaksi</a:t>
            </a:r>
            <a:r>
              <a:rPr lang="en-US" sz="2000" dirty="0" smtClean="0"/>
              <a:t> </a:t>
            </a:r>
            <a:r>
              <a:rPr lang="en-US" sz="2000" dirty="0" err="1" smtClean="0"/>
              <a:t>fluida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padatan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fluida</a:t>
            </a:r>
            <a:r>
              <a:rPr lang="en-US" sz="2000" dirty="0" smtClean="0"/>
              <a:t> lain.</a:t>
            </a:r>
          </a:p>
          <a:p>
            <a:pPr algn="just"/>
            <a:r>
              <a:rPr lang="en-US" sz="2000" dirty="0" err="1" smtClean="0"/>
              <a:t>Mekanika</a:t>
            </a:r>
            <a:r>
              <a:rPr lang="en-US" sz="2000" dirty="0" smtClean="0"/>
              <a:t> </a:t>
            </a:r>
            <a:r>
              <a:rPr lang="en-US" sz="2000" dirty="0" err="1" smtClean="0"/>
              <a:t>fluida</a:t>
            </a:r>
            <a:r>
              <a:rPr lang="en-US" sz="2000" dirty="0" smtClean="0"/>
              <a:t> </a:t>
            </a:r>
            <a:r>
              <a:rPr lang="en-US" sz="2000" dirty="0" err="1" smtClean="0"/>
              <a:t>juga</a:t>
            </a:r>
            <a:r>
              <a:rPr lang="en-US" sz="2000" dirty="0" smtClean="0"/>
              <a:t> </a:t>
            </a:r>
            <a:r>
              <a:rPr lang="en-US" sz="2000" dirty="0" err="1" smtClean="0"/>
              <a:t>disebut</a:t>
            </a:r>
            <a:r>
              <a:rPr lang="en-US" sz="2000" dirty="0" smtClean="0"/>
              <a:t> </a:t>
            </a:r>
            <a:r>
              <a:rPr lang="en-US" sz="2000" dirty="0" err="1" smtClean="0"/>
              <a:t>dinamika</a:t>
            </a:r>
            <a:r>
              <a:rPr lang="en-US" sz="2000" dirty="0" smtClean="0"/>
              <a:t> </a:t>
            </a:r>
            <a:r>
              <a:rPr lang="en-US" sz="2000" dirty="0" err="1" smtClean="0"/>
              <a:t>fluida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mempertimbangkan</a:t>
            </a:r>
            <a:r>
              <a:rPr lang="en-US" sz="2000" dirty="0" smtClean="0"/>
              <a:t> </a:t>
            </a:r>
            <a:r>
              <a:rPr lang="en-US" sz="2000" dirty="0" err="1" smtClean="0"/>
              <a:t>fluida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diam</a:t>
            </a:r>
            <a:r>
              <a:rPr lang="en-US" sz="2000" dirty="0" smtClean="0"/>
              <a:t>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</a:t>
            </a:r>
            <a:r>
              <a:rPr lang="en-US" sz="2000" dirty="0" err="1" smtClean="0"/>
              <a:t>contoh</a:t>
            </a:r>
            <a:r>
              <a:rPr lang="en-US" sz="2000" dirty="0" smtClean="0"/>
              <a:t> </a:t>
            </a:r>
            <a:r>
              <a:rPr lang="en-US" sz="2000" dirty="0" err="1" smtClean="0"/>
              <a:t>gerak</a:t>
            </a:r>
            <a:r>
              <a:rPr lang="en-US" sz="2000" dirty="0" smtClean="0"/>
              <a:t> </a:t>
            </a:r>
            <a:r>
              <a:rPr lang="en-US" sz="2000" dirty="0" err="1" smtClean="0"/>
              <a:t>khusus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kecepatan</a:t>
            </a:r>
            <a:r>
              <a:rPr lang="en-US" sz="2000" dirty="0" smtClean="0"/>
              <a:t> nol.</a:t>
            </a:r>
            <a:endParaRPr lang="en-US" sz="2000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04800"/>
            <a:ext cx="3409950" cy="51054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724400" y="5638799"/>
            <a:ext cx="4114800" cy="93424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itchFamily="34" charset="0"/>
              </a:rPr>
              <a:t>Mekanika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en-US" sz="21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itchFamily="34" charset="0"/>
              </a:rPr>
              <a:t>fluida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en-US" sz="21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itchFamily="34" charset="0"/>
              </a:rPr>
              <a:t>berurusan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en-US" sz="21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itchFamily="34" charset="0"/>
              </a:rPr>
              <a:t>dengan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en-US" sz="21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itchFamily="34" charset="0"/>
              </a:rPr>
              <a:t>cairan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en-US" sz="21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itchFamily="34" charset="0"/>
              </a:rPr>
              <a:t>dan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itchFamily="34" charset="0"/>
              </a:rPr>
              <a:t> gas </a:t>
            </a:r>
            <a:r>
              <a:rPr kumimoji="0" lang="en-US" sz="21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itchFamily="34" charset="0"/>
              </a:rPr>
              <a:t>dalam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en-US" sz="21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itchFamily="34" charset="0"/>
              </a:rPr>
              <a:t>gerakan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en-US" sz="21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itchFamily="34" charset="0"/>
              </a:rPr>
              <a:t>statis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en-US" sz="21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itchFamily="34" charset="0"/>
              </a:rPr>
              <a:t>atau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en-US" sz="21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itchFamily="34" charset="0"/>
              </a:rPr>
              <a:t>dinamis</a:t>
            </a: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itchFamily="34" charset="0"/>
              </a:rPr>
              <a:t>.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81000" y="304800"/>
            <a:ext cx="4114800" cy="28791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itchFamily="34" charset="0"/>
              </a:rPr>
              <a:t>I. PENDAHULUAN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292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n-US" b="1" dirty="0" err="1" smtClean="0">
                <a:solidFill>
                  <a:srgbClr val="00B050"/>
                </a:solidFill>
              </a:rPr>
              <a:t>Hidrodinamika</a:t>
            </a:r>
            <a:r>
              <a:rPr lang="en-US" dirty="0" smtClean="0"/>
              <a:t>: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pergerakan</a:t>
            </a:r>
            <a:r>
              <a:rPr lang="en-US" dirty="0" smtClean="0"/>
              <a:t> </a:t>
            </a:r>
            <a:r>
              <a:rPr lang="en-US" dirty="0" err="1" smtClean="0"/>
              <a:t>cairan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diperkirakan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tertekan</a:t>
            </a:r>
            <a:r>
              <a:rPr lang="en-US" dirty="0" smtClean="0"/>
              <a:t> (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cairan</a:t>
            </a:r>
            <a:r>
              <a:rPr lang="en-US" dirty="0" smtClean="0"/>
              <a:t>, </a:t>
            </a:r>
            <a:r>
              <a:rPr lang="en-US" dirty="0" err="1" smtClean="0"/>
              <a:t>terutama</a:t>
            </a:r>
            <a:r>
              <a:rPr lang="en-US" dirty="0" smtClean="0"/>
              <a:t> air, </a:t>
            </a:r>
            <a:r>
              <a:rPr lang="en-US" dirty="0" err="1" smtClean="0"/>
              <a:t>dan</a:t>
            </a:r>
            <a:r>
              <a:rPr lang="en-US" dirty="0" smtClean="0"/>
              <a:t> gas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kecepatan</a:t>
            </a:r>
            <a:r>
              <a:rPr lang="en-US" dirty="0" smtClean="0"/>
              <a:t> </a:t>
            </a:r>
            <a:r>
              <a:rPr lang="en-US" dirty="0" err="1" smtClean="0"/>
              <a:t>rendah</a:t>
            </a:r>
            <a:r>
              <a:rPr lang="en-US" dirty="0" smtClean="0"/>
              <a:t>).</a:t>
            </a:r>
          </a:p>
          <a:p>
            <a:pPr algn="just"/>
            <a:r>
              <a:rPr lang="en-US" b="1" dirty="0" err="1" smtClean="0">
                <a:solidFill>
                  <a:srgbClr val="FF0000"/>
                </a:solidFill>
              </a:rPr>
              <a:t>Hidraulik</a:t>
            </a:r>
            <a:r>
              <a:rPr lang="en-US" dirty="0" smtClean="0"/>
              <a:t>: </a:t>
            </a:r>
            <a:r>
              <a:rPr lang="en-US" dirty="0" err="1" smtClean="0"/>
              <a:t>Subkategori</a:t>
            </a:r>
            <a:r>
              <a:rPr lang="en-US" dirty="0" smtClean="0"/>
              <a:t> </a:t>
            </a:r>
            <a:r>
              <a:rPr lang="en-US" dirty="0" err="1" smtClean="0"/>
              <a:t>hidrodinamika</a:t>
            </a:r>
            <a:r>
              <a:rPr lang="en-US" dirty="0" smtClean="0"/>
              <a:t>, yang </a:t>
            </a:r>
            <a:r>
              <a:rPr lang="en-US" dirty="0" err="1" smtClean="0"/>
              <a:t>menangani</a:t>
            </a:r>
            <a:r>
              <a:rPr lang="en-US" dirty="0" smtClean="0"/>
              <a:t> </a:t>
            </a:r>
            <a:r>
              <a:rPr lang="en-US" dirty="0" err="1" smtClean="0"/>
              <a:t>aliran</a:t>
            </a:r>
            <a:r>
              <a:rPr lang="en-US" dirty="0" smtClean="0"/>
              <a:t> </a:t>
            </a:r>
            <a:r>
              <a:rPr lang="en-US" dirty="0" err="1" smtClean="0"/>
              <a:t>cairan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pipa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saluran</a:t>
            </a:r>
            <a:r>
              <a:rPr lang="en-US" dirty="0" smtClean="0"/>
              <a:t> </a:t>
            </a:r>
            <a:r>
              <a:rPr lang="en-US" dirty="0" err="1" smtClean="0"/>
              <a:t>terbuka</a:t>
            </a:r>
            <a:r>
              <a:rPr lang="en-US" dirty="0" smtClean="0"/>
              <a:t>.(Mata </a:t>
            </a:r>
            <a:r>
              <a:rPr lang="en-US" dirty="0" err="1" smtClean="0"/>
              <a:t>kuliah</a:t>
            </a:r>
            <a:r>
              <a:rPr lang="en-US" dirty="0" smtClean="0"/>
              <a:t> semester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)</a:t>
            </a:r>
          </a:p>
          <a:p>
            <a:pPr algn="just"/>
            <a:r>
              <a:rPr lang="en-US" b="1" dirty="0" err="1" smtClean="0">
                <a:solidFill>
                  <a:srgbClr val="FF0000"/>
                </a:solidFill>
              </a:rPr>
              <a:t>Dinamika</a:t>
            </a:r>
            <a:r>
              <a:rPr lang="en-US" b="1" dirty="0" smtClean="0">
                <a:solidFill>
                  <a:srgbClr val="FF0000"/>
                </a:solidFill>
              </a:rPr>
              <a:t> gas</a:t>
            </a:r>
            <a:r>
              <a:rPr lang="en-US" dirty="0" smtClean="0"/>
              <a:t>: </a:t>
            </a:r>
            <a:r>
              <a:rPr lang="en-US" dirty="0" err="1" smtClean="0"/>
              <a:t>Berurusan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aliran</a:t>
            </a:r>
            <a:r>
              <a:rPr lang="en-US" dirty="0" smtClean="0"/>
              <a:t> </a:t>
            </a:r>
            <a:r>
              <a:rPr lang="en-US" dirty="0" err="1" smtClean="0"/>
              <a:t>cairan</a:t>
            </a:r>
            <a:r>
              <a:rPr lang="en-US" dirty="0" smtClean="0"/>
              <a:t> yang </a:t>
            </a:r>
            <a:r>
              <a:rPr lang="en-US" dirty="0" err="1" smtClean="0"/>
              <a:t>mengalami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kepadatan</a:t>
            </a:r>
            <a:r>
              <a:rPr lang="en-US" dirty="0" smtClean="0"/>
              <a:t> yang </a:t>
            </a:r>
            <a:r>
              <a:rPr lang="en-US" dirty="0" err="1" smtClean="0"/>
              <a:t>signifikan</a:t>
            </a:r>
            <a:r>
              <a:rPr lang="en-US" dirty="0" smtClean="0"/>
              <a:t>,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aliran</a:t>
            </a:r>
            <a:r>
              <a:rPr lang="en-US" dirty="0" smtClean="0"/>
              <a:t> gas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nozel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kecepatan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.</a:t>
            </a:r>
          </a:p>
          <a:p>
            <a:pPr algn="just"/>
            <a:r>
              <a:rPr lang="en-US" b="1" dirty="0" err="1" smtClean="0">
                <a:solidFill>
                  <a:srgbClr val="FF0000"/>
                </a:solidFill>
              </a:rPr>
              <a:t>Aerodinamika</a:t>
            </a:r>
            <a:r>
              <a:rPr lang="en-US" dirty="0" smtClean="0"/>
              <a:t>: </a:t>
            </a:r>
            <a:r>
              <a:rPr lang="en-US" dirty="0" err="1" smtClean="0"/>
              <a:t>Berurusan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aliran</a:t>
            </a:r>
            <a:r>
              <a:rPr lang="en-US" dirty="0" smtClean="0"/>
              <a:t> gas (</a:t>
            </a:r>
            <a:r>
              <a:rPr lang="en-US" dirty="0" err="1" smtClean="0"/>
              <a:t>terutama</a:t>
            </a:r>
            <a:r>
              <a:rPr lang="en-US" dirty="0" smtClean="0"/>
              <a:t> </a:t>
            </a:r>
            <a:r>
              <a:rPr lang="en-US" dirty="0" err="1" smtClean="0"/>
              <a:t>udara</a:t>
            </a:r>
            <a:r>
              <a:rPr lang="en-US" dirty="0" smtClean="0"/>
              <a:t>) di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benda-benda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pesawat</a:t>
            </a:r>
            <a:r>
              <a:rPr lang="en-US" dirty="0" smtClean="0"/>
              <a:t> </a:t>
            </a:r>
            <a:r>
              <a:rPr lang="en-US" dirty="0" err="1" smtClean="0"/>
              <a:t>terbang</a:t>
            </a:r>
            <a:r>
              <a:rPr lang="en-US" dirty="0" smtClean="0"/>
              <a:t>, </a:t>
            </a:r>
            <a:r>
              <a:rPr lang="en-US" dirty="0" err="1" smtClean="0"/>
              <a:t>roket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mobil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kecepatan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rendah</a:t>
            </a:r>
            <a:r>
              <a:rPr lang="en-US" dirty="0" smtClean="0"/>
              <a:t>.</a:t>
            </a:r>
          </a:p>
          <a:p>
            <a:pPr algn="just"/>
            <a:r>
              <a:rPr lang="en-US" b="1" dirty="0" err="1" smtClean="0">
                <a:solidFill>
                  <a:srgbClr val="FF0000"/>
                </a:solidFill>
              </a:rPr>
              <a:t>Meteorologi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oseanografi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dan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hidrologi</a:t>
            </a:r>
            <a:r>
              <a:rPr lang="en-US" dirty="0" smtClean="0"/>
              <a:t>: </a:t>
            </a:r>
            <a:r>
              <a:rPr lang="en-US" dirty="0" err="1" smtClean="0"/>
              <a:t>Menangani</a:t>
            </a:r>
            <a:r>
              <a:rPr lang="en-US" dirty="0" smtClean="0"/>
              <a:t> </a:t>
            </a:r>
            <a:r>
              <a:rPr lang="en-US" dirty="0" err="1" smtClean="0"/>
              <a:t>aliran</a:t>
            </a:r>
            <a:r>
              <a:rPr lang="en-US" dirty="0" smtClean="0"/>
              <a:t> air yang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alami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n-US" dirty="0" smtClean="0"/>
              <a:t>CABANG-CABANG MEKANIKA FLUIDA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091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077200" cy="1143000"/>
          </a:xfrm>
        </p:spPr>
        <p:txBody>
          <a:bodyPr anchor="t">
            <a:no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PEKERJAAN – PEKERJAAN TEKNIK SIPIL YANG TERKAIT DENGAN MEKANIKA FLUIDA?</a:t>
            </a:r>
            <a:br>
              <a:rPr lang="en-US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000" dirty="0" smtClean="0">
                <a:latin typeface="Times New Roman" pitchFamily="18" charset="0"/>
                <a:cs typeface="Times New Roman" pitchFamily="18" charset="0"/>
              </a:rPr>
            </a:b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1447800"/>
            <a:ext cx="7848600" cy="396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90600" y="2057400"/>
            <a:ext cx="7315200" cy="434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Pekerjaanyang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terkait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langsung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>
              <a:buFont typeface="Wingdings" pitchFamily="2" charset="2"/>
              <a:buChar char="ü"/>
            </a:pP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Perlindungan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Pantai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Dan Sungai (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Banjir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)</a:t>
            </a:r>
          </a:p>
          <a:p>
            <a:pPr>
              <a:buFont typeface="Wingdings" pitchFamily="2" charset="2"/>
              <a:buChar char="ü"/>
            </a:pP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Jaringan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Distribusi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Air/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Saluran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Pembungan</a:t>
            </a:r>
            <a:endParaRPr lang="en-US" sz="3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Pekerjaan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Pekerjaan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Desain</a:t>
            </a:r>
            <a:endParaRPr lang="en-US" sz="3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Hidraulik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Pengolahan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Air 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Bendungan</a:t>
            </a:r>
            <a:endParaRPr lang="en-US" sz="3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Irigasi</a:t>
            </a:r>
            <a:endParaRPr lang="en-US" sz="3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Pompa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Dan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Turbin</a:t>
            </a:r>
            <a:endParaRPr lang="en-US" sz="3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Stuktur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Struktur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Penahan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Air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40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237785_ori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1447800"/>
            <a:ext cx="7071817" cy="452596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Flowchart  </a:t>
            </a:r>
            <a:r>
              <a:rPr lang="en-US" dirty="0" err="1" smtClean="0"/>
              <a:t>mekanika</a:t>
            </a:r>
            <a:r>
              <a:rPr lang="en-US" dirty="0" smtClean="0"/>
              <a:t> </a:t>
            </a:r>
            <a:r>
              <a:rPr lang="en-US" dirty="0" err="1" smtClean="0"/>
              <a:t>fluida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05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04800" y="321690"/>
            <a:ext cx="2590800" cy="28791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itchFamily="34" charset="0"/>
              </a:rPr>
              <a:t>APA ITU FLUIDA?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714366"/>
            <a:ext cx="8305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 smtClean="0"/>
              <a:t>Fluida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Suatu</a:t>
            </a:r>
            <a:r>
              <a:rPr lang="en-US" sz="2400" dirty="0" smtClean="0"/>
              <a:t> </a:t>
            </a:r>
            <a:r>
              <a:rPr lang="en-US" sz="2400" dirty="0" err="1" smtClean="0"/>
              <a:t>zat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fase</a:t>
            </a:r>
            <a:r>
              <a:rPr lang="en-US" sz="2400" dirty="0" smtClean="0"/>
              <a:t> </a:t>
            </a:r>
            <a:r>
              <a:rPr lang="en-US" sz="2400" dirty="0" err="1" smtClean="0"/>
              <a:t>cair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gas.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sz="2400" dirty="0" err="1" smtClean="0"/>
              <a:t>Kapan</a:t>
            </a:r>
            <a:r>
              <a:rPr lang="en-US" sz="2400" dirty="0" smtClean="0"/>
              <a:t> </a:t>
            </a:r>
            <a:r>
              <a:rPr lang="en-US" sz="2400" dirty="0" err="1" smtClean="0"/>
              <a:t>disebut</a:t>
            </a:r>
            <a:r>
              <a:rPr lang="en-US" sz="2400" dirty="0" smtClean="0"/>
              <a:t> </a:t>
            </a:r>
            <a:r>
              <a:rPr lang="en-US" sz="2400" dirty="0" err="1" smtClean="0"/>
              <a:t>Fluida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fisika</a:t>
            </a:r>
            <a:r>
              <a:rPr lang="en-US" sz="2400" dirty="0" smtClean="0"/>
              <a:t>? 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sz="2400" dirty="0" err="1" smtClean="0">
                <a:solidFill>
                  <a:srgbClr val="FF0000"/>
                </a:solidFill>
              </a:rPr>
              <a:t>Padatan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menahan</a:t>
            </a:r>
            <a:r>
              <a:rPr lang="en-US" sz="2400" dirty="0" smtClean="0"/>
              <a:t> </a:t>
            </a:r>
            <a:r>
              <a:rPr lang="en-US" sz="2400" dirty="0" err="1" smtClean="0"/>
              <a:t>tegangan</a:t>
            </a:r>
            <a:r>
              <a:rPr lang="en-US" sz="2400" dirty="0" smtClean="0"/>
              <a:t> </a:t>
            </a:r>
            <a:r>
              <a:rPr lang="en-US" sz="2400" dirty="0" err="1" smtClean="0"/>
              <a:t>geser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diterapkan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men</a:t>
            </a:r>
            <a:r>
              <a:rPr lang="en-US" sz="2400" dirty="0" err="1" smtClean="0">
                <a:solidFill>
                  <a:srgbClr val="FF0000"/>
                </a:solidFill>
              </a:rPr>
              <a:t>deformasi</a:t>
            </a:r>
            <a:r>
              <a:rPr lang="en-US" sz="2400" dirty="0" smtClean="0"/>
              <a:t>.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sz="2400" dirty="0" err="1" smtClean="0"/>
              <a:t>Cairan</a:t>
            </a:r>
            <a:r>
              <a:rPr lang="en-US" sz="2400" dirty="0" smtClean="0"/>
              <a:t> </a:t>
            </a:r>
            <a:r>
              <a:rPr lang="en-US" sz="2400" dirty="0" err="1" smtClean="0"/>
              <a:t>berubah</a:t>
            </a:r>
            <a:r>
              <a:rPr lang="en-US" sz="2400" dirty="0" smtClean="0"/>
              <a:t> </a:t>
            </a:r>
            <a:r>
              <a:rPr lang="en-US" sz="2400" dirty="0" err="1" smtClean="0"/>
              <a:t>bentuk</a:t>
            </a:r>
            <a:r>
              <a:rPr lang="en-US" sz="2400" dirty="0" smtClean="0"/>
              <a:t>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dirty="0" err="1" smtClean="0"/>
              <a:t>terus-menerus</a:t>
            </a:r>
            <a:r>
              <a:rPr lang="en-US" sz="2400" dirty="0" smtClean="0"/>
              <a:t> di </a:t>
            </a:r>
            <a:r>
              <a:rPr lang="en-US" sz="2400" dirty="0" err="1" smtClean="0"/>
              <a:t>bawah</a:t>
            </a:r>
            <a:r>
              <a:rPr lang="en-US" sz="2400" dirty="0" smtClean="0"/>
              <a:t> </a:t>
            </a:r>
            <a:r>
              <a:rPr lang="en-US" sz="2400" dirty="0" err="1" smtClean="0"/>
              <a:t>pengaruh</a:t>
            </a:r>
            <a:r>
              <a:rPr lang="en-US" sz="2400" dirty="0" smtClean="0"/>
              <a:t> </a:t>
            </a:r>
            <a:r>
              <a:rPr lang="en-US" sz="2400" dirty="0" err="1" smtClean="0"/>
              <a:t>tegangan</a:t>
            </a:r>
            <a:r>
              <a:rPr lang="en-US" sz="2400" dirty="0" smtClean="0"/>
              <a:t> </a:t>
            </a:r>
            <a:r>
              <a:rPr lang="en-US" sz="2400" dirty="0" err="1" smtClean="0"/>
              <a:t>geser</a:t>
            </a:r>
            <a:r>
              <a:rPr lang="en-US" sz="2400" dirty="0" smtClean="0"/>
              <a:t>, </a:t>
            </a:r>
            <a:r>
              <a:rPr lang="en-US" sz="2400" dirty="0" err="1" smtClean="0"/>
              <a:t>sekecil</a:t>
            </a:r>
            <a:r>
              <a:rPr lang="en-US" sz="2400" dirty="0" smtClean="0"/>
              <a:t> </a:t>
            </a:r>
            <a:r>
              <a:rPr lang="en-US" sz="2400" dirty="0" err="1" smtClean="0"/>
              <a:t>apa</a:t>
            </a:r>
            <a:r>
              <a:rPr lang="en-US" sz="2400" dirty="0" smtClean="0"/>
              <a:t> pun.</a:t>
            </a:r>
          </a:p>
          <a:p>
            <a:pPr algn="just"/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padatan</a:t>
            </a:r>
            <a:r>
              <a:rPr lang="en-US" sz="2400" dirty="0" smtClean="0"/>
              <a:t>, </a:t>
            </a:r>
            <a:r>
              <a:rPr lang="en-US" sz="2400" dirty="0" err="1" smtClean="0"/>
              <a:t>stres</a:t>
            </a:r>
            <a:r>
              <a:rPr lang="en-US" sz="2400" dirty="0" smtClean="0"/>
              <a:t> </a:t>
            </a:r>
            <a:r>
              <a:rPr lang="en-US" sz="2400" dirty="0" err="1" smtClean="0"/>
              <a:t>sebanding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regangan</a:t>
            </a:r>
            <a:r>
              <a:rPr lang="en-US" sz="2400" dirty="0" smtClean="0"/>
              <a:t>, </a:t>
            </a:r>
            <a:r>
              <a:rPr lang="en-US" sz="2400" dirty="0" err="1" smtClean="0"/>
              <a:t>tetapi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cairan</a:t>
            </a:r>
            <a:r>
              <a:rPr lang="en-US" sz="2400" dirty="0" smtClean="0"/>
              <a:t>, </a:t>
            </a:r>
            <a:r>
              <a:rPr lang="en-US" sz="2400" dirty="0" err="1" smtClean="0"/>
              <a:t>stres</a:t>
            </a:r>
            <a:r>
              <a:rPr lang="en-US" sz="2400" dirty="0" smtClean="0"/>
              <a:t> </a:t>
            </a:r>
            <a:r>
              <a:rPr lang="en-US" sz="2400" dirty="0" err="1" smtClean="0"/>
              <a:t>sebanding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laju</a:t>
            </a:r>
            <a:r>
              <a:rPr lang="en-US" sz="2400" dirty="0" smtClean="0"/>
              <a:t> </a:t>
            </a:r>
            <a:r>
              <a:rPr lang="en-US" sz="2400" dirty="0" err="1" smtClean="0"/>
              <a:t>regangan</a:t>
            </a:r>
            <a:r>
              <a:rPr lang="en-US" sz="2400" dirty="0" smtClean="0"/>
              <a:t>.</a:t>
            </a:r>
          </a:p>
          <a:p>
            <a:pPr algn="just"/>
            <a:r>
              <a:rPr lang="en-US" sz="2400" dirty="0" err="1" smtClean="0"/>
              <a:t>Ketika</a:t>
            </a:r>
            <a:r>
              <a:rPr lang="en-US" sz="2400" dirty="0" smtClean="0"/>
              <a:t> </a:t>
            </a:r>
            <a:r>
              <a:rPr lang="en-US" sz="2400" dirty="0" err="1" smtClean="0"/>
              <a:t>gaya</a:t>
            </a:r>
            <a:r>
              <a:rPr lang="en-US" sz="2400" dirty="0" smtClean="0"/>
              <a:t> </a:t>
            </a:r>
            <a:r>
              <a:rPr lang="en-US" sz="2400" dirty="0" err="1" smtClean="0"/>
              <a:t>geser</a:t>
            </a:r>
            <a:r>
              <a:rPr lang="en-US" sz="2400" dirty="0" smtClean="0"/>
              <a:t> </a:t>
            </a:r>
            <a:r>
              <a:rPr lang="en-US" sz="2400" dirty="0" err="1" smtClean="0"/>
              <a:t>konstan</a:t>
            </a:r>
            <a:r>
              <a:rPr lang="en-US" sz="2400" dirty="0" smtClean="0"/>
              <a:t> </a:t>
            </a:r>
            <a:r>
              <a:rPr lang="en-US" sz="2400" dirty="0" err="1" smtClean="0"/>
              <a:t>diterapkan</a:t>
            </a:r>
            <a:r>
              <a:rPr lang="en-US" sz="2400" dirty="0" smtClean="0"/>
              <a:t>, </a:t>
            </a:r>
            <a:r>
              <a:rPr lang="en-US" sz="2400" dirty="0" err="1" smtClean="0"/>
              <a:t>padatan</a:t>
            </a:r>
            <a:r>
              <a:rPr lang="en-US" sz="2400" dirty="0" smtClean="0"/>
              <a:t> </a:t>
            </a:r>
            <a:r>
              <a:rPr lang="en-US" sz="2400" dirty="0" err="1" smtClean="0"/>
              <a:t>akhirnya</a:t>
            </a:r>
            <a:r>
              <a:rPr lang="en-US" sz="2400" dirty="0" smtClean="0"/>
              <a:t> </a:t>
            </a:r>
            <a:r>
              <a:rPr lang="en-US" sz="2400" dirty="0" err="1" smtClean="0"/>
              <a:t>berhenti</a:t>
            </a:r>
            <a:r>
              <a:rPr lang="en-US" sz="2400" dirty="0" smtClean="0"/>
              <a:t> </a:t>
            </a:r>
            <a:r>
              <a:rPr lang="en-US" sz="2400" dirty="0" err="1" smtClean="0"/>
              <a:t>berubah</a:t>
            </a:r>
            <a:r>
              <a:rPr lang="en-US" sz="2400" dirty="0" smtClean="0"/>
              <a:t> </a:t>
            </a:r>
            <a:r>
              <a:rPr lang="en-US" sz="2400" dirty="0" err="1" smtClean="0"/>
              <a:t>bentuk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beberapa</a:t>
            </a:r>
            <a:r>
              <a:rPr lang="en-US" sz="2400" dirty="0" smtClean="0"/>
              <a:t> </a:t>
            </a:r>
            <a:r>
              <a:rPr lang="en-US" sz="2400" dirty="0" err="1" smtClean="0"/>
              <a:t>sudut</a:t>
            </a:r>
            <a:r>
              <a:rPr lang="en-US" sz="2400" dirty="0" smtClean="0"/>
              <a:t> </a:t>
            </a:r>
            <a:r>
              <a:rPr lang="en-US" sz="2400" dirty="0" err="1" smtClean="0"/>
              <a:t>regangan</a:t>
            </a:r>
            <a:r>
              <a:rPr lang="en-US" sz="2400" dirty="0" smtClean="0"/>
              <a:t> </a:t>
            </a:r>
            <a:r>
              <a:rPr lang="en-US" sz="2400" dirty="0" err="1" smtClean="0"/>
              <a:t>tetap</a:t>
            </a:r>
            <a:r>
              <a:rPr lang="en-US" sz="2400" dirty="0" smtClean="0"/>
              <a:t>, </a:t>
            </a:r>
            <a:r>
              <a:rPr lang="en-US" sz="2400" dirty="0" err="1" smtClean="0"/>
              <a:t>sedangkan</a:t>
            </a:r>
            <a:r>
              <a:rPr lang="en-US" sz="2400" dirty="0" smtClean="0"/>
              <a:t> </a:t>
            </a:r>
            <a:r>
              <a:rPr lang="en-US" sz="2400" dirty="0" err="1" smtClean="0"/>
              <a:t>fluida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pernah</a:t>
            </a:r>
            <a:r>
              <a:rPr lang="en-US" sz="2400" dirty="0" smtClean="0"/>
              <a:t> </a:t>
            </a:r>
            <a:r>
              <a:rPr lang="en-US" sz="2400" dirty="0" err="1" smtClean="0"/>
              <a:t>berhenti</a:t>
            </a:r>
            <a:r>
              <a:rPr lang="en-US" sz="2400" dirty="0" smtClean="0"/>
              <a:t> </a:t>
            </a:r>
            <a:r>
              <a:rPr lang="en-US" sz="2400" dirty="0" err="1" smtClean="0"/>
              <a:t>mengubah</a:t>
            </a:r>
            <a:r>
              <a:rPr lang="en-US" sz="2400" dirty="0" smtClean="0"/>
              <a:t> </a:t>
            </a:r>
            <a:r>
              <a:rPr lang="en-US" sz="2400" dirty="0" err="1" smtClean="0"/>
              <a:t>bentuk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mendekati</a:t>
            </a:r>
            <a:r>
              <a:rPr lang="en-US" sz="2400" dirty="0" smtClean="0"/>
              <a:t> </a:t>
            </a:r>
            <a:r>
              <a:rPr lang="en-US" sz="2400" dirty="0" err="1" smtClean="0"/>
              <a:t>laju</a:t>
            </a:r>
            <a:r>
              <a:rPr lang="en-US" sz="2400" dirty="0" smtClean="0"/>
              <a:t> </a:t>
            </a:r>
            <a:r>
              <a:rPr lang="en-US" sz="2400" dirty="0" err="1" smtClean="0"/>
              <a:t>regangan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konstan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06550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56DEB5D-DE86-45DD-A582-BE8F50608DEC}" type="slidenum">
              <a:rPr lang="en-US" b="0" smtClean="0"/>
              <a:pPr eaLnBrk="1" hangingPunct="1"/>
              <a:t>7</a:t>
            </a:fld>
            <a:endParaRPr lang="en-US" b="0" smtClean="0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5334000" y="4267200"/>
            <a:ext cx="26670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0" dirty="0">
                <a:solidFill>
                  <a:srgbClr val="3333FF"/>
                </a:solidFill>
              </a:rPr>
              <a:t>Unlike a liquid, a gas does not form a</a:t>
            </a:r>
          </a:p>
          <a:p>
            <a:r>
              <a:rPr lang="en-US" sz="2000" b="0" dirty="0">
                <a:solidFill>
                  <a:srgbClr val="3333FF"/>
                </a:solidFill>
              </a:rPr>
              <a:t>free surface, and it expands to fill the</a:t>
            </a:r>
          </a:p>
          <a:p>
            <a:r>
              <a:rPr lang="en-US" sz="2000" b="0" dirty="0">
                <a:solidFill>
                  <a:srgbClr val="3333FF"/>
                </a:solidFill>
              </a:rPr>
              <a:t>entire available space.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914400" y="762000"/>
            <a:ext cx="7467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US" sz="2000" b="0" dirty="0" smtClean="0"/>
              <a:t>In a</a:t>
            </a:r>
            <a:r>
              <a:rPr lang="en-US" sz="2000" dirty="0" smtClean="0">
                <a:solidFill>
                  <a:srgbClr val="CC00CC"/>
                </a:solidFill>
              </a:rPr>
              <a:t> liquid</a:t>
            </a:r>
            <a:r>
              <a:rPr lang="en-US" sz="2000" b="0" dirty="0" smtClean="0"/>
              <a:t>, groups of molecules can move relative to each other, but the</a:t>
            </a:r>
            <a:r>
              <a:rPr lang="tr-TR" sz="2000" b="0" dirty="0" smtClean="0"/>
              <a:t> </a:t>
            </a:r>
            <a:r>
              <a:rPr lang="en-US" sz="2000" b="0" dirty="0" smtClean="0"/>
              <a:t>volume remains relatively constant because of the strong </a:t>
            </a:r>
            <a:r>
              <a:rPr lang="en-US" sz="2000" b="1" dirty="0" smtClean="0">
                <a:solidFill>
                  <a:srgbClr val="FF0000"/>
                </a:solidFill>
              </a:rPr>
              <a:t>cohesive </a:t>
            </a:r>
            <a:r>
              <a:rPr lang="en-US" sz="2000" b="0" dirty="0" smtClean="0"/>
              <a:t>forces</a:t>
            </a:r>
            <a:r>
              <a:rPr lang="tr-TR" sz="2000" b="0" dirty="0" smtClean="0"/>
              <a:t> </a:t>
            </a:r>
            <a:r>
              <a:rPr lang="en-US" sz="2000" b="0" dirty="0" smtClean="0"/>
              <a:t>between the molecules.</a:t>
            </a:r>
            <a:r>
              <a:rPr lang="tr-TR" sz="2000" b="0" dirty="0" smtClean="0"/>
              <a:t> </a:t>
            </a:r>
            <a:r>
              <a:rPr lang="en-US" sz="2000" b="0" dirty="0" smtClean="0"/>
              <a:t>As a result, a liquid takes the shape of the container it</a:t>
            </a:r>
            <a:r>
              <a:rPr lang="tr-TR" sz="2000" b="0" dirty="0" smtClean="0"/>
              <a:t> </a:t>
            </a:r>
            <a:r>
              <a:rPr lang="en-US" sz="2000" b="0" dirty="0" smtClean="0"/>
              <a:t>is in, and it forms a free surface in a larger container in a gravitational field. </a:t>
            </a:r>
            <a:endParaRPr lang="tr-TR" sz="2000" b="0" dirty="0" smtClean="0"/>
          </a:p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US" sz="2000" b="0" dirty="0" smtClean="0"/>
              <a:t>A</a:t>
            </a:r>
            <a:r>
              <a:rPr lang="tr-TR" sz="2000" dirty="0" smtClean="0">
                <a:solidFill>
                  <a:srgbClr val="CC00CC"/>
                </a:solidFill>
              </a:rPr>
              <a:t> </a:t>
            </a:r>
            <a:r>
              <a:rPr lang="en-US" sz="2000" dirty="0" smtClean="0">
                <a:solidFill>
                  <a:srgbClr val="CC00CC"/>
                </a:solidFill>
              </a:rPr>
              <a:t>gas</a:t>
            </a:r>
            <a:r>
              <a:rPr lang="en-US" sz="2000" b="0" dirty="0" smtClean="0"/>
              <a:t> expands until it encounters the walls of the container</a:t>
            </a:r>
            <a:r>
              <a:rPr lang="tr-TR" sz="2000" b="0" dirty="0" smtClean="0"/>
              <a:t> </a:t>
            </a:r>
            <a:r>
              <a:rPr lang="en-US" sz="2000" b="0" dirty="0" smtClean="0"/>
              <a:t>and fills the entire available space. This is because the gas molecules are</a:t>
            </a:r>
            <a:r>
              <a:rPr lang="tr-TR" sz="2000" b="0" dirty="0" smtClean="0"/>
              <a:t> </a:t>
            </a:r>
            <a:r>
              <a:rPr lang="en-US" sz="2000" b="0" dirty="0" smtClean="0"/>
              <a:t>widely spaced, and the cohesive forces between them are very small. Unlike</a:t>
            </a:r>
            <a:r>
              <a:rPr lang="tr-TR" sz="2000" b="0" dirty="0" smtClean="0"/>
              <a:t> </a:t>
            </a:r>
            <a:r>
              <a:rPr lang="en-US" sz="2000" b="0" dirty="0" smtClean="0"/>
              <a:t>liquids, a gas in an open container cannot form a free surface</a:t>
            </a:r>
            <a:r>
              <a:rPr lang="tr-TR" sz="2000" b="0" dirty="0" smtClean="0"/>
              <a:t>.</a:t>
            </a:r>
            <a:endParaRPr lang="en-US" sz="2000" b="0" dirty="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34755"/>
            <a:ext cx="3886200" cy="288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42109" y="228600"/>
            <a:ext cx="46204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BEDA CAIR  (LIQUID) DENGAN GAS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61130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usu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447800"/>
            <a:ext cx="3352800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- </a:t>
            </a: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zat</a:t>
            </a:r>
            <a:r>
              <a:rPr lang="en-US" dirty="0" smtClean="0"/>
              <a:t> </a:t>
            </a:r>
            <a:r>
              <a:rPr lang="en-US" dirty="0" err="1" smtClean="0"/>
              <a:t>cair</a:t>
            </a:r>
            <a:endParaRPr lang="en-US" dirty="0"/>
          </a:p>
        </p:txBody>
      </p:sp>
      <p:pic>
        <p:nvPicPr>
          <p:cNvPr id="5" name="Picture 4" descr="air-minum_13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1050" y="1371599"/>
            <a:ext cx="3714750" cy="2438401"/>
          </a:xfrm>
          <a:prstGeom prst="rect">
            <a:avLst/>
          </a:prstGeom>
        </p:spPr>
      </p:pic>
      <p:pic>
        <p:nvPicPr>
          <p:cNvPr id="6" name="Picture 5" descr="pel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4191000"/>
            <a:ext cx="3581400" cy="22193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795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9AE06DD-EC89-44CF-A536-A5CF631307B8}" type="slidenum">
              <a:rPr lang="en-US" b="0" smtClean="0"/>
              <a:pPr eaLnBrk="1" hangingPunct="1"/>
              <a:t>9</a:t>
            </a:fld>
            <a:endParaRPr lang="en-US" b="0" smtClean="0"/>
          </a:p>
        </p:txBody>
      </p:sp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342900" y="90488"/>
            <a:ext cx="65151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3300"/>
                </a:solidFill>
              </a:rPr>
              <a:t>Application Areas of Fluid Mechanics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381000" y="5394325"/>
            <a:ext cx="41148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0">
                <a:solidFill>
                  <a:srgbClr val="3333FF"/>
                </a:solidFill>
              </a:rPr>
              <a:t>Fluid dynamics is used extensively in</a:t>
            </a:r>
            <a:r>
              <a:rPr lang="tr-TR" sz="2000" b="0">
                <a:solidFill>
                  <a:srgbClr val="3333FF"/>
                </a:solidFill>
              </a:rPr>
              <a:t> </a:t>
            </a:r>
            <a:r>
              <a:rPr lang="en-US" sz="2000" b="0">
                <a:solidFill>
                  <a:srgbClr val="3333FF"/>
                </a:solidFill>
              </a:rPr>
              <a:t>the design of artificial hearts. Shown</a:t>
            </a:r>
            <a:r>
              <a:rPr lang="tr-TR" sz="2000" b="0">
                <a:solidFill>
                  <a:srgbClr val="3333FF"/>
                </a:solidFill>
              </a:rPr>
              <a:t> </a:t>
            </a:r>
            <a:r>
              <a:rPr lang="en-US" sz="2000" b="0">
                <a:solidFill>
                  <a:srgbClr val="3333FF"/>
                </a:solidFill>
              </a:rPr>
              <a:t>here is the Penn State Electric Total</a:t>
            </a:r>
            <a:r>
              <a:rPr lang="tr-TR" sz="2000" b="0">
                <a:solidFill>
                  <a:srgbClr val="3333FF"/>
                </a:solidFill>
              </a:rPr>
              <a:t> </a:t>
            </a:r>
            <a:r>
              <a:rPr lang="en-US" sz="2000" b="0">
                <a:solidFill>
                  <a:srgbClr val="3333FF"/>
                </a:solidFill>
              </a:rPr>
              <a:t>Artificial Heart.</a:t>
            </a:r>
          </a:p>
        </p:txBody>
      </p:sp>
      <p:pic>
        <p:nvPicPr>
          <p:cNvPr id="1229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74700"/>
            <a:ext cx="3581400" cy="463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09600"/>
            <a:ext cx="3733800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429000"/>
            <a:ext cx="3733800" cy="327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83153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259</TotalTime>
  <Words>616</Words>
  <Application>Microsoft Office PowerPoint</Application>
  <PresentationFormat>On-screen Show (4:3)</PresentationFormat>
  <Paragraphs>62</Paragraphs>
  <Slides>13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Hardcover</vt:lpstr>
      <vt:lpstr>MEKANIKA FLUIDA</vt:lpstr>
      <vt:lpstr>PowerPoint Presentation</vt:lpstr>
      <vt:lpstr>CABANG-CABANG MEKANIKA FLUIDA</vt:lpstr>
      <vt:lpstr>PEKERJAAN – PEKERJAAN TEKNIK SIPIL YANG TERKAIT DENGAN MEKANIKA FLUIDA?    </vt:lpstr>
      <vt:lpstr>Flowchart  mekanika fluida </vt:lpstr>
      <vt:lpstr>PowerPoint Presentation</vt:lpstr>
      <vt:lpstr>PowerPoint Presentation</vt:lpstr>
      <vt:lpstr>Contoh- contoh zat cair</vt:lpstr>
      <vt:lpstr>PowerPoint Presentation</vt:lpstr>
      <vt:lpstr>PowerPoint Presentation</vt:lpstr>
      <vt:lpstr>PowerPoint Presentation</vt:lpstr>
      <vt:lpstr>PowerPoint Presentation</vt:lpstr>
      <vt:lpstr>DENSITY AND SPECIFIC GRAVITY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ismail - [2010]</cp:lastModifiedBy>
  <cp:revision>9</cp:revision>
  <dcterms:created xsi:type="dcterms:W3CDTF">2020-04-01T03:58:33Z</dcterms:created>
  <dcterms:modified xsi:type="dcterms:W3CDTF">2020-04-19T14:34:48Z</dcterms:modified>
</cp:coreProperties>
</file>