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DE86F8-0F89-42C6-A142-DB34982F4F2E}" type="datetimeFigureOut">
              <a:rPr lang="en-GB" smtClean="0"/>
              <a:t>06/11/2023</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294863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94797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90821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717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85921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DE86F8-0F89-42C6-A142-DB34982F4F2E}"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4797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DE86F8-0F89-42C6-A142-DB34982F4F2E}"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282048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E86F8-0F89-42C6-A142-DB34982F4F2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86911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DE86F8-0F89-42C6-A142-DB34982F4F2E}" type="datetimeFigureOut">
              <a:rPr lang="en-GB" smtClean="0"/>
              <a:t>06/11/2023</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400916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E86F8-0F89-42C6-A142-DB34982F4F2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4001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06/11/2023</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15373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4262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E86F8-0F89-42C6-A142-DB34982F4F2E}"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17538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E86F8-0F89-42C6-A142-DB34982F4F2E}"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86938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E86F8-0F89-42C6-A142-DB34982F4F2E}"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6470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028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53798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DE86F8-0F89-42C6-A142-DB34982F4F2E}" type="datetimeFigureOut">
              <a:rPr lang="en-GB" smtClean="0"/>
              <a:t>06/11/2023</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D43274-EB54-499C-B534-4F90E3C3B77F}" type="slidenum">
              <a:rPr lang="en-GB" smtClean="0"/>
              <a:t>‹#›</a:t>
            </a:fld>
            <a:endParaRPr lang="en-GB"/>
          </a:p>
        </p:txBody>
      </p:sp>
    </p:spTree>
    <p:extLst>
      <p:ext uri="{BB962C8B-B14F-4D97-AF65-F5344CB8AC3E}">
        <p14:creationId xmlns:p14="http://schemas.microsoft.com/office/powerpoint/2010/main" val="3667879798"/>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036049-51DA-E7B9-D98E-95E6D65CD884}"/>
              </a:ext>
            </a:extLst>
          </p:cNvPr>
          <p:cNvSpPr>
            <a:spLocks noGrp="1"/>
          </p:cNvSpPr>
          <p:nvPr>
            <p:ph type="subTitle" idx="1"/>
          </p:nvPr>
        </p:nvSpPr>
        <p:spPr>
          <a:xfrm>
            <a:off x="261257" y="2267338"/>
            <a:ext cx="11700587" cy="4376057"/>
          </a:xfrm>
        </p:spPr>
        <p:txBody>
          <a:bodyPr>
            <a:normAutofit/>
          </a:bodyPr>
          <a:lstStyle/>
          <a:p>
            <a:pPr algn="ctr"/>
            <a:r>
              <a:rPr lang="en-US" sz="3200" b="1" dirty="0"/>
              <a:t>PROGRAM LITERASI DI SEKOLAH DASAR</a:t>
            </a:r>
          </a:p>
          <a:p>
            <a:pPr algn="ctr"/>
            <a:r>
              <a:rPr lang="en-US" sz="1800" b="1" dirty="0" err="1"/>
              <a:t>Pertemuan</a:t>
            </a:r>
            <a:r>
              <a:rPr lang="en-US" sz="1800" b="1" dirty="0"/>
              <a:t> – 9</a:t>
            </a:r>
          </a:p>
          <a:p>
            <a:pPr algn="ctr"/>
            <a:endParaRPr lang="en-US" b="1" dirty="0"/>
          </a:p>
          <a:p>
            <a:pPr algn="ctr"/>
            <a:r>
              <a:rPr lang="en-US" b="1" dirty="0"/>
              <a:t>Oleh</a:t>
            </a:r>
          </a:p>
          <a:p>
            <a:pPr algn="ctr"/>
            <a:r>
              <a:rPr lang="en-US" b="1" dirty="0" err="1"/>
              <a:t>Yanuarius</a:t>
            </a:r>
            <a:r>
              <a:rPr lang="en-US" b="1" dirty="0"/>
              <a:t> Bria </a:t>
            </a:r>
            <a:r>
              <a:rPr lang="en-US" b="1" dirty="0" err="1"/>
              <a:t>Seran</a:t>
            </a:r>
            <a:r>
              <a:rPr lang="en-US" b="1" dirty="0"/>
              <a:t>, </a:t>
            </a:r>
            <a:r>
              <a:rPr lang="en-US" b="1" dirty="0" err="1"/>
              <a:t>S.Pd</a:t>
            </a:r>
            <a:r>
              <a:rPr lang="en-US" b="1" dirty="0"/>
              <a:t>., </a:t>
            </a:r>
            <a:r>
              <a:rPr lang="en-US" b="1" dirty="0" err="1"/>
              <a:t>M.Pd</a:t>
            </a:r>
            <a:endParaRPr lang="en-US" b="1" dirty="0"/>
          </a:p>
          <a:p>
            <a:pPr algn="ctr"/>
            <a:r>
              <a:rPr lang="en-US" b="1" dirty="0"/>
              <a:t>Antonius Alam </a:t>
            </a:r>
            <a:r>
              <a:rPr lang="en-US" b="1" dirty="0" err="1"/>
              <a:t>Wicaksono</a:t>
            </a:r>
            <a:r>
              <a:rPr lang="en-US" b="1" dirty="0"/>
              <a:t>, </a:t>
            </a:r>
            <a:r>
              <a:rPr lang="en-US" b="1" dirty="0" err="1"/>
              <a:t>S.Pd</a:t>
            </a:r>
            <a:r>
              <a:rPr lang="en-US" b="1" dirty="0"/>
              <a:t>., </a:t>
            </a:r>
            <a:r>
              <a:rPr lang="en-US" b="1" dirty="0" err="1"/>
              <a:t>M.Pd</a:t>
            </a:r>
            <a:endParaRPr lang="en-US" b="1" dirty="0"/>
          </a:p>
          <a:p>
            <a:pPr algn="ctr"/>
            <a:endParaRPr lang="en-US" sz="2400" b="1" dirty="0"/>
          </a:p>
          <a:p>
            <a:pPr algn="ctr"/>
            <a:r>
              <a:rPr lang="en-US" sz="2400" b="1" dirty="0" err="1"/>
              <a:t>Direktorat</a:t>
            </a:r>
            <a:r>
              <a:rPr lang="en-US" sz="2400" b="1" dirty="0"/>
              <a:t> </a:t>
            </a:r>
            <a:r>
              <a:rPr lang="en-US" sz="2400" b="1" dirty="0" err="1"/>
              <a:t>Pembelajaran</a:t>
            </a:r>
            <a:r>
              <a:rPr lang="en-US" sz="2400" b="1" dirty="0"/>
              <a:t> dan </a:t>
            </a:r>
            <a:r>
              <a:rPr lang="en-US" sz="2400" b="1" dirty="0" err="1"/>
              <a:t>Kemahasiswaan</a:t>
            </a:r>
            <a:r>
              <a:rPr lang="en-US" sz="2400" b="1" dirty="0"/>
              <a:t>, </a:t>
            </a:r>
          </a:p>
          <a:p>
            <a:pPr algn="ctr"/>
            <a:r>
              <a:rPr lang="en-US" sz="2400" b="1" dirty="0" err="1"/>
              <a:t>Direktorat</a:t>
            </a:r>
            <a:r>
              <a:rPr lang="en-US" sz="2400" b="1" dirty="0"/>
              <a:t> </a:t>
            </a:r>
            <a:r>
              <a:rPr lang="en-US" sz="2400" b="1" dirty="0" err="1"/>
              <a:t>Jenderal</a:t>
            </a:r>
            <a:r>
              <a:rPr lang="en-US" sz="2400" b="1" dirty="0"/>
              <a:t> Pendidikan Tinggi, </a:t>
            </a:r>
            <a:r>
              <a:rPr lang="en-US" sz="2400" b="1" dirty="0" err="1"/>
              <a:t>Riset</a:t>
            </a:r>
            <a:r>
              <a:rPr lang="en-US" sz="2400" b="1" dirty="0"/>
              <a:t>, dan </a:t>
            </a:r>
            <a:r>
              <a:rPr lang="en-US" sz="2400" b="1" dirty="0" err="1"/>
              <a:t>Teknologi</a:t>
            </a:r>
            <a:endParaRPr lang="en-US" sz="2400" b="1" dirty="0"/>
          </a:p>
          <a:p>
            <a:pPr algn="ctr"/>
            <a:r>
              <a:rPr lang="en-US" sz="2400" b="1" dirty="0"/>
              <a:t>2023</a:t>
            </a:r>
            <a:endParaRPr lang="en-GB" sz="2400" b="1" dirty="0"/>
          </a:p>
        </p:txBody>
      </p:sp>
      <p:sp>
        <p:nvSpPr>
          <p:cNvPr id="6" name="TextBox 9">
            <a:extLst>
              <a:ext uri="{FF2B5EF4-FFF2-40B4-BE49-F238E27FC236}">
                <a16:creationId xmlns:a16="http://schemas.microsoft.com/office/drawing/2014/main" id="{B1D812AB-D32F-18E5-941B-2E73DFFF81A9}"/>
              </a:ext>
            </a:extLst>
          </p:cNvPr>
          <p:cNvSpPr txBox="1"/>
          <p:nvPr/>
        </p:nvSpPr>
        <p:spPr>
          <a:xfrm>
            <a:off x="0" y="113385"/>
            <a:ext cx="1448544" cy="158782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sp>
        <p:nvSpPr>
          <p:cNvPr id="9" name="Freeform 10">
            <a:extLst>
              <a:ext uri="{FF2B5EF4-FFF2-40B4-BE49-F238E27FC236}">
                <a16:creationId xmlns:a16="http://schemas.microsoft.com/office/drawing/2014/main" id="{A13761F9-9153-93D4-548D-13E9F900FA1D}"/>
              </a:ext>
            </a:extLst>
          </p:cNvPr>
          <p:cNvSpPr/>
          <p:nvPr/>
        </p:nvSpPr>
        <p:spPr>
          <a:xfrm>
            <a:off x="547007" y="113385"/>
            <a:ext cx="1452880" cy="1452880"/>
          </a:xfrm>
          <a:custGeom>
            <a:avLst/>
            <a:gdLst/>
            <a:ahLst/>
            <a:cxnLst/>
            <a:rect l="l" t="t" r="r" b="b"/>
            <a:pathLst>
              <a:path w="1453030" h="1453030">
                <a:moveTo>
                  <a:pt x="0" y="0"/>
                </a:moveTo>
                <a:lnTo>
                  <a:pt x="1453030" y="0"/>
                </a:lnTo>
                <a:lnTo>
                  <a:pt x="1453030" y="1453030"/>
                </a:lnTo>
                <a:lnTo>
                  <a:pt x="0" y="1453030"/>
                </a:lnTo>
                <a:lnTo>
                  <a:pt x="0" y="0"/>
                </a:lnTo>
                <a:close/>
              </a:path>
            </a:pathLst>
          </a:custGeom>
          <a:blipFill>
            <a:blip r:embed="rId2"/>
            <a:stretch>
              <a:fillRect/>
            </a:stretch>
          </a:blipFill>
        </p:spPr>
        <p:txBody>
          <a:bodyPr/>
          <a:lstStyle/>
          <a:p>
            <a:endParaRPr lang="en-GB"/>
          </a:p>
        </p:txBody>
      </p:sp>
      <p:sp>
        <p:nvSpPr>
          <p:cNvPr id="10" name="Freeform 13">
            <a:extLst>
              <a:ext uri="{FF2B5EF4-FFF2-40B4-BE49-F238E27FC236}">
                <a16:creationId xmlns:a16="http://schemas.microsoft.com/office/drawing/2014/main" id="{9F6F6C76-1833-66AD-43E6-30FF58434F83}"/>
              </a:ext>
            </a:extLst>
          </p:cNvPr>
          <p:cNvSpPr/>
          <p:nvPr/>
        </p:nvSpPr>
        <p:spPr>
          <a:xfrm>
            <a:off x="2109851" y="113384"/>
            <a:ext cx="1640767" cy="1452880"/>
          </a:xfrm>
          <a:custGeom>
            <a:avLst/>
            <a:gdLst/>
            <a:ahLst/>
            <a:cxnLst/>
            <a:rect l="l" t="t" r="r" b="b"/>
            <a:pathLst>
              <a:path w="2011169" h="2011169">
                <a:moveTo>
                  <a:pt x="0" y="0"/>
                </a:moveTo>
                <a:lnTo>
                  <a:pt x="2011169" y="0"/>
                </a:lnTo>
                <a:lnTo>
                  <a:pt x="2011169" y="2011169"/>
                </a:lnTo>
                <a:lnTo>
                  <a:pt x="0" y="2011169"/>
                </a:lnTo>
                <a:lnTo>
                  <a:pt x="0" y="0"/>
                </a:lnTo>
                <a:close/>
              </a:path>
            </a:pathLst>
          </a:custGeom>
          <a:blipFill>
            <a:blip r:embed="rId3"/>
            <a:stretch>
              <a:fillRect/>
            </a:stretch>
          </a:blipFill>
        </p:spPr>
        <p:txBody>
          <a:bodyPr/>
          <a:lstStyle/>
          <a:p>
            <a:endParaRPr lang="en-GB"/>
          </a:p>
        </p:txBody>
      </p:sp>
      <p:sp>
        <p:nvSpPr>
          <p:cNvPr id="13" name="Freeform 11">
            <a:extLst>
              <a:ext uri="{FF2B5EF4-FFF2-40B4-BE49-F238E27FC236}">
                <a16:creationId xmlns:a16="http://schemas.microsoft.com/office/drawing/2014/main" id="{BBFA203F-3D27-86E4-387E-2A4B0172D4A4}"/>
              </a:ext>
            </a:extLst>
          </p:cNvPr>
          <p:cNvSpPr/>
          <p:nvPr/>
        </p:nvSpPr>
        <p:spPr>
          <a:xfrm>
            <a:off x="3812921" y="103858"/>
            <a:ext cx="1551143" cy="1476919"/>
          </a:xfrm>
          <a:custGeom>
            <a:avLst/>
            <a:gdLst/>
            <a:ahLst/>
            <a:cxnLst/>
            <a:rect l="l" t="t" r="r" b="b"/>
            <a:pathLst>
              <a:path w="1551143" h="1476919">
                <a:moveTo>
                  <a:pt x="0" y="0"/>
                </a:moveTo>
                <a:lnTo>
                  <a:pt x="1551144" y="0"/>
                </a:lnTo>
                <a:lnTo>
                  <a:pt x="1551144" y="1476919"/>
                </a:lnTo>
                <a:lnTo>
                  <a:pt x="0" y="1476919"/>
                </a:lnTo>
                <a:lnTo>
                  <a:pt x="0" y="0"/>
                </a:lnTo>
                <a:close/>
              </a:path>
            </a:pathLst>
          </a:custGeom>
          <a:blipFill>
            <a:blip r:embed="rId4"/>
            <a:stretch>
              <a:fillRect/>
            </a:stretch>
          </a:blipFill>
        </p:spPr>
        <p:txBody>
          <a:bodyPr/>
          <a:lstStyle/>
          <a:p>
            <a:endParaRPr lang="en-GB"/>
          </a:p>
        </p:txBody>
      </p:sp>
      <p:sp>
        <p:nvSpPr>
          <p:cNvPr id="14" name="Freeform 12">
            <a:extLst>
              <a:ext uri="{FF2B5EF4-FFF2-40B4-BE49-F238E27FC236}">
                <a16:creationId xmlns:a16="http://schemas.microsoft.com/office/drawing/2014/main" id="{57D0CC1C-7C58-A46D-6859-B8F97180D198}"/>
              </a:ext>
            </a:extLst>
          </p:cNvPr>
          <p:cNvSpPr/>
          <p:nvPr/>
        </p:nvSpPr>
        <p:spPr>
          <a:xfrm>
            <a:off x="5664055" y="113383"/>
            <a:ext cx="1529230" cy="1452881"/>
          </a:xfrm>
          <a:custGeom>
            <a:avLst/>
            <a:gdLst/>
            <a:ahLst/>
            <a:cxnLst/>
            <a:rect l="l" t="t" r="r" b="b"/>
            <a:pathLst>
              <a:path w="1529230" h="1529230">
                <a:moveTo>
                  <a:pt x="0" y="0"/>
                </a:moveTo>
                <a:lnTo>
                  <a:pt x="1529229" y="0"/>
                </a:lnTo>
                <a:lnTo>
                  <a:pt x="1529229" y="1529230"/>
                </a:lnTo>
                <a:lnTo>
                  <a:pt x="0" y="1529230"/>
                </a:lnTo>
                <a:lnTo>
                  <a:pt x="0" y="0"/>
                </a:lnTo>
                <a:close/>
              </a:path>
            </a:pathLst>
          </a:custGeom>
          <a:blipFill>
            <a:blip r:embed="rId5"/>
            <a:stretch>
              <a:fillRect/>
            </a:stretch>
          </a:blipFill>
        </p:spPr>
        <p:txBody>
          <a:bodyPr/>
          <a:lstStyle/>
          <a:p>
            <a:endParaRPr lang="en-GB"/>
          </a:p>
        </p:txBody>
      </p:sp>
      <p:sp>
        <p:nvSpPr>
          <p:cNvPr id="15" name="Freeform 14">
            <a:extLst>
              <a:ext uri="{FF2B5EF4-FFF2-40B4-BE49-F238E27FC236}">
                <a16:creationId xmlns:a16="http://schemas.microsoft.com/office/drawing/2014/main" id="{0D994BA3-DB3D-5739-4312-488F57948DFA}"/>
              </a:ext>
            </a:extLst>
          </p:cNvPr>
          <p:cNvSpPr/>
          <p:nvPr/>
        </p:nvSpPr>
        <p:spPr>
          <a:xfrm>
            <a:off x="7475638" y="113383"/>
            <a:ext cx="1496117" cy="1491130"/>
          </a:xfrm>
          <a:custGeom>
            <a:avLst/>
            <a:gdLst/>
            <a:ahLst/>
            <a:cxnLst/>
            <a:rect l="l" t="t" r="r" b="b"/>
            <a:pathLst>
              <a:path w="1496117" h="1491130">
                <a:moveTo>
                  <a:pt x="0" y="0"/>
                </a:moveTo>
                <a:lnTo>
                  <a:pt x="1496117" y="0"/>
                </a:lnTo>
                <a:lnTo>
                  <a:pt x="1496117" y="1491130"/>
                </a:lnTo>
                <a:lnTo>
                  <a:pt x="0" y="1491130"/>
                </a:lnTo>
                <a:lnTo>
                  <a:pt x="0" y="0"/>
                </a:lnTo>
                <a:close/>
              </a:path>
            </a:pathLst>
          </a:custGeom>
          <a:blipFill>
            <a:blip r:embed="rId6"/>
            <a:stretch>
              <a:fillRect/>
            </a:stretch>
          </a:blipFill>
        </p:spPr>
        <p:txBody>
          <a:bodyPr/>
          <a:lstStyle/>
          <a:p>
            <a:endParaRPr lang="en-GB"/>
          </a:p>
        </p:txBody>
      </p:sp>
      <p:sp>
        <p:nvSpPr>
          <p:cNvPr id="16" name="Freeform 15">
            <a:extLst>
              <a:ext uri="{FF2B5EF4-FFF2-40B4-BE49-F238E27FC236}">
                <a16:creationId xmlns:a16="http://schemas.microsoft.com/office/drawing/2014/main" id="{4D48B344-079D-2FCC-85B7-6AA2771CA59C}"/>
              </a:ext>
            </a:extLst>
          </p:cNvPr>
          <p:cNvSpPr/>
          <p:nvPr/>
        </p:nvSpPr>
        <p:spPr>
          <a:xfrm>
            <a:off x="9218326" y="113383"/>
            <a:ext cx="2432799" cy="1476919"/>
          </a:xfrm>
          <a:custGeom>
            <a:avLst/>
            <a:gdLst/>
            <a:ahLst/>
            <a:cxnLst/>
            <a:rect l="l" t="t" r="r" b="b"/>
            <a:pathLst>
              <a:path w="2432799" h="1299106">
                <a:moveTo>
                  <a:pt x="0" y="0"/>
                </a:moveTo>
                <a:lnTo>
                  <a:pt x="2432799" y="0"/>
                </a:lnTo>
                <a:lnTo>
                  <a:pt x="2432799" y="1299106"/>
                </a:lnTo>
                <a:lnTo>
                  <a:pt x="0" y="1299106"/>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53106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F7CF2-FC79-02DF-279D-4497C2F728FD}"/>
              </a:ext>
            </a:extLst>
          </p:cNvPr>
          <p:cNvSpPr>
            <a:spLocks noGrp="1"/>
          </p:cNvSpPr>
          <p:nvPr>
            <p:ph idx="1"/>
          </p:nvPr>
        </p:nvSpPr>
        <p:spPr>
          <a:xfrm>
            <a:off x="447869" y="2435290"/>
            <a:ext cx="11243388" cy="4002832"/>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b="1" dirty="0"/>
              <a:t>OBRIGADO BARAK</a:t>
            </a:r>
            <a:endParaRPr lang="en-GB" sz="3600" b="1" dirty="0"/>
          </a:p>
        </p:txBody>
      </p:sp>
      <p:sp>
        <p:nvSpPr>
          <p:cNvPr id="4" name="Freeform 10">
            <a:extLst>
              <a:ext uri="{FF2B5EF4-FFF2-40B4-BE49-F238E27FC236}">
                <a16:creationId xmlns:a16="http://schemas.microsoft.com/office/drawing/2014/main" id="{D449284E-56E7-5944-763D-DEDB8144C9F3}"/>
              </a:ext>
            </a:extLst>
          </p:cNvPr>
          <p:cNvSpPr/>
          <p:nvPr/>
        </p:nvSpPr>
        <p:spPr>
          <a:xfrm>
            <a:off x="547007" y="113385"/>
            <a:ext cx="1452880" cy="1452880"/>
          </a:xfrm>
          <a:custGeom>
            <a:avLst/>
            <a:gdLst/>
            <a:ahLst/>
            <a:cxnLst/>
            <a:rect l="l" t="t" r="r" b="b"/>
            <a:pathLst>
              <a:path w="1453030" h="1453030">
                <a:moveTo>
                  <a:pt x="0" y="0"/>
                </a:moveTo>
                <a:lnTo>
                  <a:pt x="1453030" y="0"/>
                </a:lnTo>
                <a:lnTo>
                  <a:pt x="1453030" y="1453030"/>
                </a:lnTo>
                <a:lnTo>
                  <a:pt x="0" y="1453030"/>
                </a:lnTo>
                <a:lnTo>
                  <a:pt x="0" y="0"/>
                </a:lnTo>
                <a:close/>
              </a:path>
            </a:pathLst>
          </a:custGeom>
          <a:blipFill>
            <a:blip r:embed="rId2"/>
            <a:stretch>
              <a:fillRect/>
            </a:stretch>
          </a:blipFill>
        </p:spPr>
        <p:txBody>
          <a:bodyPr/>
          <a:lstStyle/>
          <a:p>
            <a:endParaRPr lang="en-GB"/>
          </a:p>
        </p:txBody>
      </p:sp>
      <p:sp>
        <p:nvSpPr>
          <p:cNvPr id="5" name="Freeform 13">
            <a:extLst>
              <a:ext uri="{FF2B5EF4-FFF2-40B4-BE49-F238E27FC236}">
                <a16:creationId xmlns:a16="http://schemas.microsoft.com/office/drawing/2014/main" id="{37FCF343-6A20-A86E-A799-4424E05B83CF}"/>
              </a:ext>
            </a:extLst>
          </p:cNvPr>
          <p:cNvSpPr/>
          <p:nvPr/>
        </p:nvSpPr>
        <p:spPr>
          <a:xfrm>
            <a:off x="2109851" y="113384"/>
            <a:ext cx="1640767" cy="1452880"/>
          </a:xfrm>
          <a:custGeom>
            <a:avLst/>
            <a:gdLst/>
            <a:ahLst/>
            <a:cxnLst/>
            <a:rect l="l" t="t" r="r" b="b"/>
            <a:pathLst>
              <a:path w="2011169" h="2011169">
                <a:moveTo>
                  <a:pt x="0" y="0"/>
                </a:moveTo>
                <a:lnTo>
                  <a:pt x="2011169" y="0"/>
                </a:lnTo>
                <a:lnTo>
                  <a:pt x="2011169" y="2011169"/>
                </a:lnTo>
                <a:lnTo>
                  <a:pt x="0" y="2011169"/>
                </a:lnTo>
                <a:lnTo>
                  <a:pt x="0" y="0"/>
                </a:lnTo>
                <a:close/>
              </a:path>
            </a:pathLst>
          </a:custGeom>
          <a:blipFill>
            <a:blip r:embed="rId3"/>
            <a:stretch>
              <a:fillRect/>
            </a:stretch>
          </a:blipFill>
        </p:spPr>
        <p:txBody>
          <a:bodyPr/>
          <a:lstStyle/>
          <a:p>
            <a:endParaRPr lang="en-GB"/>
          </a:p>
        </p:txBody>
      </p:sp>
      <p:sp>
        <p:nvSpPr>
          <p:cNvPr id="6" name="Freeform 11">
            <a:extLst>
              <a:ext uri="{FF2B5EF4-FFF2-40B4-BE49-F238E27FC236}">
                <a16:creationId xmlns:a16="http://schemas.microsoft.com/office/drawing/2014/main" id="{51C46524-2FE1-28B4-7A8C-CD9A9C148CFF}"/>
              </a:ext>
            </a:extLst>
          </p:cNvPr>
          <p:cNvSpPr/>
          <p:nvPr/>
        </p:nvSpPr>
        <p:spPr>
          <a:xfrm>
            <a:off x="3812921" y="103858"/>
            <a:ext cx="1551143" cy="1476919"/>
          </a:xfrm>
          <a:custGeom>
            <a:avLst/>
            <a:gdLst/>
            <a:ahLst/>
            <a:cxnLst/>
            <a:rect l="l" t="t" r="r" b="b"/>
            <a:pathLst>
              <a:path w="1551143" h="1476919">
                <a:moveTo>
                  <a:pt x="0" y="0"/>
                </a:moveTo>
                <a:lnTo>
                  <a:pt x="1551144" y="0"/>
                </a:lnTo>
                <a:lnTo>
                  <a:pt x="1551144" y="1476919"/>
                </a:lnTo>
                <a:lnTo>
                  <a:pt x="0" y="1476919"/>
                </a:lnTo>
                <a:lnTo>
                  <a:pt x="0" y="0"/>
                </a:lnTo>
                <a:close/>
              </a:path>
            </a:pathLst>
          </a:custGeom>
          <a:blipFill>
            <a:blip r:embed="rId4"/>
            <a:stretch>
              <a:fillRect/>
            </a:stretch>
          </a:blipFill>
        </p:spPr>
        <p:txBody>
          <a:bodyPr/>
          <a:lstStyle/>
          <a:p>
            <a:endParaRPr lang="en-GB"/>
          </a:p>
        </p:txBody>
      </p:sp>
      <p:sp>
        <p:nvSpPr>
          <p:cNvPr id="7" name="Freeform 12">
            <a:extLst>
              <a:ext uri="{FF2B5EF4-FFF2-40B4-BE49-F238E27FC236}">
                <a16:creationId xmlns:a16="http://schemas.microsoft.com/office/drawing/2014/main" id="{E1643620-07FF-4617-E3FB-38115029D5C5}"/>
              </a:ext>
            </a:extLst>
          </p:cNvPr>
          <p:cNvSpPr/>
          <p:nvPr/>
        </p:nvSpPr>
        <p:spPr>
          <a:xfrm>
            <a:off x="5664055" y="113383"/>
            <a:ext cx="1529230" cy="1452881"/>
          </a:xfrm>
          <a:custGeom>
            <a:avLst/>
            <a:gdLst/>
            <a:ahLst/>
            <a:cxnLst/>
            <a:rect l="l" t="t" r="r" b="b"/>
            <a:pathLst>
              <a:path w="1529230" h="1529230">
                <a:moveTo>
                  <a:pt x="0" y="0"/>
                </a:moveTo>
                <a:lnTo>
                  <a:pt x="1529229" y="0"/>
                </a:lnTo>
                <a:lnTo>
                  <a:pt x="1529229" y="1529230"/>
                </a:lnTo>
                <a:lnTo>
                  <a:pt x="0" y="1529230"/>
                </a:lnTo>
                <a:lnTo>
                  <a:pt x="0" y="0"/>
                </a:lnTo>
                <a:close/>
              </a:path>
            </a:pathLst>
          </a:custGeom>
          <a:blipFill>
            <a:blip r:embed="rId5"/>
            <a:stretch>
              <a:fillRect/>
            </a:stretch>
          </a:blipFill>
        </p:spPr>
        <p:txBody>
          <a:bodyPr/>
          <a:lstStyle/>
          <a:p>
            <a:endParaRPr lang="en-GB"/>
          </a:p>
        </p:txBody>
      </p:sp>
      <p:sp>
        <p:nvSpPr>
          <p:cNvPr id="8" name="Freeform 14">
            <a:extLst>
              <a:ext uri="{FF2B5EF4-FFF2-40B4-BE49-F238E27FC236}">
                <a16:creationId xmlns:a16="http://schemas.microsoft.com/office/drawing/2014/main" id="{3D0FC3A2-FBA6-FF5A-3A80-3FED1FFC411B}"/>
              </a:ext>
            </a:extLst>
          </p:cNvPr>
          <p:cNvSpPr/>
          <p:nvPr/>
        </p:nvSpPr>
        <p:spPr>
          <a:xfrm>
            <a:off x="7475638" y="113383"/>
            <a:ext cx="1496117" cy="1491130"/>
          </a:xfrm>
          <a:custGeom>
            <a:avLst/>
            <a:gdLst/>
            <a:ahLst/>
            <a:cxnLst/>
            <a:rect l="l" t="t" r="r" b="b"/>
            <a:pathLst>
              <a:path w="1496117" h="1491130">
                <a:moveTo>
                  <a:pt x="0" y="0"/>
                </a:moveTo>
                <a:lnTo>
                  <a:pt x="1496117" y="0"/>
                </a:lnTo>
                <a:lnTo>
                  <a:pt x="1496117" y="1491130"/>
                </a:lnTo>
                <a:lnTo>
                  <a:pt x="0" y="1491130"/>
                </a:lnTo>
                <a:lnTo>
                  <a:pt x="0" y="0"/>
                </a:lnTo>
                <a:close/>
              </a:path>
            </a:pathLst>
          </a:custGeom>
          <a:blipFill>
            <a:blip r:embed="rId6"/>
            <a:stretch>
              <a:fillRect/>
            </a:stretch>
          </a:blipFill>
        </p:spPr>
        <p:txBody>
          <a:bodyPr/>
          <a:lstStyle/>
          <a:p>
            <a:endParaRPr lang="en-GB"/>
          </a:p>
        </p:txBody>
      </p:sp>
      <p:sp>
        <p:nvSpPr>
          <p:cNvPr id="9" name="Freeform 15">
            <a:extLst>
              <a:ext uri="{FF2B5EF4-FFF2-40B4-BE49-F238E27FC236}">
                <a16:creationId xmlns:a16="http://schemas.microsoft.com/office/drawing/2014/main" id="{91A441D1-CB5C-6E2B-C89A-4922419CF251}"/>
              </a:ext>
            </a:extLst>
          </p:cNvPr>
          <p:cNvSpPr/>
          <p:nvPr/>
        </p:nvSpPr>
        <p:spPr>
          <a:xfrm>
            <a:off x="9218326" y="113383"/>
            <a:ext cx="2432799" cy="1476919"/>
          </a:xfrm>
          <a:custGeom>
            <a:avLst/>
            <a:gdLst/>
            <a:ahLst/>
            <a:cxnLst/>
            <a:rect l="l" t="t" r="r" b="b"/>
            <a:pathLst>
              <a:path w="2432799" h="1299106">
                <a:moveTo>
                  <a:pt x="0" y="0"/>
                </a:moveTo>
                <a:lnTo>
                  <a:pt x="2432799" y="0"/>
                </a:lnTo>
                <a:lnTo>
                  <a:pt x="2432799" y="1299106"/>
                </a:lnTo>
                <a:lnTo>
                  <a:pt x="0" y="1299106"/>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292715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5FF25-4208-AB34-8241-8FD0D2E64885}"/>
              </a:ext>
            </a:extLst>
          </p:cNvPr>
          <p:cNvSpPr>
            <a:spLocks noGrp="1"/>
          </p:cNvSpPr>
          <p:nvPr>
            <p:ph idx="1"/>
          </p:nvPr>
        </p:nvSpPr>
        <p:spPr>
          <a:xfrm>
            <a:off x="581025" y="676274"/>
            <a:ext cx="10982326" cy="5467351"/>
          </a:xfrm>
        </p:spPr>
        <p:txBody>
          <a:bodyPr>
            <a:normAutofit/>
          </a:bodyPr>
          <a:lstStyle/>
          <a:p>
            <a:pPr marL="0" indent="0" algn="ctr">
              <a:buNone/>
            </a:pPr>
            <a:endParaRPr lang="en-US" sz="3600" b="1" dirty="0"/>
          </a:p>
          <a:p>
            <a:pPr marL="0" indent="0" algn="ctr">
              <a:buNone/>
            </a:pPr>
            <a:r>
              <a:rPr lang="en-US" sz="3600" b="1" dirty="0"/>
              <a:t>TUJUAN PEMBELAJARAN</a:t>
            </a:r>
          </a:p>
          <a:p>
            <a:pPr marL="0" indent="0" algn="ctr">
              <a:buNone/>
            </a:pPr>
            <a:endParaRPr lang="en-US" sz="3600" b="1" dirty="0"/>
          </a:p>
          <a:p>
            <a:pPr marL="0" indent="0" algn="ctr">
              <a:buNone/>
            </a:pPr>
            <a:endParaRPr lang="en-US" sz="2800" b="1" dirty="0"/>
          </a:p>
          <a:p>
            <a:pPr marL="0" indent="0" algn="ctr">
              <a:buNone/>
            </a:pPr>
            <a:r>
              <a:rPr lang="en-US" sz="2800" b="1" dirty="0" err="1"/>
              <a:t>Mahasiswa</a:t>
            </a:r>
            <a:r>
              <a:rPr lang="en-US" sz="2800" b="1" dirty="0"/>
              <a:t> </a:t>
            </a:r>
            <a:r>
              <a:rPr lang="en-US" sz="2800" b="1" dirty="0" err="1"/>
              <a:t>dapat</a:t>
            </a:r>
            <a:r>
              <a:rPr lang="en-US" sz="2800" b="1" dirty="0"/>
              <a:t> </a:t>
            </a:r>
            <a:r>
              <a:rPr lang="en-US" sz="2800" b="1" dirty="0" err="1"/>
              <a:t>Menjelaskan</a:t>
            </a:r>
            <a:r>
              <a:rPr lang="en-US" sz="2800" b="1" dirty="0"/>
              <a:t> Program-program </a:t>
            </a:r>
          </a:p>
          <a:p>
            <a:pPr marL="0" indent="0" algn="ctr">
              <a:buNone/>
            </a:pPr>
            <a:r>
              <a:rPr lang="en-US" sz="2800" b="1" dirty="0" err="1"/>
              <a:t>Pembelajaran</a:t>
            </a:r>
            <a:r>
              <a:rPr lang="en-US" sz="2800" b="1" dirty="0"/>
              <a:t> </a:t>
            </a:r>
            <a:r>
              <a:rPr lang="en-US" sz="2800" b="1" dirty="0" err="1"/>
              <a:t>Literasi</a:t>
            </a:r>
            <a:r>
              <a:rPr lang="en-US" sz="2800" b="1" dirty="0"/>
              <a:t> di SD</a:t>
            </a:r>
            <a:endParaRPr lang="en-GB" sz="2800" b="1" dirty="0"/>
          </a:p>
        </p:txBody>
      </p:sp>
    </p:spTree>
    <p:extLst>
      <p:ext uri="{BB962C8B-B14F-4D97-AF65-F5344CB8AC3E}">
        <p14:creationId xmlns:p14="http://schemas.microsoft.com/office/powerpoint/2010/main" val="382629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4A82C-B11A-4E62-EDFC-E9DCE5EBA6B0}"/>
              </a:ext>
            </a:extLst>
          </p:cNvPr>
          <p:cNvSpPr>
            <a:spLocks noGrp="1"/>
          </p:cNvSpPr>
          <p:nvPr>
            <p:ph idx="1"/>
          </p:nvPr>
        </p:nvSpPr>
        <p:spPr>
          <a:xfrm>
            <a:off x="685800" y="600076"/>
            <a:ext cx="10820400" cy="4724399"/>
          </a:xfrm>
        </p:spPr>
        <p:txBody>
          <a:bodyPr/>
          <a:lstStyle/>
          <a:p>
            <a:pPr marL="0" lvl="0" indent="0" algn="ctr">
              <a:lnSpc>
                <a:spcPct val="107000"/>
              </a:lnSpc>
              <a:spcAft>
                <a:spcPts val="800"/>
              </a:spcAft>
              <a:buNone/>
              <a:tabLst>
                <a:tab pos="457200" algn="l"/>
              </a:tabLst>
            </a:pP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Tujuan</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Pelaksanaan</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Program </a:t>
            </a: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di SD</a:t>
            </a:r>
          </a:p>
          <a:p>
            <a:pPr marL="0" lvl="0" indent="0" algn="ctr">
              <a:lnSpc>
                <a:spcPct val="107000"/>
              </a:lnSpc>
              <a:spcAft>
                <a:spcPts val="800"/>
              </a:spcAft>
              <a:buNone/>
              <a:tabLst>
                <a:tab pos="457200" algn="l"/>
              </a:tabLst>
            </a:pPr>
            <a:endParaRPr lang="en-GB" sz="2400" b="1" kern="1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Membangun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K</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esadaran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S</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akan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P</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entingnya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M</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embaca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untuk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M</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endukung</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P</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embelajaran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E</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fektif</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Kemampuan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Berprikir</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Kritis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Jiwa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Kepemimpinan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Mengembangkan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Kreatifitas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dalam</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Mengelola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Pojok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Baca 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Kelas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Menjadikan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Kegiatan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sebagai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Budaya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Positif</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Sekolah</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Budi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Pekerti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dan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Kepribadian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Baik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k</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epada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81593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40177-C183-EEC2-9F6E-6C1AECBA2533}"/>
              </a:ext>
            </a:extLst>
          </p:cNvPr>
          <p:cNvSpPr>
            <a:spLocks noGrp="1"/>
          </p:cNvSpPr>
          <p:nvPr>
            <p:ph idx="1"/>
          </p:nvPr>
        </p:nvSpPr>
        <p:spPr>
          <a:xfrm>
            <a:off x="552450" y="428626"/>
            <a:ext cx="11068050" cy="5934074"/>
          </a:xfrm>
        </p:spPr>
        <p:txBody>
          <a:bodyPr/>
          <a:lstStyle/>
          <a:p>
            <a:pPr marL="0" indent="0" algn="ctr">
              <a:buNone/>
            </a:pPr>
            <a:r>
              <a:rPr lang="en-US" sz="2800" b="1" dirty="0"/>
              <a:t>Program-Program </a:t>
            </a:r>
            <a:r>
              <a:rPr lang="en-US" sz="2800" b="1" dirty="0" err="1"/>
              <a:t>Literasi</a:t>
            </a:r>
            <a:r>
              <a:rPr lang="en-US" sz="2800" b="1" dirty="0"/>
              <a:t> di </a:t>
            </a:r>
            <a:r>
              <a:rPr lang="en-US" sz="2800" b="1" dirty="0" err="1"/>
              <a:t>Sekolah</a:t>
            </a:r>
            <a:r>
              <a:rPr lang="en-US" sz="2800" b="1" dirty="0"/>
              <a:t> Dasar</a:t>
            </a:r>
          </a:p>
          <a:p>
            <a:pPr marL="0" indent="0">
              <a:buNone/>
            </a:pPr>
            <a:endParaRPr lang="en-US" dirty="0"/>
          </a:p>
          <a:p>
            <a:pPr marL="0" indent="0">
              <a:buNone/>
            </a:pPr>
            <a:endParaRPr lang="en-US" dirty="0"/>
          </a:p>
          <a:p>
            <a:pPr marL="0" indent="0">
              <a:buNone/>
            </a:pPr>
            <a:endParaRPr lang="en-GB" dirty="0"/>
          </a:p>
        </p:txBody>
      </p:sp>
      <p:sp>
        <p:nvSpPr>
          <p:cNvPr id="4" name="Oval 3">
            <a:extLst>
              <a:ext uri="{FF2B5EF4-FFF2-40B4-BE49-F238E27FC236}">
                <a16:creationId xmlns:a16="http://schemas.microsoft.com/office/drawing/2014/main" id="{2D3027B5-4590-61B7-8843-36185869AEA0}"/>
              </a:ext>
            </a:extLst>
          </p:cNvPr>
          <p:cNvSpPr/>
          <p:nvPr/>
        </p:nvSpPr>
        <p:spPr>
          <a:xfrm>
            <a:off x="571500" y="1606032"/>
            <a:ext cx="2694214" cy="914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1. </a:t>
            </a:r>
            <a:r>
              <a:rPr lang="en-US" dirty="0" err="1"/>
              <a:t>Pojok</a:t>
            </a:r>
            <a:r>
              <a:rPr lang="en-US" dirty="0"/>
              <a:t> </a:t>
            </a:r>
            <a:r>
              <a:rPr lang="en-US" dirty="0" err="1"/>
              <a:t>Literasi</a:t>
            </a:r>
            <a:endParaRPr lang="en-GB" dirty="0"/>
          </a:p>
        </p:txBody>
      </p:sp>
      <p:sp>
        <p:nvSpPr>
          <p:cNvPr id="5" name="Rectangle: Rounded Corners 4">
            <a:extLst>
              <a:ext uri="{FF2B5EF4-FFF2-40B4-BE49-F238E27FC236}">
                <a16:creationId xmlns:a16="http://schemas.microsoft.com/office/drawing/2014/main" id="{7A99649C-AA53-5EAC-45D2-D457E767D1EA}"/>
              </a:ext>
            </a:extLst>
          </p:cNvPr>
          <p:cNvSpPr/>
          <p:nvPr/>
        </p:nvSpPr>
        <p:spPr>
          <a:xfrm>
            <a:off x="3545632" y="1608074"/>
            <a:ext cx="5299789"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2. </a:t>
            </a:r>
            <a:r>
              <a:rPr lang="id-ID" sz="1800" kern="0" dirty="0">
                <a:solidFill>
                  <a:schemeClr val="tx1"/>
                </a:solidFill>
                <a:effectLst/>
                <a:ea typeface="Times New Roman" panose="02020603050405020304" pitchFamily="18" charset="0"/>
              </a:rPr>
              <a:t>Membaca Buku 15 Menit Sebelum Belajar</a:t>
            </a:r>
            <a:endParaRPr lang="en-GB" dirty="0">
              <a:solidFill>
                <a:schemeClr val="tx1"/>
              </a:solidFill>
            </a:endParaRPr>
          </a:p>
        </p:txBody>
      </p:sp>
      <p:sp>
        <p:nvSpPr>
          <p:cNvPr id="6" name="Oval 5">
            <a:extLst>
              <a:ext uri="{FF2B5EF4-FFF2-40B4-BE49-F238E27FC236}">
                <a16:creationId xmlns:a16="http://schemas.microsoft.com/office/drawing/2014/main" id="{DA06B7E1-A48F-F876-3422-ED2B30EF9687}"/>
              </a:ext>
            </a:extLst>
          </p:cNvPr>
          <p:cNvSpPr/>
          <p:nvPr/>
        </p:nvSpPr>
        <p:spPr>
          <a:xfrm>
            <a:off x="9125339" y="1606032"/>
            <a:ext cx="2379307"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3. Madding</a:t>
            </a:r>
            <a:endParaRPr lang="en-GB" dirty="0">
              <a:solidFill>
                <a:schemeClr val="tx1"/>
              </a:solidFill>
            </a:endParaRPr>
          </a:p>
        </p:txBody>
      </p:sp>
      <p:sp>
        <p:nvSpPr>
          <p:cNvPr id="7" name="Oval 6">
            <a:extLst>
              <a:ext uri="{FF2B5EF4-FFF2-40B4-BE49-F238E27FC236}">
                <a16:creationId xmlns:a16="http://schemas.microsoft.com/office/drawing/2014/main" id="{40B29645-BD53-9FB8-40FA-2B224E33CA7B}"/>
              </a:ext>
            </a:extLst>
          </p:cNvPr>
          <p:cNvSpPr/>
          <p:nvPr/>
        </p:nvSpPr>
        <p:spPr>
          <a:xfrm>
            <a:off x="599492" y="3240638"/>
            <a:ext cx="294614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4. Duta </a:t>
            </a:r>
            <a:r>
              <a:rPr lang="en-US" dirty="0" err="1"/>
              <a:t>Literasi</a:t>
            </a:r>
            <a:endParaRPr lang="en-GB" dirty="0"/>
          </a:p>
        </p:txBody>
      </p:sp>
      <p:sp>
        <p:nvSpPr>
          <p:cNvPr id="9" name="Flowchart: Alternate Process 8">
            <a:extLst>
              <a:ext uri="{FF2B5EF4-FFF2-40B4-BE49-F238E27FC236}">
                <a16:creationId xmlns:a16="http://schemas.microsoft.com/office/drawing/2014/main" id="{2B11B452-FA9D-900B-6A9F-180EF8C6AC32}"/>
              </a:ext>
            </a:extLst>
          </p:cNvPr>
          <p:cNvSpPr/>
          <p:nvPr/>
        </p:nvSpPr>
        <p:spPr>
          <a:xfrm>
            <a:off x="3810972" y="3240638"/>
            <a:ext cx="2946140" cy="9144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a:t>
            </a:r>
            <a:r>
              <a:rPr lang="en-US" dirty="0" err="1"/>
              <a:t>Lomba</a:t>
            </a:r>
            <a:r>
              <a:rPr lang="en-US" dirty="0"/>
              <a:t> </a:t>
            </a:r>
            <a:r>
              <a:rPr lang="en-US" dirty="0" err="1"/>
              <a:t>Menulis</a:t>
            </a:r>
            <a:endParaRPr lang="en-GB" dirty="0"/>
          </a:p>
        </p:txBody>
      </p:sp>
      <p:sp>
        <p:nvSpPr>
          <p:cNvPr id="10" name="Oval 9">
            <a:extLst>
              <a:ext uri="{FF2B5EF4-FFF2-40B4-BE49-F238E27FC236}">
                <a16:creationId xmlns:a16="http://schemas.microsoft.com/office/drawing/2014/main" id="{D1D56FE3-AF77-D1A6-89E6-6F3250DC6BEC}"/>
              </a:ext>
            </a:extLst>
          </p:cNvPr>
          <p:cNvSpPr/>
          <p:nvPr/>
        </p:nvSpPr>
        <p:spPr>
          <a:xfrm>
            <a:off x="7022452" y="3240638"/>
            <a:ext cx="4589107" cy="914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6. </a:t>
            </a:r>
            <a:r>
              <a:rPr lang="en-US" dirty="0" err="1"/>
              <a:t>Kunjungan</a:t>
            </a:r>
            <a:r>
              <a:rPr lang="en-US" dirty="0"/>
              <a:t> </a:t>
            </a:r>
            <a:r>
              <a:rPr lang="en-US" dirty="0" err="1"/>
              <a:t>Rutin</a:t>
            </a:r>
            <a:r>
              <a:rPr lang="en-US" dirty="0"/>
              <a:t> </a:t>
            </a:r>
            <a:r>
              <a:rPr lang="en-US" dirty="0" err="1"/>
              <a:t>ke</a:t>
            </a:r>
            <a:r>
              <a:rPr lang="en-US" dirty="0"/>
              <a:t> </a:t>
            </a:r>
            <a:r>
              <a:rPr lang="en-US" dirty="0" err="1"/>
              <a:t>Perpustakaan</a:t>
            </a:r>
            <a:endParaRPr lang="en-GB" dirty="0"/>
          </a:p>
        </p:txBody>
      </p:sp>
      <p:sp>
        <p:nvSpPr>
          <p:cNvPr id="11" name="Oval 10">
            <a:extLst>
              <a:ext uri="{FF2B5EF4-FFF2-40B4-BE49-F238E27FC236}">
                <a16:creationId xmlns:a16="http://schemas.microsoft.com/office/drawing/2014/main" id="{EF98FC6C-B33F-BD40-6819-9D421EF99C88}"/>
              </a:ext>
            </a:extLst>
          </p:cNvPr>
          <p:cNvSpPr/>
          <p:nvPr/>
        </p:nvSpPr>
        <p:spPr>
          <a:xfrm>
            <a:off x="3396343" y="4982547"/>
            <a:ext cx="4589106"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7. Resume </a:t>
            </a:r>
            <a:r>
              <a:rPr lang="en-US" dirty="0" err="1"/>
              <a:t>Bacaan</a:t>
            </a:r>
            <a:r>
              <a:rPr lang="en-US" dirty="0"/>
              <a:t> di Koran</a:t>
            </a:r>
            <a:endParaRPr lang="en-GB" dirty="0"/>
          </a:p>
        </p:txBody>
      </p:sp>
    </p:spTree>
    <p:extLst>
      <p:ext uri="{BB962C8B-B14F-4D97-AF65-F5344CB8AC3E}">
        <p14:creationId xmlns:p14="http://schemas.microsoft.com/office/powerpoint/2010/main" val="19154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33373-B885-DBA4-0864-62FCEAD9F153}"/>
              </a:ext>
            </a:extLst>
          </p:cNvPr>
          <p:cNvSpPr>
            <a:spLocks noGrp="1"/>
          </p:cNvSpPr>
          <p:nvPr>
            <p:ph idx="1"/>
          </p:nvPr>
        </p:nvSpPr>
        <p:spPr>
          <a:xfrm>
            <a:off x="867746" y="65314"/>
            <a:ext cx="10440955" cy="6708710"/>
          </a:xfrm>
        </p:spPr>
        <p:txBody>
          <a:bodyPr/>
          <a:lstStyle/>
          <a:p>
            <a:pPr marL="457200" indent="-457200">
              <a:buAutoNum type="arabicPeriod"/>
            </a:pPr>
            <a:r>
              <a:rPr lang="en-US" b="1" dirty="0" err="1"/>
              <a:t>Pojok</a:t>
            </a:r>
            <a:r>
              <a:rPr lang="en-US" b="1" dirty="0"/>
              <a:t> </a:t>
            </a:r>
            <a:r>
              <a:rPr lang="en-US" b="1" dirty="0" err="1"/>
              <a:t>Literasi</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2.  </a:t>
            </a:r>
            <a:r>
              <a:rPr lang="en-US" b="1" dirty="0" err="1"/>
              <a:t>Membaca</a:t>
            </a:r>
            <a:r>
              <a:rPr lang="en-US" b="1" dirty="0"/>
              <a:t> </a:t>
            </a:r>
            <a:r>
              <a:rPr lang="en-US" b="1" dirty="0" err="1"/>
              <a:t>Buku</a:t>
            </a:r>
            <a:r>
              <a:rPr lang="en-US" b="1" dirty="0"/>
              <a:t> 15 </a:t>
            </a:r>
            <a:r>
              <a:rPr lang="en-US" b="1" dirty="0" err="1"/>
              <a:t>Menit</a:t>
            </a:r>
            <a:r>
              <a:rPr lang="en-US" b="1" dirty="0"/>
              <a:t> </a:t>
            </a:r>
            <a:r>
              <a:rPr lang="en-US" b="1" dirty="0" err="1"/>
              <a:t>Sebelum</a:t>
            </a:r>
            <a:r>
              <a:rPr lang="en-US" b="1" dirty="0"/>
              <a:t> </a:t>
            </a:r>
            <a:r>
              <a:rPr lang="en-US" b="1" dirty="0" err="1"/>
              <a:t>Belajar</a:t>
            </a:r>
            <a:endParaRPr lang="en-US" b="1" dirty="0"/>
          </a:p>
          <a:p>
            <a:pPr marL="0" indent="0">
              <a:buNone/>
            </a:pPr>
            <a:endParaRPr lang="en-US" b="1" dirty="0"/>
          </a:p>
          <a:p>
            <a:pPr marL="0" indent="0">
              <a:buNone/>
            </a:pPr>
            <a:endParaRPr lang="en-GB" dirty="0"/>
          </a:p>
        </p:txBody>
      </p:sp>
      <p:sp>
        <p:nvSpPr>
          <p:cNvPr id="4" name="Rectangle: Rounded Corners 3">
            <a:extLst>
              <a:ext uri="{FF2B5EF4-FFF2-40B4-BE49-F238E27FC236}">
                <a16:creationId xmlns:a16="http://schemas.microsoft.com/office/drawing/2014/main" id="{C0006638-EC36-77D0-C9D9-9C37726A1943}"/>
              </a:ext>
            </a:extLst>
          </p:cNvPr>
          <p:cNvSpPr/>
          <p:nvPr/>
        </p:nvSpPr>
        <p:spPr>
          <a:xfrm>
            <a:off x="1334278" y="480523"/>
            <a:ext cx="9806474" cy="24492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id-ID" sz="2400" kern="0" dirty="0">
                <a:effectLst/>
                <a:latin typeface="Times New Roman" panose="02020603050405020304" pitchFamily="18" charset="0"/>
                <a:ea typeface="Times New Roman" panose="02020603050405020304" pitchFamily="18" charset="0"/>
              </a:rPr>
              <a:t>Pojok literasi atau yang juga sering disebut sudut literasi merupakan suatu Program Literasi Sekolah yang mana dalam program ini sengaja membuat sebuah ruangan yang biasanya terletak di bagian sudut atau pojok ruangan dengan mengisi buku dan perlengkapan untuk membaca dan menulis</a:t>
            </a:r>
            <a:r>
              <a:rPr lang="en-US" sz="2400" kern="0" dirty="0">
                <a:effectLst/>
                <a:latin typeface="Times New Roman" panose="02020603050405020304" pitchFamily="18" charset="0"/>
                <a:ea typeface="Times New Roman" panose="02020603050405020304" pitchFamily="18" charset="0"/>
              </a:rPr>
              <a:t>.</a:t>
            </a:r>
            <a:endParaRPr lang="en-US" sz="2400" dirty="0"/>
          </a:p>
        </p:txBody>
      </p:sp>
      <p:sp>
        <p:nvSpPr>
          <p:cNvPr id="5" name="Rectangle: Rounded Corners 4">
            <a:extLst>
              <a:ext uri="{FF2B5EF4-FFF2-40B4-BE49-F238E27FC236}">
                <a16:creationId xmlns:a16="http://schemas.microsoft.com/office/drawing/2014/main" id="{E1C435A8-1E9A-377C-58F1-E8E062067F71}"/>
              </a:ext>
            </a:extLst>
          </p:cNvPr>
          <p:cNvSpPr/>
          <p:nvPr/>
        </p:nvSpPr>
        <p:spPr>
          <a:xfrm>
            <a:off x="1334278" y="3554965"/>
            <a:ext cx="9806474" cy="27245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70510" algn="just">
              <a:lnSpc>
                <a:spcPct val="150000"/>
              </a:lnSpc>
              <a:spcAft>
                <a:spcPts val="800"/>
              </a:spcAft>
            </a:pPr>
            <a:r>
              <a:rPr lang="id-ID"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Program ini dibuat agar siswa sudah memiliki pemahaman atau sudah membaca materi pembelajaran terlebih dahulu sebelum memulai pembelajaran.</a:t>
            </a:r>
            <a:r>
              <a:rPr lang="en-GB"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id-ID" sz="1800" kern="0" dirty="0">
                <a:solidFill>
                  <a:schemeClr val="bg1"/>
                </a:solidFill>
                <a:effectLst/>
                <a:latin typeface="Times New Roman" panose="02020603050405020304" pitchFamily="18" charset="0"/>
                <a:ea typeface="Times New Roman" panose="02020603050405020304" pitchFamily="18" charset="0"/>
              </a:rPr>
              <a:t>Tujuannya agar siswa sudah memiliki pemahaman sehingga cepat dan tanggap di dalam proses belajar mengajar, mengingat padatnya waktu pembelajaran yang terkadang dirasa kurang dalam pemenuhannya, sehingga jika tidak dilaksanakan program tersebut, maka siswa akan kehilangan waktu untuk mempelajari pembelajaran.</a:t>
            </a:r>
            <a:endParaRPr lang="en-GB" dirty="0">
              <a:solidFill>
                <a:schemeClr val="bg1"/>
              </a:solidFill>
            </a:endParaRPr>
          </a:p>
        </p:txBody>
      </p:sp>
    </p:spTree>
    <p:extLst>
      <p:ext uri="{BB962C8B-B14F-4D97-AF65-F5344CB8AC3E}">
        <p14:creationId xmlns:p14="http://schemas.microsoft.com/office/powerpoint/2010/main" val="215503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112D7-A275-E602-357D-DCB48388D8D8}"/>
              </a:ext>
            </a:extLst>
          </p:cNvPr>
          <p:cNvSpPr>
            <a:spLocks noGrp="1"/>
          </p:cNvSpPr>
          <p:nvPr>
            <p:ph idx="1"/>
          </p:nvPr>
        </p:nvSpPr>
        <p:spPr>
          <a:xfrm>
            <a:off x="625151" y="438540"/>
            <a:ext cx="10944808" cy="5780146"/>
          </a:xfrm>
        </p:spPr>
        <p:txBody>
          <a:bodyPr/>
          <a:lstStyle/>
          <a:p>
            <a:pPr marL="457200" indent="-457200">
              <a:buAutoNum type="arabicPeriod" startAt="3"/>
            </a:pPr>
            <a:r>
              <a:rPr lang="en-US" b="1" dirty="0"/>
              <a:t>Madding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457200" indent="-457200">
              <a:buAutoNum type="arabicPeriod" startAt="4"/>
            </a:pPr>
            <a:r>
              <a:rPr lang="en-GB" b="1" dirty="0"/>
              <a:t>Duta </a:t>
            </a:r>
            <a:r>
              <a:rPr lang="en-GB" b="1" dirty="0" err="1"/>
              <a:t>Literasi</a:t>
            </a:r>
            <a:r>
              <a:rPr lang="en-GB" b="1" dirty="0"/>
              <a:t> </a:t>
            </a:r>
            <a:r>
              <a:rPr lang="en-GB" b="1" dirty="0" err="1"/>
              <a:t>Sekolah</a:t>
            </a:r>
            <a:endParaRPr lang="en-GB" b="1" dirty="0"/>
          </a:p>
          <a:p>
            <a:pPr marL="0" indent="0">
              <a:buNone/>
            </a:pPr>
            <a:endParaRPr lang="en-GB" dirty="0"/>
          </a:p>
        </p:txBody>
      </p:sp>
      <p:sp>
        <p:nvSpPr>
          <p:cNvPr id="4" name="Rectangle: Rounded Corners 3">
            <a:extLst>
              <a:ext uri="{FF2B5EF4-FFF2-40B4-BE49-F238E27FC236}">
                <a16:creationId xmlns:a16="http://schemas.microsoft.com/office/drawing/2014/main" id="{D475FE5B-1EDD-A347-51A5-5DB3FFC124F4}"/>
              </a:ext>
            </a:extLst>
          </p:cNvPr>
          <p:cNvSpPr/>
          <p:nvPr/>
        </p:nvSpPr>
        <p:spPr>
          <a:xfrm>
            <a:off x="1175657" y="998374"/>
            <a:ext cx="9853127" cy="19314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id-ID" sz="1800" kern="0" dirty="0">
                <a:solidFill>
                  <a:schemeClr val="tx1"/>
                </a:solidFill>
                <a:effectLst/>
                <a:latin typeface="Times New Roman" panose="02020603050405020304" pitchFamily="18" charset="0"/>
                <a:ea typeface="Times New Roman" panose="02020603050405020304" pitchFamily="18" charset="0"/>
              </a:rPr>
              <a:t>Program ini merupakan program di mana sekumpulan siswa yang tergabung di dalam komunitas atau kelompok secara aktif mempublikasikan mading di beberapa titik ruangan di sekolah yang mana mading yang dibuat sudah dirancang dan ditata sedemikian rupa agar dapat menyajikan informasi yang menarik perhatian pembaca atau siswa yang lewat.</a:t>
            </a:r>
            <a:endParaRPr lang="en-GB" dirty="0">
              <a:solidFill>
                <a:schemeClr val="tx1"/>
              </a:solidFill>
            </a:endParaRPr>
          </a:p>
        </p:txBody>
      </p:sp>
      <p:sp>
        <p:nvSpPr>
          <p:cNvPr id="5" name="Flowchart: Alternate Process 4">
            <a:extLst>
              <a:ext uri="{FF2B5EF4-FFF2-40B4-BE49-F238E27FC236}">
                <a16:creationId xmlns:a16="http://schemas.microsoft.com/office/drawing/2014/main" id="{51CE1CE9-A91D-6A16-F8C2-7018737E9A3E}"/>
              </a:ext>
            </a:extLst>
          </p:cNvPr>
          <p:cNvSpPr/>
          <p:nvPr/>
        </p:nvSpPr>
        <p:spPr>
          <a:xfrm>
            <a:off x="1169437" y="3928189"/>
            <a:ext cx="9853126" cy="216470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r>
              <a:rPr lang="id-ID"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Duta literasi sekolah merupakan program yang digelar sekolah dengan cara memilih perwakilan siswa yang sudah diseleksi. Tujuan dari program ini adalah untuk mengetahui siapa saja yang memiliki minat baca tinggi dan paling produktif dalam menulis. Tentu ada berbagai pertimbangan dalam pemilihan duta literasi ini, namun biasanya siapa yang terpilih adalah yang terbaik dalam kualifikasinya.</a:t>
            </a:r>
            <a:endParaRPr lang="en-GB"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12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1614C-91A8-458A-B798-567041C4C1BF}"/>
              </a:ext>
            </a:extLst>
          </p:cNvPr>
          <p:cNvSpPr>
            <a:spLocks noGrp="1"/>
          </p:cNvSpPr>
          <p:nvPr>
            <p:ph idx="1"/>
          </p:nvPr>
        </p:nvSpPr>
        <p:spPr>
          <a:xfrm>
            <a:off x="685800" y="531845"/>
            <a:ext cx="10820400" cy="6120881"/>
          </a:xfrm>
        </p:spPr>
        <p:txBody>
          <a:bodyPr/>
          <a:lstStyle/>
          <a:p>
            <a:pPr marL="457200" indent="-457200">
              <a:buAutoNum type="arabicPeriod" startAt="5"/>
            </a:pPr>
            <a:r>
              <a:rPr lang="en-US" b="1" dirty="0" err="1"/>
              <a:t>Lomba</a:t>
            </a:r>
            <a:r>
              <a:rPr lang="en-US" b="1" dirty="0"/>
              <a:t> </a:t>
            </a:r>
            <a:r>
              <a:rPr lang="en-US" b="1" dirty="0" err="1"/>
              <a:t>Menulis</a:t>
            </a: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indent="-457200">
              <a:buAutoNum type="arabicPeriod" startAt="6"/>
            </a:pPr>
            <a:r>
              <a:rPr lang="en-US" b="1" dirty="0" err="1"/>
              <a:t>Kunjungan</a:t>
            </a:r>
            <a:r>
              <a:rPr lang="en-US" b="1" dirty="0"/>
              <a:t> </a:t>
            </a:r>
            <a:r>
              <a:rPr lang="en-US" b="1" dirty="0" err="1"/>
              <a:t>Rutin</a:t>
            </a:r>
            <a:r>
              <a:rPr lang="en-US" b="1" dirty="0"/>
              <a:t> </a:t>
            </a:r>
            <a:r>
              <a:rPr lang="en-US" b="1" dirty="0" err="1"/>
              <a:t>ke</a:t>
            </a:r>
            <a:r>
              <a:rPr lang="en-US" b="1" dirty="0"/>
              <a:t> </a:t>
            </a:r>
            <a:r>
              <a:rPr lang="en-US" b="1" dirty="0" err="1"/>
              <a:t>Perpustakaan</a:t>
            </a:r>
            <a:endParaRPr lang="en-US" b="1" dirty="0"/>
          </a:p>
          <a:p>
            <a:pPr marL="0" indent="0">
              <a:buNone/>
            </a:pPr>
            <a:endParaRPr lang="en-US" dirty="0"/>
          </a:p>
          <a:p>
            <a:pPr marL="0" indent="0">
              <a:buNone/>
            </a:pPr>
            <a:endParaRPr lang="en-GB" dirty="0"/>
          </a:p>
        </p:txBody>
      </p:sp>
      <p:sp>
        <p:nvSpPr>
          <p:cNvPr id="4" name="Flowchart: Alternate Process 3">
            <a:extLst>
              <a:ext uri="{FF2B5EF4-FFF2-40B4-BE49-F238E27FC236}">
                <a16:creationId xmlns:a16="http://schemas.microsoft.com/office/drawing/2014/main" id="{387342D9-AC16-7E49-078D-2A91DB43FDA3}"/>
              </a:ext>
            </a:extLst>
          </p:cNvPr>
          <p:cNvSpPr/>
          <p:nvPr/>
        </p:nvSpPr>
        <p:spPr>
          <a:xfrm>
            <a:off x="1259633" y="1259633"/>
            <a:ext cx="9860902" cy="238863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270510" algn="just">
              <a:lnSpc>
                <a:spcPct val="150000"/>
              </a:lnSpc>
              <a:spcAft>
                <a:spcPts val="800"/>
              </a:spcAft>
            </a:pP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Salah satu program yang juga sering dilakukan adalah berbagai ajang lomba yang berhubungan dengan literasi, salah satunya lomba menulis. Lomba menulis ini bisa berupa menulis esai, cerpen, puisi, dan lain sebagainya yang mana akan dipilih siapa pemenangnya agar memotivasi siswa lainnya agar dapat mengasah keterampilan literasi.</a:t>
            </a:r>
            <a:r>
              <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id-ID" sz="1800" dirty="0">
                <a:solidFill>
                  <a:schemeClr val="bg1"/>
                </a:solidFill>
                <a:effectLst/>
                <a:latin typeface="Times New Roman" panose="02020603050405020304" pitchFamily="18" charset="0"/>
                <a:ea typeface="Calibri" panose="020F0502020204030204" pitchFamily="34" charset="0"/>
              </a:rPr>
              <a:t>Dengan perlombaan tersebut, maka siswa akan berlomba-lomba mengasah kemampuan literasinya yang baik untuk masa depannya.</a:t>
            </a:r>
            <a:endParaRPr lang="en-GB" dirty="0">
              <a:solidFill>
                <a:schemeClr val="bg1"/>
              </a:solidFill>
            </a:endParaRPr>
          </a:p>
        </p:txBody>
      </p:sp>
      <p:sp>
        <p:nvSpPr>
          <p:cNvPr id="5" name="Flowchart: Alternate Process 4">
            <a:extLst>
              <a:ext uri="{FF2B5EF4-FFF2-40B4-BE49-F238E27FC236}">
                <a16:creationId xmlns:a16="http://schemas.microsoft.com/office/drawing/2014/main" id="{ABEB4348-7709-844E-8272-1994284B8A84}"/>
              </a:ext>
            </a:extLst>
          </p:cNvPr>
          <p:cNvSpPr/>
          <p:nvPr/>
        </p:nvSpPr>
        <p:spPr>
          <a:xfrm>
            <a:off x="1165549" y="4516015"/>
            <a:ext cx="9860902" cy="181013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a:solidFill>
                  <a:schemeClr val="tx1"/>
                </a:solidFill>
                <a:effectLst/>
                <a:latin typeface="Times New Roman" panose="02020603050405020304" pitchFamily="18" charset="0"/>
                <a:ea typeface="Calibri" panose="020F0502020204030204" pitchFamily="34" charset="0"/>
              </a:rPr>
              <a:t>Program Literasi Sekolah juga mengajak siswa untuk melakukan kunjungan rutin ke perpustakaan. Tujuannya adalah agar siswa mau berkunjung ke perpustakaan secara rutin untuk membaca buku dan menghabiskan waktu istirahat atau waktu luangnya di perpustakaan sehingga kebiasaan membaca akan terpupuk sejak dini.</a:t>
            </a:r>
            <a:endParaRPr lang="en-GB" dirty="0">
              <a:solidFill>
                <a:schemeClr val="tx1"/>
              </a:solidFill>
            </a:endParaRPr>
          </a:p>
        </p:txBody>
      </p:sp>
    </p:spTree>
    <p:extLst>
      <p:ext uri="{BB962C8B-B14F-4D97-AF65-F5344CB8AC3E}">
        <p14:creationId xmlns:p14="http://schemas.microsoft.com/office/powerpoint/2010/main" val="352036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F5D26-A4C9-BDB5-628A-1CA0E3BFDDF2}"/>
              </a:ext>
            </a:extLst>
          </p:cNvPr>
          <p:cNvSpPr>
            <a:spLocks noGrp="1"/>
          </p:cNvSpPr>
          <p:nvPr>
            <p:ph idx="1"/>
          </p:nvPr>
        </p:nvSpPr>
        <p:spPr>
          <a:xfrm>
            <a:off x="685800" y="578498"/>
            <a:ext cx="10820400" cy="5640187"/>
          </a:xfrm>
        </p:spPr>
        <p:txBody>
          <a:bodyPr/>
          <a:lstStyle/>
          <a:p>
            <a:pPr marL="457200" indent="-457200">
              <a:buAutoNum type="arabicPeriod" startAt="7"/>
            </a:pPr>
            <a:r>
              <a:rPr lang="en-US" b="1" dirty="0"/>
              <a:t>Resume </a:t>
            </a:r>
            <a:r>
              <a:rPr lang="en-US" b="1" dirty="0" err="1"/>
              <a:t>Bacaan</a:t>
            </a:r>
            <a:r>
              <a:rPr lang="en-US" b="1" dirty="0"/>
              <a:t> di Koran</a:t>
            </a:r>
          </a:p>
          <a:p>
            <a:pPr marL="0" indent="0">
              <a:buNone/>
            </a:pPr>
            <a:endParaRPr lang="en-GB" dirty="0"/>
          </a:p>
        </p:txBody>
      </p:sp>
      <p:sp>
        <p:nvSpPr>
          <p:cNvPr id="4" name="Rectangle: Rounded Corners 3">
            <a:extLst>
              <a:ext uri="{FF2B5EF4-FFF2-40B4-BE49-F238E27FC236}">
                <a16:creationId xmlns:a16="http://schemas.microsoft.com/office/drawing/2014/main" id="{F8519B88-71AA-64B6-B55D-712B558E0725}"/>
              </a:ext>
            </a:extLst>
          </p:cNvPr>
          <p:cNvSpPr/>
          <p:nvPr/>
        </p:nvSpPr>
        <p:spPr>
          <a:xfrm>
            <a:off x="1259633" y="1250301"/>
            <a:ext cx="9974424" cy="227667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270510" algn="just">
              <a:lnSpc>
                <a:spcPct val="150000"/>
              </a:lnSpc>
              <a:spcAft>
                <a:spcPts val="800"/>
              </a:spcAft>
            </a:pP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Melakukan </a:t>
            </a:r>
            <a:r>
              <a:rPr lang="id-ID"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resume </a:t>
            </a: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ini tentu memiliki tujuan tersendiri. Biasanya, tujuan dari berlangsungnya program ini adalah agar siswa memiliki kemampuan melakukan </a:t>
            </a:r>
            <a:r>
              <a:rPr lang="id-ID"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resume</a:t>
            </a: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dari koran.</a:t>
            </a:r>
            <a:r>
              <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id-ID" sz="1800" dirty="0">
                <a:solidFill>
                  <a:schemeClr val="bg1"/>
                </a:solidFill>
                <a:effectLst/>
                <a:latin typeface="Times New Roman" panose="02020603050405020304" pitchFamily="18" charset="0"/>
                <a:ea typeface="Calibri" panose="020F0502020204030204" pitchFamily="34" charset="0"/>
              </a:rPr>
              <a:t>Yang mana untuk membuat </a:t>
            </a:r>
            <a:r>
              <a:rPr lang="id-ID" sz="1800" i="1" dirty="0">
                <a:solidFill>
                  <a:schemeClr val="bg1"/>
                </a:solidFill>
                <a:effectLst/>
                <a:latin typeface="Times New Roman" panose="02020603050405020304" pitchFamily="18" charset="0"/>
                <a:ea typeface="Calibri" panose="020F0502020204030204" pitchFamily="34" charset="0"/>
              </a:rPr>
              <a:t>resume</a:t>
            </a:r>
            <a:r>
              <a:rPr lang="id-ID" sz="1800" dirty="0">
                <a:solidFill>
                  <a:schemeClr val="bg1"/>
                </a:solidFill>
                <a:effectLst/>
                <a:latin typeface="Times New Roman" panose="02020603050405020304" pitchFamily="18" charset="0"/>
                <a:ea typeface="Calibri" panose="020F0502020204030204" pitchFamily="34" charset="0"/>
              </a:rPr>
              <a:t>, tentu siswa dituntut membaca dengan tepat dan dapat memahami makna, kekurangan, dan juga kelebihan mengenai berbagai hal yang ada di dalam koran, sehingga kemampuan literasinya semakin baik dari hari ke hari. </a:t>
            </a:r>
            <a:endParaRPr lang="en-GB" dirty="0">
              <a:solidFill>
                <a:schemeClr val="bg1"/>
              </a:solidFill>
            </a:endParaRPr>
          </a:p>
        </p:txBody>
      </p:sp>
    </p:spTree>
    <p:extLst>
      <p:ext uri="{BB962C8B-B14F-4D97-AF65-F5344CB8AC3E}">
        <p14:creationId xmlns:p14="http://schemas.microsoft.com/office/powerpoint/2010/main" val="127733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65018-9B0F-5C0C-32E8-1758C0EE043C}"/>
              </a:ext>
            </a:extLst>
          </p:cNvPr>
          <p:cNvSpPr>
            <a:spLocks noGrp="1"/>
          </p:cNvSpPr>
          <p:nvPr>
            <p:ph idx="1"/>
          </p:nvPr>
        </p:nvSpPr>
        <p:spPr>
          <a:xfrm>
            <a:off x="685800" y="522514"/>
            <a:ext cx="10820400" cy="5696171"/>
          </a:xfrm>
        </p:spPr>
        <p:txBody>
          <a:bodyPr>
            <a:normAutofit/>
          </a:bodyPr>
          <a:lstStyle/>
          <a:p>
            <a:pPr marL="0" indent="0" algn="ctr">
              <a:buNone/>
            </a:pPr>
            <a:r>
              <a:rPr lang="en-US" sz="3200" b="1" dirty="0"/>
              <a:t>KESIMPULAN</a:t>
            </a:r>
            <a:endParaRPr lang="en-GB" sz="3200" b="1" dirty="0"/>
          </a:p>
          <a:p>
            <a:pPr marL="0" indent="0" algn="just">
              <a:lnSpc>
                <a:spcPct val="150000"/>
              </a:lnSpc>
              <a:buNone/>
            </a:pPr>
            <a:r>
              <a:rPr lang="en-GB" sz="1800" dirty="0">
                <a:effectLst/>
                <a:latin typeface="Helvetica" panose="020B0604020202020204" pitchFamily="34" charset="0"/>
                <a:ea typeface="Calibri" panose="020F0502020204030204" pitchFamily="34" charset="0"/>
                <a:cs typeface="Times New Roman" panose="02020603050405020304" pitchFamily="18" charset="0"/>
              </a:rPr>
              <a:t>	Program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ini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dilakukan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dengan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harapan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dapat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meningkatkan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minat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baca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mampu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mengekpresikan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dirinya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dengan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merancang</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pojok</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baca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kelas</a:t>
            </a:r>
            <a:r>
              <a:rPr lang="en-GB" sz="18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menarik</a:t>
            </a:r>
            <a:r>
              <a:rPr lang="en-GB" sz="1800" dirty="0">
                <a:effectLst/>
                <a:latin typeface="Helvetica" panose="020B0604020202020204" pitchFamily="34" charset="0"/>
                <a:ea typeface="Calibri" panose="020F0502020204030204" pitchFamily="34" charset="0"/>
                <a:cs typeface="Times New Roman" panose="02020603050405020304" pitchFamily="18" charset="0"/>
              </a:rPr>
              <a:t> dan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bisa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mengembangkan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potensi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atau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bakat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yang di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milikinya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Selain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itu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alasan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utama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dibalik</a:t>
            </a:r>
            <a:r>
              <a:rPr lang="en-GB" sz="1800" dirty="0">
                <a:effectLst/>
                <a:latin typeface="Helvetica" panose="020B0604020202020204" pitchFamily="34" charset="0"/>
                <a:ea typeface="Calibri" panose="020F0502020204030204" pitchFamily="34" charset="0"/>
                <a:cs typeface="Times New Roman" panose="02020603050405020304" pitchFamily="18" charset="0"/>
              </a:rPr>
              <a:t> program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ini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adalah</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dapat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terwujudnya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i="1" dirty="0">
                <a:effectLst/>
                <a:latin typeface="Helvetica" panose="020B0604020202020204" pitchFamily="34" charset="0"/>
                <a:ea typeface="Calibri" panose="020F0502020204030204" pitchFamily="34" charset="0"/>
                <a:cs typeface="Times New Roman" panose="02020603050405020304" pitchFamily="18" charset="0"/>
              </a:rPr>
              <a:t>wellbeing</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atau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i="1" dirty="0">
                <a:effectLst/>
                <a:latin typeface="Helvetica" panose="020B0604020202020204" pitchFamily="34" charset="0"/>
                <a:ea typeface="Calibri" panose="020F0502020204030204" pitchFamily="34" charset="0"/>
                <a:cs typeface="Times New Roman" panose="02020603050405020304" pitchFamily="18" charset="0"/>
              </a:rPr>
              <a:t>student wellbeing </a:t>
            </a:r>
            <a:r>
              <a:rPr lang="en-GB" sz="1800" dirty="0">
                <a:effectLst/>
                <a:latin typeface="Helvetica" panose="020B0604020202020204" pitchFamily="34" charset="0"/>
                <a:ea typeface="Calibri" panose="020F0502020204030204" pitchFamily="34" charset="0"/>
                <a:cs typeface="Times New Roman" panose="02020603050405020304" pitchFamily="18" charset="0"/>
              </a:rPr>
              <a:t>dan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perkembangan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secara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holistik</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bahagia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serta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memiliki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nilai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nilai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pribadi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unggul</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berbudaya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dan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memiliki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karakter</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profil</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pelajar</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pancasila</a:t>
            </a:r>
            <a:r>
              <a:rPr lang="en-GB" sz="1800" dirty="0">
                <a:effectLst/>
                <a:latin typeface="Helvetica" panose="020B0604020202020204" pitchFamily="34" charset="0"/>
                <a:ea typeface="Calibri" panose="020F0502020204030204" pitchFamily="34" charset="0"/>
                <a:cs typeface="Times New Roman" panose="02020603050405020304" pitchFamily="18" charset="0"/>
              </a:rPr>
              <a:t>.</a:t>
            </a:r>
          </a:p>
          <a:p>
            <a:pPr marL="0" indent="0" algn="just">
              <a:lnSpc>
                <a:spcPct val="150000"/>
              </a:lnSpc>
              <a:buNone/>
            </a:pPr>
            <a:r>
              <a:rPr lang="en-GB" sz="1800" dirty="0">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Selain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itu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juga, Program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ini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diharapkan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dapat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memberikan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dampak</a:t>
            </a:r>
            <a:r>
              <a:rPr lang="en-GB" sz="18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lebih</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besar</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bukan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hanya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pada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lingkungan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sekolah</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tetapi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juga di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lingkungan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keluarga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maupun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masyarakat</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sekitar</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sehingga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budaya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sekolah</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bisa</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terwujud</a:t>
            </a:r>
            <a:r>
              <a:rPr lang="en-GB" sz="1800" dirty="0">
                <a:effectLst/>
                <a:latin typeface="Helvetica" panose="020B0604020202020204" pitchFamily="34" charset="0"/>
                <a:ea typeface="Calibri" panose="020F0502020204030204" pitchFamily="34" charset="0"/>
                <a:cs typeface="Times New Roman" panose="02020603050405020304" pitchFamily="18" charset="0"/>
              </a:rPr>
              <a:t> dan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mampu</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melahirkan</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generasi</a:t>
            </a:r>
            <a:r>
              <a:rPr lang="en-GB" sz="18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dirty="0" err="1">
                <a:effectLst/>
                <a:latin typeface="Helvetica" panose="020B0604020202020204" pitchFamily="34" charset="0"/>
                <a:ea typeface="Calibri" panose="020F0502020204030204" pitchFamily="34" charset="0"/>
                <a:cs typeface="Times New Roman" panose="02020603050405020304" pitchFamily="18" charset="0"/>
              </a:rPr>
              <a:t>Milenial</a:t>
            </a:r>
            <a:r>
              <a:rPr lang="en-GB" sz="1800" dirty="0">
                <a:effectLst/>
                <a:latin typeface="Helvetica" panose="020B060402020202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56531198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221</TotalTime>
  <Words>683</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Helvetica</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dc:creator>
  <cp:lastModifiedBy>YAN</cp:lastModifiedBy>
  <cp:revision>15</cp:revision>
  <dcterms:created xsi:type="dcterms:W3CDTF">2023-11-05T22:12:54Z</dcterms:created>
  <dcterms:modified xsi:type="dcterms:W3CDTF">2023-11-06T01:53:57Z</dcterms:modified>
</cp:coreProperties>
</file>