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  <p:sldId id="272" r:id="rId10"/>
    <p:sldId id="270" r:id="rId11"/>
    <p:sldId id="264" r:id="rId12"/>
    <p:sldId id="265" r:id="rId13"/>
    <p:sldId id="266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33CC"/>
    <a:srgbClr val="00CC00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613" autoAdjust="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C1FB5-7665-46EE-991D-BFBEC9867BAF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0D5C9-7263-4251-8C6B-8DFF05AEE4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C1FB5-7665-46EE-991D-BFBEC9867BAF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0D5C9-7263-4251-8C6B-8DFF05AEE4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C1FB5-7665-46EE-991D-BFBEC9867BAF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0D5C9-7263-4251-8C6B-8DFF05AEE4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C1FB5-7665-46EE-991D-BFBEC9867BAF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0D5C9-7263-4251-8C6B-8DFF05AEE4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C1FB5-7665-46EE-991D-BFBEC9867BAF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0D5C9-7263-4251-8C6B-8DFF05AEE4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C1FB5-7665-46EE-991D-BFBEC9867BAF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0D5C9-7263-4251-8C6B-8DFF05AEE4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C1FB5-7665-46EE-991D-BFBEC9867BAF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0D5C9-7263-4251-8C6B-8DFF05AEE4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C1FB5-7665-46EE-991D-BFBEC9867BAF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0D5C9-7263-4251-8C6B-8DFF05AEE4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C1FB5-7665-46EE-991D-BFBEC9867BAF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0D5C9-7263-4251-8C6B-8DFF05AEE4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C1FB5-7665-46EE-991D-BFBEC9867BAF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0D5C9-7263-4251-8C6B-8DFF05AEE4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C1FB5-7665-46EE-991D-BFBEC9867BAF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EA0D5C9-7263-4251-8C6B-8DFF05AEE42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/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EC1FB5-7665-46EE-991D-BFBEC9867BAF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EA0D5C9-7263-4251-8C6B-8DFF05AEE42A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plit orient="vert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7015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7015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185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185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185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Problem Posing </a:t>
            </a:r>
            <a:r>
              <a:rPr lang="en-US" dirty="0" err="1" smtClean="0">
                <a:solidFill>
                  <a:srgbClr val="FFFF00"/>
                </a:solidFill>
              </a:rPr>
              <a:t>dalam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Pembelajaran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Matematika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191000"/>
            <a:ext cx="7854696" cy="1752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Dr. </a:t>
            </a:r>
            <a:r>
              <a:rPr lang="en-US" sz="2800" dirty="0" err="1" smtClean="0"/>
              <a:t>Tatik</a:t>
            </a:r>
            <a:r>
              <a:rPr lang="en-US" sz="2800" dirty="0" smtClean="0"/>
              <a:t> </a:t>
            </a:r>
            <a:r>
              <a:rPr lang="en-US" sz="2800" dirty="0" err="1" smtClean="0"/>
              <a:t>Retno</a:t>
            </a:r>
            <a:r>
              <a:rPr lang="en-US" sz="2800" dirty="0" smtClean="0"/>
              <a:t> </a:t>
            </a:r>
            <a:r>
              <a:rPr lang="en-US" sz="2800" dirty="0" err="1" smtClean="0"/>
              <a:t>Murniasih</a:t>
            </a:r>
            <a:r>
              <a:rPr lang="en-US" sz="2800" dirty="0" smtClean="0"/>
              <a:t>, </a:t>
            </a:r>
            <a:r>
              <a:rPr lang="en-US" sz="2800" dirty="0" err="1" smtClean="0"/>
              <a:t>S.Si</a:t>
            </a:r>
            <a:r>
              <a:rPr lang="en-US" sz="2800" dirty="0" smtClean="0"/>
              <a:t>., </a:t>
            </a:r>
            <a:r>
              <a:rPr lang="en-US" sz="2800" dirty="0" err="1" smtClean="0"/>
              <a:t>M.Pd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05800" cy="990600"/>
          </a:xfrm>
        </p:spPr>
        <p:txBody>
          <a:bodyPr>
            <a:normAutofit fontScale="90000"/>
          </a:bodyPr>
          <a:lstStyle/>
          <a:p>
            <a:pPr algn="ctr">
              <a:lnSpc>
                <a:spcPct val="70000"/>
              </a:lnSpc>
            </a:pPr>
            <a:r>
              <a:rPr lang="en-US" b="1" dirty="0" err="1" smtClean="0">
                <a:solidFill>
                  <a:srgbClr val="FFC000"/>
                </a:solidFill>
              </a:rPr>
              <a:t>Langkah-langkah</a:t>
            </a:r>
            <a:r>
              <a:rPr lang="en-US" b="1" dirty="0" smtClean="0">
                <a:solidFill>
                  <a:srgbClr val="FFC000"/>
                </a:solidFill>
              </a:rPr>
              <a:t> Problem Posing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3100" dirty="0" err="1" smtClean="0"/>
              <a:t>Yuhasriati</a:t>
            </a:r>
            <a:r>
              <a:rPr lang="en-US" sz="3100" dirty="0" smtClean="0"/>
              <a:t> </a:t>
            </a:r>
            <a:r>
              <a:rPr lang="en-US" sz="3100" dirty="0" err="1" smtClean="0"/>
              <a:t>dalam</a:t>
            </a:r>
            <a:r>
              <a:rPr lang="en-US" sz="3100" dirty="0" smtClean="0"/>
              <a:t> Zahra (2007: 6)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953000"/>
          </a:xfrm>
        </p:spPr>
        <p:txBody>
          <a:bodyPr>
            <a:normAutofit/>
          </a:bodyPr>
          <a:lstStyle/>
          <a:p>
            <a:pPr marL="342900" indent="-342900" algn="just">
              <a:buClr>
                <a:schemeClr val="tx1"/>
              </a:buClr>
              <a:buSzPct val="104000"/>
              <a:buAutoNum type="arabicPeriod"/>
            </a:pP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perumusan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yang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 </a:t>
            </a:r>
            <a:r>
              <a:rPr lang="en-US" dirty="0" err="1" smtClean="0"/>
              <a:t>pembahasan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.</a:t>
            </a:r>
          </a:p>
          <a:p>
            <a:pPr marL="342900" indent="-342900" algn="just">
              <a:buClr>
                <a:schemeClr val="tx1"/>
              </a:buClr>
              <a:buSzPct val="104000"/>
              <a:buAutoNum type="arabicPeriod"/>
            </a:pPr>
            <a:r>
              <a:rPr lang="en-US" dirty="0" smtClean="0"/>
              <a:t>Guru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(</a:t>
            </a:r>
            <a:r>
              <a:rPr lang="en-US" dirty="0" err="1" smtClean="0"/>
              <a:t>informasi</a:t>
            </a:r>
            <a:r>
              <a:rPr lang="en-US" dirty="0" smtClean="0"/>
              <a:t>) yang </a:t>
            </a:r>
            <a:r>
              <a:rPr lang="en-US" dirty="0" err="1" smtClean="0"/>
              <a:t>berkenaan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disajikan</a:t>
            </a:r>
            <a:r>
              <a:rPr lang="en-US" dirty="0" smtClean="0"/>
              <a:t>. </a:t>
            </a:r>
          </a:p>
          <a:p>
            <a:pPr marL="342900" indent="-342900" algn="just">
              <a:buClr>
                <a:schemeClr val="tx1"/>
              </a:buClr>
              <a:buSzPct val="104000"/>
              <a:buAutoNum type="arabicPeriod"/>
            </a:pP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diminta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diminta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05800" cy="990600"/>
          </a:xfrm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000" b="1" dirty="0" err="1" smtClean="0">
                <a:solidFill>
                  <a:srgbClr val="FFC000"/>
                </a:solidFill>
              </a:rPr>
              <a:t>Contoh</a:t>
            </a:r>
            <a:r>
              <a:rPr lang="en-US" sz="4000" b="1" dirty="0" smtClean="0">
                <a:solidFill>
                  <a:srgbClr val="FFC000"/>
                </a:solidFill>
              </a:rPr>
              <a:t> </a:t>
            </a:r>
            <a:r>
              <a:rPr lang="en-US" sz="4000" b="1" dirty="0" err="1" smtClean="0">
                <a:solidFill>
                  <a:srgbClr val="FFC000"/>
                </a:solidFill>
              </a:rPr>
              <a:t>Langkah-langkah</a:t>
            </a:r>
            <a:r>
              <a:rPr lang="en-US" sz="4000" b="1" dirty="0" smtClean="0">
                <a:solidFill>
                  <a:srgbClr val="FFC000"/>
                </a:solidFill>
              </a:rPr>
              <a:t> </a:t>
            </a:r>
            <a:r>
              <a:rPr lang="en-US" sz="4000" b="1" dirty="0" err="1" smtClean="0">
                <a:solidFill>
                  <a:srgbClr val="FFC000"/>
                </a:solidFill>
              </a:rPr>
              <a:t>Pembelajaran</a:t>
            </a:r>
            <a:r>
              <a:rPr lang="en-US" sz="4000" b="1" dirty="0" smtClean="0">
                <a:solidFill>
                  <a:srgbClr val="FFC000"/>
                </a:solidFill>
              </a:rPr>
              <a:t> Problem Posing</a:t>
            </a:r>
            <a:endParaRPr lang="en-US" sz="4000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6019800"/>
          </a:xfrm>
        </p:spPr>
        <p:txBody>
          <a:bodyPr>
            <a:normAutofit/>
          </a:bodyPr>
          <a:lstStyle/>
          <a:p>
            <a:pPr marL="342900" indent="-342900" algn="just">
              <a:buClr>
                <a:schemeClr val="tx1"/>
              </a:buClr>
              <a:buSzPct val="104000"/>
              <a:buAutoNum type="arabicPeriod"/>
            </a:pPr>
            <a:r>
              <a:rPr lang="en-US" dirty="0" smtClean="0"/>
              <a:t>Guru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 smtClean="0"/>
          </a:p>
          <a:p>
            <a:pPr marL="342900" indent="-342900" algn="just">
              <a:buClr>
                <a:schemeClr val="tx1"/>
              </a:buClr>
              <a:buSzPct val="104000"/>
              <a:buAutoNum type="arabicPeriod"/>
            </a:pPr>
            <a:r>
              <a:rPr lang="en-US" dirty="0" smtClean="0"/>
              <a:t>Guru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yang </a:t>
            </a:r>
            <a:r>
              <a:rPr lang="en-US" dirty="0" err="1" smtClean="0"/>
              <a:t>beranggota</a:t>
            </a:r>
            <a:r>
              <a:rPr lang="en-US" dirty="0" smtClean="0"/>
              <a:t> 4-5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heterogen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kelamin</a:t>
            </a:r>
            <a:r>
              <a:rPr lang="en-US" dirty="0" smtClean="0"/>
              <a:t>.</a:t>
            </a:r>
          </a:p>
          <a:p>
            <a:pPr marL="342900" indent="-342900" algn="just">
              <a:buClr>
                <a:schemeClr val="tx1"/>
              </a:buClr>
              <a:buSzPct val="104000"/>
              <a:buAutoNum type="arabicPeriod"/>
            </a:pPr>
            <a:r>
              <a:rPr lang="en-US" dirty="0" smtClean="0"/>
              <a:t>Guru </a:t>
            </a:r>
            <a:r>
              <a:rPr lang="en-US" dirty="0" err="1" smtClean="0"/>
              <a:t>membagi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dirangkum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.</a:t>
            </a:r>
          </a:p>
          <a:p>
            <a:pPr marL="342900" indent="-342900" algn="just">
              <a:buClr>
                <a:schemeClr val="tx1"/>
              </a:buClr>
              <a:buSzPct val="104000"/>
              <a:buAutoNum type="arabicPeriod"/>
            </a:pPr>
            <a:r>
              <a:rPr lang="en-US" dirty="0" smtClean="0"/>
              <a:t>Guru </a:t>
            </a:r>
            <a:r>
              <a:rPr lang="en-US" dirty="0" err="1" smtClean="0"/>
              <a:t>meminta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2 </a:t>
            </a:r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dibagikan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pd </a:t>
            </a:r>
            <a:r>
              <a:rPr lang="en-US" dirty="0" err="1" smtClean="0"/>
              <a:t>lembar</a:t>
            </a:r>
            <a:r>
              <a:rPr lang="en-US" dirty="0" smtClean="0"/>
              <a:t> problem posing I.</a:t>
            </a:r>
          </a:p>
          <a:p>
            <a:pPr marL="342900" indent="-342900" algn="just">
              <a:buClr>
                <a:schemeClr val="tx1"/>
              </a:buClr>
              <a:buSzPct val="104000"/>
              <a:buAutoNum type="arabicPeriod"/>
            </a:pP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berdiskusi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pd </a:t>
            </a:r>
            <a:r>
              <a:rPr lang="en-US" dirty="0" err="1" smtClean="0"/>
              <a:t>lembar</a:t>
            </a:r>
            <a:r>
              <a:rPr lang="en-US" dirty="0" smtClean="0"/>
              <a:t> problem posing I </a:t>
            </a:r>
            <a:r>
              <a:rPr lang="en-US" dirty="0" err="1" smtClean="0"/>
              <a:t>tsb</a:t>
            </a:r>
            <a:r>
              <a:rPr lang="en-US" dirty="0" smtClean="0"/>
              <a:t>. 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0"/>
            <a:ext cx="8382000" cy="6553200"/>
          </a:xfrm>
        </p:spPr>
        <p:txBody>
          <a:bodyPr>
            <a:normAutofit/>
          </a:bodyPr>
          <a:lstStyle/>
          <a:p>
            <a:pPr marL="457200" indent="-45720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6. 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Masing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masing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kelompok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menuliskan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diselesaikan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kelompok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dlm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lembar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problem posing II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ditukarkan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kelompok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lain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berurutan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zig-zag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aturannya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terserah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pd guru.</a:t>
            </a:r>
          </a:p>
          <a:p>
            <a:pPr marL="457200" indent="-45720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7. 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Masing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masing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kelompok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berdiskusi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mencarikan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penyelesaian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lembar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problem posing II. </a:t>
            </a:r>
          </a:p>
          <a:p>
            <a:pPr marL="457200" indent="-45720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8. 	Guru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menunjuk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kelompok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mempresentasikan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rangkuman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dikerjakan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membacakan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dipecahkan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kelompoknya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 </a:t>
            </a:r>
          </a:p>
          <a:p>
            <a:pPr marL="457200" indent="-45720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9. 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Kelompok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lain,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audiensi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punya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menyangkal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bertanya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masukan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pembelajaran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berlangsung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hangat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guru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berperan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moderator.</a:t>
            </a:r>
          </a:p>
          <a:p>
            <a:pPr marL="457200" indent="-45720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10.	Guru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peserta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didik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membuat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kesimpulan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 </a:t>
            </a:r>
          </a:p>
          <a:p>
            <a:pPr marL="457200" indent="-45720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11. Guru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tugas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rumah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685800"/>
          </a:xfrm>
        </p:spPr>
        <p:txBody>
          <a:bodyPr>
            <a:noAutofit/>
          </a:bodyPr>
          <a:lstStyle/>
          <a:p>
            <a:r>
              <a:rPr lang="en-US" sz="3200" b="1" dirty="0" err="1" smtClean="0">
                <a:solidFill>
                  <a:srgbClr val="FFC000"/>
                </a:solidFill>
              </a:rPr>
              <a:t>Kelebihan</a:t>
            </a:r>
            <a:r>
              <a:rPr lang="en-US" sz="3200" b="1" dirty="0" smtClean="0">
                <a:solidFill>
                  <a:srgbClr val="FFC000"/>
                </a:solidFill>
              </a:rPr>
              <a:t> Model </a:t>
            </a:r>
            <a:r>
              <a:rPr lang="en-US" sz="3200" b="1" dirty="0" err="1" smtClean="0">
                <a:solidFill>
                  <a:srgbClr val="FFC000"/>
                </a:solidFill>
              </a:rPr>
              <a:t>Pembelajaran</a:t>
            </a:r>
            <a:r>
              <a:rPr lang="en-US" sz="3200" b="1" dirty="0" smtClean="0">
                <a:solidFill>
                  <a:srgbClr val="FFC000"/>
                </a:solidFill>
              </a:rPr>
              <a:t> </a:t>
            </a:r>
            <a:r>
              <a:rPr lang="en-US" sz="3200" b="1" i="1" dirty="0" smtClean="0">
                <a:solidFill>
                  <a:srgbClr val="FFC000"/>
                </a:solidFill>
              </a:rPr>
              <a:t>Problem Posing</a:t>
            </a:r>
            <a:endParaRPr lang="en-US" sz="3200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3733800"/>
          </a:xfrm>
        </p:spPr>
        <p:txBody>
          <a:bodyPr>
            <a:normAutofit/>
          </a:bodyPr>
          <a:lstStyle/>
          <a:p>
            <a:pPr marL="342900" lvl="0" indent="-342900" algn="just">
              <a:buClr>
                <a:schemeClr val="tx1"/>
              </a:buClr>
              <a:buSzPct val="110000"/>
              <a:buFont typeface="+mj-lt"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Siswa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aktif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pembelajaran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Clr>
                <a:schemeClr val="tx1"/>
              </a:buClr>
              <a:buSzPct val="110000"/>
              <a:buFont typeface="+mj-lt"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Minat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positif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matematika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Clr>
                <a:schemeClr val="tx1"/>
              </a:buClr>
              <a:buSzPct val="110000"/>
              <a:buFont typeface="+mj-lt"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Membantu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siswa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melihat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permasalahan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meningkatkan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kemampuan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menyelesaikan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masalah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Clr>
                <a:schemeClr val="tx1"/>
              </a:buClr>
              <a:buSzPct val="110000"/>
              <a:buFont typeface="+mj-lt"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Memunculkan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kreatif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dlm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mengajukan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 algn="just">
              <a:buClr>
                <a:schemeClr val="tx1"/>
              </a:buClr>
              <a:buSzPct val="110000"/>
              <a:buFont typeface="+mj-lt"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Mengetahui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bagaimana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siswa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memecahkan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masalah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381000" y="4572000"/>
            <a:ext cx="8305800" cy="68580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Kelemahan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Model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Pembelajaran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 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Problem Posing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04800" y="5211634"/>
            <a:ext cx="8610600" cy="12926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</a:pP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membutuhkan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waktu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yang lama</a:t>
            </a:r>
          </a:p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</a:pP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Perlu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ditunjang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oleh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buku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yang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dapat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dijadikan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pemahaman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dalam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kegiatan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belajar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terutama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membuat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soal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573" y="152400"/>
            <a:ext cx="8229600" cy="1143000"/>
          </a:xfrm>
        </p:spPr>
        <p:txBody>
          <a:bodyPr/>
          <a:lstStyle/>
          <a:p>
            <a:r>
              <a:rPr lang="en-US" dirty="0" err="1" smtClean="0"/>
              <a:t>Kesimpulan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i="1" dirty="0"/>
              <a:t>Problem Posing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model </a:t>
            </a:r>
            <a:r>
              <a:rPr lang="en-US" dirty="0" err="1"/>
              <a:t>pembelajaran</a:t>
            </a:r>
            <a:r>
              <a:rPr lang="en-US" dirty="0"/>
              <a:t> yang </a:t>
            </a:r>
            <a:r>
              <a:rPr lang="en-US" dirty="0" err="1"/>
              <a:t>menekankan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merumuskan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membina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kemampuannya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id-ID" dirty="0"/>
              <a:t>.</a:t>
            </a:r>
            <a:endParaRPr lang="en-US" dirty="0"/>
          </a:p>
          <a:p>
            <a:pPr algn="just"/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i="1" dirty="0"/>
              <a:t>Problem Posing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arti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diajar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. </a:t>
            </a:r>
            <a:r>
              <a:rPr lang="en-US" dirty="0" err="1"/>
              <a:t>Persoalan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memikirkan</a:t>
            </a:r>
            <a:r>
              <a:rPr lang="en-US" dirty="0"/>
              <a:t>, </a:t>
            </a:r>
            <a:r>
              <a:rPr lang="en-US" dirty="0" err="1"/>
              <a:t>menceritakan</a:t>
            </a:r>
            <a:r>
              <a:rPr lang="en-US" dirty="0"/>
              <a:t> ide-</a:t>
            </a:r>
            <a:r>
              <a:rPr lang="en-US" dirty="0" err="1"/>
              <a:t>idenya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taraf</a:t>
            </a:r>
            <a:r>
              <a:rPr lang="en-US" dirty="0"/>
              <a:t> </a:t>
            </a:r>
            <a:r>
              <a:rPr lang="en-US" dirty="0" err="1"/>
              <a:t>pengungkapan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diskusi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klasikal</a:t>
            </a:r>
            <a:r>
              <a:rPr lang="id-ID" dirty="0"/>
              <a:t>.</a:t>
            </a:r>
            <a:endParaRPr lang="en-US" dirty="0"/>
          </a:p>
          <a:p>
            <a:pPr algn="just"/>
            <a:endParaRPr lang="en-US" dirty="0"/>
          </a:p>
        </p:txBody>
      </p:sp>
    </p:spTree>
  </p:cSld>
  <p:clrMapOvr>
    <a:masterClrMapping/>
  </p:clrMapOvr>
  <p:transition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PENGERTIAN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5715000"/>
          </a:xfrm>
        </p:spPr>
        <p:txBody>
          <a:bodyPr>
            <a:noAutofit/>
          </a:bodyPr>
          <a:lstStyle/>
          <a:p>
            <a:pPr algn="just">
              <a:lnSpc>
                <a:spcPct val="95000"/>
              </a:lnSpc>
              <a:buSzPct val="130000"/>
              <a:buFont typeface="Arial" charset="0"/>
              <a:buChar char="•"/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Problem posing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mempunyai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tiga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pengertian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685800" indent="-342900" algn="just">
              <a:lnSpc>
                <a:spcPct val="95000"/>
              </a:lnSpc>
              <a:buAutoNum type="arabicParenR"/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Problem posing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perumusan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soal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sederhana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perumusan</a:t>
            </a:r>
            <a:r>
              <a:rPr lang="en-US" sz="27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ulang</a:t>
            </a:r>
            <a:r>
              <a:rPr lang="en-US" sz="27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soal</a:t>
            </a:r>
            <a:r>
              <a:rPr lang="en-US" sz="27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yg</a:t>
            </a:r>
            <a:r>
              <a:rPr lang="en-US" sz="27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27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dg </a:t>
            </a:r>
            <a:r>
              <a:rPr lang="en-US" sz="27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sz="27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perubahan</a:t>
            </a:r>
            <a:r>
              <a:rPr lang="en-US" sz="27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agar </a:t>
            </a:r>
            <a:r>
              <a:rPr lang="en-US" sz="27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7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sederhana</a:t>
            </a:r>
            <a:r>
              <a:rPr lang="en-US" sz="27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dpt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dipahami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dlm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rangka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memecahkan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soal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yg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rumit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(problem posing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sbg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salah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langkah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problem solving). </a:t>
            </a:r>
          </a:p>
          <a:p>
            <a:pPr marL="685800" indent="-342900" algn="just">
              <a:lnSpc>
                <a:spcPct val="95000"/>
              </a:lnSpc>
              <a:buAutoNum type="arabicParenR"/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Problem posing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perumusan</a:t>
            </a:r>
            <a:r>
              <a:rPr lang="en-US" sz="2700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soal</a:t>
            </a:r>
            <a:r>
              <a:rPr lang="en-US" sz="2700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yg</a:t>
            </a:r>
            <a:r>
              <a:rPr lang="en-US" sz="2700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berkaitan</a:t>
            </a:r>
            <a:r>
              <a:rPr lang="en-US" sz="2700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 dg </a:t>
            </a:r>
            <a:r>
              <a:rPr lang="en-US" sz="2700" b="1" dirty="0" err="1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syarat-syarat</a:t>
            </a:r>
            <a:r>
              <a:rPr lang="en-US" sz="2700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 pd </a:t>
            </a:r>
            <a:r>
              <a:rPr lang="en-US" sz="2700" b="1" dirty="0" err="1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soal</a:t>
            </a:r>
            <a:r>
              <a:rPr lang="en-US" sz="2700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yg</a:t>
            </a:r>
            <a:r>
              <a:rPr lang="en-US" sz="2700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sz="2700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dipecahkan</a:t>
            </a:r>
            <a:r>
              <a:rPr lang="en-US" sz="2700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dlm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rangka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mencari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alternatif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pemecahan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lain (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dg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mengkaji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kembali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langkah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problem solving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yg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marL="685800" indent="-342900" algn="just">
              <a:lnSpc>
                <a:spcPct val="95000"/>
              </a:lnSpc>
              <a:buAutoNum type="arabicParenR"/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Problem posing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merumuskan</a:t>
            </a:r>
            <a:r>
              <a:rPr lang="en-US" sz="27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7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membuat</a:t>
            </a:r>
            <a:r>
              <a:rPr lang="en-US" sz="27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soal</a:t>
            </a:r>
            <a:r>
              <a:rPr lang="en-US" sz="27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7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situasi</a:t>
            </a:r>
            <a:r>
              <a:rPr lang="en-US" sz="27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yg</a:t>
            </a:r>
            <a:r>
              <a:rPr lang="en-US" sz="27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diberikan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. (Silver 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dlm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Sutiarso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: 2000)</a:t>
            </a:r>
            <a:endParaRPr lang="en-US" sz="2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305800" cy="990600"/>
          </a:xfrm>
        </p:spPr>
        <p:txBody>
          <a:bodyPr/>
          <a:lstStyle/>
          <a:p>
            <a:r>
              <a:rPr lang="en-US" dirty="0" smtClean="0"/>
              <a:t>PENGERTIAN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5715000"/>
          </a:xfrm>
        </p:spPr>
        <p:txBody>
          <a:bodyPr>
            <a:noAutofit/>
          </a:bodyPr>
          <a:lstStyle/>
          <a:p>
            <a:pPr algn="just"/>
            <a:r>
              <a:rPr lang="en-US" dirty="0" smtClean="0"/>
              <a:t>Problem posing </a:t>
            </a:r>
            <a:r>
              <a:rPr lang="en-US" dirty="0" err="1" smtClean="0"/>
              <a:t>mrpk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Bhs </a:t>
            </a:r>
            <a:r>
              <a:rPr lang="en-US" dirty="0" err="1" smtClean="0"/>
              <a:t>Inggris</a:t>
            </a:r>
            <a:r>
              <a:rPr lang="en-US" dirty="0" smtClean="0"/>
              <a:t>, </a:t>
            </a:r>
            <a:r>
              <a:rPr lang="en-US" dirty="0" err="1" smtClean="0"/>
              <a:t>sbg</a:t>
            </a:r>
            <a:r>
              <a:rPr lang="en-US" dirty="0" smtClean="0"/>
              <a:t> </a:t>
            </a:r>
            <a:r>
              <a:rPr lang="en-US" dirty="0" err="1" smtClean="0"/>
              <a:t>padanan</a:t>
            </a:r>
            <a:r>
              <a:rPr lang="en-US" dirty="0" smtClean="0"/>
              <a:t> </a:t>
            </a:r>
            <a:r>
              <a:rPr lang="en-US" dirty="0" err="1" smtClean="0"/>
              <a:t>katanya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FF00"/>
                </a:solidFill>
              </a:rPr>
              <a:t>“</a:t>
            </a:r>
            <a:r>
              <a:rPr lang="en-US" b="1" dirty="0" err="1" smtClean="0">
                <a:solidFill>
                  <a:srgbClr val="FFFF00"/>
                </a:solidFill>
              </a:rPr>
              <a:t>merumuskan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masalah</a:t>
            </a:r>
            <a:r>
              <a:rPr lang="en-US" b="1" dirty="0" smtClean="0">
                <a:solidFill>
                  <a:srgbClr val="FFFF00"/>
                </a:solidFill>
              </a:rPr>
              <a:t> (</a:t>
            </a:r>
            <a:r>
              <a:rPr lang="en-US" b="1" dirty="0" err="1" smtClean="0">
                <a:solidFill>
                  <a:srgbClr val="FFFF00"/>
                </a:solidFill>
              </a:rPr>
              <a:t>soal</a:t>
            </a:r>
            <a:r>
              <a:rPr lang="en-US" b="1" dirty="0" smtClean="0">
                <a:solidFill>
                  <a:srgbClr val="FFFF00"/>
                </a:solidFill>
              </a:rPr>
              <a:t>)”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FF00"/>
                </a:solidFill>
              </a:rPr>
              <a:t>“</a:t>
            </a:r>
            <a:r>
              <a:rPr lang="en-US" b="1" dirty="0" err="1" smtClean="0">
                <a:solidFill>
                  <a:srgbClr val="00FF00"/>
                </a:solidFill>
              </a:rPr>
              <a:t>membuat</a:t>
            </a:r>
            <a:r>
              <a:rPr lang="en-US" b="1" dirty="0" smtClean="0">
                <a:solidFill>
                  <a:srgbClr val="00FF00"/>
                </a:solidFill>
              </a:rPr>
              <a:t> </a:t>
            </a:r>
            <a:r>
              <a:rPr lang="en-US" b="1" dirty="0" err="1" smtClean="0">
                <a:solidFill>
                  <a:srgbClr val="00FF00"/>
                </a:solidFill>
              </a:rPr>
              <a:t>masalah</a:t>
            </a:r>
            <a:r>
              <a:rPr lang="en-US" b="1" dirty="0" smtClean="0">
                <a:solidFill>
                  <a:srgbClr val="00FF00"/>
                </a:solidFill>
              </a:rPr>
              <a:t> (</a:t>
            </a:r>
            <a:r>
              <a:rPr lang="en-US" b="1" dirty="0" err="1" smtClean="0">
                <a:solidFill>
                  <a:srgbClr val="00FF00"/>
                </a:solidFill>
              </a:rPr>
              <a:t>soal</a:t>
            </a:r>
            <a:r>
              <a:rPr lang="en-US" b="1" dirty="0" smtClean="0">
                <a:solidFill>
                  <a:srgbClr val="00FF00"/>
                </a:solidFill>
              </a:rPr>
              <a:t>)”</a:t>
            </a:r>
            <a:r>
              <a:rPr lang="en-US" dirty="0" smtClean="0"/>
              <a:t>. (</a:t>
            </a:r>
            <a:r>
              <a:rPr lang="en-US" dirty="0" err="1" smtClean="0"/>
              <a:t>Suryanto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Sutiarso</a:t>
            </a:r>
            <a:r>
              <a:rPr lang="en-US" dirty="0" smtClean="0"/>
              <a:t>: 2000) </a:t>
            </a:r>
          </a:p>
          <a:p>
            <a:pPr algn="just"/>
            <a:r>
              <a:rPr lang="en-US" dirty="0" smtClean="0"/>
              <a:t>Problem posing </a:t>
            </a:r>
            <a:r>
              <a:rPr lang="en-US" dirty="0" err="1" smtClean="0"/>
              <a:t>diartikan</a:t>
            </a:r>
            <a:r>
              <a:rPr lang="en-US" dirty="0" smtClean="0"/>
              <a:t> </a:t>
            </a:r>
            <a:r>
              <a:rPr lang="en-US" dirty="0" err="1" smtClean="0"/>
              <a:t>sbg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membangun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atau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membentuk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permasalahan</a:t>
            </a:r>
            <a:r>
              <a:rPr lang="en-US" dirty="0" smtClean="0"/>
              <a:t>. </a:t>
            </a:r>
            <a:r>
              <a:rPr lang="en-US" dirty="0" err="1" smtClean="0"/>
              <a:t>Pembelajaran</a:t>
            </a:r>
            <a:r>
              <a:rPr lang="en-US" dirty="0" smtClean="0"/>
              <a:t> dg </a:t>
            </a:r>
            <a:r>
              <a:rPr lang="en-US" dirty="0" err="1" smtClean="0"/>
              <a:t>pendekatan</a:t>
            </a:r>
            <a:r>
              <a:rPr lang="en-US" dirty="0" smtClean="0"/>
              <a:t> problem posing </a:t>
            </a:r>
            <a:r>
              <a:rPr lang="en-US" dirty="0" err="1" smtClean="0"/>
              <a:t>ini</a:t>
            </a:r>
            <a:r>
              <a:rPr lang="en-US" dirty="0" smtClean="0"/>
              <a:t> pd </a:t>
            </a:r>
            <a:r>
              <a:rPr lang="en-US" dirty="0" err="1" smtClean="0"/>
              <a:t>intinya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meminta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mengajukan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(Tim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r>
              <a:rPr lang="en-US" dirty="0" smtClean="0"/>
              <a:t> 2003:2)</a:t>
            </a:r>
          </a:p>
          <a:p>
            <a:pPr algn="just"/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uraian-uraian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dikemukakan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dirumuskan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problem posing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33CC"/>
                </a:solidFill>
              </a:rPr>
              <a:t>perumusan</a:t>
            </a:r>
            <a:r>
              <a:rPr lang="en-US" b="1" dirty="0" smtClean="0">
                <a:solidFill>
                  <a:srgbClr val="FF33CC"/>
                </a:solidFill>
              </a:rPr>
              <a:t> </a:t>
            </a:r>
            <a:r>
              <a:rPr lang="en-US" b="1" dirty="0" err="1" smtClean="0">
                <a:solidFill>
                  <a:srgbClr val="FF33CC"/>
                </a:solidFill>
              </a:rPr>
              <a:t>atau</a:t>
            </a:r>
            <a:r>
              <a:rPr lang="en-US" b="1" dirty="0" smtClean="0">
                <a:solidFill>
                  <a:srgbClr val="FF33CC"/>
                </a:solidFill>
              </a:rPr>
              <a:t> </a:t>
            </a:r>
            <a:r>
              <a:rPr lang="en-US" b="1" dirty="0" err="1" smtClean="0">
                <a:solidFill>
                  <a:srgbClr val="FF33CC"/>
                </a:solidFill>
              </a:rPr>
              <a:t>pembuatan</a:t>
            </a:r>
            <a:r>
              <a:rPr lang="en-US" b="1" dirty="0" smtClean="0">
                <a:solidFill>
                  <a:srgbClr val="FF33CC"/>
                </a:solidFill>
              </a:rPr>
              <a:t> </a:t>
            </a:r>
            <a:r>
              <a:rPr lang="en-US" b="1" dirty="0" err="1" smtClean="0">
                <a:solidFill>
                  <a:srgbClr val="FF33CC"/>
                </a:solidFill>
              </a:rPr>
              <a:t>masalah</a:t>
            </a:r>
            <a:r>
              <a:rPr lang="en-US" b="1" dirty="0" smtClean="0">
                <a:solidFill>
                  <a:srgbClr val="FF33CC"/>
                </a:solidFill>
              </a:rPr>
              <a:t>/</a:t>
            </a:r>
            <a:r>
              <a:rPr lang="en-US" b="1" dirty="0" err="1" smtClean="0">
                <a:solidFill>
                  <a:srgbClr val="FF33CC"/>
                </a:solidFill>
              </a:rPr>
              <a:t>soal</a:t>
            </a:r>
            <a:r>
              <a:rPr lang="en-US" b="1" dirty="0" smtClean="0">
                <a:solidFill>
                  <a:srgbClr val="FF33CC"/>
                </a:solidFill>
              </a:rPr>
              <a:t> </a:t>
            </a:r>
            <a:r>
              <a:rPr lang="en-US" b="1" dirty="0" err="1" smtClean="0">
                <a:solidFill>
                  <a:srgbClr val="FF33CC"/>
                </a:solidFill>
              </a:rPr>
              <a:t>sendiri</a:t>
            </a:r>
            <a:r>
              <a:rPr lang="en-US" b="1" dirty="0" smtClean="0">
                <a:solidFill>
                  <a:srgbClr val="FF33CC"/>
                </a:solidFill>
              </a:rPr>
              <a:t> </a:t>
            </a:r>
            <a:r>
              <a:rPr lang="en-US" b="1" dirty="0" err="1" smtClean="0">
                <a:solidFill>
                  <a:srgbClr val="FF33CC"/>
                </a:solidFill>
              </a:rPr>
              <a:t>oleh</a:t>
            </a:r>
            <a:r>
              <a:rPr lang="en-US" b="1" dirty="0" smtClean="0">
                <a:solidFill>
                  <a:srgbClr val="FF33CC"/>
                </a:solidFill>
              </a:rPr>
              <a:t> </a:t>
            </a:r>
            <a:r>
              <a:rPr lang="en-US" b="1" dirty="0" err="1" smtClean="0">
                <a:solidFill>
                  <a:srgbClr val="FF33CC"/>
                </a:solidFill>
              </a:rPr>
              <a:t>siswa</a:t>
            </a:r>
            <a:r>
              <a:rPr lang="en-US" b="1" dirty="0" smtClean="0">
                <a:solidFill>
                  <a:srgbClr val="FF33CC"/>
                </a:solidFill>
              </a:rPr>
              <a:t> </a:t>
            </a:r>
            <a:r>
              <a:rPr lang="en-US" b="1" dirty="0" err="1" smtClean="0">
                <a:solidFill>
                  <a:srgbClr val="FF33CC"/>
                </a:solidFill>
              </a:rPr>
              <a:t>berdasarkan</a:t>
            </a:r>
            <a:r>
              <a:rPr lang="en-US" b="1" dirty="0" smtClean="0">
                <a:solidFill>
                  <a:srgbClr val="FF33CC"/>
                </a:solidFill>
              </a:rPr>
              <a:t> stimulus </a:t>
            </a:r>
            <a:r>
              <a:rPr lang="en-US" b="1" dirty="0" err="1" smtClean="0">
                <a:solidFill>
                  <a:srgbClr val="FF33CC"/>
                </a:solidFill>
              </a:rPr>
              <a:t>yg</a:t>
            </a:r>
            <a:r>
              <a:rPr lang="en-US" b="1" dirty="0" smtClean="0">
                <a:solidFill>
                  <a:srgbClr val="FF33CC"/>
                </a:solidFill>
              </a:rPr>
              <a:t> </a:t>
            </a:r>
            <a:r>
              <a:rPr lang="en-US" b="1" dirty="0" err="1" smtClean="0">
                <a:solidFill>
                  <a:srgbClr val="FF33CC"/>
                </a:solidFill>
              </a:rPr>
              <a:t>diberikan</a:t>
            </a:r>
            <a:r>
              <a:rPr lang="en-US" dirty="0" smtClean="0"/>
              <a:t>. </a:t>
            </a:r>
            <a:endParaRPr lang="en-US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305800" cy="990600"/>
          </a:xfrm>
        </p:spPr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Problem Posing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57150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800" dirty="0" smtClean="0"/>
              <a:t>Problem posing </a:t>
            </a:r>
            <a:r>
              <a:rPr lang="en-US" sz="2800" dirty="0" err="1" smtClean="0"/>
              <a:t>bebas</a:t>
            </a:r>
            <a:r>
              <a:rPr lang="en-US" sz="2800" dirty="0" smtClean="0"/>
              <a:t>, </a:t>
            </a:r>
            <a:r>
              <a:rPr lang="en-US" sz="2800" b="1" dirty="0" err="1" smtClean="0">
                <a:solidFill>
                  <a:srgbClr val="FFFF00"/>
                </a:solidFill>
              </a:rPr>
              <a:t>siswa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diberikan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kesempatan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yg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seluas-luasnya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utk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mengajukan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soal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/>
              <a:t>sesuai</a:t>
            </a:r>
            <a:r>
              <a:rPr lang="en-US" sz="2800" dirty="0" smtClean="0"/>
              <a:t> dg </a:t>
            </a:r>
            <a:r>
              <a:rPr lang="en-US" sz="2800" dirty="0" err="1" smtClean="0"/>
              <a:t>apa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dikehendaki</a:t>
            </a:r>
            <a:r>
              <a:rPr lang="en-US" sz="2800" dirty="0" smtClean="0"/>
              <a:t> . </a:t>
            </a:r>
            <a:r>
              <a:rPr lang="en-US" sz="2800" dirty="0" err="1" smtClean="0"/>
              <a:t>Siswa</a:t>
            </a:r>
            <a:r>
              <a:rPr lang="en-US" sz="2800" dirty="0" smtClean="0"/>
              <a:t> </a:t>
            </a:r>
            <a:r>
              <a:rPr lang="en-US" sz="2800" dirty="0" err="1" smtClean="0"/>
              <a:t>dpt</a:t>
            </a:r>
            <a:r>
              <a:rPr lang="en-US" sz="2800" dirty="0" smtClean="0"/>
              <a:t>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fenomena</a:t>
            </a:r>
            <a:r>
              <a:rPr lang="en-US" sz="2800" dirty="0" smtClean="0"/>
              <a:t> </a:t>
            </a:r>
            <a:r>
              <a:rPr lang="en-US" sz="2800" dirty="0" err="1" smtClean="0"/>
              <a:t>dlm</a:t>
            </a:r>
            <a:r>
              <a:rPr lang="en-US" sz="2800" dirty="0" smtClean="0"/>
              <a:t> </a:t>
            </a:r>
            <a:r>
              <a:rPr lang="en-US" sz="2800" dirty="0" err="1" smtClean="0"/>
              <a:t>kehidupan</a:t>
            </a:r>
            <a:r>
              <a:rPr lang="en-US" sz="2800" dirty="0" smtClean="0"/>
              <a:t> </a:t>
            </a:r>
            <a:r>
              <a:rPr lang="en-US" sz="2800" dirty="0" err="1" smtClean="0"/>
              <a:t>sehari-hari</a:t>
            </a:r>
            <a:r>
              <a:rPr lang="en-US" sz="2800" dirty="0" smtClean="0"/>
              <a:t> </a:t>
            </a:r>
            <a:r>
              <a:rPr lang="en-US" sz="2800" dirty="0" err="1" smtClean="0"/>
              <a:t>sbg</a:t>
            </a:r>
            <a:r>
              <a:rPr lang="en-US" sz="2800" dirty="0" smtClean="0"/>
              <a:t> </a:t>
            </a:r>
            <a:r>
              <a:rPr lang="en-US" sz="2800" dirty="0" err="1" smtClean="0"/>
              <a:t>acuan</a:t>
            </a:r>
            <a:r>
              <a:rPr lang="en-US" sz="2800" dirty="0" smtClean="0"/>
              <a:t> </a:t>
            </a:r>
            <a:r>
              <a:rPr lang="en-US" sz="2800" dirty="0" err="1" smtClean="0"/>
              <a:t>utk</a:t>
            </a:r>
            <a:r>
              <a:rPr lang="en-US" sz="2800" dirty="0" smtClean="0"/>
              <a:t> </a:t>
            </a:r>
            <a:r>
              <a:rPr lang="en-US" sz="2800" dirty="0" err="1" smtClean="0"/>
              <a:t>mengajukan</a:t>
            </a:r>
            <a:r>
              <a:rPr lang="en-US" sz="2800" dirty="0" smtClean="0"/>
              <a:t> </a:t>
            </a:r>
            <a:r>
              <a:rPr lang="en-US" sz="2800" dirty="0" err="1" smtClean="0"/>
              <a:t>soal</a:t>
            </a:r>
            <a:endParaRPr lang="en-US" sz="2800" dirty="0" smtClean="0"/>
          </a:p>
          <a:p>
            <a:pPr algn="just"/>
            <a:r>
              <a:rPr lang="en-US" sz="2800" dirty="0" smtClean="0"/>
              <a:t>Problem posing semi </a:t>
            </a:r>
            <a:r>
              <a:rPr lang="en-US" sz="2800" dirty="0" err="1" smtClean="0"/>
              <a:t>terstruktur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FF33CC"/>
                </a:solidFill>
              </a:rPr>
              <a:t>siswa</a:t>
            </a:r>
            <a:r>
              <a:rPr lang="en-US" sz="2800" dirty="0" smtClean="0">
                <a:solidFill>
                  <a:srgbClr val="FF33CC"/>
                </a:solidFill>
              </a:rPr>
              <a:t> </a:t>
            </a:r>
            <a:r>
              <a:rPr lang="en-US" sz="2800" dirty="0" err="1" smtClean="0">
                <a:solidFill>
                  <a:srgbClr val="FF33CC"/>
                </a:solidFill>
              </a:rPr>
              <a:t>diberikan</a:t>
            </a:r>
            <a:r>
              <a:rPr lang="en-US" sz="2800" dirty="0" smtClean="0">
                <a:solidFill>
                  <a:srgbClr val="FF33CC"/>
                </a:solidFill>
              </a:rPr>
              <a:t> </a:t>
            </a:r>
            <a:r>
              <a:rPr lang="en-US" sz="2800" dirty="0" err="1" smtClean="0">
                <a:solidFill>
                  <a:srgbClr val="FF33CC"/>
                </a:solidFill>
              </a:rPr>
              <a:t>situasi</a:t>
            </a:r>
            <a:r>
              <a:rPr lang="en-US" sz="2800" dirty="0" smtClean="0">
                <a:solidFill>
                  <a:srgbClr val="FF33CC"/>
                </a:solidFill>
              </a:rPr>
              <a:t> </a:t>
            </a:r>
            <a:r>
              <a:rPr lang="en-US" sz="2800" dirty="0" err="1" smtClean="0">
                <a:solidFill>
                  <a:srgbClr val="FF33CC"/>
                </a:solidFill>
              </a:rPr>
              <a:t>atau</a:t>
            </a:r>
            <a:r>
              <a:rPr lang="en-US" sz="2800" dirty="0" smtClean="0">
                <a:solidFill>
                  <a:srgbClr val="FF33CC"/>
                </a:solidFill>
              </a:rPr>
              <a:t> </a:t>
            </a:r>
            <a:r>
              <a:rPr lang="en-US" sz="2800" dirty="0" err="1" smtClean="0">
                <a:solidFill>
                  <a:srgbClr val="FF33CC"/>
                </a:solidFill>
              </a:rPr>
              <a:t>informasi</a:t>
            </a:r>
            <a:r>
              <a:rPr lang="en-US" sz="2800" dirty="0" smtClean="0"/>
              <a:t> </a:t>
            </a:r>
            <a:r>
              <a:rPr lang="en-US" sz="2800" dirty="0" err="1" smtClean="0"/>
              <a:t>terbuka</a:t>
            </a:r>
            <a:r>
              <a:rPr lang="en-US" sz="2800" dirty="0" smtClean="0"/>
              <a:t>. </a:t>
            </a:r>
            <a:r>
              <a:rPr lang="en-US" sz="2800" dirty="0" err="1" smtClean="0"/>
              <a:t>Kemudian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FF33CC"/>
                </a:solidFill>
              </a:rPr>
              <a:t>siswa</a:t>
            </a:r>
            <a:r>
              <a:rPr lang="en-US" sz="2800" dirty="0" smtClean="0">
                <a:solidFill>
                  <a:srgbClr val="FF33CC"/>
                </a:solidFill>
              </a:rPr>
              <a:t> </a:t>
            </a:r>
            <a:r>
              <a:rPr lang="en-US" sz="2800" dirty="0" err="1" smtClean="0">
                <a:solidFill>
                  <a:srgbClr val="FF33CC"/>
                </a:solidFill>
              </a:rPr>
              <a:t>diminta</a:t>
            </a:r>
            <a:r>
              <a:rPr lang="en-US" sz="2800" dirty="0" smtClean="0">
                <a:solidFill>
                  <a:srgbClr val="FF33CC"/>
                </a:solidFill>
              </a:rPr>
              <a:t> </a:t>
            </a:r>
            <a:r>
              <a:rPr lang="en-US" sz="2800" dirty="0" err="1" smtClean="0">
                <a:solidFill>
                  <a:srgbClr val="FF33CC"/>
                </a:solidFill>
              </a:rPr>
              <a:t>utk</a:t>
            </a:r>
            <a:r>
              <a:rPr lang="en-US" sz="2800" dirty="0" smtClean="0">
                <a:solidFill>
                  <a:srgbClr val="FF33CC"/>
                </a:solidFill>
              </a:rPr>
              <a:t> </a:t>
            </a:r>
            <a:r>
              <a:rPr lang="en-US" sz="2800" dirty="0" err="1" smtClean="0">
                <a:solidFill>
                  <a:srgbClr val="FF33CC"/>
                </a:solidFill>
              </a:rPr>
              <a:t>mengajukan</a:t>
            </a:r>
            <a:r>
              <a:rPr lang="en-US" sz="2800" dirty="0" smtClean="0">
                <a:solidFill>
                  <a:srgbClr val="FF33CC"/>
                </a:solidFill>
              </a:rPr>
              <a:t> </a:t>
            </a:r>
            <a:r>
              <a:rPr lang="en-US" sz="2800" dirty="0" err="1" smtClean="0">
                <a:solidFill>
                  <a:srgbClr val="FF33CC"/>
                </a:solidFill>
              </a:rPr>
              <a:t>soal</a:t>
            </a:r>
            <a:r>
              <a:rPr lang="en-US" sz="2800" dirty="0" smtClean="0"/>
              <a:t> dg </a:t>
            </a:r>
            <a:r>
              <a:rPr lang="en-US" sz="2800" dirty="0" err="1" smtClean="0"/>
              <a:t>mengkaitkan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 dg </a:t>
            </a:r>
            <a:r>
              <a:rPr lang="en-US" sz="2800" dirty="0" err="1" smtClean="0"/>
              <a:t>pengetahuan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sudah</a:t>
            </a:r>
            <a:r>
              <a:rPr lang="en-US" sz="2800" dirty="0" smtClean="0"/>
              <a:t> </a:t>
            </a:r>
            <a:r>
              <a:rPr lang="en-US" sz="2800" dirty="0" err="1" smtClean="0"/>
              <a:t>dimilikinya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dirty="0" smtClean="0"/>
              <a:t>Problem posing </a:t>
            </a:r>
            <a:r>
              <a:rPr lang="en-US" sz="2800" dirty="0" err="1" smtClean="0"/>
              <a:t>terstruktur</a:t>
            </a:r>
            <a:r>
              <a:rPr lang="en-US" sz="2800" dirty="0" smtClean="0"/>
              <a:t>, </a:t>
            </a:r>
            <a:r>
              <a:rPr lang="en-US" sz="2800" b="1" dirty="0" err="1" smtClean="0">
                <a:solidFill>
                  <a:srgbClr val="00FF00"/>
                </a:solidFill>
              </a:rPr>
              <a:t>siswa</a:t>
            </a:r>
            <a:r>
              <a:rPr lang="en-US" sz="2800" b="1" dirty="0" smtClean="0">
                <a:solidFill>
                  <a:srgbClr val="00FF00"/>
                </a:solidFill>
              </a:rPr>
              <a:t> </a:t>
            </a:r>
            <a:r>
              <a:rPr lang="en-US" sz="2800" b="1" dirty="0" err="1" smtClean="0">
                <a:solidFill>
                  <a:srgbClr val="00FF00"/>
                </a:solidFill>
              </a:rPr>
              <a:t>diberi</a:t>
            </a:r>
            <a:r>
              <a:rPr lang="en-US" sz="2800" b="1" dirty="0" smtClean="0">
                <a:solidFill>
                  <a:srgbClr val="00FF00"/>
                </a:solidFill>
              </a:rPr>
              <a:t> </a:t>
            </a:r>
            <a:r>
              <a:rPr lang="en-US" sz="2800" b="1" dirty="0" err="1" smtClean="0">
                <a:solidFill>
                  <a:srgbClr val="00FF00"/>
                </a:solidFill>
              </a:rPr>
              <a:t>soal</a:t>
            </a:r>
            <a:r>
              <a:rPr lang="en-US" sz="2800" b="1" dirty="0" smtClean="0">
                <a:solidFill>
                  <a:srgbClr val="00FF00"/>
                </a:solidFill>
              </a:rPr>
              <a:t> </a:t>
            </a:r>
            <a:r>
              <a:rPr lang="en-US" sz="2800" b="1" dirty="0" err="1" smtClean="0">
                <a:solidFill>
                  <a:srgbClr val="00FF00"/>
                </a:solidFill>
              </a:rPr>
              <a:t>atau</a:t>
            </a:r>
            <a:r>
              <a:rPr lang="en-US" sz="2800" b="1" dirty="0" smtClean="0">
                <a:solidFill>
                  <a:srgbClr val="00FF00"/>
                </a:solidFill>
              </a:rPr>
              <a:t> </a:t>
            </a:r>
            <a:r>
              <a:rPr lang="en-US" sz="2800" b="1" dirty="0" err="1" smtClean="0">
                <a:solidFill>
                  <a:srgbClr val="00FF00"/>
                </a:solidFill>
              </a:rPr>
              <a:t>penyelesaian</a:t>
            </a:r>
            <a:r>
              <a:rPr lang="en-US" sz="2800" b="1" dirty="0" smtClean="0">
                <a:solidFill>
                  <a:srgbClr val="00FF00"/>
                </a:solidFill>
              </a:rPr>
              <a:t> </a:t>
            </a:r>
            <a:r>
              <a:rPr lang="en-US" sz="2800" b="1" dirty="0" err="1" smtClean="0">
                <a:solidFill>
                  <a:srgbClr val="00FF00"/>
                </a:solidFill>
              </a:rPr>
              <a:t>soal</a:t>
            </a:r>
            <a:r>
              <a:rPr lang="en-US" sz="2800" b="1" dirty="0" smtClean="0">
                <a:solidFill>
                  <a:srgbClr val="00FF00"/>
                </a:solidFill>
              </a:rPr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, </a:t>
            </a:r>
            <a:r>
              <a:rPr lang="en-US" sz="2800" dirty="0" err="1" smtClean="0"/>
              <a:t>kemudian</a:t>
            </a:r>
            <a:r>
              <a:rPr lang="en-US" sz="2800" dirty="0" smtClean="0"/>
              <a:t> </a:t>
            </a:r>
            <a:r>
              <a:rPr lang="en-US" sz="2800" dirty="0" err="1" smtClean="0"/>
              <a:t>berdasarkan</a:t>
            </a:r>
            <a:r>
              <a:rPr lang="en-US" sz="2800" dirty="0" smtClean="0"/>
              <a:t> </a:t>
            </a:r>
            <a:r>
              <a:rPr lang="en-US" sz="2800" dirty="0" err="1" smtClean="0"/>
              <a:t>hal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b="1" dirty="0" err="1" smtClean="0">
                <a:solidFill>
                  <a:srgbClr val="00FF00"/>
                </a:solidFill>
              </a:rPr>
              <a:t>siswa</a:t>
            </a:r>
            <a:r>
              <a:rPr lang="en-US" sz="2800" b="1" dirty="0" smtClean="0">
                <a:solidFill>
                  <a:srgbClr val="00FF00"/>
                </a:solidFill>
              </a:rPr>
              <a:t> </a:t>
            </a:r>
            <a:r>
              <a:rPr lang="en-US" sz="2800" b="1" dirty="0" err="1" smtClean="0">
                <a:solidFill>
                  <a:srgbClr val="00FF00"/>
                </a:solidFill>
              </a:rPr>
              <a:t>diminta</a:t>
            </a:r>
            <a:r>
              <a:rPr lang="en-US" sz="2800" b="1" dirty="0" smtClean="0">
                <a:solidFill>
                  <a:srgbClr val="00FF00"/>
                </a:solidFill>
              </a:rPr>
              <a:t> </a:t>
            </a:r>
            <a:r>
              <a:rPr lang="en-US" sz="2800" b="1" dirty="0" err="1" smtClean="0">
                <a:solidFill>
                  <a:srgbClr val="00FF00"/>
                </a:solidFill>
              </a:rPr>
              <a:t>utk</a:t>
            </a:r>
            <a:r>
              <a:rPr lang="en-US" sz="2800" b="1" dirty="0" smtClean="0">
                <a:solidFill>
                  <a:srgbClr val="00FF00"/>
                </a:solidFill>
              </a:rPr>
              <a:t> </a:t>
            </a:r>
            <a:r>
              <a:rPr lang="en-US" sz="2800" b="1" dirty="0" err="1" smtClean="0">
                <a:solidFill>
                  <a:srgbClr val="00FF00"/>
                </a:solidFill>
              </a:rPr>
              <a:t>mengajukan</a:t>
            </a:r>
            <a:r>
              <a:rPr lang="en-US" sz="2800" b="1" dirty="0" smtClean="0">
                <a:solidFill>
                  <a:srgbClr val="00FF00"/>
                </a:solidFill>
              </a:rPr>
              <a:t> </a:t>
            </a:r>
            <a:r>
              <a:rPr lang="en-US" sz="2800" b="1" dirty="0" err="1" smtClean="0">
                <a:solidFill>
                  <a:srgbClr val="00FF00"/>
                </a:solidFill>
              </a:rPr>
              <a:t>soal</a:t>
            </a:r>
            <a:r>
              <a:rPr lang="en-US" sz="2800" b="1" dirty="0" smtClean="0">
                <a:solidFill>
                  <a:srgbClr val="00FF00"/>
                </a:solidFill>
              </a:rPr>
              <a:t> </a:t>
            </a:r>
            <a:r>
              <a:rPr lang="en-US" sz="2800" b="1" dirty="0" err="1" smtClean="0">
                <a:solidFill>
                  <a:srgbClr val="00FF00"/>
                </a:solidFill>
              </a:rPr>
              <a:t>baru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382000" cy="57150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b="1" dirty="0" err="1" smtClean="0">
                <a:solidFill>
                  <a:srgbClr val="FF0000"/>
                </a:solidFill>
              </a:rPr>
              <a:t>Menurut</a:t>
            </a:r>
            <a:r>
              <a:rPr lang="en-US" sz="2800" b="1" dirty="0" smtClean="0">
                <a:solidFill>
                  <a:srgbClr val="FF0000"/>
                </a:solidFill>
              </a:rPr>
              <a:t> Silver </a:t>
            </a:r>
            <a:r>
              <a:rPr lang="en-US" sz="2800" b="1" dirty="0" err="1" smtClean="0">
                <a:solidFill>
                  <a:srgbClr val="FF0000"/>
                </a:solidFill>
              </a:rPr>
              <a:t>dlm</a:t>
            </a:r>
            <a:r>
              <a:rPr lang="en-US" sz="2800" b="1" dirty="0" smtClean="0">
                <a:solidFill>
                  <a:srgbClr val="FF0000"/>
                </a:solidFill>
              </a:rPr>
              <a:t> Silver </a:t>
            </a:r>
            <a:r>
              <a:rPr lang="en-US" sz="2800" b="1" dirty="0" err="1" smtClean="0">
                <a:solidFill>
                  <a:srgbClr val="FF0000"/>
                </a:solidFill>
              </a:rPr>
              <a:t>dan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Cai</a:t>
            </a:r>
            <a:r>
              <a:rPr lang="en-US" sz="2800" b="1" dirty="0" smtClean="0">
                <a:solidFill>
                  <a:srgbClr val="FF0000"/>
                </a:solidFill>
              </a:rPr>
              <a:t> (1996:292) </a:t>
            </a:r>
            <a:r>
              <a:rPr lang="en-US" sz="2800" dirty="0" err="1" smtClean="0"/>
              <a:t>pengajuan</a:t>
            </a:r>
            <a:r>
              <a:rPr lang="en-US" sz="2800" dirty="0" smtClean="0"/>
              <a:t> </a:t>
            </a:r>
            <a:r>
              <a:rPr lang="en-US" sz="2800" dirty="0" err="1" smtClean="0"/>
              <a:t>soal</a:t>
            </a:r>
            <a:r>
              <a:rPr lang="en-US" sz="2800" dirty="0" smtClean="0"/>
              <a:t> (problem posing) </a:t>
            </a:r>
            <a:r>
              <a:rPr lang="en-US" sz="2800" dirty="0" err="1" smtClean="0"/>
              <a:t>diaplikasikan</a:t>
            </a:r>
            <a:r>
              <a:rPr lang="en-US" sz="2800" dirty="0" smtClean="0"/>
              <a:t> pd 3 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aktivitas</a:t>
            </a:r>
            <a:r>
              <a:rPr lang="en-US" sz="2800" dirty="0" smtClean="0"/>
              <a:t> </a:t>
            </a:r>
            <a:r>
              <a:rPr lang="en-US" sz="2800" dirty="0" err="1" smtClean="0"/>
              <a:t>kognitif</a:t>
            </a:r>
            <a:r>
              <a:rPr lang="en-US" sz="2800" dirty="0" smtClean="0"/>
              <a:t> </a:t>
            </a:r>
            <a:r>
              <a:rPr lang="en-US" sz="2800" dirty="0" err="1" smtClean="0"/>
              <a:t>matematika</a:t>
            </a:r>
            <a:r>
              <a:rPr lang="en-US" sz="2800" dirty="0" smtClean="0"/>
              <a:t> </a:t>
            </a:r>
            <a:r>
              <a:rPr lang="en-US" sz="2800" dirty="0" err="1" smtClean="0"/>
              <a:t>yg</a:t>
            </a:r>
            <a:r>
              <a:rPr lang="en-US" sz="2800" dirty="0" smtClean="0"/>
              <a:t> </a:t>
            </a:r>
            <a:r>
              <a:rPr lang="en-US" sz="2800" dirty="0" err="1" smtClean="0"/>
              <a:t>berbeda</a:t>
            </a:r>
            <a:r>
              <a:rPr lang="en-US" sz="2800" dirty="0" smtClean="0"/>
              <a:t>, </a:t>
            </a:r>
            <a:r>
              <a:rPr lang="en-US" sz="2800" dirty="0" err="1" smtClean="0"/>
              <a:t>yaitu</a:t>
            </a:r>
            <a:r>
              <a:rPr lang="en-US" sz="2800" dirty="0" smtClean="0"/>
              <a:t> :</a:t>
            </a:r>
          </a:p>
          <a:p>
            <a:pPr marL="577850" indent="-273050" algn="just">
              <a:buNone/>
            </a:pPr>
            <a:r>
              <a:rPr lang="en-US" sz="2800" dirty="0" smtClean="0"/>
              <a:t>1. </a:t>
            </a:r>
            <a:r>
              <a:rPr lang="en-US" sz="2800" dirty="0" err="1" smtClean="0"/>
              <a:t>Pengajuan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FF33CC"/>
                </a:solidFill>
              </a:rPr>
              <a:t>pre-</a:t>
            </a:r>
            <a:r>
              <a:rPr lang="en-US" sz="2800" b="1" dirty="0" err="1" smtClean="0">
                <a:solidFill>
                  <a:srgbClr val="FF33CC"/>
                </a:solidFill>
              </a:rPr>
              <a:t>solusi</a:t>
            </a:r>
            <a:r>
              <a:rPr lang="en-US" sz="2800" dirty="0" smtClean="0"/>
              <a:t> (</a:t>
            </a:r>
            <a:r>
              <a:rPr lang="en-US" sz="2800" dirty="0" err="1" smtClean="0"/>
              <a:t>presolution</a:t>
            </a:r>
            <a:r>
              <a:rPr lang="en-US" sz="2800" dirty="0" smtClean="0"/>
              <a:t> posing) </a:t>
            </a: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dirty="0" err="1" smtClean="0"/>
              <a:t>seorang</a:t>
            </a:r>
            <a:r>
              <a:rPr lang="en-US" sz="2800" dirty="0" smtClean="0"/>
              <a:t> </a:t>
            </a:r>
            <a:r>
              <a:rPr lang="en-US" sz="2800" dirty="0" err="1" smtClean="0"/>
              <a:t>siswa</a:t>
            </a:r>
            <a:r>
              <a:rPr lang="en-US" sz="2800" dirty="0" smtClean="0"/>
              <a:t> </a:t>
            </a:r>
            <a:r>
              <a:rPr lang="en-US" sz="2800" dirty="0" err="1" smtClean="0"/>
              <a:t>membuat</a:t>
            </a:r>
            <a:r>
              <a:rPr lang="en-US" sz="2800" dirty="0" smtClean="0"/>
              <a:t> </a:t>
            </a:r>
            <a:r>
              <a:rPr lang="en-US" sz="2800" dirty="0" err="1" smtClean="0"/>
              <a:t>soal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situasi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diadakan</a:t>
            </a:r>
            <a:r>
              <a:rPr lang="en-US" sz="2800" dirty="0" smtClean="0"/>
              <a:t>.</a:t>
            </a:r>
          </a:p>
          <a:p>
            <a:pPr marL="577850" indent="-273050" algn="just">
              <a:buNone/>
            </a:pPr>
            <a:r>
              <a:rPr lang="en-US" sz="2800" dirty="0" smtClean="0"/>
              <a:t>2. </a:t>
            </a:r>
            <a:r>
              <a:rPr lang="en-US" sz="2800" dirty="0" err="1" smtClean="0"/>
              <a:t>Pengajuan</a:t>
            </a:r>
            <a:r>
              <a:rPr lang="en-US" sz="2800" dirty="0" smtClean="0"/>
              <a:t> </a:t>
            </a:r>
            <a:r>
              <a:rPr lang="en-US" sz="2800" b="1" dirty="0" err="1" smtClean="0">
                <a:solidFill>
                  <a:srgbClr val="00FF00"/>
                </a:solidFill>
              </a:rPr>
              <a:t>didalam</a:t>
            </a:r>
            <a:r>
              <a:rPr lang="en-US" sz="2800" b="1" dirty="0" smtClean="0">
                <a:solidFill>
                  <a:srgbClr val="00FF00"/>
                </a:solidFill>
              </a:rPr>
              <a:t> </a:t>
            </a:r>
            <a:r>
              <a:rPr lang="en-US" sz="2800" b="1" dirty="0" err="1" smtClean="0">
                <a:solidFill>
                  <a:srgbClr val="00FF00"/>
                </a:solidFill>
              </a:rPr>
              <a:t>solusi</a:t>
            </a:r>
            <a:r>
              <a:rPr lang="en-US" sz="2800" b="1" dirty="0" smtClean="0">
                <a:solidFill>
                  <a:srgbClr val="00FF00"/>
                </a:solidFill>
              </a:rPr>
              <a:t> </a:t>
            </a:r>
            <a:r>
              <a:rPr lang="en-US" sz="2800" dirty="0" smtClean="0"/>
              <a:t>(within-solution posing), </a:t>
            </a: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dirty="0" err="1" smtClean="0"/>
              <a:t>seorang</a:t>
            </a:r>
            <a:r>
              <a:rPr lang="en-US" sz="2800" dirty="0" smtClean="0"/>
              <a:t> </a:t>
            </a:r>
            <a:r>
              <a:rPr lang="en-US" sz="2800" dirty="0" err="1" smtClean="0"/>
              <a:t>siswa</a:t>
            </a:r>
            <a:r>
              <a:rPr lang="en-US" sz="2800" dirty="0" smtClean="0"/>
              <a:t> </a:t>
            </a:r>
            <a:r>
              <a:rPr lang="en-US" sz="2800" dirty="0" err="1" smtClean="0"/>
              <a:t>merumuskan</a:t>
            </a:r>
            <a:r>
              <a:rPr lang="en-US" sz="2800" dirty="0" smtClean="0"/>
              <a:t> </a:t>
            </a:r>
            <a:r>
              <a:rPr lang="en-US" sz="2800" dirty="0" err="1" smtClean="0"/>
              <a:t>ulang</a:t>
            </a:r>
            <a:r>
              <a:rPr lang="en-US" sz="2800" dirty="0" smtClean="0"/>
              <a:t> </a:t>
            </a:r>
            <a:r>
              <a:rPr lang="en-US" sz="2800" dirty="0" err="1" smtClean="0"/>
              <a:t>soal</a:t>
            </a:r>
            <a:r>
              <a:rPr lang="en-US" sz="2800" dirty="0" smtClean="0"/>
              <a:t> </a:t>
            </a:r>
            <a:r>
              <a:rPr lang="en-US" sz="2800" dirty="0" err="1" smtClean="0"/>
              <a:t>seperti</a:t>
            </a:r>
            <a:r>
              <a:rPr lang="en-US" sz="2800" dirty="0" smtClean="0"/>
              <a:t> yang 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diselesaikan</a:t>
            </a:r>
            <a:r>
              <a:rPr lang="en-US" sz="2800" dirty="0" smtClean="0"/>
              <a:t>.</a:t>
            </a:r>
          </a:p>
          <a:p>
            <a:pPr marL="577850" indent="-273050" algn="just">
              <a:buNone/>
            </a:pPr>
            <a:r>
              <a:rPr lang="en-US" sz="2800" dirty="0" smtClean="0"/>
              <a:t>3. </a:t>
            </a:r>
            <a:r>
              <a:rPr lang="en-US" sz="2800" dirty="0" err="1" smtClean="0"/>
              <a:t>Pengajuan</a:t>
            </a:r>
            <a:r>
              <a:rPr lang="en-US" sz="2800" dirty="0" smtClean="0"/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setelah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solusi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dirty="0" smtClean="0"/>
              <a:t>(post solution posing), </a:t>
            </a: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dirty="0" err="1" smtClean="0"/>
              <a:t>seorang</a:t>
            </a:r>
            <a:r>
              <a:rPr lang="en-US" sz="2800" dirty="0" smtClean="0"/>
              <a:t> </a:t>
            </a:r>
            <a:r>
              <a:rPr lang="en-US" sz="2800" dirty="0" err="1" smtClean="0"/>
              <a:t>siswa</a:t>
            </a:r>
            <a:r>
              <a:rPr lang="en-US" sz="2800" dirty="0" smtClean="0"/>
              <a:t> </a:t>
            </a:r>
            <a:r>
              <a:rPr lang="en-US" sz="2800" dirty="0" err="1" smtClean="0"/>
              <a:t>memodifikasi</a:t>
            </a:r>
            <a:r>
              <a:rPr lang="en-US" sz="2800" dirty="0" smtClean="0"/>
              <a:t> </a:t>
            </a:r>
            <a:r>
              <a:rPr lang="en-US" sz="2800" dirty="0" err="1" smtClean="0"/>
              <a:t>tujuan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kondisi</a:t>
            </a:r>
            <a:r>
              <a:rPr lang="en-US" sz="2800" dirty="0" smtClean="0"/>
              <a:t> </a:t>
            </a:r>
            <a:r>
              <a:rPr lang="en-US" sz="2800" dirty="0" err="1" smtClean="0"/>
              <a:t>soal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 </a:t>
            </a:r>
            <a:r>
              <a:rPr lang="en-US" sz="2800" dirty="0" err="1" smtClean="0"/>
              <a:t>sudah</a:t>
            </a:r>
            <a:r>
              <a:rPr lang="en-US" sz="2800" dirty="0" smtClean="0"/>
              <a:t> </a:t>
            </a:r>
            <a:r>
              <a:rPr lang="en-US" sz="2800" dirty="0" err="1" smtClean="0"/>
              <a:t>diselesaikan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membuat</a:t>
            </a:r>
            <a:r>
              <a:rPr lang="en-US" sz="2800" dirty="0" smtClean="0"/>
              <a:t> </a:t>
            </a:r>
            <a:r>
              <a:rPr lang="en-US" sz="2800" dirty="0" err="1" smtClean="0"/>
              <a:t>soal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baru</a:t>
            </a:r>
            <a:endParaRPr lang="en-US" sz="2800" dirty="0" smtClean="0"/>
          </a:p>
          <a:p>
            <a:pPr algn="just"/>
            <a:endParaRPr lang="en-US" sz="2800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305800" cy="685800"/>
          </a:xfrm>
        </p:spPr>
        <p:txBody>
          <a:bodyPr>
            <a:normAutofit fontScale="90000"/>
          </a:bodyPr>
          <a:lstStyle/>
          <a:p>
            <a:r>
              <a:rPr lang="en-US" sz="5400" dirty="0" err="1" smtClean="0"/>
              <a:t>presolution</a:t>
            </a:r>
            <a:r>
              <a:rPr lang="en-US" sz="5400" dirty="0" smtClean="0"/>
              <a:t> posing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382000" cy="57150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i="1" dirty="0" err="1" smtClean="0"/>
              <a:t>Contoh</a:t>
            </a:r>
            <a:r>
              <a:rPr lang="en-US" i="1" dirty="0" smtClean="0"/>
              <a:t> 1</a:t>
            </a:r>
            <a:r>
              <a:rPr lang="en-US" dirty="0" smtClean="0"/>
              <a:t> </a:t>
            </a:r>
            <a:r>
              <a:rPr lang="en-US" b="1" dirty="0" smtClean="0">
                <a:solidFill>
                  <a:srgbClr val="FF3399"/>
                </a:solidFill>
              </a:rPr>
              <a:t>(</a:t>
            </a:r>
            <a:r>
              <a:rPr lang="en-US" b="1" dirty="0" err="1" smtClean="0">
                <a:solidFill>
                  <a:srgbClr val="FF3399"/>
                </a:solidFill>
              </a:rPr>
              <a:t>membuat</a:t>
            </a:r>
            <a:r>
              <a:rPr lang="en-US" b="1" dirty="0" smtClean="0">
                <a:solidFill>
                  <a:srgbClr val="FF3399"/>
                </a:solidFill>
              </a:rPr>
              <a:t> </a:t>
            </a:r>
            <a:r>
              <a:rPr lang="en-US" b="1" dirty="0" err="1" smtClean="0">
                <a:solidFill>
                  <a:srgbClr val="FF3399"/>
                </a:solidFill>
              </a:rPr>
              <a:t>soal</a:t>
            </a:r>
            <a:r>
              <a:rPr lang="en-US" b="1" dirty="0" smtClean="0">
                <a:solidFill>
                  <a:srgbClr val="FF3399"/>
                </a:solidFill>
              </a:rPr>
              <a:t> </a:t>
            </a:r>
            <a:r>
              <a:rPr lang="en-US" b="1" dirty="0" err="1" smtClean="0">
                <a:solidFill>
                  <a:srgbClr val="FF3399"/>
                </a:solidFill>
              </a:rPr>
              <a:t>berdasarkan</a:t>
            </a:r>
            <a:r>
              <a:rPr lang="en-US" b="1" dirty="0" smtClean="0">
                <a:solidFill>
                  <a:srgbClr val="FF3399"/>
                </a:solidFill>
              </a:rPr>
              <a:t> </a:t>
            </a:r>
            <a:r>
              <a:rPr lang="en-US" b="1" dirty="0" err="1" smtClean="0">
                <a:solidFill>
                  <a:srgbClr val="FF3399"/>
                </a:solidFill>
              </a:rPr>
              <a:t>gambar</a:t>
            </a:r>
            <a:r>
              <a:rPr lang="en-US" b="1" dirty="0" smtClean="0">
                <a:solidFill>
                  <a:srgbClr val="FF3399"/>
                </a:solidFill>
              </a:rPr>
              <a:t>, </a:t>
            </a:r>
            <a:r>
              <a:rPr lang="en-US" b="1" dirty="0" err="1" smtClean="0">
                <a:solidFill>
                  <a:srgbClr val="FF3399"/>
                </a:solidFill>
              </a:rPr>
              <a:t>situasi</a:t>
            </a:r>
            <a:r>
              <a:rPr lang="en-US" b="1" dirty="0" smtClean="0">
                <a:solidFill>
                  <a:srgbClr val="FF3399"/>
                </a:solidFill>
              </a:rPr>
              <a:t> </a:t>
            </a:r>
            <a:r>
              <a:rPr lang="en-US" b="1" dirty="0" err="1" smtClean="0">
                <a:solidFill>
                  <a:srgbClr val="FF3399"/>
                </a:solidFill>
              </a:rPr>
              <a:t>atau</a:t>
            </a:r>
            <a:r>
              <a:rPr lang="en-US" b="1" dirty="0" smtClean="0">
                <a:solidFill>
                  <a:srgbClr val="FF3399"/>
                </a:solidFill>
              </a:rPr>
              <a:t> </a:t>
            </a:r>
            <a:r>
              <a:rPr lang="en-US" b="1" dirty="0" err="1" smtClean="0">
                <a:solidFill>
                  <a:srgbClr val="FF3399"/>
                </a:solidFill>
              </a:rPr>
              <a:t>informasi</a:t>
            </a:r>
            <a:r>
              <a:rPr lang="en-US" b="1" dirty="0" smtClean="0">
                <a:solidFill>
                  <a:srgbClr val="FF3399"/>
                </a:solidFill>
              </a:rPr>
              <a:t> yang </a:t>
            </a:r>
            <a:r>
              <a:rPr lang="en-US" b="1" dirty="0" err="1" smtClean="0">
                <a:solidFill>
                  <a:srgbClr val="FF3399"/>
                </a:solidFill>
              </a:rPr>
              <a:t>diberikan</a:t>
            </a:r>
            <a:r>
              <a:rPr lang="en-US" b="1" dirty="0" smtClean="0">
                <a:solidFill>
                  <a:srgbClr val="FF3399"/>
                </a:solidFill>
              </a:rPr>
              <a:t>) 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acara TV </a:t>
            </a:r>
            <a:r>
              <a:rPr lang="en-US" dirty="0" err="1" smtClean="0"/>
              <a:t>favorit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V SD </a:t>
            </a:r>
            <a:r>
              <a:rPr lang="en-US" dirty="0" err="1" smtClean="0"/>
              <a:t>Cerdas</a:t>
            </a:r>
            <a:r>
              <a:rPr lang="en-US" dirty="0" smtClean="0"/>
              <a:t> </a:t>
            </a:r>
            <a:r>
              <a:rPr lang="en-US" dirty="0" err="1" smtClean="0"/>
              <a:t>Cendekia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Beberapa </a:t>
            </a:r>
            <a:r>
              <a:rPr lang="en-US" dirty="0" err="1" smtClean="0"/>
              <a:t>soal</a:t>
            </a:r>
            <a:r>
              <a:rPr lang="en-US" dirty="0" smtClean="0"/>
              <a:t> yang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.</a:t>
            </a:r>
          </a:p>
          <a:p>
            <a:pPr marL="4343400" indent="-342900" algn="just"/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persen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yang </a:t>
            </a:r>
            <a:r>
              <a:rPr lang="en-US" dirty="0" err="1" smtClean="0"/>
              <a:t>menyukai</a:t>
            </a:r>
            <a:r>
              <a:rPr lang="en-US" dirty="0" smtClean="0"/>
              <a:t> </a:t>
            </a:r>
            <a:r>
              <a:rPr lang="en-US" dirty="0" err="1" smtClean="0"/>
              <a:t>kartun</a:t>
            </a:r>
            <a:r>
              <a:rPr lang="en-US" dirty="0" smtClean="0"/>
              <a:t>?</a:t>
            </a:r>
          </a:p>
          <a:p>
            <a:pPr marL="4343400" indent="-342900" algn="just"/>
            <a:r>
              <a:rPr lang="en-US" dirty="0" err="1" smtClean="0"/>
              <a:t>Berapakah</a:t>
            </a:r>
            <a:r>
              <a:rPr lang="en-US" dirty="0" smtClean="0"/>
              <a:t> </a:t>
            </a:r>
            <a:r>
              <a:rPr lang="en-US" dirty="0" err="1" smtClean="0"/>
              <a:t>perbandingan</a:t>
            </a:r>
            <a:r>
              <a:rPr lang="en-US" dirty="0" smtClean="0"/>
              <a:t> </a:t>
            </a:r>
            <a:r>
              <a:rPr lang="en-US" dirty="0" err="1" smtClean="0"/>
              <a:t>banyaknya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yang </a:t>
            </a:r>
            <a:r>
              <a:rPr lang="en-US" dirty="0" err="1" smtClean="0"/>
              <a:t>menyukai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olahraga</a:t>
            </a:r>
            <a:r>
              <a:rPr lang="en-US" dirty="0" smtClean="0"/>
              <a:t>?</a:t>
            </a:r>
          </a:p>
          <a:p>
            <a:pPr marL="4343400" indent="-342900" algn="just"/>
            <a:r>
              <a:rPr lang="en-US" dirty="0" err="1" smtClean="0"/>
              <a:t>Tuliskan</a:t>
            </a:r>
            <a:r>
              <a:rPr lang="en-US" dirty="0" smtClean="0"/>
              <a:t> </a:t>
            </a:r>
            <a:r>
              <a:rPr lang="en-US" dirty="0" err="1" smtClean="0"/>
              <a:t>perbandingan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yang </a:t>
            </a:r>
            <a:r>
              <a:rPr lang="en-US" dirty="0" err="1" smtClean="0"/>
              <a:t>menyukai</a:t>
            </a:r>
            <a:r>
              <a:rPr lang="en-US" dirty="0" smtClean="0"/>
              <a:t> </a:t>
            </a:r>
            <a:r>
              <a:rPr lang="en-US" dirty="0" err="1" smtClean="0"/>
              <a:t>sinetron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8194" name="Picture 2" descr="http://4.bp.blogspot.com/-bsMqqc7YPlU/T4bw_Ts5qWI/AAAAAAAAAck/SghpNGsAAjk/s400/grafi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847974"/>
            <a:ext cx="4267200" cy="3476626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305800" cy="990600"/>
          </a:xfrm>
        </p:spPr>
        <p:txBody>
          <a:bodyPr/>
          <a:lstStyle/>
          <a:p>
            <a:r>
              <a:rPr lang="en-US" sz="5400" dirty="0" err="1" smtClean="0"/>
              <a:t>presolution</a:t>
            </a:r>
            <a:r>
              <a:rPr lang="en-US" sz="5400" dirty="0" smtClean="0"/>
              <a:t> posing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5715000"/>
          </a:xfrm>
        </p:spPr>
        <p:txBody>
          <a:bodyPr>
            <a:noAutofit/>
          </a:bodyPr>
          <a:lstStyle/>
          <a:p>
            <a:pPr algn="just"/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dirty="0" err="1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membuat</a:t>
            </a:r>
            <a:r>
              <a:rPr lang="en-US" sz="28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soal</a:t>
            </a:r>
            <a:r>
              <a:rPr lang="en-US" sz="28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berdasarkan</a:t>
            </a:r>
            <a:r>
              <a:rPr lang="en-US" sz="28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situasi</a:t>
            </a:r>
            <a:r>
              <a:rPr lang="en-US" sz="28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b="1" dirty="0" err="1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diberikan</a:t>
            </a:r>
            <a:r>
              <a:rPr lang="en-US" sz="28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Buatlah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soal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berdasarkan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berikut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 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Ali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bermaksud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membeli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buku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seharga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Rp.10.000,00,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tetapi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mempunyai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Rp.6.000,00 </a:t>
            </a:r>
          </a:p>
          <a:p>
            <a:pPr algn="just">
              <a:buNone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Soal-soal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mungkin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disusun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siswa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berikut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628650" indent="-361950" algn="just">
              <a:buAutoNum type="arabicPeriod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Apakah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Ali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mempunyai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cukup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membeli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buku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628650" indent="-361950" algn="just">
              <a:buAutoNum type="arabicPeriod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Berapa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rupiah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lagi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dibutuhkan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Ali agar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membeli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buku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itu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3058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Within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Postsolution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5715000"/>
          </a:xfrm>
        </p:spPr>
        <p:txBody>
          <a:bodyPr/>
          <a:lstStyle/>
          <a:p>
            <a:pPr algn="just"/>
            <a:r>
              <a:rPr lang="en-US" b="1" dirty="0" err="1" smtClean="0">
                <a:solidFill>
                  <a:srgbClr val="FF33CC"/>
                </a:solidFill>
              </a:rPr>
              <a:t>Contoh</a:t>
            </a:r>
            <a:r>
              <a:rPr lang="en-US" b="1" dirty="0" smtClean="0">
                <a:solidFill>
                  <a:srgbClr val="FF33CC"/>
                </a:solidFill>
              </a:rPr>
              <a:t> 1 ( </a:t>
            </a:r>
            <a:r>
              <a:rPr lang="en-US" b="1" dirty="0" err="1" smtClean="0">
                <a:solidFill>
                  <a:srgbClr val="FF33CC"/>
                </a:solidFill>
              </a:rPr>
              <a:t>Pembuatan</a:t>
            </a:r>
            <a:r>
              <a:rPr lang="en-US" b="1" dirty="0" smtClean="0">
                <a:solidFill>
                  <a:srgbClr val="FF33CC"/>
                </a:solidFill>
              </a:rPr>
              <a:t> </a:t>
            </a:r>
            <a:r>
              <a:rPr lang="en-US" b="1" dirty="0" err="1" smtClean="0">
                <a:solidFill>
                  <a:srgbClr val="FF33CC"/>
                </a:solidFill>
              </a:rPr>
              <a:t>atau</a:t>
            </a:r>
            <a:r>
              <a:rPr lang="en-US" b="1" dirty="0" smtClean="0">
                <a:solidFill>
                  <a:srgbClr val="FF33CC"/>
                </a:solidFill>
              </a:rPr>
              <a:t> </a:t>
            </a:r>
            <a:r>
              <a:rPr lang="en-US" b="1" dirty="0" err="1" smtClean="0">
                <a:solidFill>
                  <a:srgbClr val="FF33CC"/>
                </a:solidFill>
              </a:rPr>
              <a:t>formulasi</a:t>
            </a:r>
            <a:r>
              <a:rPr lang="en-US" b="1" dirty="0" smtClean="0">
                <a:solidFill>
                  <a:srgbClr val="FF33CC"/>
                </a:solidFill>
              </a:rPr>
              <a:t> </a:t>
            </a:r>
            <a:r>
              <a:rPr lang="en-US" b="1" dirty="0" err="1" smtClean="0">
                <a:solidFill>
                  <a:srgbClr val="FF33CC"/>
                </a:solidFill>
              </a:rPr>
              <a:t>soal</a:t>
            </a:r>
            <a:r>
              <a:rPr lang="en-US" b="1" dirty="0" smtClean="0">
                <a:solidFill>
                  <a:srgbClr val="FF33CC"/>
                </a:solidFill>
              </a:rPr>
              <a:t> yang </a:t>
            </a:r>
            <a:r>
              <a:rPr lang="en-US" b="1" dirty="0" err="1" smtClean="0">
                <a:solidFill>
                  <a:srgbClr val="FF33CC"/>
                </a:solidFill>
              </a:rPr>
              <a:t>sedang</a:t>
            </a:r>
            <a:r>
              <a:rPr lang="en-US" b="1" dirty="0" smtClean="0">
                <a:solidFill>
                  <a:srgbClr val="FF33CC"/>
                </a:solidFill>
              </a:rPr>
              <a:t> </a:t>
            </a:r>
            <a:r>
              <a:rPr lang="en-US" b="1" dirty="0" err="1" smtClean="0">
                <a:solidFill>
                  <a:srgbClr val="FF33CC"/>
                </a:solidFill>
              </a:rPr>
              <a:t>diselesaikan</a:t>
            </a:r>
            <a:r>
              <a:rPr lang="en-US" b="1" dirty="0" smtClean="0">
                <a:solidFill>
                  <a:srgbClr val="FF33CC"/>
                </a:solidFill>
              </a:rPr>
              <a:t>)</a:t>
            </a:r>
          </a:p>
          <a:p>
            <a:pPr algn="just"/>
            <a:endParaRPr lang="en-US" dirty="0"/>
          </a:p>
          <a:p>
            <a:pPr algn="just"/>
            <a:r>
              <a:rPr lang="en-US" dirty="0" err="1" smtClean="0"/>
              <a:t>Sebanyak</a:t>
            </a:r>
            <a:r>
              <a:rPr lang="en-US" dirty="0" smtClean="0"/>
              <a:t> 20.000 gallon air </a:t>
            </a:r>
            <a:r>
              <a:rPr lang="en-US" dirty="0" err="1" smtClean="0"/>
              <a:t>diisikan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kolam</a:t>
            </a:r>
            <a:r>
              <a:rPr lang="en-US" dirty="0" smtClean="0"/>
              <a:t> </a:t>
            </a:r>
            <a:r>
              <a:rPr lang="en-US" dirty="0" err="1" smtClean="0"/>
              <a:t>renang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kecepatan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. </a:t>
            </a:r>
            <a:r>
              <a:rPr lang="en-US" dirty="0" err="1" smtClean="0"/>
              <a:t>Setelah</a:t>
            </a:r>
            <a:r>
              <a:rPr lang="en-US" dirty="0" smtClean="0"/>
              <a:t> 4 jam </a:t>
            </a:r>
            <a:r>
              <a:rPr lang="en-US" dirty="0" err="1" smtClean="0"/>
              <a:t>pengisian</a:t>
            </a:r>
            <a:r>
              <a:rPr lang="en-US" dirty="0" smtClean="0"/>
              <a:t>,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kolam</a:t>
            </a:r>
            <a:r>
              <a:rPr lang="en-US" dirty="0" smtClean="0"/>
              <a:t> </a:t>
            </a:r>
            <a:r>
              <a:rPr lang="en-US" dirty="0" err="1" smtClean="0"/>
              <a:t>renang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1/8 –</a:t>
            </a:r>
            <a:r>
              <a:rPr lang="en-US" dirty="0" err="1" smtClean="0"/>
              <a:t>nya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pengisian</a:t>
            </a:r>
            <a:r>
              <a:rPr lang="en-US" dirty="0" smtClean="0"/>
              <a:t> </a:t>
            </a:r>
            <a:r>
              <a:rPr lang="en-US" dirty="0" err="1" smtClean="0"/>
              <a:t>kolam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terisi</a:t>
            </a:r>
            <a:r>
              <a:rPr lang="en-US" dirty="0" smtClean="0"/>
              <a:t> </a:t>
            </a:r>
            <a:r>
              <a:rPr lang="en-US" dirty="0" err="1" smtClean="0"/>
              <a:t>seperempatnya</a:t>
            </a:r>
            <a:r>
              <a:rPr lang="en-US" dirty="0" smtClean="0"/>
              <a:t>, </a:t>
            </a:r>
            <a:r>
              <a:rPr lang="en-US" dirty="0" err="1" smtClean="0"/>
              <a:t>berapakah</a:t>
            </a:r>
            <a:r>
              <a:rPr lang="en-US" dirty="0" smtClean="0"/>
              <a:t> </a:t>
            </a:r>
            <a:r>
              <a:rPr lang="en-US" dirty="0" err="1" smtClean="0"/>
              <a:t>kecepatan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air </a:t>
            </a:r>
            <a:r>
              <a:rPr lang="en-US" dirty="0" err="1" smtClean="0"/>
              <a:t>tersebut</a:t>
            </a:r>
            <a:r>
              <a:rPr lang="en-US" dirty="0" smtClean="0"/>
              <a:t>?</a:t>
            </a:r>
          </a:p>
          <a:p>
            <a:pPr marL="0" indent="0" algn="just">
              <a:buNone/>
            </a:pPr>
            <a:endParaRPr lang="en-US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Solution Posing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err="1" smtClean="0">
                <a:solidFill>
                  <a:srgbClr val="00FF00"/>
                </a:solidFill>
              </a:rPr>
              <a:t>Contoh</a:t>
            </a:r>
            <a:r>
              <a:rPr lang="en-US" b="1" dirty="0" smtClean="0">
                <a:solidFill>
                  <a:srgbClr val="00FF00"/>
                </a:solidFill>
              </a:rPr>
              <a:t> 1 ( </a:t>
            </a:r>
            <a:r>
              <a:rPr lang="en-US" b="1" dirty="0" err="1" smtClean="0">
                <a:solidFill>
                  <a:srgbClr val="00FF00"/>
                </a:solidFill>
              </a:rPr>
              <a:t>Siswa</a:t>
            </a:r>
            <a:r>
              <a:rPr lang="en-US" b="1" dirty="0" smtClean="0">
                <a:solidFill>
                  <a:srgbClr val="00FF00"/>
                </a:solidFill>
              </a:rPr>
              <a:t> </a:t>
            </a:r>
            <a:r>
              <a:rPr lang="en-US" b="1" dirty="0" err="1" smtClean="0">
                <a:solidFill>
                  <a:srgbClr val="00FF00"/>
                </a:solidFill>
              </a:rPr>
              <a:t>memodifikasi</a:t>
            </a:r>
            <a:r>
              <a:rPr lang="en-US" b="1" dirty="0" smtClean="0">
                <a:solidFill>
                  <a:srgbClr val="00FF00"/>
                </a:solidFill>
              </a:rPr>
              <a:t> </a:t>
            </a:r>
            <a:r>
              <a:rPr lang="en-US" b="1" dirty="0" err="1" smtClean="0">
                <a:solidFill>
                  <a:srgbClr val="00FF00"/>
                </a:solidFill>
              </a:rPr>
              <a:t>atau</a:t>
            </a:r>
            <a:r>
              <a:rPr lang="en-US" b="1" dirty="0" smtClean="0">
                <a:solidFill>
                  <a:srgbClr val="00FF00"/>
                </a:solidFill>
              </a:rPr>
              <a:t> </a:t>
            </a:r>
            <a:r>
              <a:rPr lang="en-US" b="1" dirty="0" err="1" smtClean="0">
                <a:solidFill>
                  <a:srgbClr val="00FF00"/>
                </a:solidFill>
              </a:rPr>
              <a:t>merevisi</a:t>
            </a:r>
            <a:r>
              <a:rPr lang="en-US" b="1" dirty="0" smtClean="0">
                <a:solidFill>
                  <a:srgbClr val="00FF00"/>
                </a:solidFill>
              </a:rPr>
              <a:t> </a:t>
            </a:r>
            <a:r>
              <a:rPr lang="en-US" b="1" dirty="0" err="1" smtClean="0">
                <a:solidFill>
                  <a:srgbClr val="00FF00"/>
                </a:solidFill>
              </a:rPr>
              <a:t>tujuan</a:t>
            </a:r>
            <a:r>
              <a:rPr lang="en-US" b="1" dirty="0" smtClean="0">
                <a:solidFill>
                  <a:srgbClr val="00FF00"/>
                </a:solidFill>
              </a:rPr>
              <a:t> </a:t>
            </a:r>
            <a:r>
              <a:rPr lang="en-US" b="1" dirty="0" err="1" smtClean="0">
                <a:solidFill>
                  <a:srgbClr val="00FF00"/>
                </a:solidFill>
              </a:rPr>
              <a:t>atau</a:t>
            </a:r>
            <a:r>
              <a:rPr lang="en-US" b="1" dirty="0" smtClean="0">
                <a:solidFill>
                  <a:srgbClr val="00FF00"/>
                </a:solidFill>
              </a:rPr>
              <a:t> </a:t>
            </a:r>
            <a:r>
              <a:rPr lang="en-US" b="1" dirty="0" err="1" smtClean="0">
                <a:solidFill>
                  <a:srgbClr val="00FF00"/>
                </a:solidFill>
              </a:rPr>
              <a:t>kondisi</a:t>
            </a:r>
            <a:r>
              <a:rPr lang="en-US" b="1" dirty="0" smtClean="0">
                <a:solidFill>
                  <a:srgbClr val="00FF00"/>
                </a:solidFill>
              </a:rPr>
              <a:t> </a:t>
            </a:r>
            <a:r>
              <a:rPr lang="en-US" b="1" dirty="0" err="1" smtClean="0">
                <a:solidFill>
                  <a:srgbClr val="00FF00"/>
                </a:solidFill>
              </a:rPr>
              <a:t>soal</a:t>
            </a:r>
            <a:r>
              <a:rPr lang="en-US" b="1" dirty="0" smtClean="0">
                <a:solidFill>
                  <a:srgbClr val="00FF00"/>
                </a:solidFill>
              </a:rPr>
              <a:t> yang </a:t>
            </a:r>
            <a:r>
              <a:rPr lang="en-US" b="1" dirty="0" err="1" smtClean="0">
                <a:solidFill>
                  <a:srgbClr val="00FF00"/>
                </a:solidFill>
              </a:rPr>
              <a:t>telah</a:t>
            </a:r>
            <a:r>
              <a:rPr lang="en-US" b="1" dirty="0" smtClean="0">
                <a:solidFill>
                  <a:srgbClr val="00FF00"/>
                </a:solidFill>
              </a:rPr>
              <a:t> </a:t>
            </a:r>
            <a:r>
              <a:rPr lang="en-US" b="1" dirty="0" err="1" smtClean="0">
                <a:solidFill>
                  <a:srgbClr val="00FF00"/>
                </a:solidFill>
              </a:rPr>
              <a:t>diselesaikan</a:t>
            </a:r>
            <a:r>
              <a:rPr lang="en-US" b="1" dirty="0" smtClean="0">
                <a:solidFill>
                  <a:srgbClr val="00FF00"/>
                </a:solidFill>
              </a:rPr>
              <a:t> </a:t>
            </a:r>
            <a:r>
              <a:rPr lang="en-US" b="1" dirty="0" err="1" smtClean="0">
                <a:solidFill>
                  <a:srgbClr val="00FF00"/>
                </a:solidFill>
              </a:rPr>
              <a:t>untuk</a:t>
            </a:r>
            <a:r>
              <a:rPr lang="en-US" b="1" dirty="0" smtClean="0">
                <a:solidFill>
                  <a:srgbClr val="00FF00"/>
                </a:solidFill>
              </a:rPr>
              <a:t> </a:t>
            </a:r>
            <a:r>
              <a:rPr lang="en-US" b="1" dirty="0" err="1" smtClean="0">
                <a:solidFill>
                  <a:srgbClr val="00FF00"/>
                </a:solidFill>
              </a:rPr>
              <a:t>menghasilkan</a:t>
            </a:r>
            <a:r>
              <a:rPr lang="en-US" b="1" dirty="0" smtClean="0">
                <a:solidFill>
                  <a:srgbClr val="00FF00"/>
                </a:solidFill>
              </a:rPr>
              <a:t> </a:t>
            </a:r>
            <a:r>
              <a:rPr lang="en-US" b="1" dirty="0" err="1" smtClean="0">
                <a:solidFill>
                  <a:srgbClr val="00FF00"/>
                </a:solidFill>
              </a:rPr>
              <a:t>soal</a:t>
            </a:r>
            <a:r>
              <a:rPr lang="en-US" b="1" dirty="0" smtClean="0">
                <a:solidFill>
                  <a:srgbClr val="00FF00"/>
                </a:solidFill>
              </a:rPr>
              <a:t> – </a:t>
            </a:r>
            <a:r>
              <a:rPr lang="en-US" b="1" dirty="0" err="1" smtClean="0">
                <a:solidFill>
                  <a:srgbClr val="00FF00"/>
                </a:solidFill>
              </a:rPr>
              <a:t>soal</a:t>
            </a:r>
            <a:r>
              <a:rPr lang="en-US" b="1" dirty="0" smtClean="0">
                <a:solidFill>
                  <a:srgbClr val="00FF00"/>
                </a:solidFill>
              </a:rPr>
              <a:t> </a:t>
            </a:r>
            <a:r>
              <a:rPr lang="en-US" b="1" dirty="0" err="1" smtClean="0">
                <a:solidFill>
                  <a:srgbClr val="00FF00"/>
                </a:solidFill>
              </a:rPr>
              <a:t>baru</a:t>
            </a:r>
            <a:r>
              <a:rPr lang="en-US" b="1" dirty="0" smtClean="0">
                <a:solidFill>
                  <a:srgbClr val="00FF00"/>
                </a:solidFill>
              </a:rPr>
              <a:t> yang </a:t>
            </a:r>
            <a:r>
              <a:rPr lang="en-US" b="1" dirty="0" err="1" smtClean="0">
                <a:solidFill>
                  <a:srgbClr val="00FF00"/>
                </a:solidFill>
              </a:rPr>
              <a:t>lebih</a:t>
            </a:r>
            <a:r>
              <a:rPr lang="en-US" b="1" dirty="0" smtClean="0">
                <a:solidFill>
                  <a:srgbClr val="00FF00"/>
                </a:solidFill>
              </a:rPr>
              <a:t> </a:t>
            </a:r>
            <a:r>
              <a:rPr lang="en-US" b="1" dirty="0" err="1" smtClean="0">
                <a:solidFill>
                  <a:srgbClr val="00FF00"/>
                </a:solidFill>
              </a:rPr>
              <a:t>menantang</a:t>
            </a:r>
            <a:r>
              <a:rPr lang="en-US" b="1" dirty="0" smtClean="0">
                <a:solidFill>
                  <a:srgbClr val="00FF00"/>
                </a:solidFill>
              </a:rPr>
              <a:t> )</a:t>
            </a:r>
          </a:p>
          <a:p>
            <a:pPr algn="just"/>
            <a:endParaRPr lang="en-US" b="1" dirty="0">
              <a:solidFill>
                <a:srgbClr val="00FF00"/>
              </a:solidFill>
            </a:endParaRPr>
          </a:p>
          <a:p>
            <a:pPr algn="just"/>
            <a:r>
              <a:rPr lang="en-US" b="1" dirty="0" smtClean="0">
                <a:solidFill>
                  <a:schemeClr val="bg2"/>
                </a:solidFill>
              </a:rPr>
              <a:t>Luas </a:t>
            </a:r>
            <a:r>
              <a:rPr lang="en-US" b="1" dirty="0" err="1" smtClean="0">
                <a:solidFill>
                  <a:schemeClr val="bg2"/>
                </a:solidFill>
              </a:rPr>
              <a:t>Persegi</a:t>
            </a:r>
            <a:r>
              <a:rPr lang="en-US" b="1" dirty="0" smtClean="0">
                <a:solidFill>
                  <a:schemeClr val="bg2"/>
                </a:solidFill>
              </a:rPr>
              <a:t> </a:t>
            </a:r>
            <a:r>
              <a:rPr lang="en-US" b="1" dirty="0" err="1" smtClean="0">
                <a:solidFill>
                  <a:schemeClr val="bg2"/>
                </a:solidFill>
              </a:rPr>
              <a:t>Panjang</a:t>
            </a:r>
            <a:r>
              <a:rPr lang="en-US" b="1" dirty="0" smtClean="0">
                <a:solidFill>
                  <a:schemeClr val="bg2"/>
                </a:solidFill>
              </a:rPr>
              <a:t> </a:t>
            </a:r>
            <a:r>
              <a:rPr lang="en-US" b="1" dirty="0" err="1" smtClean="0">
                <a:solidFill>
                  <a:schemeClr val="bg2"/>
                </a:solidFill>
              </a:rPr>
              <a:t>dengan</a:t>
            </a:r>
            <a:r>
              <a:rPr lang="en-US" b="1" dirty="0" smtClean="0">
                <a:solidFill>
                  <a:schemeClr val="bg2"/>
                </a:solidFill>
              </a:rPr>
              <a:t> </a:t>
            </a:r>
            <a:r>
              <a:rPr lang="en-US" b="1" dirty="0" err="1" smtClean="0">
                <a:solidFill>
                  <a:schemeClr val="bg2"/>
                </a:solidFill>
              </a:rPr>
              <a:t>panjang</a:t>
            </a:r>
            <a:r>
              <a:rPr lang="en-US" b="1" dirty="0" smtClean="0">
                <a:solidFill>
                  <a:schemeClr val="bg2"/>
                </a:solidFill>
              </a:rPr>
              <a:t> 2 m </a:t>
            </a:r>
            <a:r>
              <a:rPr lang="en-US" b="1" dirty="0" err="1" smtClean="0">
                <a:solidFill>
                  <a:schemeClr val="bg2"/>
                </a:solidFill>
              </a:rPr>
              <a:t>dan</a:t>
            </a:r>
            <a:r>
              <a:rPr lang="en-US" b="1" dirty="0" smtClean="0">
                <a:solidFill>
                  <a:schemeClr val="bg2"/>
                </a:solidFill>
              </a:rPr>
              <a:t> </a:t>
            </a:r>
            <a:r>
              <a:rPr lang="en-US" b="1" dirty="0" err="1" smtClean="0">
                <a:solidFill>
                  <a:schemeClr val="bg2"/>
                </a:solidFill>
              </a:rPr>
              <a:t>lebar</a:t>
            </a:r>
            <a:r>
              <a:rPr lang="en-US" b="1" dirty="0" smtClean="0">
                <a:solidFill>
                  <a:schemeClr val="bg2"/>
                </a:solidFill>
              </a:rPr>
              <a:t> 4 m </a:t>
            </a:r>
            <a:r>
              <a:rPr lang="en-US" b="1" dirty="0" err="1" smtClean="0">
                <a:solidFill>
                  <a:schemeClr val="bg2"/>
                </a:solidFill>
              </a:rPr>
              <a:t>adalah</a:t>
            </a:r>
            <a:r>
              <a:rPr lang="en-US" b="1" dirty="0" smtClean="0">
                <a:solidFill>
                  <a:schemeClr val="bg2"/>
                </a:solidFill>
              </a:rPr>
              <a:t> 8 </a:t>
            </a:r>
            <a:r>
              <a:rPr lang="en-US" dirty="0" smtClean="0">
                <a:solidFill>
                  <a:schemeClr val="bg2"/>
                </a:solidFill>
              </a:rPr>
              <a:t>m</a:t>
            </a:r>
            <a:r>
              <a:rPr lang="en-US" baseline="30000" dirty="0" smtClean="0">
                <a:solidFill>
                  <a:schemeClr val="bg2"/>
                </a:solidFill>
              </a:rPr>
              <a:t>2.</a:t>
            </a:r>
          </a:p>
          <a:p>
            <a:pPr marL="0" indent="0" algn="just">
              <a:buNone/>
            </a:pPr>
            <a:endParaRPr lang="en-US" baseline="30000" dirty="0" smtClean="0">
              <a:solidFill>
                <a:schemeClr val="bg2"/>
              </a:solidFill>
            </a:endParaRPr>
          </a:p>
          <a:p>
            <a:pPr marL="0" indent="0" algn="just">
              <a:buNone/>
            </a:pPr>
            <a:r>
              <a:rPr lang="en-US" dirty="0" err="1"/>
              <a:t>Soal</a:t>
            </a:r>
            <a:r>
              <a:rPr lang="en-US" dirty="0"/>
              <a:t> – </a:t>
            </a:r>
            <a:r>
              <a:rPr lang="en-US" dirty="0" err="1"/>
              <a:t>soal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disusun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?</a:t>
            </a:r>
          </a:p>
          <a:p>
            <a:pPr marL="0" indent="0" algn="just">
              <a:buNone/>
            </a:pPr>
            <a:endParaRPr lang="en-US" baseline="30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en-US" dirty="0">
              <a:solidFill>
                <a:schemeClr val="bg2"/>
              </a:solidFill>
            </a:endParaRPr>
          </a:p>
          <a:p>
            <a:pPr algn="just"/>
            <a:endParaRPr lang="en-US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>
    <p:split orient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</TotalTime>
  <Words>688</Words>
  <Application>Microsoft Office PowerPoint</Application>
  <PresentationFormat>On-screen Show (4:3)</PresentationFormat>
  <Paragraphs>69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Constantia</vt:lpstr>
      <vt:lpstr>Times New Roman</vt:lpstr>
      <vt:lpstr>Wingdings 2</vt:lpstr>
      <vt:lpstr>Flow</vt:lpstr>
      <vt:lpstr>Problem Posing dalam Pembelajaran Matematika</vt:lpstr>
      <vt:lpstr>PENGERTIAN</vt:lpstr>
      <vt:lpstr>PENGERTIAN</vt:lpstr>
      <vt:lpstr>Jenis Problem Posing</vt:lpstr>
      <vt:lpstr>PowerPoint Presentation</vt:lpstr>
      <vt:lpstr>presolution posing</vt:lpstr>
      <vt:lpstr>presolution posing</vt:lpstr>
      <vt:lpstr>Within atau Postsolution</vt:lpstr>
      <vt:lpstr>Post Solution Posing</vt:lpstr>
      <vt:lpstr>Langkah-langkah Problem Posing  Yuhasriati dalam Zahra (2007: 6) </vt:lpstr>
      <vt:lpstr>Contoh Langkah-langkah Pembelajaran Problem Posing</vt:lpstr>
      <vt:lpstr>PowerPoint Presentation</vt:lpstr>
      <vt:lpstr>Kelebihan Model Pembelajaran Problem Posing</vt:lpstr>
      <vt:lpstr>Kesimpulan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Posing dalam Pembelajaran Matematika</dc:title>
  <dc:creator>Pak Rohmat</dc:creator>
  <cp:lastModifiedBy>ASUS</cp:lastModifiedBy>
  <cp:revision>18</cp:revision>
  <dcterms:created xsi:type="dcterms:W3CDTF">1900-01-01T00:00:00Z</dcterms:created>
  <dcterms:modified xsi:type="dcterms:W3CDTF">2021-07-08T04:27:57Z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2052-11.3.1</vt:lpwstr>
  </property>
</Properties>
</file>