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7" r:id="rId3"/>
    <p:sldId id="258" r:id="rId4"/>
    <p:sldId id="260" r:id="rId5"/>
    <p:sldId id="268" r:id="rId6"/>
    <p:sldId id="261" r:id="rId7"/>
    <p:sldId id="269" r:id="rId8"/>
    <p:sldId id="262" r:id="rId9"/>
    <p:sldId id="270" r:id="rId10"/>
    <p:sldId id="292" r:id="rId11"/>
    <p:sldId id="272" r:id="rId12"/>
    <p:sldId id="293" r:id="rId13"/>
    <p:sldId id="273" r:id="rId14"/>
    <p:sldId id="290" r:id="rId15"/>
    <p:sldId id="271" r:id="rId16"/>
    <p:sldId id="274" r:id="rId17"/>
    <p:sldId id="281" r:id="rId18"/>
    <p:sldId id="282" r:id="rId19"/>
    <p:sldId id="283" r:id="rId20"/>
    <p:sldId id="284" r:id="rId21"/>
    <p:sldId id="285" r:id="rId22"/>
    <p:sldId id="286" r:id="rId23"/>
    <p:sldId id="287" r:id="rId24"/>
    <p:sldId id="288" r:id="rId25"/>
    <p:sldId id="265" r:id="rId26"/>
    <p:sldId id="266" r:id="rId27"/>
    <p:sldId id="267" r:id="rId28"/>
    <p:sldId id="279" r:id="rId2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FBB5CE-0E66-4130-B859-7571D807590B}" type="doc">
      <dgm:prSet loTypeId="urn:microsoft.com/office/officeart/2005/8/layout/cycle3" loCatId="cycle" qsTypeId="urn:microsoft.com/office/officeart/2005/8/quickstyle/simple1" qsCatId="simple" csTypeId="urn:microsoft.com/office/officeart/2005/8/colors/accent6_1" csCatId="accent6" phldr="1"/>
      <dgm:spPr/>
      <dgm:t>
        <a:bodyPr/>
        <a:lstStyle/>
        <a:p>
          <a:endParaRPr lang="id-ID"/>
        </a:p>
      </dgm:t>
    </dgm:pt>
    <dgm:pt modelId="{E095E9EA-1833-4609-94F3-B60DDDD60D0D}">
      <dgm:prSet phldrT="[Text]"/>
      <dgm:spPr/>
      <dgm:t>
        <a:bodyPr/>
        <a:lstStyle/>
        <a:p>
          <a:r>
            <a:rPr lang="id-ID" dirty="0"/>
            <a:t>Customer Value</a:t>
          </a:r>
        </a:p>
      </dgm:t>
    </dgm:pt>
    <dgm:pt modelId="{3A2DD7EE-EF62-411E-94B4-6EACCA4E9B31}" type="parTrans" cxnId="{280F3891-C66C-4F80-90F1-DFCA8EFF8FA8}">
      <dgm:prSet/>
      <dgm:spPr/>
      <dgm:t>
        <a:bodyPr/>
        <a:lstStyle/>
        <a:p>
          <a:endParaRPr lang="id-ID"/>
        </a:p>
      </dgm:t>
    </dgm:pt>
    <dgm:pt modelId="{2E7BD6AE-8070-4249-A39D-47972FFBE9B1}" type="sibTrans" cxnId="{280F3891-C66C-4F80-90F1-DFCA8EFF8FA8}">
      <dgm:prSet/>
      <dgm:spPr/>
      <dgm:t>
        <a:bodyPr/>
        <a:lstStyle/>
        <a:p>
          <a:endParaRPr lang="id-ID"/>
        </a:p>
      </dgm:t>
    </dgm:pt>
    <dgm:pt modelId="{4D9F03A6-E744-49B2-9C9F-CCFB85A27980}">
      <dgm:prSet phldrT="[Text]"/>
      <dgm:spPr/>
      <dgm:t>
        <a:bodyPr/>
        <a:lstStyle/>
        <a:p>
          <a:r>
            <a:rPr lang="id-ID" dirty="0"/>
            <a:t>Value Stream Mapping</a:t>
          </a:r>
        </a:p>
      </dgm:t>
    </dgm:pt>
    <dgm:pt modelId="{B0F8129D-828E-4B8E-B9C8-537AC5C71C2B}" type="parTrans" cxnId="{A5C04B7C-15BB-4675-9C12-6E1F2A79484D}">
      <dgm:prSet/>
      <dgm:spPr/>
      <dgm:t>
        <a:bodyPr/>
        <a:lstStyle/>
        <a:p>
          <a:endParaRPr lang="id-ID"/>
        </a:p>
      </dgm:t>
    </dgm:pt>
    <dgm:pt modelId="{98508B33-EAF2-423E-B4B8-6A6794F4B734}" type="sibTrans" cxnId="{A5C04B7C-15BB-4675-9C12-6E1F2A79484D}">
      <dgm:prSet/>
      <dgm:spPr/>
      <dgm:t>
        <a:bodyPr/>
        <a:lstStyle/>
        <a:p>
          <a:endParaRPr lang="id-ID"/>
        </a:p>
      </dgm:t>
    </dgm:pt>
    <dgm:pt modelId="{98E105AF-C1EB-484C-9224-6D831F513BB6}">
      <dgm:prSet phldrT="[Text]"/>
      <dgm:spPr/>
      <dgm:t>
        <a:bodyPr/>
        <a:lstStyle/>
        <a:p>
          <a:r>
            <a:rPr lang="id-ID" dirty="0"/>
            <a:t>Continuous Flow</a:t>
          </a:r>
        </a:p>
      </dgm:t>
    </dgm:pt>
    <dgm:pt modelId="{25E298FC-EAAF-4051-8A19-0E344C803C73}" type="parTrans" cxnId="{F305D688-639C-406F-A509-5C93E0A9C27A}">
      <dgm:prSet/>
      <dgm:spPr/>
      <dgm:t>
        <a:bodyPr/>
        <a:lstStyle/>
        <a:p>
          <a:endParaRPr lang="id-ID"/>
        </a:p>
      </dgm:t>
    </dgm:pt>
    <dgm:pt modelId="{B8EF7FF3-0D20-4C5D-952A-778FEAC5227C}" type="sibTrans" cxnId="{F305D688-639C-406F-A509-5C93E0A9C27A}">
      <dgm:prSet/>
      <dgm:spPr/>
      <dgm:t>
        <a:bodyPr/>
        <a:lstStyle/>
        <a:p>
          <a:endParaRPr lang="id-ID"/>
        </a:p>
      </dgm:t>
    </dgm:pt>
    <dgm:pt modelId="{E5538515-2BD6-496E-AF9F-2F349E08CFD4}">
      <dgm:prSet phldrT="[Text]"/>
      <dgm:spPr/>
      <dgm:t>
        <a:bodyPr/>
        <a:lstStyle/>
        <a:p>
          <a:r>
            <a:rPr lang="id-ID" dirty="0"/>
            <a:t>Pull System</a:t>
          </a:r>
        </a:p>
      </dgm:t>
    </dgm:pt>
    <dgm:pt modelId="{30CBAA66-F6AB-4C17-B3E6-BE9091AB5361}" type="parTrans" cxnId="{4393E9BA-DFAA-4D78-874E-9735180FB2F8}">
      <dgm:prSet/>
      <dgm:spPr/>
      <dgm:t>
        <a:bodyPr/>
        <a:lstStyle/>
        <a:p>
          <a:endParaRPr lang="id-ID"/>
        </a:p>
      </dgm:t>
    </dgm:pt>
    <dgm:pt modelId="{AEA6524E-3030-42D7-B3B2-114212A4362B}" type="sibTrans" cxnId="{4393E9BA-DFAA-4D78-874E-9735180FB2F8}">
      <dgm:prSet/>
      <dgm:spPr/>
      <dgm:t>
        <a:bodyPr/>
        <a:lstStyle/>
        <a:p>
          <a:endParaRPr lang="id-ID"/>
        </a:p>
      </dgm:t>
    </dgm:pt>
    <dgm:pt modelId="{6A441652-4E5E-4A1C-81D9-3744FA6D6A89}">
      <dgm:prSet phldrT="[Text]"/>
      <dgm:spPr/>
      <dgm:t>
        <a:bodyPr/>
        <a:lstStyle/>
        <a:p>
          <a:r>
            <a:rPr lang="id-ID" dirty="0"/>
            <a:t>Continuous Improvement</a:t>
          </a:r>
        </a:p>
      </dgm:t>
    </dgm:pt>
    <dgm:pt modelId="{21C171A8-D56D-4CF2-AE2C-014D084E42B2}" type="parTrans" cxnId="{6A84E3C0-7246-4CE5-AD57-49145BEF4B45}">
      <dgm:prSet/>
      <dgm:spPr/>
      <dgm:t>
        <a:bodyPr/>
        <a:lstStyle/>
        <a:p>
          <a:endParaRPr lang="id-ID"/>
        </a:p>
      </dgm:t>
    </dgm:pt>
    <dgm:pt modelId="{B394C1BC-A643-4CBF-A512-1F25E9120CF3}" type="sibTrans" cxnId="{6A84E3C0-7246-4CE5-AD57-49145BEF4B45}">
      <dgm:prSet/>
      <dgm:spPr/>
      <dgm:t>
        <a:bodyPr/>
        <a:lstStyle/>
        <a:p>
          <a:endParaRPr lang="id-ID"/>
        </a:p>
      </dgm:t>
    </dgm:pt>
    <dgm:pt modelId="{D153AC97-9B10-484A-9D51-529DFC1FAD5C}" type="pres">
      <dgm:prSet presAssocID="{4DFBB5CE-0E66-4130-B859-7571D807590B}" presName="Name0" presStyleCnt="0">
        <dgm:presLayoutVars>
          <dgm:dir/>
          <dgm:resizeHandles val="exact"/>
        </dgm:presLayoutVars>
      </dgm:prSet>
      <dgm:spPr/>
    </dgm:pt>
    <dgm:pt modelId="{E1C9D15E-5DD2-44C3-8F54-AACFF9E914EE}" type="pres">
      <dgm:prSet presAssocID="{4DFBB5CE-0E66-4130-B859-7571D807590B}" presName="cycle" presStyleCnt="0"/>
      <dgm:spPr/>
    </dgm:pt>
    <dgm:pt modelId="{19FE4CC4-863E-4F80-9504-F2B75F55BB58}" type="pres">
      <dgm:prSet presAssocID="{E095E9EA-1833-4609-94F3-B60DDDD60D0D}" presName="nodeFirstNode" presStyleLbl="node1" presStyleIdx="0" presStyleCnt="5">
        <dgm:presLayoutVars>
          <dgm:bulletEnabled val="1"/>
        </dgm:presLayoutVars>
      </dgm:prSet>
      <dgm:spPr/>
    </dgm:pt>
    <dgm:pt modelId="{05E96573-AD02-4A8F-AAD2-F6F48E069539}" type="pres">
      <dgm:prSet presAssocID="{2E7BD6AE-8070-4249-A39D-47972FFBE9B1}" presName="sibTransFirstNode" presStyleLbl="bgShp" presStyleIdx="0" presStyleCnt="1"/>
      <dgm:spPr/>
    </dgm:pt>
    <dgm:pt modelId="{B7ED74E1-0C16-4664-ACCA-FAFFBD34676E}" type="pres">
      <dgm:prSet presAssocID="{4D9F03A6-E744-49B2-9C9F-CCFB85A27980}" presName="nodeFollowingNodes" presStyleLbl="node1" presStyleIdx="1" presStyleCnt="5">
        <dgm:presLayoutVars>
          <dgm:bulletEnabled val="1"/>
        </dgm:presLayoutVars>
      </dgm:prSet>
      <dgm:spPr/>
    </dgm:pt>
    <dgm:pt modelId="{2547C5C8-3496-4DC8-8124-8C416B62F4DE}" type="pres">
      <dgm:prSet presAssocID="{98E105AF-C1EB-484C-9224-6D831F513BB6}" presName="nodeFollowingNodes" presStyleLbl="node1" presStyleIdx="2" presStyleCnt="5">
        <dgm:presLayoutVars>
          <dgm:bulletEnabled val="1"/>
        </dgm:presLayoutVars>
      </dgm:prSet>
      <dgm:spPr/>
    </dgm:pt>
    <dgm:pt modelId="{BF35EB20-1446-4DBF-BF4C-6198B67C62EF}" type="pres">
      <dgm:prSet presAssocID="{E5538515-2BD6-496E-AF9F-2F349E08CFD4}" presName="nodeFollowingNodes" presStyleLbl="node1" presStyleIdx="3" presStyleCnt="5">
        <dgm:presLayoutVars>
          <dgm:bulletEnabled val="1"/>
        </dgm:presLayoutVars>
      </dgm:prSet>
      <dgm:spPr/>
    </dgm:pt>
    <dgm:pt modelId="{4DF9ED81-0177-465B-A0F1-A68D378C8749}" type="pres">
      <dgm:prSet presAssocID="{6A441652-4E5E-4A1C-81D9-3744FA6D6A89}" presName="nodeFollowingNodes" presStyleLbl="node1" presStyleIdx="4" presStyleCnt="5">
        <dgm:presLayoutVars>
          <dgm:bulletEnabled val="1"/>
        </dgm:presLayoutVars>
      </dgm:prSet>
      <dgm:spPr/>
    </dgm:pt>
  </dgm:ptLst>
  <dgm:cxnLst>
    <dgm:cxn modelId="{0CF34F04-730B-4FE7-BA7E-A8A26E587157}" type="presOf" srcId="{6A441652-4E5E-4A1C-81D9-3744FA6D6A89}" destId="{4DF9ED81-0177-465B-A0F1-A68D378C8749}" srcOrd="0" destOrd="0" presId="urn:microsoft.com/office/officeart/2005/8/layout/cycle3"/>
    <dgm:cxn modelId="{9AB6F71D-7E5E-4C04-B527-8E5D7D6FF76E}" type="presOf" srcId="{4D9F03A6-E744-49B2-9C9F-CCFB85A27980}" destId="{B7ED74E1-0C16-4664-ACCA-FAFFBD34676E}" srcOrd="0" destOrd="0" presId="urn:microsoft.com/office/officeart/2005/8/layout/cycle3"/>
    <dgm:cxn modelId="{BAA5D934-6AC4-4090-BF0F-8097A045CF5B}" type="presOf" srcId="{E5538515-2BD6-496E-AF9F-2F349E08CFD4}" destId="{BF35EB20-1446-4DBF-BF4C-6198B67C62EF}" srcOrd="0" destOrd="0" presId="urn:microsoft.com/office/officeart/2005/8/layout/cycle3"/>
    <dgm:cxn modelId="{8C62FC41-4DDB-472B-9C1B-B27CDE45CCCA}" type="presOf" srcId="{E095E9EA-1833-4609-94F3-B60DDDD60D0D}" destId="{19FE4CC4-863E-4F80-9504-F2B75F55BB58}" srcOrd="0" destOrd="0" presId="urn:microsoft.com/office/officeart/2005/8/layout/cycle3"/>
    <dgm:cxn modelId="{8805E173-A9F3-4EC4-882E-B12A1459C9D3}" type="presOf" srcId="{2E7BD6AE-8070-4249-A39D-47972FFBE9B1}" destId="{05E96573-AD02-4A8F-AAD2-F6F48E069539}" srcOrd="0" destOrd="0" presId="urn:microsoft.com/office/officeart/2005/8/layout/cycle3"/>
    <dgm:cxn modelId="{A5C04B7C-15BB-4675-9C12-6E1F2A79484D}" srcId="{4DFBB5CE-0E66-4130-B859-7571D807590B}" destId="{4D9F03A6-E744-49B2-9C9F-CCFB85A27980}" srcOrd="1" destOrd="0" parTransId="{B0F8129D-828E-4B8E-B9C8-537AC5C71C2B}" sibTransId="{98508B33-EAF2-423E-B4B8-6A6794F4B734}"/>
    <dgm:cxn modelId="{F305D688-639C-406F-A509-5C93E0A9C27A}" srcId="{4DFBB5CE-0E66-4130-B859-7571D807590B}" destId="{98E105AF-C1EB-484C-9224-6D831F513BB6}" srcOrd="2" destOrd="0" parTransId="{25E298FC-EAAF-4051-8A19-0E344C803C73}" sibTransId="{B8EF7FF3-0D20-4C5D-952A-778FEAC5227C}"/>
    <dgm:cxn modelId="{280F3891-C66C-4F80-90F1-DFCA8EFF8FA8}" srcId="{4DFBB5CE-0E66-4130-B859-7571D807590B}" destId="{E095E9EA-1833-4609-94F3-B60DDDD60D0D}" srcOrd="0" destOrd="0" parTransId="{3A2DD7EE-EF62-411E-94B4-6EACCA4E9B31}" sibTransId="{2E7BD6AE-8070-4249-A39D-47972FFBE9B1}"/>
    <dgm:cxn modelId="{4393E9BA-DFAA-4D78-874E-9735180FB2F8}" srcId="{4DFBB5CE-0E66-4130-B859-7571D807590B}" destId="{E5538515-2BD6-496E-AF9F-2F349E08CFD4}" srcOrd="3" destOrd="0" parTransId="{30CBAA66-F6AB-4C17-B3E6-BE9091AB5361}" sibTransId="{AEA6524E-3030-42D7-B3B2-114212A4362B}"/>
    <dgm:cxn modelId="{6A84E3C0-7246-4CE5-AD57-49145BEF4B45}" srcId="{4DFBB5CE-0E66-4130-B859-7571D807590B}" destId="{6A441652-4E5E-4A1C-81D9-3744FA6D6A89}" srcOrd="4" destOrd="0" parTransId="{21C171A8-D56D-4CF2-AE2C-014D084E42B2}" sibTransId="{B394C1BC-A643-4CBF-A512-1F25E9120CF3}"/>
    <dgm:cxn modelId="{5BE119CC-6B8B-4478-83BF-645F22173443}" type="presOf" srcId="{98E105AF-C1EB-484C-9224-6D831F513BB6}" destId="{2547C5C8-3496-4DC8-8124-8C416B62F4DE}" srcOrd="0" destOrd="0" presId="urn:microsoft.com/office/officeart/2005/8/layout/cycle3"/>
    <dgm:cxn modelId="{0544BADE-4C76-40A8-8950-6C09FF8A4CD3}" type="presOf" srcId="{4DFBB5CE-0E66-4130-B859-7571D807590B}" destId="{D153AC97-9B10-484A-9D51-529DFC1FAD5C}" srcOrd="0" destOrd="0" presId="urn:microsoft.com/office/officeart/2005/8/layout/cycle3"/>
    <dgm:cxn modelId="{6D0E2515-1D68-4E9D-AC57-9AB543DE2341}" type="presParOf" srcId="{D153AC97-9B10-484A-9D51-529DFC1FAD5C}" destId="{E1C9D15E-5DD2-44C3-8F54-AACFF9E914EE}" srcOrd="0" destOrd="0" presId="urn:microsoft.com/office/officeart/2005/8/layout/cycle3"/>
    <dgm:cxn modelId="{68FA076C-B87F-4006-A4BB-545BD23DC8C8}" type="presParOf" srcId="{E1C9D15E-5DD2-44C3-8F54-AACFF9E914EE}" destId="{19FE4CC4-863E-4F80-9504-F2B75F55BB58}" srcOrd="0" destOrd="0" presId="urn:microsoft.com/office/officeart/2005/8/layout/cycle3"/>
    <dgm:cxn modelId="{1321DD3F-D67E-418A-98A1-51AAB45ED536}" type="presParOf" srcId="{E1C9D15E-5DD2-44C3-8F54-AACFF9E914EE}" destId="{05E96573-AD02-4A8F-AAD2-F6F48E069539}" srcOrd="1" destOrd="0" presId="urn:microsoft.com/office/officeart/2005/8/layout/cycle3"/>
    <dgm:cxn modelId="{D5AA0C12-4701-4976-A596-E419C84710C0}" type="presParOf" srcId="{E1C9D15E-5DD2-44C3-8F54-AACFF9E914EE}" destId="{B7ED74E1-0C16-4664-ACCA-FAFFBD34676E}" srcOrd="2" destOrd="0" presId="urn:microsoft.com/office/officeart/2005/8/layout/cycle3"/>
    <dgm:cxn modelId="{B8DC2866-0859-44B4-89E1-BEC734965F83}" type="presParOf" srcId="{E1C9D15E-5DD2-44C3-8F54-AACFF9E914EE}" destId="{2547C5C8-3496-4DC8-8124-8C416B62F4DE}" srcOrd="3" destOrd="0" presId="urn:microsoft.com/office/officeart/2005/8/layout/cycle3"/>
    <dgm:cxn modelId="{B44AC4A0-C616-4046-A454-A63DFEA5429E}" type="presParOf" srcId="{E1C9D15E-5DD2-44C3-8F54-AACFF9E914EE}" destId="{BF35EB20-1446-4DBF-BF4C-6198B67C62EF}" srcOrd="4" destOrd="0" presId="urn:microsoft.com/office/officeart/2005/8/layout/cycle3"/>
    <dgm:cxn modelId="{FDB415CD-26E9-418F-80B2-99340C92D3AF}" type="presParOf" srcId="{E1C9D15E-5DD2-44C3-8F54-AACFF9E914EE}" destId="{4DF9ED81-0177-465B-A0F1-A68D378C8749}"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28845F-EB1C-454D-8F58-B9D423E32A6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id-ID"/>
        </a:p>
      </dgm:t>
    </dgm:pt>
    <dgm:pt modelId="{9A02E2E6-DD75-4C44-9E86-60EC16590AE6}">
      <dgm:prSet phldrT="[Text]"/>
      <dgm:spPr/>
      <dgm:t>
        <a:bodyPr/>
        <a:lstStyle/>
        <a:p>
          <a:r>
            <a:rPr lang="id-ID" dirty="0"/>
            <a:t>Customer Value</a:t>
          </a:r>
        </a:p>
      </dgm:t>
    </dgm:pt>
    <dgm:pt modelId="{58D17A46-CF50-42BB-981E-1BC10D9405E1}" type="parTrans" cxnId="{7D4BBE3F-9852-4452-921C-8E904F97DE70}">
      <dgm:prSet/>
      <dgm:spPr/>
      <dgm:t>
        <a:bodyPr/>
        <a:lstStyle/>
        <a:p>
          <a:endParaRPr lang="id-ID"/>
        </a:p>
      </dgm:t>
    </dgm:pt>
    <dgm:pt modelId="{72A387E9-7DC3-4315-9BB5-FE3B2B5B8040}" type="sibTrans" cxnId="{7D4BBE3F-9852-4452-921C-8E904F97DE70}">
      <dgm:prSet/>
      <dgm:spPr/>
      <dgm:t>
        <a:bodyPr/>
        <a:lstStyle/>
        <a:p>
          <a:endParaRPr lang="id-ID"/>
        </a:p>
      </dgm:t>
    </dgm:pt>
    <dgm:pt modelId="{7D0A56B0-CC39-4F28-B27B-393B9A2DB17A}">
      <dgm:prSet phldrT="[Text]"/>
      <dgm:spPr/>
      <dgm:t>
        <a:bodyPr/>
        <a:lstStyle/>
        <a:p>
          <a:r>
            <a:rPr lang="id-ID" dirty="0"/>
            <a:t>Identitify value from customer perspective</a:t>
          </a:r>
        </a:p>
      </dgm:t>
    </dgm:pt>
    <dgm:pt modelId="{E3B5B04C-EDBE-422A-9CB7-5886DD093312}" type="parTrans" cxnId="{256AB929-3AA2-4B01-8424-48B9CE5ACD72}">
      <dgm:prSet/>
      <dgm:spPr/>
      <dgm:t>
        <a:bodyPr/>
        <a:lstStyle/>
        <a:p>
          <a:endParaRPr lang="id-ID"/>
        </a:p>
      </dgm:t>
    </dgm:pt>
    <dgm:pt modelId="{1785993D-AEC9-4C5F-A287-AF962B824348}" type="sibTrans" cxnId="{256AB929-3AA2-4B01-8424-48B9CE5ACD72}">
      <dgm:prSet/>
      <dgm:spPr/>
      <dgm:t>
        <a:bodyPr/>
        <a:lstStyle/>
        <a:p>
          <a:endParaRPr lang="id-ID"/>
        </a:p>
      </dgm:t>
    </dgm:pt>
    <dgm:pt modelId="{E24CDFEA-4B75-4F0A-BC0E-C16701F8F165}">
      <dgm:prSet phldrT="[Text]"/>
      <dgm:spPr/>
      <dgm:t>
        <a:bodyPr/>
        <a:lstStyle/>
        <a:p>
          <a:r>
            <a:rPr lang="id-ID" dirty="0"/>
            <a:t>Value Stream Mapping</a:t>
          </a:r>
        </a:p>
      </dgm:t>
    </dgm:pt>
    <dgm:pt modelId="{8D04A905-BEC4-49C8-9C4B-ACE00C22400C}" type="parTrans" cxnId="{ABD78FC7-CC12-4D0F-B8C2-68925B3F84B7}">
      <dgm:prSet/>
      <dgm:spPr/>
      <dgm:t>
        <a:bodyPr/>
        <a:lstStyle/>
        <a:p>
          <a:endParaRPr lang="id-ID"/>
        </a:p>
      </dgm:t>
    </dgm:pt>
    <dgm:pt modelId="{22D41ADB-CD8E-4D0E-89DE-6BB3D9ED8BE2}" type="sibTrans" cxnId="{ABD78FC7-CC12-4D0F-B8C2-68925B3F84B7}">
      <dgm:prSet/>
      <dgm:spPr/>
      <dgm:t>
        <a:bodyPr/>
        <a:lstStyle/>
        <a:p>
          <a:endParaRPr lang="id-ID"/>
        </a:p>
      </dgm:t>
    </dgm:pt>
    <dgm:pt modelId="{4458E79D-A162-486E-BF62-2FDBB8D8B67B}">
      <dgm:prSet phldrT="[Text]"/>
      <dgm:spPr/>
      <dgm:t>
        <a:bodyPr/>
        <a:lstStyle/>
        <a:p>
          <a:r>
            <a:rPr lang="id-ID" dirty="0"/>
            <a:t>Mapping the “value stream” inside the business</a:t>
          </a:r>
        </a:p>
      </dgm:t>
    </dgm:pt>
    <dgm:pt modelId="{C29BC136-8591-4612-B66E-F8683D2E7895}" type="parTrans" cxnId="{49E6223E-2062-4D2F-B49F-E18335CD3635}">
      <dgm:prSet/>
      <dgm:spPr/>
      <dgm:t>
        <a:bodyPr/>
        <a:lstStyle/>
        <a:p>
          <a:endParaRPr lang="id-ID"/>
        </a:p>
      </dgm:t>
    </dgm:pt>
    <dgm:pt modelId="{85E8747C-6CD3-45A6-8241-FB46A247AA72}" type="sibTrans" cxnId="{49E6223E-2062-4D2F-B49F-E18335CD3635}">
      <dgm:prSet/>
      <dgm:spPr/>
      <dgm:t>
        <a:bodyPr/>
        <a:lstStyle/>
        <a:p>
          <a:endParaRPr lang="id-ID"/>
        </a:p>
      </dgm:t>
    </dgm:pt>
    <dgm:pt modelId="{61D6D198-3C35-4278-AEF0-E9821842B3C0}">
      <dgm:prSet phldrT="[Text]"/>
      <dgm:spPr/>
      <dgm:t>
        <a:bodyPr/>
        <a:lstStyle/>
        <a:p>
          <a:r>
            <a:rPr lang="id-ID" dirty="0"/>
            <a:t>Continuous Flow</a:t>
          </a:r>
        </a:p>
      </dgm:t>
    </dgm:pt>
    <dgm:pt modelId="{1BD2788F-8A3E-450D-98F3-985D5DC4D14C}" type="parTrans" cxnId="{97CE647D-3E7D-4754-A182-785BD0CAD1C0}">
      <dgm:prSet/>
      <dgm:spPr/>
      <dgm:t>
        <a:bodyPr/>
        <a:lstStyle/>
        <a:p>
          <a:endParaRPr lang="id-ID"/>
        </a:p>
      </dgm:t>
    </dgm:pt>
    <dgm:pt modelId="{E0AF4976-A9C8-40E2-A3BD-59A4BEB07232}" type="sibTrans" cxnId="{97CE647D-3E7D-4754-A182-785BD0CAD1C0}">
      <dgm:prSet/>
      <dgm:spPr/>
      <dgm:t>
        <a:bodyPr/>
        <a:lstStyle/>
        <a:p>
          <a:endParaRPr lang="id-ID"/>
        </a:p>
      </dgm:t>
    </dgm:pt>
    <dgm:pt modelId="{A61A1A21-E4B5-4924-A324-7870CB1FC0A6}">
      <dgm:prSet phldrT="[Text]"/>
      <dgm:spPr/>
      <dgm:t>
        <a:bodyPr/>
        <a:lstStyle/>
        <a:p>
          <a:r>
            <a:rPr lang="id-ID" dirty="0"/>
            <a:t>Reducing waste while keep producing product/service</a:t>
          </a:r>
        </a:p>
      </dgm:t>
    </dgm:pt>
    <dgm:pt modelId="{9BF8BC38-2218-4884-B4B0-F41C4CF6C1FA}" type="parTrans" cxnId="{668D242C-4C48-42D8-8A5B-6141A7612143}">
      <dgm:prSet/>
      <dgm:spPr/>
      <dgm:t>
        <a:bodyPr/>
        <a:lstStyle/>
        <a:p>
          <a:endParaRPr lang="id-ID"/>
        </a:p>
      </dgm:t>
    </dgm:pt>
    <dgm:pt modelId="{F0B9E28E-A938-4F75-AB57-ECD1852E6C04}" type="sibTrans" cxnId="{668D242C-4C48-42D8-8A5B-6141A7612143}">
      <dgm:prSet/>
      <dgm:spPr/>
      <dgm:t>
        <a:bodyPr/>
        <a:lstStyle/>
        <a:p>
          <a:endParaRPr lang="id-ID"/>
        </a:p>
      </dgm:t>
    </dgm:pt>
    <dgm:pt modelId="{5788681B-1B0C-4A20-A42B-96AEE6B40982}">
      <dgm:prSet/>
      <dgm:spPr/>
      <dgm:t>
        <a:bodyPr/>
        <a:lstStyle/>
        <a:p>
          <a:r>
            <a:rPr lang="id-ID" dirty="0"/>
            <a:t>Pull System</a:t>
          </a:r>
        </a:p>
      </dgm:t>
    </dgm:pt>
    <dgm:pt modelId="{AFCE30B8-B420-4C9E-ABFE-D1E92C974E2D}" type="parTrans" cxnId="{DC5F323C-2C7A-4666-81B8-0E4403018BF1}">
      <dgm:prSet/>
      <dgm:spPr/>
      <dgm:t>
        <a:bodyPr/>
        <a:lstStyle/>
        <a:p>
          <a:endParaRPr lang="id-ID"/>
        </a:p>
      </dgm:t>
    </dgm:pt>
    <dgm:pt modelId="{2461CEFE-EE4D-4D28-8037-564F74744085}" type="sibTrans" cxnId="{DC5F323C-2C7A-4666-81B8-0E4403018BF1}">
      <dgm:prSet/>
      <dgm:spPr/>
      <dgm:t>
        <a:bodyPr/>
        <a:lstStyle/>
        <a:p>
          <a:endParaRPr lang="id-ID"/>
        </a:p>
      </dgm:t>
    </dgm:pt>
    <dgm:pt modelId="{42C30D69-CEAA-4AAE-92B0-6B727F85C5DD}">
      <dgm:prSet/>
      <dgm:spPr/>
      <dgm:t>
        <a:bodyPr/>
        <a:lstStyle/>
        <a:p>
          <a:r>
            <a:rPr lang="id-ID" dirty="0"/>
            <a:t>Continuous Improvement</a:t>
          </a:r>
        </a:p>
      </dgm:t>
    </dgm:pt>
    <dgm:pt modelId="{3F01EE74-4C12-40B1-8FEE-B27A590AF812}" type="parTrans" cxnId="{49E3E29F-639F-4AE0-912D-29FB0B3566F0}">
      <dgm:prSet/>
      <dgm:spPr/>
      <dgm:t>
        <a:bodyPr/>
        <a:lstStyle/>
        <a:p>
          <a:endParaRPr lang="id-ID"/>
        </a:p>
      </dgm:t>
    </dgm:pt>
    <dgm:pt modelId="{80DE8810-1C02-4258-BE27-F0FF047DC9AA}" type="sibTrans" cxnId="{49E3E29F-639F-4AE0-912D-29FB0B3566F0}">
      <dgm:prSet/>
      <dgm:spPr/>
      <dgm:t>
        <a:bodyPr/>
        <a:lstStyle/>
        <a:p>
          <a:endParaRPr lang="id-ID"/>
        </a:p>
      </dgm:t>
    </dgm:pt>
    <dgm:pt modelId="{94A678D9-6272-4A43-982A-C8486071372E}">
      <dgm:prSet/>
      <dgm:spPr/>
      <dgm:t>
        <a:bodyPr/>
        <a:lstStyle/>
        <a:p>
          <a:r>
            <a:rPr lang="id-ID" i="0" dirty="0"/>
            <a:t>Customer driven approach to the company supply chain.</a:t>
          </a:r>
        </a:p>
      </dgm:t>
    </dgm:pt>
    <dgm:pt modelId="{2B9C217E-E031-415E-B2B8-728885F37590}" type="parTrans" cxnId="{9B39689D-AB38-4ED8-AA0D-48C977348345}">
      <dgm:prSet/>
      <dgm:spPr/>
      <dgm:t>
        <a:bodyPr/>
        <a:lstStyle/>
        <a:p>
          <a:endParaRPr lang="id-ID"/>
        </a:p>
      </dgm:t>
    </dgm:pt>
    <dgm:pt modelId="{01895188-33B2-4677-B219-E7A13C5E7073}" type="sibTrans" cxnId="{9B39689D-AB38-4ED8-AA0D-48C977348345}">
      <dgm:prSet/>
      <dgm:spPr/>
      <dgm:t>
        <a:bodyPr/>
        <a:lstStyle/>
        <a:p>
          <a:endParaRPr lang="id-ID"/>
        </a:p>
      </dgm:t>
    </dgm:pt>
    <dgm:pt modelId="{BCE2168E-7E6E-43B6-AFCB-DC095CA0E7BC}">
      <dgm:prSet/>
      <dgm:spPr/>
      <dgm:t>
        <a:bodyPr/>
        <a:lstStyle/>
        <a:p>
          <a:r>
            <a:rPr lang="id-ID" dirty="0"/>
            <a:t>Never ending process on improving current state</a:t>
          </a:r>
        </a:p>
      </dgm:t>
    </dgm:pt>
    <dgm:pt modelId="{202149E9-6B00-4429-9B7C-B453758BCF34}" type="parTrans" cxnId="{27C5D020-A166-4870-8E62-E15D5DA8F811}">
      <dgm:prSet/>
      <dgm:spPr/>
      <dgm:t>
        <a:bodyPr/>
        <a:lstStyle/>
        <a:p>
          <a:endParaRPr lang="id-ID"/>
        </a:p>
      </dgm:t>
    </dgm:pt>
    <dgm:pt modelId="{5BE486D5-70D0-4AFD-A5D6-4CF3C8959578}" type="sibTrans" cxnId="{27C5D020-A166-4870-8E62-E15D5DA8F811}">
      <dgm:prSet/>
      <dgm:spPr/>
      <dgm:t>
        <a:bodyPr/>
        <a:lstStyle/>
        <a:p>
          <a:endParaRPr lang="id-ID"/>
        </a:p>
      </dgm:t>
    </dgm:pt>
    <dgm:pt modelId="{7A6B9FF3-8BC8-46B6-ADBA-4A4DAC8AB25C}" type="pres">
      <dgm:prSet presAssocID="{0E28845F-EB1C-454D-8F58-B9D423E32A67}" presName="Name0" presStyleCnt="0">
        <dgm:presLayoutVars>
          <dgm:dir/>
          <dgm:animLvl val="lvl"/>
          <dgm:resizeHandles val="exact"/>
        </dgm:presLayoutVars>
      </dgm:prSet>
      <dgm:spPr/>
    </dgm:pt>
    <dgm:pt modelId="{E97693ED-CDE2-4E9C-8118-9623011734A5}" type="pres">
      <dgm:prSet presAssocID="{9A02E2E6-DD75-4C44-9E86-60EC16590AE6}" presName="linNode" presStyleCnt="0"/>
      <dgm:spPr/>
    </dgm:pt>
    <dgm:pt modelId="{C4EB40FD-A266-402F-87DC-A7D052BA16EA}" type="pres">
      <dgm:prSet presAssocID="{9A02E2E6-DD75-4C44-9E86-60EC16590AE6}" presName="parentText" presStyleLbl="node1" presStyleIdx="0" presStyleCnt="5" custScaleX="58258">
        <dgm:presLayoutVars>
          <dgm:chMax val="1"/>
          <dgm:bulletEnabled val="1"/>
        </dgm:presLayoutVars>
      </dgm:prSet>
      <dgm:spPr/>
    </dgm:pt>
    <dgm:pt modelId="{5EE7167A-A1B6-4E87-BB81-6EBD89E75008}" type="pres">
      <dgm:prSet presAssocID="{9A02E2E6-DD75-4C44-9E86-60EC16590AE6}" presName="descendantText" presStyleLbl="alignAccFollowNode1" presStyleIdx="0" presStyleCnt="5">
        <dgm:presLayoutVars>
          <dgm:bulletEnabled val="1"/>
        </dgm:presLayoutVars>
      </dgm:prSet>
      <dgm:spPr/>
    </dgm:pt>
    <dgm:pt modelId="{DB8B2563-55A8-4137-8ADB-836ED75A321C}" type="pres">
      <dgm:prSet presAssocID="{72A387E9-7DC3-4315-9BB5-FE3B2B5B8040}" presName="sp" presStyleCnt="0"/>
      <dgm:spPr/>
    </dgm:pt>
    <dgm:pt modelId="{43F11022-2736-4230-92C0-62BF655D362F}" type="pres">
      <dgm:prSet presAssocID="{E24CDFEA-4B75-4F0A-BC0E-C16701F8F165}" presName="linNode" presStyleCnt="0"/>
      <dgm:spPr/>
    </dgm:pt>
    <dgm:pt modelId="{F601023E-E9A7-48CA-8743-8B15FADED468}" type="pres">
      <dgm:prSet presAssocID="{E24CDFEA-4B75-4F0A-BC0E-C16701F8F165}" presName="parentText" presStyleLbl="node1" presStyleIdx="1" presStyleCnt="5" custScaleX="72727">
        <dgm:presLayoutVars>
          <dgm:chMax val="1"/>
          <dgm:bulletEnabled val="1"/>
        </dgm:presLayoutVars>
      </dgm:prSet>
      <dgm:spPr/>
    </dgm:pt>
    <dgm:pt modelId="{A1073FC3-78A1-4FAF-AFDC-E8F1EDE62E2D}" type="pres">
      <dgm:prSet presAssocID="{E24CDFEA-4B75-4F0A-BC0E-C16701F8F165}" presName="descendantText" presStyleLbl="alignAccFollowNode1" presStyleIdx="1" presStyleCnt="5">
        <dgm:presLayoutVars>
          <dgm:bulletEnabled val="1"/>
        </dgm:presLayoutVars>
      </dgm:prSet>
      <dgm:spPr/>
    </dgm:pt>
    <dgm:pt modelId="{33E76DC2-367F-4054-A721-1F4E540E3872}" type="pres">
      <dgm:prSet presAssocID="{22D41ADB-CD8E-4D0E-89DE-6BB3D9ED8BE2}" presName="sp" presStyleCnt="0"/>
      <dgm:spPr/>
    </dgm:pt>
    <dgm:pt modelId="{50DC5C3C-8F96-417E-A15E-F00E1866FF99}" type="pres">
      <dgm:prSet presAssocID="{61D6D198-3C35-4278-AEF0-E9821842B3C0}" presName="linNode" presStyleCnt="0"/>
      <dgm:spPr/>
    </dgm:pt>
    <dgm:pt modelId="{FA04696B-51AE-4EA2-904C-1F8F71A88891}" type="pres">
      <dgm:prSet presAssocID="{61D6D198-3C35-4278-AEF0-E9821842B3C0}" presName="parentText" presStyleLbl="node1" presStyleIdx="2" presStyleCnt="5" custScaleX="58258">
        <dgm:presLayoutVars>
          <dgm:chMax val="1"/>
          <dgm:bulletEnabled val="1"/>
        </dgm:presLayoutVars>
      </dgm:prSet>
      <dgm:spPr/>
    </dgm:pt>
    <dgm:pt modelId="{5816C7CD-8E46-43EE-AB75-8B35BCFAACED}" type="pres">
      <dgm:prSet presAssocID="{61D6D198-3C35-4278-AEF0-E9821842B3C0}" presName="descendantText" presStyleLbl="alignAccFollowNode1" presStyleIdx="2" presStyleCnt="5">
        <dgm:presLayoutVars>
          <dgm:bulletEnabled val="1"/>
        </dgm:presLayoutVars>
      </dgm:prSet>
      <dgm:spPr/>
    </dgm:pt>
    <dgm:pt modelId="{784FD51C-FCE2-417D-9134-739AF6AE24B6}" type="pres">
      <dgm:prSet presAssocID="{E0AF4976-A9C8-40E2-A3BD-59A4BEB07232}" presName="sp" presStyleCnt="0"/>
      <dgm:spPr/>
    </dgm:pt>
    <dgm:pt modelId="{A5CD1362-F4DC-4726-83C9-A2B26462EFA9}" type="pres">
      <dgm:prSet presAssocID="{5788681B-1B0C-4A20-A42B-96AEE6B40982}" presName="linNode" presStyleCnt="0"/>
      <dgm:spPr/>
    </dgm:pt>
    <dgm:pt modelId="{CFFCDA43-C759-4C10-8612-4C2D9F8857A9}" type="pres">
      <dgm:prSet presAssocID="{5788681B-1B0C-4A20-A42B-96AEE6B40982}" presName="parentText" presStyleLbl="node1" presStyleIdx="3" presStyleCnt="5" custScaleX="63655">
        <dgm:presLayoutVars>
          <dgm:chMax val="1"/>
          <dgm:bulletEnabled val="1"/>
        </dgm:presLayoutVars>
      </dgm:prSet>
      <dgm:spPr/>
    </dgm:pt>
    <dgm:pt modelId="{FE780F0C-485E-4DAF-BE11-8354ADBCCF12}" type="pres">
      <dgm:prSet presAssocID="{5788681B-1B0C-4A20-A42B-96AEE6B40982}" presName="descendantText" presStyleLbl="alignAccFollowNode1" presStyleIdx="3" presStyleCnt="5">
        <dgm:presLayoutVars>
          <dgm:bulletEnabled val="1"/>
        </dgm:presLayoutVars>
      </dgm:prSet>
      <dgm:spPr/>
    </dgm:pt>
    <dgm:pt modelId="{A14602B0-E93D-4234-BB7D-5EB77F365D6C}" type="pres">
      <dgm:prSet presAssocID="{2461CEFE-EE4D-4D28-8037-564F74744085}" presName="sp" presStyleCnt="0"/>
      <dgm:spPr/>
    </dgm:pt>
    <dgm:pt modelId="{F65C0821-6DC8-4C41-A119-5D1C414BD132}" type="pres">
      <dgm:prSet presAssocID="{42C30D69-CEAA-4AAE-92B0-6B727F85C5DD}" presName="linNode" presStyleCnt="0"/>
      <dgm:spPr/>
    </dgm:pt>
    <dgm:pt modelId="{76B27975-32BD-41A6-895E-71B1BAD01BE1}" type="pres">
      <dgm:prSet presAssocID="{42C30D69-CEAA-4AAE-92B0-6B727F85C5DD}" presName="parentText" presStyleLbl="node1" presStyleIdx="4" presStyleCnt="5" custScaleX="74146">
        <dgm:presLayoutVars>
          <dgm:chMax val="1"/>
          <dgm:bulletEnabled val="1"/>
        </dgm:presLayoutVars>
      </dgm:prSet>
      <dgm:spPr/>
    </dgm:pt>
    <dgm:pt modelId="{8FA35271-33DD-498A-A1F6-C2C2663EF025}" type="pres">
      <dgm:prSet presAssocID="{42C30D69-CEAA-4AAE-92B0-6B727F85C5DD}" presName="descendantText" presStyleLbl="alignAccFollowNode1" presStyleIdx="4" presStyleCnt="5">
        <dgm:presLayoutVars>
          <dgm:bulletEnabled val="1"/>
        </dgm:presLayoutVars>
      </dgm:prSet>
      <dgm:spPr/>
    </dgm:pt>
  </dgm:ptLst>
  <dgm:cxnLst>
    <dgm:cxn modelId="{D7BDE819-C317-49F4-8FD8-C0521D0897B2}" type="presOf" srcId="{94A678D9-6272-4A43-982A-C8486071372E}" destId="{FE780F0C-485E-4DAF-BE11-8354ADBCCF12}" srcOrd="0" destOrd="0" presId="urn:microsoft.com/office/officeart/2005/8/layout/vList5"/>
    <dgm:cxn modelId="{27C5D020-A166-4870-8E62-E15D5DA8F811}" srcId="{42C30D69-CEAA-4AAE-92B0-6B727F85C5DD}" destId="{BCE2168E-7E6E-43B6-AFCB-DC095CA0E7BC}" srcOrd="0" destOrd="0" parTransId="{202149E9-6B00-4429-9B7C-B453758BCF34}" sibTransId="{5BE486D5-70D0-4AFD-A5D6-4CF3C8959578}"/>
    <dgm:cxn modelId="{8F304221-DFB2-4AF5-BB9C-16C7505A0C89}" type="presOf" srcId="{42C30D69-CEAA-4AAE-92B0-6B727F85C5DD}" destId="{76B27975-32BD-41A6-895E-71B1BAD01BE1}" srcOrd="0" destOrd="0" presId="urn:microsoft.com/office/officeart/2005/8/layout/vList5"/>
    <dgm:cxn modelId="{256AB929-3AA2-4B01-8424-48B9CE5ACD72}" srcId="{9A02E2E6-DD75-4C44-9E86-60EC16590AE6}" destId="{7D0A56B0-CC39-4F28-B27B-393B9A2DB17A}" srcOrd="0" destOrd="0" parTransId="{E3B5B04C-EDBE-422A-9CB7-5886DD093312}" sibTransId="{1785993D-AEC9-4C5F-A287-AF962B824348}"/>
    <dgm:cxn modelId="{668D242C-4C48-42D8-8A5B-6141A7612143}" srcId="{61D6D198-3C35-4278-AEF0-E9821842B3C0}" destId="{A61A1A21-E4B5-4924-A324-7870CB1FC0A6}" srcOrd="0" destOrd="0" parTransId="{9BF8BC38-2218-4884-B4B0-F41C4CF6C1FA}" sibTransId="{F0B9E28E-A938-4F75-AB57-ECD1852E6C04}"/>
    <dgm:cxn modelId="{7D3BF939-7806-45F3-BC57-4E5BBCA0EB65}" type="presOf" srcId="{0E28845F-EB1C-454D-8F58-B9D423E32A67}" destId="{7A6B9FF3-8BC8-46B6-ADBA-4A4DAC8AB25C}" srcOrd="0" destOrd="0" presId="urn:microsoft.com/office/officeart/2005/8/layout/vList5"/>
    <dgm:cxn modelId="{DC5F323C-2C7A-4666-81B8-0E4403018BF1}" srcId="{0E28845F-EB1C-454D-8F58-B9D423E32A67}" destId="{5788681B-1B0C-4A20-A42B-96AEE6B40982}" srcOrd="3" destOrd="0" parTransId="{AFCE30B8-B420-4C9E-ABFE-D1E92C974E2D}" sibTransId="{2461CEFE-EE4D-4D28-8037-564F74744085}"/>
    <dgm:cxn modelId="{49E6223E-2062-4D2F-B49F-E18335CD3635}" srcId="{E24CDFEA-4B75-4F0A-BC0E-C16701F8F165}" destId="{4458E79D-A162-486E-BF62-2FDBB8D8B67B}" srcOrd="0" destOrd="0" parTransId="{C29BC136-8591-4612-B66E-F8683D2E7895}" sibTransId="{85E8747C-6CD3-45A6-8241-FB46A247AA72}"/>
    <dgm:cxn modelId="{7D4BBE3F-9852-4452-921C-8E904F97DE70}" srcId="{0E28845F-EB1C-454D-8F58-B9D423E32A67}" destId="{9A02E2E6-DD75-4C44-9E86-60EC16590AE6}" srcOrd="0" destOrd="0" parTransId="{58D17A46-CF50-42BB-981E-1BC10D9405E1}" sibTransId="{72A387E9-7DC3-4315-9BB5-FE3B2B5B8040}"/>
    <dgm:cxn modelId="{0BEC6C42-F97E-49BD-B165-949CF590BF02}" type="presOf" srcId="{A61A1A21-E4B5-4924-A324-7870CB1FC0A6}" destId="{5816C7CD-8E46-43EE-AB75-8B35BCFAACED}" srcOrd="0" destOrd="0" presId="urn:microsoft.com/office/officeart/2005/8/layout/vList5"/>
    <dgm:cxn modelId="{1DDFD163-A52D-4AD8-A8C0-A456060F0B8C}" type="presOf" srcId="{61D6D198-3C35-4278-AEF0-E9821842B3C0}" destId="{FA04696B-51AE-4EA2-904C-1F8F71A88891}" srcOrd="0" destOrd="0" presId="urn:microsoft.com/office/officeart/2005/8/layout/vList5"/>
    <dgm:cxn modelId="{21253044-6EB1-42AA-8332-042D4EB25DBA}" type="presOf" srcId="{4458E79D-A162-486E-BF62-2FDBB8D8B67B}" destId="{A1073FC3-78A1-4FAF-AFDC-E8F1EDE62E2D}" srcOrd="0" destOrd="0" presId="urn:microsoft.com/office/officeart/2005/8/layout/vList5"/>
    <dgm:cxn modelId="{3726B64A-B769-406B-BBE8-61BC17B02D76}" type="presOf" srcId="{7D0A56B0-CC39-4F28-B27B-393B9A2DB17A}" destId="{5EE7167A-A1B6-4E87-BB81-6EBD89E75008}" srcOrd="0" destOrd="0" presId="urn:microsoft.com/office/officeart/2005/8/layout/vList5"/>
    <dgm:cxn modelId="{92D9CC4F-36F3-4DF6-9A83-F6AE1AA1866A}" type="presOf" srcId="{9A02E2E6-DD75-4C44-9E86-60EC16590AE6}" destId="{C4EB40FD-A266-402F-87DC-A7D052BA16EA}" srcOrd="0" destOrd="0" presId="urn:microsoft.com/office/officeart/2005/8/layout/vList5"/>
    <dgm:cxn modelId="{97CE647D-3E7D-4754-A182-785BD0CAD1C0}" srcId="{0E28845F-EB1C-454D-8F58-B9D423E32A67}" destId="{61D6D198-3C35-4278-AEF0-E9821842B3C0}" srcOrd="2" destOrd="0" parTransId="{1BD2788F-8A3E-450D-98F3-985D5DC4D14C}" sibTransId="{E0AF4976-A9C8-40E2-A3BD-59A4BEB07232}"/>
    <dgm:cxn modelId="{9B39689D-AB38-4ED8-AA0D-48C977348345}" srcId="{5788681B-1B0C-4A20-A42B-96AEE6B40982}" destId="{94A678D9-6272-4A43-982A-C8486071372E}" srcOrd="0" destOrd="0" parTransId="{2B9C217E-E031-415E-B2B8-728885F37590}" sibTransId="{01895188-33B2-4677-B219-E7A13C5E7073}"/>
    <dgm:cxn modelId="{49E3E29F-639F-4AE0-912D-29FB0B3566F0}" srcId="{0E28845F-EB1C-454D-8F58-B9D423E32A67}" destId="{42C30D69-CEAA-4AAE-92B0-6B727F85C5DD}" srcOrd="4" destOrd="0" parTransId="{3F01EE74-4C12-40B1-8FEE-B27A590AF812}" sibTransId="{80DE8810-1C02-4258-BE27-F0FF047DC9AA}"/>
    <dgm:cxn modelId="{267083B7-214B-4028-BFC1-67EB4841D3D6}" type="presOf" srcId="{E24CDFEA-4B75-4F0A-BC0E-C16701F8F165}" destId="{F601023E-E9A7-48CA-8743-8B15FADED468}" srcOrd="0" destOrd="0" presId="urn:microsoft.com/office/officeart/2005/8/layout/vList5"/>
    <dgm:cxn modelId="{51E9EDC3-E867-4F11-884C-DA645E4169EB}" type="presOf" srcId="{5788681B-1B0C-4A20-A42B-96AEE6B40982}" destId="{CFFCDA43-C759-4C10-8612-4C2D9F8857A9}" srcOrd="0" destOrd="0" presId="urn:microsoft.com/office/officeart/2005/8/layout/vList5"/>
    <dgm:cxn modelId="{ABD78FC7-CC12-4D0F-B8C2-68925B3F84B7}" srcId="{0E28845F-EB1C-454D-8F58-B9D423E32A67}" destId="{E24CDFEA-4B75-4F0A-BC0E-C16701F8F165}" srcOrd="1" destOrd="0" parTransId="{8D04A905-BEC4-49C8-9C4B-ACE00C22400C}" sibTransId="{22D41ADB-CD8E-4D0E-89DE-6BB3D9ED8BE2}"/>
    <dgm:cxn modelId="{CFC121D8-A236-45AA-BCB9-27CF4923BF90}" type="presOf" srcId="{BCE2168E-7E6E-43B6-AFCB-DC095CA0E7BC}" destId="{8FA35271-33DD-498A-A1F6-C2C2663EF025}" srcOrd="0" destOrd="0" presId="urn:microsoft.com/office/officeart/2005/8/layout/vList5"/>
    <dgm:cxn modelId="{FBEED92A-46C3-4128-884D-166DF60A2371}" type="presParOf" srcId="{7A6B9FF3-8BC8-46B6-ADBA-4A4DAC8AB25C}" destId="{E97693ED-CDE2-4E9C-8118-9623011734A5}" srcOrd="0" destOrd="0" presId="urn:microsoft.com/office/officeart/2005/8/layout/vList5"/>
    <dgm:cxn modelId="{9E395629-7495-406E-9B7F-FF8AB9CCFEA9}" type="presParOf" srcId="{E97693ED-CDE2-4E9C-8118-9623011734A5}" destId="{C4EB40FD-A266-402F-87DC-A7D052BA16EA}" srcOrd="0" destOrd="0" presId="urn:microsoft.com/office/officeart/2005/8/layout/vList5"/>
    <dgm:cxn modelId="{E20C59F6-A64F-464F-A293-A8B2E77BFF88}" type="presParOf" srcId="{E97693ED-CDE2-4E9C-8118-9623011734A5}" destId="{5EE7167A-A1B6-4E87-BB81-6EBD89E75008}" srcOrd="1" destOrd="0" presId="urn:microsoft.com/office/officeart/2005/8/layout/vList5"/>
    <dgm:cxn modelId="{355F07AB-2B6F-44BF-8830-D0E29ABB36EE}" type="presParOf" srcId="{7A6B9FF3-8BC8-46B6-ADBA-4A4DAC8AB25C}" destId="{DB8B2563-55A8-4137-8ADB-836ED75A321C}" srcOrd="1" destOrd="0" presId="urn:microsoft.com/office/officeart/2005/8/layout/vList5"/>
    <dgm:cxn modelId="{0FA22932-D302-48BC-BDED-192A6F2A368E}" type="presParOf" srcId="{7A6B9FF3-8BC8-46B6-ADBA-4A4DAC8AB25C}" destId="{43F11022-2736-4230-92C0-62BF655D362F}" srcOrd="2" destOrd="0" presId="urn:microsoft.com/office/officeart/2005/8/layout/vList5"/>
    <dgm:cxn modelId="{E399402F-0B4D-4F2F-A610-D9D625F30C9F}" type="presParOf" srcId="{43F11022-2736-4230-92C0-62BF655D362F}" destId="{F601023E-E9A7-48CA-8743-8B15FADED468}" srcOrd="0" destOrd="0" presId="urn:microsoft.com/office/officeart/2005/8/layout/vList5"/>
    <dgm:cxn modelId="{97531883-E508-43BD-94D6-331B433CDCBF}" type="presParOf" srcId="{43F11022-2736-4230-92C0-62BF655D362F}" destId="{A1073FC3-78A1-4FAF-AFDC-E8F1EDE62E2D}" srcOrd="1" destOrd="0" presId="urn:microsoft.com/office/officeart/2005/8/layout/vList5"/>
    <dgm:cxn modelId="{B19E6F2E-CA9B-483A-8137-659A1662E6F4}" type="presParOf" srcId="{7A6B9FF3-8BC8-46B6-ADBA-4A4DAC8AB25C}" destId="{33E76DC2-367F-4054-A721-1F4E540E3872}" srcOrd="3" destOrd="0" presId="urn:microsoft.com/office/officeart/2005/8/layout/vList5"/>
    <dgm:cxn modelId="{82910B8B-EC7D-4B0E-A5C7-4BCE36A623DA}" type="presParOf" srcId="{7A6B9FF3-8BC8-46B6-ADBA-4A4DAC8AB25C}" destId="{50DC5C3C-8F96-417E-A15E-F00E1866FF99}" srcOrd="4" destOrd="0" presId="urn:microsoft.com/office/officeart/2005/8/layout/vList5"/>
    <dgm:cxn modelId="{7112BD0E-8994-4B39-85B6-A85FDA0E6838}" type="presParOf" srcId="{50DC5C3C-8F96-417E-A15E-F00E1866FF99}" destId="{FA04696B-51AE-4EA2-904C-1F8F71A88891}" srcOrd="0" destOrd="0" presId="urn:microsoft.com/office/officeart/2005/8/layout/vList5"/>
    <dgm:cxn modelId="{B95C1ACA-DD11-464A-B21D-8ECF12EFA0AC}" type="presParOf" srcId="{50DC5C3C-8F96-417E-A15E-F00E1866FF99}" destId="{5816C7CD-8E46-43EE-AB75-8B35BCFAACED}" srcOrd="1" destOrd="0" presId="urn:microsoft.com/office/officeart/2005/8/layout/vList5"/>
    <dgm:cxn modelId="{A4E59F92-FBB8-4C08-B8E6-5DC0F643957B}" type="presParOf" srcId="{7A6B9FF3-8BC8-46B6-ADBA-4A4DAC8AB25C}" destId="{784FD51C-FCE2-417D-9134-739AF6AE24B6}" srcOrd="5" destOrd="0" presId="urn:microsoft.com/office/officeart/2005/8/layout/vList5"/>
    <dgm:cxn modelId="{433EB9E6-54DB-48B2-AE31-6E2B5B1CAFC9}" type="presParOf" srcId="{7A6B9FF3-8BC8-46B6-ADBA-4A4DAC8AB25C}" destId="{A5CD1362-F4DC-4726-83C9-A2B26462EFA9}" srcOrd="6" destOrd="0" presId="urn:microsoft.com/office/officeart/2005/8/layout/vList5"/>
    <dgm:cxn modelId="{D918E219-0EE7-4D79-81FF-3E2A49C3D82F}" type="presParOf" srcId="{A5CD1362-F4DC-4726-83C9-A2B26462EFA9}" destId="{CFFCDA43-C759-4C10-8612-4C2D9F8857A9}" srcOrd="0" destOrd="0" presId="urn:microsoft.com/office/officeart/2005/8/layout/vList5"/>
    <dgm:cxn modelId="{60F2B199-A2DB-4F73-933D-F28257DC0658}" type="presParOf" srcId="{A5CD1362-F4DC-4726-83C9-A2B26462EFA9}" destId="{FE780F0C-485E-4DAF-BE11-8354ADBCCF12}" srcOrd="1" destOrd="0" presId="urn:microsoft.com/office/officeart/2005/8/layout/vList5"/>
    <dgm:cxn modelId="{59F883ED-749A-41BA-A43B-80CBB91BE502}" type="presParOf" srcId="{7A6B9FF3-8BC8-46B6-ADBA-4A4DAC8AB25C}" destId="{A14602B0-E93D-4234-BB7D-5EB77F365D6C}" srcOrd="7" destOrd="0" presId="urn:microsoft.com/office/officeart/2005/8/layout/vList5"/>
    <dgm:cxn modelId="{1F75C558-7D1B-4D7A-9596-67FB0E7ED605}" type="presParOf" srcId="{7A6B9FF3-8BC8-46B6-ADBA-4A4DAC8AB25C}" destId="{F65C0821-6DC8-4C41-A119-5D1C414BD132}" srcOrd="8" destOrd="0" presId="urn:microsoft.com/office/officeart/2005/8/layout/vList5"/>
    <dgm:cxn modelId="{429625F7-6D80-4754-8431-ABB26578A50D}" type="presParOf" srcId="{F65C0821-6DC8-4C41-A119-5D1C414BD132}" destId="{76B27975-32BD-41A6-895E-71B1BAD01BE1}" srcOrd="0" destOrd="0" presId="urn:microsoft.com/office/officeart/2005/8/layout/vList5"/>
    <dgm:cxn modelId="{CA9903EA-1BBA-4B92-B9C6-8CCA21CCA3DB}" type="presParOf" srcId="{F65C0821-6DC8-4C41-A119-5D1C414BD132}" destId="{8FA35271-33DD-498A-A1F6-C2C2663EF02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77B6B9-0DC3-4991-AF89-B3683884F46A}"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id-ID"/>
        </a:p>
      </dgm:t>
    </dgm:pt>
    <dgm:pt modelId="{442F22C4-D27B-468C-B61B-126019E50BE3}">
      <dgm:prSet phldrT="[Text]"/>
      <dgm:spPr/>
      <dgm:t>
        <a:bodyPr/>
        <a:lstStyle/>
        <a:p>
          <a:r>
            <a:rPr lang="id-ID" dirty="0"/>
            <a:t> </a:t>
          </a:r>
        </a:p>
      </dgm:t>
    </dgm:pt>
    <dgm:pt modelId="{BA6A1C5E-FE2E-4828-BE18-B3EC5D9D229D}" type="parTrans" cxnId="{759B4E45-DC7E-4750-A30E-394C5E94745C}">
      <dgm:prSet/>
      <dgm:spPr/>
      <dgm:t>
        <a:bodyPr/>
        <a:lstStyle/>
        <a:p>
          <a:endParaRPr lang="id-ID"/>
        </a:p>
      </dgm:t>
    </dgm:pt>
    <dgm:pt modelId="{BE28A978-3276-4D3A-A11F-9EB948FB6816}" type="sibTrans" cxnId="{759B4E45-DC7E-4750-A30E-394C5E94745C}">
      <dgm:prSet/>
      <dgm:spPr/>
      <dgm:t>
        <a:bodyPr/>
        <a:lstStyle/>
        <a:p>
          <a:endParaRPr lang="id-ID"/>
        </a:p>
      </dgm:t>
    </dgm:pt>
    <dgm:pt modelId="{BA7C4949-92C1-42FD-91D4-8A9BE1CE6C56}">
      <dgm:prSet phldrT="[Text]"/>
      <dgm:spPr/>
      <dgm:t>
        <a:bodyPr/>
        <a:lstStyle/>
        <a:p>
          <a:r>
            <a:rPr lang="id-ID" dirty="0"/>
            <a:t>Kaizen</a:t>
          </a:r>
        </a:p>
      </dgm:t>
    </dgm:pt>
    <dgm:pt modelId="{7F74CBA8-6C75-4B84-8D5F-D03C4887ECA6}" type="parTrans" cxnId="{FEB85820-F8F3-4B02-8604-9392C63820F2}">
      <dgm:prSet/>
      <dgm:spPr/>
      <dgm:t>
        <a:bodyPr/>
        <a:lstStyle/>
        <a:p>
          <a:endParaRPr lang="id-ID"/>
        </a:p>
      </dgm:t>
    </dgm:pt>
    <dgm:pt modelId="{F7CEC0C8-B79C-40CE-8CBC-F09DC12168A5}" type="sibTrans" cxnId="{FEB85820-F8F3-4B02-8604-9392C63820F2}">
      <dgm:prSet/>
      <dgm:spPr/>
      <dgm:t>
        <a:bodyPr/>
        <a:lstStyle/>
        <a:p>
          <a:endParaRPr lang="id-ID"/>
        </a:p>
      </dgm:t>
    </dgm:pt>
    <dgm:pt modelId="{51F9B3CB-CAC9-4838-8250-8DBB98810748}">
      <dgm:prSet phldrT="[Text]"/>
      <dgm:spPr/>
      <dgm:t>
        <a:bodyPr/>
        <a:lstStyle/>
        <a:p>
          <a:r>
            <a:rPr lang="id-ID" dirty="0"/>
            <a:t>Workcell design</a:t>
          </a:r>
        </a:p>
      </dgm:t>
    </dgm:pt>
    <dgm:pt modelId="{7B5C2387-8897-44DB-A36F-92378FFBCA9B}" type="parTrans" cxnId="{8488636C-613A-4E60-AD23-4EF1476AF774}">
      <dgm:prSet/>
      <dgm:spPr/>
      <dgm:t>
        <a:bodyPr/>
        <a:lstStyle/>
        <a:p>
          <a:endParaRPr lang="id-ID"/>
        </a:p>
      </dgm:t>
    </dgm:pt>
    <dgm:pt modelId="{E509A303-6AA6-4D68-91D0-0E66BD1CABB8}" type="sibTrans" cxnId="{8488636C-613A-4E60-AD23-4EF1476AF774}">
      <dgm:prSet/>
      <dgm:spPr/>
      <dgm:t>
        <a:bodyPr/>
        <a:lstStyle/>
        <a:p>
          <a:endParaRPr lang="id-ID"/>
        </a:p>
      </dgm:t>
    </dgm:pt>
    <dgm:pt modelId="{0C997D38-E019-42E5-90D1-6FB85375B7C4}">
      <dgm:prSet phldrT="[Text]"/>
      <dgm:spPr/>
      <dgm:t>
        <a:bodyPr/>
        <a:lstStyle/>
        <a:p>
          <a:r>
            <a:rPr lang="id-ID" dirty="0"/>
            <a:t>Standardized Work</a:t>
          </a:r>
        </a:p>
      </dgm:t>
    </dgm:pt>
    <dgm:pt modelId="{6A6F0902-3A80-4EA9-8E95-CB31CB02F629}" type="parTrans" cxnId="{138B9301-A409-47D9-A390-1054BA57BD97}">
      <dgm:prSet/>
      <dgm:spPr/>
      <dgm:t>
        <a:bodyPr/>
        <a:lstStyle/>
        <a:p>
          <a:endParaRPr lang="id-ID"/>
        </a:p>
      </dgm:t>
    </dgm:pt>
    <dgm:pt modelId="{5D117953-C714-4CE8-B776-45382F51A312}" type="sibTrans" cxnId="{138B9301-A409-47D9-A390-1054BA57BD97}">
      <dgm:prSet/>
      <dgm:spPr/>
      <dgm:t>
        <a:bodyPr/>
        <a:lstStyle/>
        <a:p>
          <a:endParaRPr lang="id-ID"/>
        </a:p>
      </dgm:t>
    </dgm:pt>
    <dgm:pt modelId="{38259033-923C-4729-A894-DA2ADB24E4F1}">
      <dgm:prSet phldrT="[Text]"/>
      <dgm:spPr/>
      <dgm:t>
        <a:bodyPr/>
        <a:lstStyle/>
        <a:p>
          <a:r>
            <a:rPr lang="id-ID" dirty="0"/>
            <a:t>Takt Time</a:t>
          </a:r>
        </a:p>
      </dgm:t>
    </dgm:pt>
    <dgm:pt modelId="{7898FF83-EC64-4FF8-8A94-22ACE36AACE3}" type="parTrans" cxnId="{BCC14CEB-4CD8-46A3-A9B8-7F52DEBCBC33}">
      <dgm:prSet/>
      <dgm:spPr/>
      <dgm:t>
        <a:bodyPr/>
        <a:lstStyle/>
        <a:p>
          <a:endParaRPr lang="id-ID"/>
        </a:p>
      </dgm:t>
    </dgm:pt>
    <dgm:pt modelId="{A98D88E4-DF6A-4D21-A400-9686B3779182}" type="sibTrans" cxnId="{BCC14CEB-4CD8-46A3-A9B8-7F52DEBCBC33}">
      <dgm:prSet/>
      <dgm:spPr/>
      <dgm:t>
        <a:bodyPr/>
        <a:lstStyle/>
        <a:p>
          <a:endParaRPr lang="id-ID"/>
        </a:p>
      </dgm:t>
    </dgm:pt>
    <dgm:pt modelId="{D7653F3F-1441-4931-8DB2-29520267B646}">
      <dgm:prSet/>
      <dgm:spPr/>
      <dgm:t>
        <a:bodyPr/>
        <a:lstStyle/>
        <a:p>
          <a:r>
            <a:rPr lang="id-ID" dirty="0"/>
            <a:t>5-S</a:t>
          </a:r>
        </a:p>
      </dgm:t>
    </dgm:pt>
    <dgm:pt modelId="{866DAB0C-0A63-44A3-8D62-8D25E61C6777}" type="parTrans" cxnId="{F29FE428-43C7-482E-9E3E-CCE024C4E393}">
      <dgm:prSet/>
      <dgm:spPr/>
      <dgm:t>
        <a:bodyPr/>
        <a:lstStyle/>
        <a:p>
          <a:endParaRPr lang="id-ID"/>
        </a:p>
      </dgm:t>
    </dgm:pt>
    <dgm:pt modelId="{FD977892-74F0-4D86-9CB5-D639AE8B3AE6}" type="sibTrans" cxnId="{F29FE428-43C7-482E-9E3E-CCE024C4E393}">
      <dgm:prSet/>
      <dgm:spPr/>
      <dgm:t>
        <a:bodyPr/>
        <a:lstStyle/>
        <a:p>
          <a:endParaRPr lang="id-ID"/>
        </a:p>
      </dgm:t>
    </dgm:pt>
    <dgm:pt modelId="{9DB479F0-B0A9-4060-A8F6-D2C43C740176}">
      <dgm:prSet/>
      <dgm:spPr/>
      <dgm:t>
        <a:bodyPr/>
        <a:lstStyle/>
        <a:p>
          <a:r>
            <a:rPr lang="id-ID" dirty="0"/>
            <a:t>Kanban</a:t>
          </a:r>
        </a:p>
      </dgm:t>
    </dgm:pt>
    <dgm:pt modelId="{E9CAC480-8CF3-40E1-9934-CDF7C064B12E}" type="parTrans" cxnId="{06E8591D-F134-455C-9D82-2FC28D99E4D7}">
      <dgm:prSet/>
      <dgm:spPr/>
      <dgm:t>
        <a:bodyPr/>
        <a:lstStyle/>
        <a:p>
          <a:endParaRPr lang="id-ID"/>
        </a:p>
      </dgm:t>
    </dgm:pt>
    <dgm:pt modelId="{9798FF59-37B9-44B9-AD74-A515296F138F}" type="sibTrans" cxnId="{06E8591D-F134-455C-9D82-2FC28D99E4D7}">
      <dgm:prSet/>
      <dgm:spPr/>
      <dgm:t>
        <a:bodyPr/>
        <a:lstStyle/>
        <a:p>
          <a:endParaRPr lang="id-ID"/>
        </a:p>
      </dgm:t>
    </dgm:pt>
    <dgm:pt modelId="{8ABBC38F-233D-4D5F-BB42-99DBF12CF6F1}">
      <dgm:prSet phldrT="[Text]"/>
      <dgm:spPr/>
      <dgm:t>
        <a:bodyPr/>
        <a:lstStyle/>
        <a:p>
          <a:r>
            <a:rPr lang="id-ID" dirty="0"/>
            <a:t> </a:t>
          </a:r>
        </a:p>
      </dgm:t>
    </dgm:pt>
    <dgm:pt modelId="{71F5856B-B2E9-4776-88CC-0347743B0A92}" type="sibTrans" cxnId="{850764A0-5AB8-4315-9BBB-93BF706DC652}">
      <dgm:prSet/>
      <dgm:spPr/>
      <dgm:t>
        <a:bodyPr/>
        <a:lstStyle/>
        <a:p>
          <a:endParaRPr lang="id-ID"/>
        </a:p>
      </dgm:t>
    </dgm:pt>
    <dgm:pt modelId="{87F4D8D6-0B21-4E2F-B8DD-2EA71A6EF745}" type="parTrans" cxnId="{850764A0-5AB8-4315-9BBB-93BF706DC652}">
      <dgm:prSet/>
      <dgm:spPr/>
      <dgm:t>
        <a:bodyPr/>
        <a:lstStyle/>
        <a:p>
          <a:endParaRPr lang="id-ID"/>
        </a:p>
      </dgm:t>
    </dgm:pt>
    <dgm:pt modelId="{36BCE12F-F84B-4817-9286-B1FA162AB349}">
      <dgm:prSet phldrT="[Text]"/>
      <dgm:spPr/>
      <dgm:t>
        <a:bodyPr/>
        <a:lstStyle/>
        <a:p>
          <a:r>
            <a:rPr lang="id-ID" dirty="0"/>
            <a:t>Pull System</a:t>
          </a:r>
        </a:p>
      </dgm:t>
    </dgm:pt>
    <dgm:pt modelId="{A419B702-E7B3-497B-81FE-D8923B3283AC}" type="parTrans" cxnId="{0A2B0555-A314-475F-80AA-9E49D5030BBC}">
      <dgm:prSet/>
      <dgm:spPr/>
      <dgm:t>
        <a:bodyPr/>
        <a:lstStyle/>
        <a:p>
          <a:endParaRPr lang="id-ID"/>
        </a:p>
      </dgm:t>
    </dgm:pt>
    <dgm:pt modelId="{19B1070C-D679-4E3A-AC8A-39786AE89F70}" type="sibTrans" cxnId="{0A2B0555-A314-475F-80AA-9E49D5030BBC}">
      <dgm:prSet/>
      <dgm:spPr/>
      <dgm:t>
        <a:bodyPr/>
        <a:lstStyle/>
        <a:p>
          <a:endParaRPr lang="id-ID"/>
        </a:p>
      </dgm:t>
    </dgm:pt>
    <dgm:pt modelId="{B66F0577-137D-4272-B63B-36B519D6DC3F}">
      <dgm:prSet phldrT="[Text]"/>
      <dgm:spPr/>
      <dgm:t>
        <a:bodyPr/>
        <a:lstStyle/>
        <a:p>
          <a:r>
            <a:rPr lang="id-ID" dirty="0"/>
            <a:t>Training Within Industry</a:t>
          </a:r>
        </a:p>
      </dgm:t>
    </dgm:pt>
    <dgm:pt modelId="{C2F41F29-E9C8-4635-A3C9-D9A919127C62}" type="parTrans" cxnId="{8C50977C-6D8B-4AC4-AA44-7702E167645C}">
      <dgm:prSet/>
      <dgm:spPr/>
      <dgm:t>
        <a:bodyPr/>
        <a:lstStyle/>
        <a:p>
          <a:endParaRPr lang="id-ID"/>
        </a:p>
      </dgm:t>
    </dgm:pt>
    <dgm:pt modelId="{59C967AA-7A70-4500-ACEF-FA2C3A02012D}" type="sibTrans" cxnId="{8C50977C-6D8B-4AC4-AA44-7702E167645C}">
      <dgm:prSet/>
      <dgm:spPr/>
      <dgm:t>
        <a:bodyPr/>
        <a:lstStyle/>
        <a:p>
          <a:endParaRPr lang="id-ID"/>
        </a:p>
      </dgm:t>
    </dgm:pt>
    <dgm:pt modelId="{45043F46-CDEB-49ED-ADDD-138FC4215344}">
      <dgm:prSet phldrT="[Text]"/>
      <dgm:spPr/>
      <dgm:t>
        <a:bodyPr/>
        <a:lstStyle/>
        <a:p>
          <a:r>
            <a:rPr lang="id-ID" dirty="0"/>
            <a:t>Value Stream Mapping</a:t>
          </a:r>
        </a:p>
      </dgm:t>
    </dgm:pt>
    <dgm:pt modelId="{2A9B8D08-6EA6-474A-A9DA-CCB3AD67A2F1}" type="sibTrans" cxnId="{83B70D4C-6479-40A8-93F3-40EF8EC9FC5F}">
      <dgm:prSet/>
      <dgm:spPr/>
      <dgm:t>
        <a:bodyPr/>
        <a:lstStyle/>
        <a:p>
          <a:endParaRPr lang="id-ID"/>
        </a:p>
      </dgm:t>
    </dgm:pt>
    <dgm:pt modelId="{B5FECE6D-F163-4F36-A2DB-7377C9902A4D}" type="parTrans" cxnId="{83B70D4C-6479-40A8-93F3-40EF8EC9FC5F}">
      <dgm:prSet/>
      <dgm:spPr/>
      <dgm:t>
        <a:bodyPr/>
        <a:lstStyle/>
        <a:p>
          <a:endParaRPr lang="id-ID"/>
        </a:p>
      </dgm:t>
    </dgm:pt>
    <dgm:pt modelId="{81CFD908-3E7E-4708-9744-6C1470BDC8DE}">
      <dgm:prSet/>
      <dgm:spPr/>
      <dgm:t>
        <a:bodyPr/>
        <a:lstStyle/>
        <a:p>
          <a:r>
            <a:rPr lang="id-ID" dirty="0"/>
            <a:t>Root Cause and Corrective Action</a:t>
          </a:r>
        </a:p>
      </dgm:t>
    </dgm:pt>
    <dgm:pt modelId="{41420670-C16D-460F-8B5E-64597DABA20E}" type="parTrans" cxnId="{90F64A71-7936-48F0-892A-4713754A6B1F}">
      <dgm:prSet/>
      <dgm:spPr/>
      <dgm:t>
        <a:bodyPr/>
        <a:lstStyle/>
        <a:p>
          <a:endParaRPr lang="id-ID"/>
        </a:p>
      </dgm:t>
    </dgm:pt>
    <dgm:pt modelId="{1287BDF1-F26D-44AB-B805-471F7644CA8A}" type="sibTrans" cxnId="{90F64A71-7936-48F0-892A-4713754A6B1F}">
      <dgm:prSet/>
      <dgm:spPr/>
      <dgm:t>
        <a:bodyPr/>
        <a:lstStyle/>
        <a:p>
          <a:endParaRPr lang="id-ID"/>
        </a:p>
      </dgm:t>
    </dgm:pt>
    <dgm:pt modelId="{499C1677-55E7-45D7-9F62-36F9701EA293}" type="pres">
      <dgm:prSet presAssocID="{2077B6B9-0DC3-4991-AF89-B3683884F46A}" presName="layout" presStyleCnt="0">
        <dgm:presLayoutVars>
          <dgm:chMax/>
          <dgm:chPref/>
          <dgm:dir/>
          <dgm:resizeHandles/>
        </dgm:presLayoutVars>
      </dgm:prSet>
      <dgm:spPr/>
    </dgm:pt>
    <dgm:pt modelId="{BF24BC53-9ECD-44F4-94CD-4E0353BF7AE6}" type="pres">
      <dgm:prSet presAssocID="{442F22C4-D27B-468C-B61B-126019E50BE3}" presName="root" presStyleCnt="0">
        <dgm:presLayoutVars>
          <dgm:chMax/>
          <dgm:chPref/>
        </dgm:presLayoutVars>
      </dgm:prSet>
      <dgm:spPr/>
    </dgm:pt>
    <dgm:pt modelId="{9E6F2E8E-5E19-4E54-BF52-D840338B1B52}" type="pres">
      <dgm:prSet presAssocID="{442F22C4-D27B-468C-B61B-126019E50BE3}" presName="rootComposite" presStyleCnt="0">
        <dgm:presLayoutVars/>
      </dgm:prSet>
      <dgm:spPr/>
    </dgm:pt>
    <dgm:pt modelId="{65C21E2B-EF27-4BBD-8539-A5171844BD4C}" type="pres">
      <dgm:prSet presAssocID="{442F22C4-D27B-468C-B61B-126019E50BE3}" presName="ParentAccent" presStyleLbl="alignNode1" presStyleIdx="0" presStyleCnt="2"/>
      <dgm:spPr>
        <a:noFill/>
        <a:ln>
          <a:noFill/>
        </a:ln>
      </dgm:spPr>
    </dgm:pt>
    <dgm:pt modelId="{F1E36C7F-4808-4B20-B312-5D33901AF52D}" type="pres">
      <dgm:prSet presAssocID="{442F22C4-D27B-468C-B61B-126019E50BE3}" presName="ParentSmallAccent" presStyleLbl="fgAcc1" presStyleIdx="0" presStyleCnt="2" custLinFactX="600000" custLinFactY="-78198" custLinFactNeighborX="612724" custLinFactNeighborY="-100000"/>
      <dgm:spPr>
        <a:ln>
          <a:noFill/>
        </a:ln>
      </dgm:spPr>
    </dgm:pt>
    <dgm:pt modelId="{AC1152CB-7792-4F58-875E-DA1073B0EBA4}" type="pres">
      <dgm:prSet presAssocID="{442F22C4-D27B-468C-B61B-126019E50BE3}" presName="Parent" presStyleLbl="revTx" presStyleIdx="0" presStyleCnt="12" custLinFactY="270950" custLinFactNeighborX="87546" custLinFactNeighborY="300000">
        <dgm:presLayoutVars>
          <dgm:chMax/>
          <dgm:chPref val="4"/>
          <dgm:bulletEnabled val="1"/>
        </dgm:presLayoutVars>
      </dgm:prSet>
      <dgm:spPr/>
    </dgm:pt>
    <dgm:pt modelId="{89ACA165-0756-4687-A207-5183F1B34957}" type="pres">
      <dgm:prSet presAssocID="{442F22C4-D27B-468C-B61B-126019E50BE3}" presName="childShape" presStyleCnt="0">
        <dgm:presLayoutVars>
          <dgm:chMax val="0"/>
          <dgm:chPref val="0"/>
        </dgm:presLayoutVars>
      </dgm:prSet>
      <dgm:spPr/>
    </dgm:pt>
    <dgm:pt modelId="{6A9A0D07-E160-4D47-9596-C122647DA7B1}" type="pres">
      <dgm:prSet presAssocID="{45043F46-CDEB-49ED-ADDD-138FC4215344}" presName="childComposite" presStyleCnt="0">
        <dgm:presLayoutVars>
          <dgm:chMax val="0"/>
          <dgm:chPref val="0"/>
        </dgm:presLayoutVars>
      </dgm:prSet>
      <dgm:spPr/>
    </dgm:pt>
    <dgm:pt modelId="{E731C26F-9F73-430B-9E78-DB6E83921E66}" type="pres">
      <dgm:prSet presAssocID="{45043F46-CDEB-49ED-ADDD-138FC4215344}" presName="ChildAccent" presStyleLbl="solidFgAcc1" presStyleIdx="0" presStyleCnt="10"/>
      <dgm:spPr/>
    </dgm:pt>
    <dgm:pt modelId="{D86C6B60-327A-422C-9347-D583775695E7}" type="pres">
      <dgm:prSet presAssocID="{45043F46-CDEB-49ED-ADDD-138FC4215344}" presName="Child" presStyleLbl="revTx" presStyleIdx="1" presStyleCnt="12">
        <dgm:presLayoutVars>
          <dgm:chMax val="0"/>
          <dgm:chPref val="0"/>
          <dgm:bulletEnabled val="1"/>
        </dgm:presLayoutVars>
      </dgm:prSet>
      <dgm:spPr/>
    </dgm:pt>
    <dgm:pt modelId="{CA2B1AAC-E1D0-4A69-AC5B-AFCB1CD58A74}" type="pres">
      <dgm:prSet presAssocID="{BA7C4949-92C1-42FD-91D4-8A9BE1CE6C56}" presName="childComposite" presStyleCnt="0">
        <dgm:presLayoutVars>
          <dgm:chMax val="0"/>
          <dgm:chPref val="0"/>
        </dgm:presLayoutVars>
      </dgm:prSet>
      <dgm:spPr/>
    </dgm:pt>
    <dgm:pt modelId="{3E302C82-0807-45A5-9C42-6A9D297783E5}" type="pres">
      <dgm:prSet presAssocID="{BA7C4949-92C1-42FD-91D4-8A9BE1CE6C56}" presName="ChildAccent" presStyleLbl="solidFgAcc1" presStyleIdx="1" presStyleCnt="10"/>
      <dgm:spPr/>
    </dgm:pt>
    <dgm:pt modelId="{0DE94919-DFEC-41FB-A1EB-097983BA45C7}" type="pres">
      <dgm:prSet presAssocID="{BA7C4949-92C1-42FD-91D4-8A9BE1CE6C56}" presName="Child" presStyleLbl="revTx" presStyleIdx="2" presStyleCnt="12">
        <dgm:presLayoutVars>
          <dgm:chMax val="0"/>
          <dgm:chPref val="0"/>
          <dgm:bulletEnabled val="1"/>
        </dgm:presLayoutVars>
      </dgm:prSet>
      <dgm:spPr/>
    </dgm:pt>
    <dgm:pt modelId="{DF766261-2660-41E1-B006-6F8F7AF33C84}" type="pres">
      <dgm:prSet presAssocID="{D7653F3F-1441-4931-8DB2-29520267B646}" presName="childComposite" presStyleCnt="0">
        <dgm:presLayoutVars>
          <dgm:chMax val="0"/>
          <dgm:chPref val="0"/>
        </dgm:presLayoutVars>
      </dgm:prSet>
      <dgm:spPr/>
    </dgm:pt>
    <dgm:pt modelId="{018AD252-ED51-406D-8F98-76E8E6B180D4}" type="pres">
      <dgm:prSet presAssocID="{D7653F3F-1441-4931-8DB2-29520267B646}" presName="ChildAccent" presStyleLbl="solidFgAcc1" presStyleIdx="2" presStyleCnt="10"/>
      <dgm:spPr/>
    </dgm:pt>
    <dgm:pt modelId="{717CA826-8E59-4B7E-B1E3-8ECECE3811DF}" type="pres">
      <dgm:prSet presAssocID="{D7653F3F-1441-4931-8DB2-29520267B646}" presName="Child" presStyleLbl="revTx" presStyleIdx="3" presStyleCnt="12">
        <dgm:presLayoutVars>
          <dgm:chMax val="0"/>
          <dgm:chPref val="0"/>
          <dgm:bulletEnabled val="1"/>
        </dgm:presLayoutVars>
      </dgm:prSet>
      <dgm:spPr/>
    </dgm:pt>
    <dgm:pt modelId="{95E1E07A-CB2E-4BB9-B423-88A9595533C6}" type="pres">
      <dgm:prSet presAssocID="{9DB479F0-B0A9-4060-A8F6-D2C43C740176}" presName="childComposite" presStyleCnt="0">
        <dgm:presLayoutVars>
          <dgm:chMax val="0"/>
          <dgm:chPref val="0"/>
        </dgm:presLayoutVars>
      </dgm:prSet>
      <dgm:spPr/>
    </dgm:pt>
    <dgm:pt modelId="{DE8CEC87-A5B7-4BED-95EB-54B40E1E6594}" type="pres">
      <dgm:prSet presAssocID="{9DB479F0-B0A9-4060-A8F6-D2C43C740176}" presName="ChildAccent" presStyleLbl="solidFgAcc1" presStyleIdx="3" presStyleCnt="10"/>
      <dgm:spPr/>
    </dgm:pt>
    <dgm:pt modelId="{097788E3-B159-46ED-B91C-44C59034121F}" type="pres">
      <dgm:prSet presAssocID="{9DB479F0-B0A9-4060-A8F6-D2C43C740176}" presName="Child" presStyleLbl="revTx" presStyleIdx="4" presStyleCnt="12">
        <dgm:presLayoutVars>
          <dgm:chMax val="0"/>
          <dgm:chPref val="0"/>
          <dgm:bulletEnabled val="1"/>
        </dgm:presLayoutVars>
      </dgm:prSet>
      <dgm:spPr/>
    </dgm:pt>
    <dgm:pt modelId="{A410886F-2A85-4D97-A5D4-0BA06D66AB72}" type="pres">
      <dgm:prSet presAssocID="{81CFD908-3E7E-4708-9744-6C1470BDC8DE}" presName="childComposite" presStyleCnt="0">
        <dgm:presLayoutVars>
          <dgm:chMax val="0"/>
          <dgm:chPref val="0"/>
        </dgm:presLayoutVars>
      </dgm:prSet>
      <dgm:spPr/>
    </dgm:pt>
    <dgm:pt modelId="{DE272D63-67D0-4A7A-8131-B7F07AFC048D}" type="pres">
      <dgm:prSet presAssocID="{81CFD908-3E7E-4708-9744-6C1470BDC8DE}" presName="ChildAccent" presStyleLbl="solidFgAcc1" presStyleIdx="4" presStyleCnt="10"/>
      <dgm:spPr/>
    </dgm:pt>
    <dgm:pt modelId="{FF173ECB-2A61-41D2-AFC2-E544955C7664}" type="pres">
      <dgm:prSet presAssocID="{81CFD908-3E7E-4708-9744-6C1470BDC8DE}" presName="Child" presStyleLbl="revTx" presStyleIdx="5" presStyleCnt="12">
        <dgm:presLayoutVars>
          <dgm:chMax val="0"/>
          <dgm:chPref val="0"/>
          <dgm:bulletEnabled val="1"/>
        </dgm:presLayoutVars>
      </dgm:prSet>
      <dgm:spPr/>
    </dgm:pt>
    <dgm:pt modelId="{D8BFEBF7-240F-4EF7-B3BA-100A55E6709A}" type="pres">
      <dgm:prSet presAssocID="{8ABBC38F-233D-4D5F-BB42-99DBF12CF6F1}" presName="root" presStyleCnt="0">
        <dgm:presLayoutVars>
          <dgm:chMax/>
          <dgm:chPref/>
        </dgm:presLayoutVars>
      </dgm:prSet>
      <dgm:spPr/>
    </dgm:pt>
    <dgm:pt modelId="{C0F5C688-8493-4E69-8516-AD50A4385504}" type="pres">
      <dgm:prSet presAssocID="{8ABBC38F-233D-4D5F-BB42-99DBF12CF6F1}" presName="rootComposite" presStyleCnt="0">
        <dgm:presLayoutVars/>
      </dgm:prSet>
      <dgm:spPr/>
    </dgm:pt>
    <dgm:pt modelId="{E9E1C6FF-CD7C-446E-83DC-E2B6F867A803}" type="pres">
      <dgm:prSet presAssocID="{8ABBC38F-233D-4D5F-BB42-99DBF12CF6F1}" presName="ParentAccent" presStyleLbl="alignNode1" presStyleIdx="1" presStyleCnt="2"/>
      <dgm:spPr>
        <a:noFill/>
        <a:ln>
          <a:noFill/>
        </a:ln>
      </dgm:spPr>
    </dgm:pt>
    <dgm:pt modelId="{647E57C2-1DB0-4A12-8DDA-2950E8DB07F8}" type="pres">
      <dgm:prSet presAssocID="{8ABBC38F-233D-4D5F-BB42-99DBF12CF6F1}" presName="ParentSmallAccent" presStyleLbl="fgAcc1" presStyleIdx="1" presStyleCnt="2" custLinFactX="-139364" custLinFactY="-78198" custLinFactNeighborX="-200000" custLinFactNeighborY="-100000"/>
      <dgm:spPr>
        <a:noFill/>
        <a:ln>
          <a:noFill/>
        </a:ln>
      </dgm:spPr>
    </dgm:pt>
    <dgm:pt modelId="{BCAF74B5-1E30-4702-BE7D-DF5A2A029611}" type="pres">
      <dgm:prSet presAssocID="{8ABBC38F-233D-4D5F-BB42-99DBF12CF6F1}" presName="Parent" presStyleLbl="revTx" presStyleIdx="6" presStyleCnt="12" custLinFactY="270950" custLinFactNeighborX="-52653" custLinFactNeighborY="300000">
        <dgm:presLayoutVars>
          <dgm:chMax/>
          <dgm:chPref val="4"/>
          <dgm:bulletEnabled val="1"/>
        </dgm:presLayoutVars>
      </dgm:prSet>
      <dgm:spPr/>
    </dgm:pt>
    <dgm:pt modelId="{244D8556-7B84-4EA2-98DB-85BD48CF2705}" type="pres">
      <dgm:prSet presAssocID="{8ABBC38F-233D-4D5F-BB42-99DBF12CF6F1}" presName="childShape" presStyleCnt="0">
        <dgm:presLayoutVars>
          <dgm:chMax val="0"/>
          <dgm:chPref val="0"/>
        </dgm:presLayoutVars>
      </dgm:prSet>
      <dgm:spPr/>
    </dgm:pt>
    <dgm:pt modelId="{F48B3C53-4884-4630-9B51-9CDD27C21BF9}" type="pres">
      <dgm:prSet presAssocID="{51F9B3CB-CAC9-4838-8250-8DBB98810748}" presName="childComposite" presStyleCnt="0">
        <dgm:presLayoutVars>
          <dgm:chMax val="0"/>
          <dgm:chPref val="0"/>
        </dgm:presLayoutVars>
      </dgm:prSet>
      <dgm:spPr/>
    </dgm:pt>
    <dgm:pt modelId="{FBF2442B-D074-49F8-8EA2-091D3CFFFC20}" type="pres">
      <dgm:prSet presAssocID="{51F9B3CB-CAC9-4838-8250-8DBB98810748}" presName="ChildAccent" presStyleLbl="solidFgAcc1" presStyleIdx="5" presStyleCnt="10"/>
      <dgm:spPr/>
    </dgm:pt>
    <dgm:pt modelId="{2753ACEC-BC40-47DB-905D-85328890C853}" type="pres">
      <dgm:prSet presAssocID="{51F9B3CB-CAC9-4838-8250-8DBB98810748}" presName="Child" presStyleLbl="revTx" presStyleIdx="7" presStyleCnt="12">
        <dgm:presLayoutVars>
          <dgm:chMax val="0"/>
          <dgm:chPref val="0"/>
          <dgm:bulletEnabled val="1"/>
        </dgm:presLayoutVars>
      </dgm:prSet>
      <dgm:spPr/>
    </dgm:pt>
    <dgm:pt modelId="{410A19E6-BB23-4379-9F83-B8F4403DF96D}" type="pres">
      <dgm:prSet presAssocID="{0C997D38-E019-42E5-90D1-6FB85375B7C4}" presName="childComposite" presStyleCnt="0">
        <dgm:presLayoutVars>
          <dgm:chMax val="0"/>
          <dgm:chPref val="0"/>
        </dgm:presLayoutVars>
      </dgm:prSet>
      <dgm:spPr/>
    </dgm:pt>
    <dgm:pt modelId="{63A71B71-9DD1-41BF-ADE3-F06685049D93}" type="pres">
      <dgm:prSet presAssocID="{0C997D38-E019-42E5-90D1-6FB85375B7C4}" presName="ChildAccent" presStyleLbl="solidFgAcc1" presStyleIdx="6" presStyleCnt="10"/>
      <dgm:spPr/>
    </dgm:pt>
    <dgm:pt modelId="{B6146527-457A-4E85-A387-521981C4F8C8}" type="pres">
      <dgm:prSet presAssocID="{0C997D38-E019-42E5-90D1-6FB85375B7C4}" presName="Child" presStyleLbl="revTx" presStyleIdx="8" presStyleCnt="12">
        <dgm:presLayoutVars>
          <dgm:chMax val="0"/>
          <dgm:chPref val="0"/>
          <dgm:bulletEnabled val="1"/>
        </dgm:presLayoutVars>
      </dgm:prSet>
      <dgm:spPr/>
    </dgm:pt>
    <dgm:pt modelId="{A529D0D3-6034-4E3E-BCBB-BE63A5C2E8DE}" type="pres">
      <dgm:prSet presAssocID="{38259033-923C-4729-A894-DA2ADB24E4F1}" presName="childComposite" presStyleCnt="0">
        <dgm:presLayoutVars>
          <dgm:chMax val="0"/>
          <dgm:chPref val="0"/>
        </dgm:presLayoutVars>
      </dgm:prSet>
      <dgm:spPr/>
    </dgm:pt>
    <dgm:pt modelId="{562FF980-574A-4C65-A63E-6C155633E79E}" type="pres">
      <dgm:prSet presAssocID="{38259033-923C-4729-A894-DA2ADB24E4F1}" presName="ChildAccent" presStyleLbl="solidFgAcc1" presStyleIdx="7" presStyleCnt="10"/>
      <dgm:spPr/>
    </dgm:pt>
    <dgm:pt modelId="{24CB47B2-0255-4D9D-B9A3-C61BE12F6E67}" type="pres">
      <dgm:prSet presAssocID="{38259033-923C-4729-A894-DA2ADB24E4F1}" presName="Child" presStyleLbl="revTx" presStyleIdx="9" presStyleCnt="12">
        <dgm:presLayoutVars>
          <dgm:chMax val="0"/>
          <dgm:chPref val="0"/>
          <dgm:bulletEnabled val="1"/>
        </dgm:presLayoutVars>
      </dgm:prSet>
      <dgm:spPr/>
    </dgm:pt>
    <dgm:pt modelId="{DF299AB4-6FB1-43C3-B45D-69B4A988D748}" type="pres">
      <dgm:prSet presAssocID="{36BCE12F-F84B-4817-9286-B1FA162AB349}" presName="childComposite" presStyleCnt="0">
        <dgm:presLayoutVars>
          <dgm:chMax val="0"/>
          <dgm:chPref val="0"/>
        </dgm:presLayoutVars>
      </dgm:prSet>
      <dgm:spPr/>
    </dgm:pt>
    <dgm:pt modelId="{F38EBC4F-F41E-4F1C-8345-3CBB16C4604E}" type="pres">
      <dgm:prSet presAssocID="{36BCE12F-F84B-4817-9286-B1FA162AB349}" presName="ChildAccent" presStyleLbl="solidFgAcc1" presStyleIdx="8" presStyleCnt="10"/>
      <dgm:spPr/>
    </dgm:pt>
    <dgm:pt modelId="{D00407D9-DDBC-4971-A403-5D70C33EAD65}" type="pres">
      <dgm:prSet presAssocID="{36BCE12F-F84B-4817-9286-B1FA162AB349}" presName="Child" presStyleLbl="revTx" presStyleIdx="10" presStyleCnt="12">
        <dgm:presLayoutVars>
          <dgm:chMax val="0"/>
          <dgm:chPref val="0"/>
          <dgm:bulletEnabled val="1"/>
        </dgm:presLayoutVars>
      </dgm:prSet>
      <dgm:spPr/>
    </dgm:pt>
    <dgm:pt modelId="{76EFBE4D-01F6-4684-8294-8323F4F2F92E}" type="pres">
      <dgm:prSet presAssocID="{B66F0577-137D-4272-B63B-36B519D6DC3F}" presName="childComposite" presStyleCnt="0">
        <dgm:presLayoutVars>
          <dgm:chMax val="0"/>
          <dgm:chPref val="0"/>
        </dgm:presLayoutVars>
      </dgm:prSet>
      <dgm:spPr/>
    </dgm:pt>
    <dgm:pt modelId="{1D94E7D4-B004-4D26-9A8C-60372EA0F158}" type="pres">
      <dgm:prSet presAssocID="{B66F0577-137D-4272-B63B-36B519D6DC3F}" presName="ChildAccent" presStyleLbl="solidFgAcc1" presStyleIdx="9" presStyleCnt="10"/>
      <dgm:spPr/>
    </dgm:pt>
    <dgm:pt modelId="{645715CF-3AB9-46BC-9CAA-F2C902BFA710}" type="pres">
      <dgm:prSet presAssocID="{B66F0577-137D-4272-B63B-36B519D6DC3F}" presName="Child" presStyleLbl="revTx" presStyleIdx="11" presStyleCnt="12">
        <dgm:presLayoutVars>
          <dgm:chMax val="0"/>
          <dgm:chPref val="0"/>
          <dgm:bulletEnabled val="1"/>
        </dgm:presLayoutVars>
      </dgm:prSet>
      <dgm:spPr/>
    </dgm:pt>
  </dgm:ptLst>
  <dgm:cxnLst>
    <dgm:cxn modelId="{138B9301-A409-47D9-A390-1054BA57BD97}" srcId="{8ABBC38F-233D-4D5F-BB42-99DBF12CF6F1}" destId="{0C997D38-E019-42E5-90D1-6FB85375B7C4}" srcOrd="1" destOrd="0" parTransId="{6A6F0902-3A80-4EA9-8E95-CB31CB02F629}" sibTransId="{5D117953-C714-4CE8-B776-45382F51A312}"/>
    <dgm:cxn modelId="{96959D19-37C2-4C07-83FD-5BAA28CF12F2}" type="presOf" srcId="{B66F0577-137D-4272-B63B-36B519D6DC3F}" destId="{645715CF-3AB9-46BC-9CAA-F2C902BFA710}" srcOrd="0" destOrd="0" presId="urn:microsoft.com/office/officeart/2008/layout/SquareAccentList"/>
    <dgm:cxn modelId="{06BC841C-48FD-4FCC-A850-039800086CAE}" type="presOf" srcId="{2077B6B9-0DC3-4991-AF89-B3683884F46A}" destId="{499C1677-55E7-45D7-9F62-36F9701EA293}" srcOrd="0" destOrd="0" presId="urn:microsoft.com/office/officeart/2008/layout/SquareAccentList"/>
    <dgm:cxn modelId="{06E8591D-F134-455C-9D82-2FC28D99E4D7}" srcId="{442F22C4-D27B-468C-B61B-126019E50BE3}" destId="{9DB479F0-B0A9-4060-A8F6-D2C43C740176}" srcOrd="3" destOrd="0" parTransId="{E9CAC480-8CF3-40E1-9934-CDF7C064B12E}" sibTransId="{9798FF59-37B9-44B9-AD74-A515296F138F}"/>
    <dgm:cxn modelId="{FEB85820-F8F3-4B02-8604-9392C63820F2}" srcId="{442F22C4-D27B-468C-B61B-126019E50BE3}" destId="{BA7C4949-92C1-42FD-91D4-8A9BE1CE6C56}" srcOrd="1" destOrd="0" parTransId="{7F74CBA8-6C75-4B84-8D5F-D03C4887ECA6}" sibTransId="{F7CEC0C8-B79C-40CE-8CBC-F09DC12168A5}"/>
    <dgm:cxn modelId="{F29FE428-43C7-482E-9E3E-CCE024C4E393}" srcId="{442F22C4-D27B-468C-B61B-126019E50BE3}" destId="{D7653F3F-1441-4931-8DB2-29520267B646}" srcOrd="2" destOrd="0" parTransId="{866DAB0C-0A63-44A3-8D62-8D25E61C6777}" sibTransId="{FD977892-74F0-4D86-9CB5-D639AE8B3AE6}"/>
    <dgm:cxn modelId="{549F7333-D729-4486-9A22-2D2C1B9A5F2B}" type="presOf" srcId="{9DB479F0-B0A9-4060-A8F6-D2C43C740176}" destId="{097788E3-B159-46ED-B91C-44C59034121F}" srcOrd="0" destOrd="0" presId="urn:microsoft.com/office/officeart/2008/layout/SquareAccentList"/>
    <dgm:cxn modelId="{759B4E45-DC7E-4750-A30E-394C5E94745C}" srcId="{2077B6B9-0DC3-4991-AF89-B3683884F46A}" destId="{442F22C4-D27B-468C-B61B-126019E50BE3}" srcOrd="0" destOrd="0" parTransId="{BA6A1C5E-FE2E-4828-BE18-B3EC5D9D229D}" sibTransId="{BE28A978-3276-4D3A-A11F-9EB948FB6816}"/>
    <dgm:cxn modelId="{83B70D4C-6479-40A8-93F3-40EF8EC9FC5F}" srcId="{442F22C4-D27B-468C-B61B-126019E50BE3}" destId="{45043F46-CDEB-49ED-ADDD-138FC4215344}" srcOrd="0" destOrd="0" parTransId="{B5FECE6D-F163-4F36-A2DB-7377C9902A4D}" sibTransId="{2A9B8D08-6EA6-474A-A9DA-CCB3AD67A2F1}"/>
    <dgm:cxn modelId="{8488636C-613A-4E60-AD23-4EF1476AF774}" srcId="{8ABBC38F-233D-4D5F-BB42-99DBF12CF6F1}" destId="{51F9B3CB-CAC9-4838-8250-8DBB98810748}" srcOrd="0" destOrd="0" parTransId="{7B5C2387-8897-44DB-A36F-92378FFBCA9B}" sibTransId="{E509A303-6AA6-4D68-91D0-0E66BD1CABB8}"/>
    <dgm:cxn modelId="{2B957370-9570-47B9-9ECD-60FCBFC99CD5}" type="presOf" srcId="{8ABBC38F-233D-4D5F-BB42-99DBF12CF6F1}" destId="{BCAF74B5-1E30-4702-BE7D-DF5A2A029611}" srcOrd="0" destOrd="0" presId="urn:microsoft.com/office/officeart/2008/layout/SquareAccentList"/>
    <dgm:cxn modelId="{90F64A71-7936-48F0-892A-4713754A6B1F}" srcId="{442F22C4-D27B-468C-B61B-126019E50BE3}" destId="{81CFD908-3E7E-4708-9744-6C1470BDC8DE}" srcOrd="4" destOrd="0" parTransId="{41420670-C16D-460F-8B5E-64597DABA20E}" sibTransId="{1287BDF1-F26D-44AB-B805-471F7644CA8A}"/>
    <dgm:cxn modelId="{0A2B0555-A314-475F-80AA-9E49D5030BBC}" srcId="{8ABBC38F-233D-4D5F-BB42-99DBF12CF6F1}" destId="{36BCE12F-F84B-4817-9286-B1FA162AB349}" srcOrd="3" destOrd="0" parTransId="{A419B702-E7B3-497B-81FE-D8923B3283AC}" sibTransId="{19B1070C-D679-4E3A-AC8A-39786AE89F70}"/>
    <dgm:cxn modelId="{804C9755-9975-4F05-A812-1D104A28CE62}" type="presOf" srcId="{51F9B3CB-CAC9-4838-8250-8DBB98810748}" destId="{2753ACEC-BC40-47DB-905D-85328890C853}" srcOrd="0" destOrd="0" presId="urn:microsoft.com/office/officeart/2008/layout/SquareAccentList"/>
    <dgm:cxn modelId="{8C50977C-6D8B-4AC4-AA44-7702E167645C}" srcId="{8ABBC38F-233D-4D5F-BB42-99DBF12CF6F1}" destId="{B66F0577-137D-4272-B63B-36B519D6DC3F}" srcOrd="4" destOrd="0" parTransId="{C2F41F29-E9C8-4635-A3C9-D9A919127C62}" sibTransId="{59C967AA-7A70-4500-ACEF-FA2C3A02012D}"/>
    <dgm:cxn modelId="{850764A0-5AB8-4315-9BBB-93BF706DC652}" srcId="{2077B6B9-0DC3-4991-AF89-B3683884F46A}" destId="{8ABBC38F-233D-4D5F-BB42-99DBF12CF6F1}" srcOrd="1" destOrd="0" parTransId="{87F4D8D6-0B21-4E2F-B8DD-2EA71A6EF745}" sibTransId="{71F5856B-B2E9-4776-88CC-0347743B0A92}"/>
    <dgm:cxn modelId="{E4AA46B3-C3D6-417F-8ED2-E8F2C22EB2D4}" type="presOf" srcId="{D7653F3F-1441-4931-8DB2-29520267B646}" destId="{717CA826-8E59-4B7E-B1E3-8ECECE3811DF}" srcOrd="0" destOrd="0" presId="urn:microsoft.com/office/officeart/2008/layout/SquareAccentList"/>
    <dgm:cxn modelId="{34F374C1-5E51-400D-8734-F5E2296936FD}" type="presOf" srcId="{45043F46-CDEB-49ED-ADDD-138FC4215344}" destId="{D86C6B60-327A-422C-9347-D583775695E7}" srcOrd="0" destOrd="0" presId="urn:microsoft.com/office/officeart/2008/layout/SquareAccentList"/>
    <dgm:cxn modelId="{3618AACC-15EB-4BFC-9F4D-5DD92BD42473}" type="presOf" srcId="{36BCE12F-F84B-4817-9286-B1FA162AB349}" destId="{D00407D9-DDBC-4971-A403-5D70C33EAD65}" srcOrd="0" destOrd="0" presId="urn:microsoft.com/office/officeart/2008/layout/SquareAccentList"/>
    <dgm:cxn modelId="{95E80CCF-BB3C-45EC-8998-3B3DDD9DF647}" type="presOf" srcId="{442F22C4-D27B-468C-B61B-126019E50BE3}" destId="{AC1152CB-7792-4F58-875E-DA1073B0EBA4}" srcOrd="0" destOrd="0" presId="urn:microsoft.com/office/officeart/2008/layout/SquareAccentList"/>
    <dgm:cxn modelId="{238944D3-F838-4345-B935-49B0659DAA6F}" type="presOf" srcId="{BA7C4949-92C1-42FD-91D4-8A9BE1CE6C56}" destId="{0DE94919-DFEC-41FB-A1EB-097983BA45C7}" srcOrd="0" destOrd="0" presId="urn:microsoft.com/office/officeart/2008/layout/SquareAccentList"/>
    <dgm:cxn modelId="{A48C40DE-165C-4A56-B428-EA3061B561A1}" type="presOf" srcId="{38259033-923C-4729-A894-DA2ADB24E4F1}" destId="{24CB47B2-0255-4D9D-B9A3-C61BE12F6E67}" srcOrd="0" destOrd="0" presId="urn:microsoft.com/office/officeart/2008/layout/SquareAccentList"/>
    <dgm:cxn modelId="{BCC14CEB-4CD8-46A3-A9B8-7F52DEBCBC33}" srcId="{8ABBC38F-233D-4D5F-BB42-99DBF12CF6F1}" destId="{38259033-923C-4729-A894-DA2ADB24E4F1}" srcOrd="2" destOrd="0" parTransId="{7898FF83-EC64-4FF8-8A94-22ACE36AACE3}" sibTransId="{A98D88E4-DF6A-4D21-A400-9686B3779182}"/>
    <dgm:cxn modelId="{B71F6EEC-68F4-4712-A517-FCC580258B54}" type="presOf" srcId="{81CFD908-3E7E-4708-9744-6C1470BDC8DE}" destId="{FF173ECB-2A61-41D2-AFC2-E544955C7664}" srcOrd="0" destOrd="0" presId="urn:microsoft.com/office/officeart/2008/layout/SquareAccentList"/>
    <dgm:cxn modelId="{F7EA15F0-9D14-485D-9019-226F549CEECD}" type="presOf" srcId="{0C997D38-E019-42E5-90D1-6FB85375B7C4}" destId="{B6146527-457A-4E85-A387-521981C4F8C8}" srcOrd="0" destOrd="0" presId="urn:microsoft.com/office/officeart/2008/layout/SquareAccentList"/>
    <dgm:cxn modelId="{AF9218CF-92AA-4C21-8C87-F34F91C5FAF4}" type="presParOf" srcId="{499C1677-55E7-45D7-9F62-36F9701EA293}" destId="{BF24BC53-9ECD-44F4-94CD-4E0353BF7AE6}" srcOrd="0" destOrd="0" presId="urn:microsoft.com/office/officeart/2008/layout/SquareAccentList"/>
    <dgm:cxn modelId="{E8D82F8F-66D7-4A3E-B6DA-E66CD2C7CD30}" type="presParOf" srcId="{BF24BC53-9ECD-44F4-94CD-4E0353BF7AE6}" destId="{9E6F2E8E-5E19-4E54-BF52-D840338B1B52}" srcOrd="0" destOrd="0" presId="urn:microsoft.com/office/officeart/2008/layout/SquareAccentList"/>
    <dgm:cxn modelId="{15241EFE-CC8D-4F24-B035-D01D0C894CCF}" type="presParOf" srcId="{9E6F2E8E-5E19-4E54-BF52-D840338B1B52}" destId="{65C21E2B-EF27-4BBD-8539-A5171844BD4C}" srcOrd="0" destOrd="0" presId="urn:microsoft.com/office/officeart/2008/layout/SquareAccentList"/>
    <dgm:cxn modelId="{6A9D7A2B-FE87-4322-9704-84B918387326}" type="presParOf" srcId="{9E6F2E8E-5E19-4E54-BF52-D840338B1B52}" destId="{F1E36C7F-4808-4B20-B312-5D33901AF52D}" srcOrd="1" destOrd="0" presId="urn:microsoft.com/office/officeart/2008/layout/SquareAccentList"/>
    <dgm:cxn modelId="{00653CEE-F524-4F88-9317-2AF1BD56223A}" type="presParOf" srcId="{9E6F2E8E-5E19-4E54-BF52-D840338B1B52}" destId="{AC1152CB-7792-4F58-875E-DA1073B0EBA4}" srcOrd="2" destOrd="0" presId="urn:microsoft.com/office/officeart/2008/layout/SquareAccentList"/>
    <dgm:cxn modelId="{9166A7C0-DFD7-46AC-B4E3-09989C3D7A44}" type="presParOf" srcId="{BF24BC53-9ECD-44F4-94CD-4E0353BF7AE6}" destId="{89ACA165-0756-4687-A207-5183F1B34957}" srcOrd="1" destOrd="0" presId="urn:microsoft.com/office/officeart/2008/layout/SquareAccentList"/>
    <dgm:cxn modelId="{17BC1117-C03F-401D-8708-A9149243618D}" type="presParOf" srcId="{89ACA165-0756-4687-A207-5183F1B34957}" destId="{6A9A0D07-E160-4D47-9596-C122647DA7B1}" srcOrd="0" destOrd="0" presId="urn:microsoft.com/office/officeart/2008/layout/SquareAccentList"/>
    <dgm:cxn modelId="{ED07C61D-6730-4E10-9C78-147038BD4FF3}" type="presParOf" srcId="{6A9A0D07-E160-4D47-9596-C122647DA7B1}" destId="{E731C26F-9F73-430B-9E78-DB6E83921E66}" srcOrd="0" destOrd="0" presId="urn:microsoft.com/office/officeart/2008/layout/SquareAccentList"/>
    <dgm:cxn modelId="{72C07EC3-36D6-4B63-BB0D-43AA9E42A31E}" type="presParOf" srcId="{6A9A0D07-E160-4D47-9596-C122647DA7B1}" destId="{D86C6B60-327A-422C-9347-D583775695E7}" srcOrd="1" destOrd="0" presId="urn:microsoft.com/office/officeart/2008/layout/SquareAccentList"/>
    <dgm:cxn modelId="{005AD080-1F7D-4D8E-BC2B-F198310288D4}" type="presParOf" srcId="{89ACA165-0756-4687-A207-5183F1B34957}" destId="{CA2B1AAC-E1D0-4A69-AC5B-AFCB1CD58A74}" srcOrd="1" destOrd="0" presId="urn:microsoft.com/office/officeart/2008/layout/SquareAccentList"/>
    <dgm:cxn modelId="{49B90AC2-FD06-4295-9F92-8E581A7CAE02}" type="presParOf" srcId="{CA2B1AAC-E1D0-4A69-AC5B-AFCB1CD58A74}" destId="{3E302C82-0807-45A5-9C42-6A9D297783E5}" srcOrd="0" destOrd="0" presId="urn:microsoft.com/office/officeart/2008/layout/SquareAccentList"/>
    <dgm:cxn modelId="{EA36C5A9-C6D7-42BB-B27C-165A4DD3361B}" type="presParOf" srcId="{CA2B1AAC-E1D0-4A69-AC5B-AFCB1CD58A74}" destId="{0DE94919-DFEC-41FB-A1EB-097983BA45C7}" srcOrd="1" destOrd="0" presId="urn:microsoft.com/office/officeart/2008/layout/SquareAccentList"/>
    <dgm:cxn modelId="{203EC257-5E15-48BC-A01D-D192DF74F56D}" type="presParOf" srcId="{89ACA165-0756-4687-A207-5183F1B34957}" destId="{DF766261-2660-41E1-B006-6F8F7AF33C84}" srcOrd="2" destOrd="0" presId="urn:microsoft.com/office/officeart/2008/layout/SquareAccentList"/>
    <dgm:cxn modelId="{FEDA33E6-0233-4470-A4E1-52320E715C67}" type="presParOf" srcId="{DF766261-2660-41E1-B006-6F8F7AF33C84}" destId="{018AD252-ED51-406D-8F98-76E8E6B180D4}" srcOrd="0" destOrd="0" presId="urn:microsoft.com/office/officeart/2008/layout/SquareAccentList"/>
    <dgm:cxn modelId="{DBD5663C-D9F2-4902-96A6-B5CDEF611B59}" type="presParOf" srcId="{DF766261-2660-41E1-B006-6F8F7AF33C84}" destId="{717CA826-8E59-4B7E-B1E3-8ECECE3811DF}" srcOrd="1" destOrd="0" presId="urn:microsoft.com/office/officeart/2008/layout/SquareAccentList"/>
    <dgm:cxn modelId="{61CA2EA8-1B96-4568-AFD6-9CAB1F6BA676}" type="presParOf" srcId="{89ACA165-0756-4687-A207-5183F1B34957}" destId="{95E1E07A-CB2E-4BB9-B423-88A9595533C6}" srcOrd="3" destOrd="0" presId="urn:microsoft.com/office/officeart/2008/layout/SquareAccentList"/>
    <dgm:cxn modelId="{23EBBC19-00FF-40D5-924B-FFAABDD40306}" type="presParOf" srcId="{95E1E07A-CB2E-4BB9-B423-88A9595533C6}" destId="{DE8CEC87-A5B7-4BED-95EB-54B40E1E6594}" srcOrd="0" destOrd="0" presId="urn:microsoft.com/office/officeart/2008/layout/SquareAccentList"/>
    <dgm:cxn modelId="{0DB4C072-51B2-41F8-A857-F2874385A0C2}" type="presParOf" srcId="{95E1E07A-CB2E-4BB9-B423-88A9595533C6}" destId="{097788E3-B159-46ED-B91C-44C59034121F}" srcOrd="1" destOrd="0" presId="urn:microsoft.com/office/officeart/2008/layout/SquareAccentList"/>
    <dgm:cxn modelId="{E946F85F-87B7-4F6C-947B-49B8BD7E3FAC}" type="presParOf" srcId="{89ACA165-0756-4687-A207-5183F1B34957}" destId="{A410886F-2A85-4D97-A5D4-0BA06D66AB72}" srcOrd="4" destOrd="0" presId="urn:microsoft.com/office/officeart/2008/layout/SquareAccentList"/>
    <dgm:cxn modelId="{28486B5C-8431-499C-9F40-D3B235CCCB5A}" type="presParOf" srcId="{A410886F-2A85-4D97-A5D4-0BA06D66AB72}" destId="{DE272D63-67D0-4A7A-8131-B7F07AFC048D}" srcOrd="0" destOrd="0" presId="urn:microsoft.com/office/officeart/2008/layout/SquareAccentList"/>
    <dgm:cxn modelId="{82FD2272-2D48-40A2-8EBA-C7825458717F}" type="presParOf" srcId="{A410886F-2A85-4D97-A5D4-0BA06D66AB72}" destId="{FF173ECB-2A61-41D2-AFC2-E544955C7664}" srcOrd="1" destOrd="0" presId="urn:microsoft.com/office/officeart/2008/layout/SquareAccentList"/>
    <dgm:cxn modelId="{CE692A06-B53B-44C2-BB5B-1F87387D1AF7}" type="presParOf" srcId="{499C1677-55E7-45D7-9F62-36F9701EA293}" destId="{D8BFEBF7-240F-4EF7-B3BA-100A55E6709A}" srcOrd="1" destOrd="0" presId="urn:microsoft.com/office/officeart/2008/layout/SquareAccentList"/>
    <dgm:cxn modelId="{801B51E8-5B09-446C-A4A5-8E18840EC65F}" type="presParOf" srcId="{D8BFEBF7-240F-4EF7-B3BA-100A55E6709A}" destId="{C0F5C688-8493-4E69-8516-AD50A4385504}" srcOrd="0" destOrd="0" presId="urn:microsoft.com/office/officeart/2008/layout/SquareAccentList"/>
    <dgm:cxn modelId="{E7DC0694-AC1F-4901-BB39-9BFEA44E4E5D}" type="presParOf" srcId="{C0F5C688-8493-4E69-8516-AD50A4385504}" destId="{E9E1C6FF-CD7C-446E-83DC-E2B6F867A803}" srcOrd="0" destOrd="0" presId="urn:microsoft.com/office/officeart/2008/layout/SquareAccentList"/>
    <dgm:cxn modelId="{D5A8AC0C-F98D-4B65-ACE5-4CAFFC519883}" type="presParOf" srcId="{C0F5C688-8493-4E69-8516-AD50A4385504}" destId="{647E57C2-1DB0-4A12-8DDA-2950E8DB07F8}" srcOrd="1" destOrd="0" presId="urn:microsoft.com/office/officeart/2008/layout/SquareAccentList"/>
    <dgm:cxn modelId="{44FF3AD4-7DC0-4769-A1EF-9EB1F903FDFC}" type="presParOf" srcId="{C0F5C688-8493-4E69-8516-AD50A4385504}" destId="{BCAF74B5-1E30-4702-BE7D-DF5A2A029611}" srcOrd="2" destOrd="0" presId="urn:microsoft.com/office/officeart/2008/layout/SquareAccentList"/>
    <dgm:cxn modelId="{4728A61B-0ED3-414E-98B3-87ACB35E871F}" type="presParOf" srcId="{D8BFEBF7-240F-4EF7-B3BA-100A55E6709A}" destId="{244D8556-7B84-4EA2-98DB-85BD48CF2705}" srcOrd="1" destOrd="0" presId="urn:microsoft.com/office/officeart/2008/layout/SquareAccentList"/>
    <dgm:cxn modelId="{9DC9AB27-1BD3-4FC8-902A-6DE31C460EFD}" type="presParOf" srcId="{244D8556-7B84-4EA2-98DB-85BD48CF2705}" destId="{F48B3C53-4884-4630-9B51-9CDD27C21BF9}" srcOrd="0" destOrd="0" presId="urn:microsoft.com/office/officeart/2008/layout/SquareAccentList"/>
    <dgm:cxn modelId="{CD18A02F-011C-4A5D-85BB-9AEBB0B4B157}" type="presParOf" srcId="{F48B3C53-4884-4630-9B51-9CDD27C21BF9}" destId="{FBF2442B-D074-49F8-8EA2-091D3CFFFC20}" srcOrd="0" destOrd="0" presId="urn:microsoft.com/office/officeart/2008/layout/SquareAccentList"/>
    <dgm:cxn modelId="{BA8F9755-0D9D-4812-B95E-5D3747F9252E}" type="presParOf" srcId="{F48B3C53-4884-4630-9B51-9CDD27C21BF9}" destId="{2753ACEC-BC40-47DB-905D-85328890C853}" srcOrd="1" destOrd="0" presId="urn:microsoft.com/office/officeart/2008/layout/SquareAccentList"/>
    <dgm:cxn modelId="{E63F4A56-C822-48C3-8F63-4A3D96DDB9D0}" type="presParOf" srcId="{244D8556-7B84-4EA2-98DB-85BD48CF2705}" destId="{410A19E6-BB23-4379-9F83-B8F4403DF96D}" srcOrd="1" destOrd="0" presId="urn:microsoft.com/office/officeart/2008/layout/SquareAccentList"/>
    <dgm:cxn modelId="{1871D426-D6E1-434D-8714-20C070506F24}" type="presParOf" srcId="{410A19E6-BB23-4379-9F83-B8F4403DF96D}" destId="{63A71B71-9DD1-41BF-ADE3-F06685049D93}" srcOrd="0" destOrd="0" presId="urn:microsoft.com/office/officeart/2008/layout/SquareAccentList"/>
    <dgm:cxn modelId="{DFE85112-9530-43FA-A635-690250F16556}" type="presParOf" srcId="{410A19E6-BB23-4379-9F83-B8F4403DF96D}" destId="{B6146527-457A-4E85-A387-521981C4F8C8}" srcOrd="1" destOrd="0" presId="urn:microsoft.com/office/officeart/2008/layout/SquareAccentList"/>
    <dgm:cxn modelId="{E12A1182-5FB7-4321-8FBB-38CB46A97FFD}" type="presParOf" srcId="{244D8556-7B84-4EA2-98DB-85BD48CF2705}" destId="{A529D0D3-6034-4E3E-BCBB-BE63A5C2E8DE}" srcOrd="2" destOrd="0" presId="urn:microsoft.com/office/officeart/2008/layout/SquareAccentList"/>
    <dgm:cxn modelId="{D6BD58D4-7FEC-47E1-9786-2C8950A75610}" type="presParOf" srcId="{A529D0D3-6034-4E3E-BCBB-BE63A5C2E8DE}" destId="{562FF980-574A-4C65-A63E-6C155633E79E}" srcOrd="0" destOrd="0" presId="urn:microsoft.com/office/officeart/2008/layout/SquareAccentList"/>
    <dgm:cxn modelId="{D7E62240-0351-4428-B741-9C711E2CC0E7}" type="presParOf" srcId="{A529D0D3-6034-4E3E-BCBB-BE63A5C2E8DE}" destId="{24CB47B2-0255-4D9D-B9A3-C61BE12F6E67}" srcOrd="1" destOrd="0" presId="urn:microsoft.com/office/officeart/2008/layout/SquareAccentList"/>
    <dgm:cxn modelId="{9481B5E6-F490-4D1E-8075-E6E38EBBB16A}" type="presParOf" srcId="{244D8556-7B84-4EA2-98DB-85BD48CF2705}" destId="{DF299AB4-6FB1-43C3-B45D-69B4A988D748}" srcOrd="3" destOrd="0" presId="urn:microsoft.com/office/officeart/2008/layout/SquareAccentList"/>
    <dgm:cxn modelId="{07FFC130-3686-4233-84C3-B7B3C85F62D4}" type="presParOf" srcId="{DF299AB4-6FB1-43C3-B45D-69B4A988D748}" destId="{F38EBC4F-F41E-4F1C-8345-3CBB16C4604E}" srcOrd="0" destOrd="0" presId="urn:microsoft.com/office/officeart/2008/layout/SquareAccentList"/>
    <dgm:cxn modelId="{3B65773A-2E55-4E0A-9729-FE430BD20C59}" type="presParOf" srcId="{DF299AB4-6FB1-43C3-B45D-69B4A988D748}" destId="{D00407D9-DDBC-4971-A403-5D70C33EAD65}" srcOrd="1" destOrd="0" presId="urn:microsoft.com/office/officeart/2008/layout/SquareAccentList"/>
    <dgm:cxn modelId="{92877554-CFA9-49E8-A3BC-F87C7D3043B5}" type="presParOf" srcId="{244D8556-7B84-4EA2-98DB-85BD48CF2705}" destId="{76EFBE4D-01F6-4684-8294-8323F4F2F92E}" srcOrd="4" destOrd="0" presId="urn:microsoft.com/office/officeart/2008/layout/SquareAccentList"/>
    <dgm:cxn modelId="{1471D4C9-6EF8-4562-88F6-90EE33F25F6A}" type="presParOf" srcId="{76EFBE4D-01F6-4684-8294-8323F4F2F92E}" destId="{1D94E7D4-B004-4D26-9A8C-60372EA0F158}" srcOrd="0" destOrd="0" presId="urn:microsoft.com/office/officeart/2008/layout/SquareAccentList"/>
    <dgm:cxn modelId="{2B4BEFAE-3850-473B-9B7F-5865300DE6B7}" type="presParOf" srcId="{76EFBE4D-01F6-4684-8294-8323F4F2F92E}" destId="{645715CF-3AB9-46BC-9CAA-F2C902BFA710}"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F69ED7-8C0A-4735-B755-53A6B172A3CE}"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id-ID"/>
        </a:p>
      </dgm:t>
    </dgm:pt>
    <dgm:pt modelId="{6D71797A-B9E8-4C56-8A6A-A8BA1A77BA63}">
      <dgm:prSet phldrT="[Text]"/>
      <dgm:spPr/>
      <dgm:t>
        <a:bodyPr/>
        <a:lstStyle/>
        <a:p>
          <a:r>
            <a:rPr lang="id-ID" dirty="0"/>
            <a:t>Visual Performance Measurement</a:t>
          </a:r>
        </a:p>
      </dgm:t>
    </dgm:pt>
    <dgm:pt modelId="{DD98B047-0A3F-4A96-9501-2A2E1F8750AC}" type="parTrans" cxnId="{29A419B6-4772-46C7-B04D-482948176F9C}">
      <dgm:prSet/>
      <dgm:spPr/>
      <dgm:t>
        <a:bodyPr/>
        <a:lstStyle/>
        <a:p>
          <a:endParaRPr lang="id-ID"/>
        </a:p>
      </dgm:t>
    </dgm:pt>
    <dgm:pt modelId="{21950C22-3B0D-4A02-9DF4-70170549CA74}" type="sibTrans" cxnId="{29A419B6-4772-46C7-B04D-482948176F9C}">
      <dgm:prSet/>
      <dgm:spPr/>
      <dgm:t>
        <a:bodyPr/>
        <a:lstStyle/>
        <a:p>
          <a:endParaRPr lang="id-ID"/>
        </a:p>
      </dgm:t>
    </dgm:pt>
    <dgm:pt modelId="{7C10B09D-B2BC-433B-8E12-D509E8467B43}">
      <dgm:prSet/>
      <dgm:spPr/>
      <dgm:t>
        <a:bodyPr/>
        <a:lstStyle/>
        <a:p>
          <a:r>
            <a:rPr lang="id-ID" dirty="0"/>
            <a:t>Value Stream Costing</a:t>
          </a:r>
        </a:p>
      </dgm:t>
    </dgm:pt>
    <dgm:pt modelId="{1F86E513-DE58-4B05-947E-BC119D6A7C4D}" type="parTrans" cxnId="{CF1281C9-CD6A-4E0D-AE68-01A1829F9514}">
      <dgm:prSet/>
      <dgm:spPr/>
      <dgm:t>
        <a:bodyPr/>
        <a:lstStyle/>
        <a:p>
          <a:endParaRPr lang="id-ID"/>
        </a:p>
      </dgm:t>
    </dgm:pt>
    <dgm:pt modelId="{84C48CDD-FB39-4166-B653-EB1254C76454}" type="sibTrans" cxnId="{CF1281C9-CD6A-4E0D-AE68-01A1829F9514}">
      <dgm:prSet/>
      <dgm:spPr/>
      <dgm:t>
        <a:bodyPr/>
        <a:lstStyle/>
        <a:p>
          <a:endParaRPr lang="id-ID"/>
        </a:p>
      </dgm:t>
    </dgm:pt>
    <dgm:pt modelId="{7E0787D0-AF9E-4912-A986-2B04D2DEAFDF}">
      <dgm:prSet/>
      <dgm:spPr/>
      <dgm:t>
        <a:bodyPr/>
        <a:lstStyle/>
        <a:p>
          <a:r>
            <a:rPr lang="id-ID" dirty="0"/>
            <a:t>Target Costing</a:t>
          </a:r>
        </a:p>
      </dgm:t>
    </dgm:pt>
    <dgm:pt modelId="{080AACB5-4D77-49FE-912D-D40150B02C58}" type="parTrans" cxnId="{9108E215-E87D-411E-B9FB-D053478C5A99}">
      <dgm:prSet/>
      <dgm:spPr/>
      <dgm:t>
        <a:bodyPr/>
        <a:lstStyle/>
        <a:p>
          <a:endParaRPr lang="id-ID"/>
        </a:p>
      </dgm:t>
    </dgm:pt>
    <dgm:pt modelId="{64B436A4-0E22-477B-97C7-B63C0AFABFF5}" type="sibTrans" cxnId="{9108E215-E87D-411E-B9FB-D053478C5A99}">
      <dgm:prSet/>
      <dgm:spPr/>
      <dgm:t>
        <a:bodyPr/>
        <a:lstStyle/>
        <a:p>
          <a:endParaRPr lang="id-ID"/>
        </a:p>
      </dgm:t>
    </dgm:pt>
    <dgm:pt modelId="{A5BCAA80-3A15-413E-8111-C7FF59E32A98}">
      <dgm:prSet/>
      <dgm:spPr>
        <a:noFill/>
      </dgm:spPr>
      <dgm:t>
        <a:bodyPr/>
        <a:lstStyle/>
        <a:p>
          <a:r>
            <a:rPr lang="id-ID" dirty="0"/>
            <a:t>Tools: Box Scores</a:t>
          </a:r>
        </a:p>
      </dgm:t>
    </dgm:pt>
    <dgm:pt modelId="{270480C2-D3BA-4888-AE17-0C52ADBCA4A9}" type="parTrans" cxnId="{E670F600-6F62-45BB-855E-0A8B5F032684}">
      <dgm:prSet/>
      <dgm:spPr/>
      <dgm:t>
        <a:bodyPr/>
        <a:lstStyle/>
        <a:p>
          <a:endParaRPr lang="id-ID"/>
        </a:p>
      </dgm:t>
    </dgm:pt>
    <dgm:pt modelId="{BE2CD645-AB14-44D1-8B1D-C5A296863636}" type="sibTrans" cxnId="{E670F600-6F62-45BB-855E-0A8B5F032684}">
      <dgm:prSet/>
      <dgm:spPr/>
      <dgm:t>
        <a:bodyPr/>
        <a:lstStyle/>
        <a:p>
          <a:endParaRPr lang="id-ID"/>
        </a:p>
      </dgm:t>
    </dgm:pt>
    <dgm:pt modelId="{5E9B2060-157B-4330-AEA1-677FDD005BA6}" type="pres">
      <dgm:prSet presAssocID="{50F69ED7-8C0A-4735-B755-53A6B172A3CE}" presName="linear" presStyleCnt="0">
        <dgm:presLayoutVars>
          <dgm:animLvl val="lvl"/>
          <dgm:resizeHandles val="exact"/>
        </dgm:presLayoutVars>
      </dgm:prSet>
      <dgm:spPr/>
    </dgm:pt>
    <dgm:pt modelId="{3D4D2325-0182-45D8-8202-F6246585ECAF}" type="pres">
      <dgm:prSet presAssocID="{6D71797A-B9E8-4C56-8A6A-A8BA1A77BA63}" presName="parentText" presStyleLbl="node1" presStyleIdx="0" presStyleCnt="4">
        <dgm:presLayoutVars>
          <dgm:chMax val="0"/>
          <dgm:bulletEnabled val="1"/>
        </dgm:presLayoutVars>
      </dgm:prSet>
      <dgm:spPr/>
    </dgm:pt>
    <dgm:pt modelId="{6151D135-9335-4314-A8E9-1F442F9DE01C}" type="pres">
      <dgm:prSet presAssocID="{21950C22-3B0D-4A02-9DF4-70170549CA74}" presName="spacer" presStyleCnt="0"/>
      <dgm:spPr/>
    </dgm:pt>
    <dgm:pt modelId="{5B4C3168-F361-40A0-9734-1EFF3FEEF31E}" type="pres">
      <dgm:prSet presAssocID="{7C10B09D-B2BC-433B-8E12-D509E8467B43}" presName="parentText" presStyleLbl="node1" presStyleIdx="1" presStyleCnt="4">
        <dgm:presLayoutVars>
          <dgm:chMax val="0"/>
          <dgm:bulletEnabled val="1"/>
        </dgm:presLayoutVars>
      </dgm:prSet>
      <dgm:spPr/>
    </dgm:pt>
    <dgm:pt modelId="{C78D6005-07BF-4C62-9B84-71573A3CD6AD}" type="pres">
      <dgm:prSet presAssocID="{84C48CDD-FB39-4166-B653-EB1254C76454}" presName="spacer" presStyleCnt="0"/>
      <dgm:spPr/>
    </dgm:pt>
    <dgm:pt modelId="{D2E753CE-C5AF-4B91-985E-EB2FE0145B34}" type="pres">
      <dgm:prSet presAssocID="{7E0787D0-AF9E-4912-A986-2B04D2DEAFDF}" presName="parentText" presStyleLbl="node1" presStyleIdx="2" presStyleCnt="4">
        <dgm:presLayoutVars>
          <dgm:chMax val="0"/>
          <dgm:bulletEnabled val="1"/>
        </dgm:presLayoutVars>
      </dgm:prSet>
      <dgm:spPr/>
    </dgm:pt>
    <dgm:pt modelId="{63436C31-9D8D-49AA-8B67-F11AAE1CD17D}" type="pres">
      <dgm:prSet presAssocID="{64B436A4-0E22-477B-97C7-B63C0AFABFF5}" presName="spacer" presStyleCnt="0"/>
      <dgm:spPr/>
    </dgm:pt>
    <dgm:pt modelId="{447EF2B1-D2C3-407D-B812-B0B109BFE8F5}" type="pres">
      <dgm:prSet presAssocID="{A5BCAA80-3A15-413E-8111-C7FF59E32A98}" presName="parentText" presStyleLbl="node1" presStyleIdx="3" presStyleCnt="4">
        <dgm:presLayoutVars>
          <dgm:chMax val="0"/>
          <dgm:bulletEnabled val="1"/>
        </dgm:presLayoutVars>
      </dgm:prSet>
      <dgm:spPr/>
    </dgm:pt>
  </dgm:ptLst>
  <dgm:cxnLst>
    <dgm:cxn modelId="{E670F600-6F62-45BB-855E-0A8B5F032684}" srcId="{50F69ED7-8C0A-4735-B755-53A6B172A3CE}" destId="{A5BCAA80-3A15-413E-8111-C7FF59E32A98}" srcOrd="3" destOrd="0" parTransId="{270480C2-D3BA-4888-AE17-0C52ADBCA4A9}" sibTransId="{BE2CD645-AB14-44D1-8B1D-C5A296863636}"/>
    <dgm:cxn modelId="{6ADC9606-BD4D-4782-8ABC-A13316885DAA}" type="presOf" srcId="{7C10B09D-B2BC-433B-8E12-D509E8467B43}" destId="{5B4C3168-F361-40A0-9734-1EFF3FEEF31E}" srcOrd="0" destOrd="0" presId="urn:microsoft.com/office/officeart/2005/8/layout/vList2"/>
    <dgm:cxn modelId="{9108E215-E87D-411E-B9FB-D053478C5A99}" srcId="{50F69ED7-8C0A-4735-B755-53A6B172A3CE}" destId="{7E0787D0-AF9E-4912-A986-2B04D2DEAFDF}" srcOrd="2" destOrd="0" parTransId="{080AACB5-4D77-49FE-912D-D40150B02C58}" sibTransId="{64B436A4-0E22-477B-97C7-B63C0AFABFF5}"/>
    <dgm:cxn modelId="{5A090D65-C9A0-4A59-895F-4CAF314C91C4}" type="presOf" srcId="{6D71797A-B9E8-4C56-8A6A-A8BA1A77BA63}" destId="{3D4D2325-0182-45D8-8202-F6246585ECAF}" srcOrd="0" destOrd="0" presId="urn:microsoft.com/office/officeart/2005/8/layout/vList2"/>
    <dgm:cxn modelId="{05A23D75-806D-459B-A849-414EFBAB2B20}" type="presOf" srcId="{50F69ED7-8C0A-4735-B755-53A6B172A3CE}" destId="{5E9B2060-157B-4330-AEA1-677FDD005BA6}" srcOrd="0" destOrd="0" presId="urn:microsoft.com/office/officeart/2005/8/layout/vList2"/>
    <dgm:cxn modelId="{D5E0879B-5322-4F41-8203-3205767D1EC4}" type="presOf" srcId="{7E0787D0-AF9E-4912-A986-2B04D2DEAFDF}" destId="{D2E753CE-C5AF-4B91-985E-EB2FE0145B34}" srcOrd="0" destOrd="0" presId="urn:microsoft.com/office/officeart/2005/8/layout/vList2"/>
    <dgm:cxn modelId="{29A419B6-4772-46C7-B04D-482948176F9C}" srcId="{50F69ED7-8C0A-4735-B755-53A6B172A3CE}" destId="{6D71797A-B9E8-4C56-8A6A-A8BA1A77BA63}" srcOrd="0" destOrd="0" parTransId="{DD98B047-0A3F-4A96-9501-2A2E1F8750AC}" sibTransId="{21950C22-3B0D-4A02-9DF4-70170549CA74}"/>
    <dgm:cxn modelId="{CF1281C9-CD6A-4E0D-AE68-01A1829F9514}" srcId="{50F69ED7-8C0A-4735-B755-53A6B172A3CE}" destId="{7C10B09D-B2BC-433B-8E12-D509E8467B43}" srcOrd="1" destOrd="0" parTransId="{1F86E513-DE58-4B05-947E-BC119D6A7C4D}" sibTransId="{84C48CDD-FB39-4166-B653-EB1254C76454}"/>
    <dgm:cxn modelId="{7C3A34D1-C0AE-48E8-9993-E0454111030B}" type="presOf" srcId="{A5BCAA80-3A15-413E-8111-C7FF59E32A98}" destId="{447EF2B1-D2C3-407D-B812-B0B109BFE8F5}" srcOrd="0" destOrd="0" presId="urn:microsoft.com/office/officeart/2005/8/layout/vList2"/>
    <dgm:cxn modelId="{9702254B-70AF-45CE-959B-7E61EB651A16}" type="presParOf" srcId="{5E9B2060-157B-4330-AEA1-677FDD005BA6}" destId="{3D4D2325-0182-45D8-8202-F6246585ECAF}" srcOrd="0" destOrd="0" presId="urn:microsoft.com/office/officeart/2005/8/layout/vList2"/>
    <dgm:cxn modelId="{5119D00C-5059-4E5C-A609-BA29420C41AF}" type="presParOf" srcId="{5E9B2060-157B-4330-AEA1-677FDD005BA6}" destId="{6151D135-9335-4314-A8E9-1F442F9DE01C}" srcOrd="1" destOrd="0" presId="urn:microsoft.com/office/officeart/2005/8/layout/vList2"/>
    <dgm:cxn modelId="{84149335-E196-4C80-BCBC-FE8066248B54}" type="presParOf" srcId="{5E9B2060-157B-4330-AEA1-677FDD005BA6}" destId="{5B4C3168-F361-40A0-9734-1EFF3FEEF31E}" srcOrd="2" destOrd="0" presId="urn:microsoft.com/office/officeart/2005/8/layout/vList2"/>
    <dgm:cxn modelId="{359D07F5-FA1D-4213-8B17-6C05E99E13E1}" type="presParOf" srcId="{5E9B2060-157B-4330-AEA1-677FDD005BA6}" destId="{C78D6005-07BF-4C62-9B84-71573A3CD6AD}" srcOrd="3" destOrd="0" presId="urn:microsoft.com/office/officeart/2005/8/layout/vList2"/>
    <dgm:cxn modelId="{8443FAA5-C795-4222-AC6B-564C8F6B4BDE}" type="presParOf" srcId="{5E9B2060-157B-4330-AEA1-677FDD005BA6}" destId="{D2E753CE-C5AF-4B91-985E-EB2FE0145B34}" srcOrd="4" destOrd="0" presId="urn:microsoft.com/office/officeart/2005/8/layout/vList2"/>
    <dgm:cxn modelId="{3A23F93A-3079-4E4A-92D6-A3B09F124F51}" type="presParOf" srcId="{5E9B2060-157B-4330-AEA1-677FDD005BA6}" destId="{63436C31-9D8D-49AA-8B67-F11AAE1CD17D}" srcOrd="5" destOrd="0" presId="urn:microsoft.com/office/officeart/2005/8/layout/vList2"/>
    <dgm:cxn modelId="{86E2500E-25B4-440C-A023-6154EA34C8BE}" type="presParOf" srcId="{5E9B2060-157B-4330-AEA1-677FDD005BA6}" destId="{447EF2B1-D2C3-407D-B812-B0B109BFE8F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9F6DB5-7E70-488C-9612-6EE430520278}" type="doc">
      <dgm:prSet loTypeId="urn:microsoft.com/office/officeart/2005/8/layout/radial1" loCatId="relationship" qsTypeId="urn:microsoft.com/office/officeart/2005/8/quickstyle/simple1" qsCatId="simple" csTypeId="urn:microsoft.com/office/officeart/2005/8/colors/accent6_1" csCatId="accent6" phldr="1"/>
      <dgm:spPr/>
      <dgm:t>
        <a:bodyPr/>
        <a:lstStyle/>
        <a:p>
          <a:endParaRPr lang="id-ID"/>
        </a:p>
      </dgm:t>
    </dgm:pt>
    <dgm:pt modelId="{A13DE602-87A7-4E10-BB78-ED41E66D89B1}">
      <dgm:prSet phldrT="[Text]"/>
      <dgm:spPr/>
      <dgm:t>
        <a:bodyPr/>
        <a:lstStyle/>
        <a:p>
          <a:r>
            <a:rPr lang="id-ID" b="1" dirty="0"/>
            <a:t>Leadership</a:t>
          </a:r>
        </a:p>
      </dgm:t>
    </dgm:pt>
    <dgm:pt modelId="{4A2D5BF6-77ED-4A9E-AB50-0353C245CCD4}" type="parTrans" cxnId="{42EE2B2D-D072-44DB-B299-E8A0BEDEB205}">
      <dgm:prSet/>
      <dgm:spPr/>
      <dgm:t>
        <a:bodyPr/>
        <a:lstStyle/>
        <a:p>
          <a:endParaRPr lang="id-ID"/>
        </a:p>
      </dgm:t>
    </dgm:pt>
    <dgm:pt modelId="{85DA41E7-C7A1-4341-85DB-9058A1A6004A}" type="sibTrans" cxnId="{42EE2B2D-D072-44DB-B299-E8A0BEDEB205}">
      <dgm:prSet/>
      <dgm:spPr/>
      <dgm:t>
        <a:bodyPr/>
        <a:lstStyle/>
        <a:p>
          <a:endParaRPr lang="id-ID"/>
        </a:p>
      </dgm:t>
    </dgm:pt>
    <dgm:pt modelId="{B11636B6-58ED-46A2-A6EF-93BC8339B25C}">
      <dgm:prSet phldrT="[Text]"/>
      <dgm:spPr/>
      <dgm:t>
        <a:bodyPr/>
        <a:lstStyle/>
        <a:p>
          <a:r>
            <a:rPr lang="id-ID" b="1" dirty="0"/>
            <a:t>Process</a:t>
          </a:r>
        </a:p>
      </dgm:t>
    </dgm:pt>
    <dgm:pt modelId="{3AF1FDAB-42A6-46C1-8FEA-966DF00B3C25}" type="parTrans" cxnId="{BA1A7307-7F5B-4297-9E88-406E00447F3F}">
      <dgm:prSet/>
      <dgm:spPr/>
      <dgm:t>
        <a:bodyPr/>
        <a:lstStyle/>
        <a:p>
          <a:endParaRPr lang="id-ID"/>
        </a:p>
      </dgm:t>
    </dgm:pt>
    <dgm:pt modelId="{23542729-9CE3-47D9-8B28-022FCBEE7A2A}" type="sibTrans" cxnId="{BA1A7307-7F5B-4297-9E88-406E00447F3F}">
      <dgm:prSet/>
      <dgm:spPr/>
      <dgm:t>
        <a:bodyPr/>
        <a:lstStyle/>
        <a:p>
          <a:endParaRPr lang="id-ID"/>
        </a:p>
      </dgm:t>
    </dgm:pt>
    <dgm:pt modelId="{71BE14EF-B74D-40E1-9CAE-D9900A2727BE}">
      <dgm:prSet phldrT="[Text]"/>
      <dgm:spPr/>
      <dgm:t>
        <a:bodyPr/>
        <a:lstStyle/>
        <a:p>
          <a:r>
            <a:rPr lang="id-ID" b="1" dirty="0"/>
            <a:t>People</a:t>
          </a:r>
        </a:p>
      </dgm:t>
    </dgm:pt>
    <dgm:pt modelId="{5713192A-EC87-4F42-940A-6BB93E7A5862}" type="parTrans" cxnId="{9504FC0F-31FB-4883-A496-DFF92C484C21}">
      <dgm:prSet/>
      <dgm:spPr/>
      <dgm:t>
        <a:bodyPr/>
        <a:lstStyle/>
        <a:p>
          <a:endParaRPr lang="id-ID"/>
        </a:p>
      </dgm:t>
    </dgm:pt>
    <dgm:pt modelId="{B70F9C7B-9AA2-46A7-8131-3CF28369CBE3}" type="sibTrans" cxnId="{9504FC0F-31FB-4883-A496-DFF92C484C21}">
      <dgm:prSet/>
      <dgm:spPr/>
      <dgm:t>
        <a:bodyPr/>
        <a:lstStyle/>
        <a:p>
          <a:endParaRPr lang="id-ID"/>
        </a:p>
      </dgm:t>
    </dgm:pt>
    <dgm:pt modelId="{6B4D732F-495F-49B6-AB8C-31058B253FE4}">
      <dgm:prSet phldrT="[Text]"/>
      <dgm:spPr/>
      <dgm:t>
        <a:bodyPr/>
        <a:lstStyle/>
        <a:p>
          <a:r>
            <a:rPr lang="id-ID" b="1" dirty="0"/>
            <a:t>Enablers</a:t>
          </a:r>
        </a:p>
      </dgm:t>
    </dgm:pt>
    <dgm:pt modelId="{1F87C6F6-7EAF-4FED-BF8A-5E34FA7D0313}" type="parTrans" cxnId="{41A3885D-1273-4FE4-A53C-143AF31D0F85}">
      <dgm:prSet/>
      <dgm:spPr/>
      <dgm:t>
        <a:bodyPr/>
        <a:lstStyle/>
        <a:p>
          <a:endParaRPr lang="id-ID"/>
        </a:p>
      </dgm:t>
    </dgm:pt>
    <dgm:pt modelId="{7281F434-1768-4D45-B688-CD7142BE1CB3}" type="sibTrans" cxnId="{41A3885D-1273-4FE4-A53C-143AF31D0F85}">
      <dgm:prSet/>
      <dgm:spPr/>
      <dgm:t>
        <a:bodyPr/>
        <a:lstStyle/>
        <a:p>
          <a:endParaRPr lang="id-ID"/>
        </a:p>
      </dgm:t>
    </dgm:pt>
    <dgm:pt modelId="{0D3429B7-0484-424A-BACE-1A1B0495B401}">
      <dgm:prSet phldrT="[Text]"/>
      <dgm:spPr/>
      <dgm:t>
        <a:bodyPr/>
        <a:lstStyle/>
        <a:p>
          <a:r>
            <a:rPr lang="id-ID" b="1" dirty="0"/>
            <a:t>Strategy</a:t>
          </a:r>
        </a:p>
      </dgm:t>
    </dgm:pt>
    <dgm:pt modelId="{D6684037-50F0-4784-82FD-152B0916E674}" type="parTrans" cxnId="{AFA3E4DB-33F3-4756-BA37-FB597AA881A8}">
      <dgm:prSet/>
      <dgm:spPr/>
      <dgm:t>
        <a:bodyPr/>
        <a:lstStyle/>
        <a:p>
          <a:endParaRPr lang="id-ID"/>
        </a:p>
      </dgm:t>
    </dgm:pt>
    <dgm:pt modelId="{FB86FFA3-EA24-4030-9EF9-AB6286B95E9B}" type="sibTrans" cxnId="{AFA3E4DB-33F3-4756-BA37-FB597AA881A8}">
      <dgm:prSet/>
      <dgm:spPr/>
      <dgm:t>
        <a:bodyPr/>
        <a:lstStyle/>
        <a:p>
          <a:endParaRPr lang="id-ID"/>
        </a:p>
      </dgm:t>
    </dgm:pt>
    <dgm:pt modelId="{74CFE6DD-B9E8-46E2-8CF3-414491AF9681}" type="pres">
      <dgm:prSet presAssocID="{C59F6DB5-7E70-488C-9612-6EE430520278}" presName="cycle" presStyleCnt="0">
        <dgm:presLayoutVars>
          <dgm:chMax val="1"/>
          <dgm:dir/>
          <dgm:animLvl val="ctr"/>
          <dgm:resizeHandles val="exact"/>
        </dgm:presLayoutVars>
      </dgm:prSet>
      <dgm:spPr/>
    </dgm:pt>
    <dgm:pt modelId="{8A76E1DC-01D6-466A-B028-1AE230E5D152}" type="pres">
      <dgm:prSet presAssocID="{A13DE602-87A7-4E10-BB78-ED41E66D89B1}" presName="centerShape" presStyleLbl="node0" presStyleIdx="0" presStyleCnt="1"/>
      <dgm:spPr/>
    </dgm:pt>
    <dgm:pt modelId="{160DC26F-3DAB-46E5-A4BE-C560C8FC0462}" type="pres">
      <dgm:prSet presAssocID="{3AF1FDAB-42A6-46C1-8FEA-966DF00B3C25}" presName="Name9" presStyleLbl="parChTrans1D2" presStyleIdx="0" presStyleCnt="4"/>
      <dgm:spPr/>
    </dgm:pt>
    <dgm:pt modelId="{6052AC4D-B6A2-4A19-812A-2C1549823367}" type="pres">
      <dgm:prSet presAssocID="{3AF1FDAB-42A6-46C1-8FEA-966DF00B3C25}" presName="connTx" presStyleLbl="parChTrans1D2" presStyleIdx="0" presStyleCnt="4"/>
      <dgm:spPr/>
    </dgm:pt>
    <dgm:pt modelId="{2C8A3D46-F200-4571-8236-717FC9ACA49C}" type="pres">
      <dgm:prSet presAssocID="{B11636B6-58ED-46A2-A6EF-93BC8339B25C}" presName="node" presStyleLbl="node1" presStyleIdx="0" presStyleCnt="4">
        <dgm:presLayoutVars>
          <dgm:bulletEnabled val="1"/>
        </dgm:presLayoutVars>
      </dgm:prSet>
      <dgm:spPr/>
    </dgm:pt>
    <dgm:pt modelId="{404D1FA6-F7F0-490F-8127-0FAF0B3BA835}" type="pres">
      <dgm:prSet presAssocID="{5713192A-EC87-4F42-940A-6BB93E7A5862}" presName="Name9" presStyleLbl="parChTrans1D2" presStyleIdx="1" presStyleCnt="4"/>
      <dgm:spPr/>
    </dgm:pt>
    <dgm:pt modelId="{AD34F228-3461-4132-A094-6C76415F1B31}" type="pres">
      <dgm:prSet presAssocID="{5713192A-EC87-4F42-940A-6BB93E7A5862}" presName="connTx" presStyleLbl="parChTrans1D2" presStyleIdx="1" presStyleCnt="4"/>
      <dgm:spPr/>
    </dgm:pt>
    <dgm:pt modelId="{863CD312-8C81-477E-B602-FF57F999D8E3}" type="pres">
      <dgm:prSet presAssocID="{71BE14EF-B74D-40E1-9CAE-D9900A2727BE}" presName="node" presStyleLbl="node1" presStyleIdx="1" presStyleCnt="4">
        <dgm:presLayoutVars>
          <dgm:bulletEnabled val="1"/>
        </dgm:presLayoutVars>
      </dgm:prSet>
      <dgm:spPr/>
    </dgm:pt>
    <dgm:pt modelId="{DAD566F7-E4F3-42B5-BA1A-254F8DE2B58D}" type="pres">
      <dgm:prSet presAssocID="{1F87C6F6-7EAF-4FED-BF8A-5E34FA7D0313}" presName="Name9" presStyleLbl="parChTrans1D2" presStyleIdx="2" presStyleCnt="4"/>
      <dgm:spPr/>
    </dgm:pt>
    <dgm:pt modelId="{E7E9BF01-C2B3-4AED-ABFD-694F848101B6}" type="pres">
      <dgm:prSet presAssocID="{1F87C6F6-7EAF-4FED-BF8A-5E34FA7D0313}" presName="connTx" presStyleLbl="parChTrans1D2" presStyleIdx="2" presStyleCnt="4"/>
      <dgm:spPr/>
    </dgm:pt>
    <dgm:pt modelId="{9B48E8FD-7184-4FBD-A3C2-62BCE1C3836E}" type="pres">
      <dgm:prSet presAssocID="{6B4D732F-495F-49B6-AB8C-31058B253FE4}" presName="node" presStyleLbl="node1" presStyleIdx="2" presStyleCnt="4">
        <dgm:presLayoutVars>
          <dgm:bulletEnabled val="1"/>
        </dgm:presLayoutVars>
      </dgm:prSet>
      <dgm:spPr/>
    </dgm:pt>
    <dgm:pt modelId="{8E5F8B8D-44A6-47B6-9589-1C61399E6B19}" type="pres">
      <dgm:prSet presAssocID="{D6684037-50F0-4784-82FD-152B0916E674}" presName="Name9" presStyleLbl="parChTrans1D2" presStyleIdx="3" presStyleCnt="4"/>
      <dgm:spPr/>
    </dgm:pt>
    <dgm:pt modelId="{0CEB20DA-1A03-4ECE-A7FF-B7E5B42C8966}" type="pres">
      <dgm:prSet presAssocID="{D6684037-50F0-4784-82FD-152B0916E674}" presName="connTx" presStyleLbl="parChTrans1D2" presStyleIdx="3" presStyleCnt="4"/>
      <dgm:spPr/>
    </dgm:pt>
    <dgm:pt modelId="{8505AF9D-5460-44FC-A260-D465A5BCD190}" type="pres">
      <dgm:prSet presAssocID="{0D3429B7-0484-424A-BACE-1A1B0495B401}" presName="node" presStyleLbl="node1" presStyleIdx="3" presStyleCnt="4">
        <dgm:presLayoutVars>
          <dgm:bulletEnabled val="1"/>
        </dgm:presLayoutVars>
      </dgm:prSet>
      <dgm:spPr/>
    </dgm:pt>
  </dgm:ptLst>
  <dgm:cxnLst>
    <dgm:cxn modelId="{BA1A7307-7F5B-4297-9E88-406E00447F3F}" srcId="{A13DE602-87A7-4E10-BB78-ED41E66D89B1}" destId="{B11636B6-58ED-46A2-A6EF-93BC8339B25C}" srcOrd="0" destOrd="0" parTransId="{3AF1FDAB-42A6-46C1-8FEA-966DF00B3C25}" sibTransId="{23542729-9CE3-47D9-8B28-022FCBEE7A2A}"/>
    <dgm:cxn modelId="{9504FC0F-31FB-4883-A496-DFF92C484C21}" srcId="{A13DE602-87A7-4E10-BB78-ED41E66D89B1}" destId="{71BE14EF-B74D-40E1-9CAE-D9900A2727BE}" srcOrd="1" destOrd="0" parTransId="{5713192A-EC87-4F42-940A-6BB93E7A5862}" sibTransId="{B70F9C7B-9AA2-46A7-8131-3CF28369CBE3}"/>
    <dgm:cxn modelId="{43A28811-22A3-4E59-A9D1-25B626923B57}" type="presOf" srcId="{5713192A-EC87-4F42-940A-6BB93E7A5862}" destId="{AD34F228-3461-4132-A094-6C76415F1B31}" srcOrd="1" destOrd="0" presId="urn:microsoft.com/office/officeart/2005/8/layout/radial1"/>
    <dgm:cxn modelId="{2A4DCD26-1FAB-4D93-8A90-008B71789D3F}" type="presOf" srcId="{A13DE602-87A7-4E10-BB78-ED41E66D89B1}" destId="{8A76E1DC-01D6-466A-B028-1AE230E5D152}" srcOrd="0" destOrd="0" presId="urn:microsoft.com/office/officeart/2005/8/layout/radial1"/>
    <dgm:cxn modelId="{42EE2B2D-D072-44DB-B299-E8A0BEDEB205}" srcId="{C59F6DB5-7E70-488C-9612-6EE430520278}" destId="{A13DE602-87A7-4E10-BB78-ED41E66D89B1}" srcOrd="0" destOrd="0" parTransId="{4A2D5BF6-77ED-4A9E-AB50-0353C245CCD4}" sibTransId="{85DA41E7-C7A1-4341-85DB-9058A1A6004A}"/>
    <dgm:cxn modelId="{5D2E363F-E5D4-43B0-91F6-E1FA60E6C198}" type="presOf" srcId="{1F87C6F6-7EAF-4FED-BF8A-5E34FA7D0313}" destId="{E7E9BF01-C2B3-4AED-ABFD-694F848101B6}" srcOrd="1" destOrd="0" presId="urn:microsoft.com/office/officeart/2005/8/layout/radial1"/>
    <dgm:cxn modelId="{41A3885D-1273-4FE4-A53C-143AF31D0F85}" srcId="{A13DE602-87A7-4E10-BB78-ED41E66D89B1}" destId="{6B4D732F-495F-49B6-AB8C-31058B253FE4}" srcOrd="2" destOrd="0" parTransId="{1F87C6F6-7EAF-4FED-BF8A-5E34FA7D0313}" sibTransId="{7281F434-1768-4D45-B688-CD7142BE1CB3}"/>
    <dgm:cxn modelId="{57F6F363-6C86-4D5F-A382-6ACAE476DA55}" type="presOf" srcId="{5713192A-EC87-4F42-940A-6BB93E7A5862}" destId="{404D1FA6-F7F0-490F-8127-0FAF0B3BA835}" srcOrd="0" destOrd="0" presId="urn:microsoft.com/office/officeart/2005/8/layout/radial1"/>
    <dgm:cxn modelId="{8D49D551-865C-41AD-9715-3B98DBD5C372}" type="presOf" srcId="{3AF1FDAB-42A6-46C1-8FEA-966DF00B3C25}" destId="{6052AC4D-B6A2-4A19-812A-2C1549823367}" srcOrd="1" destOrd="0" presId="urn:microsoft.com/office/officeart/2005/8/layout/radial1"/>
    <dgm:cxn modelId="{AA2DAB72-2E79-4314-AF7F-54AAD312F866}" type="presOf" srcId="{B11636B6-58ED-46A2-A6EF-93BC8339B25C}" destId="{2C8A3D46-F200-4571-8236-717FC9ACA49C}" srcOrd="0" destOrd="0" presId="urn:microsoft.com/office/officeart/2005/8/layout/radial1"/>
    <dgm:cxn modelId="{74B93577-FCC4-4939-B09D-3945E228C0FC}" type="presOf" srcId="{0D3429B7-0484-424A-BACE-1A1B0495B401}" destId="{8505AF9D-5460-44FC-A260-D465A5BCD190}" srcOrd="0" destOrd="0" presId="urn:microsoft.com/office/officeart/2005/8/layout/radial1"/>
    <dgm:cxn modelId="{DB3976A0-8DBF-473B-8521-C026F1BE2A6A}" type="presOf" srcId="{71BE14EF-B74D-40E1-9CAE-D9900A2727BE}" destId="{863CD312-8C81-477E-B602-FF57F999D8E3}" srcOrd="0" destOrd="0" presId="urn:microsoft.com/office/officeart/2005/8/layout/radial1"/>
    <dgm:cxn modelId="{AA5556A3-1035-47EF-A66E-0A5D2D77A733}" type="presOf" srcId="{1F87C6F6-7EAF-4FED-BF8A-5E34FA7D0313}" destId="{DAD566F7-E4F3-42B5-BA1A-254F8DE2B58D}" srcOrd="0" destOrd="0" presId="urn:microsoft.com/office/officeart/2005/8/layout/radial1"/>
    <dgm:cxn modelId="{1184FFA4-58B1-4F9A-815F-4C14F2A6090E}" type="presOf" srcId="{3AF1FDAB-42A6-46C1-8FEA-966DF00B3C25}" destId="{160DC26F-3DAB-46E5-A4BE-C560C8FC0462}" srcOrd="0" destOrd="0" presId="urn:microsoft.com/office/officeart/2005/8/layout/radial1"/>
    <dgm:cxn modelId="{900BB6A6-E23C-4E34-8621-4154D7DB0D0A}" type="presOf" srcId="{6B4D732F-495F-49B6-AB8C-31058B253FE4}" destId="{9B48E8FD-7184-4FBD-A3C2-62BCE1C3836E}" srcOrd="0" destOrd="0" presId="urn:microsoft.com/office/officeart/2005/8/layout/radial1"/>
    <dgm:cxn modelId="{98D139C4-5FA6-4603-B19C-43C6DB863FBE}" type="presOf" srcId="{D6684037-50F0-4784-82FD-152B0916E674}" destId="{8E5F8B8D-44A6-47B6-9589-1C61399E6B19}" srcOrd="0" destOrd="0" presId="urn:microsoft.com/office/officeart/2005/8/layout/radial1"/>
    <dgm:cxn modelId="{DEB7D8DA-B645-4477-8B17-8BD0273D14D5}" type="presOf" srcId="{C59F6DB5-7E70-488C-9612-6EE430520278}" destId="{74CFE6DD-B9E8-46E2-8CF3-414491AF9681}" srcOrd="0" destOrd="0" presId="urn:microsoft.com/office/officeart/2005/8/layout/radial1"/>
    <dgm:cxn modelId="{AFA3E4DB-33F3-4756-BA37-FB597AA881A8}" srcId="{A13DE602-87A7-4E10-BB78-ED41E66D89B1}" destId="{0D3429B7-0484-424A-BACE-1A1B0495B401}" srcOrd="3" destOrd="0" parTransId="{D6684037-50F0-4784-82FD-152B0916E674}" sibTransId="{FB86FFA3-EA24-4030-9EF9-AB6286B95E9B}"/>
    <dgm:cxn modelId="{5461A8F5-FE50-40A6-90FF-D3BEB804D227}" type="presOf" srcId="{D6684037-50F0-4784-82FD-152B0916E674}" destId="{0CEB20DA-1A03-4ECE-A7FF-B7E5B42C8966}" srcOrd="1" destOrd="0" presId="urn:microsoft.com/office/officeart/2005/8/layout/radial1"/>
    <dgm:cxn modelId="{F4E41FA5-11DD-47FB-98C3-B4176814C3BE}" type="presParOf" srcId="{74CFE6DD-B9E8-46E2-8CF3-414491AF9681}" destId="{8A76E1DC-01D6-466A-B028-1AE230E5D152}" srcOrd="0" destOrd="0" presId="urn:microsoft.com/office/officeart/2005/8/layout/radial1"/>
    <dgm:cxn modelId="{DD5922AF-BD18-442F-9DCE-B203BC98D180}" type="presParOf" srcId="{74CFE6DD-B9E8-46E2-8CF3-414491AF9681}" destId="{160DC26F-3DAB-46E5-A4BE-C560C8FC0462}" srcOrd="1" destOrd="0" presId="urn:microsoft.com/office/officeart/2005/8/layout/radial1"/>
    <dgm:cxn modelId="{896A9988-08DE-4C1F-A686-F339559840D3}" type="presParOf" srcId="{160DC26F-3DAB-46E5-A4BE-C560C8FC0462}" destId="{6052AC4D-B6A2-4A19-812A-2C1549823367}" srcOrd="0" destOrd="0" presId="urn:microsoft.com/office/officeart/2005/8/layout/radial1"/>
    <dgm:cxn modelId="{11CFD852-1694-41D0-871F-E72E2525E82D}" type="presParOf" srcId="{74CFE6DD-B9E8-46E2-8CF3-414491AF9681}" destId="{2C8A3D46-F200-4571-8236-717FC9ACA49C}" srcOrd="2" destOrd="0" presId="urn:microsoft.com/office/officeart/2005/8/layout/radial1"/>
    <dgm:cxn modelId="{622E662C-5461-4E00-92D3-361F787E3A57}" type="presParOf" srcId="{74CFE6DD-B9E8-46E2-8CF3-414491AF9681}" destId="{404D1FA6-F7F0-490F-8127-0FAF0B3BA835}" srcOrd="3" destOrd="0" presId="urn:microsoft.com/office/officeart/2005/8/layout/radial1"/>
    <dgm:cxn modelId="{1A2872B9-1236-44A8-9BAD-BE20059B5171}" type="presParOf" srcId="{404D1FA6-F7F0-490F-8127-0FAF0B3BA835}" destId="{AD34F228-3461-4132-A094-6C76415F1B31}" srcOrd="0" destOrd="0" presId="urn:microsoft.com/office/officeart/2005/8/layout/radial1"/>
    <dgm:cxn modelId="{F4457C8A-7CA3-4214-9B45-42BED2A23B54}" type="presParOf" srcId="{74CFE6DD-B9E8-46E2-8CF3-414491AF9681}" destId="{863CD312-8C81-477E-B602-FF57F999D8E3}" srcOrd="4" destOrd="0" presId="urn:microsoft.com/office/officeart/2005/8/layout/radial1"/>
    <dgm:cxn modelId="{0B5A7DD9-B37E-4C84-8723-DD621335BA88}" type="presParOf" srcId="{74CFE6DD-B9E8-46E2-8CF3-414491AF9681}" destId="{DAD566F7-E4F3-42B5-BA1A-254F8DE2B58D}" srcOrd="5" destOrd="0" presId="urn:microsoft.com/office/officeart/2005/8/layout/radial1"/>
    <dgm:cxn modelId="{2DED9BE2-6E82-4624-A3AC-AB1479F8FA3C}" type="presParOf" srcId="{DAD566F7-E4F3-42B5-BA1A-254F8DE2B58D}" destId="{E7E9BF01-C2B3-4AED-ABFD-694F848101B6}" srcOrd="0" destOrd="0" presId="urn:microsoft.com/office/officeart/2005/8/layout/radial1"/>
    <dgm:cxn modelId="{645C976B-FA95-44A8-B5B3-B927AB5ECFF8}" type="presParOf" srcId="{74CFE6DD-B9E8-46E2-8CF3-414491AF9681}" destId="{9B48E8FD-7184-4FBD-A3C2-62BCE1C3836E}" srcOrd="6" destOrd="0" presId="urn:microsoft.com/office/officeart/2005/8/layout/radial1"/>
    <dgm:cxn modelId="{C1F47374-351C-42F6-9A65-A6A3CC01D94F}" type="presParOf" srcId="{74CFE6DD-B9E8-46E2-8CF3-414491AF9681}" destId="{8E5F8B8D-44A6-47B6-9589-1C61399E6B19}" srcOrd="7" destOrd="0" presId="urn:microsoft.com/office/officeart/2005/8/layout/radial1"/>
    <dgm:cxn modelId="{C54CFCAF-0D53-46EA-AE98-435C142E8263}" type="presParOf" srcId="{8E5F8B8D-44A6-47B6-9589-1C61399E6B19}" destId="{0CEB20DA-1A03-4ECE-A7FF-B7E5B42C8966}" srcOrd="0" destOrd="0" presId="urn:microsoft.com/office/officeart/2005/8/layout/radial1"/>
    <dgm:cxn modelId="{1B4580EA-3193-479A-A51A-D8A0E500CEDA}" type="presParOf" srcId="{74CFE6DD-B9E8-46E2-8CF3-414491AF9681}" destId="{8505AF9D-5460-44FC-A260-D465A5BCD190}" srcOrd="8"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96573-AD02-4A8F-AAD2-F6F48E069539}">
      <dsp:nvSpPr>
        <dsp:cNvPr id="0" name=""/>
        <dsp:cNvSpPr/>
      </dsp:nvSpPr>
      <dsp:spPr>
        <a:xfrm>
          <a:off x="1020730" y="-22083"/>
          <a:ext cx="4054539" cy="4054539"/>
        </a:xfrm>
        <a:prstGeom prst="circularArrow">
          <a:avLst>
            <a:gd name="adj1" fmla="val 5544"/>
            <a:gd name="adj2" fmla="val 330680"/>
            <a:gd name="adj3" fmla="val 13815233"/>
            <a:gd name="adj4" fmla="val 17362087"/>
            <a:gd name="adj5" fmla="val 5757"/>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FE4CC4-863E-4F80-9504-F2B75F55BB58}">
      <dsp:nvSpPr>
        <dsp:cNvPr id="0" name=""/>
        <dsp:cNvSpPr/>
      </dsp:nvSpPr>
      <dsp:spPr>
        <a:xfrm>
          <a:off x="2114847" y="1515"/>
          <a:ext cx="1866304" cy="933152"/>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d-ID" sz="2200" kern="1200" dirty="0"/>
            <a:t>Customer Value</a:t>
          </a:r>
        </a:p>
      </dsp:txBody>
      <dsp:txXfrm>
        <a:off x="2160400" y="47068"/>
        <a:ext cx="1775198" cy="842046"/>
      </dsp:txXfrm>
    </dsp:sp>
    <dsp:sp modelId="{B7ED74E1-0C16-4664-ACCA-FAFFBD34676E}">
      <dsp:nvSpPr>
        <dsp:cNvPr id="0" name=""/>
        <dsp:cNvSpPr/>
      </dsp:nvSpPr>
      <dsp:spPr>
        <a:xfrm>
          <a:off x="3759238" y="1196235"/>
          <a:ext cx="1866304" cy="933152"/>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d-ID" sz="2200" kern="1200" dirty="0"/>
            <a:t>Value Stream Mapping</a:t>
          </a:r>
        </a:p>
      </dsp:txBody>
      <dsp:txXfrm>
        <a:off x="3804791" y="1241788"/>
        <a:ext cx="1775198" cy="842046"/>
      </dsp:txXfrm>
    </dsp:sp>
    <dsp:sp modelId="{2547C5C8-3496-4DC8-8124-8C416B62F4DE}">
      <dsp:nvSpPr>
        <dsp:cNvPr id="0" name=""/>
        <dsp:cNvSpPr/>
      </dsp:nvSpPr>
      <dsp:spPr>
        <a:xfrm>
          <a:off x="3131137" y="3129332"/>
          <a:ext cx="1866304" cy="933152"/>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d-ID" sz="2200" kern="1200" dirty="0"/>
            <a:t>Continuous Flow</a:t>
          </a:r>
        </a:p>
      </dsp:txBody>
      <dsp:txXfrm>
        <a:off x="3176690" y="3174885"/>
        <a:ext cx="1775198" cy="842046"/>
      </dsp:txXfrm>
    </dsp:sp>
    <dsp:sp modelId="{BF35EB20-1446-4DBF-BF4C-6198B67C62EF}">
      <dsp:nvSpPr>
        <dsp:cNvPr id="0" name=""/>
        <dsp:cNvSpPr/>
      </dsp:nvSpPr>
      <dsp:spPr>
        <a:xfrm>
          <a:off x="1098558" y="3129332"/>
          <a:ext cx="1866304" cy="933152"/>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d-ID" sz="2200" kern="1200" dirty="0"/>
            <a:t>Pull System</a:t>
          </a:r>
        </a:p>
      </dsp:txBody>
      <dsp:txXfrm>
        <a:off x="1144111" y="3174885"/>
        <a:ext cx="1775198" cy="842046"/>
      </dsp:txXfrm>
    </dsp:sp>
    <dsp:sp modelId="{4DF9ED81-0177-465B-A0F1-A68D378C8749}">
      <dsp:nvSpPr>
        <dsp:cNvPr id="0" name=""/>
        <dsp:cNvSpPr/>
      </dsp:nvSpPr>
      <dsp:spPr>
        <a:xfrm>
          <a:off x="470456" y="1196235"/>
          <a:ext cx="1866304" cy="933152"/>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d-ID" sz="2200" kern="1200" dirty="0"/>
            <a:t>Continuous Improvement</a:t>
          </a:r>
        </a:p>
      </dsp:txBody>
      <dsp:txXfrm>
        <a:off x="516009" y="1241788"/>
        <a:ext cx="1775198" cy="8420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7167A-A1B6-4E87-BB81-6EBD89E75008}">
      <dsp:nvSpPr>
        <dsp:cNvPr id="0" name=""/>
        <dsp:cNvSpPr/>
      </dsp:nvSpPr>
      <dsp:spPr>
        <a:xfrm rot="5400000">
          <a:off x="4271212" y="-2112090"/>
          <a:ext cx="741583" cy="5155401"/>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id-ID" sz="2100" kern="1200" dirty="0"/>
            <a:t>Identitify value from customer perspective</a:t>
          </a:r>
        </a:p>
      </dsp:txBody>
      <dsp:txXfrm rot="-5400000">
        <a:off x="2064304" y="131019"/>
        <a:ext cx="5119200" cy="669181"/>
      </dsp:txXfrm>
    </dsp:sp>
    <dsp:sp modelId="{C4EB40FD-A266-402F-87DC-A7D052BA16EA}">
      <dsp:nvSpPr>
        <dsp:cNvPr id="0" name=""/>
        <dsp:cNvSpPr/>
      </dsp:nvSpPr>
      <dsp:spPr>
        <a:xfrm>
          <a:off x="374871" y="2120"/>
          <a:ext cx="1689431" cy="92697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id-ID" sz="2200" kern="1200" dirty="0"/>
            <a:t>Customer Value</a:t>
          </a:r>
        </a:p>
      </dsp:txBody>
      <dsp:txXfrm>
        <a:off x="420122" y="47371"/>
        <a:ext cx="1598929" cy="836477"/>
      </dsp:txXfrm>
    </dsp:sp>
    <dsp:sp modelId="{A1073FC3-78A1-4FAF-AFDC-E8F1EDE62E2D}">
      <dsp:nvSpPr>
        <dsp:cNvPr id="0" name=""/>
        <dsp:cNvSpPr/>
      </dsp:nvSpPr>
      <dsp:spPr>
        <a:xfrm rot="5400000">
          <a:off x="4690800" y="-1138761"/>
          <a:ext cx="741583" cy="5155401"/>
        </a:xfrm>
        <a:prstGeom prst="round2SameRect">
          <a:avLst/>
        </a:prstGeom>
        <a:solidFill>
          <a:schemeClr val="accent5">
            <a:tint val="40000"/>
            <a:alpha val="90000"/>
            <a:hueOff val="-2685120"/>
            <a:satOff val="12063"/>
            <a:lumOff val="829"/>
            <a:alphaOff val="0"/>
          </a:schemeClr>
        </a:solidFill>
        <a:ln w="25400" cap="flat" cmpd="sng" algn="ctr">
          <a:solidFill>
            <a:schemeClr val="accent5">
              <a:tint val="40000"/>
              <a:alpha val="90000"/>
              <a:hueOff val="-2685120"/>
              <a:satOff val="12063"/>
              <a:lumOff val="8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id-ID" sz="2100" kern="1200" dirty="0"/>
            <a:t>Mapping the “value stream” inside the business</a:t>
          </a:r>
        </a:p>
      </dsp:txBody>
      <dsp:txXfrm rot="-5400000">
        <a:off x="2483892" y="1104348"/>
        <a:ext cx="5119200" cy="669181"/>
      </dsp:txXfrm>
    </dsp:sp>
    <dsp:sp modelId="{F601023E-E9A7-48CA-8743-8B15FADED468}">
      <dsp:nvSpPr>
        <dsp:cNvPr id="0" name=""/>
        <dsp:cNvSpPr/>
      </dsp:nvSpPr>
      <dsp:spPr>
        <a:xfrm>
          <a:off x="374871" y="975449"/>
          <a:ext cx="2109020" cy="926979"/>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id-ID" sz="2200" kern="1200" dirty="0"/>
            <a:t>Value Stream Mapping</a:t>
          </a:r>
        </a:p>
      </dsp:txBody>
      <dsp:txXfrm>
        <a:off x="420122" y="1020700"/>
        <a:ext cx="2018518" cy="836477"/>
      </dsp:txXfrm>
    </dsp:sp>
    <dsp:sp modelId="{5816C7CD-8E46-43EE-AB75-8B35BCFAACED}">
      <dsp:nvSpPr>
        <dsp:cNvPr id="0" name=""/>
        <dsp:cNvSpPr/>
      </dsp:nvSpPr>
      <dsp:spPr>
        <a:xfrm rot="5400000">
          <a:off x="4271212" y="-165432"/>
          <a:ext cx="741583" cy="5155401"/>
        </a:xfrm>
        <a:prstGeom prst="round2Same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id-ID" sz="2100" kern="1200" dirty="0"/>
            <a:t>Reducing waste while keep producing product/service</a:t>
          </a:r>
        </a:p>
      </dsp:txBody>
      <dsp:txXfrm rot="-5400000">
        <a:off x="2064304" y="2077677"/>
        <a:ext cx="5119200" cy="669181"/>
      </dsp:txXfrm>
    </dsp:sp>
    <dsp:sp modelId="{FA04696B-51AE-4EA2-904C-1F8F71A88891}">
      <dsp:nvSpPr>
        <dsp:cNvPr id="0" name=""/>
        <dsp:cNvSpPr/>
      </dsp:nvSpPr>
      <dsp:spPr>
        <a:xfrm>
          <a:off x="374871" y="1948778"/>
          <a:ext cx="1689431" cy="926979"/>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id-ID" sz="2200" kern="1200" dirty="0"/>
            <a:t>Continuous Flow</a:t>
          </a:r>
        </a:p>
      </dsp:txBody>
      <dsp:txXfrm>
        <a:off x="420122" y="1994029"/>
        <a:ext cx="1598929" cy="836477"/>
      </dsp:txXfrm>
    </dsp:sp>
    <dsp:sp modelId="{FE780F0C-485E-4DAF-BE11-8354ADBCCF12}">
      <dsp:nvSpPr>
        <dsp:cNvPr id="0" name=""/>
        <dsp:cNvSpPr/>
      </dsp:nvSpPr>
      <dsp:spPr>
        <a:xfrm rot="5400000">
          <a:off x="4427720" y="807896"/>
          <a:ext cx="741583" cy="5155401"/>
        </a:xfrm>
        <a:prstGeom prst="round2SameRect">
          <a:avLst/>
        </a:prstGeom>
        <a:solidFill>
          <a:schemeClr val="accent5">
            <a:tint val="40000"/>
            <a:alpha val="90000"/>
            <a:hueOff val="-8055361"/>
            <a:satOff val="36190"/>
            <a:lumOff val="2488"/>
            <a:alphaOff val="0"/>
          </a:schemeClr>
        </a:solidFill>
        <a:ln w="25400" cap="flat" cmpd="sng" algn="ctr">
          <a:solidFill>
            <a:schemeClr val="accent5">
              <a:tint val="40000"/>
              <a:alpha val="90000"/>
              <a:hueOff val="-8055361"/>
              <a:satOff val="36190"/>
              <a:lumOff val="24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id-ID" sz="2100" i="0" kern="1200" dirty="0"/>
            <a:t>Customer driven approach to the company supply chain.</a:t>
          </a:r>
        </a:p>
      </dsp:txBody>
      <dsp:txXfrm rot="-5400000">
        <a:off x="2220812" y="3051006"/>
        <a:ext cx="5119200" cy="669181"/>
      </dsp:txXfrm>
    </dsp:sp>
    <dsp:sp modelId="{CFFCDA43-C759-4C10-8612-4C2D9F8857A9}">
      <dsp:nvSpPr>
        <dsp:cNvPr id="0" name=""/>
        <dsp:cNvSpPr/>
      </dsp:nvSpPr>
      <dsp:spPr>
        <a:xfrm>
          <a:off x="374871" y="2922106"/>
          <a:ext cx="1845939" cy="926979"/>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id-ID" sz="2200" kern="1200" dirty="0"/>
            <a:t>Pull System</a:t>
          </a:r>
        </a:p>
      </dsp:txBody>
      <dsp:txXfrm>
        <a:off x="420122" y="2967357"/>
        <a:ext cx="1755437" cy="836477"/>
      </dsp:txXfrm>
    </dsp:sp>
    <dsp:sp modelId="{8FA35271-33DD-498A-A1F6-C2C2663EF025}">
      <dsp:nvSpPr>
        <dsp:cNvPr id="0" name=""/>
        <dsp:cNvSpPr/>
      </dsp:nvSpPr>
      <dsp:spPr>
        <a:xfrm rot="5400000">
          <a:off x="4731950" y="1781225"/>
          <a:ext cx="741583" cy="5155401"/>
        </a:xfrm>
        <a:prstGeom prst="round2Same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id-ID" sz="2100" kern="1200" dirty="0"/>
            <a:t>Never ending process on improving current state</a:t>
          </a:r>
        </a:p>
      </dsp:txBody>
      <dsp:txXfrm rot="-5400000">
        <a:off x="2525042" y="4024335"/>
        <a:ext cx="5119200" cy="669181"/>
      </dsp:txXfrm>
    </dsp:sp>
    <dsp:sp modelId="{76B27975-32BD-41A6-895E-71B1BAD01BE1}">
      <dsp:nvSpPr>
        <dsp:cNvPr id="0" name=""/>
        <dsp:cNvSpPr/>
      </dsp:nvSpPr>
      <dsp:spPr>
        <a:xfrm>
          <a:off x="374871" y="3895435"/>
          <a:ext cx="2150169" cy="926979"/>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id-ID" sz="2200" kern="1200" dirty="0"/>
            <a:t>Continuous Improvement</a:t>
          </a:r>
        </a:p>
      </dsp:txBody>
      <dsp:txXfrm>
        <a:off x="420122" y="3940686"/>
        <a:ext cx="2059667" cy="8364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21E2B-EF27-4BBD-8539-A5171844BD4C}">
      <dsp:nvSpPr>
        <dsp:cNvPr id="0" name=""/>
        <dsp:cNvSpPr/>
      </dsp:nvSpPr>
      <dsp:spPr>
        <a:xfrm>
          <a:off x="1495" y="850148"/>
          <a:ext cx="4022587" cy="473245"/>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E36C7F-4808-4B20-B312-5D33901AF52D}">
      <dsp:nvSpPr>
        <dsp:cNvPr id="0" name=""/>
        <dsp:cNvSpPr/>
      </dsp:nvSpPr>
      <dsp:spPr>
        <a:xfrm>
          <a:off x="3585261" y="501280"/>
          <a:ext cx="295513" cy="295513"/>
        </a:xfrm>
        <a:prstGeom prst="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AC1152CB-7792-4F58-875E-DA1073B0EBA4}">
      <dsp:nvSpPr>
        <dsp:cNvPr id="0" name=""/>
        <dsp:cNvSpPr/>
      </dsp:nvSpPr>
      <dsp:spPr>
        <a:xfrm>
          <a:off x="3523109" y="4720889"/>
          <a:ext cx="4022587" cy="850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55" tIns="64770" rIns="97155" bIns="64770" numCol="1" spcCol="1270" anchor="ctr" anchorCtr="0">
          <a:noAutofit/>
        </a:bodyPr>
        <a:lstStyle/>
        <a:p>
          <a:pPr marL="0" lvl="0" indent="0" algn="l" defTabSz="2266950">
            <a:lnSpc>
              <a:spcPct val="90000"/>
            </a:lnSpc>
            <a:spcBef>
              <a:spcPct val="0"/>
            </a:spcBef>
            <a:spcAft>
              <a:spcPct val="35000"/>
            </a:spcAft>
            <a:buNone/>
          </a:pPr>
          <a:r>
            <a:rPr lang="id-ID" sz="5100" kern="1200" dirty="0"/>
            <a:t> </a:t>
          </a:r>
        </a:p>
      </dsp:txBody>
      <dsp:txXfrm>
        <a:off x="3523109" y="4720889"/>
        <a:ext cx="4022587" cy="850148"/>
      </dsp:txXfrm>
    </dsp:sp>
    <dsp:sp modelId="{E731C26F-9F73-430B-9E78-DB6E83921E66}">
      <dsp:nvSpPr>
        <dsp:cNvPr id="0" name=""/>
        <dsp:cNvSpPr/>
      </dsp:nvSpPr>
      <dsp:spPr>
        <a:xfrm>
          <a:off x="1495" y="1716713"/>
          <a:ext cx="295506" cy="29550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6C6B60-327A-422C-9347-D583775695E7}">
      <dsp:nvSpPr>
        <dsp:cNvPr id="0" name=""/>
        <dsp:cNvSpPr/>
      </dsp:nvSpPr>
      <dsp:spPr>
        <a:xfrm>
          <a:off x="283076" y="1520053"/>
          <a:ext cx="3741005" cy="688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id-ID" sz="2000" kern="1200" dirty="0"/>
            <a:t>Value Stream Mapping</a:t>
          </a:r>
        </a:p>
      </dsp:txBody>
      <dsp:txXfrm>
        <a:off x="283076" y="1520053"/>
        <a:ext cx="3741005" cy="688826"/>
      </dsp:txXfrm>
    </dsp:sp>
    <dsp:sp modelId="{3E302C82-0807-45A5-9C42-6A9D297783E5}">
      <dsp:nvSpPr>
        <dsp:cNvPr id="0" name=""/>
        <dsp:cNvSpPr/>
      </dsp:nvSpPr>
      <dsp:spPr>
        <a:xfrm>
          <a:off x="1495" y="2405539"/>
          <a:ext cx="295506" cy="29550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94919-DFEC-41FB-A1EB-097983BA45C7}">
      <dsp:nvSpPr>
        <dsp:cNvPr id="0" name=""/>
        <dsp:cNvSpPr/>
      </dsp:nvSpPr>
      <dsp:spPr>
        <a:xfrm>
          <a:off x="283076" y="2208879"/>
          <a:ext cx="3741005" cy="688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id-ID" sz="2000" kern="1200" dirty="0"/>
            <a:t>Kaizen</a:t>
          </a:r>
        </a:p>
      </dsp:txBody>
      <dsp:txXfrm>
        <a:off x="283076" y="2208879"/>
        <a:ext cx="3741005" cy="688826"/>
      </dsp:txXfrm>
    </dsp:sp>
    <dsp:sp modelId="{018AD252-ED51-406D-8F98-76E8E6B180D4}">
      <dsp:nvSpPr>
        <dsp:cNvPr id="0" name=""/>
        <dsp:cNvSpPr/>
      </dsp:nvSpPr>
      <dsp:spPr>
        <a:xfrm>
          <a:off x="1495" y="3094366"/>
          <a:ext cx="295506" cy="29550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7CA826-8E59-4B7E-B1E3-8ECECE3811DF}">
      <dsp:nvSpPr>
        <dsp:cNvPr id="0" name=""/>
        <dsp:cNvSpPr/>
      </dsp:nvSpPr>
      <dsp:spPr>
        <a:xfrm>
          <a:off x="283076" y="2897706"/>
          <a:ext cx="3741005" cy="688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id-ID" sz="2000" kern="1200" dirty="0"/>
            <a:t>5-S</a:t>
          </a:r>
        </a:p>
      </dsp:txBody>
      <dsp:txXfrm>
        <a:off x="283076" y="2897706"/>
        <a:ext cx="3741005" cy="688826"/>
      </dsp:txXfrm>
    </dsp:sp>
    <dsp:sp modelId="{DE8CEC87-A5B7-4BED-95EB-54B40E1E6594}">
      <dsp:nvSpPr>
        <dsp:cNvPr id="0" name=""/>
        <dsp:cNvSpPr/>
      </dsp:nvSpPr>
      <dsp:spPr>
        <a:xfrm>
          <a:off x="1495" y="3783192"/>
          <a:ext cx="295506" cy="29550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7788E3-B159-46ED-B91C-44C59034121F}">
      <dsp:nvSpPr>
        <dsp:cNvPr id="0" name=""/>
        <dsp:cNvSpPr/>
      </dsp:nvSpPr>
      <dsp:spPr>
        <a:xfrm>
          <a:off x="283076" y="3586532"/>
          <a:ext cx="3741005" cy="688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id-ID" sz="2000" kern="1200" dirty="0"/>
            <a:t>Kanban</a:t>
          </a:r>
        </a:p>
      </dsp:txBody>
      <dsp:txXfrm>
        <a:off x="283076" y="3586532"/>
        <a:ext cx="3741005" cy="688826"/>
      </dsp:txXfrm>
    </dsp:sp>
    <dsp:sp modelId="{DE272D63-67D0-4A7A-8131-B7F07AFC048D}">
      <dsp:nvSpPr>
        <dsp:cNvPr id="0" name=""/>
        <dsp:cNvSpPr/>
      </dsp:nvSpPr>
      <dsp:spPr>
        <a:xfrm>
          <a:off x="1495" y="4472018"/>
          <a:ext cx="295506" cy="29550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173ECB-2A61-41D2-AFC2-E544955C7664}">
      <dsp:nvSpPr>
        <dsp:cNvPr id="0" name=""/>
        <dsp:cNvSpPr/>
      </dsp:nvSpPr>
      <dsp:spPr>
        <a:xfrm>
          <a:off x="283076" y="4275358"/>
          <a:ext cx="3741005" cy="688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id-ID" sz="2000" kern="1200" dirty="0"/>
            <a:t>Root Cause and Corrective Action</a:t>
          </a:r>
        </a:p>
      </dsp:txBody>
      <dsp:txXfrm>
        <a:off x="283076" y="4275358"/>
        <a:ext cx="3741005" cy="688826"/>
      </dsp:txXfrm>
    </dsp:sp>
    <dsp:sp modelId="{E9E1C6FF-CD7C-446E-83DC-E2B6F867A803}">
      <dsp:nvSpPr>
        <dsp:cNvPr id="0" name=""/>
        <dsp:cNvSpPr/>
      </dsp:nvSpPr>
      <dsp:spPr>
        <a:xfrm>
          <a:off x="4225211" y="850148"/>
          <a:ext cx="4022587" cy="473245"/>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7E57C2-1DB0-4A12-8DDA-2950E8DB07F8}">
      <dsp:nvSpPr>
        <dsp:cNvPr id="0" name=""/>
        <dsp:cNvSpPr/>
      </dsp:nvSpPr>
      <dsp:spPr>
        <a:xfrm>
          <a:off x="3222344" y="501280"/>
          <a:ext cx="295513" cy="295513"/>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BCAF74B5-1E30-4702-BE7D-DF5A2A029611}">
      <dsp:nvSpPr>
        <dsp:cNvPr id="0" name=""/>
        <dsp:cNvSpPr/>
      </dsp:nvSpPr>
      <dsp:spPr>
        <a:xfrm>
          <a:off x="2107198" y="4720889"/>
          <a:ext cx="4022587" cy="850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55" tIns="64770" rIns="97155" bIns="64770" numCol="1" spcCol="1270" anchor="ctr" anchorCtr="0">
          <a:noAutofit/>
        </a:bodyPr>
        <a:lstStyle/>
        <a:p>
          <a:pPr marL="0" lvl="0" indent="0" algn="l" defTabSz="2266950">
            <a:lnSpc>
              <a:spcPct val="90000"/>
            </a:lnSpc>
            <a:spcBef>
              <a:spcPct val="0"/>
            </a:spcBef>
            <a:spcAft>
              <a:spcPct val="35000"/>
            </a:spcAft>
            <a:buNone/>
          </a:pPr>
          <a:r>
            <a:rPr lang="id-ID" sz="5100" kern="1200" dirty="0"/>
            <a:t> </a:t>
          </a:r>
        </a:p>
      </dsp:txBody>
      <dsp:txXfrm>
        <a:off x="2107198" y="4720889"/>
        <a:ext cx="4022587" cy="850148"/>
      </dsp:txXfrm>
    </dsp:sp>
    <dsp:sp modelId="{FBF2442B-D074-49F8-8EA2-091D3CFFFC20}">
      <dsp:nvSpPr>
        <dsp:cNvPr id="0" name=""/>
        <dsp:cNvSpPr/>
      </dsp:nvSpPr>
      <dsp:spPr>
        <a:xfrm>
          <a:off x="4225211" y="1716713"/>
          <a:ext cx="295506" cy="29550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53ACEC-BC40-47DB-905D-85328890C853}">
      <dsp:nvSpPr>
        <dsp:cNvPr id="0" name=""/>
        <dsp:cNvSpPr/>
      </dsp:nvSpPr>
      <dsp:spPr>
        <a:xfrm>
          <a:off x="4506792" y="1520053"/>
          <a:ext cx="3741005" cy="688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id-ID" sz="2000" kern="1200" dirty="0"/>
            <a:t>Workcell design</a:t>
          </a:r>
        </a:p>
      </dsp:txBody>
      <dsp:txXfrm>
        <a:off x="4506792" y="1520053"/>
        <a:ext cx="3741005" cy="688826"/>
      </dsp:txXfrm>
    </dsp:sp>
    <dsp:sp modelId="{63A71B71-9DD1-41BF-ADE3-F06685049D93}">
      <dsp:nvSpPr>
        <dsp:cNvPr id="0" name=""/>
        <dsp:cNvSpPr/>
      </dsp:nvSpPr>
      <dsp:spPr>
        <a:xfrm>
          <a:off x="4225211" y="2405539"/>
          <a:ext cx="295506" cy="29550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146527-457A-4E85-A387-521981C4F8C8}">
      <dsp:nvSpPr>
        <dsp:cNvPr id="0" name=""/>
        <dsp:cNvSpPr/>
      </dsp:nvSpPr>
      <dsp:spPr>
        <a:xfrm>
          <a:off x="4506792" y="2208879"/>
          <a:ext cx="3741005" cy="688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id-ID" sz="2000" kern="1200" dirty="0"/>
            <a:t>Standardized Work</a:t>
          </a:r>
        </a:p>
      </dsp:txBody>
      <dsp:txXfrm>
        <a:off x="4506792" y="2208879"/>
        <a:ext cx="3741005" cy="688826"/>
      </dsp:txXfrm>
    </dsp:sp>
    <dsp:sp modelId="{562FF980-574A-4C65-A63E-6C155633E79E}">
      <dsp:nvSpPr>
        <dsp:cNvPr id="0" name=""/>
        <dsp:cNvSpPr/>
      </dsp:nvSpPr>
      <dsp:spPr>
        <a:xfrm>
          <a:off x="4225211" y="3094366"/>
          <a:ext cx="295506" cy="29550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CB47B2-0255-4D9D-B9A3-C61BE12F6E67}">
      <dsp:nvSpPr>
        <dsp:cNvPr id="0" name=""/>
        <dsp:cNvSpPr/>
      </dsp:nvSpPr>
      <dsp:spPr>
        <a:xfrm>
          <a:off x="4506792" y="2897706"/>
          <a:ext cx="3741005" cy="688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id-ID" sz="2000" kern="1200" dirty="0"/>
            <a:t>Takt Time</a:t>
          </a:r>
        </a:p>
      </dsp:txBody>
      <dsp:txXfrm>
        <a:off x="4506792" y="2897706"/>
        <a:ext cx="3741005" cy="688826"/>
      </dsp:txXfrm>
    </dsp:sp>
    <dsp:sp modelId="{F38EBC4F-F41E-4F1C-8345-3CBB16C4604E}">
      <dsp:nvSpPr>
        <dsp:cNvPr id="0" name=""/>
        <dsp:cNvSpPr/>
      </dsp:nvSpPr>
      <dsp:spPr>
        <a:xfrm>
          <a:off x="4225211" y="3783192"/>
          <a:ext cx="295506" cy="29550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0407D9-DDBC-4971-A403-5D70C33EAD65}">
      <dsp:nvSpPr>
        <dsp:cNvPr id="0" name=""/>
        <dsp:cNvSpPr/>
      </dsp:nvSpPr>
      <dsp:spPr>
        <a:xfrm>
          <a:off x="4506792" y="3586532"/>
          <a:ext cx="3741005" cy="688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id-ID" sz="2000" kern="1200" dirty="0"/>
            <a:t>Pull System</a:t>
          </a:r>
        </a:p>
      </dsp:txBody>
      <dsp:txXfrm>
        <a:off x="4506792" y="3586532"/>
        <a:ext cx="3741005" cy="688826"/>
      </dsp:txXfrm>
    </dsp:sp>
    <dsp:sp modelId="{1D94E7D4-B004-4D26-9A8C-60372EA0F158}">
      <dsp:nvSpPr>
        <dsp:cNvPr id="0" name=""/>
        <dsp:cNvSpPr/>
      </dsp:nvSpPr>
      <dsp:spPr>
        <a:xfrm>
          <a:off x="4225211" y="4472018"/>
          <a:ext cx="295506" cy="29550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5715CF-3AB9-46BC-9CAA-F2C902BFA710}">
      <dsp:nvSpPr>
        <dsp:cNvPr id="0" name=""/>
        <dsp:cNvSpPr/>
      </dsp:nvSpPr>
      <dsp:spPr>
        <a:xfrm>
          <a:off x="4506792" y="4275358"/>
          <a:ext cx="3741005" cy="688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id-ID" sz="2000" kern="1200" dirty="0"/>
            <a:t>Training Within Industry</a:t>
          </a:r>
        </a:p>
      </dsp:txBody>
      <dsp:txXfrm>
        <a:off x="4506792" y="4275358"/>
        <a:ext cx="3741005" cy="6888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D2325-0182-45D8-8202-F6246585ECAF}">
      <dsp:nvSpPr>
        <dsp:cNvPr id="0" name=""/>
        <dsp:cNvSpPr/>
      </dsp:nvSpPr>
      <dsp:spPr>
        <a:xfrm>
          <a:off x="0" y="358719"/>
          <a:ext cx="6096000" cy="76752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id-ID" sz="3200" kern="1200" dirty="0"/>
            <a:t>Visual Performance Measurement</a:t>
          </a:r>
        </a:p>
      </dsp:txBody>
      <dsp:txXfrm>
        <a:off x="37467" y="396186"/>
        <a:ext cx="6021066" cy="692586"/>
      </dsp:txXfrm>
    </dsp:sp>
    <dsp:sp modelId="{5B4C3168-F361-40A0-9734-1EFF3FEEF31E}">
      <dsp:nvSpPr>
        <dsp:cNvPr id="0" name=""/>
        <dsp:cNvSpPr/>
      </dsp:nvSpPr>
      <dsp:spPr>
        <a:xfrm>
          <a:off x="0" y="1218399"/>
          <a:ext cx="6096000" cy="76752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id-ID" sz="3200" kern="1200" dirty="0"/>
            <a:t>Value Stream Costing</a:t>
          </a:r>
        </a:p>
      </dsp:txBody>
      <dsp:txXfrm>
        <a:off x="37467" y="1255866"/>
        <a:ext cx="6021066" cy="692586"/>
      </dsp:txXfrm>
    </dsp:sp>
    <dsp:sp modelId="{D2E753CE-C5AF-4B91-985E-EB2FE0145B34}">
      <dsp:nvSpPr>
        <dsp:cNvPr id="0" name=""/>
        <dsp:cNvSpPr/>
      </dsp:nvSpPr>
      <dsp:spPr>
        <a:xfrm>
          <a:off x="0" y="2078079"/>
          <a:ext cx="6096000" cy="76752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id-ID" sz="3200" kern="1200" dirty="0"/>
            <a:t>Target Costing</a:t>
          </a:r>
        </a:p>
      </dsp:txBody>
      <dsp:txXfrm>
        <a:off x="37467" y="2115546"/>
        <a:ext cx="6021066" cy="692586"/>
      </dsp:txXfrm>
    </dsp:sp>
    <dsp:sp modelId="{447EF2B1-D2C3-407D-B812-B0B109BFE8F5}">
      <dsp:nvSpPr>
        <dsp:cNvPr id="0" name=""/>
        <dsp:cNvSpPr/>
      </dsp:nvSpPr>
      <dsp:spPr>
        <a:xfrm>
          <a:off x="0" y="2937760"/>
          <a:ext cx="6096000" cy="767520"/>
        </a:xfrm>
        <a:prstGeom prst="roundRect">
          <a:avLst/>
        </a:prstGeom>
        <a:no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id-ID" sz="3200" kern="1200" dirty="0"/>
            <a:t>Tools: Box Scores</a:t>
          </a:r>
        </a:p>
      </dsp:txBody>
      <dsp:txXfrm>
        <a:off x="37467" y="2975227"/>
        <a:ext cx="6021066" cy="6925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6E1DC-01D6-466A-B028-1AE230E5D152}">
      <dsp:nvSpPr>
        <dsp:cNvPr id="0" name=""/>
        <dsp:cNvSpPr/>
      </dsp:nvSpPr>
      <dsp:spPr>
        <a:xfrm>
          <a:off x="3387065" y="1774773"/>
          <a:ext cx="1362772" cy="1362772"/>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d-ID" sz="1600" b="1" kern="1200" dirty="0"/>
            <a:t>Leadership</a:t>
          </a:r>
        </a:p>
      </dsp:txBody>
      <dsp:txXfrm>
        <a:off x="3586638" y="1974346"/>
        <a:ext cx="963626" cy="963626"/>
      </dsp:txXfrm>
    </dsp:sp>
    <dsp:sp modelId="{160DC26F-3DAB-46E5-A4BE-C560C8FC0462}">
      <dsp:nvSpPr>
        <dsp:cNvPr id="0" name=""/>
        <dsp:cNvSpPr/>
      </dsp:nvSpPr>
      <dsp:spPr>
        <a:xfrm rot="16200000">
          <a:off x="3863728" y="1554976"/>
          <a:ext cx="409447" cy="30146"/>
        </a:xfrm>
        <a:custGeom>
          <a:avLst/>
          <a:gdLst/>
          <a:ahLst/>
          <a:cxnLst/>
          <a:rect l="0" t="0" r="0" b="0"/>
          <a:pathLst>
            <a:path>
              <a:moveTo>
                <a:pt x="0" y="15073"/>
              </a:moveTo>
              <a:lnTo>
                <a:pt x="409447" y="15073"/>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4058215" y="1559813"/>
        <a:ext cx="20472" cy="20472"/>
      </dsp:txXfrm>
    </dsp:sp>
    <dsp:sp modelId="{2C8A3D46-F200-4571-8236-717FC9ACA49C}">
      <dsp:nvSpPr>
        <dsp:cNvPr id="0" name=""/>
        <dsp:cNvSpPr/>
      </dsp:nvSpPr>
      <dsp:spPr>
        <a:xfrm>
          <a:off x="3387065" y="2553"/>
          <a:ext cx="1362772" cy="1362772"/>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d-ID" sz="2000" b="1" kern="1200" dirty="0"/>
            <a:t>Process</a:t>
          </a:r>
        </a:p>
      </dsp:txBody>
      <dsp:txXfrm>
        <a:off x="3586638" y="202126"/>
        <a:ext cx="963626" cy="963626"/>
      </dsp:txXfrm>
    </dsp:sp>
    <dsp:sp modelId="{404D1FA6-F7F0-490F-8127-0FAF0B3BA835}">
      <dsp:nvSpPr>
        <dsp:cNvPr id="0" name=""/>
        <dsp:cNvSpPr/>
      </dsp:nvSpPr>
      <dsp:spPr>
        <a:xfrm>
          <a:off x="4749838" y="2441086"/>
          <a:ext cx="409447" cy="30146"/>
        </a:xfrm>
        <a:custGeom>
          <a:avLst/>
          <a:gdLst/>
          <a:ahLst/>
          <a:cxnLst/>
          <a:rect l="0" t="0" r="0" b="0"/>
          <a:pathLst>
            <a:path>
              <a:moveTo>
                <a:pt x="0" y="15073"/>
              </a:moveTo>
              <a:lnTo>
                <a:pt x="409447" y="15073"/>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4944325" y="2445923"/>
        <a:ext cx="20472" cy="20472"/>
      </dsp:txXfrm>
    </dsp:sp>
    <dsp:sp modelId="{863CD312-8C81-477E-B602-FF57F999D8E3}">
      <dsp:nvSpPr>
        <dsp:cNvPr id="0" name=""/>
        <dsp:cNvSpPr/>
      </dsp:nvSpPr>
      <dsp:spPr>
        <a:xfrm>
          <a:off x="5159285" y="1774773"/>
          <a:ext cx="1362772" cy="1362772"/>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d-ID" sz="2000" b="1" kern="1200" dirty="0"/>
            <a:t>People</a:t>
          </a:r>
        </a:p>
      </dsp:txBody>
      <dsp:txXfrm>
        <a:off x="5358858" y="1974346"/>
        <a:ext cx="963626" cy="963626"/>
      </dsp:txXfrm>
    </dsp:sp>
    <dsp:sp modelId="{DAD566F7-E4F3-42B5-BA1A-254F8DE2B58D}">
      <dsp:nvSpPr>
        <dsp:cNvPr id="0" name=""/>
        <dsp:cNvSpPr/>
      </dsp:nvSpPr>
      <dsp:spPr>
        <a:xfrm rot="5400000">
          <a:off x="3863728" y="3327196"/>
          <a:ext cx="409447" cy="30146"/>
        </a:xfrm>
        <a:custGeom>
          <a:avLst/>
          <a:gdLst/>
          <a:ahLst/>
          <a:cxnLst/>
          <a:rect l="0" t="0" r="0" b="0"/>
          <a:pathLst>
            <a:path>
              <a:moveTo>
                <a:pt x="0" y="15073"/>
              </a:moveTo>
              <a:lnTo>
                <a:pt x="409447" y="15073"/>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4058215" y="3332033"/>
        <a:ext cx="20472" cy="20472"/>
      </dsp:txXfrm>
    </dsp:sp>
    <dsp:sp modelId="{9B48E8FD-7184-4FBD-A3C2-62BCE1C3836E}">
      <dsp:nvSpPr>
        <dsp:cNvPr id="0" name=""/>
        <dsp:cNvSpPr/>
      </dsp:nvSpPr>
      <dsp:spPr>
        <a:xfrm>
          <a:off x="3387065" y="3546993"/>
          <a:ext cx="1362772" cy="1362772"/>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d-ID" sz="2000" b="1" kern="1200" dirty="0"/>
            <a:t>Enablers</a:t>
          </a:r>
        </a:p>
      </dsp:txBody>
      <dsp:txXfrm>
        <a:off x="3586638" y="3746566"/>
        <a:ext cx="963626" cy="963626"/>
      </dsp:txXfrm>
    </dsp:sp>
    <dsp:sp modelId="{8E5F8B8D-44A6-47B6-9589-1C61399E6B19}">
      <dsp:nvSpPr>
        <dsp:cNvPr id="0" name=""/>
        <dsp:cNvSpPr/>
      </dsp:nvSpPr>
      <dsp:spPr>
        <a:xfrm rot="10800000">
          <a:off x="2977618" y="2441086"/>
          <a:ext cx="409447" cy="30146"/>
        </a:xfrm>
        <a:custGeom>
          <a:avLst/>
          <a:gdLst/>
          <a:ahLst/>
          <a:cxnLst/>
          <a:rect l="0" t="0" r="0" b="0"/>
          <a:pathLst>
            <a:path>
              <a:moveTo>
                <a:pt x="0" y="15073"/>
              </a:moveTo>
              <a:lnTo>
                <a:pt x="409447" y="15073"/>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rot="10800000">
        <a:off x="3172105" y="2445923"/>
        <a:ext cx="20472" cy="20472"/>
      </dsp:txXfrm>
    </dsp:sp>
    <dsp:sp modelId="{8505AF9D-5460-44FC-A260-D465A5BCD190}">
      <dsp:nvSpPr>
        <dsp:cNvPr id="0" name=""/>
        <dsp:cNvSpPr/>
      </dsp:nvSpPr>
      <dsp:spPr>
        <a:xfrm>
          <a:off x="1614845" y="1774773"/>
          <a:ext cx="1362772" cy="1362772"/>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d-ID" sz="2000" b="1" kern="1200" dirty="0"/>
            <a:t>Strategy</a:t>
          </a:r>
        </a:p>
      </dsp:txBody>
      <dsp:txXfrm>
        <a:off x="1814418" y="1974346"/>
        <a:ext cx="963626" cy="96362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10D9D19B-0355-4CD9-A400-0EEF33D77C99}" type="datetimeFigureOut">
              <a:rPr lang="id-ID" smtClean="0"/>
              <a:t>03/06/2021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D9C8E76-DB35-4EEE-B380-945459F0757B}" type="slidenum">
              <a:rPr lang="id-ID" smtClean="0"/>
              <a:t>‹#›</a:t>
            </a:fld>
            <a:endParaRPr lang="id-ID"/>
          </a:p>
        </p:txBody>
      </p:sp>
    </p:spTree>
    <p:extLst>
      <p:ext uri="{BB962C8B-B14F-4D97-AF65-F5344CB8AC3E}">
        <p14:creationId xmlns:p14="http://schemas.microsoft.com/office/powerpoint/2010/main" val="2768962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0D9D19B-0355-4CD9-A400-0EEF33D77C99}" type="datetimeFigureOut">
              <a:rPr lang="id-ID" smtClean="0"/>
              <a:t>03/06/2021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D9C8E76-DB35-4EEE-B380-945459F0757B}" type="slidenum">
              <a:rPr lang="id-ID" smtClean="0"/>
              <a:t>‹#›</a:t>
            </a:fld>
            <a:endParaRPr lang="id-ID"/>
          </a:p>
        </p:txBody>
      </p:sp>
    </p:spTree>
    <p:extLst>
      <p:ext uri="{BB962C8B-B14F-4D97-AF65-F5344CB8AC3E}">
        <p14:creationId xmlns:p14="http://schemas.microsoft.com/office/powerpoint/2010/main" val="3560126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0D9D19B-0355-4CD9-A400-0EEF33D77C99}" type="datetimeFigureOut">
              <a:rPr lang="id-ID" smtClean="0"/>
              <a:t>03/06/2021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D9C8E76-DB35-4EEE-B380-945459F0757B}" type="slidenum">
              <a:rPr lang="id-ID" smtClean="0"/>
              <a:t>‹#›</a:t>
            </a:fld>
            <a:endParaRPr lang="id-ID"/>
          </a:p>
        </p:txBody>
      </p:sp>
    </p:spTree>
    <p:extLst>
      <p:ext uri="{BB962C8B-B14F-4D97-AF65-F5344CB8AC3E}">
        <p14:creationId xmlns:p14="http://schemas.microsoft.com/office/powerpoint/2010/main" val="1101261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0D9D19B-0355-4CD9-A400-0EEF33D77C99}" type="datetimeFigureOut">
              <a:rPr lang="id-ID" smtClean="0"/>
              <a:t>03/06/2021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D9C8E76-DB35-4EEE-B380-945459F0757B}" type="slidenum">
              <a:rPr lang="id-ID" smtClean="0"/>
              <a:t>‹#›</a:t>
            </a:fld>
            <a:endParaRPr lang="id-ID"/>
          </a:p>
        </p:txBody>
      </p:sp>
    </p:spTree>
    <p:extLst>
      <p:ext uri="{BB962C8B-B14F-4D97-AF65-F5344CB8AC3E}">
        <p14:creationId xmlns:p14="http://schemas.microsoft.com/office/powerpoint/2010/main" val="1638675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D9D19B-0355-4CD9-A400-0EEF33D77C99}" type="datetimeFigureOut">
              <a:rPr lang="id-ID" smtClean="0"/>
              <a:t>03/06/2021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D9C8E76-DB35-4EEE-B380-945459F0757B}" type="slidenum">
              <a:rPr lang="id-ID" smtClean="0"/>
              <a:t>‹#›</a:t>
            </a:fld>
            <a:endParaRPr lang="id-ID"/>
          </a:p>
        </p:txBody>
      </p:sp>
    </p:spTree>
    <p:extLst>
      <p:ext uri="{BB962C8B-B14F-4D97-AF65-F5344CB8AC3E}">
        <p14:creationId xmlns:p14="http://schemas.microsoft.com/office/powerpoint/2010/main" val="365245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10D9D19B-0355-4CD9-A400-0EEF33D77C99}" type="datetimeFigureOut">
              <a:rPr lang="id-ID" smtClean="0"/>
              <a:t>03/06/2021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D9C8E76-DB35-4EEE-B380-945459F0757B}" type="slidenum">
              <a:rPr lang="id-ID" smtClean="0"/>
              <a:t>‹#›</a:t>
            </a:fld>
            <a:endParaRPr lang="id-ID"/>
          </a:p>
        </p:txBody>
      </p:sp>
    </p:spTree>
    <p:extLst>
      <p:ext uri="{BB962C8B-B14F-4D97-AF65-F5344CB8AC3E}">
        <p14:creationId xmlns:p14="http://schemas.microsoft.com/office/powerpoint/2010/main" val="574879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10D9D19B-0355-4CD9-A400-0EEF33D77C99}" type="datetimeFigureOut">
              <a:rPr lang="id-ID" smtClean="0"/>
              <a:t>03/06/2021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D9C8E76-DB35-4EEE-B380-945459F0757B}" type="slidenum">
              <a:rPr lang="id-ID" smtClean="0"/>
              <a:t>‹#›</a:t>
            </a:fld>
            <a:endParaRPr lang="id-ID"/>
          </a:p>
        </p:txBody>
      </p:sp>
    </p:spTree>
    <p:extLst>
      <p:ext uri="{BB962C8B-B14F-4D97-AF65-F5344CB8AC3E}">
        <p14:creationId xmlns:p14="http://schemas.microsoft.com/office/powerpoint/2010/main" val="3819688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10D9D19B-0355-4CD9-A400-0EEF33D77C99}" type="datetimeFigureOut">
              <a:rPr lang="id-ID" smtClean="0"/>
              <a:t>03/06/2021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D9C8E76-DB35-4EEE-B380-945459F0757B}" type="slidenum">
              <a:rPr lang="id-ID" smtClean="0"/>
              <a:t>‹#›</a:t>
            </a:fld>
            <a:endParaRPr lang="id-ID"/>
          </a:p>
        </p:txBody>
      </p:sp>
    </p:spTree>
    <p:extLst>
      <p:ext uri="{BB962C8B-B14F-4D97-AF65-F5344CB8AC3E}">
        <p14:creationId xmlns:p14="http://schemas.microsoft.com/office/powerpoint/2010/main" val="1291313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D9D19B-0355-4CD9-A400-0EEF33D77C99}" type="datetimeFigureOut">
              <a:rPr lang="id-ID" smtClean="0"/>
              <a:t>03/06/2021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D9C8E76-DB35-4EEE-B380-945459F0757B}" type="slidenum">
              <a:rPr lang="id-ID" smtClean="0"/>
              <a:t>‹#›</a:t>
            </a:fld>
            <a:endParaRPr lang="id-ID"/>
          </a:p>
        </p:txBody>
      </p:sp>
    </p:spTree>
    <p:extLst>
      <p:ext uri="{BB962C8B-B14F-4D97-AF65-F5344CB8AC3E}">
        <p14:creationId xmlns:p14="http://schemas.microsoft.com/office/powerpoint/2010/main" val="4086132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D9D19B-0355-4CD9-A400-0EEF33D77C99}" type="datetimeFigureOut">
              <a:rPr lang="id-ID" smtClean="0"/>
              <a:t>03/06/2021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D9C8E76-DB35-4EEE-B380-945459F0757B}" type="slidenum">
              <a:rPr lang="id-ID" smtClean="0"/>
              <a:t>‹#›</a:t>
            </a:fld>
            <a:endParaRPr lang="id-ID"/>
          </a:p>
        </p:txBody>
      </p:sp>
    </p:spTree>
    <p:extLst>
      <p:ext uri="{BB962C8B-B14F-4D97-AF65-F5344CB8AC3E}">
        <p14:creationId xmlns:p14="http://schemas.microsoft.com/office/powerpoint/2010/main" val="939511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D9D19B-0355-4CD9-A400-0EEF33D77C99}" type="datetimeFigureOut">
              <a:rPr lang="id-ID" smtClean="0"/>
              <a:t>03/06/2021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D9C8E76-DB35-4EEE-B380-945459F0757B}" type="slidenum">
              <a:rPr lang="id-ID" smtClean="0"/>
              <a:t>‹#›</a:t>
            </a:fld>
            <a:endParaRPr lang="id-ID"/>
          </a:p>
        </p:txBody>
      </p:sp>
    </p:spTree>
    <p:extLst>
      <p:ext uri="{BB962C8B-B14F-4D97-AF65-F5344CB8AC3E}">
        <p14:creationId xmlns:p14="http://schemas.microsoft.com/office/powerpoint/2010/main" val="1069269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D9D19B-0355-4CD9-A400-0EEF33D77C99}" type="datetimeFigureOut">
              <a:rPr lang="id-ID" smtClean="0"/>
              <a:t>03/06/2021</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C8E76-DB35-4EEE-B380-945459F0757B}" type="slidenum">
              <a:rPr lang="id-ID" smtClean="0"/>
              <a:t>‹#›</a:t>
            </a:fld>
            <a:endParaRPr lang="id-ID"/>
          </a:p>
        </p:txBody>
      </p:sp>
    </p:spTree>
    <p:extLst>
      <p:ext uri="{BB962C8B-B14F-4D97-AF65-F5344CB8AC3E}">
        <p14:creationId xmlns:p14="http://schemas.microsoft.com/office/powerpoint/2010/main" val="272670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07/relationships/hdphoto" Target="../media/hdphoto1.wdp"/><Relationship Id="rId7" Type="http://schemas.openxmlformats.org/officeDocument/2006/relationships/diagramColors" Target="../diagrams/colors5.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1798133" y="1208049"/>
            <a:ext cx="2425251" cy="170559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3408523"/>
            <a:ext cx="3237961" cy="3429001"/>
          </a:xfrm>
          <a:prstGeom prst="rect">
            <a:avLst/>
          </a:prstGeom>
        </p:spPr>
      </p:pic>
      <p:sp>
        <p:nvSpPr>
          <p:cNvPr id="5" name="Rectangle 4"/>
          <p:cNvSpPr/>
          <p:nvPr/>
        </p:nvSpPr>
        <p:spPr>
          <a:xfrm>
            <a:off x="4390089" y="188640"/>
            <a:ext cx="4572000" cy="646331"/>
          </a:xfrm>
          <a:prstGeom prst="rect">
            <a:avLst/>
          </a:prstGeom>
        </p:spPr>
        <p:txBody>
          <a:bodyPr>
            <a:spAutoFit/>
          </a:bodyPr>
          <a:lstStyle/>
          <a:p>
            <a:pPr algn="r"/>
            <a:r>
              <a:rPr lang="id-ID" sz="2400" dirty="0"/>
              <a:t>LEAN</a:t>
            </a:r>
            <a:r>
              <a:rPr lang="id-ID" sz="2400" b="1" dirty="0">
                <a:solidFill>
                  <a:srgbClr val="0070C0"/>
                </a:solidFill>
              </a:rPr>
              <a:t>ACCOUNTI</a:t>
            </a:r>
            <a:r>
              <a:rPr lang="id-ID" sz="2400" b="1" dirty="0">
                <a:solidFill>
                  <a:srgbClr val="FFC000"/>
                </a:solidFill>
              </a:rPr>
              <a:t>N</a:t>
            </a:r>
            <a:r>
              <a:rPr lang="id-ID" sz="2400" b="1" dirty="0">
                <a:solidFill>
                  <a:srgbClr val="0070C0"/>
                </a:solidFill>
              </a:rPr>
              <a:t>G</a:t>
            </a:r>
          </a:p>
          <a:p>
            <a:pPr algn="r"/>
            <a:r>
              <a:rPr lang="id-ID" sz="1100" i="1" dirty="0"/>
              <a:t>Theory and Practices</a:t>
            </a:r>
          </a:p>
        </p:txBody>
      </p:sp>
      <p:sp>
        <p:nvSpPr>
          <p:cNvPr id="6" name="TextBox 5"/>
          <p:cNvSpPr txBox="1"/>
          <p:nvPr/>
        </p:nvSpPr>
        <p:spPr>
          <a:xfrm>
            <a:off x="1907704" y="1949931"/>
            <a:ext cx="2235364" cy="830997"/>
          </a:xfrm>
          <a:prstGeom prst="rect">
            <a:avLst/>
          </a:prstGeom>
          <a:noFill/>
        </p:spPr>
        <p:txBody>
          <a:bodyPr wrap="square" rtlCol="0">
            <a:spAutoFit/>
          </a:bodyPr>
          <a:lstStyle/>
          <a:p>
            <a:r>
              <a:rPr lang="id-ID" sz="2400" b="1" dirty="0">
                <a:solidFill>
                  <a:schemeClr val="bg1"/>
                </a:solidFill>
              </a:rPr>
              <a:t>LEAN</a:t>
            </a:r>
          </a:p>
          <a:p>
            <a:r>
              <a:rPr lang="id-ID" sz="2400" b="1" dirty="0">
                <a:solidFill>
                  <a:schemeClr val="bg1"/>
                </a:solidFill>
              </a:rPr>
              <a:t>ACCOUNTING?</a:t>
            </a:r>
          </a:p>
        </p:txBody>
      </p:sp>
      <p:sp>
        <p:nvSpPr>
          <p:cNvPr id="8" name="TextBox 7"/>
          <p:cNvSpPr txBox="1"/>
          <p:nvPr/>
        </p:nvSpPr>
        <p:spPr>
          <a:xfrm>
            <a:off x="1109782" y="3412365"/>
            <a:ext cx="6233326" cy="1323439"/>
          </a:xfrm>
          <a:prstGeom prst="rect">
            <a:avLst/>
          </a:prstGeom>
          <a:noFill/>
        </p:spPr>
        <p:txBody>
          <a:bodyPr wrap="square" rtlCol="0">
            <a:spAutoFit/>
          </a:bodyPr>
          <a:lstStyle/>
          <a:p>
            <a:pPr marL="285750" indent="-285750">
              <a:buFont typeface="Arial" pitchFamily="34" charset="0"/>
              <a:buChar char="•"/>
            </a:pPr>
            <a:r>
              <a:rPr lang="id-ID" sz="2000" dirty="0"/>
              <a:t>A</a:t>
            </a:r>
            <a:r>
              <a:rPr lang="en-US" sz="2000" dirty="0"/>
              <a:t>n approach that covers all the concepts and techniques that aim to simplify the business to the essential activities that are needed to meet the needs of customers with a more effective and profitable way.</a:t>
            </a:r>
            <a:endParaRPr lang="id-ID" sz="2000" dirty="0"/>
          </a:p>
        </p:txBody>
      </p:sp>
    </p:spTree>
    <p:extLst>
      <p:ext uri="{BB962C8B-B14F-4D97-AF65-F5344CB8AC3E}">
        <p14:creationId xmlns:p14="http://schemas.microsoft.com/office/powerpoint/2010/main" val="1525204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283146" y="-837703"/>
            <a:ext cx="2425251" cy="170559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4390089" y="188640"/>
            <a:ext cx="4572000" cy="646331"/>
          </a:xfrm>
          <a:prstGeom prst="rect">
            <a:avLst/>
          </a:prstGeom>
        </p:spPr>
        <p:txBody>
          <a:bodyPr>
            <a:spAutoFit/>
          </a:bodyPr>
          <a:lstStyle/>
          <a:p>
            <a:pPr algn="r"/>
            <a:r>
              <a:rPr lang="id-ID" sz="2400" dirty="0"/>
              <a:t>LEAN</a:t>
            </a:r>
            <a:r>
              <a:rPr lang="id-ID" sz="2400" b="1" dirty="0">
                <a:solidFill>
                  <a:srgbClr val="0070C0"/>
                </a:solidFill>
              </a:rPr>
              <a:t>ACCOUNTI</a:t>
            </a:r>
            <a:r>
              <a:rPr lang="id-ID" sz="2400" b="1" dirty="0">
                <a:solidFill>
                  <a:srgbClr val="FFC000"/>
                </a:solidFill>
              </a:rPr>
              <a:t>N</a:t>
            </a:r>
            <a:r>
              <a:rPr lang="id-ID" sz="2400" b="1" dirty="0">
                <a:solidFill>
                  <a:srgbClr val="0070C0"/>
                </a:solidFill>
              </a:rPr>
              <a:t>G</a:t>
            </a:r>
          </a:p>
          <a:p>
            <a:pPr algn="r"/>
            <a:r>
              <a:rPr lang="id-ID" sz="1100" i="1" dirty="0"/>
              <a:t>Theory and Practices</a:t>
            </a:r>
          </a:p>
        </p:txBody>
      </p:sp>
      <p:sp>
        <p:nvSpPr>
          <p:cNvPr id="6" name="TextBox 5"/>
          <p:cNvSpPr txBox="1"/>
          <p:nvPr/>
        </p:nvSpPr>
        <p:spPr>
          <a:xfrm>
            <a:off x="378089" y="188640"/>
            <a:ext cx="2235364" cy="523220"/>
          </a:xfrm>
          <a:prstGeom prst="rect">
            <a:avLst/>
          </a:prstGeom>
          <a:noFill/>
        </p:spPr>
        <p:txBody>
          <a:bodyPr wrap="square" rtlCol="0">
            <a:spAutoFit/>
          </a:bodyPr>
          <a:lstStyle/>
          <a:p>
            <a:r>
              <a:rPr lang="id-ID" sz="2800" b="1" dirty="0">
                <a:solidFill>
                  <a:schemeClr val="bg1"/>
                </a:solidFill>
              </a:rPr>
              <a:t>TOOLS</a:t>
            </a:r>
          </a:p>
        </p:txBody>
      </p:sp>
      <p:sp>
        <p:nvSpPr>
          <p:cNvPr id="4" name="TextBox 3"/>
          <p:cNvSpPr txBox="1"/>
          <p:nvPr/>
        </p:nvSpPr>
        <p:spPr>
          <a:xfrm>
            <a:off x="3275856" y="682533"/>
            <a:ext cx="7920880" cy="369332"/>
          </a:xfrm>
          <a:prstGeom prst="rect">
            <a:avLst/>
          </a:prstGeom>
          <a:noFill/>
        </p:spPr>
        <p:txBody>
          <a:bodyPr wrap="square" rtlCol="0">
            <a:spAutoFit/>
          </a:bodyPr>
          <a:lstStyle/>
          <a:p>
            <a:r>
              <a:rPr lang="id-ID" b="1" dirty="0">
                <a:solidFill>
                  <a:srgbClr val="0070C0"/>
                </a:solidFill>
              </a:rPr>
              <a:t>Value Stream Mapping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525" y="1268760"/>
            <a:ext cx="7600950" cy="5353050"/>
          </a:xfrm>
          <a:prstGeom prst="rect">
            <a:avLst/>
          </a:prstGeom>
        </p:spPr>
      </p:pic>
    </p:spTree>
    <p:extLst>
      <p:ext uri="{BB962C8B-B14F-4D97-AF65-F5344CB8AC3E}">
        <p14:creationId xmlns:p14="http://schemas.microsoft.com/office/powerpoint/2010/main" val="540456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283146" y="-837703"/>
            <a:ext cx="2425251" cy="170559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4390089" y="188640"/>
            <a:ext cx="4572000" cy="646331"/>
          </a:xfrm>
          <a:prstGeom prst="rect">
            <a:avLst/>
          </a:prstGeom>
        </p:spPr>
        <p:txBody>
          <a:bodyPr>
            <a:spAutoFit/>
          </a:bodyPr>
          <a:lstStyle/>
          <a:p>
            <a:pPr algn="r"/>
            <a:r>
              <a:rPr lang="id-ID" sz="2400" dirty="0"/>
              <a:t>LEAN</a:t>
            </a:r>
            <a:r>
              <a:rPr lang="id-ID" sz="2400" b="1" dirty="0">
                <a:solidFill>
                  <a:srgbClr val="0070C0"/>
                </a:solidFill>
              </a:rPr>
              <a:t>ACCOUNTI</a:t>
            </a:r>
            <a:r>
              <a:rPr lang="id-ID" sz="2400" b="1" dirty="0">
                <a:solidFill>
                  <a:srgbClr val="FFC000"/>
                </a:solidFill>
              </a:rPr>
              <a:t>N</a:t>
            </a:r>
            <a:r>
              <a:rPr lang="id-ID" sz="2400" b="1" dirty="0">
                <a:solidFill>
                  <a:srgbClr val="0070C0"/>
                </a:solidFill>
              </a:rPr>
              <a:t>G</a:t>
            </a:r>
          </a:p>
          <a:p>
            <a:pPr algn="r"/>
            <a:r>
              <a:rPr lang="id-ID" sz="1100" i="1" dirty="0"/>
              <a:t>Theory and Practices</a:t>
            </a:r>
          </a:p>
        </p:txBody>
      </p:sp>
      <p:sp>
        <p:nvSpPr>
          <p:cNvPr id="6" name="TextBox 5"/>
          <p:cNvSpPr txBox="1"/>
          <p:nvPr/>
        </p:nvSpPr>
        <p:spPr>
          <a:xfrm>
            <a:off x="378089" y="188640"/>
            <a:ext cx="2235364" cy="523220"/>
          </a:xfrm>
          <a:prstGeom prst="rect">
            <a:avLst/>
          </a:prstGeom>
          <a:noFill/>
        </p:spPr>
        <p:txBody>
          <a:bodyPr wrap="square" rtlCol="0">
            <a:spAutoFit/>
          </a:bodyPr>
          <a:lstStyle/>
          <a:p>
            <a:r>
              <a:rPr lang="id-ID" sz="2800" b="1" dirty="0">
                <a:solidFill>
                  <a:schemeClr val="bg1"/>
                </a:solidFill>
              </a:rPr>
              <a:t>TOOLS</a:t>
            </a:r>
          </a:p>
        </p:txBody>
      </p:sp>
      <p:sp>
        <p:nvSpPr>
          <p:cNvPr id="4" name="TextBox 3"/>
          <p:cNvSpPr txBox="1"/>
          <p:nvPr/>
        </p:nvSpPr>
        <p:spPr>
          <a:xfrm>
            <a:off x="611560" y="1196752"/>
            <a:ext cx="7920880" cy="1200329"/>
          </a:xfrm>
          <a:prstGeom prst="rect">
            <a:avLst/>
          </a:prstGeom>
          <a:noFill/>
        </p:spPr>
        <p:txBody>
          <a:bodyPr wrap="square" rtlCol="0">
            <a:spAutoFit/>
          </a:bodyPr>
          <a:lstStyle/>
          <a:p>
            <a:r>
              <a:rPr lang="id-ID" b="1" dirty="0">
                <a:solidFill>
                  <a:srgbClr val="0070C0"/>
                </a:solidFill>
              </a:rPr>
              <a:t>5-S (Seiri, Seiton, Seiso, Seiketsu, Seitsuke)</a:t>
            </a:r>
          </a:p>
          <a:p>
            <a:r>
              <a:rPr lang="en-US" dirty="0"/>
              <a:t>The list describes how to organize a work space for efficiency and effectiveness by identifying and storing the items used, maintaining the area and items, and sustaining the new order.</a:t>
            </a:r>
            <a:endParaRPr lang="id-ID" dirty="0"/>
          </a:p>
        </p:txBody>
      </p:sp>
      <p:graphicFrame>
        <p:nvGraphicFramePr>
          <p:cNvPr id="3" name="Table 2"/>
          <p:cNvGraphicFramePr>
            <a:graphicFrameLocks noGrp="1"/>
          </p:cNvGraphicFramePr>
          <p:nvPr>
            <p:extLst>
              <p:ext uri="{D42A27DB-BD31-4B8C-83A1-F6EECF244321}">
                <p14:modId xmlns:p14="http://schemas.microsoft.com/office/powerpoint/2010/main" val="3704013923"/>
              </p:ext>
            </p:extLst>
          </p:nvPr>
        </p:nvGraphicFramePr>
        <p:xfrm>
          <a:off x="378089" y="2784584"/>
          <a:ext cx="8393310" cy="3456384"/>
        </p:xfrm>
        <a:graphic>
          <a:graphicData uri="http://schemas.openxmlformats.org/drawingml/2006/table">
            <a:tbl>
              <a:tblPr firstRow="1" bandRow="1">
                <a:tableStyleId>{5C22544A-7EE6-4342-B048-85BDC9FD1C3A}</a:tableStyleId>
              </a:tblPr>
              <a:tblGrid>
                <a:gridCol w="1678662">
                  <a:extLst>
                    <a:ext uri="{9D8B030D-6E8A-4147-A177-3AD203B41FA5}">
                      <a16:colId xmlns:a16="http://schemas.microsoft.com/office/drawing/2014/main" val="20000"/>
                    </a:ext>
                  </a:extLst>
                </a:gridCol>
                <a:gridCol w="1678662">
                  <a:extLst>
                    <a:ext uri="{9D8B030D-6E8A-4147-A177-3AD203B41FA5}">
                      <a16:colId xmlns:a16="http://schemas.microsoft.com/office/drawing/2014/main" val="20001"/>
                    </a:ext>
                  </a:extLst>
                </a:gridCol>
                <a:gridCol w="1723618">
                  <a:extLst>
                    <a:ext uri="{9D8B030D-6E8A-4147-A177-3AD203B41FA5}">
                      <a16:colId xmlns:a16="http://schemas.microsoft.com/office/drawing/2014/main" val="20002"/>
                    </a:ext>
                  </a:extLst>
                </a:gridCol>
                <a:gridCol w="1633706">
                  <a:extLst>
                    <a:ext uri="{9D8B030D-6E8A-4147-A177-3AD203B41FA5}">
                      <a16:colId xmlns:a16="http://schemas.microsoft.com/office/drawing/2014/main" val="20003"/>
                    </a:ext>
                  </a:extLst>
                </a:gridCol>
                <a:gridCol w="1678662">
                  <a:extLst>
                    <a:ext uri="{9D8B030D-6E8A-4147-A177-3AD203B41FA5}">
                      <a16:colId xmlns:a16="http://schemas.microsoft.com/office/drawing/2014/main" val="20004"/>
                    </a:ext>
                  </a:extLst>
                </a:gridCol>
              </a:tblGrid>
              <a:tr h="399542">
                <a:tc>
                  <a:txBody>
                    <a:bodyPr/>
                    <a:lstStyle/>
                    <a:p>
                      <a:pPr algn="ctr"/>
                      <a:r>
                        <a:rPr lang="id-ID" dirty="0"/>
                        <a:t>Sort</a:t>
                      </a:r>
                    </a:p>
                  </a:txBody>
                  <a:tcPr/>
                </a:tc>
                <a:tc>
                  <a:txBody>
                    <a:bodyPr/>
                    <a:lstStyle/>
                    <a:p>
                      <a:pPr algn="ctr"/>
                      <a:r>
                        <a:rPr lang="id-ID" dirty="0"/>
                        <a:t>Set in Order</a:t>
                      </a:r>
                    </a:p>
                  </a:txBody>
                  <a:tcPr/>
                </a:tc>
                <a:tc>
                  <a:txBody>
                    <a:bodyPr/>
                    <a:lstStyle/>
                    <a:p>
                      <a:pPr algn="ctr"/>
                      <a:r>
                        <a:rPr lang="id-ID" dirty="0"/>
                        <a:t>Shine</a:t>
                      </a:r>
                    </a:p>
                  </a:txBody>
                  <a:tcPr/>
                </a:tc>
                <a:tc>
                  <a:txBody>
                    <a:bodyPr/>
                    <a:lstStyle/>
                    <a:p>
                      <a:pPr algn="ctr"/>
                      <a:r>
                        <a:rPr lang="id-ID" dirty="0"/>
                        <a:t>Standardize</a:t>
                      </a:r>
                    </a:p>
                  </a:txBody>
                  <a:tcPr/>
                </a:tc>
                <a:tc>
                  <a:txBody>
                    <a:bodyPr/>
                    <a:lstStyle/>
                    <a:p>
                      <a:pPr algn="ctr"/>
                      <a:r>
                        <a:rPr lang="id-ID" dirty="0"/>
                        <a:t>Sustain</a:t>
                      </a:r>
                    </a:p>
                  </a:txBody>
                  <a:tcPr/>
                </a:tc>
                <a:extLst>
                  <a:ext uri="{0D108BD9-81ED-4DB2-BD59-A6C34878D82A}">
                    <a16:rowId xmlns:a16="http://schemas.microsoft.com/office/drawing/2014/main" val="10000"/>
                  </a:ext>
                </a:extLst>
              </a:tr>
              <a:tr h="3056842">
                <a:tc>
                  <a:txBody>
                    <a:bodyPr/>
                    <a:lstStyle/>
                    <a:p>
                      <a:pPr marL="285750" indent="-285750">
                        <a:buFont typeface="Arial" pitchFamily="34" charset="0"/>
                        <a:buChar char="•"/>
                      </a:pPr>
                      <a:r>
                        <a:rPr lang="id-ID" dirty="0"/>
                        <a:t>Eliminating</a:t>
                      </a:r>
                      <a:r>
                        <a:rPr lang="id-ID" baseline="0" dirty="0"/>
                        <a:t> obstacles</a:t>
                      </a:r>
                    </a:p>
                    <a:p>
                      <a:pPr marL="285750" indent="-285750">
                        <a:buFont typeface="Arial" pitchFamily="34" charset="0"/>
                        <a:buChar char="•"/>
                      </a:pPr>
                      <a:r>
                        <a:rPr lang="id-ID" baseline="0" dirty="0"/>
                        <a:t>Remove unnecessary items</a:t>
                      </a:r>
                    </a:p>
                    <a:p>
                      <a:pPr marL="285750" indent="-285750">
                        <a:buFont typeface="Arial" pitchFamily="34" charset="0"/>
                        <a:buChar char="•"/>
                      </a:pPr>
                      <a:r>
                        <a:rPr lang="id-ID" baseline="0" dirty="0"/>
                        <a:t>Remove unused tools</a:t>
                      </a:r>
                    </a:p>
                    <a:p>
                      <a:pPr marL="285750" indent="-285750">
                        <a:buFont typeface="Arial" pitchFamily="34" charset="0"/>
                        <a:buChar char="•"/>
                      </a:pPr>
                      <a:r>
                        <a:rPr lang="id-ID" baseline="0" dirty="0"/>
                        <a:t>Waste Removal</a:t>
                      </a:r>
                      <a:endParaRPr lang="id-ID" dirty="0"/>
                    </a:p>
                  </a:txBody>
                  <a:tcPr/>
                </a:tc>
                <a:tc>
                  <a:txBody>
                    <a:bodyPr/>
                    <a:lstStyle/>
                    <a:p>
                      <a:pPr marL="285750" indent="-285750">
                        <a:buFont typeface="Arial" pitchFamily="34" charset="0"/>
                        <a:buChar char="•"/>
                      </a:pPr>
                      <a:r>
                        <a:rPr lang="id-ID" dirty="0"/>
                        <a:t>Arrange</a:t>
                      </a:r>
                      <a:r>
                        <a:rPr lang="id-ID" baseline="0" dirty="0"/>
                        <a:t> neccessary items</a:t>
                      </a:r>
                    </a:p>
                    <a:p>
                      <a:pPr marL="285750" indent="-285750">
                        <a:buFont typeface="Arial" pitchFamily="34" charset="0"/>
                        <a:buChar char="•"/>
                      </a:pPr>
                      <a:r>
                        <a:rPr lang="id-ID" baseline="0" dirty="0"/>
                        <a:t>Smooth workflow</a:t>
                      </a:r>
                    </a:p>
                    <a:p>
                      <a:pPr marL="285750" indent="-285750">
                        <a:buFont typeface="Arial" pitchFamily="34" charset="0"/>
                        <a:buChar char="•"/>
                      </a:pPr>
                      <a:r>
                        <a:rPr lang="id-ID" baseline="0" dirty="0"/>
                        <a:t>Close proximity arranging</a:t>
                      </a:r>
                      <a:endParaRPr lang="id-ID" dirty="0"/>
                    </a:p>
                  </a:txBody>
                  <a:tcPr/>
                </a:tc>
                <a:tc>
                  <a:txBody>
                    <a:bodyPr/>
                    <a:lstStyle/>
                    <a:p>
                      <a:pPr marL="285750" indent="-285750">
                        <a:buFont typeface="Arial" pitchFamily="34" charset="0"/>
                        <a:buChar char="•"/>
                      </a:pPr>
                      <a:r>
                        <a:rPr lang="id-ID" dirty="0"/>
                        <a:t>Prevent</a:t>
                      </a:r>
                      <a:r>
                        <a:rPr lang="id-ID" baseline="0" dirty="0"/>
                        <a:t> deterioration</a:t>
                      </a:r>
                    </a:p>
                    <a:p>
                      <a:pPr marL="285750" indent="-285750">
                        <a:buFont typeface="Arial" pitchFamily="34" charset="0"/>
                        <a:buChar char="•"/>
                      </a:pPr>
                      <a:r>
                        <a:rPr lang="id-ID" baseline="0" dirty="0"/>
                        <a:t>Clean workplace</a:t>
                      </a:r>
                    </a:p>
                    <a:p>
                      <a:pPr marL="285750" indent="-285750">
                        <a:buFont typeface="Arial" pitchFamily="34" charset="0"/>
                        <a:buChar char="•"/>
                      </a:pPr>
                      <a:r>
                        <a:rPr lang="id-ID" baseline="0" dirty="0"/>
                        <a:t>Detect problems within 50 feet in 5 second</a:t>
                      </a:r>
                      <a:endParaRPr lang="id-ID" dirty="0"/>
                    </a:p>
                  </a:txBody>
                  <a:tcPr/>
                </a:tc>
                <a:tc>
                  <a:txBody>
                    <a:bodyPr/>
                    <a:lstStyle/>
                    <a:p>
                      <a:pPr marL="285750" indent="-285750">
                        <a:buFont typeface="Arial" pitchFamily="34" charset="0"/>
                        <a:buChar char="•"/>
                      </a:pPr>
                      <a:r>
                        <a:rPr lang="id-ID" baseline="0" dirty="0"/>
                        <a:t>Standardize best practice</a:t>
                      </a:r>
                    </a:p>
                    <a:p>
                      <a:pPr marL="285750" indent="-285750">
                        <a:buFont typeface="Arial" pitchFamily="34" charset="0"/>
                        <a:buChar char="•"/>
                      </a:pPr>
                      <a:r>
                        <a:rPr lang="id-ID" baseline="0" dirty="0"/>
                        <a:t>Right thing on right place</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id-ID" dirty="0"/>
                        <a:t>Maintain</a:t>
                      </a:r>
                      <a:r>
                        <a:rPr lang="id-ID" baseline="0" dirty="0"/>
                        <a:t> high standards</a:t>
                      </a:r>
                    </a:p>
                    <a:p>
                      <a:pPr marL="285750" indent="-285750">
                        <a:buFont typeface="Arial" pitchFamily="34" charset="0"/>
                        <a:buChar char="•"/>
                      </a:pPr>
                      <a:endParaRPr lang="id-ID" dirty="0"/>
                    </a:p>
                  </a:txBody>
                  <a:tcPr/>
                </a:tc>
                <a:tc>
                  <a:txBody>
                    <a:bodyPr/>
                    <a:lstStyle/>
                    <a:p>
                      <a:pPr marL="285750" indent="-285750">
                        <a:buFont typeface="Arial" pitchFamily="34" charset="0"/>
                        <a:buChar char="•"/>
                      </a:pPr>
                      <a:r>
                        <a:rPr lang="id-ID" dirty="0"/>
                        <a:t>Do without being told</a:t>
                      </a:r>
                    </a:p>
                    <a:p>
                      <a:pPr marL="285750" indent="-285750">
                        <a:buFont typeface="Arial" pitchFamily="34" charset="0"/>
                        <a:buChar char="•"/>
                      </a:pPr>
                      <a:r>
                        <a:rPr lang="id-ID" dirty="0"/>
                        <a:t>Training and</a:t>
                      </a:r>
                      <a:r>
                        <a:rPr lang="id-ID" baseline="0" dirty="0"/>
                        <a:t> discipline</a:t>
                      </a:r>
                    </a:p>
                    <a:p>
                      <a:pPr marL="285750" indent="-285750">
                        <a:buFont typeface="Arial" pitchFamily="34" charset="0"/>
                        <a:buChar char="•"/>
                      </a:pPr>
                      <a:r>
                        <a:rPr lang="id-ID" baseline="0" dirty="0"/>
                        <a:t>Goal oriented process</a:t>
                      </a:r>
                      <a:endParaRPr lang="id-ID"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18783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283146" y="-837703"/>
            <a:ext cx="2425251" cy="170559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4390089" y="188640"/>
            <a:ext cx="4572000" cy="646331"/>
          </a:xfrm>
          <a:prstGeom prst="rect">
            <a:avLst/>
          </a:prstGeom>
        </p:spPr>
        <p:txBody>
          <a:bodyPr>
            <a:spAutoFit/>
          </a:bodyPr>
          <a:lstStyle/>
          <a:p>
            <a:pPr algn="r"/>
            <a:r>
              <a:rPr lang="id-ID" sz="2400" dirty="0"/>
              <a:t>LEAN</a:t>
            </a:r>
            <a:r>
              <a:rPr lang="id-ID" sz="2400" b="1" dirty="0">
                <a:solidFill>
                  <a:srgbClr val="0070C0"/>
                </a:solidFill>
              </a:rPr>
              <a:t>ACCOUNTI</a:t>
            </a:r>
            <a:r>
              <a:rPr lang="id-ID" sz="2400" b="1" dirty="0">
                <a:solidFill>
                  <a:srgbClr val="FFC000"/>
                </a:solidFill>
              </a:rPr>
              <a:t>N</a:t>
            </a:r>
            <a:r>
              <a:rPr lang="id-ID" sz="2400" b="1" dirty="0">
                <a:solidFill>
                  <a:srgbClr val="0070C0"/>
                </a:solidFill>
              </a:rPr>
              <a:t>G</a:t>
            </a:r>
          </a:p>
          <a:p>
            <a:pPr algn="r"/>
            <a:r>
              <a:rPr lang="id-ID" sz="1100" i="1" dirty="0"/>
              <a:t>Theory and Practices</a:t>
            </a:r>
          </a:p>
        </p:txBody>
      </p:sp>
      <p:sp>
        <p:nvSpPr>
          <p:cNvPr id="6" name="TextBox 5"/>
          <p:cNvSpPr txBox="1"/>
          <p:nvPr/>
        </p:nvSpPr>
        <p:spPr>
          <a:xfrm>
            <a:off x="378089" y="188640"/>
            <a:ext cx="2235364" cy="523220"/>
          </a:xfrm>
          <a:prstGeom prst="rect">
            <a:avLst/>
          </a:prstGeom>
          <a:noFill/>
        </p:spPr>
        <p:txBody>
          <a:bodyPr wrap="square" rtlCol="0">
            <a:spAutoFit/>
          </a:bodyPr>
          <a:lstStyle/>
          <a:p>
            <a:r>
              <a:rPr lang="id-ID" sz="2800" b="1" dirty="0">
                <a:solidFill>
                  <a:schemeClr val="bg1"/>
                </a:solidFill>
              </a:rPr>
              <a:t>TOOLS</a:t>
            </a:r>
          </a:p>
        </p:txBody>
      </p:sp>
      <p:sp>
        <p:nvSpPr>
          <p:cNvPr id="4" name="TextBox 3"/>
          <p:cNvSpPr txBox="1"/>
          <p:nvPr/>
        </p:nvSpPr>
        <p:spPr>
          <a:xfrm>
            <a:off x="614304" y="1181633"/>
            <a:ext cx="7920880" cy="369332"/>
          </a:xfrm>
          <a:prstGeom prst="rect">
            <a:avLst/>
          </a:prstGeom>
          <a:noFill/>
        </p:spPr>
        <p:txBody>
          <a:bodyPr wrap="square" rtlCol="0">
            <a:spAutoFit/>
          </a:bodyPr>
          <a:lstStyle/>
          <a:p>
            <a:r>
              <a:rPr lang="id-ID" b="1" dirty="0">
                <a:solidFill>
                  <a:srgbClr val="0070C0"/>
                </a:solidFill>
              </a:rPr>
              <a:t>5-S (Seiri, Seiton, Seiso, Seiketsu, Seitsuke)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553" y="1738203"/>
            <a:ext cx="7562790" cy="4448006"/>
          </a:xfrm>
          <a:prstGeom prst="rect">
            <a:avLst/>
          </a:prstGeom>
        </p:spPr>
      </p:pic>
    </p:spTree>
    <p:extLst>
      <p:ext uri="{BB962C8B-B14F-4D97-AF65-F5344CB8AC3E}">
        <p14:creationId xmlns:p14="http://schemas.microsoft.com/office/powerpoint/2010/main" val="965481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283146" y="-837703"/>
            <a:ext cx="2425251" cy="170559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4390089" y="188640"/>
            <a:ext cx="4572000" cy="646331"/>
          </a:xfrm>
          <a:prstGeom prst="rect">
            <a:avLst/>
          </a:prstGeom>
        </p:spPr>
        <p:txBody>
          <a:bodyPr>
            <a:spAutoFit/>
          </a:bodyPr>
          <a:lstStyle/>
          <a:p>
            <a:pPr algn="r"/>
            <a:r>
              <a:rPr lang="id-ID" sz="2400" dirty="0"/>
              <a:t>LEAN</a:t>
            </a:r>
            <a:r>
              <a:rPr lang="id-ID" sz="2400" b="1" dirty="0">
                <a:solidFill>
                  <a:srgbClr val="0070C0"/>
                </a:solidFill>
              </a:rPr>
              <a:t>ACCOUNTI</a:t>
            </a:r>
            <a:r>
              <a:rPr lang="id-ID" sz="2400" b="1" dirty="0">
                <a:solidFill>
                  <a:srgbClr val="FFC000"/>
                </a:solidFill>
              </a:rPr>
              <a:t>N</a:t>
            </a:r>
            <a:r>
              <a:rPr lang="id-ID" sz="2400" b="1" dirty="0">
                <a:solidFill>
                  <a:srgbClr val="0070C0"/>
                </a:solidFill>
              </a:rPr>
              <a:t>G</a:t>
            </a:r>
          </a:p>
          <a:p>
            <a:pPr algn="r"/>
            <a:r>
              <a:rPr lang="id-ID" sz="1100" i="1" dirty="0"/>
              <a:t>Theory and Practices</a:t>
            </a:r>
          </a:p>
        </p:txBody>
      </p:sp>
      <p:sp>
        <p:nvSpPr>
          <p:cNvPr id="6" name="TextBox 5"/>
          <p:cNvSpPr txBox="1"/>
          <p:nvPr/>
        </p:nvSpPr>
        <p:spPr>
          <a:xfrm>
            <a:off x="378089" y="188640"/>
            <a:ext cx="2235364" cy="523220"/>
          </a:xfrm>
          <a:prstGeom prst="rect">
            <a:avLst/>
          </a:prstGeom>
          <a:noFill/>
        </p:spPr>
        <p:txBody>
          <a:bodyPr wrap="square" rtlCol="0">
            <a:spAutoFit/>
          </a:bodyPr>
          <a:lstStyle/>
          <a:p>
            <a:r>
              <a:rPr lang="id-ID" sz="2800" b="1" dirty="0">
                <a:solidFill>
                  <a:schemeClr val="bg1"/>
                </a:solidFill>
              </a:rPr>
              <a:t>TOOLS</a:t>
            </a:r>
          </a:p>
        </p:txBody>
      </p:sp>
      <p:sp>
        <p:nvSpPr>
          <p:cNvPr id="4" name="TextBox 3"/>
          <p:cNvSpPr txBox="1"/>
          <p:nvPr/>
        </p:nvSpPr>
        <p:spPr>
          <a:xfrm>
            <a:off x="611560" y="1196752"/>
            <a:ext cx="7920880" cy="5016758"/>
          </a:xfrm>
          <a:prstGeom prst="rect">
            <a:avLst/>
          </a:prstGeom>
          <a:noFill/>
        </p:spPr>
        <p:txBody>
          <a:bodyPr wrap="square" rtlCol="0">
            <a:spAutoFit/>
          </a:bodyPr>
          <a:lstStyle/>
          <a:p>
            <a:r>
              <a:rPr lang="id-ID" b="1" dirty="0">
                <a:solidFill>
                  <a:srgbClr val="0070C0"/>
                </a:solidFill>
              </a:rPr>
              <a:t>Takt Time</a:t>
            </a:r>
          </a:p>
          <a:p>
            <a:r>
              <a:rPr lang="id-ID" dirty="0"/>
              <a:t>Is </a:t>
            </a:r>
            <a:r>
              <a:rPr lang="en-US" dirty="0"/>
              <a:t>the average time between the start of production of one unit and the start of production of the next unit, when these production starts are set to match the rate of customer demand. For example, if a customer wants 10 units per week, then, given a 40-hour work week and steady flow through the production line, the average time between production starts should be 4 hours, yielding 10 units produced per week.</a:t>
            </a:r>
            <a:endParaRPr lang="id-ID" dirty="0"/>
          </a:p>
          <a:p>
            <a:endParaRPr lang="id-ID" dirty="0"/>
          </a:p>
          <a:p>
            <a:r>
              <a:rPr lang="id-ID" dirty="0"/>
              <a:t>Formulation: </a:t>
            </a:r>
          </a:p>
          <a:p>
            <a:pPr algn="ctr"/>
            <a:r>
              <a:rPr lang="id-ID" sz="3200" b="1" dirty="0">
                <a:solidFill>
                  <a:srgbClr val="0070C0"/>
                </a:solidFill>
              </a:rPr>
              <a:t>T = NT/TD</a:t>
            </a:r>
          </a:p>
          <a:p>
            <a:pPr algn="just"/>
            <a:r>
              <a:rPr lang="id-ID" b="1" dirty="0"/>
              <a:t>T</a:t>
            </a:r>
            <a:r>
              <a:rPr lang="id-ID" dirty="0"/>
              <a:t>	: Takt Time</a:t>
            </a:r>
          </a:p>
          <a:p>
            <a:pPr algn="just"/>
            <a:r>
              <a:rPr lang="id-ID" b="1" dirty="0"/>
              <a:t>NT</a:t>
            </a:r>
            <a:r>
              <a:rPr lang="id-ID" dirty="0"/>
              <a:t>	: </a:t>
            </a:r>
            <a:r>
              <a:rPr lang="en-US" dirty="0"/>
              <a:t>Net time available to work, e.g. [work time per period]</a:t>
            </a:r>
            <a:endParaRPr lang="id-ID" dirty="0"/>
          </a:p>
          <a:p>
            <a:pPr algn="just"/>
            <a:r>
              <a:rPr lang="id-ID" b="1" dirty="0"/>
              <a:t>TD</a:t>
            </a:r>
            <a:r>
              <a:rPr lang="id-ID" dirty="0"/>
              <a:t>	: </a:t>
            </a:r>
            <a:r>
              <a:rPr lang="en-US" dirty="0"/>
              <a:t>Demand (customer demand), e.g. [units required per period]</a:t>
            </a:r>
            <a:endParaRPr lang="id-ID" dirty="0"/>
          </a:p>
          <a:p>
            <a:pPr algn="just"/>
            <a:endParaRPr lang="id-ID" dirty="0"/>
          </a:p>
          <a:p>
            <a:pPr algn="just"/>
            <a:r>
              <a:rPr lang="en-US" dirty="0"/>
              <a:t>In reality, people and machines cannot maintain 100% efficiency and there will be stoppages for other reasons. Allowances should be made for these instances, and thus the line will be set up to run at a faster rate to account for this.</a:t>
            </a:r>
            <a:endParaRPr lang="id-ID" dirty="0"/>
          </a:p>
        </p:txBody>
      </p:sp>
      <p:sp>
        <p:nvSpPr>
          <p:cNvPr id="8" name="AutoShape 2" descr="T = \frac{T_{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Tree>
    <p:extLst>
      <p:ext uri="{BB962C8B-B14F-4D97-AF65-F5344CB8AC3E}">
        <p14:creationId xmlns:p14="http://schemas.microsoft.com/office/powerpoint/2010/main" val="1347530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283146" y="-837703"/>
            <a:ext cx="2425251" cy="170559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4390089" y="188640"/>
            <a:ext cx="4572000" cy="646331"/>
          </a:xfrm>
          <a:prstGeom prst="rect">
            <a:avLst/>
          </a:prstGeom>
        </p:spPr>
        <p:txBody>
          <a:bodyPr>
            <a:spAutoFit/>
          </a:bodyPr>
          <a:lstStyle/>
          <a:p>
            <a:pPr algn="r"/>
            <a:r>
              <a:rPr lang="id-ID" sz="2400" dirty="0"/>
              <a:t>LEAN</a:t>
            </a:r>
            <a:r>
              <a:rPr lang="id-ID" sz="2400" b="1" dirty="0">
                <a:solidFill>
                  <a:srgbClr val="0070C0"/>
                </a:solidFill>
              </a:rPr>
              <a:t>ACCOUNTI</a:t>
            </a:r>
            <a:r>
              <a:rPr lang="id-ID" sz="2400" b="1" dirty="0">
                <a:solidFill>
                  <a:srgbClr val="FFC000"/>
                </a:solidFill>
              </a:rPr>
              <a:t>N</a:t>
            </a:r>
            <a:r>
              <a:rPr lang="id-ID" sz="2400" b="1" dirty="0">
                <a:solidFill>
                  <a:srgbClr val="0070C0"/>
                </a:solidFill>
              </a:rPr>
              <a:t>G</a:t>
            </a:r>
          </a:p>
          <a:p>
            <a:pPr algn="r"/>
            <a:r>
              <a:rPr lang="id-ID" sz="1100" i="1" dirty="0"/>
              <a:t>Theory and Practices</a:t>
            </a:r>
          </a:p>
        </p:txBody>
      </p:sp>
      <p:sp>
        <p:nvSpPr>
          <p:cNvPr id="6" name="TextBox 5"/>
          <p:cNvSpPr txBox="1"/>
          <p:nvPr/>
        </p:nvSpPr>
        <p:spPr>
          <a:xfrm>
            <a:off x="378089" y="188640"/>
            <a:ext cx="2235364" cy="523220"/>
          </a:xfrm>
          <a:prstGeom prst="rect">
            <a:avLst/>
          </a:prstGeom>
          <a:noFill/>
        </p:spPr>
        <p:txBody>
          <a:bodyPr wrap="square" rtlCol="0">
            <a:spAutoFit/>
          </a:bodyPr>
          <a:lstStyle/>
          <a:p>
            <a:r>
              <a:rPr lang="id-ID" sz="2800" b="1" dirty="0">
                <a:solidFill>
                  <a:schemeClr val="bg1"/>
                </a:solidFill>
              </a:rPr>
              <a:t>TOOLS</a:t>
            </a:r>
          </a:p>
        </p:txBody>
      </p:sp>
      <p:sp>
        <p:nvSpPr>
          <p:cNvPr id="4" name="TextBox 3"/>
          <p:cNvSpPr txBox="1"/>
          <p:nvPr/>
        </p:nvSpPr>
        <p:spPr>
          <a:xfrm>
            <a:off x="611560" y="1196752"/>
            <a:ext cx="7920880" cy="369332"/>
          </a:xfrm>
          <a:prstGeom prst="rect">
            <a:avLst/>
          </a:prstGeom>
          <a:noFill/>
        </p:spPr>
        <p:txBody>
          <a:bodyPr wrap="square" rtlCol="0">
            <a:spAutoFit/>
          </a:bodyPr>
          <a:lstStyle/>
          <a:p>
            <a:r>
              <a:rPr lang="id-ID" b="1" dirty="0">
                <a:solidFill>
                  <a:srgbClr val="0070C0"/>
                </a:solidFill>
              </a:rPr>
              <a:t>Pull System</a:t>
            </a:r>
          </a:p>
        </p:txBody>
      </p:sp>
      <p:sp>
        <p:nvSpPr>
          <p:cNvPr id="8" name="AutoShape 2" descr="T = \frac{T_{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1026" name="Picture 2" descr="E:\Bismillah S1 Unsoed\7. Manajemen Biaya\Bahan Persentasi - Lean Accounting\Pull Vs Pu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66084"/>
            <a:ext cx="7776864" cy="520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867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283146" y="-837703"/>
            <a:ext cx="2425251" cy="170559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4390089" y="188640"/>
            <a:ext cx="4572000" cy="646331"/>
          </a:xfrm>
          <a:prstGeom prst="rect">
            <a:avLst/>
          </a:prstGeom>
        </p:spPr>
        <p:txBody>
          <a:bodyPr>
            <a:spAutoFit/>
          </a:bodyPr>
          <a:lstStyle/>
          <a:p>
            <a:pPr algn="r"/>
            <a:r>
              <a:rPr lang="id-ID" sz="2400" dirty="0"/>
              <a:t>LEAN</a:t>
            </a:r>
            <a:r>
              <a:rPr lang="id-ID" sz="2400" b="1" dirty="0">
                <a:solidFill>
                  <a:srgbClr val="0070C0"/>
                </a:solidFill>
              </a:rPr>
              <a:t>ACCOUNTI</a:t>
            </a:r>
            <a:r>
              <a:rPr lang="id-ID" sz="2400" b="1" dirty="0">
                <a:solidFill>
                  <a:srgbClr val="FFC000"/>
                </a:solidFill>
              </a:rPr>
              <a:t>N</a:t>
            </a:r>
            <a:r>
              <a:rPr lang="id-ID" sz="2400" b="1" dirty="0">
                <a:solidFill>
                  <a:srgbClr val="0070C0"/>
                </a:solidFill>
              </a:rPr>
              <a:t>G</a:t>
            </a:r>
          </a:p>
          <a:p>
            <a:pPr algn="r"/>
            <a:r>
              <a:rPr lang="id-ID" sz="1100" i="1" dirty="0"/>
              <a:t>Theory and Practices</a:t>
            </a:r>
          </a:p>
        </p:txBody>
      </p:sp>
      <p:sp>
        <p:nvSpPr>
          <p:cNvPr id="6" name="TextBox 5"/>
          <p:cNvSpPr txBox="1"/>
          <p:nvPr/>
        </p:nvSpPr>
        <p:spPr>
          <a:xfrm>
            <a:off x="378089" y="188640"/>
            <a:ext cx="2235364" cy="523220"/>
          </a:xfrm>
          <a:prstGeom prst="rect">
            <a:avLst/>
          </a:prstGeom>
          <a:noFill/>
        </p:spPr>
        <p:txBody>
          <a:bodyPr wrap="square" rtlCol="0">
            <a:spAutoFit/>
          </a:bodyPr>
          <a:lstStyle/>
          <a:p>
            <a:r>
              <a:rPr lang="id-ID" sz="2800" b="1" dirty="0">
                <a:solidFill>
                  <a:schemeClr val="bg1"/>
                </a:solidFill>
              </a:rPr>
              <a:t>TOOLS</a:t>
            </a:r>
          </a:p>
        </p:txBody>
      </p:sp>
      <p:sp>
        <p:nvSpPr>
          <p:cNvPr id="4" name="TextBox 3"/>
          <p:cNvSpPr txBox="1"/>
          <p:nvPr/>
        </p:nvSpPr>
        <p:spPr>
          <a:xfrm>
            <a:off x="611560" y="1196752"/>
            <a:ext cx="7920880" cy="2308324"/>
          </a:xfrm>
          <a:prstGeom prst="rect">
            <a:avLst/>
          </a:prstGeom>
          <a:noFill/>
        </p:spPr>
        <p:txBody>
          <a:bodyPr wrap="square" rtlCol="0">
            <a:spAutoFit/>
          </a:bodyPr>
          <a:lstStyle/>
          <a:p>
            <a:r>
              <a:rPr lang="en-US" b="1" dirty="0">
                <a:solidFill>
                  <a:srgbClr val="0070C0"/>
                </a:solidFill>
              </a:rPr>
              <a:t>Kaizen</a:t>
            </a:r>
            <a:endParaRPr lang="id-ID" b="1" dirty="0">
              <a:solidFill>
                <a:srgbClr val="0070C0"/>
              </a:solidFill>
            </a:endParaRPr>
          </a:p>
          <a:p>
            <a:r>
              <a:rPr lang="en-US" dirty="0"/>
              <a:t>Japanese for "</a:t>
            </a:r>
            <a:r>
              <a:rPr lang="en-US" i="1" dirty="0"/>
              <a:t>improvement</a:t>
            </a:r>
            <a:r>
              <a:rPr lang="en-US" dirty="0"/>
              <a:t>." When used in the business sense and applied to the workplace, kaizen refers to activities that continuously improve all functions and involve all employees from the CEO to the assembly line workers. It also applies to processes, such as purchasing and logistics, that cross organizational boundaries into the supply chain.</a:t>
            </a:r>
            <a:endParaRPr lang="id-ID" dirty="0"/>
          </a:p>
          <a:p>
            <a:endParaRPr lang="id-ID" dirty="0"/>
          </a:p>
          <a:p>
            <a:r>
              <a:rPr lang="id-ID" dirty="0"/>
              <a:t>Methodology: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421" y="3441154"/>
            <a:ext cx="6429375" cy="2724150"/>
          </a:xfrm>
          <a:prstGeom prst="rect">
            <a:avLst/>
          </a:prstGeom>
        </p:spPr>
      </p:pic>
      <p:pic>
        <p:nvPicPr>
          <p:cNvPr id="8" name="Picture 7"/>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92280" y="5720754"/>
            <a:ext cx="2016125" cy="1008063"/>
          </a:xfrm>
          <a:prstGeom prst="rect">
            <a:avLst/>
          </a:prstGeom>
        </p:spPr>
      </p:pic>
    </p:spTree>
    <p:extLst>
      <p:ext uri="{BB962C8B-B14F-4D97-AF65-F5344CB8AC3E}">
        <p14:creationId xmlns:p14="http://schemas.microsoft.com/office/powerpoint/2010/main" val="1246342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283146" y="-837703"/>
            <a:ext cx="2425251" cy="170559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4390089" y="188640"/>
            <a:ext cx="4572000" cy="646331"/>
          </a:xfrm>
          <a:prstGeom prst="rect">
            <a:avLst/>
          </a:prstGeom>
        </p:spPr>
        <p:txBody>
          <a:bodyPr>
            <a:spAutoFit/>
          </a:bodyPr>
          <a:lstStyle/>
          <a:p>
            <a:pPr algn="r"/>
            <a:r>
              <a:rPr lang="id-ID" sz="2400" dirty="0"/>
              <a:t>LEAN</a:t>
            </a:r>
            <a:r>
              <a:rPr lang="id-ID" sz="2400" b="1" dirty="0">
                <a:solidFill>
                  <a:srgbClr val="0070C0"/>
                </a:solidFill>
              </a:rPr>
              <a:t>ACCOUNTI</a:t>
            </a:r>
            <a:r>
              <a:rPr lang="id-ID" sz="2400" b="1" dirty="0">
                <a:solidFill>
                  <a:srgbClr val="FFC000"/>
                </a:solidFill>
              </a:rPr>
              <a:t>N</a:t>
            </a:r>
            <a:r>
              <a:rPr lang="id-ID" sz="2400" b="1" dirty="0">
                <a:solidFill>
                  <a:srgbClr val="0070C0"/>
                </a:solidFill>
              </a:rPr>
              <a:t>G</a:t>
            </a:r>
          </a:p>
          <a:p>
            <a:pPr algn="r"/>
            <a:r>
              <a:rPr lang="id-ID" sz="1100" i="1" dirty="0"/>
              <a:t>Theory and Practices</a:t>
            </a:r>
          </a:p>
        </p:txBody>
      </p:sp>
      <p:sp>
        <p:nvSpPr>
          <p:cNvPr id="6" name="TextBox 5"/>
          <p:cNvSpPr txBox="1"/>
          <p:nvPr/>
        </p:nvSpPr>
        <p:spPr>
          <a:xfrm>
            <a:off x="378089" y="188640"/>
            <a:ext cx="2235364" cy="523220"/>
          </a:xfrm>
          <a:prstGeom prst="rect">
            <a:avLst/>
          </a:prstGeom>
          <a:noFill/>
        </p:spPr>
        <p:txBody>
          <a:bodyPr wrap="square" rtlCol="0">
            <a:spAutoFit/>
          </a:bodyPr>
          <a:lstStyle/>
          <a:p>
            <a:r>
              <a:rPr lang="id-ID" sz="2800" b="1" dirty="0">
                <a:solidFill>
                  <a:schemeClr val="bg1"/>
                </a:solidFill>
              </a:rPr>
              <a:t>TOOLS</a:t>
            </a:r>
          </a:p>
        </p:txBody>
      </p:sp>
      <p:sp>
        <p:nvSpPr>
          <p:cNvPr id="4" name="TextBox 3"/>
          <p:cNvSpPr txBox="1"/>
          <p:nvPr/>
        </p:nvSpPr>
        <p:spPr>
          <a:xfrm>
            <a:off x="611560" y="1341923"/>
            <a:ext cx="7920880" cy="4247317"/>
          </a:xfrm>
          <a:prstGeom prst="rect">
            <a:avLst/>
          </a:prstGeom>
          <a:noFill/>
        </p:spPr>
        <p:txBody>
          <a:bodyPr wrap="square" rtlCol="0">
            <a:spAutoFit/>
          </a:bodyPr>
          <a:lstStyle/>
          <a:p>
            <a:r>
              <a:rPr lang="id-ID" b="1" dirty="0">
                <a:solidFill>
                  <a:srgbClr val="0070C0"/>
                </a:solidFill>
              </a:rPr>
              <a:t>Training Within Industry</a:t>
            </a:r>
          </a:p>
          <a:p>
            <a:r>
              <a:rPr lang="en-US" dirty="0"/>
              <a:t>The Training Within Industry (TWI) service was created by the United States Department of War, running from 1940 to 1945 within the</a:t>
            </a:r>
            <a:r>
              <a:rPr lang="id-ID" dirty="0"/>
              <a:t> </a:t>
            </a:r>
            <a:r>
              <a:rPr lang="en-US" dirty="0"/>
              <a:t>War Manpower Commission. It was apparent that the shortage of trained and skilled personnel at precisely the time they were needed most would impose a hardship on those industries, and that only improved methods of job training would address the shortfall</a:t>
            </a:r>
            <a:r>
              <a:rPr lang="id-ID" dirty="0"/>
              <a:t>.</a:t>
            </a:r>
          </a:p>
          <a:p>
            <a:r>
              <a:rPr lang="id-ID" dirty="0"/>
              <a:t> </a:t>
            </a:r>
          </a:p>
          <a:p>
            <a:pPr marL="285750" indent="-285750">
              <a:buFont typeface="Arial" pitchFamily="34" charset="0"/>
              <a:buChar char="•"/>
            </a:pPr>
            <a:endParaRPr lang="id-ID" b="1" dirty="0">
              <a:solidFill>
                <a:srgbClr val="0070C0"/>
              </a:solidFill>
            </a:endParaRPr>
          </a:p>
          <a:p>
            <a:pPr marL="285750" indent="-285750">
              <a:buFont typeface="Arial" pitchFamily="34" charset="0"/>
              <a:buChar char="•"/>
            </a:pPr>
            <a:r>
              <a:rPr lang="en-US" b="1" dirty="0">
                <a:solidFill>
                  <a:srgbClr val="0070C0"/>
                </a:solidFill>
              </a:rPr>
              <a:t>Job Instruction (JI)</a:t>
            </a:r>
            <a:r>
              <a:rPr lang="en-US" dirty="0"/>
              <a:t> - a course that taught trainers (supervisors and experienced workers) to train inexperienced workers faster. </a:t>
            </a:r>
            <a:endParaRPr lang="id-ID" dirty="0"/>
          </a:p>
          <a:p>
            <a:pPr marL="285750" indent="-285750">
              <a:buFont typeface="Arial" pitchFamily="34" charset="0"/>
              <a:buChar char="•"/>
            </a:pPr>
            <a:r>
              <a:rPr lang="en-US" b="1" dirty="0">
                <a:solidFill>
                  <a:srgbClr val="0070C0"/>
                </a:solidFill>
              </a:rPr>
              <a:t>Job Methods (JM) </a:t>
            </a:r>
            <a:r>
              <a:rPr lang="en-US" dirty="0"/>
              <a:t>- a course that taught workers to objectively evaluate the efficiency of their jobs and to methodically evaluate and suggest improvements.</a:t>
            </a:r>
            <a:endParaRPr lang="id-ID" dirty="0"/>
          </a:p>
          <a:p>
            <a:pPr marL="285750" indent="-285750">
              <a:buFont typeface="Arial" pitchFamily="34" charset="0"/>
              <a:buChar char="•"/>
            </a:pPr>
            <a:r>
              <a:rPr lang="en-US" b="1" dirty="0">
                <a:solidFill>
                  <a:srgbClr val="0070C0"/>
                </a:solidFill>
              </a:rPr>
              <a:t>Job Relations (JR) </a:t>
            </a:r>
            <a:r>
              <a:rPr lang="en-US" dirty="0"/>
              <a:t>- a course that taught supervisors to deal with workers effectively and fairly. </a:t>
            </a:r>
            <a:endParaRPr lang="id-ID" dirty="0"/>
          </a:p>
        </p:txBody>
      </p:sp>
      <p:sp>
        <p:nvSpPr>
          <p:cNvPr id="8" name="AutoShape 2" descr="T = \frac{T_{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Tree>
    <p:extLst>
      <p:ext uri="{BB962C8B-B14F-4D97-AF65-F5344CB8AC3E}">
        <p14:creationId xmlns:p14="http://schemas.microsoft.com/office/powerpoint/2010/main" val="827445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3897705"/>
            <a:ext cx="2973710" cy="2973710"/>
          </a:xfrm>
          <a:prstGeom prst="rect">
            <a:avLst/>
          </a:prstGeom>
        </p:spPr>
      </p:pic>
      <p:sp>
        <p:nvSpPr>
          <p:cNvPr id="7" name="Rounded Rectangular Callout 6"/>
          <p:cNvSpPr/>
          <p:nvPr/>
        </p:nvSpPr>
        <p:spPr>
          <a:xfrm>
            <a:off x="283146" y="-837703"/>
            <a:ext cx="2425251" cy="170559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4390089" y="188640"/>
            <a:ext cx="4572000" cy="646331"/>
          </a:xfrm>
          <a:prstGeom prst="rect">
            <a:avLst/>
          </a:prstGeom>
        </p:spPr>
        <p:txBody>
          <a:bodyPr>
            <a:spAutoFit/>
          </a:bodyPr>
          <a:lstStyle/>
          <a:p>
            <a:pPr algn="r"/>
            <a:r>
              <a:rPr lang="id-ID" sz="2400" dirty="0"/>
              <a:t>LEAN</a:t>
            </a:r>
            <a:r>
              <a:rPr lang="id-ID" sz="2400" b="1" dirty="0">
                <a:solidFill>
                  <a:srgbClr val="0070C0"/>
                </a:solidFill>
              </a:rPr>
              <a:t>ACCOUNTI</a:t>
            </a:r>
            <a:r>
              <a:rPr lang="id-ID" sz="2400" b="1" dirty="0">
                <a:solidFill>
                  <a:srgbClr val="FFC000"/>
                </a:solidFill>
              </a:rPr>
              <a:t>N</a:t>
            </a:r>
            <a:r>
              <a:rPr lang="id-ID" sz="2400" b="1" dirty="0">
                <a:solidFill>
                  <a:srgbClr val="0070C0"/>
                </a:solidFill>
              </a:rPr>
              <a:t>G</a:t>
            </a:r>
          </a:p>
          <a:p>
            <a:pPr algn="r"/>
            <a:r>
              <a:rPr lang="id-ID" sz="1100" i="1" dirty="0"/>
              <a:t>Theory and Practices</a:t>
            </a:r>
          </a:p>
        </p:txBody>
      </p:sp>
      <p:sp>
        <p:nvSpPr>
          <p:cNvPr id="6" name="TextBox 5"/>
          <p:cNvSpPr txBox="1"/>
          <p:nvPr/>
        </p:nvSpPr>
        <p:spPr>
          <a:xfrm>
            <a:off x="378089" y="-99392"/>
            <a:ext cx="2235364" cy="954107"/>
          </a:xfrm>
          <a:prstGeom prst="rect">
            <a:avLst/>
          </a:prstGeom>
          <a:noFill/>
        </p:spPr>
        <p:txBody>
          <a:bodyPr wrap="square" rtlCol="0">
            <a:spAutoFit/>
          </a:bodyPr>
          <a:lstStyle/>
          <a:p>
            <a:r>
              <a:rPr lang="id-ID" sz="2800" b="1" dirty="0">
                <a:solidFill>
                  <a:schemeClr val="bg1"/>
                </a:solidFill>
              </a:rPr>
              <a:t>ACCOUNTING PROCESS</a:t>
            </a:r>
          </a:p>
        </p:txBody>
      </p:sp>
      <p:graphicFrame>
        <p:nvGraphicFramePr>
          <p:cNvPr id="10" name="Diagram 9"/>
          <p:cNvGraphicFramePr/>
          <p:nvPr>
            <p:extLst>
              <p:ext uri="{D42A27DB-BD31-4B8C-83A1-F6EECF244321}">
                <p14:modId xmlns:p14="http://schemas.microsoft.com/office/powerpoint/2010/main" val="421320226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6489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6014" y="5181599"/>
            <a:ext cx="1689815" cy="1689815"/>
          </a:xfrm>
          <a:prstGeom prst="rect">
            <a:avLst/>
          </a:prstGeom>
        </p:spPr>
      </p:pic>
      <p:sp>
        <p:nvSpPr>
          <p:cNvPr id="7" name="Rounded Rectangular Callout 6"/>
          <p:cNvSpPr/>
          <p:nvPr/>
        </p:nvSpPr>
        <p:spPr>
          <a:xfrm>
            <a:off x="283146" y="-837703"/>
            <a:ext cx="2425251" cy="170559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4390089" y="188640"/>
            <a:ext cx="4572000" cy="646331"/>
          </a:xfrm>
          <a:prstGeom prst="rect">
            <a:avLst/>
          </a:prstGeom>
        </p:spPr>
        <p:txBody>
          <a:bodyPr>
            <a:spAutoFit/>
          </a:bodyPr>
          <a:lstStyle/>
          <a:p>
            <a:pPr algn="r"/>
            <a:r>
              <a:rPr lang="id-ID" sz="2400" dirty="0"/>
              <a:t>LEAN</a:t>
            </a:r>
            <a:r>
              <a:rPr lang="id-ID" sz="2400" b="1" dirty="0">
                <a:solidFill>
                  <a:srgbClr val="0070C0"/>
                </a:solidFill>
              </a:rPr>
              <a:t>ACCOUNTI</a:t>
            </a:r>
            <a:r>
              <a:rPr lang="id-ID" sz="2400" b="1" dirty="0">
                <a:solidFill>
                  <a:srgbClr val="FFC000"/>
                </a:solidFill>
              </a:rPr>
              <a:t>N</a:t>
            </a:r>
            <a:r>
              <a:rPr lang="id-ID" sz="2400" b="1" dirty="0">
                <a:solidFill>
                  <a:srgbClr val="0070C0"/>
                </a:solidFill>
              </a:rPr>
              <a:t>G</a:t>
            </a:r>
          </a:p>
          <a:p>
            <a:pPr algn="r"/>
            <a:r>
              <a:rPr lang="id-ID" sz="1100" i="1" dirty="0"/>
              <a:t>Theory and Practices</a:t>
            </a:r>
          </a:p>
        </p:txBody>
      </p:sp>
      <p:sp>
        <p:nvSpPr>
          <p:cNvPr id="6" name="TextBox 5"/>
          <p:cNvSpPr txBox="1"/>
          <p:nvPr/>
        </p:nvSpPr>
        <p:spPr>
          <a:xfrm>
            <a:off x="378089" y="-99392"/>
            <a:ext cx="2235364" cy="954107"/>
          </a:xfrm>
          <a:prstGeom prst="rect">
            <a:avLst/>
          </a:prstGeom>
          <a:noFill/>
        </p:spPr>
        <p:txBody>
          <a:bodyPr wrap="square" rtlCol="0">
            <a:spAutoFit/>
          </a:bodyPr>
          <a:lstStyle/>
          <a:p>
            <a:r>
              <a:rPr lang="id-ID" sz="2800" b="1" dirty="0">
                <a:solidFill>
                  <a:schemeClr val="bg1"/>
                </a:solidFill>
              </a:rPr>
              <a:t>ACCOUNTING PROCESS</a:t>
            </a:r>
          </a:p>
        </p:txBody>
      </p:sp>
      <p:sp>
        <p:nvSpPr>
          <p:cNvPr id="9" name="Content Placeholder 2"/>
          <p:cNvSpPr>
            <a:spLocks noGrp="1"/>
          </p:cNvSpPr>
          <p:nvPr>
            <p:ph idx="1"/>
          </p:nvPr>
        </p:nvSpPr>
        <p:spPr>
          <a:xfrm>
            <a:off x="76200" y="1722437"/>
            <a:ext cx="8229600" cy="4525963"/>
          </a:xfrm>
        </p:spPr>
        <p:txBody>
          <a:bodyPr>
            <a:normAutofit lnSpcReduction="10000"/>
          </a:bodyPr>
          <a:lstStyle/>
          <a:p>
            <a:pPr algn="ctr">
              <a:buNone/>
            </a:pPr>
            <a:r>
              <a:rPr lang="en-US" b="1" i="1" dirty="0"/>
              <a:t>	Principle 7 in The Toyota Way – use visual control so no problems are hidden</a:t>
            </a:r>
          </a:p>
          <a:p>
            <a:r>
              <a:rPr lang="en-US" dirty="0"/>
              <a:t>to see instantly what is going on in a workplace</a:t>
            </a:r>
          </a:p>
          <a:p>
            <a:r>
              <a:rPr lang="en-US" dirty="0"/>
              <a:t>to expose problems such as waste, ineffective systems, opportunities for improvement</a:t>
            </a:r>
          </a:p>
          <a:p>
            <a:r>
              <a:rPr lang="en-US" dirty="0"/>
              <a:t>empowers employees to use initiative</a:t>
            </a:r>
          </a:p>
          <a:p>
            <a:r>
              <a:rPr lang="en-US" dirty="0"/>
              <a:t>improve feedback between actions and outcomes</a:t>
            </a:r>
          </a:p>
        </p:txBody>
      </p:sp>
      <p:grpSp>
        <p:nvGrpSpPr>
          <p:cNvPr id="11" name="Group 10"/>
          <p:cNvGrpSpPr/>
          <p:nvPr/>
        </p:nvGrpSpPr>
        <p:grpSpPr>
          <a:xfrm>
            <a:off x="2133600" y="990600"/>
            <a:ext cx="6096000" cy="599625"/>
            <a:chOff x="0" y="53124"/>
            <a:chExt cx="6096000" cy="599625"/>
          </a:xfrm>
        </p:grpSpPr>
        <p:sp>
          <p:nvSpPr>
            <p:cNvPr id="12" name="Rounded Rectangle 11"/>
            <p:cNvSpPr/>
            <p:nvPr/>
          </p:nvSpPr>
          <p:spPr>
            <a:xfrm>
              <a:off x="0" y="53124"/>
              <a:ext cx="6096000" cy="599625"/>
            </a:xfrm>
            <a:prstGeom prst="round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Rounded Rectangle 4"/>
            <p:cNvSpPr/>
            <p:nvPr/>
          </p:nvSpPr>
          <p:spPr>
            <a:xfrm>
              <a:off x="29271" y="82395"/>
              <a:ext cx="6037458" cy="5410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id-ID" sz="2500" kern="1200" dirty="0"/>
                <a:t>Visual Performance Measurement</a:t>
              </a:r>
            </a:p>
          </p:txBody>
        </p:sp>
      </p:grpSp>
    </p:spTree>
    <p:extLst>
      <p:ext uri="{BB962C8B-B14F-4D97-AF65-F5344CB8AC3E}">
        <p14:creationId xmlns:p14="http://schemas.microsoft.com/office/powerpoint/2010/main" val="1501798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838200"/>
            <a:ext cx="6934200" cy="579438"/>
          </a:xfrm>
        </p:spPr>
        <p:style>
          <a:lnRef idx="2">
            <a:schemeClr val="accent6"/>
          </a:lnRef>
          <a:fillRef idx="1">
            <a:schemeClr val="lt1"/>
          </a:fillRef>
          <a:effectRef idx="0">
            <a:schemeClr val="accent6"/>
          </a:effectRef>
          <a:fontRef idx="minor">
            <a:schemeClr val="dk1"/>
          </a:fontRef>
        </p:style>
        <p:txBody>
          <a:bodyPr>
            <a:normAutofit fontScale="90000"/>
          </a:bodyPr>
          <a:lstStyle/>
          <a:p>
            <a:r>
              <a:rPr lang="en-US" dirty="0"/>
              <a:t>The Approach To Measurement</a:t>
            </a:r>
          </a:p>
        </p:txBody>
      </p:sp>
      <p:sp>
        <p:nvSpPr>
          <p:cNvPr id="3" name="Content Placeholder 2"/>
          <p:cNvSpPr>
            <a:spLocks noGrp="1"/>
          </p:cNvSpPr>
          <p:nvPr>
            <p:ph idx="1"/>
          </p:nvPr>
        </p:nvSpPr>
        <p:spPr/>
        <p:txBody>
          <a:bodyPr/>
          <a:lstStyle/>
          <a:p>
            <a:r>
              <a:rPr lang="en-US" dirty="0"/>
              <a:t>what is meaningful and has an impact on the company</a:t>
            </a:r>
          </a:p>
          <a:p>
            <a:r>
              <a:rPr lang="en-US" dirty="0"/>
              <a:t>those which are influenced by operators</a:t>
            </a:r>
          </a:p>
          <a:p>
            <a:r>
              <a:rPr lang="en-US" dirty="0"/>
              <a:t>non-financial measures</a:t>
            </a:r>
          </a:p>
          <a:p>
            <a:r>
              <a:rPr lang="en-US" dirty="0"/>
              <a:t>engaging employees, eradicating any blame culture</a:t>
            </a:r>
          </a:p>
          <a:p>
            <a:r>
              <a:rPr lang="en-US" dirty="0"/>
              <a:t>highlighting system problems and reducing waste</a:t>
            </a:r>
          </a:p>
          <a:p>
            <a:endParaRPr lang="en-US" dirty="0"/>
          </a:p>
        </p:txBody>
      </p:sp>
      <p:sp>
        <p:nvSpPr>
          <p:cNvPr id="4" name="Rounded Rectangular Callout 3"/>
          <p:cNvSpPr/>
          <p:nvPr/>
        </p:nvSpPr>
        <p:spPr>
          <a:xfrm>
            <a:off x="283146" y="-837703"/>
            <a:ext cx="2425251" cy="170559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378089" y="-99392"/>
            <a:ext cx="2235364" cy="954107"/>
          </a:xfrm>
          <a:prstGeom prst="rect">
            <a:avLst/>
          </a:prstGeom>
          <a:noFill/>
        </p:spPr>
        <p:txBody>
          <a:bodyPr wrap="square" rtlCol="0">
            <a:spAutoFit/>
          </a:bodyPr>
          <a:lstStyle/>
          <a:p>
            <a:r>
              <a:rPr lang="id-ID" sz="2800" b="1" dirty="0">
                <a:solidFill>
                  <a:schemeClr val="bg1"/>
                </a:solidFill>
              </a:rPr>
              <a:t>ACCOUNTING PROCESS</a:t>
            </a:r>
          </a:p>
        </p:txBody>
      </p:sp>
    </p:spTree>
    <p:extLst>
      <p:ext uri="{BB962C8B-B14F-4D97-AF65-F5344CB8AC3E}">
        <p14:creationId xmlns:p14="http://schemas.microsoft.com/office/powerpoint/2010/main" val="144060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1798133" y="1208049"/>
            <a:ext cx="2425251" cy="170559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3408523"/>
            <a:ext cx="3237961" cy="3429001"/>
          </a:xfrm>
          <a:prstGeom prst="rect">
            <a:avLst/>
          </a:prstGeom>
        </p:spPr>
      </p:pic>
      <p:sp>
        <p:nvSpPr>
          <p:cNvPr id="5" name="Rectangle 4"/>
          <p:cNvSpPr/>
          <p:nvPr/>
        </p:nvSpPr>
        <p:spPr>
          <a:xfrm>
            <a:off x="4390089" y="188640"/>
            <a:ext cx="4572000" cy="646331"/>
          </a:xfrm>
          <a:prstGeom prst="rect">
            <a:avLst/>
          </a:prstGeom>
        </p:spPr>
        <p:txBody>
          <a:bodyPr>
            <a:spAutoFit/>
          </a:bodyPr>
          <a:lstStyle/>
          <a:p>
            <a:pPr algn="r"/>
            <a:r>
              <a:rPr lang="id-ID" sz="2400" dirty="0"/>
              <a:t>LEAN</a:t>
            </a:r>
            <a:r>
              <a:rPr lang="id-ID" sz="2400" b="1" dirty="0">
                <a:solidFill>
                  <a:srgbClr val="0070C0"/>
                </a:solidFill>
              </a:rPr>
              <a:t>ACCOUNTI</a:t>
            </a:r>
            <a:r>
              <a:rPr lang="id-ID" sz="2400" b="1" dirty="0">
                <a:solidFill>
                  <a:srgbClr val="FFC000"/>
                </a:solidFill>
              </a:rPr>
              <a:t>N</a:t>
            </a:r>
            <a:r>
              <a:rPr lang="id-ID" sz="2400" b="1" dirty="0">
                <a:solidFill>
                  <a:srgbClr val="0070C0"/>
                </a:solidFill>
              </a:rPr>
              <a:t>G</a:t>
            </a:r>
          </a:p>
          <a:p>
            <a:pPr algn="r"/>
            <a:r>
              <a:rPr lang="id-ID" sz="1100" i="1" dirty="0"/>
              <a:t>Theory and Practices</a:t>
            </a:r>
          </a:p>
        </p:txBody>
      </p:sp>
      <p:sp>
        <p:nvSpPr>
          <p:cNvPr id="6" name="TextBox 5"/>
          <p:cNvSpPr txBox="1"/>
          <p:nvPr/>
        </p:nvSpPr>
        <p:spPr>
          <a:xfrm>
            <a:off x="1907704" y="2329716"/>
            <a:ext cx="2235364" cy="523220"/>
          </a:xfrm>
          <a:prstGeom prst="rect">
            <a:avLst/>
          </a:prstGeom>
          <a:noFill/>
        </p:spPr>
        <p:txBody>
          <a:bodyPr wrap="square" rtlCol="0">
            <a:spAutoFit/>
          </a:bodyPr>
          <a:lstStyle/>
          <a:p>
            <a:r>
              <a:rPr lang="id-ID" sz="2800" b="1" dirty="0">
                <a:solidFill>
                  <a:schemeClr val="bg1"/>
                </a:solidFill>
              </a:rPr>
              <a:t>ANTI-LEAN?</a:t>
            </a:r>
          </a:p>
        </p:txBody>
      </p:sp>
      <p:sp>
        <p:nvSpPr>
          <p:cNvPr id="8" name="TextBox 7"/>
          <p:cNvSpPr txBox="1"/>
          <p:nvPr/>
        </p:nvSpPr>
        <p:spPr>
          <a:xfrm>
            <a:off x="1109782" y="3412365"/>
            <a:ext cx="6233326" cy="1938992"/>
          </a:xfrm>
          <a:prstGeom prst="rect">
            <a:avLst/>
          </a:prstGeom>
          <a:noFill/>
        </p:spPr>
        <p:txBody>
          <a:bodyPr wrap="square" rtlCol="0">
            <a:spAutoFit/>
          </a:bodyPr>
          <a:lstStyle/>
          <a:p>
            <a:pPr marL="285750" indent="-285750">
              <a:buFont typeface="Arial" pitchFamily="34" charset="0"/>
              <a:buChar char="•"/>
            </a:pPr>
            <a:r>
              <a:rPr lang="id-ID" sz="2000" dirty="0"/>
              <a:t>Large, complex, wasteful processes</a:t>
            </a:r>
          </a:p>
          <a:p>
            <a:pPr marL="285750" indent="-285750">
              <a:buFont typeface="Arial" pitchFamily="34" charset="0"/>
              <a:buChar char="•"/>
            </a:pPr>
            <a:r>
              <a:rPr lang="id-ID" sz="2000" dirty="0"/>
              <a:t>Requiring huge amounts of non-value work</a:t>
            </a:r>
          </a:p>
          <a:p>
            <a:pPr marL="285750" indent="-285750">
              <a:buFont typeface="Arial" pitchFamily="34" charset="0"/>
              <a:buChar char="•"/>
            </a:pPr>
            <a:r>
              <a:rPr lang="id-ID" sz="2000" dirty="0"/>
              <a:t>Labor efficiency report motivate large batch inventory</a:t>
            </a:r>
          </a:p>
          <a:p>
            <a:pPr marL="285750" indent="-285750">
              <a:buFont typeface="Arial" pitchFamily="34" charset="0"/>
              <a:buChar char="•"/>
            </a:pPr>
            <a:r>
              <a:rPr lang="id-ID" sz="2000" dirty="0"/>
              <a:t>Few people understand its own reports</a:t>
            </a:r>
          </a:p>
          <a:p>
            <a:pPr marL="285750" indent="-285750">
              <a:buFont typeface="Arial" pitchFamily="34" charset="0"/>
              <a:buChar char="•"/>
            </a:pPr>
            <a:r>
              <a:rPr lang="id-ID" sz="2000" dirty="0"/>
              <a:t>Misleading decisions making</a:t>
            </a:r>
          </a:p>
          <a:p>
            <a:endParaRPr lang="id-ID" sz="2000" dirty="0"/>
          </a:p>
        </p:txBody>
      </p:sp>
    </p:spTree>
    <p:extLst>
      <p:ext uri="{BB962C8B-B14F-4D97-AF65-F5344CB8AC3E}">
        <p14:creationId xmlns:p14="http://schemas.microsoft.com/office/powerpoint/2010/main" val="1165818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283146" y="-837703"/>
            <a:ext cx="2425251" cy="170559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4390089" y="188640"/>
            <a:ext cx="4572000" cy="646331"/>
          </a:xfrm>
          <a:prstGeom prst="rect">
            <a:avLst/>
          </a:prstGeom>
        </p:spPr>
        <p:txBody>
          <a:bodyPr>
            <a:spAutoFit/>
          </a:bodyPr>
          <a:lstStyle/>
          <a:p>
            <a:pPr algn="r"/>
            <a:r>
              <a:rPr lang="id-ID" sz="2400" dirty="0"/>
              <a:t>LEAN</a:t>
            </a:r>
            <a:r>
              <a:rPr lang="id-ID" sz="2400" b="1" dirty="0">
                <a:solidFill>
                  <a:srgbClr val="0070C0"/>
                </a:solidFill>
              </a:rPr>
              <a:t>ACCOUNTI</a:t>
            </a:r>
            <a:r>
              <a:rPr lang="id-ID" sz="2400" b="1" dirty="0">
                <a:solidFill>
                  <a:srgbClr val="FFC000"/>
                </a:solidFill>
              </a:rPr>
              <a:t>N</a:t>
            </a:r>
            <a:r>
              <a:rPr lang="id-ID" sz="2400" b="1" dirty="0">
                <a:solidFill>
                  <a:srgbClr val="0070C0"/>
                </a:solidFill>
              </a:rPr>
              <a:t>G</a:t>
            </a:r>
          </a:p>
          <a:p>
            <a:pPr algn="r"/>
            <a:r>
              <a:rPr lang="id-ID" sz="1100" i="1" dirty="0"/>
              <a:t>Theory and Practices</a:t>
            </a:r>
          </a:p>
        </p:txBody>
      </p:sp>
      <p:sp>
        <p:nvSpPr>
          <p:cNvPr id="6" name="TextBox 5"/>
          <p:cNvSpPr txBox="1"/>
          <p:nvPr/>
        </p:nvSpPr>
        <p:spPr>
          <a:xfrm>
            <a:off x="378089" y="-99392"/>
            <a:ext cx="2235364" cy="954107"/>
          </a:xfrm>
          <a:prstGeom prst="rect">
            <a:avLst/>
          </a:prstGeom>
          <a:noFill/>
        </p:spPr>
        <p:txBody>
          <a:bodyPr wrap="square" rtlCol="0">
            <a:spAutoFit/>
          </a:bodyPr>
          <a:lstStyle/>
          <a:p>
            <a:r>
              <a:rPr lang="id-ID" sz="2800" b="1" dirty="0">
                <a:solidFill>
                  <a:schemeClr val="bg1"/>
                </a:solidFill>
              </a:rPr>
              <a:t>ACCOUNTING PROCESS</a:t>
            </a:r>
          </a:p>
        </p:txBody>
      </p:sp>
      <p:sp>
        <p:nvSpPr>
          <p:cNvPr id="9" name="TextBox 8"/>
          <p:cNvSpPr txBox="1"/>
          <p:nvPr/>
        </p:nvSpPr>
        <p:spPr>
          <a:xfrm>
            <a:off x="611560" y="1196752"/>
            <a:ext cx="7920880" cy="2308324"/>
          </a:xfrm>
          <a:prstGeom prst="rect">
            <a:avLst/>
          </a:prstGeom>
          <a:noFill/>
        </p:spPr>
        <p:txBody>
          <a:bodyPr wrap="square" rtlCol="0">
            <a:spAutoFit/>
          </a:bodyPr>
          <a:lstStyle/>
          <a:p>
            <a:r>
              <a:rPr lang="en-US" b="1" dirty="0">
                <a:solidFill>
                  <a:srgbClr val="0070C0"/>
                </a:solidFill>
              </a:rPr>
              <a:t>Value Stream Costing </a:t>
            </a:r>
            <a:endParaRPr lang="id-ID" b="1" dirty="0">
              <a:solidFill>
                <a:srgbClr val="0070C0"/>
              </a:solidFill>
            </a:endParaRPr>
          </a:p>
          <a:p>
            <a:pPr marL="285750" indent="-285750">
              <a:buFont typeface="Arial" pitchFamily="34" charset="0"/>
              <a:buChar char="•"/>
            </a:pPr>
            <a:r>
              <a:rPr lang="en-US" dirty="0"/>
              <a:t>Cost and profitability reporting is achieved using Value Stream Costing, </a:t>
            </a:r>
            <a:r>
              <a:rPr lang="en-US" i="1" dirty="0">
                <a:solidFill>
                  <a:srgbClr val="0070C0"/>
                </a:solidFill>
              </a:rPr>
              <a:t>a simple summary direct costing of the value streams</a:t>
            </a:r>
            <a:r>
              <a:rPr lang="en-US" dirty="0"/>
              <a:t>.</a:t>
            </a:r>
            <a:endParaRPr lang="id-ID" dirty="0"/>
          </a:p>
          <a:p>
            <a:pPr marL="285750" indent="-285750">
              <a:buFont typeface="Arial" pitchFamily="34" charset="0"/>
              <a:buChar char="•"/>
            </a:pPr>
            <a:r>
              <a:rPr lang="en-US" dirty="0"/>
              <a:t>The value stream costs are typically collected weekly and there is little or no allocation of "overheads.” This provides financial information that can be clearly understood by everybody in the value stream which in turn leads to good decisions, motivation to lean improvement across the entire value stream, and clear accountability for cost and profitability. </a:t>
            </a:r>
            <a:endParaRPr lang="id-ID" dirty="0"/>
          </a:p>
        </p:txBody>
      </p:sp>
    </p:spTree>
    <p:extLst>
      <p:ext uri="{BB962C8B-B14F-4D97-AF65-F5344CB8AC3E}">
        <p14:creationId xmlns:p14="http://schemas.microsoft.com/office/powerpoint/2010/main" val="1552556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hape 226"/>
          <p:cNvPicPr preferRelativeResize="0">
            <a:picLocks noGrp="1"/>
          </p:cNvPicPr>
          <p:nvPr>
            <p:ph idx="1"/>
          </p:nvPr>
        </p:nvPicPr>
        <p:blipFill rotWithShape="1">
          <a:blip r:embed="rId2">
            <a:alphaModFix/>
          </a:blip>
          <a:srcRect/>
          <a:stretch/>
        </p:blipFill>
        <p:spPr>
          <a:xfrm>
            <a:off x="152400" y="1524000"/>
            <a:ext cx="8839200" cy="4495800"/>
          </a:xfrm>
          <a:prstGeom prst="rect">
            <a:avLst/>
          </a:prstGeom>
          <a:noFill/>
          <a:ln>
            <a:noFill/>
          </a:ln>
        </p:spPr>
      </p:pic>
    </p:spTree>
    <p:extLst>
      <p:ext uri="{BB962C8B-B14F-4D97-AF65-F5344CB8AC3E}">
        <p14:creationId xmlns:p14="http://schemas.microsoft.com/office/powerpoint/2010/main" val="1474077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283146" y="-837703"/>
            <a:ext cx="2425251" cy="170559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4390089" y="188640"/>
            <a:ext cx="4572000" cy="646331"/>
          </a:xfrm>
          <a:prstGeom prst="rect">
            <a:avLst/>
          </a:prstGeom>
        </p:spPr>
        <p:txBody>
          <a:bodyPr>
            <a:spAutoFit/>
          </a:bodyPr>
          <a:lstStyle/>
          <a:p>
            <a:pPr algn="r"/>
            <a:r>
              <a:rPr lang="id-ID" sz="2400" dirty="0"/>
              <a:t>LEAN</a:t>
            </a:r>
            <a:r>
              <a:rPr lang="id-ID" sz="2400" b="1" dirty="0">
                <a:solidFill>
                  <a:srgbClr val="0070C0"/>
                </a:solidFill>
              </a:rPr>
              <a:t>ACCOUNTI</a:t>
            </a:r>
            <a:r>
              <a:rPr lang="id-ID" sz="2400" b="1" dirty="0">
                <a:solidFill>
                  <a:srgbClr val="FFC000"/>
                </a:solidFill>
              </a:rPr>
              <a:t>N</a:t>
            </a:r>
            <a:r>
              <a:rPr lang="id-ID" sz="2400" b="1" dirty="0">
                <a:solidFill>
                  <a:srgbClr val="0070C0"/>
                </a:solidFill>
              </a:rPr>
              <a:t>G</a:t>
            </a:r>
          </a:p>
          <a:p>
            <a:pPr algn="r"/>
            <a:r>
              <a:rPr lang="id-ID" sz="1100" i="1" dirty="0"/>
              <a:t>Theory and Practices</a:t>
            </a:r>
          </a:p>
        </p:txBody>
      </p:sp>
      <p:sp>
        <p:nvSpPr>
          <p:cNvPr id="6" name="TextBox 5"/>
          <p:cNvSpPr txBox="1"/>
          <p:nvPr/>
        </p:nvSpPr>
        <p:spPr>
          <a:xfrm>
            <a:off x="378089" y="-99392"/>
            <a:ext cx="2235364" cy="954107"/>
          </a:xfrm>
          <a:prstGeom prst="rect">
            <a:avLst/>
          </a:prstGeom>
          <a:noFill/>
        </p:spPr>
        <p:txBody>
          <a:bodyPr wrap="square" rtlCol="0">
            <a:spAutoFit/>
          </a:bodyPr>
          <a:lstStyle/>
          <a:p>
            <a:r>
              <a:rPr lang="id-ID" sz="2800" b="1" dirty="0">
                <a:solidFill>
                  <a:schemeClr val="bg1"/>
                </a:solidFill>
              </a:rPr>
              <a:t>ACCOUNTING PROCESS</a:t>
            </a:r>
          </a:p>
        </p:txBody>
      </p:sp>
      <p:sp>
        <p:nvSpPr>
          <p:cNvPr id="9" name="TextBox 8"/>
          <p:cNvSpPr txBox="1"/>
          <p:nvPr/>
        </p:nvSpPr>
        <p:spPr>
          <a:xfrm>
            <a:off x="611560" y="1196752"/>
            <a:ext cx="7920880" cy="3139321"/>
          </a:xfrm>
          <a:prstGeom prst="rect">
            <a:avLst/>
          </a:prstGeom>
          <a:noFill/>
        </p:spPr>
        <p:txBody>
          <a:bodyPr wrap="square" rtlCol="0">
            <a:spAutoFit/>
          </a:bodyPr>
          <a:lstStyle/>
          <a:p>
            <a:r>
              <a:rPr lang="en-US" b="1" dirty="0">
                <a:solidFill>
                  <a:srgbClr val="0070C0"/>
                </a:solidFill>
              </a:rPr>
              <a:t>Target costing</a:t>
            </a:r>
            <a:endParaRPr lang="id-ID" b="1" dirty="0">
              <a:solidFill>
                <a:srgbClr val="0070C0"/>
              </a:solidFill>
            </a:endParaRPr>
          </a:p>
          <a:p>
            <a:pPr marL="285750" indent="-285750">
              <a:buFont typeface="Arial" pitchFamily="34" charset="0"/>
              <a:buChar char="•"/>
            </a:pPr>
            <a:r>
              <a:rPr lang="id-ID" dirty="0"/>
              <a:t>A</a:t>
            </a:r>
            <a:r>
              <a:rPr lang="en-US" dirty="0"/>
              <a:t>n approach to determine a product’s life-cycle cost which should be sufficient to develop specified functionality and quality, while ensuring its desired profit. </a:t>
            </a:r>
            <a:endParaRPr lang="id-ID" dirty="0"/>
          </a:p>
          <a:p>
            <a:pPr marL="285750" indent="-285750">
              <a:buFont typeface="Arial" pitchFamily="34" charset="0"/>
              <a:buChar char="•"/>
            </a:pPr>
            <a:r>
              <a:rPr lang="en-US" dirty="0"/>
              <a:t>It involves setting a target cost by subtracting a desired profit margin from a competitive market price. </a:t>
            </a:r>
            <a:endParaRPr lang="id-ID" dirty="0"/>
          </a:p>
          <a:p>
            <a:pPr marL="285750" indent="-285750">
              <a:buFont typeface="Arial" pitchFamily="34" charset="0"/>
              <a:buChar char="•"/>
            </a:pPr>
            <a:r>
              <a:rPr lang="en-US" dirty="0"/>
              <a:t>A target cost is the maximum amount of cost that can be incurred on a product, however, the firm can still earn the required profit margin from that product at a particular selling price. </a:t>
            </a:r>
            <a:endParaRPr lang="id-ID" dirty="0"/>
          </a:p>
          <a:p>
            <a:pPr marL="285750" indent="-285750">
              <a:buFont typeface="Arial" pitchFamily="34" charset="0"/>
              <a:buChar char="•"/>
            </a:pPr>
            <a:r>
              <a:rPr lang="en-US" dirty="0"/>
              <a:t>Target costing decomposes the target cost from product level to component level. Through this decomposition, target costing spread the competitive pressure faced by the company to product’s designers and suppliers. </a:t>
            </a:r>
            <a:endParaRPr lang="id-ID" dirty="0"/>
          </a:p>
        </p:txBody>
      </p:sp>
      <p:pic>
        <p:nvPicPr>
          <p:cNvPr id="6146" name="Picture 2" descr="https://upload.wikimedia.org/wikipedia/commons/thumb/6/62/Target_costing_process_redraw.png/700px-Target_costing_process_redra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034" y="4509120"/>
            <a:ext cx="8479438"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205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283146" y="-837703"/>
            <a:ext cx="2425251" cy="170559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4390089" y="188640"/>
            <a:ext cx="4572000" cy="646331"/>
          </a:xfrm>
          <a:prstGeom prst="rect">
            <a:avLst/>
          </a:prstGeom>
        </p:spPr>
        <p:txBody>
          <a:bodyPr>
            <a:spAutoFit/>
          </a:bodyPr>
          <a:lstStyle/>
          <a:p>
            <a:pPr algn="r"/>
            <a:r>
              <a:rPr lang="id-ID" sz="2400" dirty="0"/>
              <a:t>LEAN</a:t>
            </a:r>
            <a:r>
              <a:rPr lang="id-ID" sz="2400" b="1" dirty="0">
                <a:solidFill>
                  <a:srgbClr val="0070C0"/>
                </a:solidFill>
              </a:rPr>
              <a:t>ACCOUNTI</a:t>
            </a:r>
            <a:r>
              <a:rPr lang="id-ID" sz="2400" b="1" dirty="0">
                <a:solidFill>
                  <a:srgbClr val="FFC000"/>
                </a:solidFill>
              </a:rPr>
              <a:t>N</a:t>
            </a:r>
            <a:r>
              <a:rPr lang="id-ID" sz="2400" b="1" dirty="0">
                <a:solidFill>
                  <a:srgbClr val="0070C0"/>
                </a:solidFill>
              </a:rPr>
              <a:t>G</a:t>
            </a:r>
          </a:p>
          <a:p>
            <a:pPr algn="r"/>
            <a:r>
              <a:rPr lang="id-ID" sz="1100" i="1" dirty="0"/>
              <a:t>Theory and Practices</a:t>
            </a:r>
          </a:p>
        </p:txBody>
      </p:sp>
      <p:sp>
        <p:nvSpPr>
          <p:cNvPr id="6" name="TextBox 5"/>
          <p:cNvSpPr txBox="1"/>
          <p:nvPr/>
        </p:nvSpPr>
        <p:spPr>
          <a:xfrm>
            <a:off x="378089" y="-99392"/>
            <a:ext cx="2235364" cy="954107"/>
          </a:xfrm>
          <a:prstGeom prst="rect">
            <a:avLst/>
          </a:prstGeom>
          <a:noFill/>
        </p:spPr>
        <p:txBody>
          <a:bodyPr wrap="square" rtlCol="0">
            <a:spAutoFit/>
          </a:bodyPr>
          <a:lstStyle/>
          <a:p>
            <a:r>
              <a:rPr lang="id-ID" sz="2800" b="1" dirty="0">
                <a:solidFill>
                  <a:schemeClr val="bg1"/>
                </a:solidFill>
              </a:rPr>
              <a:t>ACCOUNTING PROCESS</a:t>
            </a:r>
          </a:p>
        </p:txBody>
      </p:sp>
      <p:sp>
        <p:nvSpPr>
          <p:cNvPr id="9" name="TextBox 8"/>
          <p:cNvSpPr txBox="1"/>
          <p:nvPr/>
        </p:nvSpPr>
        <p:spPr>
          <a:xfrm>
            <a:off x="611560" y="1196752"/>
            <a:ext cx="7920880" cy="3139321"/>
          </a:xfrm>
          <a:prstGeom prst="rect">
            <a:avLst/>
          </a:prstGeom>
          <a:noFill/>
        </p:spPr>
        <p:txBody>
          <a:bodyPr wrap="square" rtlCol="0">
            <a:spAutoFit/>
          </a:bodyPr>
          <a:lstStyle/>
          <a:p>
            <a:r>
              <a:rPr lang="id-ID" b="1" dirty="0">
                <a:solidFill>
                  <a:srgbClr val="0070C0"/>
                </a:solidFill>
              </a:rPr>
              <a:t>Box-Scores</a:t>
            </a:r>
          </a:p>
          <a:p>
            <a:r>
              <a:rPr lang="en-US" dirty="0"/>
              <a:t>Box Scores are used widely within lean accounting. The standard format of the box score shows a 3-dimensional view of </a:t>
            </a:r>
            <a:r>
              <a:rPr lang="en-US" b="1" dirty="0">
                <a:solidFill>
                  <a:srgbClr val="0070C0"/>
                </a:solidFill>
              </a:rPr>
              <a:t>value stream performance</a:t>
            </a:r>
            <a:r>
              <a:rPr lang="en-US" dirty="0"/>
              <a:t>; </a:t>
            </a:r>
            <a:r>
              <a:rPr lang="en-US" b="1" dirty="0">
                <a:solidFill>
                  <a:srgbClr val="0070C0"/>
                </a:solidFill>
              </a:rPr>
              <a:t>operational performance measurements</a:t>
            </a:r>
            <a:r>
              <a:rPr lang="en-US" dirty="0"/>
              <a:t>, </a:t>
            </a:r>
            <a:r>
              <a:rPr lang="en-US" b="1" dirty="0">
                <a:solidFill>
                  <a:srgbClr val="0070C0"/>
                </a:solidFill>
              </a:rPr>
              <a:t>financial performance</a:t>
            </a:r>
            <a:r>
              <a:rPr lang="en-US" dirty="0"/>
              <a:t>, and how the </a:t>
            </a:r>
            <a:r>
              <a:rPr lang="en-US" b="1" dirty="0">
                <a:solidFill>
                  <a:srgbClr val="0070C0"/>
                </a:solidFill>
              </a:rPr>
              <a:t>value stream capacity</a:t>
            </a:r>
            <a:r>
              <a:rPr lang="en-US" dirty="0"/>
              <a:t> is being used. </a:t>
            </a:r>
            <a:endParaRPr lang="id-ID" dirty="0"/>
          </a:p>
          <a:p>
            <a:r>
              <a:rPr lang="en-US" dirty="0"/>
              <a:t>The capacity information shows how much of the capacity within the value stream is used productively, how much is used to do non-</a:t>
            </a:r>
            <a:r>
              <a:rPr lang="id-ID" dirty="0"/>
              <a:t>p</a:t>
            </a:r>
            <a:r>
              <a:rPr lang="en-US" dirty="0" err="1"/>
              <a:t>roductive</a:t>
            </a:r>
            <a:r>
              <a:rPr lang="en-US" dirty="0"/>
              <a:t> activities, and how much value stream capacity is available for use. </a:t>
            </a:r>
            <a:endParaRPr lang="id-ID" dirty="0"/>
          </a:p>
          <a:p>
            <a:r>
              <a:rPr lang="en-US" dirty="0"/>
              <a:t>The box score shows the value stream performance on a single sheet of paper and using a simple and accessible format.</a:t>
            </a:r>
          </a:p>
          <a:p>
            <a:endParaRPr lang="id-ID" dirty="0"/>
          </a:p>
        </p:txBody>
      </p:sp>
      <p:pic>
        <p:nvPicPr>
          <p:cNvPr id="8194" name="Picture 2" descr="http://brickarchitect.com/wp-content/uploads/2016/05/minifigure_measurements-01-262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007396"/>
            <a:ext cx="24955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608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283146" y="-837703"/>
            <a:ext cx="2425251" cy="170559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4390089" y="188640"/>
            <a:ext cx="4572000" cy="646331"/>
          </a:xfrm>
          <a:prstGeom prst="rect">
            <a:avLst/>
          </a:prstGeom>
        </p:spPr>
        <p:txBody>
          <a:bodyPr>
            <a:spAutoFit/>
          </a:bodyPr>
          <a:lstStyle/>
          <a:p>
            <a:pPr algn="r"/>
            <a:r>
              <a:rPr lang="id-ID" sz="2400" dirty="0"/>
              <a:t>LEAN</a:t>
            </a:r>
            <a:r>
              <a:rPr lang="id-ID" sz="2400" b="1" dirty="0">
                <a:solidFill>
                  <a:srgbClr val="0070C0"/>
                </a:solidFill>
              </a:rPr>
              <a:t>ACCOUNTI</a:t>
            </a:r>
            <a:r>
              <a:rPr lang="id-ID" sz="2400" b="1" dirty="0">
                <a:solidFill>
                  <a:srgbClr val="FFC000"/>
                </a:solidFill>
              </a:rPr>
              <a:t>N</a:t>
            </a:r>
            <a:r>
              <a:rPr lang="id-ID" sz="2400" b="1" dirty="0">
                <a:solidFill>
                  <a:srgbClr val="0070C0"/>
                </a:solidFill>
              </a:rPr>
              <a:t>G</a:t>
            </a:r>
          </a:p>
          <a:p>
            <a:pPr algn="r"/>
            <a:r>
              <a:rPr lang="id-ID" sz="1100" i="1" dirty="0"/>
              <a:t>Theory and Practices</a:t>
            </a:r>
          </a:p>
        </p:txBody>
      </p:sp>
      <p:sp>
        <p:nvSpPr>
          <p:cNvPr id="6" name="TextBox 5"/>
          <p:cNvSpPr txBox="1"/>
          <p:nvPr/>
        </p:nvSpPr>
        <p:spPr>
          <a:xfrm>
            <a:off x="378089" y="-99392"/>
            <a:ext cx="2235364" cy="954107"/>
          </a:xfrm>
          <a:prstGeom prst="rect">
            <a:avLst/>
          </a:prstGeom>
          <a:noFill/>
        </p:spPr>
        <p:txBody>
          <a:bodyPr wrap="square" rtlCol="0">
            <a:spAutoFit/>
          </a:bodyPr>
          <a:lstStyle/>
          <a:p>
            <a:r>
              <a:rPr lang="id-ID" sz="2800" b="1" dirty="0">
                <a:solidFill>
                  <a:schemeClr val="bg1"/>
                </a:solidFill>
              </a:rPr>
              <a:t>ACCOUNTING PROCESS</a:t>
            </a:r>
          </a:p>
        </p:txBody>
      </p:sp>
      <p:sp>
        <p:nvSpPr>
          <p:cNvPr id="2" name="Rectangle 1"/>
          <p:cNvSpPr/>
          <p:nvPr/>
        </p:nvSpPr>
        <p:spPr>
          <a:xfrm>
            <a:off x="3059832" y="1052736"/>
            <a:ext cx="3888431" cy="369332"/>
          </a:xfrm>
          <a:prstGeom prst="rect">
            <a:avLst/>
          </a:prstGeom>
        </p:spPr>
        <p:txBody>
          <a:bodyPr wrap="square">
            <a:spAutoFit/>
          </a:bodyPr>
          <a:lstStyle/>
          <a:p>
            <a:r>
              <a:rPr lang="en-US" b="1" dirty="0">
                <a:solidFill>
                  <a:srgbClr val="0070C0"/>
                </a:solidFill>
              </a:rPr>
              <a:t>Value Stream Costing</a:t>
            </a:r>
            <a:r>
              <a:rPr lang="id-ID" b="1" dirty="0">
                <a:solidFill>
                  <a:srgbClr val="0070C0"/>
                </a:solidFill>
              </a:rPr>
              <a:t> Box-Scores</a:t>
            </a:r>
          </a:p>
        </p:txBody>
      </p:sp>
      <p:pic>
        <p:nvPicPr>
          <p:cNvPr id="8" name="Shape 284"/>
          <p:cNvPicPr preferRelativeResize="0"/>
          <p:nvPr/>
        </p:nvPicPr>
        <p:blipFill rotWithShape="1">
          <a:blip r:embed="rId2">
            <a:alphaModFix/>
          </a:blip>
          <a:srcRect/>
          <a:stretch/>
        </p:blipFill>
        <p:spPr>
          <a:xfrm>
            <a:off x="1524000" y="1600200"/>
            <a:ext cx="6400800" cy="4953000"/>
          </a:xfrm>
          <a:prstGeom prst="rect">
            <a:avLst/>
          </a:prstGeom>
          <a:noFill/>
          <a:ln>
            <a:noFill/>
          </a:ln>
        </p:spPr>
      </p:pic>
    </p:spTree>
    <p:extLst>
      <p:ext uri="{BB962C8B-B14F-4D97-AF65-F5344CB8AC3E}">
        <p14:creationId xmlns:p14="http://schemas.microsoft.com/office/powerpoint/2010/main" val="776897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1798133" y="1208049"/>
            <a:ext cx="2425251" cy="170559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4390089" y="188640"/>
            <a:ext cx="4572000" cy="646331"/>
          </a:xfrm>
          <a:prstGeom prst="rect">
            <a:avLst/>
          </a:prstGeom>
        </p:spPr>
        <p:txBody>
          <a:bodyPr>
            <a:spAutoFit/>
          </a:bodyPr>
          <a:lstStyle/>
          <a:p>
            <a:pPr algn="r"/>
            <a:r>
              <a:rPr lang="id-ID" sz="2400" dirty="0"/>
              <a:t>LEAN</a:t>
            </a:r>
            <a:r>
              <a:rPr lang="id-ID" sz="2400" b="1" dirty="0">
                <a:solidFill>
                  <a:srgbClr val="0070C0"/>
                </a:solidFill>
              </a:rPr>
              <a:t>ACCOUNTI</a:t>
            </a:r>
            <a:r>
              <a:rPr lang="id-ID" sz="2400" b="1" dirty="0">
                <a:solidFill>
                  <a:srgbClr val="FFC000"/>
                </a:solidFill>
              </a:rPr>
              <a:t>N</a:t>
            </a:r>
            <a:r>
              <a:rPr lang="id-ID" sz="2400" b="1" dirty="0">
                <a:solidFill>
                  <a:srgbClr val="0070C0"/>
                </a:solidFill>
              </a:rPr>
              <a:t>G</a:t>
            </a:r>
          </a:p>
          <a:p>
            <a:pPr algn="r"/>
            <a:r>
              <a:rPr lang="id-ID" sz="1100" i="1" dirty="0"/>
              <a:t>Theory and Practices</a:t>
            </a:r>
          </a:p>
        </p:txBody>
      </p:sp>
      <p:sp>
        <p:nvSpPr>
          <p:cNvPr id="6" name="TextBox 5"/>
          <p:cNvSpPr txBox="1"/>
          <p:nvPr/>
        </p:nvSpPr>
        <p:spPr>
          <a:xfrm>
            <a:off x="1907704" y="2204864"/>
            <a:ext cx="2235364" cy="523220"/>
          </a:xfrm>
          <a:prstGeom prst="rect">
            <a:avLst/>
          </a:prstGeom>
          <a:noFill/>
        </p:spPr>
        <p:txBody>
          <a:bodyPr wrap="square" rtlCol="0">
            <a:spAutoFit/>
          </a:bodyPr>
          <a:lstStyle/>
          <a:p>
            <a:r>
              <a:rPr lang="id-ID" sz="2800" b="1" dirty="0">
                <a:solidFill>
                  <a:schemeClr val="bg1"/>
                </a:solidFill>
              </a:rPr>
              <a:t>PRACTICE</a:t>
            </a:r>
          </a:p>
        </p:txBody>
      </p:sp>
      <p:sp>
        <p:nvSpPr>
          <p:cNvPr id="8" name="TextBox 7"/>
          <p:cNvSpPr txBox="1"/>
          <p:nvPr/>
        </p:nvSpPr>
        <p:spPr>
          <a:xfrm>
            <a:off x="1109782" y="3412365"/>
            <a:ext cx="5472608" cy="1631216"/>
          </a:xfrm>
          <a:prstGeom prst="rect">
            <a:avLst/>
          </a:prstGeom>
          <a:noFill/>
        </p:spPr>
        <p:txBody>
          <a:bodyPr wrap="square" rtlCol="0">
            <a:spAutoFit/>
          </a:bodyPr>
          <a:lstStyle/>
          <a:p>
            <a:pPr marL="285750" indent="-285750">
              <a:buFont typeface="Arial" pitchFamily="34" charset="0"/>
              <a:buChar char="•"/>
            </a:pPr>
            <a:r>
              <a:rPr lang="id-ID" sz="2000" dirty="0"/>
              <a:t>Applying Lean Accounting into business</a:t>
            </a:r>
          </a:p>
          <a:p>
            <a:pPr marL="285750" indent="-285750">
              <a:buFont typeface="Arial" pitchFamily="34" charset="0"/>
              <a:buChar char="•"/>
            </a:pPr>
            <a:endParaRPr lang="id-ID" sz="2000" dirty="0"/>
          </a:p>
          <a:p>
            <a:pPr marL="285750" indent="-285750">
              <a:buFont typeface="Arial" pitchFamily="34" charset="0"/>
              <a:buChar char="•"/>
            </a:pPr>
            <a:endParaRPr lang="id-ID" sz="2000" dirty="0"/>
          </a:p>
          <a:p>
            <a:pPr marL="285750" indent="-285750">
              <a:buFont typeface="Arial" pitchFamily="34" charset="0"/>
              <a:buChar char="•"/>
            </a:pPr>
            <a:endParaRPr lang="id-ID" sz="2000" dirty="0"/>
          </a:p>
          <a:p>
            <a:endParaRPr lang="id-ID" sz="2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4077072"/>
            <a:ext cx="2924944" cy="2924944"/>
          </a:xfrm>
          <a:prstGeom prst="rect">
            <a:avLst/>
          </a:prstGeom>
        </p:spPr>
      </p:pic>
    </p:spTree>
    <p:extLst>
      <p:ext uri="{BB962C8B-B14F-4D97-AF65-F5344CB8AC3E}">
        <p14:creationId xmlns:p14="http://schemas.microsoft.com/office/powerpoint/2010/main" val="2413525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283146" y="-837703"/>
            <a:ext cx="2425251" cy="170559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4390089" y="188640"/>
            <a:ext cx="4572000" cy="646331"/>
          </a:xfrm>
          <a:prstGeom prst="rect">
            <a:avLst/>
          </a:prstGeom>
        </p:spPr>
        <p:txBody>
          <a:bodyPr>
            <a:spAutoFit/>
          </a:bodyPr>
          <a:lstStyle/>
          <a:p>
            <a:pPr algn="r"/>
            <a:r>
              <a:rPr lang="id-ID" sz="2400" dirty="0"/>
              <a:t>LEAN</a:t>
            </a:r>
            <a:r>
              <a:rPr lang="id-ID" sz="2400" b="1" dirty="0">
                <a:solidFill>
                  <a:srgbClr val="0070C0"/>
                </a:solidFill>
              </a:rPr>
              <a:t>ACCOUNTI</a:t>
            </a:r>
            <a:r>
              <a:rPr lang="id-ID" sz="2400" b="1" dirty="0">
                <a:solidFill>
                  <a:srgbClr val="FFC000"/>
                </a:solidFill>
              </a:rPr>
              <a:t>N</a:t>
            </a:r>
            <a:r>
              <a:rPr lang="id-ID" sz="2400" b="1" dirty="0">
                <a:solidFill>
                  <a:srgbClr val="0070C0"/>
                </a:solidFill>
              </a:rPr>
              <a:t>G</a:t>
            </a:r>
          </a:p>
          <a:p>
            <a:pPr algn="r"/>
            <a:r>
              <a:rPr lang="id-ID" sz="1100" i="1" dirty="0"/>
              <a:t>Theory and Practices</a:t>
            </a:r>
          </a:p>
        </p:txBody>
      </p:sp>
      <p:sp>
        <p:nvSpPr>
          <p:cNvPr id="6" name="TextBox 5"/>
          <p:cNvSpPr txBox="1"/>
          <p:nvPr/>
        </p:nvSpPr>
        <p:spPr>
          <a:xfrm>
            <a:off x="378089" y="188640"/>
            <a:ext cx="2235364" cy="523220"/>
          </a:xfrm>
          <a:prstGeom prst="rect">
            <a:avLst/>
          </a:prstGeom>
          <a:noFill/>
        </p:spPr>
        <p:txBody>
          <a:bodyPr wrap="square" rtlCol="0">
            <a:spAutoFit/>
          </a:bodyPr>
          <a:lstStyle/>
          <a:p>
            <a:r>
              <a:rPr lang="id-ID" sz="2800" b="1" dirty="0">
                <a:solidFill>
                  <a:schemeClr val="bg1"/>
                </a:solidFill>
              </a:rPr>
              <a:t>SUCCES KEY</a:t>
            </a: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2373882">
            <a:off x="6427007" y="3814930"/>
            <a:ext cx="2027092" cy="2895363"/>
          </a:xfrm>
          <a:prstGeom prst="rect">
            <a:avLst/>
          </a:prstGeom>
        </p:spPr>
      </p:pic>
      <p:graphicFrame>
        <p:nvGraphicFramePr>
          <p:cNvPr id="4" name="Diagram 3"/>
          <p:cNvGraphicFramePr/>
          <p:nvPr>
            <p:extLst>
              <p:ext uri="{D42A27DB-BD31-4B8C-83A1-F6EECF244321}">
                <p14:modId xmlns:p14="http://schemas.microsoft.com/office/powerpoint/2010/main" val="707821886"/>
              </p:ext>
            </p:extLst>
          </p:nvPr>
        </p:nvGraphicFramePr>
        <p:xfrm>
          <a:off x="179512" y="980728"/>
          <a:ext cx="8136904" cy="4912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53737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283146" y="-837703"/>
            <a:ext cx="2425251" cy="170559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4390089" y="188640"/>
            <a:ext cx="4572000" cy="646331"/>
          </a:xfrm>
          <a:prstGeom prst="rect">
            <a:avLst/>
          </a:prstGeom>
        </p:spPr>
        <p:txBody>
          <a:bodyPr>
            <a:spAutoFit/>
          </a:bodyPr>
          <a:lstStyle/>
          <a:p>
            <a:pPr algn="r"/>
            <a:r>
              <a:rPr lang="id-ID" sz="2400" dirty="0"/>
              <a:t>LEAN</a:t>
            </a:r>
            <a:r>
              <a:rPr lang="id-ID" sz="2400" b="1" dirty="0">
                <a:solidFill>
                  <a:srgbClr val="0070C0"/>
                </a:solidFill>
              </a:rPr>
              <a:t>ACCOUNTI</a:t>
            </a:r>
            <a:r>
              <a:rPr lang="id-ID" sz="2400" b="1" dirty="0">
                <a:solidFill>
                  <a:srgbClr val="FFC000"/>
                </a:solidFill>
              </a:rPr>
              <a:t>N</a:t>
            </a:r>
            <a:r>
              <a:rPr lang="id-ID" sz="2400" b="1" dirty="0">
                <a:solidFill>
                  <a:srgbClr val="0070C0"/>
                </a:solidFill>
              </a:rPr>
              <a:t>G</a:t>
            </a:r>
          </a:p>
          <a:p>
            <a:pPr algn="r"/>
            <a:r>
              <a:rPr lang="id-ID" sz="1100" i="1" dirty="0"/>
              <a:t>Theory and Practices</a:t>
            </a:r>
          </a:p>
        </p:txBody>
      </p:sp>
      <p:sp>
        <p:nvSpPr>
          <p:cNvPr id="6" name="TextBox 5"/>
          <p:cNvSpPr txBox="1"/>
          <p:nvPr/>
        </p:nvSpPr>
        <p:spPr>
          <a:xfrm>
            <a:off x="378089" y="188640"/>
            <a:ext cx="2235364" cy="523220"/>
          </a:xfrm>
          <a:prstGeom prst="rect">
            <a:avLst/>
          </a:prstGeom>
          <a:noFill/>
        </p:spPr>
        <p:txBody>
          <a:bodyPr wrap="square" rtlCol="0">
            <a:spAutoFit/>
          </a:bodyPr>
          <a:lstStyle/>
          <a:p>
            <a:r>
              <a:rPr lang="id-ID" sz="2800" b="1" dirty="0">
                <a:solidFill>
                  <a:schemeClr val="bg1"/>
                </a:solidFill>
              </a:rPr>
              <a:t>Implement</a:t>
            </a:r>
          </a:p>
        </p:txBody>
      </p:sp>
      <p:graphicFrame>
        <p:nvGraphicFramePr>
          <p:cNvPr id="2" name="Table 1"/>
          <p:cNvGraphicFramePr>
            <a:graphicFrameLocks noGrp="1"/>
          </p:cNvGraphicFramePr>
          <p:nvPr>
            <p:extLst>
              <p:ext uri="{D42A27DB-BD31-4B8C-83A1-F6EECF244321}">
                <p14:modId xmlns:p14="http://schemas.microsoft.com/office/powerpoint/2010/main" val="1202821284"/>
              </p:ext>
            </p:extLst>
          </p:nvPr>
        </p:nvGraphicFramePr>
        <p:xfrm>
          <a:off x="107504" y="1268760"/>
          <a:ext cx="8854584" cy="5300072"/>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3525992">
                  <a:extLst>
                    <a:ext uri="{9D8B030D-6E8A-4147-A177-3AD203B41FA5}">
                      <a16:colId xmlns:a16="http://schemas.microsoft.com/office/drawing/2014/main" val="20002"/>
                    </a:ext>
                  </a:extLst>
                </a:gridCol>
              </a:tblGrid>
              <a:tr h="428061">
                <a:tc>
                  <a:txBody>
                    <a:bodyPr/>
                    <a:lstStyle/>
                    <a:p>
                      <a:r>
                        <a:rPr lang="id-ID" dirty="0"/>
                        <a:t>Principles</a:t>
                      </a:r>
                    </a:p>
                  </a:txBody>
                  <a:tcPr/>
                </a:tc>
                <a:tc>
                  <a:txBody>
                    <a:bodyPr/>
                    <a:lstStyle/>
                    <a:p>
                      <a:r>
                        <a:rPr lang="id-ID" dirty="0"/>
                        <a:t>Practices</a:t>
                      </a:r>
                    </a:p>
                  </a:txBody>
                  <a:tcPr/>
                </a:tc>
                <a:tc>
                  <a:txBody>
                    <a:bodyPr/>
                    <a:lstStyle/>
                    <a:p>
                      <a:r>
                        <a:rPr lang="id-ID" dirty="0"/>
                        <a:t>Tools</a:t>
                      </a:r>
                    </a:p>
                  </a:txBody>
                  <a:tcPr/>
                </a:tc>
                <a:extLst>
                  <a:ext uri="{0D108BD9-81ED-4DB2-BD59-A6C34878D82A}">
                    <a16:rowId xmlns:a16="http://schemas.microsoft.com/office/drawing/2014/main" val="10000"/>
                  </a:ext>
                </a:extLst>
              </a:tr>
              <a:tr h="940091">
                <a:tc>
                  <a:txBody>
                    <a:bodyPr/>
                    <a:lstStyle/>
                    <a:p>
                      <a:r>
                        <a:rPr lang="id-ID" dirty="0"/>
                        <a:t>Customer Value</a:t>
                      </a:r>
                    </a:p>
                  </a:txBody>
                  <a:tcPr/>
                </a:tc>
                <a:tc>
                  <a:txBody>
                    <a:bodyPr/>
                    <a:lstStyle/>
                    <a:p>
                      <a:r>
                        <a:rPr lang="id-ID" dirty="0"/>
                        <a:t>Follow </a:t>
                      </a:r>
                      <a:r>
                        <a:rPr lang="id-ID" baseline="0" dirty="0"/>
                        <a:t>customer demand and service/product profiling</a:t>
                      </a:r>
                      <a:endParaRPr lang="id-ID" dirty="0"/>
                    </a:p>
                  </a:txBody>
                  <a:tcPr/>
                </a:tc>
                <a:tc>
                  <a:txBody>
                    <a:bodyPr/>
                    <a:lstStyle/>
                    <a:p>
                      <a:pPr marL="285750" indent="-285750">
                        <a:buFont typeface="Arial" pitchFamily="34" charset="0"/>
                        <a:buChar char="•"/>
                      </a:pPr>
                      <a:r>
                        <a:rPr lang="id-ID" dirty="0"/>
                        <a:t>Six</a:t>
                      </a:r>
                      <a:r>
                        <a:rPr lang="id-ID" baseline="0" dirty="0"/>
                        <a:t> Sigma</a:t>
                      </a:r>
                    </a:p>
                    <a:p>
                      <a:pPr marL="273050" indent="0"/>
                      <a:r>
                        <a:rPr lang="id-ID" i="1" baseline="0" dirty="0"/>
                        <a:t>Define, Measure, Analyze, Improve, Control</a:t>
                      </a:r>
                      <a:endParaRPr lang="id-ID" i="1" dirty="0"/>
                    </a:p>
                  </a:txBody>
                  <a:tcPr/>
                </a:tc>
                <a:extLst>
                  <a:ext uri="{0D108BD9-81ED-4DB2-BD59-A6C34878D82A}">
                    <a16:rowId xmlns:a16="http://schemas.microsoft.com/office/drawing/2014/main" val="10001"/>
                  </a:ext>
                </a:extLst>
              </a:tr>
              <a:tr h="1224136">
                <a:tc>
                  <a:txBody>
                    <a:bodyPr/>
                    <a:lstStyle/>
                    <a:p>
                      <a:r>
                        <a:rPr lang="id-ID" dirty="0"/>
                        <a:t>Value Stream</a:t>
                      </a:r>
                      <a:r>
                        <a:rPr lang="id-ID" baseline="0" dirty="0"/>
                        <a:t> Mapping</a:t>
                      </a:r>
                      <a:endParaRPr lang="id-ID" dirty="0"/>
                    </a:p>
                  </a:txBody>
                  <a:tcPr/>
                </a:tc>
                <a:tc>
                  <a:txBody>
                    <a:bodyPr/>
                    <a:lstStyle/>
                    <a:p>
                      <a:r>
                        <a:rPr lang="id-ID" dirty="0"/>
                        <a:t>Visual Observation and</a:t>
                      </a:r>
                      <a:r>
                        <a:rPr lang="id-ID" baseline="0" dirty="0"/>
                        <a:t> Training</a:t>
                      </a:r>
                      <a:endParaRPr lang="id-ID" dirty="0"/>
                    </a:p>
                  </a:txBody>
                  <a:tcPr/>
                </a:tc>
                <a:tc>
                  <a:txBody>
                    <a:bodyPr/>
                    <a:lstStyle/>
                    <a:p>
                      <a:pPr marL="285750" indent="-285750">
                        <a:buFont typeface="Arial" pitchFamily="34" charset="0"/>
                        <a:buChar char="•"/>
                      </a:pPr>
                      <a:r>
                        <a:rPr lang="id-ID" dirty="0"/>
                        <a:t>Analitycal dan commnunication tools RCCA</a:t>
                      </a:r>
                      <a:r>
                        <a:rPr lang="id-ID" baseline="0" dirty="0"/>
                        <a:t> </a:t>
                      </a:r>
                    </a:p>
                    <a:p>
                      <a:pPr marL="285750" indent="-285750">
                        <a:buFont typeface="Arial" pitchFamily="34" charset="0"/>
                        <a:buChar char="•"/>
                      </a:pPr>
                      <a:r>
                        <a:rPr lang="id-ID" i="0" baseline="0" dirty="0"/>
                        <a:t>Work Sequence, Standard Work in Process</a:t>
                      </a:r>
                    </a:p>
                    <a:p>
                      <a:pPr marL="285750" indent="-285750">
                        <a:buFont typeface="Arial" pitchFamily="34" charset="0"/>
                        <a:buChar char="•"/>
                      </a:pPr>
                      <a:r>
                        <a:rPr lang="id-ID" i="0" baseline="0" dirty="0"/>
                        <a:t>Box-Scores</a:t>
                      </a:r>
                    </a:p>
                  </a:txBody>
                  <a:tcPr/>
                </a:tc>
                <a:extLst>
                  <a:ext uri="{0D108BD9-81ED-4DB2-BD59-A6C34878D82A}">
                    <a16:rowId xmlns:a16="http://schemas.microsoft.com/office/drawing/2014/main" val="10002"/>
                  </a:ext>
                </a:extLst>
              </a:tr>
              <a:tr h="399445">
                <a:tc>
                  <a:txBody>
                    <a:bodyPr/>
                    <a:lstStyle/>
                    <a:p>
                      <a:r>
                        <a:rPr lang="id-ID" dirty="0"/>
                        <a:t>Continuous Flow</a:t>
                      </a:r>
                    </a:p>
                  </a:txBody>
                  <a:tcPr/>
                </a:tc>
                <a:tc>
                  <a:txBody>
                    <a:bodyPr/>
                    <a:lstStyle/>
                    <a:p>
                      <a:r>
                        <a:rPr lang="id-ID" dirty="0"/>
                        <a:t>Prevent</a:t>
                      </a:r>
                      <a:r>
                        <a:rPr lang="id-ID" baseline="0" dirty="0"/>
                        <a:t> bottlenecks in manufacturing process</a:t>
                      </a:r>
                      <a:endParaRPr lang="id-ID"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id-ID" dirty="0"/>
                        <a:t>Training Within Industry</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id-ID" i="0" baseline="0" dirty="0"/>
                        <a:t>5-S</a:t>
                      </a:r>
                    </a:p>
                  </a:txBody>
                  <a:tcPr/>
                </a:tc>
                <a:extLst>
                  <a:ext uri="{0D108BD9-81ED-4DB2-BD59-A6C34878D82A}">
                    <a16:rowId xmlns:a16="http://schemas.microsoft.com/office/drawing/2014/main" val="10003"/>
                  </a:ext>
                </a:extLst>
              </a:tr>
              <a:tr h="428061">
                <a:tc>
                  <a:txBody>
                    <a:bodyPr/>
                    <a:lstStyle/>
                    <a:p>
                      <a:r>
                        <a:rPr lang="id-ID" dirty="0"/>
                        <a:t>Pull</a:t>
                      </a:r>
                      <a:r>
                        <a:rPr lang="id-ID" baseline="0" dirty="0"/>
                        <a:t> System</a:t>
                      </a:r>
                      <a:endParaRPr lang="id-ID" dirty="0"/>
                    </a:p>
                  </a:txBody>
                  <a:tcPr/>
                </a:tc>
                <a:tc>
                  <a:txBody>
                    <a:bodyPr/>
                    <a:lstStyle/>
                    <a:p>
                      <a:r>
                        <a:rPr lang="id-ID" dirty="0"/>
                        <a:t>Matching</a:t>
                      </a:r>
                      <a:r>
                        <a:rPr lang="id-ID" baseline="0" dirty="0"/>
                        <a:t> rate of products and rate of sales</a:t>
                      </a:r>
                      <a:endParaRPr lang="id-ID" dirty="0"/>
                    </a:p>
                  </a:txBody>
                  <a:tcPr/>
                </a:tc>
                <a:tc>
                  <a:txBody>
                    <a:bodyPr/>
                    <a:lstStyle/>
                    <a:p>
                      <a:pPr marL="285750" indent="-285750">
                        <a:buFont typeface="Arial" pitchFamily="34" charset="0"/>
                        <a:buChar char="•"/>
                      </a:pPr>
                      <a:r>
                        <a:rPr lang="id-ID" dirty="0"/>
                        <a:t>JIT, Kanban, Takt Time</a:t>
                      </a:r>
                    </a:p>
                    <a:p>
                      <a:pPr marL="285750" indent="-285750">
                        <a:buFont typeface="Arial" pitchFamily="34" charset="0"/>
                        <a:buChar char="•"/>
                      </a:pPr>
                      <a:r>
                        <a:rPr lang="id-ID" dirty="0"/>
                        <a:t>Work Cell Design</a:t>
                      </a:r>
                    </a:p>
                    <a:p>
                      <a:pPr marL="285750" indent="-285750">
                        <a:buFont typeface="Arial" pitchFamily="34" charset="0"/>
                        <a:buChar char="•"/>
                      </a:pPr>
                      <a:r>
                        <a:rPr lang="id-ID" dirty="0"/>
                        <a:t>Target Costing</a:t>
                      </a:r>
                    </a:p>
                  </a:txBody>
                  <a:tcPr/>
                </a:tc>
                <a:extLst>
                  <a:ext uri="{0D108BD9-81ED-4DB2-BD59-A6C34878D82A}">
                    <a16:rowId xmlns:a16="http://schemas.microsoft.com/office/drawing/2014/main" val="10004"/>
                  </a:ext>
                </a:extLst>
              </a:tr>
              <a:tr h="738844">
                <a:tc>
                  <a:txBody>
                    <a:bodyPr/>
                    <a:lstStyle/>
                    <a:p>
                      <a:r>
                        <a:rPr lang="id-ID" dirty="0"/>
                        <a:t>Continuous Improvement</a:t>
                      </a:r>
                    </a:p>
                  </a:txBody>
                  <a:tcPr/>
                </a:tc>
                <a:tc>
                  <a:txBody>
                    <a:bodyPr/>
                    <a:lstStyle/>
                    <a:p>
                      <a:r>
                        <a:rPr lang="id-ID" dirty="0"/>
                        <a:t>Never ending process on improving business</a:t>
                      </a:r>
                    </a:p>
                  </a:txBody>
                  <a:tcPr/>
                </a:tc>
                <a:tc>
                  <a:txBody>
                    <a:bodyPr/>
                    <a:lstStyle/>
                    <a:p>
                      <a:pPr marL="285750" indent="-285750">
                        <a:buFont typeface="Arial" pitchFamily="34" charset="0"/>
                        <a:buChar char="•"/>
                      </a:pPr>
                      <a:r>
                        <a:rPr lang="id-ID" dirty="0"/>
                        <a:t>PDCA,</a:t>
                      </a:r>
                      <a:r>
                        <a:rPr lang="id-ID" baseline="0" dirty="0"/>
                        <a:t> </a:t>
                      </a:r>
                      <a:r>
                        <a:rPr lang="id-ID" dirty="0"/>
                        <a:t>Kaizen</a:t>
                      </a:r>
                    </a:p>
                    <a:p>
                      <a:pPr marL="285750" indent="-285750">
                        <a:buFont typeface="Arial" pitchFamily="34" charset="0"/>
                        <a:buChar char="•"/>
                      </a:pPr>
                      <a:r>
                        <a:rPr lang="id-ID" dirty="0"/>
                        <a:t>Value Stream Performance Board</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96109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283146" y="-837703"/>
            <a:ext cx="2425251" cy="170559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4390089" y="188640"/>
            <a:ext cx="4572000" cy="646331"/>
          </a:xfrm>
          <a:prstGeom prst="rect">
            <a:avLst/>
          </a:prstGeom>
        </p:spPr>
        <p:txBody>
          <a:bodyPr>
            <a:spAutoFit/>
          </a:bodyPr>
          <a:lstStyle/>
          <a:p>
            <a:pPr algn="r"/>
            <a:r>
              <a:rPr lang="id-ID" sz="2400" dirty="0"/>
              <a:t>LEAN</a:t>
            </a:r>
            <a:r>
              <a:rPr lang="id-ID" sz="2400" b="1" dirty="0">
                <a:solidFill>
                  <a:srgbClr val="0070C0"/>
                </a:solidFill>
              </a:rPr>
              <a:t>ACCOUNTI</a:t>
            </a:r>
            <a:r>
              <a:rPr lang="id-ID" sz="2400" b="1" dirty="0">
                <a:solidFill>
                  <a:srgbClr val="FFC000"/>
                </a:solidFill>
              </a:rPr>
              <a:t>N</a:t>
            </a:r>
            <a:r>
              <a:rPr lang="id-ID" sz="2400" b="1" dirty="0">
                <a:solidFill>
                  <a:srgbClr val="0070C0"/>
                </a:solidFill>
              </a:rPr>
              <a:t>G</a:t>
            </a:r>
          </a:p>
          <a:p>
            <a:pPr algn="r"/>
            <a:r>
              <a:rPr lang="id-ID" sz="1100" i="1" dirty="0"/>
              <a:t>Theory and Practices</a:t>
            </a:r>
          </a:p>
        </p:txBody>
      </p:sp>
      <p:sp>
        <p:nvSpPr>
          <p:cNvPr id="6" name="TextBox 5"/>
          <p:cNvSpPr txBox="1"/>
          <p:nvPr/>
        </p:nvSpPr>
        <p:spPr>
          <a:xfrm>
            <a:off x="378089" y="188640"/>
            <a:ext cx="2235364" cy="523220"/>
          </a:xfrm>
          <a:prstGeom prst="rect">
            <a:avLst/>
          </a:prstGeom>
          <a:noFill/>
        </p:spPr>
        <p:txBody>
          <a:bodyPr wrap="square" rtlCol="0">
            <a:spAutoFit/>
          </a:bodyPr>
          <a:lstStyle/>
          <a:p>
            <a:r>
              <a:rPr lang="id-ID" sz="2800" b="1" dirty="0">
                <a:solidFill>
                  <a:schemeClr val="bg1"/>
                </a:solidFill>
              </a:rPr>
              <a:t>DISCUSION</a:t>
            </a:r>
          </a:p>
        </p:txBody>
      </p:sp>
      <p:pic>
        <p:nvPicPr>
          <p:cNvPr id="10242" name="Picture 2" descr="http://www.polyglot.com.au/wp-content/uploads/2016/07/Lego-Communications.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708397" y="5142241"/>
            <a:ext cx="3599111" cy="1729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354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1798133" y="1208049"/>
            <a:ext cx="2425251" cy="170559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3408523"/>
            <a:ext cx="3237961" cy="3429001"/>
          </a:xfrm>
          <a:prstGeom prst="rect">
            <a:avLst/>
          </a:prstGeom>
        </p:spPr>
      </p:pic>
      <p:sp>
        <p:nvSpPr>
          <p:cNvPr id="5" name="Rectangle 4"/>
          <p:cNvSpPr/>
          <p:nvPr/>
        </p:nvSpPr>
        <p:spPr>
          <a:xfrm>
            <a:off x="4390089" y="188640"/>
            <a:ext cx="4572000" cy="646331"/>
          </a:xfrm>
          <a:prstGeom prst="rect">
            <a:avLst/>
          </a:prstGeom>
        </p:spPr>
        <p:txBody>
          <a:bodyPr>
            <a:spAutoFit/>
          </a:bodyPr>
          <a:lstStyle/>
          <a:p>
            <a:pPr algn="r"/>
            <a:r>
              <a:rPr lang="id-ID" sz="2400" dirty="0"/>
              <a:t>LEAN</a:t>
            </a:r>
            <a:r>
              <a:rPr lang="id-ID" sz="2400" b="1" dirty="0">
                <a:solidFill>
                  <a:srgbClr val="0070C0"/>
                </a:solidFill>
              </a:rPr>
              <a:t>ACCOUNTI</a:t>
            </a:r>
            <a:r>
              <a:rPr lang="id-ID" sz="2400" b="1" dirty="0">
                <a:solidFill>
                  <a:srgbClr val="FFC000"/>
                </a:solidFill>
              </a:rPr>
              <a:t>N</a:t>
            </a:r>
            <a:r>
              <a:rPr lang="id-ID" sz="2400" b="1" dirty="0">
                <a:solidFill>
                  <a:srgbClr val="0070C0"/>
                </a:solidFill>
              </a:rPr>
              <a:t>G</a:t>
            </a:r>
          </a:p>
          <a:p>
            <a:pPr algn="r"/>
            <a:r>
              <a:rPr lang="id-ID" sz="1100" i="1" dirty="0"/>
              <a:t>Theory and Practices</a:t>
            </a:r>
          </a:p>
        </p:txBody>
      </p:sp>
      <p:sp>
        <p:nvSpPr>
          <p:cNvPr id="6" name="TextBox 5"/>
          <p:cNvSpPr txBox="1"/>
          <p:nvPr/>
        </p:nvSpPr>
        <p:spPr>
          <a:xfrm>
            <a:off x="1988020" y="2124989"/>
            <a:ext cx="2235364" cy="523220"/>
          </a:xfrm>
          <a:prstGeom prst="rect">
            <a:avLst/>
          </a:prstGeom>
          <a:noFill/>
        </p:spPr>
        <p:txBody>
          <a:bodyPr wrap="square" rtlCol="0">
            <a:spAutoFit/>
          </a:bodyPr>
          <a:lstStyle/>
          <a:p>
            <a:r>
              <a:rPr lang="id-ID" sz="2800" b="1" dirty="0">
                <a:solidFill>
                  <a:schemeClr val="bg1"/>
                </a:solidFill>
              </a:rPr>
              <a:t>LEAN?</a:t>
            </a:r>
          </a:p>
        </p:txBody>
      </p:sp>
      <p:sp>
        <p:nvSpPr>
          <p:cNvPr id="8" name="TextBox 7"/>
          <p:cNvSpPr txBox="1"/>
          <p:nvPr/>
        </p:nvSpPr>
        <p:spPr>
          <a:xfrm>
            <a:off x="1109782" y="3412365"/>
            <a:ext cx="5472608" cy="2862322"/>
          </a:xfrm>
          <a:prstGeom prst="rect">
            <a:avLst/>
          </a:prstGeom>
          <a:noFill/>
        </p:spPr>
        <p:txBody>
          <a:bodyPr wrap="square" rtlCol="0">
            <a:spAutoFit/>
          </a:bodyPr>
          <a:lstStyle/>
          <a:p>
            <a:pPr marL="285750" indent="-285750">
              <a:buFont typeface="Arial" pitchFamily="34" charset="0"/>
              <a:buChar char="•"/>
            </a:pPr>
            <a:r>
              <a:rPr lang="id-ID" sz="2000" dirty="0"/>
              <a:t>Value Oriented</a:t>
            </a:r>
          </a:p>
          <a:p>
            <a:pPr marL="285750" indent="-285750">
              <a:buFont typeface="Arial" pitchFamily="34" charset="0"/>
              <a:buChar char="•"/>
            </a:pPr>
            <a:r>
              <a:rPr lang="id-ID" sz="2000" dirty="0"/>
              <a:t>Non-stop process</a:t>
            </a:r>
          </a:p>
          <a:p>
            <a:pPr marL="285750" indent="-285750">
              <a:buFont typeface="Arial" pitchFamily="34" charset="0"/>
              <a:buChar char="•"/>
            </a:pPr>
            <a:r>
              <a:rPr lang="id-ID" sz="2000" dirty="0"/>
              <a:t>Focus on clearing waste</a:t>
            </a:r>
          </a:p>
          <a:p>
            <a:pPr marL="285750" indent="-285750">
              <a:buFont typeface="Arial" pitchFamily="34" charset="0"/>
              <a:buChar char="•"/>
            </a:pPr>
            <a:r>
              <a:rPr lang="id-ID" sz="2000" dirty="0"/>
              <a:t>Customer-drive production</a:t>
            </a:r>
          </a:p>
          <a:p>
            <a:pPr marL="285750" indent="-285750">
              <a:buFont typeface="Arial" pitchFamily="34" charset="0"/>
              <a:buChar char="•"/>
            </a:pPr>
            <a:r>
              <a:rPr lang="id-ID" sz="2000" dirty="0"/>
              <a:t>Continuous improvement</a:t>
            </a:r>
          </a:p>
          <a:p>
            <a:pPr marL="285750" indent="-285750">
              <a:buFont typeface="Arial" pitchFamily="34" charset="0"/>
              <a:buChar char="•"/>
            </a:pPr>
            <a:endParaRPr lang="id-ID" sz="2000" dirty="0"/>
          </a:p>
          <a:p>
            <a:pPr marL="285750" indent="-285750">
              <a:buFont typeface="Arial" pitchFamily="34" charset="0"/>
              <a:buChar char="•"/>
            </a:pPr>
            <a:endParaRPr lang="id-ID" sz="2000" dirty="0"/>
          </a:p>
          <a:p>
            <a:pPr marL="285750" indent="-285750">
              <a:buFont typeface="Arial" pitchFamily="34" charset="0"/>
              <a:buChar char="•"/>
            </a:pPr>
            <a:endParaRPr lang="id-ID" sz="2000" dirty="0"/>
          </a:p>
          <a:p>
            <a:endParaRPr lang="id-ID" sz="2000" dirty="0"/>
          </a:p>
        </p:txBody>
      </p:sp>
    </p:spTree>
    <p:extLst>
      <p:ext uri="{BB962C8B-B14F-4D97-AF65-F5344CB8AC3E}">
        <p14:creationId xmlns:p14="http://schemas.microsoft.com/office/powerpoint/2010/main" val="273153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1798133" y="1208049"/>
            <a:ext cx="2425251" cy="170559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4390089" y="188640"/>
            <a:ext cx="4572000" cy="646331"/>
          </a:xfrm>
          <a:prstGeom prst="rect">
            <a:avLst/>
          </a:prstGeom>
        </p:spPr>
        <p:txBody>
          <a:bodyPr>
            <a:spAutoFit/>
          </a:bodyPr>
          <a:lstStyle/>
          <a:p>
            <a:pPr algn="r"/>
            <a:r>
              <a:rPr lang="id-ID" sz="2400" dirty="0"/>
              <a:t>LEAN</a:t>
            </a:r>
            <a:r>
              <a:rPr lang="id-ID" sz="2400" b="1" dirty="0">
                <a:solidFill>
                  <a:srgbClr val="0070C0"/>
                </a:solidFill>
              </a:rPr>
              <a:t>ACCOUNTI</a:t>
            </a:r>
            <a:r>
              <a:rPr lang="id-ID" sz="2400" b="1" dirty="0">
                <a:solidFill>
                  <a:srgbClr val="FFC000"/>
                </a:solidFill>
              </a:rPr>
              <a:t>N</a:t>
            </a:r>
            <a:r>
              <a:rPr lang="id-ID" sz="2400" b="1" dirty="0">
                <a:solidFill>
                  <a:srgbClr val="0070C0"/>
                </a:solidFill>
              </a:rPr>
              <a:t>G</a:t>
            </a:r>
          </a:p>
          <a:p>
            <a:pPr algn="r"/>
            <a:r>
              <a:rPr lang="id-ID" sz="1100" i="1" dirty="0"/>
              <a:t>Theory and Practices</a:t>
            </a:r>
          </a:p>
        </p:txBody>
      </p:sp>
      <p:sp>
        <p:nvSpPr>
          <p:cNvPr id="6" name="TextBox 5"/>
          <p:cNvSpPr txBox="1"/>
          <p:nvPr/>
        </p:nvSpPr>
        <p:spPr>
          <a:xfrm>
            <a:off x="1907704" y="1772816"/>
            <a:ext cx="2235364" cy="954107"/>
          </a:xfrm>
          <a:prstGeom prst="rect">
            <a:avLst/>
          </a:prstGeom>
          <a:noFill/>
        </p:spPr>
        <p:txBody>
          <a:bodyPr wrap="square" rtlCol="0">
            <a:spAutoFit/>
          </a:bodyPr>
          <a:lstStyle/>
          <a:p>
            <a:r>
              <a:rPr lang="id-ID" sz="2800" b="1" dirty="0">
                <a:solidFill>
                  <a:schemeClr val="bg1"/>
                </a:solidFill>
              </a:rPr>
              <a:t>MAIN PURPOSE</a:t>
            </a:r>
          </a:p>
        </p:txBody>
      </p:sp>
      <p:sp>
        <p:nvSpPr>
          <p:cNvPr id="8" name="TextBox 7"/>
          <p:cNvSpPr txBox="1"/>
          <p:nvPr/>
        </p:nvSpPr>
        <p:spPr>
          <a:xfrm>
            <a:off x="1109782" y="3412365"/>
            <a:ext cx="5472608" cy="2554545"/>
          </a:xfrm>
          <a:prstGeom prst="rect">
            <a:avLst/>
          </a:prstGeom>
          <a:noFill/>
        </p:spPr>
        <p:txBody>
          <a:bodyPr wrap="square" rtlCol="0">
            <a:spAutoFit/>
          </a:bodyPr>
          <a:lstStyle/>
          <a:p>
            <a:pPr marL="285750" indent="-285750">
              <a:buFont typeface="Arial" pitchFamily="34" charset="0"/>
              <a:buChar char="•"/>
            </a:pPr>
            <a:r>
              <a:rPr lang="id-ID" sz="2000" dirty="0"/>
              <a:t>Lean accounting drive the practices of lean manufacturing</a:t>
            </a:r>
          </a:p>
          <a:p>
            <a:pPr marL="285750" indent="-285750">
              <a:buFont typeface="Arial" pitchFamily="34" charset="0"/>
              <a:buChar char="•"/>
            </a:pPr>
            <a:r>
              <a:rPr lang="id-ID" sz="2000" dirty="0"/>
              <a:t>Reporting focus into waste removal and continuous improvemment</a:t>
            </a:r>
          </a:p>
          <a:p>
            <a:pPr marL="285750" indent="-285750">
              <a:buFont typeface="Arial" pitchFamily="34" charset="0"/>
              <a:buChar char="•"/>
            </a:pPr>
            <a:endParaRPr lang="id-ID" sz="2000" dirty="0"/>
          </a:p>
          <a:p>
            <a:pPr marL="285750" indent="-285750">
              <a:buFont typeface="Arial" pitchFamily="34" charset="0"/>
              <a:buChar char="•"/>
            </a:pPr>
            <a:endParaRPr lang="id-ID" sz="2000" dirty="0"/>
          </a:p>
          <a:p>
            <a:pPr marL="285750" indent="-285750">
              <a:buFont typeface="Arial" pitchFamily="34" charset="0"/>
              <a:buChar char="•"/>
            </a:pPr>
            <a:endParaRPr lang="id-ID" sz="2000" dirty="0"/>
          </a:p>
          <a:p>
            <a:endParaRPr lang="id-ID"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7419" y="3789040"/>
            <a:ext cx="3333750" cy="3333750"/>
          </a:xfrm>
          <a:prstGeom prst="rect">
            <a:avLst/>
          </a:prstGeom>
        </p:spPr>
      </p:pic>
    </p:spTree>
    <p:extLst>
      <p:ext uri="{BB962C8B-B14F-4D97-AF65-F5344CB8AC3E}">
        <p14:creationId xmlns:p14="http://schemas.microsoft.com/office/powerpoint/2010/main" val="3647544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1798133" y="1208049"/>
            <a:ext cx="2425251" cy="170559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4390089" y="188640"/>
            <a:ext cx="4572000" cy="646331"/>
          </a:xfrm>
          <a:prstGeom prst="rect">
            <a:avLst/>
          </a:prstGeom>
        </p:spPr>
        <p:txBody>
          <a:bodyPr>
            <a:spAutoFit/>
          </a:bodyPr>
          <a:lstStyle/>
          <a:p>
            <a:pPr algn="r"/>
            <a:r>
              <a:rPr lang="id-ID" sz="2400" dirty="0"/>
              <a:t>LEAN</a:t>
            </a:r>
            <a:r>
              <a:rPr lang="id-ID" sz="2400" b="1" dirty="0">
                <a:solidFill>
                  <a:srgbClr val="0070C0"/>
                </a:solidFill>
              </a:rPr>
              <a:t>ACCOUNTI</a:t>
            </a:r>
            <a:r>
              <a:rPr lang="id-ID" sz="2400" b="1" dirty="0">
                <a:solidFill>
                  <a:srgbClr val="FFC000"/>
                </a:solidFill>
              </a:rPr>
              <a:t>N</a:t>
            </a:r>
            <a:r>
              <a:rPr lang="id-ID" sz="2400" b="1" dirty="0">
                <a:solidFill>
                  <a:srgbClr val="0070C0"/>
                </a:solidFill>
              </a:rPr>
              <a:t>G</a:t>
            </a:r>
          </a:p>
          <a:p>
            <a:pPr algn="r"/>
            <a:r>
              <a:rPr lang="id-ID" sz="1100" i="1" dirty="0"/>
              <a:t>Theory and Practices</a:t>
            </a:r>
          </a:p>
        </p:txBody>
      </p:sp>
      <p:sp>
        <p:nvSpPr>
          <p:cNvPr id="6" name="TextBox 5"/>
          <p:cNvSpPr txBox="1"/>
          <p:nvPr/>
        </p:nvSpPr>
        <p:spPr>
          <a:xfrm>
            <a:off x="1881713" y="1916832"/>
            <a:ext cx="2235364" cy="954107"/>
          </a:xfrm>
          <a:prstGeom prst="rect">
            <a:avLst/>
          </a:prstGeom>
          <a:noFill/>
        </p:spPr>
        <p:txBody>
          <a:bodyPr wrap="square" rtlCol="0">
            <a:spAutoFit/>
          </a:bodyPr>
          <a:lstStyle/>
          <a:p>
            <a:r>
              <a:rPr lang="id-ID" sz="2800" b="1" dirty="0">
                <a:solidFill>
                  <a:schemeClr val="bg1"/>
                </a:solidFill>
              </a:rPr>
              <a:t>TYPE OF WASTE?</a:t>
            </a:r>
          </a:p>
        </p:txBody>
      </p:sp>
      <p:sp>
        <p:nvSpPr>
          <p:cNvPr id="8" name="TextBox 7"/>
          <p:cNvSpPr txBox="1"/>
          <p:nvPr/>
        </p:nvSpPr>
        <p:spPr>
          <a:xfrm>
            <a:off x="1109782" y="3412365"/>
            <a:ext cx="5472608" cy="4401205"/>
          </a:xfrm>
          <a:prstGeom prst="rect">
            <a:avLst/>
          </a:prstGeom>
          <a:noFill/>
        </p:spPr>
        <p:txBody>
          <a:bodyPr wrap="square" rtlCol="0">
            <a:spAutoFit/>
          </a:bodyPr>
          <a:lstStyle/>
          <a:p>
            <a:pPr marL="285750" indent="-285750">
              <a:buFont typeface="Arial" pitchFamily="34" charset="0"/>
              <a:buChar char="•"/>
            </a:pPr>
            <a:r>
              <a:rPr lang="id-ID" sz="2000" dirty="0"/>
              <a:t>Idle Time</a:t>
            </a:r>
          </a:p>
          <a:p>
            <a:pPr marL="285750" indent="-285750">
              <a:buFont typeface="Arial" pitchFamily="34" charset="0"/>
              <a:buChar char="•"/>
            </a:pPr>
            <a:r>
              <a:rPr lang="id-ID" sz="2000" dirty="0"/>
              <a:t>Transporting</a:t>
            </a:r>
          </a:p>
          <a:p>
            <a:pPr marL="285750" indent="-285750">
              <a:buFont typeface="Arial" pitchFamily="34" charset="0"/>
              <a:buChar char="•"/>
            </a:pPr>
            <a:r>
              <a:rPr lang="id-ID" sz="2000" dirty="0"/>
              <a:t>Overproduction</a:t>
            </a:r>
          </a:p>
          <a:p>
            <a:pPr marL="285750" indent="-285750">
              <a:buFont typeface="Arial" pitchFamily="34" charset="0"/>
              <a:buChar char="•"/>
            </a:pPr>
            <a:r>
              <a:rPr lang="id-ID" sz="2000" dirty="0"/>
              <a:t>Defects, errors, and mistakes</a:t>
            </a:r>
          </a:p>
          <a:p>
            <a:pPr marL="285750" indent="-285750">
              <a:buFont typeface="Arial" pitchFamily="34" charset="0"/>
              <a:buChar char="•"/>
            </a:pPr>
            <a:r>
              <a:rPr lang="id-ID" sz="2000" dirty="0"/>
              <a:t>Overstocking Inventories</a:t>
            </a:r>
          </a:p>
          <a:p>
            <a:pPr marL="285750" indent="-285750">
              <a:buFont typeface="Arial" pitchFamily="34" charset="0"/>
              <a:buChar char="•"/>
            </a:pPr>
            <a:r>
              <a:rPr lang="id-ID" sz="2000" dirty="0"/>
              <a:t>Unnecessary processing</a:t>
            </a:r>
          </a:p>
          <a:p>
            <a:pPr marL="285750" indent="-285750">
              <a:buFont typeface="Arial" pitchFamily="34" charset="0"/>
              <a:buChar char="•"/>
            </a:pPr>
            <a:r>
              <a:rPr lang="id-ID" sz="2000" dirty="0"/>
              <a:t>Improper goods/services </a:t>
            </a:r>
          </a:p>
          <a:p>
            <a:pPr marL="285750" indent="-285750">
              <a:buFont typeface="Arial" pitchFamily="34" charset="0"/>
              <a:buChar char="•"/>
            </a:pPr>
            <a:r>
              <a:rPr lang="id-ID" sz="2000" dirty="0"/>
              <a:t>Untapped human potential</a:t>
            </a:r>
          </a:p>
          <a:p>
            <a:pPr marL="285750" indent="-285750">
              <a:buFont typeface="Arial" pitchFamily="34" charset="0"/>
              <a:buChar char="•"/>
            </a:pPr>
            <a:endParaRPr lang="id-ID" sz="2000" dirty="0"/>
          </a:p>
          <a:p>
            <a:pPr marL="285750" indent="-285750">
              <a:buFont typeface="Arial" pitchFamily="34" charset="0"/>
              <a:buChar char="•"/>
            </a:pPr>
            <a:endParaRPr lang="id-ID" sz="2000" dirty="0"/>
          </a:p>
          <a:p>
            <a:pPr marL="285750" indent="-285750">
              <a:buFont typeface="Arial" pitchFamily="34" charset="0"/>
              <a:buChar char="•"/>
            </a:pPr>
            <a:endParaRPr lang="id-ID" sz="2000" dirty="0"/>
          </a:p>
          <a:p>
            <a:pPr marL="285750" indent="-285750">
              <a:buFont typeface="Arial" pitchFamily="34" charset="0"/>
              <a:buChar char="•"/>
            </a:pPr>
            <a:endParaRPr lang="id-ID" sz="2000" dirty="0"/>
          </a:p>
          <a:p>
            <a:pPr marL="285750" indent="-285750">
              <a:buFont typeface="Arial" pitchFamily="34" charset="0"/>
              <a:buChar char="•"/>
            </a:pPr>
            <a:endParaRPr lang="id-ID" sz="2000" dirty="0"/>
          </a:p>
          <a:p>
            <a:endParaRPr lang="id-ID" sz="2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0210" y="4022377"/>
            <a:ext cx="3323790" cy="2836301"/>
          </a:xfrm>
          <a:prstGeom prst="rect">
            <a:avLst/>
          </a:prstGeom>
        </p:spPr>
      </p:pic>
    </p:spTree>
    <p:extLst>
      <p:ext uri="{BB962C8B-B14F-4D97-AF65-F5344CB8AC3E}">
        <p14:creationId xmlns:p14="http://schemas.microsoft.com/office/powerpoint/2010/main" val="243881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283146" y="-837703"/>
            <a:ext cx="2425251" cy="170559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4390089" y="188640"/>
            <a:ext cx="4572000" cy="646331"/>
          </a:xfrm>
          <a:prstGeom prst="rect">
            <a:avLst/>
          </a:prstGeom>
        </p:spPr>
        <p:txBody>
          <a:bodyPr>
            <a:spAutoFit/>
          </a:bodyPr>
          <a:lstStyle/>
          <a:p>
            <a:pPr algn="r"/>
            <a:r>
              <a:rPr lang="id-ID" sz="2400" dirty="0"/>
              <a:t>LEAN</a:t>
            </a:r>
            <a:r>
              <a:rPr lang="id-ID" sz="2400" b="1" dirty="0">
                <a:solidFill>
                  <a:srgbClr val="0070C0"/>
                </a:solidFill>
              </a:rPr>
              <a:t>ACCOUNTI</a:t>
            </a:r>
            <a:r>
              <a:rPr lang="id-ID" sz="2400" b="1" dirty="0">
                <a:solidFill>
                  <a:srgbClr val="FFC000"/>
                </a:solidFill>
              </a:rPr>
              <a:t>N</a:t>
            </a:r>
            <a:r>
              <a:rPr lang="id-ID" sz="2400" b="1" dirty="0">
                <a:solidFill>
                  <a:srgbClr val="0070C0"/>
                </a:solidFill>
              </a:rPr>
              <a:t>G</a:t>
            </a:r>
          </a:p>
          <a:p>
            <a:pPr algn="r"/>
            <a:r>
              <a:rPr lang="id-ID" sz="1100" i="1" dirty="0"/>
              <a:t>Theory and Practices</a:t>
            </a:r>
          </a:p>
        </p:txBody>
      </p:sp>
      <p:sp>
        <p:nvSpPr>
          <p:cNvPr id="6" name="TextBox 5"/>
          <p:cNvSpPr txBox="1"/>
          <p:nvPr/>
        </p:nvSpPr>
        <p:spPr>
          <a:xfrm>
            <a:off x="378089" y="188640"/>
            <a:ext cx="2235364" cy="523220"/>
          </a:xfrm>
          <a:prstGeom prst="rect">
            <a:avLst/>
          </a:prstGeom>
          <a:noFill/>
        </p:spPr>
        <p:txBody>
          <a:bodyPr wrap="square" rtlCol="0">
            <a:spAutoFit/>
          </a:bodyPr>
          <a:lstStyle/>
          <a:p>
            <a:r>
              <a:rPr lang="id-ID" sz="2800" b="1" dirty="0">
                <a:solidFill>
                  <a:schemeClr val="bg1"/>
                </a:solidFill>
              </a:rPr>
              <a:t>PRINCIPLES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4628305"/>
            <a:ext cx="2771800" cy="1846593"/>
          </a:xfrm>
          <a:prstGeom prst="rect">
            <a:avLst/>
          </a:prstGeom>
        </p:spPr>
      </p:pic>
      <p:graphicFrame>
        <p:nvGraphicFramePr>
          <p:cNvPr id="4" name="Diagram 3"/>
          <p:cNvGraphicFramePr/>
          <p:nvPr>
            <p:extLst>
              <p:ext uri="{D42A27DB-BD31-4B8C-83A1-F6EECF244321}">
                <p14:modId xmlns:p14="http://schemas.microsoft.com/office/powerpoint/2010/main" val="1455755708"/>
              </p:ext>
            </p:extLst>
          </p:nvPr>
        </p:nvGraphicFramePr>
        <p:xfrm>
          <a:off x="1495771" y="130921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4299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283146" y="-837703"/>
            <a:ext cx="2425251" cy="170559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4390089" y="188640"/>
            <a:ext cx="4572000" cy="646331"/>
          </a:xfrm>
          <a:prstGeom prst="rect">
            <a:avLst/>
          </a:prstGeom>
        </p:spPr>
        <p:txBody>
          <a:bodyPr>
            <a:spAutoFit/>
          </a:bodyPr>
          <a:lstStyle/>
          <a:p>
            <a:pPr algn="r"/>
            <a:r>
              <a:rPr lang="id-ID" sz="2400" dirty="0"/>
              <a:t>LEAN</a:t>
            </a:r>
            <a:r>
              <a:rPr lang="id-ID" sz="2400" b="1" dirty="0">
                <a:solidFill>
                  <a:srgbClr val="0070C0"/>
                </a:solidFill>
              </a:rPr>
              <a:t>ACCOUNTI</a:t>
            </a:r>
            <a:r>
              <a:rPr lang="id-ID" sz="2400" b="1" dirty="0">
                <a:solidFill>
                  <a:srgbClr val="FFC000"/>
                </a:solidFill>
              </a:rPr>
              <a:t>N</a:t>
            </a:r>
            <a:r>
              <a:rPr lang="id-ID" sz="2400" b="1" dirty="0">
                <a:solidFill>
                  <a:srgbClr val="0070C0"/>
                </a:solidFill>
              </a:rPr>
              <a:t>G</a:t>
            </a:r>
          </a:p>
          <a:p>
            <a:pPr algn="r"/>
            <a:r>
              <a:rPr lang="id-ID" sz="1100" i="1" dirty="0"/>
              <a:t>Theory and Practices</a:t>
            </a:r>
          </a:p>
        </p:txBody>
      </p:sp>
      <p:sp>
        <p:nvSpPr>
          <p:cNvPr id="6" name="TextBox 5"/>
          <p:cNvSpPr txBox="1"/>
          <p:nvPr/>
        </p:nvSpPr>
        <p:spPr>
          <a:xfrm>
            <a:off x="378089" y="188640"/>
            <a:ext cx="2235364" cy="523220"/>
          </a:xfrm>
          <a:prstGeom prst="rect">
            <a:avLst/>
          </a:prstGeom>
          <a:noFill/>
        </p:spPr>
        <p:txBody>
          <a:bodyPr wrap="square" rtlCol="0">
            <a:spAutoFit/>
          </a:bodyPr>
          <a:lstStyle/>
          <a:p>
            <a:r>
              <a:rPr lang="id-ID" sz="2800" b="1" dirty="0">
                <a:solidFill>
                  <a:schemeClr val="bg1"/>
                </a:solidFill>
              </a:rPr>
              <a:t>PRINCIPLES</a:t>
            </a:r>
          </a:p>
        </p:txBody>
      </p:sp>
      <p:graphicFrame>
        <p:nvGraphicFramePr>
          <p:cNvPr id="2" name="Diagram 1"/>
          <p:cNvGraphicFramePr/>
          <p:nvPr>
            <p:extLst>
              <p:ext uri="{D42A27DB-BD31-4B8C-83A1-F6EECF244321}">
                <p14:modId xmlns:p14="http://schemas.microsoft.com/office/powerpoint/2010/main" val="1183122342"/>
              </p:ext>
            </p:extLst>
          </p:nvPr>
        </p:nvGraphicFramePr>
        <p:xfrm>
          <a:off x="549132" y="1340768"/>
          <a:ext cx="8055315"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1898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3897705"/>
            <a:ext cx="2973710" cy="2973710"/>
          </a:xfrm>
          <a:prstGeom prst="rect">
            <a:avLst/>
          </a:prstGeom>
        </p:spPr>
      </p:pic>
      <p:sp>
        <p:nvSpPr>
          <p:cNvPr id="7" name="Rounded Rectangular Callout 6"/>
          <p:cNvSpPr/>
          <p:nvPr/>
        </p:nvSpPr>
        <p:spPr>
          <a:xfrm>
            <a:off x="283146" y="-837703"/>
            <a:ext cx="2425251" cy="170559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4390089" y="188640"/>
            <a:ext cx="4572000" cy="646331"/>
          </a:xfrm>
          <a:prstGeom prst="rect">
            <a:avLst/>
          </a:prstGeom>
        </p:spPr>
        <p:txBody>
          <a:bodyPr>
            <a:spAutoFit/>
          </a:bodyPr>
          <a:lstStyle/>
          <a:p>
            <a:pPr algn="r"/>
            <a:r>
              <a:rPr lang="id-ID" sz="2400" dirty="0"/>
              <a:t>LEAN</a:t>
            </a:r>
            <a:r>
              <a:rPr lang="id-ID" sz="2400" b="1" dirty="0">
                <a:solidFill>
                  <a:srgbClr val="0070C0"/>
                </a:solidFill>
              </a:rPr>
              <a:t>ACCOUNTI</a:t>
            </a:r>
            <a:r>
              <a:rPr lang="id-ID" sz="2400" b="1" dirty="0">
                <a:solidFill>
                  <a:srgbClr val="FFC000"/>
                </a:solidFill>
              </a:rPr>
              <a:t>N</a:t>
            </a:r>
            <a:r>
              <a:rPr lang="id-ID" sz="2400" b="1" dirty="0">
                <a:solidFill>
                  <a:srgbClr val="0070C0"/>
                </a:solidFill>
              </a:rPr>
              <a:t>G</a:t>
            </a:r>
          </a:p>
          <a:p>
            <a:pPr algn="r"/>
            <a:r>
              <a:rPr lang="id-ID" sz="1100" i="1" dirty="0"/>
              <a:t>Theory and Practices</a:t>
            </a:r>
          </a:p>
        </p:txBody>
      </p:sp>
      <p:sp>
        <p:nvSpPr>
          <p:cNvPr id="6" name="TextBox 5"/>
          <p:cNvSpPr txBox="1"/>
          <p:nvPr/>
        </p:nvSpPr>
        <p:spPr>
          <a:xfrm>
            <a:off x="378089" y="188640"/>
            <a:ext cx="2235364" cy="523220"/>
          </a:xfrm>
          <a:prstGeom prst="rect">
            <a:avLst/>
          </a:prstGeom>
          <a:noFill/>
        </p:spPr>
        <p:txBody>
          <a:bodyPr wrap="square" rtlCol="0">
            <a:spAutoFit/>
          </a:bodyPr>
          <a:lstStyle/>
          <a:p>
            <a:r>
              <a:rPr lang="id-ID" sz="2800" b="1" dirty="0">
                <a:solidFill>
                  <a:schemeClr val="bg1"/>
                </a:solidFill>
              </a:rPr>
              <a:t>TOOLS</a:t>
            </a:r>
          </a:p>
        </p:txBody>
      </p:sp>
      <p:graphicFrame>
        <p:nvGraphicFramePr>
          <p:cNvPr id="2" name="Diagram 1"/>
          <p:cNvGraphicFramePr/>
          <p:nvPr>
            <p:extLst>
              <p:ext uri="{D42A27DB-BD31-4B8C-83A1-F6EECF244321}">
                <p14:modId xmlns:p14="http://schemas.microsoft.com/office/powerpoint/2010/main" val="522628359"/>
              </p:ext>
            </p:extLst>
          </p:nvPr>
        </p:nvGraphicFramePr>
        <p:xfrm>
          <a:off x="1075234" y="-99392"/>
          <a:ext cx="8249294" cy="5571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5205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283146" y="-837703"/>
            <a:ext cx="2425251" cy="170559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4390089" y="188640"/>
            <a:ext cx="4572000" cy="646331"/>
          </a:xfrm>
          <a:prstGeom prst="rect">
            <a:avLst/>
          </a:prstGeom>
        </p:spPr>
        <p:txBody>
          <a:bodyPr>
            <a:spAutoFit/>
          </a:bodyPr>
          <a:lstStyle/>
          <a:p>
            <a:pPr algn="r"/>
            <a:r>
              <a:rPr lang="id-ID" sz="2400" dirty="0"/>
              <a:t>LEAN</a:t>
            </a:r>
            <a:r>
              <a:rPr lang="id-ID" sz="2400" b="1" dirty="0">
                <a:solidFill>
                  <a:srgbClr val="0070C0"/>
                </a:solidFill>
              </a:rPr>
              <a:t>ACCOUNTI</a:t>
            </a:r>
            <a:r>
              <a:rPr lang="id-ID" sz="2400" b="1" dirty="0">
                <a:solidFill>
                  <a:srgbClr val="FFC000"/>
                </a:solidFill>
              </a:rPr>
              <a:t>N</a:t>
            </a:r>
            <a:r>
              <a:rPr lang="id-ID" sz="2400" b="1" dirty="0">
                <a:solidFill>
                  <a:srgbClr val="0070C0"/>
                </a:solidFill>
              </a:rPr>
              <a:t>G</a:t>
            </a:r>
          </a:p>
          <a:p>
            <a:pPr algn="r"/>
            <a:r>
              <a:rPr lang="id-ID" sz="1100" i="1" dirty="0"/>
              <a:t>Theory and Practices</a:t>
            </a:r>
          </a:p>
        </p:txBody>
      </p:sp>
      <p:sp>
        <p:nvSpPr>
          <p:cNvPr id="6" name="TextBox 5"/>
          <p:cNvSpPr txBox="1"/>
          <p:nvPr/>
        </p:nvSpPr>
        <p:spPr>
          <a:xfrm>
            <a:off x="378089" y="188640"/>
            <a:ext cx="2235364" cy="523220"/>
          </a:xfrm>
          <a:prstGeom prst="rect">
            <a:avLst/>
          </a:prstGeom>
          <a:noFill/>
        </p:spPr>
        <p:txBody>
          <a:bodyPr wrap="square" rtlCol="0">
            <a:spAutoFit/>
          </a:bodyPr>
          <a:lstStyle/>
          <a:p>
            <a:r>
              <a:rPr lang="id-ID" sz="2800" b="1" dirty="0">
                <a:solidFill>
                  <a:schemeClr val="bg1"/>
                </a:solidFill>
              </a:rPr>
              <a:t>TOOLS</a:t>
            </a:r>
          </a:p>
        </p:txBody>
      </p:sp>
      <p:sp>
        <p:nvSpPr>
          <p:cNvPr id="4" name="TextBox 3"/>
          <p:cNvSpPr txBox="1"/>
          <p:nvPr/>
        </p:nvSpPr>
        <p:spPr>
          <a:xfrm>
            <a:off x="611560" y="1412776"/>
            <a:ext cx="7920880" cy="1200329"/>
          </a:xfrm>
          <a:prstGeom prst="rect">
            <a:avLst/>
          </a:prstGeom>
          <a:noFill/>
        </p:spPr>
        <p:txBody>
          <a:bodyPr wrap="square" rtlCol="0">
            <a:spAutoFit/>
          </a:bodyPr>
          <a:lstStyle/>
          <a:p>
            <a:r>
              <a:rPr lang="id-ID" b="1" dirty="0">
                <a:solidFill>
                  <a:srgbClr val="0070C0"/>
                </a:solidFill>
              </a:rPr>
              <a:t>Value Stream Mapping</a:t>
            </a:r>
          </a:p>
          <a:p>
            <a:r>
              <a:rPr lang="id-ID" b="1" dirty="0"/>
              <a:t>A</a:t>
            </a:r>
            <a:r>
              <a:rPr lang="en-US" b="1" dirty="0" err="1"/>
              <a:t>nalyzing</a:t>
            </a:r>
            <a:r>
              <a:rPr lang="en-US" b="1" dirty="0"/>
              <a:t> the current state </a:t>
            </a:r>
            <a:r>
              <a:rPr lang="en-US" dirty="0"/>
              <a:t>and </a:t>
            </a:r>
            <a:r>
              <a:rPr lang="en-US" b="1" dirty="0"/>
              <a:t>designing a future state </a:t>
            </a:r>
            <a:r>
              <a:rPr lang="en-US" dirty="0"/>
              <a:t>for the series of events that take a </a:t>
            </a:r>
            <a:r>
              <a:rPr lang="en-US" b="1" dirty="0"/>
              <a:t>product or service </a:t>
            </a:r>
            <a:r>
              <a:rPr lang="en-US" dirty="0"/>
              <a:t>from </a:t>
            </a:r>
            <a:r>
              <a:rPr lang="en-US" b="1" dirty="0"/>
              <a:t>its beginning through to the customer</a:t>
            </a:r>
            <a:endParaRPr lang="id-ID" b="1" dirty="0"/>
          </a:p>
          <a:p>
            <a:r>
              <a:rPr lang="id-ID" dirty="0"/>
              <a:t>Methodology:</a:t>
            </a:r>
          </a:p>
        </p:txBody>
      </p:sp>
      <p:sp>
        <p:nvSpPr>
          <p:cNvPr id="2" name="TextBox 1"/>
          <p:cNvSpPr txBox="1"/>
          <p:nvPr/>
        </p:nvSpPr>
        <p:spPr>
          <a:xfrm>
            <a:off x="1478060" y="3643159"/>
            <a:ext cx="2727478" cy="1908215"/>
          </a:xfrm>
          <a:prstGeom prst="rect">
            <a:avLst/>
          </a:prstGeom>
          <a:noFill/>
        </p:spPr>
        <p:txBody>
          <a:bodyPr wrap="none" rtlCol="0">
            <a:spAutoFit/>
          </a:bodyPr>
          <a:lstStyle/>
          <a:p>
            <a:pPr marL="342900" indent="-342900">
              <a:buAutoNum type="arabicPeriod"/>
            </a:pPr>
            <a:r>
              <a:rPr lang="id-ID" sz="2000" b="1" dirty="0"/>
              <a:t>Identify</a:t>
            </a:r>
          </a:p>
          <a:p>
            <a:pPr marL="342900" indent="-342900">
              <a:buAutoNum type="arabicPeriod"/>
            </a:pPr>
            <a:r>
              <a:rPr lang="id-ID" sz="2000" b="1" dirty="0"/>
              <a:t>Draw Current State</a:t>
            </a:r>
          </a:p>
          <a:p>
            <a:pPr marL="342900" indent="-342900">
              <a:buAutoNum type="arabicPeriod"/>
            </a:pPr>
            <a:r>
              <a:rPr lang="id-ID" sz="2000" b="1" dirty="0"/>
              <a:t>Score</a:t>
            </a:r>
          </a:p>
          <a:p>
            <a:pPr marL="342900" indent="-342900">
              <a:buAutoNum type="arabicPeriod"/>
            </a:pPr>
            <a:r>
              <a:rPr lang="id-ID" sz="2000" b="1" dirty="0"/>
              <a:t>Draw Expected State</a:t>
            </a:r>
          </a:p>
          <a:p>
            <a:pPr marL="342900" indent="-342900">
              <a:buAutoNum type="arabicPeriod"/>
            </a:pPr>
            <a:r>
              <a:rPr lang="id-ID" sz="2000" b="1" dirty="0"/>
              <a:t>Improve</a:t>
            </a:r>
          </a:p>
          <a:p>
            <a:pPr marL="342900" indent="-342900">
              <a:buAutoNum type="arabicPeriod"/>
            </a:pPr>
            <a:endParaRPr lang="id-ID"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3123682"/>
            <a:ext cx="3476228" cy="2421962"/>
          </a:xfrm>
          <a:prstGeom prst="rect">
            <a:avLst/>
          </a:prstGeom>
        </p:spPr>
      </p:pic>
    </p:spTree>
    <p:extLst>
      <p:ext uri="{BB962C8B-B14F-4D97-AF65-F5344CB8AC3E}">
        <p14:creationId xmlns:p14="http://schemas.microsoft.com/office/powerpoint/2010/main" val="37260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943</TotalTime>
  <Words>1400</Words>
  <Application>Microsoft Office PowerPoint</Application>
  <PresentationFormat>On-screen Show (4:3)</PresentationFormat>
  <Paragraphs>253</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Approach To Measurement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Guroh Dedi Santoso</dc:creator>
  <cp:lastModifiedBy>Romi Ilham</cp:lastModifiedBy>
  <cp:revision>80</cp:revision>
  <dcterms:created xsi:type="dcterms:W3CDTF">2016-07-30T20:02:11Z</dcterms:created>
  <dcterms:modified xsi:type="dcterms:W3CDTF">2021-06-03T05:07:49Z</dcterms:modified>
</cp:coreProperties>
</file>