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10231438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5447" y="0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1623DB0-03EB-4AD7-91E5-1CBADE1F168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5447" y="6746119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975288F-4E9E-4A81-A6ED-3AF5C51A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4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Multivariabel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Tanpa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Kendala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Multivariabel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Kendala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9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304800"/>
                <a:ext cx="8610600" cy="6201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/>
                  <a:t>Multi </a:t>
                </a:r>
                <a:r>
                  <a:rPr lang="en-US" sz="3200" b="1" dirty="0" err="1"/>
                  <a:t>Variabel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Tanpa</a:t>
                </a:r>
                <a:r>
                  <a:rPr lang="en-US" sz="3200" b="1" dirty="0"/>
                  <a:t> </a:t>
                </a:r>
                <a:r>
                  <a:rPr lang="en-US" sz="3200" b="1" dirty="0" err="1" smtClean="0"/>
                  <a:t>Kendala</a:t>
                </a:r>
                <a:endParaRPr lang="en-US" sz="3200" b="1" dirty="0" smtClean="0"/>
              </a:p>
              <a:p>
                <a:endParaRPr lang="en-US" dirty="0"/>
              </a:p>
              <a:p>
                <a:r>
                  <a:rPr lang="en-US" sz="2400" dirty="0"/>
                  <a:t>Multi variable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artian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banyak</a:t>
                </a:r>
                <a:r>
                  <a:rPr lang="en-US" sz="2400" dirty="0"/>
                  <a:t> variable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beberapa</a:t>
                </a:r>
                <a:r>
                  <a:rPr lang="en-US" sz="2400" dirty="0"/>
                  <a:t> variable yang </a:t>
                </a:r>
                <a:r>
                  <a:rPr lang="en-US" sz="2400" dirty="0" err="1"/>
                  <a:t>terpakai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objektif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umum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teknik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optimasi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dimensi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optimasi</a:t>
                </a:r>
                <a:r>
                  <a:rPr lang="en-US" sz="2400" dirty="0"/>
                  <a:t> multi </a:t>
                </a:r>
                <a:r>
                  <a:rPr lang="en-US" sz="2400" dirty="0" err="1"/>
                  <a:t>variabel</a:t>
                </a:r>
                <a:r>
                  <a:rPr lang="en-US" sz="2400" dirty="0"/>
                  <a:t>. Akan </a:t>
                </a:r>
                <a:r>
                  <a:rPr lang="en-US" sz="2400" dirty="0" err="1"/>
                  <a:t>didefiniikan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beberapa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dipakai</a:t>
                </a:r>
                <a:r>
                  <a:rPr lang="en-US" sz="2400" dirty="0" smtClean="0"/>
                  <a:t>;</a:t>
                </a:r>
              </a:p>
              <a:p>
                <a:r>
                  <a:rPr lang="en-US" sz="2400" dirty="0" smtClean="0"/>
                  <a:t> </a:t>
                </a:r>
                <a:endParaRPr lang="en-US" sz="2400" dirty="0"/>
              </a:p>
              <a:p>
                <a:pPr lvl="0"/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)  </a:t>
                </a:r>
                <a:r>
                  <a:rPr lang="en-US" sz="2400" dirty="0" err="1"/>
                  <a:t>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ditulis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b="1" dirty="0"/>
                  <a:t>X</a:t>
                </a:r>
                <a:r>
                  <a:rPr lang="en-US" sz="2400" dirty="0"/>
                  <a:t>) </a:t>
                </a:r>
                <a:endParaRPr lang="en-US" sz="2400" dirty="0" smtClean="0"/>
              </a:p>
              <a:p>
                <a:pPr lvl="0"/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b="1" dirty="0"/>
                  <a:t>X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1,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40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}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lvl="0"/>
                <a:endParaRPr lang="en-US" sz="2400" dirty="0"/>
              </a:p>
              <a:p>
                <a:pPr lvl="0"/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) =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,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, …,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  <a:endParaRPr lang="en-US" sz="2400" dirty="0" smtClean="0"/>
              </a:p>
              <a:p>
                <a:pPr lvl="0"/>
                <a:endParaRPr lang="en-US" sz="24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𝛻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i="1" dirty="0"/>
                  <a:t>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𝝏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,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, …,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)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i="1" dirty="0"/>
                  <a:t> j </a:t>
                </a:r>
                <a:r>
                  <a:rPr lang="en-US" sz="2400" dirty="0"/>
                  <a:t>= 1,2, …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𝛻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= </a:t>
                </a:r>
                <a:r>
                  <a:rPr lang="en-US" sz="2400" b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 , …,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1,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2,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…,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610600" cy="6201313"/>
              </a:xfrm>
              <a:prstGeom prst="rect">
                <a:avLst/>
              </a:prstGeom>
              <a:blipFill rotWithShape="1">
                <a:blip r:embed="rId2"/>
                <a:stretch>
                  <a:fillRect l="-1133" t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27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7278437"/>
                  </p:ext>
                </p:extLst>
              </p:nvPr>
            </p:nvGraphicFramePr>
            <p:xfrm>
              <a:off x="609600" y="1676399"/>
              <a:ext cx="8001000" cy="4191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25134"/>
                    <a:gridCol w="3875866"/>
                  </a:tblGrid>
                  <a:tr h="66563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Keadaan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yang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dipenuhi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adalah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minimum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lokal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&lt; 0 (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definit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negatif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PASTI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MUNGKIN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tak tentu 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MUSTAHIL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7278437"/>
                  </p:ext>
                </p:extLst>
              </p:nvPr>
            </p:nvGraphicFramePr>
            <p:xfrm>
              <a:off x="609600" y="1676399"/>
              <a:ext cx="8001000" cy="4191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25134"/>
                    <a:gridCol w="3875866"/>
                  </a:tblGrid>
                  <a:tr h="66563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Keadaan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yang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dipenuhi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6447" b="-531193"/>
                          </a:stretch>
                        </a:blipFill>
                      </a:tcPr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56477" r="-9394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PASTI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56477" r="-9394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MUNGKIN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1751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56477" r="-939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MUSTAHIL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607366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syarat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Maximum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Lokal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7179456"/>
                  </p:ext>
                </p:extLst>
              </p:nvPr>
            </p:nvGraphicFramePr>
            <p:xfrm>
              <a:off x="457200" y="1356818"/>
              <a:ext cx="8229600" cy="46629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66614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Keadaan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yang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dipenuhi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adalah minimum lokal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&gt; 0 (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definit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positif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)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PASTI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MUNGKIN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  <m:sup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𝟎</m:t>
                              </m:r>
                            </m:oMath>
                          </a14:m>
                          <a:endParaRPr lang="en-US" sz="20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H(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 tak tentu 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MUSTAHIL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7179456"/>
                  </p:ext>
                </p:extLst>
              </p:nvPr>
            </p:nvGraphicFramePr>
            <p:xfrm>
              <a:off x="457200" y="1356818"/>
              <a:ext cx="8229600" cy="46629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66614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Keadaan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yang </a:t>
                          </a:r>
                          <a:r>
                            <a:rPr lang="en-US" sz="20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dipenuhi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t="-917" b="-601835"/>
                          </a:stretch>
                        </a:blipFill>
                      </a:tcPr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50228" r="-100000" b="-199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PASTI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50917" r="-100000" b="-100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MUNGKIN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3322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49772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MUSTAHIL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437347"/>
            <a:ext cx="731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Syarat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Minimum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Lokal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6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5245" y="547595"/>
            <a:ext cx="711605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Contoh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soal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Diketahui suatu fungsi dinyatakan 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3352800"/>
            <a:ext cx="821516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Tentukan apakah fungsi tersebut fungsi maksimum atau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fungsi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minimum dan tentukan berapa nilai   minimum atau maksimum dari fungsi tersebut.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209800"/>
            <a:ext cx="57150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08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281467" y="262418"/>
            <a:ext cx="3505200" cy="7281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rgbClr val="0070C0"/>
                </a:solidFill>
              </a:rPr>
              <a:t>Penyelesaian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/>
          <a:p>
            <a:r>
              <a:rPr lang="en-US" dirty="0"/>
              <a:t>TEKNIK OPTIMASI  |  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Udayana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 </a:t>
            </a:r>
            <a:r>
              <a:rPr lang="en-US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6</a:t>
            </a:fld>
            <a:endParaRPr lang="en-US" sz="7200" dirty="0">
              <a:latin typeface="+mj-lt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33400" y="852270"/>
            <a:ext cx="7372959" cy="40831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452938" algn="l"/>
              </a:tabLst>
            </a:pPr>
            <a:r>
              <a:rPr lang="en-US" sz="2800" dirty="0" err="1" smtClean="0"/>
              <a:t>Substitusikan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	           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103" y="1828800"/>
            <a:ext cx="2100277" cy="42862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362200"/>
            <a:ext cx="2757494" cy="424230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6297" y="2851100"/>
            <a:ext cx="3064690" cy="428628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0897" y="3429000"/>
            <a:ext cx="2289255" cy="76308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2754" y="4495800"/>
            <a:ext cx="2103720" cy="424994"/>
          </a:xfrm>
          <a:prstGeom prst="rect">
            <a:avLst/>
          </a:prstGeom>
          <a:noFill/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2894" y="990600"/>
            <a:ext cx="1657187" cy="43043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73724" y="5070901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: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0 , 0) , (571,43 ; 0 ) , (0 ; 642,86) , </a:t>
            </a:r>
            <a:r>
              <a:rPr lang="en-US" sz="2400" dirty="0" err="1"/>
              <a:t>dan</a:t>
            </a:r>
            <a:r>
              <a:rPr lang="en-US" sz="2400" dirty="0"/>
              <a:t> (571,43 ; 642,86)</a:t>
            </a:r>
          </a:p>
        </p:txBody>
      </p:sp>
    </p:spTree>
    <p:extLst>
      <p:ext uri="{BB962C8B-B14F-4D97-AF65-F5344CB8AC3E}">
        <p14:creationId xmlns:p14="http://schemas.microsoft.com/office/powerpoint/2010/main" val="157572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 txBox="1">
            <a:spLocks/>
          </p:cNvSpPr>
          <p:nvPr/>
        </p:nvSpPr>
        <p:spPr>
          <a:xfrm>
            <a:off x="777688" y="648651"/>
            <a:ext cx="3939209" cy="6877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(ii) Derivasi kedua</a:t>
            </a:r>
            <a:endParaRPr lang="en-US" sz="2800" dirty="0" smtClean="0"/>
          </a:p>
          <a:p>
            <a:endParaRPr lang="en-US" dirty="0" smtClean="0"/>
          </a:p>
          <a:p>
            <a:endParaRPr lang="id-ID" dirty="0"/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3026058" cy="349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5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909" y="228600"/>
            <a:ext cx="83500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Matriks Hessiannya adalah </a:t>
            </a:r>
          </a:p>
          <a:p>
            <a:endParaRPr lang="en-US" dirty="0"/>
          </a:p>
          <a:p>
            <a:pPr>
              <a:tabLst>
                <a:tab pos="2286000" algn="l"/>
              </a:tabLst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>
              <a:tabLst>
                <a:tab pos="2286000" algn="l"/>
              </a:tabLst>
            </a:pPr>
            <a:r>
              <a:rPr lang="en-US" dirty="0"/>
              <a:t>	</a:t>
            </a:r>
            <a:endParaRPr lang="en-US" dirty="0" smtClean="0"/>
          </a:p>
          <a:p>
            <a:pPr>
              <a:tabLst>
                <a:tab pos="2286000" algn="l"/>
              </a:tabLst>
            </a:pPr>
            <a:endParaRPr lang="en-US" dirty="0"/>
          </a:p>
          <a:p>
            <a:pPr>
              <a:tabLst>
                <a:tab pos="2286000" algn="l"/>
              </a:tabLst>
            </a:pPr>
            <a:r>
              <a:rPr lang="en-US" dirty="0" smtClean="0"/>
              <a:t>	       </a:t>
            </a:r>
          </a:p>
          <a:p>
            <a:pPr>
              <a:tabLst>
                <a:tab pos="2286000" algn="l"/>
              </a:tabLst>
            </a:pPr>
            <a:endParaRPr lang="en-US" dirty="0"/>
          </a:p>
          <a:p>
            <a:pPr>
              <a:tabLst>
                <a:tab pos="2286000" algn="l"/>
              </a:tabLst>
            </a:pPr>
            <a:r>
              <a:rPr lang="en-US" dirty="0" smtClean="0"/>
              <a:t>                                                        H </a:t>
            </a:r>
            <a:r>
              <a:rPr lang="en-US" dirty="0"/>
              <a:t>=</a:t>
            </a:r>
          </a:p>
          <a:p>
            <a:endParaRPr lang="en-US" dirty="0"/>
          </a:p>
          <a:p>
            <a:r>
              <a:rPr lang="en-US" sz="2400" dirty="0" err="1" smtClean="0"/>
              <a:t>Sehingga</a:t>
            </a:r>
            <a:r>
              <a:rPr lang="en-US" sz="2400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55" y="914400"/>
            <a:ext cx="2851971" cy="1574526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8459" y="2925040"/>
            <a:ext cx="1336961" cy="668481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9176" y="3788777"/>
            <a:ext cx="2170341" cy="447493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62" t="-3513" r="51725" b="10526"/>
          <a:stretch/>
        </p:blipFill>
        <p:spPr bwMode="auto">
          <a:xfrm>
            <a:off x="1138524" y="4701701"/>
            <a:ext cx="4347876" cy="990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698"/>
          <a:stretch/>
        </p:blipFill>
        <p:spPr bwMode="auto">
          <a:xfrm>
            <a:off x="5798127" y="4911436"/>
            <a:ext cx="1627328" cy="716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461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077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/>
              <a:t> (iii) Tinjau nilai H</a:t>
            </a:r>
            <a:r>
              <a:rPr lang="en-US" sz="2400" dirty="0"/>
              <a:t> </a:t>
            </a:r>
            <a:r>
              <a:rPr lang="id-ID" sz="2400" dirty="0"/>
              <a:t>diperoleh 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indent="576263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	 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dan</a:t>
            </a:r>
            <a:endParaRPr lang="en-US" sz="2400" dirty="0"/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6588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ea typeface="Times New Roman" pitchFamily="18" charset="0"/>
                <a:cs typeface="Times New Roman" pitchFamily="18" charset="0"/>
              </a:rPr>
              <a:t>	</a:t>
            </a:r>
            <a:r>
              <a:rPr lang="id-ID" sz="2400" dirty="0">
                <a:ea typeface="Times New Roman" pitchFamily="18" charset="0"/>
                <a:cs typeface="Times New Roman" pitchFamily="18" charset="0"/>
              </a:rPr>
              <a:t>Dengan demikian, fungsi tersebut merupakan fungsi 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    </a:t>
            </a:r>
            <a:r>
              <a:rPr lang="id-ID" sz="2400" dirty="0" smtClean="0">
                <a:ea typeface="Times New Roman" pitchFamily="18" charset="0"/>
                <a:cs typeface="Times New Roman" pitchFamily="18" charset="0"/>
              </a:rPr>
              <a:t>minimum </a:t>
            </a:r>
            <a:r>
              <a:rPr lang="en-US" sz="2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ea typeface="Times New Roman" pitchFamily="18" charset="0"/>
                <a:cs typeface="Times New Roman" pitchFamily="18" charset="0"/>
              </a:rPr>
              <a:t>pada </a:t>
            </a:r>
            <a:r>
              <a:rPr lang="id-ID" sz="2400" dirty="0">
                <a:ea typeface="Times New Roman" pitchFamily="18" charset="0"/>
                <a:cs typeface="Times New Roman" pitchFamily="18" charset="0"/>
              </a:rPr>
              <a:t>titik ekstrim (0,0). Nilai minimum dari fungsi adalah :</a:t>
            </a:r>
            <a:endParaRPr lang="id-ID" sz="2400" dirty="0">
              <a:cs typeface="Times New Roman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990600"/>
            <a:ext cx="3686201" cy="4286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041239"/>
            <a:ext cx="838200" cy="381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2105" y="2041239"/>
            <a:ext cx="890591" cy="404814"/>
          </a:xfrm>
          <a:prstGeom prst="rect">
            <a:avLst/>
          </a:prstGeom>
          <a:noFill/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335199"/>
            <a:ext cx="8458201" cy="195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3340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449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Multivariabel Tanpa Kendala dan Multivariabel dengan Kendala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Multivariabel Tanpa Kendala Dan Multivariabel dengan Kendala</dc:title>
  <dc:creator>ASIH ASUS</dc:creator>
  <cp:lastModifiedBy>acer</cp:lastModifiedBy>
  <cp:revision>11</cp:revision>
  <cp:lastPrinted>2018-10-15T16:30:04Z</cp:lastPrinted>
  <dcterms:created xsi:type="dcterms:W3CDTF">2018-10-14T12:17:04Z</dcterms:created>
  <dcterms:modified xsi:type="dcterms:W3CDTF">2018-11-21T15:40:44Z</dcterms:modified>
</cp:coreProperties>
</file>