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4" r:id="rId2"/>
    <p:sldId id="265" r:id="rId3"/>
    <p:sldId id="272" r:id="rId4"/>
    <p:sldId id="266" r:id="rId5"/>
    <p:sldId id="267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845385-B0F2-4F74-8406-D409A3295CDD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AB5B9-B8B9-4174-80E1-2A63BBFE8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07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845385-B0F2-4F74-8406-D409A3295CDD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AB5B9-B8B9-4174-80E1-2A63BBFE8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641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845385-B0F2-4F74-8406-D409A3295CDD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AB5B9-B8B9-4174-80E1-2A63BBFE8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199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845385-B0F2-4F74-8406-D409A3295CDD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AB5B9-B8B9-4174-80E1-2A63BBFE8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2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845385-B0F2-4F74-8406-D409A3295CDD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AB5B9-B8B9-4174-80E1-2A63BBFE8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28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845385-B0F2-4F74-8406-D409A3295CDD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AB5B9-B8B9-4174-80E1-2A63BBFE8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204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845385-B0F2-4F74-8406-D409A3295CDD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AB5B9-B8B9-4174-80E1-2A63BBFE8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122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845385-B0F2-4F74-8406-D409A3295CDD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AB5B9-B8B9-4174-80E1-2A63BBFE8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26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845385-B0F2-4F74-8406-D409A3295CDD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AB5B9-B8B9-4174-80E1-2A63BBFE8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4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845385-B0F2-4F74-8406-D409A3295CDD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AB5B9-B8B9-4174-80E1-2A63BBFE8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8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845385-B0F2-4F74-8406-D409A3295CDD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AB5B9-B8B9-4174-80E1-2A63BBFE8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587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6845385-B0F2-4F74-8406-D409A3295CDD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80AB5B9-B8B9-4174-80E1-2A63BBFE89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Kepadatan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Penduduk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4114800"/>
                <a:ext cx="8229600" cy="1554163"/>
              </a:xfrm>
            </p:spPr>
            <p:txBody>
              <a:bodyPr/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ID" sz="20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Kepadatan</a:t>
                </a:r>
                <a:r>
                  <a:rPr lang="en-ID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ID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adalah</a:t>
                </a:r>
                <a:r>
                  <a:rPr lang="en-ID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banyaknya</a:t>
                </a:r>
                <a:r>
                  <a:rPr lang="en-ID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ID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per </a:t>
                </a:r>
                <a:r>
                  <a:rPr lang="en-ID" sz="20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satuan</a:t>
                </a:r>
                <a:r>
                  <a:rPr lang="en-ID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unit </a:t>
                </a:r>
                <a:r>
                  <a:rPr lang="en-ID" sz="20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wilayah</a:t>
                </a:r>
                <a:r>
                  <a:rPr lang="en-ID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ID" sz="20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atau</a:t>
                </a:r>
                <a:r>
                  <a:rPr lang="en-ID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dapat</a:t>
                </a:r>
                <a:r>
                  <a:rPr lang="en-ID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ditulis</a:t>
                </a:r>
                <a:r>
                  <a:rPr lang="en-ID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dengan</a:t>
                </a:r>
                <a:r>
                  <a:rPr lang="en-ID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rumus</a:t>
                </a:r>
                <a:r>
                  <a:rPr lang="en-ID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</a:t>
                </a:r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sz="2000" i="1">
                          <a:solidFill>
                            <a:schemeClr val="tx1"/>
                          </a:solidFill>
                          <a:latin typeface="Cambria Math"/>
                        </a:rPr>
                        <m:t>𝐾𝑒𝑝𝑎𝑑𝑎𝑡𝑎𝑛</m:t>
                      </m:r>
                      <m:r>
                        <a:rPr lang="en-ID" sz="2000" i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ID" sz="2000" i="1">
                          <a:solidFill>
                            <a:schemeClr val="tx1"/>
                          </a:solidFill>
                          <a:latin typeface="Cambria Math"/>
                        </a:rPr>
                        <m:t>𝑃𝑒𝑛𝑑𝑢𝑑𝑢𝑘</m:t>
                      </m:r>
                      <m:r>
                        <a:rPr lang="en-ID" sz="20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ID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𝐽𝑢𝑚𝑙𝑎h</m:t>
                          </m:r>
                          <m:r>
                            <a:rPr lang="en-ID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ID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𝑝𝑒𝑛𝑑𝑢𝑑𝑢𝑘</m:t>
                          </m:r>
                          <m:r>
                            <a:rPr lang="en-ID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ID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𝑠𝑢𝑎𝑡𝑢</m:t>
                          </m:r>
                          <m:r>
                            <a:rPr lang="en-ID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ID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𝑤𝑖𝑙𝑎𝑦𝑎h</m:t>
                          </m:r>
                        </m:num>
                        <m:den>
                          <m:r>
                            <a:rPr lang="en-ID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𝐿𝑢𝑎𝑠</m:t>
                          </m:r>
                          <m:r>
                            <a:rPr lang="en-ID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ID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𝑤𝑖𝑙𝑎𝑦𝑎h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4114800"/>
                <a:ext cx="8229600" cy="1554163"/>
              </a:xfrm>
              <a:blipFill rotWithShape="1">
                <a:blip r:embed="rId2"/>
                <a:stretch>
                  <a:fillRect l="-815" b="-180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966" y="1524000"/>
            <a:ext cx="4532834" cy="24606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Left Arrow 4">
            <a:hlinkClick r:id="rId4" action="ppaction://hlinksldjump"/>
          </p:cNvPr>
          <p:cNvSpPr/>
          <p:nvPr/>
        </p:nvSpPr>
        <p:spPr>
          <a:xfrm>
            <a:off x="8229600" y="6448567"/>
            <a:ext cx="914400" cy="409433"/>
          </a:xfrm>
          <a:prstGeom prst="leftArrow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112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63562"/>
          </a:xfrm>
        </p:spPr>
        <p:txBody>
          <a:bodyPr/>
          <a:lstStyle/>
          <a:p>
            <a:pPr algn="l"/>
            <a:r>
              <a:rPr lang="en-ID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Kepadatan</a:t>
            </a:r>
            <a:r>
              <a:rPr lang="en-ID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penduduk</a:t>
            </a:r>
            <a:r>
              <a:rPr lang="en-ID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ID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ID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wilayah</a:t>
            </a:r>
            <a:r>
              <a:rPr lang="en-ID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ID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dibagi</a:t>
            </a:r>
            <a:r>
              <a:rPr lang="en-ID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ID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r>
              <a:rPr lang="en-US" sz="1800" dirty="0">
                <a:solidFill>
                  <a:schemeClr val="tx1"/>
                </a:solidFill>
              </a:rPr>
              <a:t/>
            </a:r>
            <a:br>
              <a:rPr lang="en-US" sz="1800" dirty="0">
                <a:solidFill>
                  <a:schemeClr val="tx1"/>
                </a:solidFill>
              </a:rPr>
            </a:br>
            <a:endParaRPr lang="en-US" sz="1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219200"/>
                <a:ext cx="8229600" cy="4525963"/>
              </a:xfrm>
            </p:spPr>
            <p:txBody>
              <a:bodyPr/>
              <a:lstStyle/>
              <a:p>
                <a:pPr lvl="0">
                  <a:lnSpc>
                    <a:spcPct val="150000"/>
                  </a:lnSpc>
                </a:pPr>
                <a:r>
                  <a:rPr lang="en-ID" sz="1600" b="1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Kepadatan</a:t>
                </a:r>
                <a:r>
                  <a:rPr lang="en-ID" sz="1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ID" sz="16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Kasar</a:t>
                </a:r>
                <a:r>
                  <a:rPr lang="en-ID" sz="16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b="1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(Crude Density of Population)</a:t>
                </a:r>
                <a:endParaRPr lang="en-US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ID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Sering</a:t>
                </a:r>
                <a:r>
                  <a:rPr lang="en-ID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disebut</a:t>
                </a:r>
                <a:r>
                  <a:rPr lang="en-ID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kepadatan</a:t>
                </a:r>
                <a:r>
                  <a:rPr lang="en-ID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ID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Arithmatika</a:t>
                </a:r>
                <a:r>
                  <a:rPr lang="en-ID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ID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Kepadatan</a:t>
                </a:r>
                <a:r>
                  <a:rPr lang="en-ID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ID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kasar</a:t>
                </a:r>
                <a:r>
                  <a:rPr lang="en-ID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adalah</a:t>
                </a:r>
                <a:r>
                  <a:rPr lang="en-ID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banyaknya</a:t>
                </a:r>
                <a:r>
                  <a:rPr lang="en-ID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ID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per </a:t>
                </a:r>
                <a:r>
                  <a:rPr lang="en-ID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satuan</a:t>
                </a:r>
                <a:r>
                  <a:rPr lang="en-ID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luas</a:t>
                </a:r>
                <a:r>
                  <a:rPr lang="en-ID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</a:pPr>
                <a:r>
                  <a:rPr lang="en-ID" sz="16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Kepadatan</a:t>
                </a:r>
                <a:r>
                  <a:rPr lang="en-ID" sz="16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ID" sz="16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Fisiologis</a:t>
                </a:r>
                <a:r>
                  <a:rPr lang="en-ID" sz="16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b="1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(Physiological Density)</a:t>
                </a:r>
                <a:endParaRPr lang="en-US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ID" sz="16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Kepadatan</a:t>
                </a:r>
                <a:r>
                  <a:rPr lang="en-ID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ID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fisiologis</a:t>
                </a:r>
                <a:r>
                  <a:rPr lang="en-ID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adalah</a:t>
                </a:r>
                <a:r>
                  <a:rPr lang="en-ID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jumlah</a:t>
                </a:r>
                <a:r>
                  <a:rPr lang="en-ID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ID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tiap</a:t>
                </a:r>
                <a:r>
                  <a:rPr lang="en-ID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kilometer</a:t>
                </a:r>
                <a:r>
                  <a:rPr lang="en-ID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persegi</a:t>
                </a:r>
                <a:r>
                  <a:rPr lang="en-ID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tanah</a:t>
                </a:r>
                <a:r>
                  <a:rPr lang="en-ID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pertanian</a:t>
                </a:r>
                <a:r>
                  <a:rPr lang="en-ID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sz="1200" i="1">
                          <a:solidFill>
                            <a:schemeClr val="tx1"/>
                          </a:solidFill>
                          <a:latin typeface="Cambria Math"/>
                        </a:rPr>
                        <m:t>𝐾𝑒𝑝𝑎𝑑𝑎𝑡𝑎𝑛</m:t>
                      </m:r>
                      <m:r>
                        <a:rPr lang="en-ID" sz="1200" i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ID" sz="1200" i="1">
                          <a:solidFill>
                            <a:schemeClr val="tx1"/>
                          </a:solidFill>
                          <a:latin typeface="Cambria Math"/>
                        </a:rPr>
                        <m:t>𝑃𝑒𝑛𝑑𝑢𝑑𝑢𝑘</m:t>
                      </m:r>
                      <m:r>
                        <a:rPr lang="en-ID" sz="1200" i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ID" sz="1200" i="1">
                          <a:solidFill>
                            <a:schemeClr val="tx1"/>
                          </a:solidFill>
                          <a:latin typeface="Cambria Math"/>
                        </a:rPr>
                        <m:t>𝐹𝑖𝑠𝑖𝑜𝑙𝑜𝑔𝑖𝑠</m:t>
                      </m:r>
                      <m:r>
                        <a:rPr lang="en-ID" sz="12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ID" sz="1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𝐽𝑢𝑚𝑙𝑎h</m:t>
                          </m:r>
                          <m:r>
                            <a:rPr lang="en-ID" sz="1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ID" sz="1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𝑝𝑒𝑛𝑑𝑢𝑑𝑢𝑘</m:t>
                          </m:r>
                          <m:r>
                            <a:rPr lang="en-ID" sz="1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ID" sz="1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𝑠𝑢𝑎𝑡𝑢</m:t>
                          </m:r>
                          <m:r>
                            <a:rPr lang="en-ID" sz="1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ID" sz="1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𝑤𝑖𝑙𝑎𝑦𝑎h</m:t>
                          </m:r>
                        </m:num>
                        <m:den>
                          <m:r>
                            <a:rPr lang="en-ID" sz="1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𝐿𝑢𝑎𝑠</m:t>
                          </m:r>
                          <m:r>
                            <a:rPr lang="en-ID" sz="1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ID" sz="1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𝑡𝑎𝑛𝑎h</m:t>
                          </m:r>
                          <m:r>
                            <a:rPr lang="en-ID" sz="1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ID" sz="1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𝑝𝑒𝑟𝑡𝑎𝑛𝑖𝑎𝑛</m:t>
                          </m:r>
                        </m:den>
                      </m:f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</a:pPr>
                <a:r>
                  <a:rPr lang="en-ID" sz="16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Kepadatan</a:t>
                </a:r>
                <a:r>
                  <a:rPr lang="en-ID" sz="16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ID" sz="16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Agraris</a:t>
                </a:r>
                <a:r>
                  <a:rPr lang="en-ID" sz="16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b="1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(Agricultural Density)</a:t>
                </a:r>
                <a:endParaRPr lang="en-US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ID" sz="16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Kepadatan</a:t>
                </a:r>
                <a:r>
                  <a:rPr lang="en-ID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ID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agraris</a:t>
                </a:r>
                <a:r>
                  <a:rPr lang="en-ID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adalah</a:t>
                </a:r>
                <a:r>
                  <a:rPr lang="en-ID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jumlah</a:t>
                </a:r>
                <a:r>
                  <a:rPr lang="en-ID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ID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petani</a:t>
                </a:r>
                <a:r>
                  <a:rPr lang="en-ID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tiap</a:t>
                </a:r>
                <a:r>
                  <a:rPr lang="en-ID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km</a:t>
                </a:r>
                <a:r>
                  <a:rPr lang="en-ID" sz="1600" baseline="3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ID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tanah</a:t>
                </a:r>
                <a:r>
                  <a:rPr lang="en-ID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pertanian</a:t>
                </a:r>
                <a:r>
                  <a:rPr lang="en-ID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sz="1200" i="1">
                          <a:solidFill>
                            <a:schemeClr val="tx1"/>
                          </a:solidFill>
                          <a:latin typeface="Cambria Math"/>
                        </a:rPr>
                        <m:t>𝐾𝑒𝑝𝑎𝑑𝑎𝑡𝑎𝑛</m:t>
                      </m:r>
                      <m:r>
                        <a:rPr lang="en-ID" sz="1200" i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ID" sz="1200" i="1">
                          <a:solidFill>
                            <a:schemeClr val="tx1"/>
                          </a:solidFill>
                          <a:latin typeface="Cambria Math"/>
                        </a:rPr>
                        <m:t>𝑃𝑒𝑛𝑑𝑢𝑑𝑢𝑘</m:t>
                      </m:r>
                      <m:r>
                        <a:rPr lang="en-ID" sz="1200" i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ID" sz="1200" i="1">
                          <a:solidFill>
                            <a:schemeClr val="tx1"/>
                          </a:solidFill>
                          <a:latin typeface="Cambria Math"/>
                        </a:rPr>
                        <m:t>𝐴𝑔𝑟𝑎𝑟𝑖𝑠</m:t>
                      </m:r>
                      <m:r>
                        <a:rPr lang="en-ID" sz="12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ID" sz="1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𝐽𝑢𝑚𝑙𝑎h</m:t>
                          </m:r>
                          <m:r>
                            <a:rPr lang="en-ID" sz="1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ID" sz="1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𝑝𝑒𝑡𝑎𝑛𝑖</m:t>
                          </m:r>
                          <m:r>
                            <a:rPr lang="en-ID" sz="1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ID" sz="1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𝑠𝑢𝑎𝑡𝑢</m:t>
                          </m:r>
                          <m:r>
                            <a:rPr lang="en-ID" sz="1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ID" sz="1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𝑤𝑖𝑙𝑎𝑦𝑎h</m:t>
                          </m:r>
                        </m:num>
                        <m:den>
                          <m:r>
                            <a:rPr lang="en-ID" sz="1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𝐿𝑢𝑎𝑠</m:t>
                          </m:r>
                          <m:r>
                            <a:rPr lang="en-ID" sz="1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ID" sz="1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𝑡𝑎𝑛𝑎h</m:t>
                          </m:r>
                          <m:r>
                            <a:rPr lang="en-ID" sz="1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ID" sz="1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𝑝𝑒𝑟𝑡𝑎𝑛𝑖𝑎𝑛</m:t>
                          </m:r>
                        </m:den>
                      </m:f>
                    </m:oMath>
                  </m:oMathPara>
                </a14:m>
                <a:endParaRPr lang="en-ID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219200"/>
                <a:ext cx="8229600" cy="4525963"/>
              </a:xfrm>
              <a:blipFill rotWithShape="1">
                <a:blip r:embed="rId2"/>
                <a:stretch>
                  <a:fillRect l="-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8229600" y="6448567"/>
            <a:ext cx="914400" cy="409433"/>
          </a:xfrm>
          <a:prstGeom prst="leftArrow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483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63562"/>
          </a:xfrm>
        </p:spPr>
        <p:txBody>
          <a:bodyPr/>
          <a:lstStyle/>
          <a:p>
            <a:pPr algn="l"/>
            <a:r>
              <a:rPr lang="en-ID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Kepadatan</a:t>
            </a:r>
            <a:r>
              <a:rPr lang="en-ID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penduduk</a:t>
            </a:r>
            <a:r>
              <a:rPr lang="en-ID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ID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ID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wilayah</a:t>
            </a:r>
            <a:r>
              <a:rPr lang="en-ID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ID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dibagi</a:t>
            </a:r>
            <a:r>
              <a:rPr lang="en-ID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ID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r>
              <a:rPr lang="en-US" sz="1800" dirty="0">
                <a:solidFill>
                  <a:schemeClr val="tx1"/>
                </a:solidFill>
              </a:rPr>
              <a:t/>
            </a:r>
            <a:br>
              <a:rPr lang="en-US" sz="1800" dirty="0">
                <a:solidFill>
                  <a:schemeClr val="tx1"/>
                </a:solidFill>
              </a:rPr>
            </a:br>
            <a:endParaRPr lang="en-US" sz="1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219200"/>
                <a:ext cx="8229600" cy="4525963"/>
              </a:xfrm>
            </p:spPr>
            <p:txBody>
              <a:bodyPr/>
              <a:lstStyle/>
              <a:p>
                <a:pPr lvl="0">
                  <a:lnSpc>
                    <a:spcPct val="150000"/>
                  </a:lnSpc>
                </a:pPr>
                <a:r>
                  <a:rPr lang="en-ID" sz="1600" b="1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Kepadatan</a:t>
                </a:r>
                <a:r>
                  <a:rPr lang="en-ID" sz="1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ID" sz="16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Ekonomi</a:t>
                </a:r>
                <a:r>
                  <a:rPr lang="en-ID" sz="16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b="1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(Economical Density of Population)</a:t>
                </a:r>
                <a:endParaRPr lang="en-US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ID" sz="16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Kepadatan</a:t>
                </a:r>
                <a:r>
                  <a:rPr lang="en-ID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ID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ekonomi</a:t>
                </a:r>
                <a:r>
                  <a:rPr lang="en-ID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adalah</a:t>
                </a:r>
                <a:r>
                  <a:rPr lang="en-ID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besarnya</a:t>
                </a:r>
                <a:r>
                  <a:rPr lang="en-ID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jumlah</a:t>
                </a:r>
                <a:r>
                  <a:rPr lang="en-ID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ID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suatu</a:t>
                </a:r>
                <a:r>
                  <a:rPr lang="en-ID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wilayah</a:t>
                </a:r>
                <a:r>
                  <a:rPr lang="en-ID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didasarkan</a:t>
                </a:r>
                <a:r>
                  <a:rPr lang="en-ID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atas</a:t>
                </a:r>
                <a:r>
                  <a:rPr lang="en-ID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kemampuan</a:t>
                </a:r>
                <a:r>
                  <a:rPr lang="en-ID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wilayah</a:t>
                </a:r>
                <a:r>
                  <a:rPr lang="en-ID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yang </a:t>
                </a:r>
                <a:r>
                  <a:rPr lang="en-ID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bersangkutan</a:t>
                </a:r>
                <a:r>
                  <a:rPr lang="en-ID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sz="1200" i="1">
                          <a:solidFill>
                            <a:schemeClr val="tx1"/>
                          </a:solidFill>
                          <a:latin typeface="Cambria Math"/>
                        </a:rPr>
                        <m:t>∆=100</m:t>
                      </m:r>
                      <m:f>
                        <m:fPr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ID" sz="1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@</m:t>
                          </m:r>
                        </m:num>
                        <m:den>
                          <m:r>
                            <a:rPr lang="en-ID" sz="1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∅</m:t>
                          </m:r>
                        </m:den>
                      </m:f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Keterangan</a:t>
                </a:r>
                <a:r>
                  <a:rPr lang="en-ID" sz="1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</a:t>
                </a:r>
                <a:endParaRPr lang="en-US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ID" sz="1400" i="1">
                        <a:solidFill>
                          <a:schemeClr val="tx1"/>
                        </a:solidFill>
                        <a:latin typeface="Cambria Math"/>
                      </a:rPr>
                      <m:t>@</m:t>
                    </m:r>
                  </m:oMath>
                </a14:m>
                <a:r>
                  <a:rPr lang="en-ID" sz="1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= </a:t>
                </a:r>
                <a:r>
                  <a:rPr lang="en-ID" sz="1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indeks</a:t>
                </a:r>
                <a:r>
                  <a:rPr lang="en-ID" sz="1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dari</a:t>
                </a:r>
                <a:r>
                  <a:rPr lang="en-ID" sz="1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jumlah</a:t>
                </a:r>
                <a:r>
                  <a:rPr lang="en-ID" sz="1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endParaRPr lang="en-US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ID" sz="1400" i="1">
                        <a:solidFill>
                          <a:schemeClr val="tx1"/>
                        </a:solidFill>
                        <a:latin typeface="Cambria Math"/>
                      </a:rPr>
                      <m:t>∅</m:t>
                    </m:r>
                  </m:oMath>
                </a14:m>
                <a:r>
                  <a:rPr lang="en-ID" sz="1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= </a:t>
                </a:r>
                <a:r>
                  <a:rPr lang="en-ID" sz="1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indeks</a:t>
                </a:r>
                <a:r>
                  <a:rPr lang="en-ID" sz="1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umur</a:t>
                </a:r>
                <a:r>
                  <a:rPr lang="en-ID" sz="1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dari</a:t>
                </a:r>
                <a:r>
                  <a:rPr lang="en-ID" sz="1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produksi</a:t>
                </a:r>
                <a:r>
                  <a:rPr lang="en-ID" sz="1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pada</a:t>
                </a:r>
                <a:r>
                  <a:rPr lang="en-ID" sz="1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1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tahun</a:t>
                </a:r>
                <a:r>
                  <a:rPr lang="en-ID" sz="1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yang </a:t>
                </a:r>
                <a:r>
                  <a:rPr lang="en-ID" sz="1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sama</a:t>
                </a:r>
                <a:endParaRPr lang="en-US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219200"/>
                <a:ext cx="8229600" cy="4525963"/>
              </a:xfrm>
              <a:blipFill rotWithShape="1">
                <a:blip r:embed="rId2"/>
                <a:stretch>
                  <a:fillRect l="-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8229600" y="6448567"/>
            <a:ext cx="914400" cy="409433"/>
          </a:xfrm>
          <a:prstGeom prst="leftArrow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22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Pertumbuhan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Penduduk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4572000" cy="28956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Pertumbuhan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penduduk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daerah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dipengaruhi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besarnya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kelahiran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kematian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migrasi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penduduk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600200"/>
            <a:ext cx="2847975" cy="3024398"/>
          </a:xfrm>
          <a:prstGeom prst="rect">
            <a:avLst/>
          </a:prstGeom>
        </p:spPr>
      </p:pic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8229600" y="6448567"/>
            <a:ext cx="914400" cy="409433"/>
          </a:xfrm>
          <a:prstGeom prst="leftArrow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660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Cara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Mengukur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Pertumbuhan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Penduduk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80391" y="1066800"/>
                <a:ext cx="8229600" cy="5181600"/>
              </a:xfrm>
            </p:spPr>
            <p:txBody>
              <a:bodyPr/>
              <a:lstStyle/>
              <a:p>
                <a:pPr lvl="0"/>
                <a:r>
                  <a:rPr lang="en-US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Berdasarkan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komponen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pertumbuhan</a:t>
                </a:r>
                <a:r>
                  <a:rPr lang="en-US" sz="1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1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25000"/>
                  </a:lnSpc>
                  <a:buNone/>
                </a:pP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Pertumbuhan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yang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terdiri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dari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komponen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yaitu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Fertilitas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(F),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Mortalitas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(M),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Migrasi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Masuk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(MM),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dan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Migrasi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Keluar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(MK),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dapat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dinyatakan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sebagai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berikut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>
                  <a:lnSpc>
                    <a:spcPct val="125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𝐹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𝑀</m:t>
                          </m:r>
                        </m:e>
                      </m:d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𝑀𝑀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𝑀𝐾</m:t>
                          </m:r>
                        </m:e>
                      </m:d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25000"/>
                  </a:lnSpc>
                  <a:buNone/>
                </a:pP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Keterangan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= </a:t>
                </a:r>
                <a:r>
                  <a:rPr lang="en-US" sz="16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Balancing Equation</a:t>
                </a:r>
                <a:endParaRPr lang="en-US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1600" i="1">
                        <a:solidFill>
                          <a:schemeClr val="tx1"/>
                        </a:solidFill>
                        <a:latin typeface="Cambria Math"/>
                      </a:rPr>
                      <m:t>𝐹</m:t>
                    </m:r>
                    <m:r>
                      <a:rPr lang="en-US" sz="1600" i="1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en-US" sz="1600" i="1">
                        <a:solidFill>
                          <a:schemeClr val="tx1"/>
                        </a:solidFill>
                        <a:latin typeface="Cambria Math"/>
                      </a:rPr>
                      <m:t>𝑀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=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Pertumbuhan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Alami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 </a:t>
                </a:r>
                <a:r>
                  <a:rPr lang="en-US" sz="16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Natural Increase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(PA)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1600" i="1">
                        <a:solidFill>
                          <a:schemeClr val="tx1"/>
                        </a:solidFill>
                        <a:latin typeface="Cambria Math"/>
                      </a:rPr>
                      <m:t>𝑀𝑀</m:t>
                    </m:r>
                    <m:r>
                      <a:rPr lang="en-US" sz="1600" i="1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en-US" sz="1600" i="1">
                        <a:solidFill>
                          <a:schemeClr val="tx1"/>
                        </a:solidFill>
                        <a:latin typeface="Cambria Math"/>
                      </a:rPr>
                      <m:t>𝑀𝐾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=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Migrasi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Netto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(MN)</a:t>
                </a:r>
              </a:p>
              <a:p>
                <a:pPr marL="0" indent="0">
                  <a:lnSpc>
                    <a:spcPct val="125000"/>
                  </a:lnSpc>
                  <a:buNone/>
                </a:pP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  <a:p>
                <a:pPr marL="0" indent="0">
                  <a:lnSpc>
                    <a:spcPct val="125000"/>
                  </a:lnSpc>
                  <a:buNone/>
                </a:pP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Pertumbuhan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atau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tingkat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pertumbuhan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𝑟</m:t>
                        </m:r>
                      </m:e>
                    </m:d>
                  </m:oMath>
                </a14:m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yang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dapat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diukur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atas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dasar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komponen-komponennya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sebagai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berikut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>
                  <a:lnSpc>
                    <a:spcPct val="125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/>
                        </a:rPr>
                        <m:t>𝑇𝑃𝐴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/>
                        </a:rPr>
                        <m:t>±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/>
                        </a:rPr>
                        <m:t>𝑇𝑀𝑁</m:t>
                      </m:r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 mana: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TPA (Tingkat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Pertumbuhan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Alami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	=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𝐹</m:t>
                            </m:r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𝑀</m:t>
                            </m:r>
                          </m:e>
                        </m:d>
                      </m:num>
                      <m:den>
                        <m:sSub>
                          <m:sSubPr>
                            <m:ctrlP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</m:den>
                    </m:f>
                  </m:oMath>
                </a14:m>
                <a:endParaRPr lang="en-US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TMN (Tingkat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Migrasi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Netto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	</a:t>
                </a:r>
                <a:r>
                  <a:rPr lang="en-US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=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𝑀𝑀</m:t>
                            </m:r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𝑀𝐾</m:t>
                            </m:r>
                          </m:e>
                        </m:d>
                      </m:num>
                      <m:den>
                        <m:sSub>
                          <m:sSubPr>
                            <m:ctrlP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</m:den>
                    </m:f>
                  </m:oMath>
                </a14:m>
                <a:endParaRPr lang="en-US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Keterangan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=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Jumlah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pada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pertengahan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tahun</a:t>
                </a:r>
                <a:endParaRPr lang="en-US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0391" y="1066800"/>
                <a:ext cx="8229600" cy="5181600"/>
              </a:xfrm>
              <a:blipFill rotWithShape="1">
                <a:blip r:embed="rId2"/>
                <a:stretch>
                  <a:fillRect l="-519" t="-5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8229600" y="6448567"/>
            <a:ext cx="914400" cy="409433"/>
          </a:xfrm>
          <a:prstGeom prst="leftArrow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017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457200"/>
                <a:ext cx="8229600" cy="4525963"/>
              </a:xfrm>
            </p:spPr>
            <p:txBody>
              <a:bodyPr/>
              <a:lstStyle/>
              <a:p>
                <a:pPr lvl="0">
                  <a:lnSpc>
                    <a:spcPct val="125000"/>
                  </a:lnSpc>
                </a:pPr>
                <a:r>
                  <a:rPr lang="en-US" sz="1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Berdasarkan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jumlah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awal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dan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akhir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suatu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periode</a:t>
                </a:r>
                <a:r>
                  <a:rPr lang="en-US" sz="1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1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25000"/>
                  </a:lnSpc>
                  <a:buNone/>
                </a:pP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Angka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pertumbuhan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dapat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diperoleh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secara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langsung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dari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jumlah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pada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awal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dan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pada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akhir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suatu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periode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tertentu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Dua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macam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ukuran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pertumbuhan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tersebut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adalah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lvl="0">
                  <a:lnSpc>
                    <a:spcPct val="125000"/>
                  </a:lnSpc>
                  <a:buFont typeface="+mj-lt"/>
                  <a:buAutoNum type="arabicPeriod"/>
                </a:pP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Pertumbuhan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Geometri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(geometric growth)</a:t>
                </a:r>
                <a:endParaRPr lang="en-US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25000"/>
                  </a:lnSpc>
                  <a:buNone/>
                </a:pP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Pertumbuhan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geometri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adalah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pertumbuhan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bertahap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(discrete)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dimana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setiap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tahun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merupakan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satu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tahap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Pertumbuhan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geometri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dapat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diukur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sebagai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>
                  <a:lnSpc>
                    <a:spcPct val="125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1+</m:t>
                              </m:r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</m:d>
                        </m:e>
                        <m:sup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>
                  <a:lnSpc>
                    <a:spcPct val="125000"/>
                  </a:lnSpc>
                  <a:buNone/>
                  <a:tabLst>
                    <a:tab pos="341313" algn="l"/>
                  </a:tabLst>
                </a:pPr>
                <a:r>
                  <a:rPr lang="en-US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	</a:t>
                </a:r>
                <a:r>
                  <a:rPr lang="en-US" sz="16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Pertumbuhan</a:t>
                </a:r>
                <a:r>
                  <a:rPr lang="en-US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Eksponensial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(exponential growth)</a:t>
                </a:r>
                <a:endParaRPr lang="en-US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25000"/>
                  </a:lnSpc>
                  <a:buNone/>
                </a:pP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Pertumbuhan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eksponensial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merupakan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pertumbuhan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yang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berlangsung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terus-menerus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(continuous).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Ukuran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secara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eksponensial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ini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merupakan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ukuran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yang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tepat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(Mantra, 1985).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Pertumbuhan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eksponensial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dapat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diukur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sebagai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>
                  <a:lnSpc>
                    <a:spcPct val="125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𝑟𝑡</m:t>
                          </m:r>
                        </m:sup>
                      </m:sSup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25000"/>
                  </a:lnSpc>
                  <a:buNone/>
                </a:pP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Keterangan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=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Jumlah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pada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sensus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pertama</a:t>
                </a:r>
                <a:endParaRPr lang="en-US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=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Jumlah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pada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sensus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kedua</a:t>
                </a:r>
                <a:endParaRPr lang="en-US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16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=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Jarak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antara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sensus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pertama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dan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kedua</a:t>
                </a:r>
                <a:endParaRPr lang="en-US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1600" i="1">
                        <a:solidFill>
                          <a:schemeClr val="tx1"/>
                        </a:solidFill>
                        <a:latin typeface="Cambria Math"/>
                      </a:rPr>
                      <m:t>𝑟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= Tingkat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pertumbuhan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dalam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%)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1600" i="1">
                        <a:solidFill>
                          <a:schemeClr val="tx1"/>
                        </a:solidFill>
                        <a:latin typeface="Cambria Math"/>
                      </a:rPr>
                      <m:t>𝑒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=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Logaritma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alami</a:t>
                </a:r>
                <a:endParaRPr lang="en-US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25000"/>
                  </a:lnSpc>
                  <a:buNone/>
                </a:pPr>
                <a:endParaRPr lang="en-US" sz="1600" dirty="0"/>
              </a:p>
              <a:p>
                <a:pPr marL="0" indent="0">
                  <a:buNone/>
                </a:pPr>
                <a:endParaRPr lang="en-US" sz="1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457200"/>
                <a:ext cx="8229600" cy="4525963"/>
              </a:xfrm>
              <a:blipFill rotWithShape="1">
                <a:blip r:embed="rId2"/>
                <a:stretch>
                  <a:fillRect l="-519" b="-25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8229600" y="6448567"/>
            <a:ext cx="914400" cy="409433"/>
          </a:xfrm>
          <a:prstGeom prst="leftArrow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4632" y="3962400"/>
            <a:ext cx="1143000" cy="1143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111" y="2209799"/>
            <a:ext cx="1072289" cy="1023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595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Kecepatan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Tumbuh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1219200"/>
                <a:ext cx="8229600" cy="4953000"/>
              </a:xfrm>
            </p:spPr>
            <p:txBody>
              <a:bodyPr/>
              <a:lstStyle/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Dengan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rumus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geometrik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dan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eksponensial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dapat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dihitung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berapa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lama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jumlah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akan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berlipat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dua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tiga,dan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seterusnya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jika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diketahui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tingkat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pertumbuhannya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𝑟</m:t>
                        </m:r>
                      </m:e>
                    </m:d>
                  </m:oMath>
                </a14:m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Dengan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kata lain , </a:t>
                </a:r>
                <a:r>
                  <a:rPr lang="en-US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makin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tinggi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r, </a:t>
                </a:r>
                <a:r>
                  <a:rPr lang="en-US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makin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rendah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</a:t>
                </a:r>
                <a:r>
                  <a:rPr lang="en-US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pendek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</a:t>
                </a:r>
                <a:r>
                  <a:rPr lang="en-US" sz="1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:endParaRPr lang="en-US" sz="7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en-US" sz="16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Urutan</a:t>
                </a:r>
                <a:r>
                  <a:rPr lang="en-US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Kategori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Kecepatan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dan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Pertumbuhan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endParaRPr lang="en-US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:endParaRPr lang="en-US" sz="18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18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18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1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Sebagai</a:t>
                </a:r>
                <a:r>
                  <a:rPr lang="en-U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contoh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tingkat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pertumbuhan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Indonesia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pada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saat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ini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sebesar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1,5%.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Jika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tingkat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ini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tidak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berubah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maka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pada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suatu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saat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akan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dicapai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kepadatan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sebesar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 orang per m</a:t>
                </a:r>
                <a:r>
                  <a:rPr lang="en-US" sz="1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Dengan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dasar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inilah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maka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Indonesia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dengan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tingkat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pertumbuhan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1,5%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atau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lebih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dikatakan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tumbuh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sangat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cepat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219200"/>
                <a:ext cx="8229600" cy="4953000"/>
              </a:xfrm>
              <a:blipFill rotWithShape="1">
                <a:blip r:embed="rId2"/>
                <a:stretch>
                  <a:fillRect l="-667" t="-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693418"/>
              </p:ext>
            </p:extLst>
          </p:nvPr>
        </p:nvGraphicFramePr>
        <p:xfrm>
          <a:off x="2743200" y="2819400"/>
          <a:ext cx="3657600" cy="1717548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1620520"/>
                <a:gridCol w="203708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Urutan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Kecepatan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 (%)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Tetap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Tidak ada pertumbuhan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Lambat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Sedang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0,5 - 1,0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Cepat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1,0 - 1,5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Sangat Cepat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1,5 - 2,0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Meledak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2,0 - 2,5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Left Arrow 6">
            <a:hlinkClick r:id="rId3" action="ppaction://hlinksldjump"/>
          </p:cNvPr>
          <p:cNvSpPr/>
          <p:nvPr/>
        </p:nvSpPr>
        <p:spPr>
          <a:xfrm>
            <a:off x="8229600" y="6448567"/>
            <a:ext cx="914400" cy="409433"/>
          </a:xfrm>
          <a:prstGeom prst="leftArrow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89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l"/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Penduduk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Terbuka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Tertutup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248" y="1447800"/>
            <a:ext cx="8063552" cy="4525963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Char char="q"/>
            </a:pP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komponen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migrasi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diabaikan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mengukur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pertumbuhan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penduduk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penduduk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dikatakan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penduduk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tertutup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q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q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Sebaliknya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ika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migrasi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netto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dianggap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nol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migrasi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masuk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migrasi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keluar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keduanya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berjumlah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sangat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berarti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banyak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penduduk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bersangkutan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penduduk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terbuka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3886200"/>
            <a:ext cx="2133600" cy="1800225"/>
          </a:xfrm>
          <a:prstGeom prst="rect">
            <a:avLst/>
          </a:prstGeom>
        </p:spPr>
      </p:pic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8229600" y="6448567"/>
            <a:ext cx="914400" cy="409433"/>
          </a:xfrm>
          <a:prstGeom prst="leftArrow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576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2291</Template>
  <TotalTime>786</TotalTime>
  <Words>541</Words>
  <Application>Microsoft Office PowerPoint</Application>
  <PresentationFormat>On-screen Show (4:3)</PresentationFormat>
  <Paragraphs>88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Diseño predeterminado</vt:lpstr>
      <vt:lpstr>Kepadatan Penduduk</vt:lpstr>
      <vt:lpstr>Kepadatan penduduk di suatu wilayah dapat dibagi menjadi : </vt:lpstr>
      <vt:lpstr>Kepadatan penduduk di suatu wilayah dapat dibagi menjadi : </vt:lpstr>
      <vt:lpstr>Pertumbuhan Penduduk</vt:lpstr>
      <vt:lpstr>Cara Mengukur Pertumbuhan Penduduk:</vt:lpstr>
      <vt:lpstr>PowerPoint Presentation</vt:lpstr>
      <vt:lpstr>Kecepatan Tumbuh</vt:lpstr>
      <vt:lpstr>Penduduk Terbuka dan Tertutup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acer</cp:lastModifiedBy>
  <cp:revision>47</cp:revision>
  <dcterms:created xsi:type="dcterms:W3CDTF">2018-04-03T11:25:00Z</dcterms:created>
  <dcterms:modified xsi:type="dcterms:W3CDTF">2018-11-14T17:00:57Z</dcterms:modified>
</cp:coreProperties>
</file>