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7"/>
    <p:sldId id="257" r:id="rId28"/>
    <p:sldId id="258" r:id="rId29"/>
    <p:sldId id="259" r:id="rId30"/>
    <p:sldId id="260" r:id="rId31"/>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hildos Arabic" charset="1" panose="00000500000000000000"/>
      <p:regular r:id="rId10"/>
    </p:embeddedFont>
    <p:embeddedFont>
      <p:font typeface="Childos Arabic Bold" charset="1" panose="00000800000000000000"/>
      <p:regular r:id="rId11"/>
    </p:embeddedFont>
    <p:embeddedFont>
      <p:font typeface="Childos Arabic Light" charset="1" panose="00000400000000000000"/>
      <p:regular r:id="rId12"/>
    </p:embeddedFont>
    <p:embeddedFont>
      <p:font typeface="Childos Arabic Medium" charset="1" panose="00000600000000000000"/>
      <p:regular r:id="rId13"/>
    </p:embeddedFont>
    <p:embeddedFont>
      <p:font typeface="Childos Arabic Semi-Bold" charset="1" panose="00000700000000000000"/>
      <p:regular r:id="rId14"/>
    </p:embeddedFont>
    <p:embeddedFont>
      <p:font typeface="Sondos" charset="1" panose="00000500000000000000"/>
      <p:regular r:id="rId15"/>
    </p:embeddedFont>
    <p:embeddedFont>
      <p:font typeface="Sondos Bold" charset="1" panose="00000800000000000000"/>
      <p:regular r:id="rId16"/>
    </p:embeddedFont>
    <p:embeddedFont>
      <p:font typeface="Sondos Light" charset="1" panose="00000400000000000000"/>
      <p:regular r:id="rId17"/>
    </p:embeddedFont>
    <p:embeddedFont>
      <p:font typeface="Sondos Heavy" charset="1" panose="00000A00000000000000"/>
      <p:regular r:id="rId18"/>
    </p:embeddedFont>
    <p:embeddedFont>
      <p:font typeface="Open Sans" charset="1" panose="020B0606030504020204"/>
      <p:regular r:id="rId19"/>
    </p:embeddedFont>
    <p:embeddedFont>
      <p:font typeface="Open Sans Bold" charset="1" panose="020B0806030504020204"/>
      <p:regular r:id="rId20"/>
    </p:embeddedFont>
    <p:embeddedFont>
      <p:font typeface="Open Sans Italics" charset="1" panose="020B0606030504020204"/>
      <p:regular r:id="rId21"/>
    </p:embeddedFont>
    <p:embeddedFont>
      <p:font typeface="Open Sans Bold Italics" charset="1" panose="020B0806030504020204"/>
      <p:regular r:id="rId22"/>
    </p:embeddedFont>
    <p:embeddedFont>
      <p:font typeface="Open Sans Light" charset="1" panose="020B0306030504020204"/>
      <p:regular r:id="rId23"/>
    </p:embeddedFont>
    <p:embeddedFont>
      <p:font typeface="Open Sans Light Italics" charset="1" panose="020B0306030504020204"/>
      <p:regular r:id="rId24"/>
    </p:embeddedFont>
    <p:embeddedFont>
      <p:font typeface="Open Sans Ultra-Bold" charset="1" panose="00000000000000000000"/>
      <p:regular r:id="rId25"/>
    </p:embeddedFont>
    <p:embeddedFont>
      <p:font typeface="Open Sans Ultra-Bold Italics" charset="1" panose="000000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slides/slide1.xml" Type="http://schemas.openxmlformats.org/officeDocument/2006/relationships/slide"/><Relationship Id="rId28" Target="slides/slide2.xml" Type="http://schemas.openxmlformats.org/officeDocument/2006/relationships/slide"/><Relationship Id="rId29" Target="slides/slide3.xml" Type="http://schemas.openxmlformats.org/officeDocument/2006/relationships/slide"/><Relationship Id="rId3" Target="viewProps.xml" Type="http://schemas.openxmlformats.org/officeDocument/2006/relationships/viewProps"/><Relationship Id="rId30" Target="slides/slide4.xml" Type="http://schemas.openxmlformats.org/officeDocument/2006/relationships/slide"/><Relationship Id="rId31" Target="slides/slide5.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13" Target="../media/image12.png" Type="http://schemas.openxmlformats.org/officeDocument/2006/relationships/image"/><Relationship Id="rId14" Target="../media/image13.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16.pn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BEE"/>
        </a:solidFill>
      </p:bgPr>
    </p:bg>
    <p:spTree>
      <p:nvGrpSpPr>
        <p:cNvPr id="1" name=""/>
        <p:cNvGrpSpPr/>
        <p:nvPr/>
      </p:nvGrpSpPr>
      <p:grpSpPr>
        <a:xfrm>
          <a:off x="0" y="0"/>
          <a:ext cx="0" cy="0"/>
          <a:chOff x="0" y="0"/>
          <a:chExt cx="0" cy="0"/>
        </a:xfrm>
      </p:grpSpPr>
      <p:sp>
        <p:nvSpPr>
          <p:cNvPr name="Freeform 2" id="2"/>
          <p:cNvSpPr/>
          <p:nvPr/>
        </p:nvSpPr>
        <p:spPr>
          <a:xfrm flipH="false" flipV="false" rot="-474658">
            <a:off x="13684856" y="7171234"/>
            <a:ext cx="1236792" cy="1748116"/>
          </a:xfrm>
          <a:custGeom>
            <a:avLst/>
            <a:gdLst/>
            <a:ahLst/>
            <a:cxnLst/>
            <a:rect r="r" b="b" t="t" l="l"/>
            <a:pathLst>
              <a:path h="1748116" w="1236792">
                <a:moveTo>
                  <a:pt x="0" y="0"/>
                </a:moveTo>
                <a:lnTo>
                  <a:pt x="1236792" y="0"/>
                </a:lnTo>
                <a:lnTo>
                  <a:pt x="1236792" y="1748116"/>
                </a:lnTo>
                <a:lnTo>
                  <a:pt x="0" y="1748116"/>
                </a:lnTo>
                <a:lnTo>
                  <a:pt x="0" y="0"/>
                </a:lnTo>
                <a:close/>
              </a:path>
            </a:pathLst>
          </a:custGeom>
          <a:blipFill>
            <a:blip r:embed="rId2"/>
            <a:stretch>
              <a:fillRect l="0" t="0" r="0" b="0"/>
            </a:stretch>
          </a:blipFill>
        </p:spPr>
      </p:sp>
      <p:sp>
        <p:nvSpPr>
          <p:cNvPr name="Freeform 3" id="3"/>
          <p:cNvSpPr/>
          <p:nvPr/>
        </p:nvSpPr>
        <p:spPr>
          <a:xfrm flipH="false" flipV="false" rot="-930141">
            <a:off x="14562465" y="7290309"/>
            <a:ext cx="3965724" cy="3935981"/>
          </a:xfrm>
          <a:custGeom>
            <a:avLst/>
            <a:gdLst/>
            <a:ahLst/>
            <a:cxnLst/>
            <a:rect r="r" b="b" t="t" l="l"/>
            <a:pathLst>
              <a:path h="3935981" w="3965724">
                <a:moveTo>
                  <a:pt x="0" y="0"/>
                </a:moveTo>
                <a:lnTo>
                  <a:pt x="3965724" y="0"/>
                </a:lnTo>
                <a:lnTo>
                  <a:pt x="3965724" y="3935982"/>
                </a:lnTo>
                <a:lnTo>
                  <a:pt x="0" y="3935982"/>
                </a:lnTo>
                <a:lnTo>
                  <a:pt x="0" y="0"/>
                </a:lnTo>
                <a:close/>
              </a:path>
            </a:pathLst>
          </a:custGeom>
          <a:blipFill>
            <a:blip r:embed="rId3"/>
            <a:stretch>
              <a:fillRect l="0" t="0" r="0" b="0"/>
            </a:stretch>
          </a:blipFill>
        </p:spPr>
      </p:sp>
      <p:sp>
        <p:nvSpPr>
          <p:cNvPr name="Freeform 4" id="4"/>
          <p:cNvSpPr/>
          <p:nvPr/>
        </p:nvSpPr>
        <p:spPr>
          <a:xfrm flipH="false" flipV="false" rot="-867913">
            <a:off x="-270530" y="-30524"/>
            <a:ext cx="3307530" cy="2679099"/>
          </a:xfrm>
          <a:custGeom>
            <a:avLst/>
            <a:gdLst/>
            <a:ahLst/>
            <a:cxnLst/>
            <a:rect r="r" b="b" t="t" l="l"/>
            <a:pathLst>
              <a:path h="2679099" w="3307530">
                <a:moveTo>
                  <a:pt x="0" y="0"/>
                </a:moveTo>
                <a:lnTo>
                  <a:pt x="3307529" y="0"/>
                </a:lnTo>
                <a:lnTo>
                  <a:pt x="3307529" y="2679099"/>
                </a:lnTo>
                <a:lnTo>
                  <a:pt x="0" y="26790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3726943">
            <a:off x="2182718" y="1292753"/>
            <a:ext cx="1620466" cy="1800518"/>
          </a:xfrm>
          <a:custGeom>
            <a:avLst/>
            <a:gdLst/>
            <a:ahLst/>
            <a:cxnLst/>
            <a:rect r="r" b="b" t="t" l="l"/>
            <a:pathLst>
              <a:path h="1800518" w="1620466">
                <a:moveTo>
                  <a:pt x="0" y="0"/>
                </a:moveTo>
                <a:lnTo>
                  <a:pt x="1620467" y="0"/>
                </a:lnTo>
                <a:lnTo>
                  <a:pt x="1620467" y="1800518"/>
                </a:lnTo>
                <a:lnTo>
                  <a:pt x="0" y="180051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1472365">
            <a:off x="14148985" y="9029816"/>
            <a:ext cx="1077957" cy="1178095"/>
          </a:xfrm>
          <a:custGeom>
            <a:avLst/>
            <a:gdLst/>
            <a:ahLst/>
            <a:cxnLst/>
            <a:rect r="r" b="b" t="t" l="l"/>
            <a:pathLst>
              <a:path h="1178095" w="1077957">
                <a:moveTo>
                  <a:pt x="0" y="0"/>
                </a:moveTo>
                <a:lnTo>
                  <a:pt x="1077958" y="0"/>
                </a:lnTo>
                <a:lnTo>
                  <a:pt x="1077958" y="1178095"/>
                </a:lnTo>
                <a:lnTo>
                  <a:pt x="0" y="1178095"/>
                </a:lnTo>
                <a:lnTo>
                  <a:pt x="0" y="0"/>
                </a:lnTo>
                <a:close/>
              </a:path>
            </a:pathLst>
          </a:custGeom>
          <a:blipFill>
            <a:blip r:embed="rId8"/>
            <a:stretch>
              <a:fillRect l="0" t="0" r="0" b="0"/>
            </a:stretch>
          </a:blipFill>
        </p:spPr>
      </p:sp>
      <p:sp>
        <p:nvSpPr>
          <p:cNvPr name="Freeform 7" id="7"/>
          <p:cNvSpPr/>
          <p:nvPr/>
        </p:nvSpPr>
        <p:spPr>
          <a:xfrm flipH="false" flipV="false" rot="-1064436">
            <a:off x="340895" y="1273979"/>
            <a:ext cx="1050652" cy="2401491"/>
          </a:xfrm>
          <a:custGeom>
            <a:avLst/>
            <a:gdLst/>
            <a:ahLst/>
            <a:cxnLst/>
            <a:rect r="r" b="b" t="t" l="l"/>
            <a:pathLst>
              <a:path h="2401491" w="1050652">
                <a:moveTo>
                  <a:pt x="0" y="0"/>
                </a:moveTo>
                <a:lnTo>
                  <a:pt x="1050652" y="0"/>
                </a:lnTo>
                <a:lnTo>
                  <a:pt x="1050652" y="2401491"/>
                </a:lnTo>
                <a:lnTo>
                  <a:pt x="0" y="240149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8" id="8"/>
          <p:cNvSpPr/>
          <p:nvPr/>
        </p:nvSpPr>
        <p:spPr>
          <a:xfrm flipH="false" flipV="false" rot="0">
            <a:off x="15036063" y="1093520"/>
            <a:ext cx="2223237" cy="2198984"/>
          </a:xfrm>
          <a:custGeom>
            <a:avLst/>
            <a:gdLst/>
            <a:ahLst/>
            <a:cxnLst/>
            <a:rect r="r" b="b" t="t" l="l"/>
            <a:pathLst>
              <a:path h="2198984" w="2223237">
                <a:moveTo>
                  <a:pt x="0" y="0"/>
                </a:moveTo>
                <a:lnTo>
                  <a:pt x="2223237" y="0"/>
                </a:lnTo>
                <a:lnTo>
                  <a:pt x="2223237" y="2198984"/>
                </a:lnTo>
                <a:lnTo>
                  <a:pt x="0" y="219898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10800000">
            <a:off x="1028700" y="7094440"/>
            <a:ext cx="2223237" cy="2198984"/>
          </a:xfrm>
          <a:custGeom>
            <a:avLst/>
            <a:gdLst/>
            <a:ahLst/>
            <a:cxnLst/>
            <a:rect r="r" b="b" t="t" l="l"/>
            <a:pathLst>
              <a:path h="2198984" w="2223237">
                <a:moveTo>
                  <a:pt x="0" y="0"/>
                </a:moveTo>
                <a:lnTo>
                  <a:pt x="2223237" y="0"/>
                </a:lnTo>
                <a:lnTo>
                  <a:pt x="2223237" y="2198983"/>
                </a:lnTo>
                <a:lnTo>
                  <a:pt x="0" y="219898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0" id="10"/>
          <p:cNvSpPr txBox="true"/>
          <p:nvPr/>
        </p:nvSpPr>
        <p:spPr>
          <a:xfrm rot="0">
            <a:off x="1742673" y="3487081"/>
            <a:ext cx="14802654" cy="5675374"/>
          </a:xfrm>
          <a:prstGeom prst="rect">
            <a:avLst/>
          </a:prstGeom>
        </p:spPr>
        <p:txBody>
          <a:bodyPr anchor="t" rtlCol="false" tIns="0" lIns="0" bIns="0" rIns="0">
            <a:spAutoFit/>
          </a:bodyPr>
          <a:lstStyle/>
          <a:p>
            <a:pPr algn="ctr">
              <a:lnSpc>
                <a:spcPts val="22134"/>
              </a:lnSpc>
            </a:pPr>
            <a:r>
              <a:rPr lang="en-US" sz="15810" spc="-632">
                <a:solidFill>
                  <a:srgbClr val="226959"/>
                </a:solidFill>
                <a:latin typeface="Childos Arabic Semi-Bold"/>
              </a:rPr>
              <a:t>Etnomatematika pada Rumah Adat</a:t>
            </a:r>
          </a:p>
        </p:txBody>
      </p:sp>
      <p:sp>
        <p:nvSpPr>
          <p:cNvPr name="TextBox 11" id="11"/>
          <p:cNvSpPr txBox="true"/>
          <p:nvPr/>
        </p:nvSpPr>
        <p:spPr>
          <a:xfrm rot="0">
            <a:off x="4575530" y="2239891"/>
            <a:ext cx="9727722" cy="779317"/>
          </a:xfrm>
          <a:prstGeom prst="rect">
            <a:avLst/>
          </a:prstGeom>
        </p:spPr>
        <p:txBody>
          <a:bodyPr anchor="t" rtlCol="false" tIns="0" lIns="0" bIns="0" rIns="0">
            <a:spAutoFit/>
          </a:bodyPr>
          <a:lstStyle/>
          <a:p>
            <a:pPr algn="ctr">
              <a:lnSpc>
                <a:spcPts val="6395"/>
              </a:lnSpc>
            </a:pPr>
            <a:r>
              <a:rPr lang="en-US" sz="4568" spc="1105">
                <a:solidFill>
                  <a:srgbClr val="226959"/>
                </a:solidFill>
                <a:latin typeface="Sondos Bold"/>
              </a:rPr>
              <a:t>Suhartini Sumadi, M.Pd.</a:t>
            </a:r>
          </a:p>
          <a:p>
            <a:pPr algn="ctr">
              <a:lnSpc>
                <a:spcPts val="6395"/>
              </a:lnSpc>
            </a:pPr>
            <a:r>
              <a:rPr lang="en-US" sz="4568" spc="1105">
                <a:solidFill>
                  <a:srgbClr val="226959"/>
                </a:solidFill>
                <a:latin typeface="Sondos Bold"/>
              </a:rPr>
              <a:t>Sumliyah, M.Pd.</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BEE"/>
        </a:solidFill>
      </p:bgPr>
    </p:bg>
    <p:spTree>
      <p:nvGrpSpPr>
        <p:cNvPr id="1" name=""/>
        <p:cNvGrpSpPr/>
        <p:nvPr/>
      </p:nvGrpSpPr>
      <p:grpSpPr>
        <a:xfrm>
          <a:off x="0" y="0"/>
          <a:ext cx="0" cy="0"/>
          <a:chOff x="0" y="0"/>
          <a:chExt cx="0" cy="0"/>
        </a:xfrm>
      </p:grpSpPr>
      <p:sp>
        <p:nvSpPr>
          <p:cNvPr name="TextBox 2" id="2"/>
          <p:cNvSpPr txBox="true"/>
          <p:nvPr/>
        </p:nvSpPr>
        <p:spPr>
          <a:xfrm rot="0">
            <a:off x="9144000" y="-104775"/>
            <a:ext cx="9144000" cy="1784713"/>
          </a:xfrm>
          <a:prstGeom prst="rect">
            <a:avLst/>
          </a:prstGeom>
        </p:spPr>
        <p:txBody>
          <a:bodyPr anchor="t" rtlCol="false" tIns="0" lIns="0" bIns="0" rIns="0">
            <a:spAutoFit/>
          </a:bodyPr>
          <a:lstStyle/>
          <a:p>
            <a:pPr>
              <a:lnSpc>
                <a:spcPts val="7155"/>
              </a:lnSpc>
              <a:spcBef>
                <a:spcPct val="0"/>
              </a:spcBef>
            </a:pPr>
            <a:r>
              <a:rPr lang="en-US" sz="5110">
                <a:solidFill>
                  <a:srgbClr val="000000"/>
                </a:solidFill>
                <a:latin typeface="Open Sans Bold"/>
              </a:rPr>
              <a:t>PENGERTIAN RUMAH ADAT DALAM ETNOMATEMATIKA</a:t>
            </a:r>
          </a:p>
        </p:txBody>
      </p:sp>
      <p:sp>
        <p:nvSpPr>
          <p:cNvPr name="TextBox 3" id="3"/>
          <p:cNvSpPr txBox="true"/>
          <p:nvPr/>
        </p:nvSpPr>
        <p:spPr>
          <a:xfrm rot="0">
            <a:off x="0" y="2356506"/>
            <a:ext cx="18288000" cy="1251312"/>
          </a:xfrm>
          <a:prstGeom prst="rect">
            <a:avLst/>
          </a:prstGeom>
        </p:spPr>
        <p:txBody>
          <a:bodyPr anchor="t" rtlCol="false" tIns="0" lIns="0" bIns="0" rIns="0">
            <a:spAutoFit/>
          </a:bodyPr>
          <a:lstStyle/>
          <a:p>
            <a:pPr>
              <a:lnSpc>
                <a:spcPts val="5055"/>
              </a:lnSpc>
              <a:spcBef>
                <a:spcPct val="0"/>
              </a:spcBef>
            </a:pPr>
            <a:r>
              <a:rPr lang="en-US" sz="3610">
                <a:solidFill>
                  <a:srgbClr val="000000"/>
                </a:solidFill>
                <a:latin typeface="Open Sans Bold"/>
              </a:rPr>
              <a:t>Rumah adat merupakan suatu bangunan yang memiliki ciri khusus dan digunakan untuk tempat tinggal suku tertentu. </a:t>
            </a:r>
          </a:p>
        </p:txBody>
      </p:sp>
      <p:sp>
        <p:nvSpPr>
          <p:cNvPr name="TextBox 4" id="4"/>
          <p:cNvSpPr txBox="true"/>
          <p:nvPr/>
        </p:nvSpPr>
        <p:spPr>
          <a:xfrm rot="0">
            <a:off x="9638566" y="4603659"/>
            <a:ext cx="7138851" cy="4917802"/>
          </a:xfrm>
          <a:prstGeom prst="rect">
            <a:avLst/>
          </a:prstGeom>
        </p:spPr>
        <p:txBody>
          <a:bodyPr anchor="t" rtlCol="false" tIns="0" lIns="0" bIns="0" rIns="0">
            <a:spAutoFit/>
          </a:bodyPr>
          <a:lstStyle/>
          <a:p>
            <a:pPr>
              <a:lnSpc>
                <a:spcPts val="5615"/>
              </a:lnSpc>
              <a:spcBef>
                <a:spcPct val="0"/>
              </a:spcBef>
            </a:pPr>
            <a:r>
              <a:rPr lang="en-US" sz="4010">
                <a:solidFill>
                  <a:srgbClr val="000000"/>
                </a:solidFill>
                <a:latin typeface="Open Sans Bold"/>
              </a:rPr>
              <a:t>Berbagai hal terkait budaya suatu suku telah banyak menjadi pengkajian baik dari segi budaya maupun hal-hal lain, salah satunya tentang rumah adat suku Using di Banyuwangi. </a:t>
            </a:r>
          </a:p>
        </p:txBody>
      </p:sp>
      <p:sp>
        <p:nvSpPr>
          <p:cNvPr name="Freeform 5" id="5"/>
          <p:cNvSpPr/>
          <p:nvPr/>
        </p:nvSpPr>
        <p:spPr>
          <a:xfrm flipH="false" flipV="false" rot="0">
            <a:off x="1028700" y="4306614"/>
            <a:ext cx="6997021" cy="5597616"/>
          </a:xfrm>
          <a:custGeom>
            <a:avLst/>
            <a:gdLst/>
            <a:ahLst/>
            <a:cxnLst/>
            <a:rect r="r" b="b" t="t" l="l"/>
            <a:pathLst>
              <a:path h="5597616" w="6997021">
                <a:moveTo>
                  <a:pt x="0" y="0"/>
                </a:moveTo>
                <a:lnTo>
                  <a:pt x="6997021" y="0"/>
                </a:lnTo>
                <a:lnTo>
                  <a:pt x="6997021" y="5597616"/>
                </a:lnTo>
                <a:lnTo>
                  <a:pt x="0" y="5597616"/>
                </a:lnTo>
                <a:lnTo>
                  <a:pt x="0" y="0"/>
                </a:lnTo>
                <a:close/>
              </a:path>
            </a:pathLst>
          </a:custGeom>
          <a:blipFill>
            <a:blip r:embed="rId2"/>
            <a:stretch>
              <a:fillRect l="-364" t="-106025" r="-357396"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BEE"/>
        </a:solidFill>
      </p:bgPr>
    </p:bg>
    <p:spTree>
      <p:nvGrpSpPr>
        <p:cNvPr id="1" name=""/>
        <p:cNvGrpSpPr/>
        <p:nvPr/>
      </p:nvGrpSpPr>
      <p:grpSpPr>
        <a:xfrm>
          <a:off x="0" y="0"/>
          <a:ext cx="0" cy="0"/>
          <a:chOff x="0" y="0"/>
          <a:chExt cx="0" cy="0"/>
        </a:xfrm>
      </p:grpSpPr>
      <p:sp>
        <p:nvSpPr>
          <p:cNvPr name="TextBox 2" id="2"/>
          <p:cNvSpPr txBox="true"/>
          <p:nvPr/>
        </p:nvSpPr>
        <p:spPr>
          <a:xfrm rot="0">
            <a:off x="0" y="-85725"/>
            <a:ext cx="9144000" cy="1623422"/>
          </a:xfrm>
          <a:prstGeom prst="rect">
            <a:avLst/>
          </a:prstGeom>
        </p:spPr>
        <p:txBody>
          <a:bodyPr anchor="t" rtlCol="false" tIns="0" lIns="0" bIns="0" rIns="0">
            <a:spAutoFit/>
          </a:bodyPr>
          <a:lstStyle/>
          <a:p>
            <a:pPr algn="ctr">
              <a:lnSpc>
                <a:spcPts val="6595"/>
              </a:lnSpc>
              <a:spcBef>
                <a:spcPct val="0"/>
              </a:spcBef>
            </a:pPr>
            <a:r>
              <a:rPr lang="en-US" sz="4710">
                <a:solidFill>
                  <a:srgbClr val="000000"/>
                </a:solidFill>
                <a:latin typeface="Open Sans Bold"/>
              </a:rPr>
              <a:t>Konsep Matematika Dasar Pada Rumah Adat</a:t>
            </a:r>
          </a:p>
        </p:txBody>
      </p:sp>
      <p:sp>
        <p:nvSpPr>
          <p:cNvPr name="TextBox 3" id="3"/>
          <p:cNvSpPr txBox="true"/>
          <p:nvPr/>
        </p:nvSpPr>
        <p:spPr>
          <a:xfrm rot="0">
            <a:off x="1028700" y="2683483"/>
            <a:ext cx="6292010" cy="672192"/>
          </a:xfrm>
          <a:prstGeom prst="rect">
            <a:avLst/>
          </a:prstGeom>
        </p:spPr>
        <p:txBody>
          <a:bodyPr anchor="t" rtlCol="false" tIns="0" lIns="0" bIns="0" rIns="0">
            <a:spAutoFit/>
          </a:bodyPr>
          <a:lstStyle/>
          <a:p>
            <a:pPr algn="ctr">
              <a:lnSpc>
                <a:spcPts val="5475"/>
              </a:lnSpc>
              <a:spcBef>
                <a:spcPct val="0"/>
              </a:spcBef>
            </a:pPr>
            <a:r>
              <a:rPr lang="en-US" sz="3910">
                <a:solidFill>
                  <a:srgbClr val="000000"/>
                </a:solidFill>
                <a:latin typeface="Open Sans Bold"/>
              </a:rPr>
              <a:t>R</a:t>
            </a:r>
            <a:r>
              <a:rPr lang="en-US" sz="3910">
                <a:solidFill>
                  <a:srgbClr val="000000"/>
                </a:solidFill>
                <a:latin typeface="Open Sans Bold"/>
              </a:rPr>
              <a:t>umah adat suku Using</a:t>
            </a:r>
          </a:p>
        </p:txBody>
      </p:sp>
      <p:sp>
        <p:nvSpPr>
          <p:cNvPr name="Freeform 4" id="4"/>
          <p:cNvSpPr/>
          <p:nvPr/>
        </p:nvSpPr>
        <p:spPr>
          <a:xfrm flipH="false" flipV="false" rot="0">
            <a:off x="8254841" y="768849"/>
            <a:ext cx="5007360" cy="4109524"/>
          </a:xfrm>
          <a:custGeom>
            <a:avLst/>
            <a:gdLst/>
            <a:ahLst/>
            <a:cxnLst/>
            <a:rect r="r" b="b" t="t" l="l"/>
            <a:pathLst>
              <a:path h="4109524" w="5007360">
                <a:moveTo>
                  <a:pt x="0" y="0"/>
                </a:moveTo>
                <a:lnTo>
                  <a:pt x="5007360" y="0"/>
                </a:lnTo>
                <a:lnTo>
                  <a:pt x="5007360" y="4109524"/>
                </a:lnTo>
                <a:lnTo>
                  <a:pt x="0" y="4109524"/>
                </a:lnTo>
                <a:lnTo>
                  <a:pt x="0" y="0"/>
                </a:lnTo>
                <a:close/>
              </a:path>
            </a:pathLst>
          </a:custGeom>
          <a:blipFill>
            <a:blip r:embed="rId2"/>
            <a:stretch>
              <a:fillRect l="0" t="-101" r="-135488" b="-3212"/>
            </a:stretch>
          </a:blipFill>
        </p:spPr>
      </p:sp>
      <p:sp>
        <p:nvSpPr>
          <p:cNvPr name="Freeform 5" id="5"/>
          <p:cNvSpPr/>
          <p:nvPr/>
        </p:nvSpPr>
        <p:spPr>
          <a:xfrm flipH="false" flipV="false" rot="0">
            <a:off x="13262201" y="640993"/>
            <a:ext cx="5025799" cy="4237380"/>
          </a:xfrm>
          <a:custGeom>
            <a:avLst/>
            <a:gdLst/>
            <a:ahLst/>
            <a:cxnLst/>
            <a:rect r="r" b="b" t="t" l="l"/>
            <a:pathLst>
              <a:path h="4237380" w="5025799">
                <a:moveTo>
                  <a:pt x="0" y="0"/>
                </a:moveTo>
                <a:lnTo>
                  <a:pt x="5025799" y="0"/>
                </a:lnTo>
                <a:lnTo>
                  <a:pt x="5025799" y="4237380"/>
                </a:lnTo>
                <a:lnTo>
                  <a:pt x="0" y="4237380"/>
                </a:lnTo>
                <a:lnTo>
                  <a:pt x="0" y="0"/>
                </a:lnTo>
                <a:close/>
              </a:path>
            </a:pathLst>
          </a:custGeom>
          <a:blipFill>
            <a:blip r:embed="rId2"/>
            <a:stretch>
              <a:fillRect l="-129271" t="0" r="-4892" b="0"/>
            </a:stretch>
          </a:blipFill>
        </p:spPr>
      </p:sp>
      <p:sp>
        <p:nvSpPr>
          <p:cNvPr name="TextBox 6" id="6"/>
          <p:cNvSpPr txBox="true"/>
          <p:nvPr/>
        </p:nvSpPr>
        <p:spPr>
          <a:xfrm rot="0">
            <a:off x="0" y="4792648"/>
            <a:ext cx="18288000" cy="5622652"/>
          </a:xfrm>
          <a:prstGeom prst="rect">
            <a:avLst/>
          </a:prstGeom>
        </p:spPr>
        <p:txBody>
          <a:bodyPr anchor="t" rtlCol="false" tIns="0" lIns="0" bIns="0" rIns="0">
            <a:spAutoFit/>
          </a:bodyPr>
          <a:lstStyle/>
          <a:p>
            <a:pPr>
              <a:lnSpc>
                <a:spcPts val="5615"/>
              </a:lnSpc>
            </a:pPr>
            <a:r>
              <a:rPr lang="en-US" sz="4010">
                <a:solidFill>
                  <a:srgbClr val="000000"/>
                </a:solidFill>
                <a:latin typeface="Open Sans Bold"/>
              </a:rPr>
              <a:t>Miniatur rumah adat Using yang ada di Desa Kemiren memberikan inspirasi bahwa bentuk dasar rumah adat Using dapat digunakan sebagai media pembelajaran untuk mengenalkan konsepkonsep dasar bidang datar sederhana khususnya bangun segiempat dan segitiga. Selain itu adanya perulangan bentuk yang serupa seperti pada genting, dinding, pagar, dan lain-lain juga dapat digunakan sebagai media untuk mengenalkan konsep kesebangunan dan kekongruenan.</a:t>
            </a:r>
          </a:p>
          <a:p>
            <a:pPr>
              <a:lnSpc>
                <a:spcPts val="5615"/>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BEE"/>
        </a:solidFill>
      </p:bgPr>
    </p:bg>
    <p:spTree>
      <p:nvGrpSpPr>
        <p:cNvPr id="1" name=""/>
        <p:cNvGrpSpPr/>
        <p:nvPr/>
      </p:nvGrpSpPr>
      <p:grpSpPr>
        <a:xfrm>
          <a:off x="0" y="0"/>
          <a:ext cx="0" cy="0"/>
          <a:chOff x="0" y="0"/>
          <a:chExt cx="0" cy="0"/>
        </a:xfrm>
      </p:grpSpPr>
      <p:sp>
        <p:nvSpPr>
          <p:cNvPr name="Freeform 2" id="2"/>
          <p:cNvSpPr/>
          <p:nvPr/>
        </p:nvSpPr>
        <p:spPr>
          <a:xfrm flipH="false" flipV="false" rot="0">
            <a:off x="0" y="2932719"/>
            <a:ext cx="3950652" cy="3624096"/>
          </a:xfrm>
          <a:custGeom>
            <a:avLst/>
            <a:gdLst/>
            <a:ahLst/>
            <a:cxnLst/>
            <a:rect r="r" b="b" t="t" l="l"/>
            <a:pathLst>
              <a:path h="3624096" w="3950652">
                <a:moveTo>
                  <a:pt x="0" y="0"/>
                </a:moveTo>
                <a:lnTo>
                  <a:pt x="3950652" y="0"/>
                </a:lnTo>
                <a:lnTo>
                  <a:pt x="3950652" y="3624096"/>
                </a:lnTo>
                <a:lnTo>
                  <a:pt x="0" y="3624096"/>
                </a:lnTo>
                <a:lnTo>
                  <a:pt x="0" y="0"/>
                </a:lnTo>
                <a:close/>
              </a:path>
            </a:pathLst>
          </a:custGeom>
          <a:blipFill>
            <a:blip r:embed="rId2">
              <a:alphaModFix amt="59000"/>
            </a:blip>
            <a:stretch>
              <a:fillRect l="-20076" t="-407" r="-3231" b="-407"/>
            </a:stretch>
          </a:blipFill>
        </p:spPr>
      </p:sp>
      <p:sp>
        <p:nvSpPr>
          <p:cNvPr name="TextBox 3" id="3"/>
          <p:cNvSpPr txBox="true"/>
          <p:nvPr/>
        </p:nvSpPr>
        <p:spPr>
          <a:xfrm rot="0">
            <a:off x="0" y="-85725"/>
            <a:ext cx="9144000" cy="1623422"/>
          </a:xfrm>
          <a:prstGeom prst="rect">
            <a:avLst/>
          </a:prstGeom>
        </p:spPr>
        <p:txBody>
          <a:bodyPr anchor="t" rtlCol="false" tIns="0" lIns="0" bIns="0" rIns="0">
            <a:spAutoFit/>
          </a:bodyPr>
          <a:lstStyle/>
          <a:p>
            <a:pPr algn="ctr">
              <a:lnSpc>
                <a:spcPts val="6595"/>
              </a:lnSpc>
              <a:spcBef>
                <a:spcPct val="0"/>
              </a:spcBef>
            </a:pPr>
            <a:r>
              <a:rPr lang="en-US" sz="4710">
                <a:solidFill>
                  <a:srgbClr val="000000"/>
                </a:solidFill>
                <a:latin typeface="Open Sans Bold"/>
              </a:rPr>
              <a:t>Konsep Matematika Dasar Pada Rumah Adat</a:t>
            </a:r>
          </a:p>
        </p:txBody>
      </p:sp>
      <p:sp>
        <p:nvSpPr>
          <p:cNvPr name="TextBox 4" id="4"/>
          <p:cNvSpPr txBox="true"/>
          <p:nvPr/>
        </p:nvSpPr>
        <p:spPr>
          <a:xfrm rot="0">
            <a:off x="0" y="1860477"/>
            <a:ext cx="7000025" cy="672192"/>
          </a:xfrm>
          <a:prstGeom prst="rect">
            <a:avLst/>
          </a:prstGeom>
        </p:spPr>
        <p:txBody>
          <a:bodyPr anchor="t" rtlCol="false" tIns="0" lIns="0" bIns="0" rIns="0">
            <a:spAutoFit/>
          </a:bodyPr>
          <a:lstStyle/>
          <a:p>
            <a:pPr algn="ctr">
              <a:lnSpc>
                <a:spcPts val="5475"/>
              </a:lnSpc>
              <a:spcBef>
                <a:spcPct val="0"/>
              </a:spcBef>
            </a:pPr>
            <a:r>
              <a:rPr lang="en-US" sz="3910">
                <a:solidFill>
                  <a:srgbClr val="000000"/>
                </a:solidFill>
                <a:latin typeface="Open Sans Bold"/>
              </a:rPr>
              <a:t>R</a:t>
            </a:r>
            <a:r>
              <a:rPr lang="en-US" sz="3910">
                <a:solidFill>
                  <a:srgbClr val="000000"/>
                </a:solidFill>
                <a:latin typeface="Open Sans Bold"/>
              </a:rPr>
              <a:t>umah adat Papua (Honai)</a:t>
            </a:r>
          </a:p>
        </p:txBody>
      </p:sp>
      <p:sp>
        <p:nvSpPr>
          <p:cNvPr name="Freeform 5" id="5"/>
          <p:cNvSpPr/>
          <p:nvPr/>
        </p:nvSpPr>
        <p:spPr>
          <a:xfrm flipH="false" flipV="false" rot="0">
            <a:off x="0" y="6556815"/>
            <a:ext cx="4086245" cy="3998994"/>
          </a:xfrm>
          <a:custGeom>
            <a:avLst/>
            <a:gdLst/>
            <a:ahLst/>
            <a:cxnLst/>
            <a:rect r="r" b="b" t="t" l="l"/>
            <a:pathLst>
              <a:path h="3998994" w="4086245">
                <a:moveTo>
                  <a:pt x="0" y="0"/>
                </a:moveTo>
                <a:lnTo>
                  <a:pt x="4086245" y="0"/>
                </a:lnTo>
                <a:lnTo>
                  <a:pt x="4086245" y="3998994"/>
                </a:lnTo>
                <a:lnTo>
                  <a:pt x="0" y="3998994"/>
                </a:lnTo>
                <a:lnTo>
                  <a:pt x="0" y="0"/>
                </a:lnTo>
                <a:close/>
              </a:path>
            </a:pathLst>
          </a:custGeom>
          <a:blipFill>
            <a:blip r:embed="rId3"/>
            <a:stretch>
              <a:fillRect l="0" t="0" r="0" b="0"/>
            </a:stretch>
          </a:blipFill>
        </p:spPr>
      </p:sp>
      <p:sp>
        <p:nvSpPr>
          <p:cNvPr name="TextBox 6" id="6"/>
          <p:cNvSpPr txBox="true"/>
          <p:nvPr/>
        </p:nvSpPr>
        <p:spPr>
          <a:xfrm rot="0">
            <a:off x="4572000" y="2930798"/>
            <a:ext cx="12687300" cy="6327502"/>
          </a:xfrm>
          <a:prstGeom prst="rect">
            <a:avLst/>
          </a:prstGeom>
        </p:spPr>
        <p:txBody>
          <a:bodyPr anchor="t" rtlCol="false" tIns="0" lIns="0" bIns="0" rIns="0">
            <a:spAutoFit/>
          </a:bodyPr>
          <a:lstStyle/>
          <a:p>
            <a:pPr>
              <a:lnSpc>
                <a:spcPts val="5615"/>
              </a:lnSpc>
            </a:pPr>
            <a:r>
              <a:rPr lang="en-US" sz="4010">
                <a:solidFill>
                  <a:srgbClr val="000000"/>
                </a:solidFill>
                <a:latin typeface="Open Sans Bold"/>
              </a:rPr>
              <a:t>Rumah adat Honai merupakan rumah adat yang berasal dari Papua.</a:t>
            </a:r>
          </a:p>
          <a:p>
            <a:pPr>
              <a:lnSpc>
                <a:spcPts val="5615"/>
              </a:lnSpc>
              <a:spcBef>
                <a:spcPct val="0"/>
              </a:spcBef>
            </a:pPr>
            <a:r>
              <a:rPr lang="en-US" sz="4010">
                <a:solidFill>
                  <a:srgbClr val="000000"/>
                </a:solidFill>
                <a:latin typeface="Open Sans Bold"/>
              </a:rPr>
              <a:t>Konsep dasar matematika yang dapat dieksplor dari rumah ada honai, diantaranya berupa bangun datar pada bagian atap, yaitu segitiga atau setengah lingkaran. Sedangkan konsep matematika pada dinding dan lantai, yaitu kedudukan garis terhadap garis lain, garis sejajar dan garis berpotongan, bidang yang sejajar.</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FFBEE"/>
        </a:solidFill>
      </p:bgPr>
    </p:bg>
    <p:spTree>
      <p:nvGrpSpPr>
        <p:cNvPr id="1" name=""/>
        <p:cNvGrpSpPr/>
        <p:nvPr/>
      </p:nvGrpSpPr>
      <p:grpSpPr>
        <a:xfrm>
          <a:off x="0" y="0"/>
          <a:ext cx="0" cy="0"/>
          <a:chOff x="0" y="0"/>
          <a:chExt cx="0" cy="0"/>
        </a:xfrm>
      </p:grpSpPr>
      <p:sp>
        <p:nvSpPr>
          <p:cNvPr name="TextBox 2" id="2"/>
          <p:cNvSpPr txBox="true"/>
          <p:nvPr/>
        </p:nvSpPr>
        <p:spPr>
          <a:xfrm rot="0">
            <a:off x="1742673" y="2077213"/>
            <a:ext cx="14802654" cy="2865499"/>
          </a:xfrm>
          <a:prstGeom prst="rect">
            <a:avLst/>
          </a:prstGeom>
        </p:spPr>
        <p:txBody>
          <a:bodyPr anchor="t" rtlCol="false" tIns="0" lIns="0" bIns="0" rIns="0">
            <a:spAutoFit/>
          </a:bodyPr>
          <a:lstStyle/>
          <a:p>
            <a:pPr algn="ctr">
              <a:lnSpc>
                <a:spcPts val="22134"/>
              </a:lnSpc>
            </a:pPr>
            <a:r>
              <a:rPr lang="en-US" sz="15810" spc="-632">
                <a:solidFill>
                  <a:srgbClr val="226959"/>
                </a:solidFill>
                <a:latin typeface="Childos Arabic Semi-Bold"/>
              </a:rPr>
              <a:t>Terima Kasih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DAF0Uwzmze0</dc:identifier>
  <dcterms:modified xsi:type="dcterms:W3CDTF">2011-08-01T06:04:30Z</dcterms:modified>
  <cp:revision>1</cp:revision>
  <dc:title>Etnomatematika pada rumah adat</dc:title>
</cp:coreProperties>
</file>