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6"/>
  </p:notesMasterIdLst>
  <p:sldIdLst>
    <p:sldId id="256" r:id="rId2"/>
    <p:sldId id="258" r:id="rId3"/>
    <p:sldId id="259" r:id="rId4"/>
    <p:sldId id="304" r:id="rId5"/>
    <p:sldId id="305" r:id="rId6"/>
    <p:sldId id="257" r:id="rId7"/>
    <p:sldId id="308" r:id="rId8"/>
    <p:sldId id="262" r:id="rId9"/>
    <p:sldId id="312" r:id="rId10"/>
    <p:sldId id="260" r:id="rId11"/>
    <p:sldId id="313" r:id="rId12"/>
    <p:sldId id="311" r:id="rId13"/>
    <p:sldId id="314" r:id="rId14"/>
    <p:sldId id="315" r:id="rId15"/>
    <p:sldId id="316" r:id="rId16"/>
    <p:sldId id="266" r:id="rId17"/>
    <p:sldId id="324" r:id="rId18"/>
    <p:sldId id="317" r:id="rId19"/>
    <p:sldId id="318" r:id="rId20"/>
    <p:sldId id="319" r:id="rId21"/>
    <p:sldId id="320" r:id="rId22"/>
    <p:sldId id="321" r:id="rId23"/>
    <p:sldId id="322" r:id="rId24"/>
    <p:sldId id="323" r:id="rId25"/>
  </p:sldIdLst>
  <p:sldSz cx="9144000" cy="5143500" type="screen16x9"/>
  <p:notesSz cx="6858000" cy="9144000"/>
  <p:embeddedFontLst>
    <p:embeddedFont>
      <p:font typeface="Nunito" charset="0"/>
      <p:regular r:id="rId27"/>
      <p:bold r:id="rId28"/>
      <p:italic r:id="rId29"/>
      <p:boldItalic r:id="rId30"/>
    </p:embeddedFont>
    <p:embeddedFont>
      <p:font typeface="Tenor Sans" charset="0"/>
      <p:regular r:id="rId31"/>
    </p:embeddedFont>
    <p:embeddedFont>
      <p:font typeface="Bebas Neue"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5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383F6F1-30A4-48F7-9E54-DE1EDF2FD365}">
  <a:tblStyle styleId="{1383F6F1-30A4-48F7-9E54-DE1EDF2FD3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02" y="-258"/>
      </p:cViewPr>
      <p:guideLst>
        <p:guide orient="horz" pos="5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28373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1d5e8f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1d5e8f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e09e1941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e09e1941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e09e1941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e09e1941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e09e1941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e09e1941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e09e1941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e09e1941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e09e1941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e09e1941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e09e1941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e09e1941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e09e1941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1e09e1941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e09e1941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1e09e1941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e09e1941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1e09e1941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e09e1941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1e09e1941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e09e1941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1e09e1941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e09e1941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1e09e1941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e09e1941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1e09e1941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e09e1941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1e09e1941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1d5e8f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1d5e8f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e09e1941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e09e1941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e09e1941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e09e1941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e09e1941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e09e1941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e09e19413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e09e19413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e09e1941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e09e1941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48550" y="-88800"/>
            <a:ext cx="8646900" cy="5321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rotWithShape="1">
          <a:blip r:embed="rId2">
            <a:alphaModFix amt="10000"/>
          </a:blip>
          <a:srcRect l="6283" t="1343" r="11255" b="4049"/>
          <a:stretch/>
        </p:blipFill>
        <p:spPr>
          <a:xfrm>
            <a:off x="651030" y="-88800"/>
            <a:ext cx="8245248" cy="5321101"/>
          </a:xfrm>
          <a:prstGeom prst="rect">
            <a:avLst/>
          </a:prstGeom>
          <a:noFill/>
          <a:ln>
            <a:noFill/>
          </a:ln>
        </p:spPr>
      </p:pic>
      <p:sp>
        <p:nvSpPr>
          <p:cNvPr id="11" name="Google Shape;11;p2"/>
          <p:cNvSpPr txBox="1">
            <a:spLocks noGrp="1"/>
          </p:cNvSpPr>
          <p:nvPr>
            <p:ph type="ctrTitle"/>
          </p:nvPr>
        </p:nvSpPr>
        <p:spPr>
          <a:xfrm>
            <a:off x="868950" y="1282375"/>
            <a:ext cx="7406100" cy="2198100"/>
          </a:xfrm>
          <a:prstGeom prst="rect">
            <a:avLst/>
          </a:prstGeom>
          <a:noFill/>
        </p:spPr>
        <p:txBody>
          <a:bodyPr spcFirstLastPara="1" wrap="square" lIns="91425" tIns="91425" rIns="91425" bIns="91425" anchor="ctr" anchorCtr="0">
            <a:noAutofit/>
          </a:bodyPr>
          <a:lstStyle>
            <a:lvl1pPr lvl="0" algn="l">
              <a:lnSpc>
                <a:spcPct val="85000"/>
              </a:lnSpc>
              <a:spcBef>
                <a:spcPts val="0"/>
              </a:spcBef>
              <a:spcAft>
                <a:spcPts val="0"/>
              </a:spcAft>
              <a:buSzPts val="4500"/>
              <a:buFont typeface="Loved by the King"/>
              <a:buNone/>
              <a:defRPr sz="5700" b="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2" name="Google Shape;12;p2"/>
          <p:cNvSpPr txBox="1">
            <a:spLocks noGrp="1"/>
          </p:cNvSpPr>
          <p:nvPr>
            <p:ph type="subTitle" idx="1"/>
          </p:nvPr>
        </p:nvSpPr>
        <p:spPr>
          <a:xfrm>
            <a:off x="868950" y="3495425"/>
            <a:ext cx="4222200" cy="3657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5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14">
    <p:spTree>
      <p:nvGrpSpPr>
        <p:cNvPr id="1" name="Shape 115"/>
        <p:cNvGrpSpPr/>
        <p:nvPr/>
      </p:nvGrpSpPr>
      <p:grpSpPr>
        <a:xfrm>
          <a:off x="0" y="0"/>
          <a:ext cx="0" cy="0"/>
          <a:chOff x="0" y="0"/>
          <a:chExt cx="0" cy="0"/>
        </a:xfrm>
      </p:grpSpPr>
      <p:sp>
        <p:nvSpPr>
          <p:cNvPr id="116" name="Google Shape;116;p19"/>
          <p:cNvSpPr/>
          <p:nvPr/>
        </p:nvSpPr>
        <p:spPr>
          <a:xfrm>
            <a:off x="248550" y="-88800"/>
            <a:ext cx="8646900" cy="5321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9"/>
          <p:cNvPicPr preferRelativeResize="0"/>
          <p:nvPr/>
        </p:nvPicPr>
        <p:blipFill rotWithShape="1">
          <a:blip r:embed="rId2">
            <a:alphaModFix amt="10000"/>
          </a:blip>
          <a:srcRect t="63662" r="45199" b="14367"/>
          <a:stretch/>
        </p:blipFill>
        <p:spPr>
          <a:xfrm flipH="1">
            <a:off x="236999" y="4020904"/>
            <a:ext cx="5388101" cy="1215000"/>
          </a:xfrm>
          <a:prstGeom prst="rect">
            <a:avLst/>
          </a:prstGeom>
          <a:noFill/>
          <a:ln>
            <a:noFill/>
          </a:ln>
        </p:spPr>
      </p:pic>
      <p:pic>
        <p:nvPicPr>
          <p:cNvPr id="118" name="Google Shape;118;p19"/>
          <p:cNvPicPr preferRelativeResize="0"/>
          <p:nvPr/>
        </p:nvPicPr>
        <p:blipFill rotWithShape="1">
          <a:blip r:embed="rId2">
            <a:alphaModFix amt="10000"/>
          </a:blip>
          <a:srcRect t="63061" r="45199" b="14368"/>
          <a:stretch/>
        </p:blipFill>
        <p:spPr>
          <a:xfrm rot="10800000" flipH="1">
            <a:off x="3513300" y="-80875"/>
            <a:ext cx="5388101" cy="1248251"/>
          </a:xfrm>
          <a:prstGeom prst="rect">
            <a:avLst/>
          </a:prstGeom>
          <a:noFill/>
          <a:ln>
            <a:noFill/>
          </a:ln>
        </p:spPr>
      </p:pic>
      <p:sp>
        <p:nvSpPr>
          <p:cNvPr id="119" name="Google Shape;119;p19"/>
          <p:cNvSpPr txBox="1">
            <a:spLocks noGrp="1"/>
          </p:cNvSpPr>
          <p:nvPr>
            <p:ph type="body" idx="1"/>
          </p:nvPr>
        </p:nvSpPr>
        <p:spPr>
          <a:xfrm>
            <a:off x="794950" y="1479550"/>
            <a:ext cx="3749400" cy="31200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4"/>
              </a:buClr>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sz="1600"/>
            </a:lvl2pPr>
            <a:lvl3pPr marL="1371600" lvl="2" indent="-330200" rtl="0">
              <a:lnSpc>
                <a:spcPct val="100000"/>
              </a:lnSpc>
              <a:spcBef>
                <a:spcPts val="0"/>
              </a:spcBef>
              <a:spcAft>
                <a:spcPts val="0"/>
              </a:spcAft>
              <a:buSzPts val="1600"/>
              <a:buFont typeface="Nunito Light"/>
              <a:buChar char="■"/>
              <a:defRPr sz="1600"/>
            </a:lvl3pPr>
            <a:lvl4pPr marL="1828800" lvl="3" indent="-330200" rtl="0">
              <a:lnSpc>
                <a:spcPct val="100000"/>
              </a:lnSpc>
              <a:spcBef>
                <a:spcPts val="0"/>
              </a:spcBef>
              <a:spcAft>
                <a:spcPts val="0"/>
              </a:spcAft>
              <a:buSzPts val="1600"/>
              <a:buFont typeface="Nunito Light"/>
              <a:buChar char="●"/>
              <a:defRPr sz="1600"/>
            </a:lvl4pPr>
            <a:lvl5pPr marL="2286000" lvl="4" indent="-330200" rtl="0">
              <a:lnSpc>
                <a:spcPct val="100000"/>
              </a:lnSpc>
              <a:spcBef>
                <a:spcPts val="0"/>
              </a:spcBef>
              <a:spcAft>
                <a:spcPts val="0"/>
              </a:spcAft>
              <a:buSzPts val="1600"/>
              <a:buFont typeface="Nunito Light"/>
              <a:buChar char="○"/>
              <a:defRPr sz="1600"/>
            </a:lvl5pPr>
            <a:lvl6pPr marL="2743200" lvl="5" indent="-330200" rtl="0">
              <a:lnSpc>
                <a:spcPct val="100000"/>
              </a:lnSpc>
              <a:spcBef>
                <a:spcPts val="0"/>
              </a:spcBef>
              <a:spcAft>
                <a:spcPts val="0"/>
              </a:spcAft>
              <a:buSzPts val="1600"/>
              <a:buFont typeface="Nunito Light"/>
              <a:buChar char="■"/>
              <a:defRPr sz="1600"/>
            </a:lvl6pPr>
            <a:lvl7pPr marL="3200400" lvl="6" indent="-330200" rtl="0">
              <a:lnSpc>
                <a:spcPct val="100000"/>
              </a:lnSpc>
              <a:spcBef>
                <a:spcPts val="0"/>
              </a:spcBef>
              <a:spcAft>
                <a:spcPts val="0"/>
              </a:spcAft>
              <a:buSzPts val="1600"/>
              <a:buFont typeface="Nunito Light"/>
              <a:buChar char="●"/>
              <a:defRPr sz="1600"/>
            </a:lvl7pPr>
            <a:lvl8pPr marL="3657600" lvl="7" indent="-330200" rtl="0">
              <a:lnSpc>
                <a:spcPct val="100000"/>
              </a:lnSpc>
              <a:spcBef>
                <a:spcPts val="0"/>
              </a:spcBef>
              <a:spcAft>
                <a:spcPts val="0"/>
              </a:spcAft>
              <a:buSzPts val="1600"/>
              <a:buFont typeface="Nunito Light"/>
              <a:buChar char="○"/>
              <a:defRPr sz="1600"/>
            </a:lvl8pPr>
            <a:lvl9pPr marL="4114800" lvl="8" indent="-330200" rtl="0">
              <a:lnSpc>
                <a:spcPct val="100000"/>
              </a:lnSpc>
              <a:spcBef>
                <a:spcPts val="0"/>
              </a:spcBef>
              <a:spcAft>
                <a:spcPts val="0"/>
              </a:spcAft>
              <a:buSzPts val="1600"/>
              <a:buFont typeface="Nunito Light"/>
              <a:buChar char="■"/>
              <a:defRPr sz="1600"/>
            </a:lvl9pPr>
          </a:lstStyle>
          <a:p>
            <a:endParaRPr/>
          </a:p>
        </p:txBody>
      </p:sp>
      <p:sp>
        <p:nvSpPr>
          <p:cNvPr id="120" name="Google Shape;120;p19"/>
          <p:cNvSpPr txBox="1">
            <a:spLocks noGrp="1"/>
          </p:cNvSpPr>
          <p:nvPr>
            <p:ph type="body" idx="2"/>
          </p:nvPr>
        </p:nvSpPr>
        <p:spPr>
          <a:xfrm>
            <a:off x="4599650" y="1479550"/>
            <a:ext cx="3749400" cy="3120000"/>
          </a:xfrm>
          <a:prstGeom prst="rect">
            <a:avLst/>
          </a:prstGeom>
        </p:spPr>
        <p:txBody>
          <a:bodyPr spcFirstLastPara="1" wrap="square" lIns="91425" tIns="91425" rIns="91425" bIns="91425" anchor="t" anchorCtr="0">
            <a:noAutofit/>
          </a:bodyPr>
          <a:lstStyle>
            <a:lvl1pPr marL="457200" lvl="0" indent="-330200" rtl="0">
              <a:lnSpc>
                <a:spcPct val="100000"/>
              </a:lnSpc>
              <a:spcBef>
                <a:spcPts val="300"/>
              </a:spcBef>
              <a:spcAft>
                <a:spcPts val="0"/>
              </a:spcAft>
              <a:buClr>
                <a:schemeClr val="accent4"/>
              </a:buClr>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sz="1600"/>
            </a:lvl2pPr>
            <a:lvl3pPr marL="1371600" lvl="2" indent="-330200" rtl="0">
              <a:lnSpc>
                <a:spcPct val="100000"/>
              </a:lnSpc>
              <a:spcBef>
                <a:spcPts val="0"/>
              </a:spcBef>
              <a:spcAft>
                <a:spcPts val="0"/>
              </a:spcAft>
              <a:buSzPts val="1600"/>
              <a:buFont typeface="Nunito Light"/>
              <a:buChar char="■"/>
              <a:defRPr sz="1600"/>
            </a:lvl3pPr>
            <a:lvl4pPr marL="1828800" lvl="3" indent="-330200" rtl="0">
              <a:lnSpc>
                <a:spcPct val="100000"/>
              </a:lnSpc>
              <a:spcBef>
                <a:spcPts val="0"/>
              </a:spcBef>
              <a:spcAft>
                <a:spcPts val="0"/>
              </a:spcAft>
              <a:buSzPts val="1600"/>
              <a:buFont typeface="Nunito Light"/>
              <a:buChar char="●"/>
              <a:defRPr sz="1600"/>
            </a:lvl4pPr>
            <a:lvl5pPr marL="2286000" lvl="4" indent="-330200" rtl="0">
              <a:lnSpc>
                <a:spcPct val="100000"/>
              </a:lnSpc>
              <a:spcBef>
                <a:spcPts val="0"/>
              </a:spcBef>
              <a:spcAft>
                <a:spcPts val="0"/>
              </a:spcAft>
              <a:buSzPts val="1600"/>
              <a:buFont typeface="Nunito Light"/>
              <a:buChar char="○"/>
              <a:defRPr sz="1600"/>
            </a:lvl5pPr>
            <a:lvl6pPr marL="2743200" lvl="5" indent="-330200" rtl="0">
              <a:lnSpc>
                <a:spcPct val="100000"/>
              </a:lnSpc>
              <a:spcBef>
                <a:spcPts val="0"/>
              </a:spcBef>
              <a:spcAft>
                <a:spcPts val="0"/>
              </a:spcAft>
              <a:buSzPts val="1600"/>
              <a:buFont typeface="Nunito Light"/>
              <a:buChar char="■"/>
              <a:defRPr sz="1600"/>
            </a:lvl6pPr>
            <a:lvl7pPr marL="3200400" lvl="6" indent="-330200" rtl="0">
              <a:lnSpc>
                <a:spcPct val="100000"/>
              </a:lnSpc>
              <a:spcBef>
                <a:spcPts val="0"/>
              </a:spcBef>
              <a:spcAft>
                <a:spcPts val="0"/>
              </a:spcAft>
              <a:buSzPts val="1600"/>
              <a:buFont typeface="Nunito Light"/>
              <a:buChar char="●"/>
              <a:defRPr sz="1600"/>
            </a:lvl7pPr>
            <a:lvl8pPr marL="3657600" lvl="7" indent="-330200" rtl="0">
              <a:lnSpc>
                <a:spcPct val="100000"/>
              </a:lnSpc>
              <a:spcBef>
                <a:spcPts val="0"/>
              </a:spcBef>
              <a:spcAft>
                <a:spcPts val="0"/>
              </a:spcAft>
              <a:buSzPts val="1600"/>
              <a:buFont typeface="Nunito Light"/>
              <a:buChar char="○"/>
              <a:defRPr sz="1600"/>
            </a:lvl8pPr>
            <a:lvl9pPr marL="4114800" lvl="8" indent="-330200" rtl="0">
              <a:lnSpc>
                <a:spcPct val="100000"/>
              </a:lnSpc>
              <a:spcBef>
                <a:spcPts val="0"/>
              </a:spcBef>
              <a:spcAft>
                <a:spcPts val="0"/>
              </a:spcAft>
              <a:buSzPts val="1600"/>
              <a:buFont typeface="Nunito Light"/>
              <a:buChar char="■"/>
              <a:defRPr sz="1600"/>
            </a:lvl9pPr>
          </a:lstStyle>
          <a:p>
            <a:endParaRPr/>
          </a:p>
        </p:txBody>
      </p:sp>
      <p:sp>
        <p:nvSpPr>
          <p:cNvPr id="121" name="Google Shape;121;p19"/>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2" name="Google Shape;122;p19"/>
          <p:cNvSpPr txBox="1">
            <a:spLocks noGrp="1"/>
          </p:cNvSpPr>
          <p:nvPr>
            <p:ph type="subTitle" idx="3"/>
          </p:nvPr>
        </p:nvSpPr>
        <p:spPr>
          <a:xfrm>
            <a:off x="720150" y="1100700"/>
            <a:ext cx="7704000" cy="3657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93"/>
        <p:cNvGrpSpPr/>
        <p:nvPr/>
      </p:nvGrpSpPr>
      <p:grpSpPr>
        <a:xfrm>
          <a:off x="0" y="0"/>
          <a:ext cx="0" cy="0"/>
          <a:chOff x="0" y="0"/>
          <a:chExt cx="0" cy="0"/>
        </a:xfrm>
      </p:grpSpPr>
      <p:sp>
        <p:nvSpPr>
          <p:cNvPr id="194" name="Google Shape;194;p26"/>
          <p:cNvSpPr/>
          <p:nvPr/>
        </p:nvSpPr>
        <p:spPr>
          <a:xfrm>
            <a:off x="248550" y="-88800"/>
            <a:ext cx="8646900" cy="5321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26"/>
          <p:cNvPicPr preferRelativeResize="0"/>
          <p:nvPr/>
        </p:nvPicPr>
        <p:blipFill rotWithShape="1">
          <a:blip r:embed="rId2">
            <a:alphaModFix amt="10000"/>
          </a:blip>
          <a:srcRect r="48442" b="14368"/>
          <a:stretch/>
        </p:blipFill>
        <p:spPr>
          <a:xfrm>
            <a:off x="3826125" y="496496"/>
            <a:ext cx="5069323" cy="4735800"/>
          </a:xfrm>
          <a:prstGeom prst="rect">
            <a:avLst/>
          </a:prstGeom>
          <a:noFill/>
          <a:ln>
            <a:noFill/>
          </a:ln>
        </p:spPr>
      </p:pic>
      <p:pic>
        <p:nvPicPr>
          <p:cNvPr id="196" name="Google Shape;196;p26"/>
          <p:cNvPicPr preferRelativeResize="0"/>
          <p:nvPr/>
        </p:nvPicPr>
        <p:blipFill rotWithShape="1">
          <a:blip r:embed="rId3">
            <a:alphaModFix amt="10000"/>
          </a:blip>
          <a:srcRect l="28050" t="75167" r="14149"/>
          <a:stretch/>
        </p:blipFill>
        <p:spPr>
          <a:xfrm rot="-5400000" flipH="1">
            <a:off x="-1790525" y="1946525"/>
            <a:ext cx="5377776" cy="129962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97"/>
        <p:cNvGrpSpPr/>
        <p:nvPr/>
      </p:nvGrpSpPr>
      <p:grpSpPr>
        <a:xfrm>
          <a:off x="0" y="0"/>
          <a:ext cx="0" cy="0"/>
          <a:chOff x="0" y="0"/>
          <a:chExt cx="0" cy="0"/>
        </a:xfrm>
      </p:grpSpPr>
      <p:sp>
        <p:nvSpPr>
          <p:cNvPr id="198" name="Google Shape;198;p27"/>
          <p:cNvSpPr/>
          <p:nvPr/>
        </p:nvSpPr>
        <p:spPr>
          <a:xfrm>
            <a:off x="248550" y="-88800"/>
            <a:ext cx="8646900" cy="5321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27"/>
          <p:cNvPicPr preferRelativeResize="0"/>
          <p:nvPr/>
        </p:nvPicPr>
        <p:blipFill rotWithShape="1">
          <a:blip r:embed="rId2">
            <a:alphaModFix amt="10000"/>
          </a:blip>
          <a:srcRect l="53900" t="32331"/>
          <a:stretch/>
        </p:blipFill>
        <p:spPr>
          <a:xfrm rot="5400000">
            <a:off x="5059070" y="279709"/>
            <a:ext cx="4215398" cy="3480475"/>
          </a:xfrm>
          <a:prstGeom prst="rect">
            <a:avLst/>
          </a:prstGeom>
          <a:noFill/>
          <a:ln>
            <a:noFill/>
          </a:ln>
        </p:spPr>
      </p:pic>
      <p:pic>
        <p:nvPicPr>
          <p:cNvPr id="200" name="Google Shape;200;p27"/>
          <p:cNvPicPr preferRelativeResize="0"/>
          <p:nvPr/>
        </p:nvPicPr>
        <p:blipFill rotWithShape="1">
          <a:blip r:embed="rId3">
            <a:alphaModFix amt="10000"/>
          </a:blip>
          <a:srcRect r="45199" b="14368"/>
          <a:stretch/>
        </p:blipFill>
        <p:spPr>
          <a:xfrm flipH="1">
            <a:off x="243415" y="507005"/>
            <a:ext cx="5388101" cy="4735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201"/>
        <p:cNvGrpSpPr/>
        <p:nvPr/>
      </p:nvGrpSpPr>
      <p:grpSpPr>
        <a:xfrm>
          <a:off x="0" y="0"/>
          <a:ext cx="0" cy="0"/>
          <a:chOff x="0" y="0"/>
          <a:chExt cx="0" cy="0"/>
        </a:xfrm>
      </p:grpSpPr>
      <p:sp>
        <p:nvSpPr>
          <p:cNvPr id="202" name="Google Shape;202;p28"/>
          <p:cNvSpPr/>
          <p:nvPr/>
        </p:nvSpPr>
        <p:spPr>
          <a:xfrm>
            <a:off x="248550" y="-88800"/>
            <a:ext cx="8646900" cy="5321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28"/>
          <p:cNvPicPr preferRelativeResize="0"/>
          <p:nvPr/>
        </p:nvPicPr>
        <p:blipFill rotWithShape="1">
          <a:blip r:embed="rId2">
            <a:alphaModFix amt="10000"/>
          </a:blip>
          <a:srcRect r="45199" b="14368"/>
          <a:stretch/>
        </p:blipFill>
        <p:spPr>
          <a:xfrm rot="10800000">
            <a:off x="236996" y="-77247"/>
            <a:ext cx="5388101" cy="4735800"/>
          </a:xfrm>
          <a:prstGeom prst="rect">
            <a:avLst/>
          </a:prstGeom>
          <a:noFill/>
          <a:ln>
            <a:noFill/>
          </a:ln>
        </p:spPr>
      </p:pic>
      <p:pic>
        <p:nvPicPr>
          <p:cNvPr id="204" name="Google Shape;204;p28"/>
          <p:cNvPicPr preferRelativeResize="0"/>
          <p:nvPr/>
        </p:nvPicPr>
        <p:blipFill rotWithShape="1">
          <a:blip r:embed="rId3">
            <a:alphaModFix amt="10000"/>
          </a:blip>
          <a:srcRect l="53900" t="40280"/>
          <a:stretch/>
        </p:blipFill>
        <p:spPr>
          <a:xfrm rot="5400000" flipH="1">
            <a:off x="5251909" y="1582078"/>
            <a:ext cx="4215398" cy="3071701"/>
          </a:xfrm>
          <a:prstGeom prst="rect">
            <a:avLst/>
          </a:prstGeom>
          <a:noFill/>
          <a:ln>
            <a:noFill/>
          </a:ln>
        </p:spPr>
      </p:pic>
      <p:pic>
        <p:nvPicPr>
          <p:cNvPr id="205" name="Google Shape;205;p28"/>
          <p:cNvPicPr preferRelativeResize="0"/>
          <p:nvPr/>
        </p:nvPicPr>
        <p:blipFill rotWithShape="1">
          <a:blip r:embed="rId3">
            <a:alphaModFix amt="10000"/>
          </a:blip>
          <a:srcRect l="49561" t="38961"/>
          <a:stretch/>
        </p:blipFill>
        <p:spPr>
          <a:xfrm rot="10800000" flipH="1">
            <a:off x="248538" y="2092863"/>
            <a:ext cx="4612099" cy="31394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206"/>
        <p:cNvGrpSpPr/>
        <p:nvPr/>
      </p:nvGrpSpPr>
      <p:grpSpPr>
        <a:xfrm>
          <a:off x="0" y="0"/>
          <a:ext cx="0" cy="0"/>
          <a:chOff x="0" y="0"/>
          <a:chExt cx="0" cy="0"/>
        </a:xfrm>
      </p:grpSpPr>
      <p:sp>
        <p:nvSpPr>
          <p:cNvPr id="207" name="Google Shape;207;p29"/>
          <p:cNvSpPr/>
          <p:nvPr/>
        </p:nvSpPr>
        <p:spPr>
          <a:xfrm>
            <a:off x="248550" y="-88800"/>
            <a:ext cx="8646900" cy="5321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29"/>
          <p:cNvPicPr preferRelativeResize="0"/>
          <p:nvPr/>
        </p:nvPicPr>
        <p:blipFill rotWithShape="1">
          <a:blip r:embed="rId2">
            <a:alphaModFix amt="10000"/>
          </a:blip>
          <a:srcRect l="6283" t="1343" r="26656" b="4049"/>
          <a:stretch/>
        </p:blipFill>
        <p:spPr>
          <a:xfrm>
            <a:off x="2190000" y="-88800"/>
            <a:ext cx="6705451" cy="53211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248550" y="-88800"/>
            <a:ext cx="8646900" cy="5321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rotWithShape="1">
          <a:blip r:embed="rId2">
            <a:alphaModFix amt="10000"/>
          </a:blip>
          <a:srcRect t="-1889" r="9608" b="4971"/>
          <a:stretch/>
        </p:blipFill>
        <p:spPr>
          <a:xfrm rot="10800000" flipH="1">
            <a:off x="-3825" y="-126550"/>
            <a:ext cx="8888002" cy="5360475"/>
          </a:xfrm>
          <a:prstGeom prst="rect">
            <a:avLst/>
          </a:prstGeom>
          <a:noFill/>
          <a:ln>
            <a:noFill/>
          </a:ln>
        </p:spPr>
      </p:pic>
      <p:pic>
        <p:nvPicPr>
          <p:cNvPr id="16" name="Google Shape;16;p3"/>
          <p:cNvPicPr preferRelativeResize="0"/>
          <p:nvPr/>
        </p:nvPicPr>
        <p:blipFill rotWithShape="1">
          <a:blip r:embed="rId3">
            <a:alphaModFix amt="10000"/>
          </a:blip>
          <a:srcRect l="49561" t="38961"/>
          <a:stretch/>
        </p:blipFill>
        <p:spPr>
          <a:xfrm rot="10800000" flipH="1">
            <a:off x="248038" y="2102963"/>
            <a:ext cx="4612099" cy="3139425"/>
          </a:xfrm>
          <a:prstGeom prst="rect">
            <a:avLst/>
          </a:prstGeom>
          <a:noFill/>
          <a:ln>
            <a:noFill/>
          </a:ln>
        </p:spPr>
      </p:pic>
      <p:sp>
        <p:nvSpPr>
          <p:cNvPr id="17" name="Google Shape;17;p3"/>
          <p:cNvSpPr txBox="1">
            <a:spLocks noGrp="1"/>
          </p:cNvSpPr>
          <p:nvPr>
            <p:ph type="title"/>
          </p:nvPr>
        </p:nvSpPr>
        <p:spPr>
          <a:xfrm>
            <a:off x="711750" y="2187103"/>
            <a:ext cx="5128200" cy="1557600"/>
          </a:xfrm>
          <a:prstGeom prst="rect">
            <a:avLst/>
          </a:prstGeom>
          <a:noFill/>
        </p:spPr>
        <p:txBody>
          <a:bodyPr spcFirstLastPara="1" wrap="square" lIns="91425" tIns="91425" rIns="91425" bIns="91425" anchor="ctr" anchorCtr="0">
            <a:noAutofit/>
          </a:bodyPr>
          <a:lstStyle>
            <a:lvl1pPr lvl="0" algn="l">
              <a:spcBef>
                <a:spcPts val="0"/>
              </a:spcBef>
              <a:spcAft>
                <a:spcPts val="0"/>
              </a:spcAft>
              <a:buSzPts val="3600"/>
              <a:buNone/>
              <a:defRPr sz="55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title" idx="2" hasCustomPrompt="1"/>
          </p:nvPr>
        </p:nvSpPr>
        <p:spPr>
          <a:xfrm>
            <a:off x="711750" y="1033001"/>
            <a:ext cx="914400" cy="914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6000"/>
              <a:buNone/>
              <a:defRPr sz="6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711750" y="3744799"/>
            <a:ext cx="5129700" cy="365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248550" y="-88800"/>
            <a:ext cx="8646900" cy="5321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4"/>
          <p:cNvPicPr preferRelativeResize="0"/>
          <p:nvPr/>
        </p:nvPicPr>
        <p:blipFill rotWithShape="1">
          <a:blip r:embed="rId2">
            <a:alphaModFix amt="10000"/>
          </a:blip>
          <a:srcRect l="28050" t="75167" r="14149"/>
          <a:stretch/>
        </p:blipFill>
        <p:spPr>
          <a:xfrm rot="5400000" flipH="1">
            <a:off x="5554512" y="1868281"/>
            <a:ext cx="5392498" cy="1303174"/>
          </a:xfrm>
          <a:prstGeom prst="rect">
            <a:avLst/>
          </a:prstGeom>
          <a:noFill/>
          <a:ln>
            <a:noFill/>
          </a:ln>
        </p:spPr>
      </p:pic>
      <p:pic>
        <p:nvPicPr>
          <p:cNvPr id="23" name="Google Shape;23;p4"/>
          <p:cNvPicPr preferRelativeResize="0"/>
          <p:nvPr/>
        </p:nvPicPr>
        <p:blipFill rotWithShape="1">
          <a:blip r:embed="rId2">
            <a:alphaModFix amt="10000"/>
          </a:blip>
          <a:srcRect l="28050" t="75167" r="14149"/>
          <a:stretch/>
        </p:blipFill>
        <p:spPr>
          <a:xfrm rot="-5400000" flipH="1">
            <a:off x="-1790525" y="1946525"/>
            <a:ext cx="5377776" cy="1299626"/>
          </a:xfrm>
          <a:prstGeom prst="rect">
            <a:avLst/>
          </a:prstGeom>
          <a:noFill/>
          <a:ln>
            <a:noFill/>
          </a:ln>
        </p:spPr>
      </p:pic>
      <p:sp>
        <p:nvSpPr>
          <p:cNvPr id="24" name="Google Shape;24;p4"/>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5" name="Google Shape;25;p4"/>
          <p:cNvSpPr txBox="1">
            <a:spLocks noGrp="1"/>
          </p:cNvSpPr>
          <p:nvPr>
            <p:ph type="body" idx="1"/>
          </p:nvPr>
        </p:nvSpPr>
        <p:spPr>
          <a:xfrm>
            <a:off x="716900" y="1128049"/>
            <a:ext cx="7704000" cy="400500"/>
          </a:xfrm>
          <a:prstGeom prst="rect">
            <a:avLst/>
          </a:prstGeom>
        </p:spPr>
        <p:txBody>
          <a:bodyPr spcFirstLastPara="1" wrap="square" lIns="91425" tIns="91425" rIns="91425" bIns="91425" anchor="ctr" anchorCtr="0">
            <a:noAutofit/>
          </a:bodyPr>
          <a:lstStyle>
            <a:lvl1pPr marL="457200" lvl="0" indent="-330200" algn="ctr" rtl="0">
              <a:lnSpc>
                <a:spcPct val="100000"/>
              </a:lnSpc>
              <a:spcBef>
                <a:spcPts val="0"/>
              </a:spcBef>
              <a:spcAft>
                <a:spcPts val="0"/>
              </a:spcAft>
              <a:buSzPts val="1600"/>
              <a:buFont typeface="Mulish SemiBold"/>
              <a:buAutoNum type="arabicPeriod"/>
              <a:defRPr sz="14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248550" y="-88800"/>
            <a:ext cx="8646900" cy="5321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9"/>
          <p:cNvPicPr preferRelativeResize="0"/>
          <p:nvPr/>
        </p:nvPicPr>
        <p:blipFill rotWithShape="1">
          <a:blip r:embed="rId2">
            <a:alphaModFix amt="10000"/>
          </a:blip>
          <a:srcRect l="28050" t="62798" r="14149" b="7"/>
          <a:stretch/>
        </p:blipFill>
        <p:spPr>
          <a:xfrm rot="10800000" flipH="1">
            <a:off x="247042" y="3305100"/>
            <a:ext cx="5392502" cy="1951949"/>
          </a:xfrm>
          <a:prstGeom prst="rect">
            <a:avLst/>
          </a:prstGeom>
          <a:noFill/>
          <a:ln>
            <a:noFill/>
          </a:ln>
        </p:spPr>
      </p:pic>
      <p:pic>
        <p:nvPicPr>
          <p:cNvPr id="56" name="Google Shape;56;p9"/>
          <p:cNvPicPr preferRelativeResize="0"/>
          <p:nvPr/>
        </p:nvPicPr>
        <p:blipFill rotWithShape="1">
          <a:blip r:embed="rId2">
            <a:alphaModFix amt="10000"/>
          </a:blip>
          <a:srcRect l="44733" t="27730"/>
          <a:stretch/>
        </p:blipFill>
        <p:spPr>
          <a:xfrm flipH="1">
            <a:off x="3841750" y="-94650"/>
            <a:ext cx="5053699" cy="3716974"/>
          </a:xfrm>
          <a:prstGeom prst="rect">
            <a:avLst/>
          </a:prstGeom>
          <a:noFill/>
          <a:ln>
            <a:noFill/>
          </a:ln>
        </p:spPr>
      </p:pic>
      <p:sp>
        <p:nvSpPr>
          <p:cNvPr id="57" name="Google Shape;57;p9"/>
          <p:cNvSpPr txBox="1">
            <a:spLocks noGrp="1"/>
          </p:cNvSpPr>
          <p:nvPr>
            <p:ph type="title"/>
          </p:nvPr>
        </p:nvSpPr>
        <p:spPr>
          <a:xfrm>
            <a:off x="713250" y="1611001"/>
            <a:ext cx="7717500" cy="8229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5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9"/>
          <p:cNvSpPr txBox="1">
            <a:spLocks noGrp="1"/>
          </p:cNvSpPr>
          <p:nvPr>
            <p:ph type="subTitle" idx="1"/>
          </p:nvPr>
        </p:nvSpPr>
        <p:spPr>
          <a:xfrm>
            <a:off x="713250" y="2435099"/>
            <a:ext cx="7717500" cy="109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p11"/>
          <p:cNvSpPr/>
          <p:nvPr/>
        </p:nvSpPr>
        <p:spPr>
          <a:xfrm>
            <a:off x="248550" y="-88800"/>
            <a:ext cx="8646900" cy="5321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1"/>
          <p:cNvPicPr preferRelativeResize="0"/>
          <p:nvPr/>
        </p:nvPicPr>
        <p:blipFill rotWithShape="1">
          <a:blip r:embed="rId2">
            <a:alphaModFix amt="10000"/>
          </a:blip>
          <a:srcRect l="49561" t="38961"/>
          <a:stretch/>
        </p:blipFill>
        <p:spPr>
          <a:xfrm>
            <a:off x="243413" y="-103612"/>
            <a:ext cx="4612099" cy="3139425"/>
          </a:xfrm>
          <a:prstGeom prst="rect">
            <a:avLst/>
          </a:prstGeom>
          <a:noFill/>
          <a:ln>
            <a:noFill/>
          </a:ln>
        </p:spPr>
      </p:pic>
      <p:pic>
        <p:nvPicPr>
          <p:cNvPr id="66" name="Google Shape;66;p11"/>
          <p:cNvPicPr preferRelativeResize="0"/>
          <p:nvPr/>
        </p:nvPicPr>
        <p:blipFill rotWithShape="1">
          <a:blip r:embed="rId3">
            <a:alphaModFix amt="10000"/>
          </a:blip>
          <a:srcRect r="17965" b="14368"/>
          <a:stretch/>
        </p:blipFill>
        <p:spPr>
          <a:xfrm>
            <a:off x="829925" y="507000"/>
            <a:ext cx="8065526" cy="4735800"/>
          </a:xfrm>
          <a:prstGeom prst="rect">
            <a:avLst/>
          </a:prstGeom>
          <a:noFill/>
          <a:ln>
            <a:noFill/>
          </a:ln>
        </p:spPr>
      </p:pic>
      <p:sp>
        <p:nvSpPr>
          <p:cNvPr id="67" name="Google Shape;67;p11"/>
          <p:cNvSpPr txBox="1">
            <a:spLocks noGrp="1"/>
          </p:cNvSpPr>
          <p:nvPr>
            <p:ph type="title" hasCustomPrompt="1"/>
          </p:nvPr>
        </p:nvSpPr>
        <p:spPr>
          <a:xfrm>
            <a:off x="998550" y="1742201"/>
            <a:ext cx="7146900" cy="113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 name="Google Shape;68;p11"/>
          <p:cNvSpPr txBox="1">
            <a:spLocks noGrp="1"/>
          </p:cNvSpPr>
          <p:nvPr>
            <p:ph type="subTitle" idx="1"/>
          </p:nvPr>
        </p:nvSpPr>
        <p:spPr>
          <a:xfrm>
            <a:off x="996750" y="2904199"/>
            <a:ext cx="7150500" cy="497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0"/>
        <p:cNvGrpSpPr/>
        <p:nvPr/>
      </p:nvGrpSpPr>
      <p:grpSpPr>
        <a:xfrm>
          <a:off x="0" y="0"/>
          <a:ext cx="0" cy="0"/>
          <a:chOff x="0" y="0"/>
          <a:chExt cx="0" cy="0"/>
        </a:xfrm>
      </p:grpSpPr>
      <p:sp>
        <p:nvSpPr>
          <p:cNvPr id="71" name="Google Shape;71;p13"/>
          <p:cNvSpPr/>
          <p:nvPr/>
        </p:nvSpPr>
        <p:spPr>
          <a:xfrm>
            <a:off x="248550" y="-88800"/>
            <a:ext cx="8646900" cy="5321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3"/>
          <p:cNvPicPr preferRelativeResize="0"/>
          <p:nvPr/>
        </p:nvPicPr>
        <p:blipFill rotWithShape="1">
          <a:blip r:embed="rId2">
            <a:alphaModFix amt="10000"/>
          </a:blip>
          <a:srcRect r="50903" b="14368"/>
          <a:stretch/>
        </p:blipFill>
        <p:spPr>
          <a:xfrm rot="10800000" flipH="1">
            <a:off x="4068425" y="-86900"/>
            <a:ext cx="4827302" cy="4735800"/>
          </a:xfrm>
          <a:prstGeom prst="rect">
            <a:avLst/>
          </a:prstGeom>
          <a:noFill/>
          <a:ln>
            <a:noFill/>
          </a:ln>
        </p:spPr>
      </p:pic>
      <p:pic>
        <p:nvPicPr>
          <p:cNvPr id="73" name="Google Shape;73;p13"/>
          <p:cNvPicPr preferRelativeResize="0"/>
          <p:nvPr/>
        </p:nvPicPr>
        <p:blipFill rotWithShape="1">
          <a:blip r:embed="rId3">
            <a:alphaModFix amt="10000"/>
          </a:blip>
          <a:srcRect l="49561" t="38961"/>
          <a:stretch/>
        </p:blipFill>
        <p:spPr>
          <a:xfrm rot="10800000" flipH="1">
            <a:off x="248038" y="2102963"/>
            <a:ext cx="4612099" cy="3139425"/>
          </a:xfrm>
          <a:prstGeom prst="rect">
            <a:avLst/>
          </a:prstGeom>
          <a:noFill/>
          <a:ln>
            <a:noFill/>
          </a:ln>
        </p:spPr>
      </p:pic>
      <p:sp>
        <p:nvSpPr>
          <p:cNvPr id="74" name="Google Shape;74;p13"/>
          <p:cNvSpPr txBox="1">
            <a:spLocks noGrp="1"/>
          </p:cNvSpPr>
          <p:nvPr>
            <p:ph type="title"/>
          </p:nvPr>
        </p:nvSpPr>
        <p:spPr>
          <a:xfrm>
            <a:off x="1856240" y="1250062"/>
            <a:ext cx="2358900" cy="731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5" name="Google Shape;75;p13"/>
          <p:cNvSpPr txBox="1">
            <a:spLocks noGrp="1"/>
          </p:cNvSpPr>
          <p:nvPr>
            <p:ph type="subTitle" idx="1"/>
          </p:nvPr>
        </p:nvSpPr>
        <p:spPr>
          <a:xfrm>
            <a:off x="1856240" y="1983469"/>
            <a:ext cx="23589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76" name="Google Shape;76;p13"/>
          <p:cNvSpPr txBox="1">
            <a:spLocks noGrp="1"/>
          </p:cNvSpPr>
          <p:nvPr>
            <p:ph type="title" idx="2"/>
          </p:nvPr>
        </p:nvSpPr>
        <p:spPr>
          <a:xfrm flipH="1">
            <a:off x="1856240" y="2874190"/>
            <a:ext cx="2358900" cy="731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7" name="Google Shape;77;p13"/>
          <p:cNvSpPr txBox="1">
            <a:spLocks noGrp="1"/>
          </p:cNvSpPr>
          <p:nvPr>
            <p:ph type="subTitle" idx="3"/>
          </p:nvPr>
        </p:nvSpPr>
        <p:spPr>
          <a:xfrm flipH="1">
            <a:off x="1856240" y="3608498"/>
            <a:ext cx="23586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78" name="Google Shape;78;p13"/>
          <p:cNvSpPr txBox="1">
            <a:spLocks noGrp="1"/>
          </p:cNvSpPr>
          <p:nvPr>
            <p:ph type="title" idx="4" hasCustomPrompt="1"/>
          </p:nvPr>
        </p:nvSpPr>
        <p:spPr>
          <a:xfrm>
            <a:off x="1043408" y="1484217"/>
            <a:ext cx="734700" cy="731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title" idx="5" hasCustomPrompt="1"/>
          </p:nvPr>
        </p:nvSpPr>
        <p:spPr>
          <a:xfrm flipH="1">
            <a:off x="1043408" y="3115684"/>
            <a:ext cx="734700" cy="731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title" idx="6"/>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1" name="Google Shape;81;p13"/>
          <p:cNvSpPr txBox="1">
            <a:spLocks noGrp="1"/>
          </p:cNvSpPr>
          <p:nvPr>
            <p:ph type="title" idx="7"/>
          </p:nvPr>
        </p:nvSpPr>
        <p:spPr>
          <a:xfrm>
            <a:off x="5751292" y="1250062"/>
            <a:ext cx="2361900" cy="731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3"/>
          <p:cNvSpPr txBox="1">
            <a:spLocks noGrp="1"/>
          </p:cNvSpPr>
          <p:nvPr>
            <p:ph type="subTitle" idx="8"/>
          </p:nvPr>
        </p:nvSpPr>
        <p:spPr>
          <a:xfrm>
            <a:off x="5751292" y="1983469"/>
            <a:ext cx="23625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83" name="Google Shape;83;p13"/>
          <p:cNvSpPr txBox="1">
            <a:spLocks noGrp="1"/>
          </p:cNvSpPr>
          <p:nvPr>
            <p:ph type="title" idx="9"/>
          </p:nvPr>
        </p:nvSpPr>
        <p:spPr>
          <a:xfrm flipH="1">
            <a:off x="5751292" y="2874191"/>
            <a:ext cx="2361900" cy="731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 name="Google Shape;84;p13"/>
          <p:cNvSpPr txBox="1">
            <a:spLocks noGrp="1"/>
          </p:cNvSpPr>
          <p:nvPr>
            <p:ph type="subTitle" idx="13"/>
          </p:nvPr>
        </p:nvSpPr>
        <p:spPr>
          <a:xfrm flipH="1">
            <a:off x="5751292" y="3608498"/>
            <a:ext cx="23616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85" name="Google Shape;85;p13"/>
          <p:cNvSpPr txBox="1">
            <a:spLocks noGrp="1"/>
          </p:cNvSpPr>
          <p:nvPr>
            <p:ph type="title" idx="14" hasCustomPrompt="1"/>
          </p:nvPr>
        </p:nvSpPr>
        <p:spPr>
          <a:xfrm>
            <a:off x="4938442" y="1484217"/>
            <a:ext cx="734700" cy="731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title" idx="15" hasCustomPrompt="1"/>
          </p:nvPr>
        </p:nvSpPr>
        <p:spPr>
          <a:xfrm flipH="1">
            <a:off x="4938436" y="3115684"/>
            <a:ext cx="734700" cy="731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99"/>
        <p:cNvGrpSpPr/>
        <p:nvPr/>
      </p:nvGrpSpPr>
      <p:grpSpPr>
        <a:xfrm>
          <a:off x="0" y="0"/>
          <a:ext cx="0" cy="0"/>
          <a:chOff x="0" y="0"/>
          <a:chExt cx="0" cy="0"/>
        </a:xfrm>
      </p:grpSpPr>
      <p:sp>
        <p:nvSpPr>
          <p:cNvPr id="100" name="Google Shape;100;p16"/>
          <p:cNvSpPr/>
          <p:nvPr/>
        </p:nvSpPr>
        <p:spPr>
          <a:xfrm>
            <a:off x="248550" y="-88800"/>
            <a:ext cx="8646900" cy="5321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6"/>
          <p:cNvPicPr preferRelativeResize="0"/>
          <p:nvPr/>
        </p:nvPicPr>
        <p:blipFill rotWithShape="1">
          <a:blip r:embed="rId2">
            <a:alphaModFix amt="10000"/>
          </a:blip>
          <a:srcRect l="28050" t="80088" r="14149"/>
          <a:stretch/>
        </p:blipFill>
        <p:spPr>
          <a:xfrm rot="5400000">
            <a:off x="5677015" y="2069812"/>
            <a:ext cx="5392498" cy="1044924"/>
          </a:xfrm>
          <a:prstGeom prst="rect">
            <a:avLst/>
          </a:prstGeom>
          <a:noFill/>
          <a:ln>
            <a:noFill/>
          </a:ln>
        </p:spPr>
      </p:pic>
      <p:pic>
        <p:nvPicPr>
          <p:cNvPr id="102" name="Google Shape;102;p16"/>
          <p:cNvPicPr preferRelativeResize="0"/>
          <p:nvPr/>
        </p:nvPicPr>
        <p:blipFill rotWithShape="1">
          <a:blip r:embed="rId2">
            <a:alphaModFix amt="10000"/>
          </a:blip>
          <a:srcRect l="28050" t="75167" r="14149"/>
          <a:stretch/>
        </p:blipFill>
        <p:spPr>
          <a:xfrm rot="-5400000" flipH="1">
            <a:off x="-1790525" y="1946525"/>
            <a:ext cx="5377776" cy="1299626"/>
          </a:xfrm>
          <a:prstGeom prst="rect">
            <a:avLst/>
          </a:prstGeom>
          <a:noFill/>
          <a:ln>
            <a:noFill/>
          </a:ln>
        </p:spPr>
      </p:pic>
      <p:sp>
        <p:nvSpPr>
          <p:cNvPr id="103" name="Google Shape;103;p1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09"/>
        <p:cNvGrpSpPr/>
        <p:nvPr/>
      </p:nvGrpSpPr>
      <p:grpSpPr>
        <a:xfrm>
          <a:off x="0" y="0"/>
          <a:ext cx="0" cy="0"/>
          <a:chOff x="0" y="0"/>
          <a:chExt cx="0" cy="0"/>
        </a:xfrm>
      </p:grpSpPr>
      <p:sp>
        <p:nvSpPr>
          <p:cNvPr id="110" name="Google Shape;110;p18"/>
          <p:cNvSpPr/>
          <p:nvPr/>
        </p:nvSpPr>
        <p:spPr>
          <a:xfrm>
            <a:off x="248550" y="-88800"/>
            <a:ext cx="8646900" cy="5321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8"/>
          <p:cNvPicPr preferRelativeResize="0"/>
          <p:nvPr/>
        </p:nvPicPr>
        <p:blipFill rotWithShape="1">
          <a:blip r:embed="rId2">
            <a:alphaModFix amt="10000"/>
          </a:blip>
          <a:srcRect l="28050" t="75167" r="14149"/>
          <a:stretch/>
        </p:blipFill>
        <p:spPr>
          <a:xfrm rot="-5400000" flipH="1">
            <a:off x="-1790525" y="1946525"/>
            <a:ext cx="5377776" cy="1299626"/>
          </a:xfrm>
          <a:prstGeom prst="rect">
            <a:avLst/>
          </a:prstGeom>
          <a:noFill/>
          <a:ln>
            <a:noFill/>
          </a:ln>
        </p:spPr>
      </p:pic>
      <p:pic>
        <p:nvPicPr>
          <p:cNvPr id="112" name="Google Shape;112;p18"/>
          <p:cNvPicPr preferRelativeResize="0"/>
          <p:nvPr/>
        </p:nvPicPr>
        <p:blipFill rotWithShape="1">
          <a:blip r:embed="rId3">
            <a:alphaModFix amt="10000"/>
          </a:blip>
          <a:srcRect r="45199" b="14368"/>
          <a:stretch/>
        </p:blipFill>
        <p:spPr>
          <a:xfrm rot="10800000" flipH="1">
            <a:off x="3501749" y="-76200"/>
            <a:ext cx="5388101" cy="4735800"/>
          </a:xfrm>
          <a:prstGeom prst="rect">
            <a:avLst/>
          </a:prstGeom>
          <a:noFill/>
          <a:ln>
            <a:noFill/>
          </a:ln>
        </p:spPr>
      </p:pic>
      <p:sp>
        <p:nvSpPr>
          <p:cNvPr id="113" name="Google Shape;113;p18"/>
          <p:cNvSpPr txBox="1">
            <a:spLocks noGrp="1"/>
          </p:cNvSpPr>
          <p:nvPr>
            <p:ph type="title"/>
          </p:nvPr>
        </p:nvSpPr>
        <p:spPr>
          <a:xfrm>
            <a:off x="713197" y="1805451"/>
            <a:ext cx="3024900" cy="548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18"/>
          <p:cNvSpPr txBox="1">
            <a:spLocks noGrp="1"/>
          </p:cNvSpPr>
          <p:nvPr>
            <p:ph type="subTitle" idx="1"/>
          </p:nvPr>
        </p:nvSpPr>
        <p:spPr>
          <a:xfrm>
            <a:off x="713822" y="2356449"/>
            <a:ext cx="3023700" cy="98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Tenor Sans"/>
              <a:buNone/>
              <a:defRPr sz="3500">
                <a:solidFill>
                  <a:schemeClr val="dk1"/>
                </a:solidFill>
                <a:latin typeface="Tenor Sans"/>
                <a:ea typeface="Tenor Sans"/>
                <a:cs typeface="Tenor Sans"/>
                <a:sym typeface="Tenor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1pPr>
            <a:lvl2pPr marL="914400" lvl="1"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2pPr>
            <a:lvl3pPr marL="1371600" lvl="2"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3pPr>
            <a:lvl4pPr marL="1828800" lvl="3"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4pPr>
            <a:lvl5pPr marL="2286000" lvl="4"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5pPr>
            <a:lvl6pPr marL="2743200" lvl="5"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6pPr>
            <a:lvl7pPr marL="3200400" lvl="6"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7pPr>
            <a:lvl8pPr marL="3657600" lvl="7"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8pPr>
            <a:lvl9pPr marL="4114800" lvl="8"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7" r:id="rId5"/>
    <p:sldLayoutId id="2147483658" r:id="rId6"/>
    <p:sldLayoutId id="2147483659" r:id="rId7"/>
    <p:sldLayoutId id="2147483662" r:id="rId8"/>
    <p:sldLayoutId id="2147483664" r:id="rId9"/>
    <p:sldLayoutId id="2147483665"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ctrTitle"/>
          </p:nvPr>
        </p:nvSpPr>
        <p:spPr>
          <a:xfrm>
            <a:off x="1121206" y="957217"/>
            <a:ext cx="6698498" cy="21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500" b="0" dirty="0" smtClean="0"/>
              <a:t>BAB VIII</a:t>
            </a:r>
            <a:br>
              <a:rPr lang="en" sz="6500" b="0" dirty="0" smtClean="0"/>
            </a:br>
            <a:r>
              <a:rPr lang="en" sz="6500" dirty="0" smtClean="0"/>
              <a:t>Permintaan dan Penawaran</a:t>
            </a:r>
            <a:endParaRPr sz="6500" dirty="0"/>
          </a:p>
        </p:txBody>
      </p:sp>
      <p:sp>
        <p:nvSpPr>
          <p:cNvPr id="220" name="Google Shape;220;p33"/>
          <p:cNvSpPr txBox="1">
            <a:spLocks noGrp="1"/>
          </p:cNvSpPr>
          <p:nvPr>
            <p:ph type="subTitle" idx="1"/>
          </p:nvPr>
        </p:nvSpPr>
        <p:spPr>
          <a:xfrm>
            <a:off x="1097550" y="3984171"/>
            <a:ext cx="4222200" cy="3657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Ekonomi</a:t>
            </a:r>
            <a:r>
              <a:rPr lang="en-US" dirty="0" smtClean="0"/>
              <a:t> Islam </a:t>
            </a:r>
            <a:endParaRPr dirty="0"/>
          </a:p>
        </p:txBody>
      </p:sp>
      <p:sp>
        <p:nvSpPr>
          <p:cNvPr id="8"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37"/>
          <p:cNvSpPr txBox="1">
            <a:spLocks noGrp="1"/>
          </p:cNvSpPr>
          <p:nvPr>
            <p:ph type="subTitle" idx="1"/>
          </p:nvPr>
        </p:nvSpPr>
        <p:spPr>
          <a:xfrm>
            <a:off x="1081050" y="725186"/>
            <a:ext cx="6747654" cy="1340107"/>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dirty="0" smtClean="0"/>
              <a:t>	</a:t>
            </a:r>
            <a:endParaRPr lang="en" dirty="0"/>
          </a:p>
          <a:p>
            <a:pPr marL="0" lvl="0" indent="0" algn="just" rtl="0">
              <a:spcBef>
                <a:spcPts val="0"/>
              </a:spcBef>
              <a:spcAft>
                <a:spcPts val="0"/>
              </a:spcAft>
              <a:buNone/>
            </a:pPr>
            <a:r>
              <a:rPr lang="en" dirty="0" smtClean="0"/>
              <a:t>	Kurva AD selalu merupakan suatu garis yang menurun dari kiri-atas kekanan-bawah. </a:t>
            </a:r>
            <a:r>
              <a:rPr lang="en-US" dirty="0" smtClean="0"/>
              <a:t>A</a:t>
            </a:r>
            <a:r>
              <a:rPr lang="en" dirty="0" smtClean="0"/>
              <a:t>rtinya semakin rendah tingkat harga, semakin besar permintaan agregat dalam perekonomian. </a:t>
            </a:r>
            <a:r>
              <a:rPr lang="en-US" b="1" dirty="0" smtClean="0"/>
              <a:t>S</a:t>
            </a:r>
            <a:r>
              <a:rPr lang="en" b="1" dirty="0" smtClean="0"/>
              <a:t>ifat kurva AD yang menurun disebabkan beberapa faktor yaitu:</a:t>
            </a:r>
          </a:p>
        </p:txBody>
      </p:sp>
      <p:sp>
        <p:nvSpPr>
          <p:cNvPr id="10" name="Google Shape;231;p34"/>
          <p:cNvSpPr txBox="1">
            <a:spLocks/>
          </p:cNvSpPr>
          <p:nvPr/>
        </p:nvSpPr>
        <p:spPr>
          <a:xfrm>
            <a:off x="1484186" y="2307665"/>
            <a:ext cx="5941382" cy="1911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2"/>
              </a:buClr>
              <a:buSzPts val="1600"/>
              <a:buFont typeface="Mulish SemiBold"/>
              <a:buAutoNum type="arabicPeriod"/>
              <a:defRPr sz="1400" b="0" i="0" u="none" strike="noStrike" cap="none">
                <a:solidFill>
                  <a:schemeClr val="lt2"/>
                </a:solidFill>
                <a:latin typeface="Nunito"/>
                <a:ea typeface="Nunito"/>
                <a:cs typeface="Nunito"/>
                <a:sym typeface="Nunito"/>
              </a:defRPr>
            </a:lvl1pPr>
            <a:lvl2pPr marL="914400" marR="0" lvl="1"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2pPr>
            <a:lvl3pPr marL="1371600" marR="0" lvl="2"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3pPr>
            <a:lvl4pPr marL="1828800" marR="0" lvl="3" indent="-330200" algn="l" rtl="0">
              <a:lnSpc>
                <a:spcPct val="100000"/>
              </a:lnSpc>
              <a:spcBef>
                <a:spcPts val="0"/>
              </a:spcBef>
              <a:spcAft>
                <a:spcPts val="0"/>
              </a:spcAft>
              <a:buClr>
                <a:schemeClr val="lt2"/>
              </a:buClr>
              <a:buSzPts val="1600"/>
              <a:buFont typeface="Roboto Condensed Light"/>
              <a:buAutoNum type="arabicPeriod"/>
              <a:defRPr sz="1600" b="0" i="0" u="none" strike="noStrike" cap="none">
                <a:solidFill>
                  <a:schemeClr val="lt2"/>
                </a:solidFill>
                <a:latin typeface="Nunito"/>
                <a:ea typeface="Nunito"/>
                <a:cs typeface="Nunito"/>
                <a:sym typeface="Nunito"/>
              </a:defRPr>
            </a:lvl4pPr>
            <a:lvl5pPr marL="2286000" marR="0" lvl="4"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5pPr>
            <a:lvl6pPr marL="2743200" marR="0" lvl="5"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6pPr>
            <a:lvl7pPr marL="3200400" marR="0" lvl="6" indent="-330200" algn="l" rtl="0">
              <a:lnSpc>
                <a:spcPct val="100000"/>
              </a:lnSpc>
              <a:spcBef>
                <a:spcPts val="0"/>
              </a:spcBef>
              <a:spcAft>
                <a:spcPts val="0"/>
              </a:spcAft>
              <a:buClr>
                <a:schemeClr val="lt2"/>
              </a:buClr>
              <a:buSzPts val="1600"/>
              <a:buFont typeface="Roboto Condensed Light"/>
              <a:buAutoNum type="arabicPeriod"/>
              <a:defRPr sz="1600" b="0" i="0" u="none" strike="noStrike" cap="none">
                <a:solidFill>
                  <a:schemeClr val="lt2"/>
                </a:solidFill>
                <a:latin typeface="Nunito"/>
                <a:ea typeface="Nunito"/>
                <a:cs typeface="Nunito"/>
                <a:sym typeface="Nunito"/>
              </a:defRPr>
            </a:lvl7pPr>
            <a:lvl8pPr marL="3657600" marR="0" lvl="7"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8pPr>
            <a:lvl9pPr marL="4114800" marR="0" lvl="8"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9pPr>
          </a:lstStyle>
          <a:p>
            <a:pPr marL="342900" indent="-342900" algn="just">
              <a:buFont typeface="+mj-lt"/>
              <a:buAutoNum type="arabicPeriod"/>
            </a:pPr>
            <a:r>
              <a:rPr lang="en-US" sz="1500" dirty="0" err="1" smtClean="0"/>
              <a:t>Pendapatan</a:t>
            </a:r>
            <a:r>
              <a:rPr lang="en-US" sz="1500" dirty="0" smtClean="0"/>
              <a:t> </a:t>
            </a:r>
            <a:r>
              <a:rPr lang="en-US" sz="1500" dirty="0" err="1" smtClean="0"/>
              <a:t>disposibel</a:t>
            </a:r>
            <a:r>
              <a:rPr lang="en-US" sz="1500" dirty="0" smtClean="0"/>
              <a:t> (</a:t>
            </a:r>
            <a:r>
              <a:rPr lang="en-US" sz="1500" dirty="0" err="1" smtClean="0"/>
              <a:t>Yd</a:t>
            </a:r>
            <a:r>
              <a:rPr lang="en-US" sz="1500" dirty="0" smtClean="0"/>
              <a:t>) </a:t>
            </a:r>
            <a:r>
              <a:rPr lang="en-US" sz="1500" dirty="0" err="1" smtClean="0"/>
              <a:t>atau</a:t>
            </a:r>
            <a:r>
              <a:rPr lang="en-US" sz="1500" dirty="0" smtClean="0"/>
              <a:t> </a:t>
            </a:r>
            <a:r>
              <a:rPr lang="en-US" sz="1500" dirty="0" err="1" smtClean="0"/>
              <a:t>pengeluaran</a:t>
            </a:r>
            <a:r>
              <a:rPr lang="en-US" sz="1500" dirty="0" smtClean="0"/>
              <a:t> </a:t>
            </a:r>
            <a:r>
              <a:rPr lang="en-US" sz="1500" dirty="0" err="1" smtClean="0"/>
              <a:t>konsumsi</a:t>
            </a:r>
            <a:r>
              <a:rPr lang="en-US" sz="1500" dirty="0" smtClean="0"/>
              <a:t> ( C )</a:t>
            </a:r>
          </a:p>
          <a:p>
            <a:pPr marL="342900" indent="-342900" algn="just">
              <a:buFont typeface="+mj-lt"/>
              <a:buAutoNum type="arabicPeriod"/>
            </a:pPr>
            <a:r>
              <a:rPr lang="en-US" sz="1500" dirty="0" smtClean="0"/>
              <a:t>Tingkat </a:t>
            </a:r>
            <a:r>
              <a:rPr lang="en-US" sz="1500" dirty="0" err="1" smtClean="0"/>
              <a:t>bunga</a:t>
            </a:r>
            <a:r>
              <a:rPr lang="en-US" sz="1500" dirty="0" smtClean="0"/>
              <a:t> (i)</a:t>
            </a:r>
          </a:p>
          <a:p>
            <a:pPr marL="342900" indent="-342900" algn="just">
              <a:buFont typeface="+mj-lt"/>
              <a:buAutoNum type="arabicPeriod"/>
            </a:pPr>
            <a:r>
              <a:rPr lang="en-US" sz="1500" dirty="0" err="1" smtClean="0"/>
              <a:t>Investasi</a:t>
            </a:r>
            <a:r>
              <a:rPr lang="en-US" sz="1500" dirty="0" smtClean="0"/>
              <a:t> (I)</a:t>
            </a:r>
          </a:p>
          <a:p>
            <a:pPr marL="342900" indent="-342900" algn="just">
              <a:buFont typeface="+mj-lt"/>
              <a:buAutoNum type="arabicPeriod"/>
            </a:pPr>
            <a:r>
              <a:rPr lang="en-US" sz="1500" dirty="0" err="1" smtClean="0"/>
              <a:t>Jumlah</a:t>
            </a:r>
            <a:r>
              <a:rPr lang="en-US" sz="1500" dirty="0" smtClean="0"/>
              <a:t> </a:t>
            </a:r>
            <a:r>
              <a:rPr lang="en-US" sz="1500" dirty="0" err="1" smtClean="0"/>
              <a:t>uang</a:t>
            </a:r>
            <a:r>
              <a:rPr lang="en-US" sz="1500" dirty="0" smtClean="0"/>
              <a:t> </a:t>
            </a:r>
            <a:r>
              <a:rPr lang="en-US" sz="1500" dirty="0" err="1" smtClean="0"/>
              <a:t>beredar</a:t>
            </a:r>
            <a:r>
              <a:rPr lang="en-US" sz="1500" dirty="0" smtClean="0"/>
              <a:t> </a:t>
            </a:r>
            <a:r>
              <a:rPr lang="en-US" sz="1500" dirty="0" err="1" smtClean="0"/>
              <a:t>riil</a:t>
            </a:r>
            <a:r>
              <a:rPr lang="en-US" sz="1500" dirty="0" smtClean="0"/>
              <a:t> (real money supply </a:t>
            </a:r>
            <a:r>
              <a:rPr lang="en-US" sz="1500" dirty="0" err="1" smtClean="0"/>
              <a:t>atau</a:t>
            </a:r>
            <a:r>
              <a:rPr lang="en-US" sz="1500" dirty="0" smtClean="0"/>
              <a:t> </a:t>
            </a:r>
            <a:r>
              <a:rPr lang="en-US" sz="1500" dirty="0" err="1" smtClean="0"/>
              <a:t>Ms</a:t>
            </a:r>
            <a:r>
              <a:rPr lang="en-US" sz="1500" dirty="0" smtClean="0"/>
              <a:t>/P)</a:t>
            </a:r>
          </a:p>
          <a:p>
            <a:pPr marL="342900" indent="-342900" algn="just">
              <a:buFont typeface="+mj-lt"/>
              <a:buAutoNum type="arabicPeriod"/>
            </a:pPr>
            <a:r>
              <a:rPr lang="en-US" sz="1500" dirty="0" err="1" smtClean="0"/>
              <a:t>Pengeluaran</a:t>
            </a:r>
            <a:r>
              <a:rPr lang="en-US" sz="1500" dirty="0" smtClean="0"/>
              <a:t> </a:t>
            </a:r>
            <a:r>
              <a:rPr lang="en-US" sz="1500" dirty="0" err="1" smtClean="0"/>
              <a:t>pemerintah</a:t>
            </a:r>
            <a:r>
              <a:rPr lang="en-US" sz="1500" dirty="0" smtClean="0"/>
              <a:t> (G)</a:t>
            </a:r>
          </a:p>
          <a:p>
            <a:pPr marL="342900" indent="-342900" algn="just">
              <a:buFont typeface="+mj-lt"/>
              <a:buAutoNum type="arabicPeriod"/>
            </a:pPr>
            <a:r>
              <a:rPr lang="en-US" sz="1500" dirty="0" err="1" smtClean="0"/>
              <a:t>Pajak</a:t>
            </a:r>
            <a:r>
              <a:rPr lang="en-US" sz="1500" dirty="0" smtClean="0"/>
              <a:t> (T)</a:t>
            </a:r>
          </a:p>
          <a:p>
            <a:pPr marL="342900" indent="-342900" algn="just">
              <a:buFont typeface="+mj-lt"/>
              <a:buAutoNum type="arabicPeriod"/>
            </a:pPr>
            <a:r>
              <a:rPr lang="en-US" sz="1500" dirty="0" err="1" smtClean="0"/>
              <a:t>Pendapatan</a:t>
            </a:r>
            <a:r>
              <a:rPr lang="en-US" sz="1500" dirty="0" smtClean="0"/>
              <a:t> </a:t>
            </a:r>
            <a:r>
              <a:rPr lang="en-US" sz="1500" dirty="0" err="1" smtClean="0"/>
              <a:t>luar</a:t>
            </a:r>
            <a:r>
              <a:rPr lang="en-US" sz="1500" dirty="0" smtClean="0"/>
              <a:t> </a:t>
            </a:r>
            <a:r>
              <a:rPr lang="en-US" sz="1500" dirty="0" err="1" smtClean="0"/>
              <a:t>negeri</a:t>
            </a:r>
            <a:r>
              <a:rPr lang="en-US" sz="1500" dirty="0" smtClean="0"/>
              <a:t> (</a:t>
            </a:r>
            <a:r>
              <a:rPr lang="en-US" sz="1500" dirty="0" err="1" smtClean="0"/>
              <a:t>Yf</a:t>
            </a:r>
            <a:r>
              <a:rPr lang="en-US" sz="1500" dirty="0" smtClean="0"/>
              <a:t>)</a:t>
            </a:r>
          </a:p>
          <a:p>
            <a:pPr marL="342900" indent="-342900" algn="just">
              <a:buFont typeface="+mj-lt"/>
              <a:buAutoNum type="arabicPeriod"/>
            </a:pPr>
            <a:r>
              <a:rPr lang="en-US" sz="1500" dirty="0" err="1" smtClean="0"/>
              <a:t>Harga</a:t>
            </a:r>
            <a:r>
              <a:rPr lang="en-US" sz="1500" dirty="0" smtClean="0"/>
              <a:t> </a:t>
            </a:r>
            <a:r>
              <a:rPr lang="en-US" sz="1500" dirty="0" err="1" smtClean="0"/>
              <a:t>luar</a:t>
            </a:r>
            <a:r>
              <a:rPr lang="en-US" sz="1500" dirty="0" smtClean="0"/>
              <a:t> </a:t>
            </a:r>
            <a:r>
              <a:rPr lang="en-US" sz="1500" dirty="0" err="1" smtClean="0"/>
              <a:t>negeri</a:t>
            </a:r>
            <a:r>
              <a:rPr lang="en-US" sz="1500" dirty="0" smtClean="0"/>
              <a:t> (Pf)</a:t>
            </a:r>
          </a:p>
          <a:p>
            <a:pPr marL="342900" indent="-342900" algn="just">
              <a:buFont typeface="+mj-lt"/>
              <a:buAutoNum type="arabicPeriod"/>
            </a:pPr>
            <a:r>
              <a:rPr lang="en-US" sz="1500" dirty="0" err="1" smtClean="0"/>
              <a:t>Nilai</a:t>
            </a:r>
            <a:r>
              <a:rPr lang="en-US" sz="1500" dirty="0" smtClean="0"/>
              <a:t> </a:t>
            </a:r>
            <a:r>
              <a:rPr lang="en-US" sz="1500" dirty="0" err="1" smtClean="0"/>
              <a:t>tukar</a:t>
            </a:r>
            <a:r>
              <a:rPr lang="en-US" sz="1500" dirty="0" smtClean="0"/>
              <a:t> </a:t>
            </a:r>
            <a:r>
              <a:rPr lang="en-US" sz="1500" dirty="0" err="1" smtClean="0"/>
              <a:t>riil</a:t>
            </a:r>
            <a:r>
              <a:rPr lang="en-US" sz="1500" dirty="0" smtClean="0"/>
              <a:t> (Exchange rate </a:t>
            </a:r>
            <a:r>
              <a:rPr lang="en-US" sz="1500" dirty="0" err="1" smtClean="0"/>
              <a:t>atau</a:t>
            </a:r>
            <a:r>
              <a:rPr lang="en-US" sz="1500" dirty="0" smtClean="0"/>
              <a:t> ER)</a:t>
            </a:r>
            <a:endParaRPr lang="en-US" sz="1500" dirty="0"/>
          </a:p>
        </p:txBody>
      </p:sp>
      <p:sp>
        <p:nvSpPr>
          <p:cNvPr id="6"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3439183" y="510595"/>
            <a:ext cx="4853479" cy="1557600"/>
          </a:xfrm>
          <a:prstGeom prst="rect">
            <a:avLst/>
          </a:prstGeom>
        </p:spPr>
        <p:txBody>
          <a:bodyPr spcFirstLastPara="1" wrap="square" lIns="91425" tIns="91425" rIns="91425" bIns="91425" anchor="ctr" anchorCtr="0">
            <a:noAutofit/>
          </a:bodyPr>
          <a:lstStyle/>
          <a:p>
            <a:pPr lvl="0"/>
            <a:r>
              <a:rPr lang="en-US" sz="4000" dirty="0" err="1"/>
              <a:t>Kurva</a:t>
            </a:r>
            <a:r>
              <a:rPr lang="en-US" sz="4000" dirty="0"/>
              <a:t> </a:t>
            </a:r>
            <a:r>
              <a:rPr lang="en-US" sz="4000" dirty="0" err="1" smtClean="0"/>
              <a:t>Penawaran</a:t>
            </a:r>
            <a:r>
              <a:rPr lang="en-US" sz="4000" dirty="0" smtClean="0"/>
              <a:t> </a:t>
            </a:r>
            <a:r>
              <a:rPr lang="en-US" sz="4000" dirty="0" err="1"/>
              <a:t>Agregatif</a:t>
            </a:r>
            <a:endParaRPr lang="en-US" sz="4000" dirty="0"/>
          </a:p>
        </p:txBody>
      </p:sp>
      <p:sp>
        <p:nvSpPr>
          <p:cNvPr id="257" name="Google Shape;257;p36"/>
          <p:cNvSpPr txBox="1">
            <a:spLocks noGrp="1"/>
          </p:cNvSpPr>
          <p:nvPr>
            <p:ph type="title" idx="2"/>
          </p:nvPr>
        </p:nvSpPr>
        <p:spPr>
          <a:xfrm>
            <a:off x="2335648" y="812277"/>
            <a:ext cx="9144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t>C.</a:t>
            </a:r>
            <a:endParaRPr sz="5400" dirty="0"/>
          </a:p>
        </p:txBody>
      </p:sp>
      <p:sp>
        <p:nvSpPr>
          <p:cNvPr id="7"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25096172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37"/>
          <p:cNvSpPr txBox="1">
            <a:spLocks noGrp="1"/>
          </p:cNvSpPr>
          <p:nvPr>
            <p:ph type="subTitle" idx="1"/>
          </p:nvPr>
        </p:nvSpPr>
        <p:spPr>
          <a:xfrm>
            <a:off x="1150873" y="731319"/>
            <a:ext cx="6605753" cy="2338120"/>
          </a:xfrm>
          <a:prstGeom prst="rect">
            <a:avLst/>
          </a:prstGeom>
        </p:spPr>
        <p:txBody>
          <a:bodyPr spcFirstLastPara="1" wrap="square" lIns="91425" tIns="91425" rIns="91425" bIns="91425" anchor="ctr" anchorCtr="0">
            <a:noAutofit/>
          </a:bodyPr>
          <a:lstStyle/>
          <a:p>
            <a:pPr marL="0" indent="0" algn="just"/>
            <a:r>
              <a:rPr lang="en-US" dirty="0" smtClean="0"/>
              <a:t>	</a:t>
            </a:r>
            <a:r>
              <a:rPr lang="en-US" dirty="0" err="1" smtClean="0"/>
              <a:t>Penawaran</a:t>
            </a:r>
            <a:r>
              <a:rPr lang="en-US" dirty="0" smtClean="0"/>
              <a:t> </a:t>
            </a:r>
            <a:r>
              <a:rPr lang="en-US" dirty="0" err="1"/>
              <a:t>agregat</a:t>
            </a:r>
            <a:r>
              <a:rPr lang="en-US" dirty="0"/>
              <a:t> (Aggregate </a:t>
            </a:r>
            <a:r>
              <a:rPr lang="en-US" dirty="0" err="1"/>
              <a:t>Supply,AS</a:t>
            </a:r>
            <a:r>
              <a:rPr lang="en-US" dirty="0"/>
              <a:t>) </a:t>
            </a:r>
            <a:r>
              <a:rPr lang="en-US" dirty="0" err="1"/>
              <a:t>adalah</a:t>
            </a:r>
            <a:r>
              <a:rPr lang="en-US" dirty="0"/>
              <a:t> </a:t>
            </a:r>
            <a:r>
              <a:rPr lang="en-US" dirty="0" err="1"/>
              <a:t>jumlah</a:t>
            </a:r>
            <a:r>
              <a:rPr lang="en-US" dirty="0"/>
              <a:t> </a:t>
            </a:r>
            <a:r>
              <a:rPr lang="en-US" dirty="0" err="1"/>
              <a:t>seluruh</a:t>
            </a:r>
            <a:r>
              <a:rPr lang="en-US" dirty="0"/>
              <a:t> </a:t>
            </a:r>
            <a:r>
              <a:rPr lang="en-US" dirty="0" err="1"/>
              <a:t>barang</a:t>
            </a:r>
            <a:r>
              <a:rPr lang="en-US" dirty="0"/>
              <a:t> </a:t>
            </a:r>
            <a:r>
              <a:rPr lang="en-US" dirty="0" err="1"/>
              <a:t>akhir</a:t>
            </a:r>
            <a:r>
              <a:rPr lang="en-US" dirty="0"/>
              <a:t> </a:t>
            </a:r>
            <a:r>
              <a:rPr lang="en-US" dirty="0" err="1"/>
              <a:t>dan</a:t>
            </a:r>
            <a:r>
              <a:rPr lang="en-US" dirty="0"/>
              <a:t> </a:t>
            </a:r>
            <a:r>
              <a:rPr lang="en-US" dirty="0" err="1"/>
              <a:t>jasa-jasa</a:t>
            </a:r>
            <a:r>
              <a:rPr lang="en-US" dirty="0"/>
              <a:t> di </a:t>
            </a:r>
            <a:r>
              <a:rPr lang="en-US" dirty="0" err="1"/>
              <a:t>dalam</a:t>
            </a:r>
            <a:r>
              <a:rPr lang="en-US" dirty="0"/>
              <a:t> </a:t>
            </a:r>
            <a:r>
              <a:rPr lang="en-US" dirty="0" err="1"/>
              <a:t>perekonomian</a:t>
            </a:r>
            <a:r>
              <a:rPr lang="en-US" dirty="0"/>
              <a:t> yang </a:t>
            </a:r>
            <a:r>
              <a:rPr lang="en-US" dirty="0" err="1"/>
              <a:t>dijual</a:t>
            </a:r>
            <a:r>
              <a:rPr lang="en-US" dirty="0"/>
              <a:t> </a:t>
            </a:r>
            <a:r>
              <a:rPr lang="en-US" dirty="0" err="1"/>
              <a:t>atau</a:t>
            </a:r>
            <a:r>
              <a:rPr lang="en-US" dirty="0"/>
              <a:t> </a:t>
            </a:r>
            <a:r>
              <a:rPr lang="en-US" dirty="0" err="1"/>
              <a:t>ditawarkan</a:t>
            </a:r>
            <a:r>
              <a:rPr lang="en-US" dirty="0"/>
              <a:t> </a:t>
            </a:r>
            <a:r>
              <a:rPr lang="en-US" dirty="0" err="1"/>
              <a:t>oleh</a:t>
            </a:r>
            <a:r>
              <a:rPr lang="en-US" dirty="0"/>
              <a:t> </a:t>
            </a:r>
            <a:r>
              <a:rPr lang="en-US" dirty="0" err="1"/>
              <a:t>perusahaan-perusahaan</a:t>
            </a:r>
            <a:r>
              <a:rPr lang="en-US" dirty="0"/>
              <a:t> </a:t>
            </a:r>
            <a:r>
              <a:rPr lang="en-US" dirty="0" err="1"/>
              <a:t>pada</a:t>
            </a:r>
            <a:r>
              <a:rPr lang="en-US" dirty="0"/>
              <a:t> </a:t>
            </a:r>
            <a:r>
              <a:rPr lang="en-US" dirty="0" err="1"/>
              <a:t>berbagai</a:t>
            </a:r>
            <a:r>
              <a:rPr lang="en-US" dirty="0"/>
              <a:t> </a:t>
            </a:r>
            <a:r>
              <a:rPr lang="en-US" dirty="0" err="1"/>
              <a:t>tingkat</a:t>
            </a:r>
            <a:r>
              <a:rPr lang="en-US" dirty="0"/>
              <a:t> </a:t>
            </a:r>
            <a:r>
              <a:rPr lang="en-US" dirty="0" err="1"/>
              <a:t>harga</a:t>
            </a:r>
            <a:r>
              <a:rPr lang="en-US" dirty="0"/>
              <a:t>. </a:t>
            </a:r>
            <a:r>
              <a:rPr lang="en-US" dirty="0" err="1"/>
              <a:t>Atau</a:t>
            </a:r>
            <a:r>
              <a:rPr lang="en-US" dirty="0"/>
              <a:t> </a:t>
            </a:r>
            <a:r>
              <a:rPr lang="en-US" dirty="0" err="1"/>
              <a:t>dengan</a:t>
            </a:r>
            <a:r>
              <a:rPr lang="en-US" dirty="0"/>
              <a:t> kata lain </a:t>
            </a:r>
            <a:r>
              <a:rPr lang="en-US" dirty="0" err="1"/>
              <a:t>penawaran</a:t>
            </a:r>
            <a:r>
              <a:rPr lang="en-US" dirty="0"/>
              <a:t> </a:t>
            </a:r>
            <a:r>
              <a:rPr lang="en-US" dirty="0" err="1"/>
              <a:t>agregat</a:t>
            </a:r>
            <a:r>
              <a:rPr lang="en-US" dirty="0"/>
              <a:t> </a:t>
            </a:r>
            <a:r>
              <a:rPr lang="en-US" dirty="0" err="1"/>
              <a:t>merupakan</a:t>
            </a:r>
            <a:r>
              <a:rPr lang="en-US" dirty="0"/>
              <a:t> </a:t>
            </a:r>
            <a:r>
              <a:rPr lang="en-US" dirty="0" err="1"/>
              <a:t>nilai</a:t>
            </a:r>
            <a:r>
              <a:rPr lang="en-US" dirty="0"/>
              <a:t> total </a:t>
            </a:r>
            <a:r>
              <a:rPr lang="en-US" dirty="0" err="1"/>
              <a:t>dari</a:t>
            </a:r>
            <a:r>
              <a:rPr lang="en-US" dirty="0"/>
              <a:t> </a:t>
            </a:r>
            <a:r>
              <a:rPr lang="en-US" dirty="0" err="1"/>
              <a:t>seluruh</a:t>
            </a:r>
            <a:r>
              <a:rPr lang="en-US" dirty="0"/>
              <a:t> </a:t>
            </a:r>
            <a:r>
              <a:rPr lang="en-US" dirty="0" err="1"/>
              <a:t>barang</a:t>
            </a:r>
            <a:r>
              <a:rPr lang="en-US" dirty="0"/>
              <a:t> </a:t>
            </a:r>
            <a:r>
              <a:rPr lang="en-US" dirty="0" err="1"/>
              <a:t>akhir</a:t>
            </a:r>
            <a:r>
              <a:rPr lang="en-US" dirty="0"/>
              <a:t> </a:t>
            </a:r>
            <a:r>
              <a:rPr lang="en-US" dirty="0" err="1"/>
              <a:t>dan</a:t>
            </a:r>
            <a:r>
              <a:rPr lang="en-US" dirty="0"/>
              <a:t> </a:t>
            </a:r>
            <a:r>
              <a:rPr lang="en-US" dirty="0" err="1"/>
              <a:t>jasa</a:t>
            </a:r>
            <a:r>
              <a:rPr lang="en-US" dirty="0"/>
              <a:t> yang </a:t>
            </a:r>
            <a:r>
              <a:rPr lang="en-US" dirty="0" err="1" smtClean="0"/>
              <a:t>dihasilkan</a:t>
            </a:r>
            <a:r>
              <a:rPr lang="en-US" dirty="0" smtClean="0"/>
              <a:t> </a:t>
            </a:r>
            <a:r>
              <a:rPr lang="en-US" dirty="0" err="1"/>
              <a:t>dalam</a:t>
            </a:r>
            <a:r>
              <a:rPr lang="en-US" dirty="0"/>
              <a:t> </a:t>
            </a:r>
            <a:r>
              <a:rPr lang="en-US" dirty="0" err="1" smtClean="0"/>
              <a:t>perekonomian</a:t>
            </a:r>
            <a:r>
              <a:rPr lang="en-US" dirty="0" smtClean="0"/>
              <a:t>. </a:t>
            </a:r>
            <a:r>
              <a:rPr lang="en-US" b="1" dirty="0" err="1" smtClean="0"/>
              <a:t>Penawaran</a:t>
            </a:r>
            <a:r>
              <a:rPr lang="en-US" b="1" dirty="0" smtClean="0"/>
              <a:t> </a:t>
            </a:r>
            <a:r>
              <a:rPr lang="en-US" b="1" dirty="0" err="1" smtClean="0"/>
              <a:t>agregat</a:t>
            </a:r>
            <a:r>
              <a:rPr lang="en-US" b="1" dirty="0" smtClean="0"/>
              <a:t> di </a:t>
            </a:r>
            <a:r>
              <a:rPr lang="en-US" b="1" dirty="0" err="1" smtClean="0"/>
              <a:t>dalam</a:t>
            </a:r>
            <a:r>
              <a:rPr lang="en-US" b="1" dirty="0" smtClean="0"/>
              <a:t> </a:t>
            </a:r>
            <a:r>
              <a:rPr lang="en-US" b="1" dirty="0" err="1" smtClean="0"/>
              <a:t>suatu</a:t>
            </a:r>
            <a:r>
              <a:rPr lang="en-US" b="1" dirty="0" smtClean="0"/>
              <a:t> </a:t>
            </a:r>
            <a:r>
              <a:rPr lang="en-US" b="1" dirty="0" err="1" smtClean="0"/>
              <a:t>perekonomian</a:t>
            </a:r>
            <a:r>
              <a:rPr lang="en-US" b="1" dirty="0" smtClean="0"/>
              <a:t> </a:t>
            </a:r>
            <a:r>
              <a:rPr lang="en-US" b="1" dirty="0" err="1" smtClean="0"/>
              <a:t>dipengaruhi</a:t>
            </a:r>
            <a:r>
              <a:rPr lang="en-US" b="1" dirty="0" smtClean="0"/>
              <a:t> </a:t>
            </a:r>
            <a:r>
              <a:rPr lang="en-US" b="1" dirty="0" err="1" smtClean="0"/>
              <a:t>oleh</a:t>
            </a:r>
            <a:r>
              <a:rPr lang="en-US" b="1" dirty="0" smtClean="0"/>
              <a:t> </a:t>
            </a:r>
            <a:r>
              <a:rPr lang="en" b="1" dirty="0" smtClean="0"/>
              <a:t>beberapa faktor yaitu:</a:t>
            </a:r>
          </a:p>
        </p:txBody>
      </p:sp>
      <p:sp>
        <p:nvSpPr>
          <p:cNvPr id="270" name="Google Shape;270;p37"/>
          <p:cNvSpPr txBox="1">
            <a:spLocks noGrp="1"/>
          </p:cNvSpPr>
          <p:nvPr>
            <p:ph type="title" idx="4294967295"/>
          </p:nvPr>
        </p:nvSpPr>
        <p:spPr>
          <a:xfrm rot="-54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
        <p:nvSpPr>
          <p:cNvPr id="10" name="Google Shape;231;p34"/>
          <p:cNvSpPr txBox="1">
            <a:spLocks/>
          </p:cNvSpPr>
          <p:nvPr/>
        </p:nvSpPr>
        <p:spPr>
          <a:xfrm>
            <a:off x="2824270" y="2853554"/>
            <a:ext cx="3403125" cy="13558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2"/>
              </a:buClr>
              <a:buSzPts val="1600"/>
              <a:buFont typeface="Mulish SemiBold"/>
              <a:buAutoNum type="arabicPeriod"/>
              <a:defRPr sz="1400" b="0" i="0" u="none" strike="noStrike" cap="none">
                <a:solidFill>
                  <a:schemeClr val="lt2"/>
                </a:solidFill>
                <a:latin typeface="Nunito"/>
                <a:ea typeface="Nunito"/>
                <a:cs typeface="Nunito"/>
                <a:sym typeface="Nunito"/>
              </a:defRPr>
            </a:lvl1pPr>
            <a:lvl2pPr marL="914400" marR="0" lvl="1"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2pPr>
            <a:lvl3pPr marL="1371600" marR="0" lvl="2"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3pPr>
            <a:lvl4pPr marL="1828800" marR="0" lvl="3" indent="-330200" algn="l" rtl="0">
              <a:lnSpc>
                <a:spcPct val="100000"/>
              </a:lnSpc>
              <a:spcBef>
                <a:spcPts val="0"/>
              </a:spcBef>
              <a:spcAft>
                <a:spcPts val="0"/>
              </a:spcAft>
              <a:buClr>
                <a:schemeClr val="lt2"/>
              </a:buClr>
              <a:buSzPts val="1600"/>
              <a:buFont typeface="Roboto Condensed Light"/>
              <a:buAutoNum type="arabicPeriod"/>
              <a:defRPr sz="1600" b="0" i="0" u="none" strike="noStrike" cap="none">
                <a:solidFill>
                  <a:schemeClr val="lt2"/>
                </a:solidFill>
                <a:latin typeface="Nunito"/>
                <a:ea typeface="Nunito"/>
                <a:cs typeface="Nunito"/>
                <a:sym typeface="Nunito"/>
              </a:defRPr>
            </a:lvl4pPr>
            <a:lvl5pPr marL="2286000" marR="0" lvl="4"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5pPr>
            <a:lvl6pPr marL="2743200" marR="0" lvl="5"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6pPr>
            <a:lvl7pPr marL="3200400" marR="0" lvl="6" indent="-330200" algn="l" rtl="0">
              <a:lnSpc>
                <a:spcPct val="100000"/>
              </a:lnSpc>
              <a:spcBef>
                <a:spcPts val="0"/>
              </a:spcBef>
              <a:spcAft>
                <a:spcPts val="0"/>
              </a:spcAft>
              <a:buClr>
                <a:schemeClr val="lt2"/>
              </a:buClr>
              <a:buSzPts val="1600"/>
              <a:buFont typeface="Roboto Condensed Light"/>
              <a:buAutoNum type="arabicPeriod"/>
              <a:defRPr sz="1600" b="0" i="0" u="none" strike="noStrike" cap="none">
                <a:solidFill>
                  <a:schemeClr val="lt2"/>
                </a:solidFill>
                <a:latin typeface="Nunito"/>
                <a:ea typeface="Nunito"/>
                <a:cs typeface="Nunito"/>
                <a:sym typeface="Nunito"/>
              </a:defRPr>
            </a:lvl7pPr>
            <a:lvl8pPr marL="3657600" marR="0" lvl="7"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8pPr>
            <a:lvl9pPr marL="4114800" marR="0" lvl="8"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9pPr>
          </a:lstStyle>
          <a:p>
            <a:pPr marL="342900" indent="-342900" algn="just">
              <a:buFont typeface="+mj-lt"/>
              <a:buAutoNum type="arabicPeriod"/>
            </a:pPr>
            <a:r>
              <a:rPr lang="en-US" sz="1500" dirty="0" err="1" smtClean="0"/>
              <a:t>Besarnya</a:t>
            </a:r>
            <a:r>
              <a:rPr lang="en-US" sz="1500" dirty="0" smtClean="0"/>
              <a:t> </a:t>
            </a:r>
            <a:r>
              <a:rPr lang="en-US" sz="1500" dirty="0" err="1" smtClean="0"/>
              <a:t>angkatan</a:t>
            </a:r>
            <a:r>
              <a:rPr lang="en-US" sz="1500" dirty="0" smtClean="0"/>
              <a:t> </a:t>
            </a:r>
            <a:r>
              <a:rPr lang="en-US" sz="1500" dirty="0" err="1" smtClean="0"/>
              <a:t>kerja</a:t>
            </a:r>
            <a:endParaRPr lang="en-US" sz="1500" dirty="0" smtClean="0"/>
          </a:p>
          <a:p>
            <a:pPr marL="342900" indent="-342900" algn="just">
              <a:buFont typeface="+mj-lt"/>
              <a:buAutoNum type="arabicPeriod"/>
            </a:pPr>
            <a:r>
              <a:rPr lang="en-US" sz="1500" dirty="0" err="1" smtClean="0"/>
              <a:t>Besarnya</a:t>
            </a:r>
            <a:r>
              <a:rPr lang="en-US" sz="1500" dirty="0" smtClean="0"/>
              <a:t> </a:t>
            </a:r>
            <a:r>
              <a:rPr lang="en-US" sz="1500" dirty="0" err="1" smtClean="0"/>
              <a:t>stok</a:t>
            </a:r>
            <a:r>
              <a:rPr lang="en-US" sz="1500" dirty="0" smtClean="0"/>
              <a:t> </a:t>
            </a:r>
            <a:r>
              <a:rPr lang="en-US" sz="1500" dirty="0" err="1" smtClean="0"/>
              <a:t>kapital</a:t>
            </a:r>
            <a:endParaRPr lang="en-US" sz="1500" dirty="0" smtClean="0"/>
          </a:p>
          <a:p>
            <a:pPr marL="342900" indent="-342900" algn="just">
              <a:buFont typeface="+mj-lt"/>
              <a:buAutoNum type="arabicPeriod"/>
            </a:pPr>
            <a:r>
              <a:rPr lang="en-US" sz="1500" dirty="0" err="1" smtClean="0"/>
              <a:t>Keadaan</a:t>
            </a:r>
            <a:r>
              <a:rPr lang="en-US" sz="1500" dirty="0" smtClean="0"/>
              <a:t> </a:t>
            </a:r>
            <a:r>
              <a:rPr lang="en-US" sz="1500" dirty="0" err="1" smtClean="0"/>
              <a:t>atau</a:t>
            </a:r>
            <a:r>
              <a:rPr lang="en-US" sz="1500" dirty="0" smtClean="0"/>
              <a:t> </a:t>
            </a:r>
            <a:r>
              <a:rPr lang="en-US" sz="1500" dirty="0" err="1" smtClean="0"/>
              <a:t>tingkat</a:t>
            </a:r>
            <a:r>
              <a:rPr lang="en-US" sz="1500" dirty="0" smtClean="0"/>
              <a:t> </a:t>
            </a:r>
            <a:r>
              <a:rPr lang="en-US" sz="1500" dirty="0" err="1" smtClean="0"/>
              <a:t>teknologi</a:t>
            </a:r>
            <a:endParaRPr lang="en-US" sz="1500" dirty="0" smtClean="0"/>
          </a:p>
          <a:p>
            <a:pPr marL="342900" indent="-342900" algn="just">
              <a:buFont typeface="+mj-lt"/>
              <a:buAutoNum type="arabicPeriod"/>
            </a:pPr>
            <a:r>
              <a:rPr lang="en-US" sz="1500" dirty="0" smtClean="0"/>
              <a:t>Tingkat </a:t>
            </a:r>
            <a:r>
              <a:rPr lang="en-US" sz="1500" dirty="0" err="1" smtClean="0"/>
              <a:t>pengangguran</a:t>
            </a:r>
            <a:r>
              <a:rPr lang="en-US" sz="1500" dirty="0" smtClean="0"/>
              <a:t> </a:t>
            </a:r>
            <a:r>
              <a:rPr lang="en-US" sz="1500" dirty="0" err="1" smtClean="0"/>
              <a:t>alamiah</a:t>
            </a:r>
            <a:endParaRPr lang="en-US" sz="1500" dirty="0" smtClean="0"/>
          </a:p>
          <a:p>
            <a:pPr marL="342900" indent="-342900" algn="just">
              <a:buFont typeface="+mj-lt"/>
              <a:buAutoNum type="arabicPeriod"/>
            </a:pPr>
            <a:r>
              <a:rPr lang="en-US" sz="1500" dirty="0" err="1" smtClean="0"/>
              <a:t>Harga</a:t>
            </a:r>
            <a:r>
              <a:rPr lang="en-US" sz="1500" dirty="0" smtClean="0"/>
              <a:t> </a:t>
            </a:r>
            <a:r>
              <a:rPr lang="en-US" sz="1500" dirty="0" err="1" smtClean="0"/>
              <a:t>faktor-faktor</a:t>
            </a:r>
            <a:r>
              <a:rPr lang="en-US" sz="1500" dirty="0" smtClean="0"/>
              <a:t> </a:t>
            </a:r>
            <a:r>
              <a:rPr lang="en-US" sz="1500" dirty="0" err="1" smtClean="0"/>
              <a:t>produksi</a:t>
            </a:r>
            <a:endParaRPr lang="en-US" sz="1500" dirty="0"/>
          </a:p>
        </p:txBody>
      </p:sp>
    </p:spTree>
    <p:extLst>
      <p:ext uri="{BB962C8B-B14F-4D97-AF65-F5344CB8AC3E}">
        <p14:creationId xmlns:p14="http://schemas.microsoft.com/office/powerpoint/2010/main" val="1679952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0" name="Google Shape;270;p37"/>
          <p:cNvSpPr txBox="1">
            <a:spLocks noGrp="1"/>
          </p:cNvSpPr>
          <p:nvPr>
            <p:ph type="title" idx="4294967295"/>
          </p:nvPr>
        </p:nvSpPr>
        <p:spPr>
          <a:xfrm rot="-54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
        <p:nvSpPr>
          <p:cNvPr id="8" name="Google Shape;269;p37"/>
          <p:cNvSpPr txBox="1">
            <a:spLocks/>
          </p:cNvSpPr>
          <p:nvPr/>
        </p:nvSpPr>
        <p:spPr>
          <a:xfrm>
            <a:off x="1119349" y="390170"/>
            <a:ext cx="6758160" cy="45444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1pPr>
            <a:lvl2pPr marL="914400" marR="0" lvl="1"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2pPr>
            <a:lvl3pPr marL="1371600" marR="0" lvl="2"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3pPr>
            <a:lvl4pPr marL="1828800" marR="0" lvl="3"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4pPr>
            <a:lvl5pPr marL="2286000" marR="0" lvl="4"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5pPr>
            <a:lvl6pPr marL="2743200" marR="0" lvl="5"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6pPr>
            <a:lvl7pPr marL="3200400" marR="0" lvl="6"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7pPr>
            <a:lvl8pPr marL="3657600" marR="0" lvl="7"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8pPr>
            <a:lvl9pPr marL="4114800" marR="0" lvl="8"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9pPr>
          </a:lstStyle>
          <a:p>
            <a:pPr marL="0" indent="536575" algn="just"/>
            <a:r>
              <a:rPr lang="en-US" dirty="0" err="1" smtClean="0"/>
              <a:t>Berkaitan</a:t>
            </a:r>
            <a:r>
              <a:rPr lang="en-US" dirty="0" smtClean="0"/>
              <a:t> </a:t>
            </a:r>
            <a:r>
              <a:rPr lang="en-US" dirty="0" err="1" smtClean="0"/>
              <a:t>dengan</a:t>
            </a:r>
            <a:r>
              <a:rPr lang="en-US" dirty="0" smtClean="0"/>
              <a:t> </a:t>
            </a:r>
            <a:r>
              <a:rPr lang="en-US" dirty="0" err="1" smtClean="0"/>
              <a:t>penawaran</a:t>
            </a:r>
            <a:r>
              <a:rPr lang="en-US" dirty="0" smtClean="0"/>
              <a:t> </a:t>
            </a:r>
            <a:r>
              <a:rPr lang="en-US" dirty="0" err="1" smtClean="0"/>
              <a:t>agregat</a:t>
            </a:r>
            <a:r>
              <a:rPr lang="en-US" dirty="0" smtClean="0"/>
              <a:t> </a:t>
            </a:r>
            <a:r>
              <a:rPr lang="en-US" dirty="0" err="1" smtClean="0"/>
              <a:t>penting</a:t>
            </a:r>
            <a:r>
              <a:rPr lang="en-US" dirty="0" smtClean="0"/>
              <a:t> </a:t>
            </a:r>
            <a:r>
              <a:rPr lang="en-US" dirty="0" err="1" smtClean="0"/>
              <a:t>untuk</a:t>
            </a:r>
            <a:r>
              <a:rPr lang="en-US" dirty="0" smtClean="0"/>
              <a:t> </a:t>
            </a:r>
            <a:r>
              <a:rPr lang="en-US" dirty="0" err="1" smtClean="0"/>
              <a:t>dibedakan</a:t>
            </a:r>
            <a:r>
              <a:rPr lang="en-US" dirty="0" smtClean="0"/>
              <a:t> </a:t>
            </a:r>
            <a:r>
              <a:rPr lang="en-US" dirty="0" err="1" smtClean="0"/>
              <a:t>antara</a:t>
            </a:r>
            <a:r>
              <a:rPr lang="en-US" dirty="0" smtClean="0"/>
              <a:t> </a:t>
            </a:r>
            <a:r>
              <a:rPr lang="en-US" dirty="0" err="1" smtClean="0"/>
              <a:t>permintaan</a:t>
            </a:r>
            <a:r>
              <a:rPr lang="en-US" dirty="0" smtClean="0"/>
              <a:t> </a:t>
            </a:r>
            <a:r>
              <a:rPr lang="en-US" dirty="0" err="1" smtClean="0"/>
              <a:t>agregat</a:t>
            </a:r>
            <a:r>
              <a:rPr lang="en-US" dirty="0" smtClean="0"/>
              <a:t> </a:t>
            </a:r>
            <a:r>
              <a:rPr lang="en-US" dirty="0" err="1" smtClean="0"/>
              <a:t>jangka</a:t>
            </a:r>
            <a:r>
              <a:rPr lang="en-US" dirty="0" smtClean="0"/>
              <a:t> </a:t>
            </a:r>
            <a:r>
              <a:rPr lang="en-US" dirty="0" err="1" smtClean="0"/>
              <a:t>pendek</a:t>
            </a:r>
            <a:r>
              <a:rPr lang="en-US" dirty="0" smtClean="0"/>
              <a:t> (short-run aggregate supply, SRAS), </a:t>
            </a:r>
            <a:r>
              <a:rPr lang="en-US" dirty="0" err="1" smtClean="0"/>
              <a:t>dan</a:t>
            </a:r>
            <a:r>
              <a:rPr lang="en-US" dirty="0" smtClean="0"/>
              <a:t> </a:t>
            </a:r>
            <a:r>
              <a:rPr lang="en-US" dirty="0" err="1" smtClean="0"/>
              <a:t>penawaran</a:t>
            </a:r>
            <a:r>
              <a:rPr lang="en-US" dirty="0" smtClean="0"/>
              <a:t> </a:t>
            </a:r>
            <a:r>
              <a:rPr lang="en-US" dirty="0" err="1" smtClean="0"/>
              <a:t>agregat</a:t>
            </a:r>
            <a:r>
              <a:rPr lang="en-US" dirty="0" smtClean="0"/>
              <a:t> </a:t>
            </a:r>
            <a:r>
              <a:rPr lang="en-US" dirty="0" err="1" smtClean="0"/>
              <a:t>jangka</a:t>
            </a:r>
            <a:r>
              <a:rPr lang="en-US" dirty="0" smtClean="0"/>
              <a:t> </a:t>
            </a:r>
            <a:r>
              <a:rPr lang="en-US" dirty="0" err="1" smtClean="0"/>
              <a:t>panjang</a:t>
            </a:r>
            <a:r>
              <a:rPr lang="en-US" dirty="0" smtClean="0"/>
              <a:t> (long-run aggregate supply, LRAS). Dan </a:t>
            </a:r>
            <a:r>
              <a:rPr lang="en-US" dirty="0" err="1" smtClean="0"/>
              <a:t>pengertian</a:t>
            </a:r>
            <a:r>
              <a:rPr lang="en-US" dirty="0" smtClean="0"/>
              <a:t> </a:t>
            </a:r>
            <a:r>
              <a:rPr lang="en-US" dirty="0" err="1" smtClean="0"/>
              <a:t>diatas</a:t>
            </a:r>
            <a:r>
              <a:rPr lang="en-US" dirty="0" smtClean="0"/>
              <a:t> </a:t>
            </a:r>
            <a:r>
              <a:rPr lang="en-US" dirty="0" err="1" smtClean="0"/>
              <a:t>adalah</a:t>
            </a:r>
            <a:r>
              <a:rPr lang="en-US" dirty="0" smtClean="0"/>
              <a:t> </a:t>
            </a:r>
            <a:r>
              <a:rPr lang="en-US" dirty="0" err="1" smtClean="0"/>
              <a:t>dalam</a:t>
            </a:r>
            <a:r>
              <a:rPr lang="en-US" dirty="0" smtClean="0"/>
              <a:t> </a:t>
            </a:r>
            <a:r>
              <a:rPr lang="en-US" dirty="0" err="1" smtClean="0"/>
              <a:t>artian</a:t>
            </a:r>
            <a:r>
              <a:rPr lang="en-US" dirty="0" smtClean="0"/>
              <a:t> </a:t>
            </a:r>
            <a:r>
              <a:rPr lang="en-US" dirty="0" err="1" smtClean="0"/>
              <a:t>penawaran</a:t>
            </a:r>
            <a:r>
              <a:rPr lang="en-US" dirty="0" smtClean="0"/>
              <a:t> </a:t>
            </a:r>
            <a:r>
              <a:rPr lang="en-US" dirty="0" err="1" smtClean="0"/>
              <a:t>agregat</a:t>
            </a:r>
            <a:r>
              <a:rPr lang="en-US" dirty="0" smtClean="0"/>
              <a:t> </a:t>
            </a:r>
            <a:r>
              <a:rPr lang="en-US" dirty="0" err="1" smtClean="0"/>
              <a:t>jangka</a:t>
            </a:r>
            <a:r>
              <a:rPr lang="en-US" dirty="0" smtClean="0"/>
              <a:t> </a:t>
            </a:r>
            <a:r>
              <a:rPr lang="en-US" dirty="0" err="1" smtClean="0"/>
              <a:t>pendek</a:t>
            </a:r>
            <a:r>
              <a:rPr lang="en-US" dirty="0" smtClean="0"/>
              <a:t> (SRAS). </a:t>
            </a:r>
            <a:r>
              <a:rPr lang="en-US" dirty="0" err="1" smtClean="0"/>
              <a:t>Sedangkan</a:t>
            </a:r>
            <a:r>
              <a:rPr lang="en-US" dirty="0" smtClean="0"/>
              <a:t> </a:t>
            </a:r>
            <a:r>
              <a:rPr lang="en-US" dirty="0" err="1" smtClean="0"/>
              <a:t>penawaran</a:t>
            </a:r>
            <a:r>
              <a:rPr lang="en-US" dirty="0" smtClean="0"/>
              <a:t> </a:t>
            </a:r>
            <a:r>
              <a:rPr lang="en-US" dirty="0" err="1" smtClean="0"/>
              <a:t>agregat</a:t>
            </a:r>
            <a:r>
              <a:rPr lang="en-US" dirty="0" smtClean="0"/>
              <a:t> </a:t>
            </a:r>
            <a:r>
              <a:rPr lang="en-US" dirty="0" err="1" smtClean="0"/>
              <a:t>jangka</a:t>
            </a:r>
            <a:r>
              <a:rPr lang="en-US" dirty="0" smtClean="0"/>
              <a:t> </a:t>
            </a:r>
            <a:r>
              <a:rPr lang="en-US" dirty="0" err="1" smtClean="0"/>
              <a:t>panjang</a:t>
            </a:r>
            <a:r>
              <a:rPr lang="en-US" dirty="0" smtClean="0"/>
              <a:t> (LRAS) </a:t>
            </a:r>
            <a:r>
              <a:rPr lang="en-US" dirty="0" err="1" smtClean="0"/>
              <a:t>lebih</a:t>
            </a:r>
            <a:r>
              <a:rPr lang="en-US" dirty="0" smtClean="0"/>
              <a:t> </a:t>
            </a:r>
            <a:r>
              <a:rPr lang="en-US" dirty="0" err="1" smtClean="0"/>
              <a:t>menujuk</a:t>
            </a:r>
            <a:r>
              <a:rPr lang="en-US" dirty="0" smtClean="0"/>
              <a:t> </a:t>
            </a:r>
            <a:r>
              <a:rPr lang="en-US" dirty="0" err="1" smtClean="0"/>
              <a:t>kepada</a:t>
            </a:r>
            <a:r>
              <a:rPr lang="en-US" dirty="0" smtClean="0"/>
              <a:t> </a:t>
            </a:r>
            <a:r>
              <a:rPr lang="en-US" dirty="0" err="1" smtClean="0"/>
              <a:t>jumlah</a:t>
            </a:r>
            <a:r>
              <a:rPr lang="en-US" dirty="0" smtClean="0"/>
              <a:t> output </a:t>
            </a:r>
            <a:r>
              <a:rPr lang="en-US" dirty="0" err="1" smtClean="0"/>
              <a:t>riil</a:t>
            </a:r>
            <a:r>
              <a:rPr lang="en-US" dirty="0" smtClean="0"/>
              <a:t> yang </a:t>
            </a:r>
            <a:r>
              <a:rPr lang="en-US" dirty="0" err="1" smtClean="0"/>
              <a:t>ditawarkan</a:t>
            </a:r>
            <a:r>
              <a:rPr lang="en-US" dirty="0" smtClean="0"/>
              <a:t> </a:t>
            </a:r>
            <a:r>
              <a:rPr lang="en-US" dirty="0" err="1" smtClean="0"/>
              <a:t>ketika</a:t>
            </a:r>
            <a:r>
              <a:rPr lang="en-US" dirty="0" smtClean="0"/>
              <a:t> </a:t>
            </a:r>
            <a:r>
              <a:rPr lang="en-US" dirty="0" err="1" smtClean="0"/>
              <a:t>upah</a:t>
            </a:r>
            <a:r>
              <a:rPr lang="en-US" dirty="0" smtClean="0"/>
              <a:t> </a:t>
            </a:r>
            <a:r>
              <a:rPr lang="en-US" dirty="0" err="1" smtClean="0"/>
              <a:t>dan</a:t>
            </a:r>
            <a:r>
              <a:rPr lang="en-US" dirty="0" smtClean="0"/>
              <a:t> </a:t>
            </a:r>
            <a:r>
              <a:rPr lang="en-US" dirty="0" err="1" smtClean="0"/>
              <a:t>harga-harga</a:t>
            </a:r>
            <a:r>
              <a:rPr lang="en-US" dirty="0" smtClean="0"/>
              <a:t> </a:t>
            </a:r>
            <a:r>
              <a:rPr lang="en-US" dirty="0" err="1" smtClean="0"/>
              <a:t>telah</a:t>
            </a:r>
            <a:r>
              <a:rPr lang="en-US" dirty="0" smtClean="0"/>
              <a:t> </a:t>
            </a:r>
            <a:r>
              <a:rPr lang="en-US" dirty="0" err="1" smtClean="0"/>
              <a:t>disesuaikan</a:t>
            </a:r>
            <a:r>
              <a:rPr lang="en-US" dirty="0" smtClean="0"/>
              <a:t> </a:t>
            </a:r>
            <a:r>
              <a:rPr lang="en-US" dirty="0" err="1" smtClean="0"/>
              <a:t>sedemikian</a:t>
            </a:r>
            <a:r>
              <a:rPr lang="en-US" dirty="0" smtClean="0"/>
              <a:t> </a:t>
            </a:r>
            <a:r>
              <a:rPr lang="en-US" dirty="0" err="1" smtClean="0"/>
              <a:t>rupa</a:t>
            </a:r>
            <a:r>
              <a:rPr lang="en-US" dirty="0" smtClean="0"/>
              <a:t> </a:t>
            </a:r>
            <a:r>
              <a:rPr lang="en-US" dirty="0" err="1" smtClean="0"/>
              <a:t>sehingga</a:t>
            </a:r>
            <a:r>
              <a:rPr lang="en-US" dirty="0" smtClean="0"/>
              <a:t> </a:t>
            </a:r>
            <a:r>
              <a:rPr lang="en-US" dirty="0" err="1" smtClean="0"/>
              <a:t>masing-masing</a:t>
            </a:r>
            <a:r>
              <a:rPr lang="en-US" dirty="0" smtClean="0"/>
              <a:t> </a:t>
            </a:r>
            <a:r>
              <a:rPr lang="en-US" dirty="0" err="1" smtClean="0"/>
              <a:t>perusahaan</a:t>
            </a:r>
            <a:r>
              <a:rPr lang="en-US" dirty="0" smtClean="0"/>
              <a:t> </a:t>
            </a:r>
            <a:r>
              <a:rPr lang="en-US" dirty="0" err="1" smtClean="0"/>
              <a:t>memproduksi</a:t>
            </a:r>
            <a:r>
              <a:rPr lang="en-US" dirty="0" smtClean="0"/>
              <a:t> output yang </a:t>
            </a:r>
            <a:r>
              <a:rPr lang="en-US" dirty="0" err="1" smtClean="0"/>
              <a:t>memaksimalkan</a:t>
            </a:r>
            <a:r>
              <a:rPr lang="en-US" dirty="0" smtClean="0"/>
              <a:t> </a:t>
            </a:r>
            <a:r>
              <a:rPr lang="en-US" dirty="0" err="1" smtClean="0"/>
              <a:t>keuntungannya</a:t>
            </a:r>
            <a:r>
              <a:rPr lang="en-US" dirty="0" smtClean="0"/>
              <a:t> </a:t>
            </a:r>
            <a:r>
              <a:rPr lang="en-US" dirty="0" err="1" smtClean="0"/>
              <a:t>dan</a:t>
            </a:r>
            <a:r>
              <a:rPr lang="en-US" dirty="0" smtClean="0"/>
              <a:t> </a:t>
            </a:r>
            <a:r>
              <a:rPr lang="en-US" dirty="0" err="1" smtClean="0"/>
              <a:t>perekonomian</a:t>
            </a:r>
            <a:r>
              <a:rPr lang="en-US" dirty="0" smtClean="0"/>
              <a:t> </a:t>
            </a:r>
            <a:r>
              <a:rPr lang="en-US" dirty="0" err="1" smtClean="0"/>
              <a:t>berada</a:t>
            </a:r>
            <a:r>
              <a:rPr lang="en-US" dirty="0" smtClean="0"/>
              <a:t> </a:t>
            </a:r>
            <a:r>
              <a:rPr lang="en-US" dirty="0" err="1" smtClean="0"/>
              <a:t>pada</a:t>
            </a:r>
            <a:r>
              <a:rPr lang="en-US" dirty="0" smtClean="0"/>
              <a:t> </a:t>
            </a:r>
            <a:r>
              <a:rPr lang="en-US" dirty="0" err="1" smtClean="0"/>
              <a:t>tingkat</a:t>
            </a:r>
            <a:r>
              <a:rPr lang="en-US" dirty="0" smtClean="0"/>
              <a:t> </a:t>
            </a:r>
            <a:r>
              <a:rPr lang="en-US" dirty="0" err="1" smtClean="0"/>
              <a:t>kesempatan</a:t>
            </a:r>
            <a:r>
              <a:rPr lang="en-US" dirty="0" smtClean="0"/>
              <a:t> </a:t>
            </a:r>
            <a:r>
              <a:rPr lang="en-US" dirty="0" err="1" smtClean="0"/>
              <a:t>kerja</a:t>
            </a:r>
            <a:r>
              <a:rPr lang="en-US" dirty="0" smtClean="0"/>
              <a:t> </a:t>
            </a:r>
            <a:r>
              <a:rPr lang="en-US" dirty="0" err="1" smtClean="0"/>
              <a:t>penuh</a:t>
            </a:r>
            <a:r>
              <a:rPr lang="en-US" dirty="0" smtClean="0"/>
              <a:t> (full employment level). </a:t>
            </a:r>
          </a:p>
          <a:p>
            <a:pPr marL="0" indent="536575" algn="just"/>
            <a:endParaRPr lang="en-US" dirty="0" smtClean="0"/>
          </a:p>
          <a:p>
            <a:pPr marL="0" indent="536575" algn="just"/>
            <a:r>
              <a:rPr lang="en-US" dirty="0" smtClean="0"/>
              <a:t>LRAS </a:t>
            </a:r>
            <a:r>
              <a:rPr lang="en-US" dirty="0" err="1" smtClean="0"/>
              <a:t>dipengaruhi</a:t>
            </a:r>
            <a:r>
              <a:rPr lang="en-US" dirty="0" smtClean="0"/>
              <a:t> </a:t>
            </a:r>
            <a:r>
              <a:rPr lang="en-US" dirty="0" err="1" smtClean="0"/>
              <a:t>oleh</a:t>
            </a:r>
            <a:r>
              <a:rPr lang="en-US" dirty="0" smtClean="0"/>
              <a:t> </a:t>
            </a:r>
            <a:r>
              <a:rPr lang="en-US" dirty="0" err="1" smtClean="0"/>
              <a:t>faktor-faktor</a:t>
            </a:r>
            <a:r>
              <a:rPr lang="en-US" dirty="0" smtClean="0"/>
              <a:t> yang </a:t>
            </a:r>
            <a:r>
              <a:rPr lang="en-US" dirty="0" err="1" smtClean="0"/>
              <a:t>mempengaruhi</a:t>
            </a:r>
            <a:r>
              <a:rPr lang="en-US" dirty="0" smtClean="0"/>
              <a:t> SRAS, </a:t>
            </a:r>
            <a:r>
              <a:rPr lang="en-US" dirty="0" err="1" smtClean="0"/>
              <a:t>kecuali</a:t>
            </a:r>
            <a:r>
              <a:rPr lang="en-US" dirty="0" smtClean="0"/>
              <a:t> </a:t>
            </a:r>
            <a:r>
              <a:rPr lang="en-US" dirty="0" err="1" smtClean="0"/>
              <a:t>harga</a:t>
            </a:r>
            <a:r>
              <a:rPr lang="en-US" dirty="0" smtClean="0"/>
              <a:t> </a:t>
            </a:r>
            <a:r>
              <a:rPr lang="en-US" dirty="0" err="1" smtClean="0"/>
              <a:t>faktor</a:t>
            </a:r>
            <a:r>
              <a:rPr lang="en-US" dirty="0" smtClean="0"/>
              <a:t> </a:t>
            </a:r>
            <a:r>
              <a:rPr lang="en-US" dirty="0" err="1" smtClean="0"/>
              <a:t>produksi</a:t>
            </a:r>
            <a:r>
              <a:rPr lang="en-US" dirty="0" smtClean="0"/>
              <a:t>. </a:t>
            </a:r>
            <a:r>
              <a:rPr lang="en-US" dirty="0" err="1" smtClean="0"/>
              <a:t>Dengan</a:t>
            </a:r>
            <a:r>
              <a:rPr lang="en-US" dirty="0" smtClean="0"/>
              <a:t> </a:t>
            </a:r>
            <a:r>
              <a:rPr lang="en-US" dirty="0" err="1" smtClean="0"/>
              <a:t>asumsi</a:t>
            </a:r>
            <a:r>
              <a:rPr lang="en-US" dirty="0"/>
              <a:t> </a:t>
            </a:r>
            <a:r>
              <a:rPr lang="en-US" dirty="0" err="1" smtClean="0"/>
              <a:t>harga</a:t>
            </a:r>
            <a:r>
              <a:rPr lang="en-US" dirty="0" smtClean="0"/>
              <a:t> lain-</a:t>
            </a:r>
            <a:r>
              <a:rPr lang="en-US" dirty="0" err="1" smtClean="0"/>
              <a:t>lainnya</a:t>
            </a:r>
            <a:r>
              <a:rPr lang="en-US" dirty="0" smtClean="0"/>
              <a:t> </a:t>
            </a:r>
            <a:r>
              <a:rPr lang="en-US" dirty="0" err="1" smtClean="0"/>
              <a:t>tetap</a:t>
            </a:r>
            <a:r>
              <a:rPr lang="en-US" dirty="0" smtClean="0"/>
              <a:t>. </a:t>
            </a:r>
            <a:r>
              <a:rPr lang="en-US" dirty="0" err="1" smtClean="0"/>
              <a:t>Apabila</a:t>
            </a:r>
            <a:r>
              <a:rPr lang="en-US" dirty="0" smtClean="0"/>
              <a:t> </a:t>
            </a:r>
            <a:r>
              <a:rPr lang="en-US" dirty="0" err="1" smtClean="0"/>
              <a:t>semakin</a:t>
            </a:r>
            <a:r>
              <a:rPr lang="en-US" dirty="0" smtClean="0"/>
              <a:t> </a:t>
            </a:r>
            <a:r>
              <a:rPr lang="en-US" dirty="0" err="1" smtClean="0"/>
              <a:t>besar</a:t>
            </a:r>
            <a:r>
              <a:rPr lang="en-US" dirty="0" smtClean="0"/>
              <a:t> </a:t>
            </a:r>
            <a:r>
              <a:rPr lang="en-US" dirty="0" err="1" smtClean="0"/>
              <a:t>jumlah</a:t>
            </a:r>
            <a:r>
              <a:rPr lang="en-US" dirty="0" smtClean="0"/>
              <a:t> </a:t>
            </a:r>
            <a:r>
              <a:rPr lang="en-US" dirty="0" err="1" smtClean="0"/>
              <a:t>angkatan</a:t>
            </a:r>
            <a:r>
              <a:rPr lang="en-US" dirty="0" smtClean="0"/>
              <a:t> </a:t>
            </a:r>
            <a:r>
              <a:rPr lang="en-US" dirty="0" err="1" smtClean="0"/>
              <a:t>kerja</a:t>
            </a:r>
            <a:r>
              <a:rPr lang="en-US" dirty="0" smtClean="0"/>
              <a:t>, </a:t>
            </a:r>
            <a:r>
              <a:rPr lang="en-US" dirty="0" err="1" smtClean="0"/>
              <a:t>semakin</a:t>
            </a:r>
            <a:r>
              <a:rPr lang="en-US" dirty="0" smtClean="0"/>
              <a:t> </a:t>
            </a:r>
            <a:r>
              <a:rPr lang="en-US" dirty="0" err="1" smtClean="0"/>
              <a:t>rendah</a:t>
            </a:r>
            <a:r>
              <a:rPr lang="en-US" dirty="0" smtClean="0"/>
              <a:t> </a:t>
            </a:r>
            <a:r>
              <a:rPr lang="en-US" dirty="0" err="1" smtClean="0"/>
              <a:t>tingkat</a:t>
            </a:r>
            <a:r>
              <a:rPr lang="en-US" dirty="0" smtClean="0"/>
              <a:t> </a:t>
            </a:r>
            <a:r>
              <a:rPr lang="en-US" dirty="0" err="1" smtClean="0"/>
              <a:t>pengangguran</a:t>
            </a:r>
            <a:r>
              <a:rPr lang="en-US" dirty="0" smtClean="0"/>
              <a:t> </a:t>
            </a:r>
            <a:r>
              <a:rPr lang="en-US" dirty="0" err="1" smtClean="0"/>
              <a:t>alamiah</a:t>
            </a:r>
            <a:r>
              <a:rPr lang="en-US" dirty="0" smtClean="0"/>
              <a:t>, </a:t>
            </a:r>
            <a:r>
              <a:rPr lang="en-US" dirty="0" err="1" smtClean="0"/>
              <a:t>semakin</a:t>
            </a:r>
            <a:r>
              <a:rPr lang="en-US" dirty="0" smtClean="0"/>
              <a:t> </a:t>
            </a:r>
            <a:r>
              <a:rPr lang="en-US" dirty="0" err="1" smtClean="0"/>
              <a:t>besar</a:t>
            </a:r>
            <a:r>
              <a:rPr lang="en-US" dirty="0" smtClean="0"/>
              <a:t> </a:t>
            </a:r>
            <a:r>
              <a:rPr lang="en-US" dirty="0" err="1" smtClean="0"/>
              <a:t>jumlah</a:t>
            </a:r>
            <a:r>
              <a:rPr lang="en-US" dirty="0" smtClean="0"/>
              <a:t> </a:t>
            </a:r>
            <a:r>
              <a:rPr lang="en-US" dirty="0" err="1" smtClean="0"/>
              <a:t>stok</a:t>
            </a:r>
            <a:r>
              <a:rPr lang="en-US" dirty="0" smtClean="0"/>
              <a:t> </a:t>
            </a:r>
            <a:r>
              <a:rPr lang="en-US" dirty="0" err="1" smtClean="0"/>
              <a:t>kapital</a:t>
            </a:r>
            <a:r>
              <a:rPr lang="en-US" dirty="0" smtClean="0"/>
              <a:t>, </a:t>
            </a:r>
            <a:r>
              <a:rPr lang="en-US" dirty="0" err="1" smtClean="0"/>
              <a:t>dan</a:t>
            </a:r>
            <a:r>
              <a:rPr lang="en-US" dirty="0" smtClean="0"/>
              <a:t> </a:t>
            </a:r>
            <a:r>
              <a:rPr lang="en-US" dirty="0" err="1" smtClean="0"/>
              <a:t>semakin</a:t>
            </a:r>
            <a:r>
              <a:rPr lang="en-US" dirty="0" smtClean="0"/>
              <a:t> </a:t>
            </a:r>
            <a:r>
              <a:rPr lang="en-US" dirty="0" err="1" smtClean="0"/>
              <a:t>produktif</a:t>
            </a:r>
            <a:r>
              <a:rPr lang="en-US" dirty="0" smtClean="0"/>
              <a:t> </a:t>
            </a:r>
            <a:r>
              <a:rPr lang="en-US" dirty="0" err="1" smtClean="0"/>
              <a:t>teknologi</a:t>
            </a:r>
            <a:r>
              <a:rPr lang="en-US" dirty="0" smtClean="0"/>
              <a:t> yang </a:t>
            </a:r>
            <a:r>
              <a:rPr lang="en-US" dirty="0" err="1" smtClean="0"/>
              <a:t>tersedia</a:t>
            </a:r>
            <a:r>
              <a:rPr lang="en-US" dirty="0" smtClean="0"/>
              <a:t>, </a:t>
            </a:r>
            <a:r>
              <a:rPr lang="en-US" dirty="0" err="1" smtClean="0"/>
              <a:t>maka</a:t>
            </a:r>
            <a:r>
              <a:rPr lang="en-US" dirty="0" smtClean="0"/>
              <a:t> </a:t>
            </a:r>
            <a:r>
              <a:rPr lang="en-US" dirty="0" err="1" smtClean="0"/>
              <a:t>akan</a:t>
            </a:r>
            <a:r>
              <a:rPr lang="en-US" dirty="0" smtClean="0"/>
              <a:t> </a:t>
            </a:r>
            <a:r>
              <a:rPr lang="en-US" dirty="0" err="1" smtClean="0"/>
              <a:t>semakin</a:t>
            </a:r>
            <a:r>
              <a:rPr lang="en-US" dirty="0" smtClean="0"/>
              <a:t> </a:t>
            </a:r>
            <a:r>
              <a:rPr lang="en-US" dirty="0" err="1" smtClean="0"/>
              <a:t>besar</a:t>
            </a:r>
            <a:r>
              <a:rPr lang="en-US" dirty="0" smtClean="0"/>
              <a:t> pula LRAS. </a:t>
            </a:r>
            <a:endParaRPr lang="en-US" dirty="0"/>
          </a:p>
          <a:p>
            <a:pPr marL="0" indent="536575" algn="just"/>
            <a:endParaRPr lang="en" dirty="0" smtClean="0"/>
          </a:p>
        </p:txBody>
      </p:sp>
    </p:spTree>
    <p:extLst>
      <p:ext uri="{BB962C8B-B14F-4D97-AF65-F5344CB8AC3E}">
        <p14:creationId xmlns:p14="http://schemas.microsoft.com/office/powerpoint/2010/main" val="3577052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0" name="Google Shape;270;p37"/>
          <p:cNvSpPr txBox="1">
            <a:spLocks noGrp="1"/>
          </p:cNvSpPr>
          <p:nvPr>
            <p:ph type="title" idx="4294967295"/>
          </p:nvPr>
        </p:nvSpPr>
        <p:spPr>
          <a:xfrm rot="-54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
        <p:nvSpPr>
          <p:cNvPr id="8" name="Google Shape;269;p37"/>
          <p:cNvSpPr txBox="1">
            <a:spLocks/>
          </p:cNvSpPr>
          <p:nvPr/>
        </p:nvSpPr>
        <p:spPr>
          <a:xfrm>
            <a:off x="1119349" y="390170"/>
            <a:ext cx="6758160" cy="45444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1pPr>
            <a:lvl2pPr marL="914400" marR="0" lvl="1"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2pPr>
            <a:lvl3pPr marL="1371600" marR="0" lvl="2"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3pPr>
            <a:lvl4pPr marL="1828800" marR="0" lvl="3"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4pPr>
            <a:lvl5pPr marL="2286000" marR="0" lvl="4"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5pPr>
            <a:lvl6pPr marL="2743200" marR="0" lvl="5"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6pPr>
            <a:lvl7pPr marL="3200400" marR="0" lvl="6"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7pPr>
            <a:lvl8pPr marL="3657600" marR="0" lvl="7"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8pPr>
            <a:lvl9pPr marL="4114800" marR="0" lvl="8"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9pPr>
          </a:lstStyle>
          <a:p>
            <a:pPr marL="0" lvl="2" indent="536575" algn="just"/>
            <a:r>
              <a:rPr lang="en-US" b="1" dirty="0" err="1" smtClean="0"/>
              <a:t>Ciri-ciri</a:t>
            </a:r>
            <a:r>
              <a:rPr lang="en-US" b="1" dirty="0" smtClean="0"/>
              <a:t> </a:t>
            </a:r>
            <a:r>
              <a:rPr lang="en-US" b="1" dirty="0" err="1" smtClean="0"/>
              <a:t>Kurva</a:t>
            </a:r>
            <a:r>
              <a:rPr lang="en-US" b="1" dirty="0" smtClean="0"/>
              <a:t> AS:</a:t>
            </a:r>
          </a:p>
          <a:p>
            <a:pPr marL="342900" indent="-342900" algn="just">
              <a:buFont typeface="+mj-lt"/>
              <a:buAutoNum type="arabicPeriod"/>
            </a:pPr>
            <a:r>
              <a:rPr lang="en-US" dirty="0" err="1" smtClean="0"/>
              <a:t>Ketika</a:t>
            </a:r>
            <a:r>
              <a:rPr lang="en-US" dirty="0" smtClean="0"/>
              <a:t> </a:t>
            </a:r>
            <a:r>
              <a:rPr lang="en-US" dirty="0" err="1" smtClean="0"/>
              <a:t>tingkat</a:t>
            </a:r>
            <a:r>
              <a:rPr lang="en-US" dirty="0" smtClean="0"/>
              <a:t> </a:t>
            </a:r>
            <a:r>
              <a:rPr lang="en-US" dirty="0" err="1" smtClean="0"/>
              <a:t>pengangguran</a:t>
            </a:r>
            <a:r>
              <a:rPr lang="en-US" dirty="0" smtClean="0"/>
              <a:t> </a:t>
            </a:r>
            <a:r>
              <a:rPr lang="en-US" dirty="0" err="1" smtClean="0"/>
              <a:t>masih</a:t>
            </a:r>
            <a:r>
              <a:rPr lang="en-US" dirty="0" smtClean="0"/>
              <a:t> </a:t>
            </a:r>
            <a:r>
              <a:rPr lang="en-US" dirty="0" err="1" smtClean="0"/>
              <a:t>tinggi</a:t>
            </a:r>
            <a:r>
              <a:rPr lang="en-US" dirty="0" smtClean="0"/>
              <a:t>, </a:t>
            </a:r>
            <a:r>
              <a:rPr lang="en-US" dirty="0" err="1" smtClean="0"/>
              <a:t>kurva</a:t>
            </a:r>
            <a:r>
              <a:rPr lang="en-US" dirty="0" smtClean="0"/>
              <a:t> AS relative </a:t>
            </a:r>
            <a:r>
              <a:rPr lang="en-US" dirty="0" err="1" smtClean="0"/>
              <a:t>landai</a:t>
            </a:r>
            <a:r>
              <a:rPr lang="en-US" dirty="0" smtClean="0"/>
              <a:t>. </a:t>
            </a:r>
            <a:r>
              <a:rPr lang="en-US" dirty="0" err="1" smtClean="0"/>
              <a:t>Maksudnya</a:t>
            </a:r>
            <a:r>
              <a:rPr lang="en-US" dirty="0" smtClean="0"/>
              <a:t>, </a:t>
            </a:r>
            <a:r>
              <a:rPr lang="en-US" dirty="0" err="1" smtClean="0"/>
              <a:t>penambahan</a:t>
            </a:r>
            <a:r>
              <a:rPr lang="en-US" dirty="0" smtClean="0"/>
              <a:t> </a:t>
            </a:r>
            <a:r>
              <a:rPr lang="en-US" dirty="0" err="1" smtClean="0"/>
              <a:t>produksi</a:t>
            </a:r>
            <a:r>
              <a:rPr lang="en-US" dirty="0" smtClean="0"/>
              <a:t> </a:t>
            </a:r>
            <a:r>
              <a:rPr lang="en-US" dirty="0" err="1" smtClean="0"/>
              <a:t>nasional</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perusahaan-perusahaan</a:t>
            </a:r>
            <a:r>
              <a:rPr lang="en-US" dirty="0" smtClean="0"/>
              <a:t> </a:t>
            </a:r>
            <a:r>
              <a:rPr lang="en-US" dirty="0" err="1" smtClean="0"/>
              <a:t>pada</a:t>
            </a:r>
            <a:r>
              <a:rPr lang="en-US" dirty="0" smtClean="0"/>
              <a:t> </a:t>
            </a:r>
            <a:r>
              <a:rPr lang="en-US" dirty="0" err="1" smtClean="0"/>
              <a:t>harga</a:t>
            </a:r>
            <a:r>
              <a:rPr lang="en-US" dirty="0" smtClean="0"/>
              <a:t> yang relative </a:t>
            </a:r>
            <a:r>
              <a:rPr lang="en-US" dirty="0" err="1" smtClean="0"/>
              <a:t>tetap</a:t>
            </a:r>
            <a:r>
              <a:rPr lang="en-US" dirty="0" smtClean="0"/>
              <a:t> </a:t>
            </a:r>
            <a:r>
              <a:rPr lang="en-US" dirty="0" err="1" smtClean="0"/>
              <a:t>karena</a:t>
            </a:r>
            <a:r>
              <a:rPr lang="en-US" dirty="0" smtClean="0"/>
              <a:t> </a:t>
            </a:r>
            <a:r>
              <a:rPr lang="en-US" dirty="0" err="1" smtClean="0"/>
              <a:t>tingkat</a:t>
            </a:r>
            <a:r>
              <a:rPr lang="en-US" dirty="0" smtClean="0"/>
              <a:t> </a:t>
            </a:r>
            <a:r>
              <a:rPr lang="en-US" dirty="0" err="1" smtClean="0"/>
              <a:t>penggunaan</a:t>
            </a:r>
            <a:r>
              <a:rPr lang="en-US" dirty="0" smtClean="0"/>
              <a:t> </a:t>
            </a:r>
            <a:r>
              <a:rPr lang="en-US" dirty="0" err="1" smtClean="0"/>
              <a:t>barang</a:t>
            </a:r>
            <a:r>
              <a:rPr lang="en-US" dirty="0" smtClean="0"/>
              <a:t> modal </a:t>
            </a:r>
            <a:r>
              <a:rPr lang="en-US" dirty="0" err="1" smtClean="0"/>
              <a:t>belum</a:t>
            </a:r>
            <a:r>
              <a:rPr lang="en-US" dirty="0" smtClean="0"/>
              <a:t> </a:t>
            </a:r>
            <a:r>
              <a:rPr lang="en-US" dirty="0" err="1" smtClean="0"/>
              <a:t>mencapai</a:t>
            </a:r>
            <a:r>
              <a:rPr lang="en-US" dirty="0" smtClean="0"/>
              <a:t> </a:t>
            </a:r>
            <a:r>
              <a:rPr lang="en-US" dirty="0" err="1" smtClean="0"/>
              <a:t>kapasitasnya</a:t>
            </a:r>
            <a:r>
              <a:rPr lang="en-US" dirty="0" smtClean="0"/>
              <a:t> yang optimum </a:t>
            </a:r>
            <a:r>
              <a:rPr lang="en-US" dirty="0" err="1" smtClean="0"/>
              <a:t>dan</a:t>
            </a:r>
            <a:r>
              <a:rPr lang="en-US" dirty="0" smtClean="0"/>
              <a:t> </a:t>
            </a:r>
            <a:r>
              <a:rPr lang="en-US" dirty="0" err="1" smtClean="0"/>
              <a:t>upah</a:t>
            </a:r>
            <a:r>
              <a:rPr lang="en-US" dirty="0" smtClean="0"/>
              <a:t> </a:t>
            </a:r>
            <a:r>
              <a:rPr lang="en-US" dirty="0" err="1" smtClean="0"/>
              <a:t>masih</a:t>
            </a:r>
            <a:r>
              <a:rPr lang="en-US" dirty="0" smtClean="0"/>
              <a:t> relative </a:t>
            </a:r>
            <a:r>
              <a:rPr lang="en-US" dirty="0" err="1" smtClean="0"/>
              <a:t>tetap</a:t>
            </a:r>
            <a:r>
              <a:rPr lang="en-US" dirty="0" smtClean="0"/>
              <a:t>. </a:t>
            </a:r>
          </a:p>
          <a:p>
            <a:pPr marL="342900" indent="-342900" algn="just">
              <a:buFont typeface="+mj-lt"/>
              <a:buAutoNum type="arabicPeriod"/>
            </a:pPr>
            <a:r>
              <a:rPr lang="en-US" dirty="0" err="1" smtClean="0"/>
              <a:t>Pada</a:t>
            </a:r>
            <a:r>
              <a:rPr lang="en-US" dirty="0" smtClean="0"/>
              <a:t> </a:t>
            </a:r>
            <a:r>
              <a:rPr lang="en-US" dirty="0" err="1" smtClean="0"/>
              <a:t>tingkat</a:t>
            </a:r>
            <a:r>
              <a:rPr lang="en-US" dirty="0" smtClean="0"/>
              <a:t> </a:t>
            </a:r>
            <a:r>
              <a:rPr lang="en-US" dirty="0" err="1" smtClean="0"/>
              <a:t>kesempatan</a:t>
            </a:r>
            <a:r>
              <a:rPr lang="en-US" dirty="0" smtClean="0"/>
              <a:t> </a:t>
            </a:r>
            <a:r>
              <a:rPr lang="en-US" dirty="0" err="1" smtClean="0"/>
              <a:t>kerja</a:t>
            </a:r>
            <a:r>
              <a:rPr lang="en-US" dirty="0" smtClean="0"/>
              <a:t> </a:t>
            </a:r>
            <a:r>
              <a:rPr lang="en-US" dirty="0" err="1" smtClean="0"/>
              <a:t>penuh</a:t>
            </a:r>
            <a:r>
              <a:rPr lang="en-US" dirty="0" smtClean="0"/>
              <a:t>, </a:t>
            </a:r>
            <a:r>
              <a:rPr lang="en-US" dirty="0" err="1" smtClean="0"/>
              <a:t>kurva</a:t>
            </a:r>
            <a:r>
              <a:rPr lang="en-US" dirty="0" smtClean="0"/>
              <a:t> AS </a:t>
            </a:r>
            <a:r>
              <a:rPr lang="en-US" dirty="0" err="1" smtClean="0"/>
              <a:t>bertambah</a:t>
            </a:r>
            <a:r>
              <a:rPr lang="en-US" dirty="0" smtClean="0"/>
              <a:t> </a:t>
            </a:r>
            <a:r>
              <a:rPr lang="en-US" dirty="0" err="1" smtClean="0"/>
              <a:t>tingkat</a:t>
            </a:r>
            <a:r>
              <a:rPr lang="en-US" dirty="0" smtClean="0"/>
              <a:t> </a:t>
            </a:r>
            <a:r>
              <a:rPr lang="en-US" dirty="0" err="1" smtClean="0"/>
              <a:t>kenaikannnya</a:t>
            </a:r>
            <a:r>
              <a:rPr lang="en-US" dirty="0" smtClean="0"/>
              <a:t>. </a:t>
            </a:r>
            <a:r>
              <a:rPr lang="en-US" dirty="0" err="1" smtClean="0"/>
              <a:t>Sebabnya</a:t>
            </a:r>
            <a:r>
              <a:rPr lang="en-US" dirty="0" smtClean="0"/>
              <a:t> </a:t>
            </a:r>
            <a:r>
              <a:rPr lang="en-US" dirty="0" err="1" smtClean="0"/>
              <a:t>ialah</a:t>
            </a:r>
            <a:r>
              <a:rPr lang="en-US" dirty="0" smtClean="0"/>
              <a:t> </a:t>
            </a:r>
            <a:r>
              <a:rPr lang="en-US" dirty="0" err="1" smtClean="0"/>
              <a:t>pengangguran</a:t>
            </a:r>
            <a:r>
              <a:rPr lang="en-US" dirty="0" smtClean="0"/>
              <a:t> </a:t>
            </a:r>
            <a:r>
              <a:rPr lang="en-US" dirty="0" err="1" smtClean="0"/>
              <a:t>semakin</a:t>
            </a:r>
            <a:r>
              <a:rPr lang="en-US" dirty="0" smtClean="0"/>
              <a:t> </a:t>
            </a:r>
            <a:r>
              <a:rPr lang="en-US" dirty="0" err="1" smtClean="0"/>
              <a:t>merosot</a:t>
            </a:r>
            <a:r>
              <a:rPr lang="en-US" dirty="0" smtClean="0"/>
              <a:t> </a:t>
            </a:r>
            <a:r>
              <a:rPr lang="en-US" dirty="0" err="1" smtClean="0"/>
              <a:t>dan</a:t>
            </a:r>
            <a:r>
              <a:rPr lang="en-US" dirty="0" smtClean="0"/>
              <a:t> </a:t>
            </a:r>
            <a:r>
              <a:rPr lang="en-US" dirty="0" err="1" smtClean="0"/>
              <a:t>kapasitas</a:t>
            </a:r>
            <a:r>
              <a:rPr lang="en-US" dirty="0" smtClean="0"/>
              <a:t> </a:t>
            </a:r>
            <a:r>
              <a:rPr lang="en-US" dirty="0" err="1" smtClean="0"/>
              <a:t>pabrik-pabrik</a:t>
            </a:r>
            <a:r>
              <a:rPr lang="en-US" dirty="0" smtClean="0"/>
              <a:t> </a:t>
            </a:r>
            <a:r>
              <a:rPr lang="en-US" dirty="0" err="1" smtClean="0"/>
              <a:t>mencapai</a:t>
            </a:r>
            <a:r>
              <a:rPr lang="en-US" dirty="0" smtClean="0"/>
              <a:t> optimum</a:t>
            </a:r>
            <a:r>
              <a:rPr lang="en" dirty="0" smtClean="0"/>
              <a:t>,</a:t>
            </a:r>
          </a:p>
          <a:p>
            <a:pPr marL="342900" indent="-342900" algn="just">
              <a:buFont typeface="+mj-lt"/>
              <a:buAutoNum type="arabicPeriod"/>
            </a:pPr>
            <a:r>
              <a:rPr lang="en-US" dirty="0" smtClean="0"/>
              <a:t>S</a:t>
            </a:r>
            <a:r>
              <a:rPr lang="en" dirty="0" smtClean="0"/>
              <a:t>esudah tingkat kesempatan kerja penuh kurva AS keadaannya semakin tegak.</a:t>
            </a:r>
          </a:p>
          <a:p>
            <a:pPr marL="0" indent="0" algn="just"/>
            <a:endParaRPr lang="en" dirty="0"/>
          </a:p>
          <a:p>
            <a:pPr marL="0" indent="0" algn="just"/>
            <a:r>
              <a:rPr lang="en" dirty="0" smtClean="0"/>
              <a:t>	Kurva AS pada hakikatnya menggambarkan tentang hubungan antara tingkat harga yang berlaku dalam ekonomi dan nilai produksi riil (pendapatan nasional riil) yang akan ditawarkan dan diproduksi oleh semua perusahaan dalam suatu perekonomian. </a:t>
            </a:r>
            <a:endParaRPr lang="en-US" dirty="0" smtClean="0"/>
          </a:p>
        </p:txBody>
      </p:sp>
    </p:spTree>
    <p:extLst>
      <p:ext uri="{BB962C8B-B14F-4D97-AF65-F5344CB8AC3E}">
        <p14:creationId xmlns:p14="http://schemas.microsoft.com/office/powerpoint/2010/main" val="4179161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3439183" y="510595"/>
            <a:ext cx="4853479" cy="1557600"/>
          </a:xfrm>
          <a:prstGeom prst="rect">
            <a:avLst/>
          </a:prstGeom>
        </p:spPr>
        <p:txBody>
          <a:bodyPr spcFirstLastPara="1" wrap="square" lIns="91425" tIns="91425" rIns="91425" bIns="91425" anchor="ctr" anchorCtr="0">
            <a:noAutofit/>
          </a:bodyPr>
          <a:lstStyle/>
          <a:p>
            <a:pPr lvl="0"/>
            <a:r>
              <a:rPr lang="es-ES" sz="4000" dirty="0"/>
              <a:t>Pasar Modal dan </a:t>
            </a:r>
            <a:r>
              <a:rPr lang="es-ES" sz="4000" dirty="0" err="1"/>
              <a:t>Obligasi</a:t>
            </a:r>
            <a:r>
              <a:rPr lang="es-ES" sz="4000" dirty="0"/>
              <a:t> </a:t>
            </a:r>
            <a:r>
              <a:rPr lang="es-ES" sz="4000" dirty="0" err="1"/>
              <a:t>Syari’ah</a:t>
            </a:r>
            <a:endParaRPr lang="es-ES" sz="4000" dirty="0"/>
          </a:p>
        </p:txBody>
      </p:sp>
      <p:sp>
        <p:nvSpPr>
          <p:cNvPr id="257" name="Google Shape;257;p36"/>
          <p:cNvSpPr txBox="1">
            <a:spLocks noGrp="1"/>
          </p:cNvSpPr>
          <p:nvPr>
            <p:ph type="title" idx="2"/>
          </p:nvPr>
        </p:nvSpPr>
        <p:spPr>
          <a:xfrm>
            <a:off x="2335648" y="812277"/>
            <a:ext cx="9144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t>D.</a:t>
            </a:r>
            <a:endParaRPr sz="5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463" y="2364827"/>
            <a:ext cx="4203264" cy="2494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19509534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3" name="Subtitle 22"/>
          <p:cNvSpPr>
            <a:spLocks noGrp="1"/>
          </p:cNvSpPr>
          <p:nvPr>
            <p:ph type="subTitle" idx="1"/>
          </p:nvPr>
        </p:nvSpPr>
        <p:spPr>
          <a:xfrm>
            <a:off x="933688" y="381716"/>
            <a:ext cx="7159434" cy="4442532"/>
          </a:xfrm>
        </p:spPr>
        <p:txBody>
          <a:bodyPr/>
          <a:lstStyle/>
          <a:p>
            <a:pPr marL="476250" indent="-342900" algn="just">
              <a:buAutoNum type="arabicPeriod"/>
            </a:pPr>
            <a:r>
              <a:rPr lang="en-US" b="1" dirty="0" err="1" smtClean="0"/>
              <a:t>Pengertian</a:t>
            </a:r>
            <a:r>
              <a:rPr lang="en-US" b="1" dirty="0" smtClean="0"/>
              <a:t> </a:t>
            </a:r>
            <a:r>
              <a:rPr lang="en-US" b="1" dirty="0" err="1" smtClean="0"/>
              <a:t>Pasar</a:t>
            </a:r>
            <a:r>
              <a:rPr lang="en-US" b="1" dirty="0" smtClean="0"/>
              <a:t> Modal </a:t>
            </a:r>
            <a:r>
              <a:rPr lang="en-US" b="1" dirty="0" err="1" smtClean="0"/>
              <a:t>Syariah</a:t>
            </a:r>
            <a:endParaRPr lang="en-US" b="1" dirty="0" smtClean="0"/>
          </a:p>
          <a:p>
            <a:pPr marL="476250" indent="-342900" algn="just">
              <a:buAutoNum type="arabicPeriod"/>
            </a:pPr>
            <a:endParaRPr lang="en-US" b="1" dirty="0" smtClean="0"/>
          </a:p>
          <a:p>
            <a:pPr marL="800100" indent="-285750" algn="just">
              <a:buFont typeface="Arial" pitchFamily="34" charset="0"/>
              <a:buChar char="•"/>
            </a:pPr>
            <a:r>
              <a:rPr lang="en-US" dirty="0" err="1"/>
              <a:t>K</a:t>
            </a:r>
            <a:r>
              <a:rPr lang="en-US" dirty="0" err="1" smtClean="0"/>
              <a:t>egiatan</a:t>
            </a:r>
            <a:r>
              <a:rPr lang="en-US" dirty="0" smtClean="0"/>
              <a:t> yang </a:t>
            </a:r>
            <a:r>
              <a:rPr lang="en-US" dirty="0" err="1" smtClean="0"/>
              <a:t>berhubungan</a:t>
            </a:r>
            <a:r>
              <a:rPr lang="en-US" dirty="0" smtClean="0"/>
              <a:t> </a:t>
            </a:r>
            <a:r>
              <a:rPr lang="en-US" dirty="0" err="1" smtClean="0"/>
              <a:t>dengan</a:t>
            </a:r>
            <a:r>
              <a:rPr lang="en-US" dirty="0" smtClean="0"/>
              <a:t> </a:t>
            </a:r>
            <a:r>
              <a:rPr lang="en-US" dirty="0" err="1" smtClean="0"/>
              <a:t>perdagangan</a:t>
            </a:r>
            <a:r>
              <a:rPr lang="en-US" dirty="0" smtClean="0"/>
              <a:t> </a:t>
            </a:r>
            <a:r>
              <a:rPr lang="en-US" dirty="0" err="1" smtClean="0"/>
              <a:t>efek</a:t>
            </a:r>
            <a:r>
              <a:rPr lang="en-US" dirty="0" smtClean="0"/>
              <a:t> </a:t>
            </a:r>
            <a:r>
              <a:rPr lang="en-US" dirty="0" err="1" smtClean="0"/>
              <a:t>syariah</a:t>
            </a:r>
            <a:r>
              <a:rPr lang="en-US" dirty="0" smtClean="0"/>
              <a:t> </a:t>
            </a:r>
            <a:r>
              <a:rPr lang="en-US" dirty="0" err="1" smtClean="0"/>
              <a:t>perusahaan</a:t>
            </a:r>
            <a:r>
              <a:rPr lang="en-US" dirty="0" smtClean="0"/>
              <a:t> </a:t>
            </a:r>
            <a:r>
              <a:rPr lang="en-US" dirty="0" err="1" smtClean="0"/>
              <a:t>publik</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efek</a:t>
            </a:r>
            <a:r>
              <a:rPr lang="en-US" dirty="0" smtClean="0"/>
              <a:t> yang </a:t>
            </a:r>
            <a:r>
              <a:rPr lang="en-US" dirty="0" err="1" smtClean="0"/>
              <a:t>diterbitkannya</a:t>
            </a:r>
            <a:r>
              <a:rPr lang="en-US" dirty="0" smtClean="0"/>
              <a:t> </a:t>
            </a:r>
            <a:r>
              <a:rPr lang="en-US" dirty="0" err="1" smtClean="0"/>
              <a:t>serta</a:t>
            </a:r>
            <a:r>
              <a:rPr lang="en-US" dirty="0" smtClean="0"/>
              <a:t> </a:t>
            </a:r>
            <a:r>
              <a:rPr lang="en-US" dirty="0" err="1" smtClean="0"/>
              <a:t>lembaga</a:t>
            </a:r>
            <a:r>
              <a:rPr lang="en-US" dirty="0" smtClean="0"/>
              <a:t> </a:t>
            </a:r>
            <a:r>
              <a:rPr lang="en-US" dirty="0" err="1" smtClean="0"/>
              <a:t>profesi</a:t>
            </a:r>
            <a:r>
              <a:rPr lang="en-US" dirty="0" smtClean="0"/>
              <a:t> yang </a:t>
            </a:r>
            <a:r>
              <a:rPr lang="en-US" dirty="0" err="1" smtClean="0"/>
              <a:t>berkaitan</a:t>
            </a:r>
            <a:r>
              <a:rPr lang="en-US" dirty="0" smtClean="0"/>
              <a:t> </a:t>
            </a:r>
            <a:r>
              <a:rPr lang="en-US" dirty="0" err="1" smtClean="0"/>
              <a:t>dengannya</a:t>
            </a:r>
            <a:r>
              <a:rPr lang="en-US" dirty="0" smtClean="0"/>
              <a:t>, </a:t>
            </a:r>
            <a:r>
              <a:rPr lang="en-US" dirty="0" err="1" smtClean="0"/>
              <a:t>dimana</a:t>
            </a:r>
            <a:r>
              <a:rPr lang="en-US" dirty="0" smtClean="0"/>
              <a:t> </a:t>
            </a:r>
            <a:r>
              <a:rPr lang="en-US" dirty="0" err="1" smtClean="0"/>
              <a:t>semua</a:t>
            </a:r>
            <a:r>
              <a:rPr lang="en-US" dirty="0" smtClean="0"/>
              <a:t> </a:t>
            </a:r>
            <a:r>
              <a:rPr lang="en-US" dirty="0" err="1" smtClean="0"/>
              <a:t>produk</a:t>
            </a:r>
            <a:r>
              <a:rPr lang="en-US" dirty="0" smtClean="0"/>
              <a:t> </a:t>
            </a:r>
            <a:r>
              <a:rPr lang="en-US" dirty="0" err="1" smtClean="0"/>
              <a:t>dan</a:t>
            </a:r>
            <a:r>
              <a:rPr lang="en-US" dirty="0" smtClean="0"/>
              <a:t> </a:t>
            </a:r>
            <a:r>
              <a:rPr lang="en-US" dirty="0" err="1" smtClean="0"/>
              <a:t>mekanisme</a:t>
            </a:r>
            <a:r>
              <a:rPr lang="en-US" dirty="0" smtClean="0"/>
              <a:t> </a:t>
            </a:r>
            <a:r>
              <a:rPr lang="en-US" dirty="0" err="1" smtClean="0"/>
              <a:t>operasional</a:t>
            </a:r>
            <a:r>
              <a:rPr lang="en-US" dirty="0" smtClean="0"/>
              <a:t> </a:t>
            </a:r>
            <a:r>
              <a:rPr lang="en-US" dirty="0" err="1" smtClean="0"/>
              <a:t>tidak</a:t>
            </a:r>
            <a:r>
              <a:rPr lang="en-US" dirty="0" smtClean="0"/>
              <a:t> </a:t>
            </a:r>
            <a:r>
              <a:rPr lang="en-US" dirty="0" err="1" smtClean="0"/>
              <a:t>bertentangan</a:t>
            </a:r>
            <a:r>
              <a:rPr lang="en-US" dirty="0" smtClean="0"/>
              <a:t> </a:t>
            </a:r>
            <a:r>
              <a:rPr lang="en-US" dirty="0" err="1" smtClean="0"/>
              <a:t>dengan</a:t>
            </a:r>
            <a:r>
              <a:rPr lang="en-US" dirty="0" smtClean="0"/>
              <a:t> </a:t>
            </a:r>
            <a:r>
              <a:rPr lang="en-US" dirty="0" err="1" smtClean="0"/>
              <a:t>syariat</a:t>
            </a:r>
            <a:r>
              <a:rPr lang="en-US" dirty="0" smtClean="0"/>
              <a:t> </a:t>
            </a:r>
            <a:r>
              <a:rPr lang="en-US" dirty="0" err="1" smtClean="0"/>
              <a:t>islam</a:t>
            </a:r>
            <a:r>
              <a:rPr lang="en-US" dirty="0" smtClean="0"/>
              <a:t>.</a:t>
            </a:r>
          </a:p>
          <a:p>
            <a:pPr marL="800100" indent="-285750" algn="just">
              <a:buFont typeface="Arial" pitchFamily="34" charset="0"/>
              <a:buChar char="•"/>
            </a:pPr>
            <a:r>
              <a:rPr lang="en-US" dirty="0" err="1" smtClean="0"/>
              <a:t>Tempat</a:t>
            </a:r>
            <a:r>
              <a:rPr lang="en-US" dirty="0" smtClean="0"/>
              <a:t> </a:t>
            </a:r>
            <a:r>
              <a:rPr lang="en-US" dirty="0" err="1" smtClean="0"/>
              <a:t>atau</a:t>
            </a:r>
            <a:r>
              <a:rPr lang="en-US" dirty="0" smtClean="0"/>
              <a:t> </a:t>
            </a:r>
            <a:r>
              <a:rPr lang="en-US" dirty="0" err="1" smtClean="0"/>
              <a:t>sarana</a:t>
            </a:r>
            <a:r>
              <a:rPr lang="en-US" dirty="0" smtClean="0"/>
              <a:t> </a:t>
            </a:r>
            <a:r>
              <a:rPr lang="en-US" dirty="0" err="1" smtClean="0"/>
              <a:t>bertemunya</a:t>
            </a:r>
            <a:r>
              <a:rPr lang="en-US" dirty="0" smtClean="0"/>
              <a:t> </a:t>
            </a:r>
            <a:r>
              <a:rPr lang="en-US" dirty="0" err="1" smtClean="0"/>
              <a:t>penjual</a:t>
            </a:r>
            <a:r>
              <a:rPr lang="en-US" dirty="0" smtClean="0"/>
              <a:t> </a:t>
            </a:r>
            <a:r>
              <a:rPr lang="en-US" dirty="0" err="1" smtClean="0"/>
              <a:t>dan</a:t>
            </a:r>
            <a:r>
              <a:rPr lang="en-US" dirty="0" smtClean="0"/>
              <a:t> </a:t>
            </a:r>
            <a:r>
              <a:rPr lang="en-US" dirty="0" err="1" smtClean="0"/>
              <a:t>pembeli</a:t>
            </a:r>
            <a:r>
              <a:rPr lang="en-US" dirty="0" smtClean="0"/>
              <a:t> </a:t>
            </a:r>
            <a:r>
              <a:rPr lang="en-US" dirty="0" err="1" smtClean="0"/>
              <a:t>instrumen</a:t>
            </a:r>
            <a:r>
              <a:rPr lang="en-US" dirty="0" smtClean="0"/>
              <a:t> </a:t>
            </a:r>
            <a:r>
              <a:rPr lang="en-US" dirty="0" err="1" smtClean="0"/>
              <a:t>keuangan</a:t>
            </a:r>
            <a:r>
              <a:rPr lang="en-US" dirty="0" smtClean="0"/>
              <a:t> </a:t>
            </a:r>
            <a:r>
              <a:rPr lang="en-US" dirty="0" err="1" smtClean="0"/>
              <a:t>syariah</a:t>
            </a:r>
            <a:r>
              <a:rPr lang="en-US" dirty="0" smtClean="0"/>
              <a:t> yang </a:t>
            </a:r>
            <a:r>
              <a:rPr lang="en-US" dirty="0" err="1" smtClean="0"/>
              <a:t>dalam</a:t>
            </a:r>
            <a:r>
              <a:rPr lang="en-US" dirty="0" smtClean="0"/>
              <a:t> </a:t>
            </a:r>
            <a:r>
              <a:rPr lang="en-US" dirty="0" err="1" smtClean="0"/>
              <a:t>bertransaksi</a:t>
            </a:r>
            <a:r>
              <a:rPr lang="en-US" dirty="0" smtClean="0"/>
              <a:t> </a:t>
            </a:r>
            <a:r>
              <a:rPr lang="en-US" dirty="0" err="1" smtClean="0"/>
              <a:t>berpedoman</a:t>
            </a:r>
            <a:r>
              <a:rPr lang="en-US" dirty="0" smtClean="0"/>
              <a:t> </a:t>
            </a:r>
            <a:r>
              <a:rPr lang="en-US" dirty="0" err="1" smtClean="0"/>
              <a:t>pada</a:t>
            </a:r>
            <a:r>
              <a:rPr lang="en-US" dirty="0" smtClean="0"/>
              <a:t> </a:t>
            </a:r>
            <a:r>
              <a:rPr lang="en-US" dirty="0" err="1" smtClean="0"/>
              <a:t>ajaran</a:t>
            </a:r>
            <a:r>
              <a:rPr lang="en-US" dirty="0" smtClean="0"/>
              <a:t> </a:t>
            </a:r>
            <a:r>
              <a:rPr lang="en-US" dirty="0" err="1" smtClean="0"/>
              <a:t>islam</a:t>
            </a:r>
            <a:r>
              <a:rPr lang="en-US" dirty="0" smtClean="0"/>
              <a:t> </a:t>
            </a:r>
            <a:r>
              <a:rPr lang="en-US" dirty="0" err="1" smtClean="0"/>
              <a:t>dan</a:t>
            </a:r>
            <a:r>
              <a:rPr lang="en-US" dirty="0" smtClean="0"/>
              <a:t> </a:t>
            </a:r>
            <a:r>
              <a:rPr lang="en-US" dirty="0" err="1" smtClean="0"/>
              <a:t>menjauhi</a:t>
            </a:r>
            <a:r>
              <a:rPr lang="en-US" dirty="0" smtClean="0"/>
              <a:t> </a:t>
            </a:r>
            <a:r>
              <a:rPr lang="en-US" dirty="0" err="1" smtClean="0"/>
              <a:t>hal</a:t>
            </a:r>
            <a:r>
              <a:rPr lang="en-US" dirty="0" smtClean="0"/>
              <a:t> yang </a:t>
            </a:r>
            <a:r>
              <a:rPr lang="en-US" dirty="0" err="1" smtClean="0"/>
              <a:t>dilarang</a:t>
            </a:r>
            <a:r>
              <a:rPr lang="en-US" dirty="0" smtClean="0"/>
              <a:t> </a:t>
            </a:r>
            <a:r>
              <a:rPr lang="en-US" dirty="0" err="1" smtClean="0"/>
              <a:t>seperti</a:t>
            </a:r>
            <a:r>
              <a:rPr lang="en-US" dirty="0" smtClean="0"/>
              <a:t> </a:t>
            </a:r>
            <a:r>
              <a:rPr lang="en-US" dirty="0" err="1" smtClean="0"/>
              <a:t>penipuan</a:t>
            </a:r>
            <a:r>
              <a:rPr lang="en-US" dirty="0" smtClean="0"/>
              <a:t> </a:t>
            </a:r>
            <a:r>
              <a:rPr lang="en-US" dirty="0" err="1" smtClean="0"/>
              <a:t>dan</a:t>
            </a:r>
            <a:r>
              <a:rPr lang="en-US" dirty="0" smtClean="0"/>
              <a:t> </a:t>
            </a:r>
            <a:r>
              <a:rPr lang="en-US" dirty="0" err="1" smtClean="0"/>
              <a:t>penggelapan</a:t>
            </a:r>
            <a:r>
              <a:rPr lang="en-US" dirty="0" smtClean="0"/>
              <a:t>.  Di Indonesia </a:t>
            </a:r>
            <a:r>
              <a:rPr lang="en-US" dirty="0" err="1" smtClean="0"/>
              <a:t>dalam</a:t>
            </a:r>
            <a:r>
              <a:rPr lang="en-US" dirty="0" smtClean="0"/>
              <a:t> </a:t>
            </a:r>
            <a:r>
              <a:rPr lang="en-US" dirty="0" err="1" smtClean="0"/>
              <a:t>opersionalnya</a:t>
            </a:r>
            <a:r>
              <a:rPr lang="en-US" dirty="0" smtClean="0"/>
              <a:t> </a:t>
            </a:r>
            <a:r>
              <a:rPr lang="en-US" dirty="0" err="1" smtClean="0"/>
              <a:t>masih</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indeks</a:t>
            </a:r>
            <a:r>
              <a:rPr lang="en-US" dirty="0" smtClean="0"/>
              <a:t> Jakarta Islamic </a:t>
            </a:r>
            <a:r>
              <a:rPr lang="en-US" dirty="0" err="1" smtClean="0"/>
              <a:t>Indeks</a:t>
            </a:r>
            <a:r>
              <a:rPr lang="en-US" dirty="0" smtClean="0"/>
              <a:t> </a:t>
            </a:r>
            <a:r>
              <a:rPr lang="en-US" dirty="0" err="1" smtClean="0"/>
              <a:t>pada</a:t>
            </a:r>
            <a:r>
              <a:rPr lang="en-US" dirty="0" smtClean="0"/>
              <a:t> PT. Bursa </a:t>
            </a:r>
            <a:r>
              <a:rPr lang="en-US" dirty="0" err="1" smtClean="0"/>
              <a:t>Efek</a:t>
            </a:r>
            <a:r>
              <a:rPr lang="en-US" dirty="0" smtClean="0"/>
              <a:t> Indonesia.</a:t>
            </a:r>
            <a:endParaRPr lang="en-US" dirty="0"/>
          </a:p>
        </p:txBody>
      </p:sp>
      <p:sp>
        <p:nvSpPr>
          <p:cNvPr id="5"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3" name="Subtitle 22"/>
          <p:cNvSpPr>
            <a:spLocks noGrp="1"/>
          </p:cNvSpPr>
          <p:nvPr>
            <p:ph type="subTitle" idx="1"/>
          </p:nvPr>
        </p:nvSpPr>
        <p:spPr>
          <a:xfrm>
            <a:off x="933688" y="381716"/>
            <a:ext cx="6517990" cy="4442532"/>
          </a:xfrm>
        </p:spPr>
        <p:txBody>
          <a:bodyPr/>
          <a:lstStyle/>
          <a:p>
            <a:pPr marL="476250" indent="-342900" algn="just">
              <a:buFont typeface="+mj-lt"/>
              <a:buAutoNum type="arabicPeriod" startAt="2"/>
            </a:pPr>
            <a:r>
              <a:rPr lang="en-US" b="1" dirty="0" err="1" smtClean="0"/>
              <a:t>Perkembangan</a:t>
            </a:r>
            <a:r>
              <a:rPr lang="en-US" b="1" dirty="0" smtClean="0"/>
              <a:t> </a:t>
            </a:r>
            <a:r>
              <a:rPr lang="en-US" b="1" dirty="0" err="1" smtClean="0"/>
              <a:t>Pasar</a:t>
            </a:r>
            <a:r>
              <a:rPr lang="en-US" b="1" dirty="0" smtClean="0"/>
              <a:t> Modal </a:t>
            </a:r>
            <a:r>
              <a:rPr lang="en-US" b="1" dirty="0" err="1" smtClean="0"/>
              <a:t>Syariah</a:t>
            </a:r>
            <a:endParaRPr lang="en-US" b="1" dirty="0" smtClean="0"/>
          </a:p>
          <a:p>
            <a:pPr marL="133350" indent="0" algn="just"/>
            <a:endParaRPr lang="en-US" b="1" dirty="0" smtClean="0"/>
          </a:p>
          <a:p>
            <a:pPr marL="133350" indent="0" algn="just"/>
            <a:r>
              <a:rPr lang="en-US" dirty="0"/>
              <a:t>	</a:t>
            </a:r>
            <a:r>
              <a:rPr lang="en-US" dirty="0" err="1" smtClean="0"/>
              <a:t>Pada</a:t>
            </a:r>
            <a:r>
              <a:rPr lang="en-US" dirty="0" smtClean="0"/>
              <a:t> </a:t>
            </a:r>
            <a:r>
              <a:rPr lang="en-US" dirty="0" err="1" smtClean="0"/>
              <a:t>industri</a:t>
            </a:r>
            <a:r>
              <a:rPr lang="en-US" dirty="0" smtClean="0"/>
              <a:t> </a:t>
            </a:r>
            <a:r>
              <a:rPr lang="en-US" dirty="0" err="1" smtClean="0"/>
              <a:t>pasar</a:t>
            </a:r>
            <a:r>
              <a:rPr lang="en-US" dirty="0" smtClean="0"/>
              <a:t> modal, </a:t>
            </a:r>
            <a:r>
              <a:rPr lang="en-US" dirty="0" err="1" smtClean="0"/>
              <a:t>prinsip</a:t>
            </a:r>
            <a:r>
              <a:rPr lang="en-US" dirty="0" smtClean="0"/>
              <a:t> </a:t>
            </a:r>
            <a:r>
              <a:rPr lang="en-US" dirty="0" err="1" smtClean="0"/>
              <a:t>syariah</a:t>
            </a:r>
            <a:r>
              <a:rPr lang="en-US" dirty="0" smtClean="0"/>
              <a:t> </a:t>
            </a:r>
            <a:r>
              <a:rPr lang="en-US" dirty="0" err="1" smtClean="0"/>
              <a:t>telah</a:t>
            </a:r>
            <a:r>
              <a:rPr lang="en-US" dirty="0" smtClean="0"/>
              <a:t> </a:t>
            </a:r>
            <a:r>
              <a:rPr lang="en-US" dirty="0" err="1" smtClean="0"/>
              <a:t>diterapkan</a:t>
            </a:r>
            <a:r>
              <a:rPr lang="en-US" dirty="0" smtClean="0"/>
              <a:t> </a:t>
            </a:r>
            <a:r>
              <a:rPr lang="en-US" dirty="0" err="1" smtClean="0"/>
              <a:t>pada</a:t>
            </a:r>
            <a:r>
              <a:rPr lang="en-US" dirty="0" smtClean="0"/>
              <a:t> </a:t>
            </a:r>
            <a:r>
              <a:rPr lang="en-US" dirty="0" err="1" smtClean="0"/>
              <a:t>instrumen</a:t>
            </a:r>
            <a:r>
              <a:rPr lang="en-US" dirty="0" smtClean="0"/>
              <a:t> </a:t>
            </a:r>
            <a:r>
              <a:rPr lang="en-US" dirty="0" err="1" smtClean="0"/>
              <a:t>obligasi</a:t>
            </a:r>
            <a:r>
              <a:rPr lang="en-US" dirty="0" smtClean="0"/>
              <a:t>, </a:t>
            </a:r>
            <a:r>
              <a:rPr lang="en-US" dirty="0" err="1" smtClean="0"/>
              <a:t>saham</a:t>
            </a:r>
            <a:r>
              <a:rPr lang="en-US" dirty="0" smtClean="0"/>
              <a:t> </a:t>
            </a:r>
            <a:r>
              <a:rPr lang="en-US" dirty="0" err="1" smtClean="0"/>
              <a:t>dan</a:t>
            </a:r>
            <a:r>
              <a:rPr lang="en-US" dirty="0" smtClean="0"/>
              <a:t> fund (</a:t>
            </a:r>
            <a:r>
              <a:rPr lang="en-US" dirty="0" err="1" smtClean="0"/>
              <a:t>reksa</a:t>
            </a:r>
            <a:r>
              <a:rPr lang="en-US" dirty="0" smtClean="0"/>
              <a:t> </a:t>
            </a:r>
            <a:r>
              <a:rPr lang="en-US" dirty="0" err="1" smtClean="0"/>
              <a:t>dana</a:t>
            </a:r>
            <a:r>
              <a:rPr lang="en-US" dirty="0" smtClean="0"/>
              <a:t>). </a:t>
            </a:r>
            <a:r>
              <a:rPr lang="en-US" dirty="0" err="1" smtClean="0"/>
              <a:t>Adapun</a:t>
            </a:r>
            <a:r>
              <a:rPr lang="en-US" dirty="0" smtClean="0"/>
              <a:t> </a:t>
            </a:r>
            <a:r>
              <a:rPr lang="en-US" dirty="0" err="1" smtClean="0"/>
              <a:t>negara</a:t>
            </a:r>
            <a:r>
              <a:rPr lang="en-US" dirty="0" smtClean="0"/>
              <a:t> yang </a:t>
            </a:r>
            <a:r>
              <a:rPr lang="en-US" dirty="0" err="1" smtClean="0"/>
              <a:t>pertama</a:t>
            </a:r>
            <a:r>
              <a:rPr lang="en-US" dirty="0" smtClean="0"/>
              <a:t> kali </a:t>
            </a:r>
            <a:r>
              <a:rPr lang="en-US" dirty="0" err="1" smtClean="0"/>
              <a:t>mengintrodusir</a:t>
            </a:r>
            <a:r>
              <a:rPr lang="en-US" dirty="0" smtClean="0"/>
              <a:t> </a:t>
            </a:r>
            <a:r>
              <a:rPr lang="en-US" dirty="0" err="1" smtClean="0"/>
              <a:t>untuk</a:t>
            </a:r>
            <a:r>
              <a:rPr lang="en-US" dirty="0" smtClean="0"/>
              <a:t> </a:t>
            </a:r>
            <a:r>
              <a:rPr lang="en-US" dirty="0" err="1" smtClean="0"/>
              <a:t>mengimplementasikan</a:t>
            </a:r>
            <a:r>
              <a:rPr lang="en-US" dirty="0" smtClean="0"/>
              <a:t> </a:t>
            </a:r>
            <a:r>
              <a:rPr lang="en-US" dirty="0" err="1" smtClean="0"/>
              <a:t>prinsip</a:t>
            </a:r>
            <a:r>
              <a:rPr lang="en-US" dirty="0" smtClean="0"/>
              <a:t> </a:t>
            </a:r>
            <a:r>
              <a:rPr lang="en-US" dirty="0" err="1" smtClean="0"/>
              <a:t>syariah</a:t>
            </a:r>
            <a:r>
              <a:rPr lang="en-US" dirty="0" smtClean="0"/>
              <a:t> di </a:t>
            </a:r>
            <a:r>
              <a:rPr lang="en-US" dirty="0" err="1" smtClean="0"/>
              <a:t>sektor</a:t>
            </a:r>
            <a:r>
              <a:rPr lang="en-US" dirty="0" smtClean="0"/>
              <a:t> </a:t>
            </a:r>
            <a:r>
              <a:rPr lang="en-US" dirty="0" err="1" smtClean="0"/>
              <a:t>pasar</a:t>
            </a:r>
            <a:r>
              <a:rPr lang="en-US" dirty="0" smtClean="0"/>
              <a:t> modal </a:t>
            </a:r>
            <a:r>
              <a:rPr lang="en-US" dirty="0" err="1" smtClean="0"/>
              <a:t>adalah</a:t>
            </a:r>
            <a:r>
              <a:rPr lang="en-US" dirty="0" smtClean="0"/>
              <a:t> “</a:t>
            </a:r>
            <a:r>
              <a:rPr lang="en-US" dirty="0"/>
              <a:t>J</a:t>
            </a:r>
            <a:r>
              <a:rPr lang="en-US" dirty="0" smtClean="0"/>
              <a:t>ordan </a:t>
            </a:r>
            <a:r>
              <a:rPr lang="en-US" dirty="0" err="1" smtClean="0"/>
              <a:t>dan</a:t>
            </a:r>
            <a:r>
              <a:rPr lang="en-US" dirty="0" smtClean="0"/>
              <a:t> </a:t>
            </a:r>
            <a:r>
              <a:rPr lang="en-US" dirty="0"/>
              <a:t>P</a:t>
            </a:r>
            <a:r>
              <a:rPr lang="en-US" dirty="0" smtClean="0"/>
              <a:t>akistan”, </a:t>
            </a:r>
            <a:r>
              <a:rPr lang="en-US" dirty="0" err="1" smtClean="0"/>
              <a:t>negara</a:t>
            </a:r>
            <a:r>
              <a:rPr lang="en-US" dirty="0" smtClean="0"/>
              <a:t> </a:t>
            </a:r>
            <a:r>
              <a:rPr lang="en-US" dirty="0" err="1" smtClean="0"/>
              <a:t>tersebut</a:t>
            </a:r>
            <a:r>
              <a:rPr lang="en-US" dirty="0" smtClean="0"/>
              <a:t> </a:t>
            </a:r>
            <a:r>
              <a:rPr lang="en-US" dirty="0" err="1" smtClean="0"/>
              <a:t>telah</a:t>
            </a:r>
            <a:r>
              <a:rPr lang="en-US" dirty="0" smtClean="0"/>
              <a:t> </a:t>
            </a:r>
            <a:r>
              <a:rPr lang="en-US" dirty="0" err="1" smtClean="0"/>
              <a:t>menyusun</a:t>
            </a:r>
            <a:r>
              <a:rPr lang="en-US" dirty="0" smtClean="0"/>
              <a:t> </a:t>
            </a:r>
            <a:r>
              <a:rPr lang="en-US" dirty="0" err="1" smtClean="0"/>
              <a:t>dasar</a:t>
            </a:r>
            <a:r>
              <a:rPr lang="en-US" dirty="0" smtClean="0"/>
              <a:t> </a:t>
            </a:r>
            <a:r>
              <a:rPr lang="en-US" dirty="0" err="1" smtClean="0"/>
              <a:t>hukum</a:t>
            </a:r>
            <a:r>
              <a:rPr lang="en-US" dirty="0" smtClean="0"/>
              <a:t> </a:t>
            </a:r>
            <a:r>
              <a:rPr lang="en-US" dirty="0" err="1" smtClean="0"/>
              <a:t>penerbitan</a:t>
            </a:r>
            <a:r>
              <a:rPr lang="en-US" dirty="0" smtClean="0"/>
              <a:t> </a:t>
            </a:r>
            <a:r>
              <a:rPr lang="en-US" dirty="0" err="1" smtClean="0"/>
              <a:t>obligasi</a:t>
            </a:r>
            <a:r>
              <a:rPr lang="en-US" dirty="0" smtClean="0"/>
              <a:t> </a:t>
            </a:r>
            <a:r>
              <a:rPr lang="en-US" dirty="0" err="1" smtClean="0"/>
              <a:t>syariah</a:t>
            </a:r>
            <a:r>
              <a:rPr lang="en-US" dirty="0" smtClean="0"/>
              <a:t>. </a:t>
            </a:r>
          </a:p>
          <a:p>
            <a:pPr marL="133350" indent="0" algn="just"/>
            <a:endParaRPr lang="en-US" dirty="0" smtClean="0"/>
          </a:p>
          <a:p>
            <a:pPr marL="133350" indent="0" algn="just"/>
            <a:r>
              <a:rPr lang="en-US" dirty="0" smtClean="0"/>
              <a:t>	</a:t>
            </a:r>
            <a:r>
              <a:rPr lang="en-US" dirty="0" err="1" smtClean="0"/>
              <a:t>Langkah</a:t>
            </a:r>
            <a:r>
              <a:rPr lang="en-US" dirty="0" smtClean="0"/>
              <a:t> </a:t>
            </a:r>
            <a:r>
              <a:rPr lang="en-US" dirty="0" err="1" smtClean="0"/>
              <a:t>awal</a:t>
            </a:r>
            <a:r>
              <a:rPr lang="en-US" dirty="0" smtClean="0"/>
              <a:t> </a:t>
            </a:r>
            <a:r>
              <a:rPr lang="en-US" dirty="0" err="1" smtClean="0"/>
              <a:t>perkembangan</a:t>
            </a:r>
            <a:r>
              <a:rPr lang="en-US" dirty="0" smtClean="0"/>
              <a:t> </a:t>
            </a:r>
            <a:r>
              <a:rPr lang="en-US" dirty="0" err="1" smtClean="0"/>
              <a:t>pasar</a:t>
            </a:r>
            <a:r>
              <a:rPr lang="en-US" dirty="0" smtClean="0"/>
              <a:t> modal </a:t>
            </a:r>
            <a:r>
              <a:rPr lang="en-US" dirty="0" err="1" smtClean="0"/>
              <a:t>syariah</a:t>
            </a:r>
            <a:r>
              <a:rPr lang="en-US" dirty="0" smtClean="0"/>
              <a:t> di </a:t>
            </a:r>
            <a:r>
              <a:rPr lang="en-US" dirty="0"/>
              <a:t>I</a:t>
            </a:r>
            <a:r>
              <a:rPr lang="en-US" dirty="0" smtClean="0"/>
              <a:t>ndonesia </a:t>
            </a:r>
            <a:r>
              <a:rPr lang="en-US" dirty="0" err="1" smtClean="0"/>
              <a:t>dimulai</a:t>
            </a:r>
            <a:r>
              <a:rPr lang="en-US" dirty="0" smtClean="0"/>
              <a:t> </a:t>
            </a:r>
            <a:r>
              <a:rPr lang="en-US" dirty="0" err="1" smtClean="0"/>
              <a:t>dengan</a:t>
            </a:r>
            <a:r>
              <a:rPr lang="en-US" dirty="0" smtClean="0"/>
              <a:t> </a:t>
            </a:r>
            <a:r>
              <a:rPr lang="en-US" dirty="0" err="1" smtClean="0"/>
              <a:t>diterbitkannya</a:t>
            </a:r>
            <a:r>
              <a:rPr lang="en-US" dirty="0" smtClean="0"/>
              <a:t> </a:t>
            </a:r>
            <a:r>
              <a:rPr lang="en-US" dirty="0" err="1" smtClean="0"/>
              <a:t>reksadana</a:t>
            </a:r>
            <a:r>
              <a:rPr lang="en-US" dirty="0" smtClean="0"/>
              <a:t> </a:t>
            </a:r>
            <a:r>
              <a:rPr lang="en-US" dirty="0" err="1" smtClean="0"/>
              <a:t>syariah</a:t>
            </a:r>
            <a:r>
              <a:rPr lang="en-US" dirty="0" smtClean="0"/>
              <a:t> </a:t>
            </a:r>
            <a:r>
              <a:rPr lang="en-US" dirty="0" err="1" smtClean="0"/>
              <a:t>pada</a:t>
            </a:r>
            <a:r>
              <a:rPr lang="en-US" dirty="0" smtClean="0"/>
              <a:t> 25 </a:t>
            </a:r>
            <a:r>
              <a:rPr lang="en-US" dirty="0" err="1"/>
              <a:t>J</a:t>
            </a:r>
            <a:r>
              <a:rPr lang="en-US" dirty="0" err="1" smtClean="0"/>
              <a:t>uni</a:t>
            </a:r>
            <a:r>
              <a:rPr lang="en-US" dirty="0" smtClean="0"/>
              <a:t> 1997, </a:t>
            </a:r>
            <a:r>
              <a:rPr lang="en-US" dirty="0" err="1" smtClean="0"/>
              <a:t>lalu</a:t>
            </a:r>
            <a:r>
              <a:rPr lang="en-US" dirty="0" smtClean="0"/>
              <a:t> </a:t>
            </a:r>
            <a:r>
              <a:rPr lang="en-US" dirty="0" err="1" smtClean="0"/>
              <a:t>diikuti</a:t>
            </a:r>
            <a:r>
              <a:rPr lang="en-US" dirty="0" smtClean="0"/>
              <a:t> </a:t>
            </a:r>
            <a:r>
              <a:rPr lang="en-US" dirty="0" err="1" smtClean="0"/>
              <a:t>dengan</a:t>
            </a:r>
            <a:r>
              <a:rPr lang="en-US" dirty="0" smtClean="0"/>
              <a:t> </a:t>
            </a:r>
            <a:r>
              <a:rPr lang="en-US" dirty="0" err="1" smtClean="0"/>
              <a:t>diterbitkannya</a:t>
            </a:r>
            <a:r>
              <a:rPr lang="en-US" dirty="0" smtClean="0"/>
              <a:t> </a:t>
            </a:r>
            <a:r>
              <a:rPr lang="en-US" dirty="0" err="1" smtClean="0"/>
              <a:t>obligasi</a:t>
            </a:r>
            <a:r>
              <a:rPr lang="en-US" dirty="0" smtClean="0"/>
              <a:t> </a:t>
            </a:r>
            <a:r>
              <a:rPr lang="en-US" dirty="0" err="1" smtClean="0"/>
              <a:t>syariah</a:t>
            </a:r>
            <a:r>
              <a:rPr lang="en-US" dirty="0" smtClean="0"/>
              <a:t> </a:t>
            </a:r>
            <a:r>
              <a:rPr lang="en-US" dirty="0" err="1" smtClean="0"/>
              <a:t>pada</a:t>
            </a:r>
            <a:r>
              <a:rPr lang="en-US" dirty="0" smtClean="0"/>
              <a:t> </a:t>
            </a:r>
            <a:r>
              <a:rPr lang="en-US" dirty="0" err="1" smtClean="0"/>
              <a:t>tahun</a:t>
            </a:r>
            <a:r>
              <a:rPr lang="en-US" dirty="0" smtClean="0"/>
              <a:t> 2002 </a:t>
            </a:r>
            <a:r>
              <a:rPr lang="en-US" dirty="0" err="1" smtClean="0"/>
              <a:t>dan</a:t>
            </a:r>
            <a:r>
              <a:rPr lang="en-US" dirty="0" smtClean="0"/>
              <a:t> </a:t>
            </a:r>
            <a:r>
              <a:rPr lang="en-US" dirty="0" err="1" smtClean="0"/>
              <a:t>pada</a:t>
            </a:r>
            <a:r>
              <a:rPr lang="en-US" dirty="0" smtClean="0"/>
              <a:t> 3 </a:t>
            </a:r>
            <a:r>
              <a:rPr lang="en-US" dirty="0" err="1"/>
              <a:t>J</a:t>
            </a:r>
            <a:r>
              <a:rPr lang="en-US" dirty="0" err="1" smtClean="0"/>
              <a:t>uni</a:t>
            </a:r>
            <a:r>
              <a:rPr lang="en-US" dirty="0" smtClean="0"/>
              <a:t> 2000 </a:t>
            </a:r>
            <a:r>
              <a:rPr lang="en-US" dirty="0" err="1" smtClean="0"/>
              <a:t>telah</a:t>
            </a:r>
            <a:r>
              <a:rPr lang="en-US" dirty="0" smtClean="0"/>
              <a:t> </a:t>
            </a:r>
            <a:r>
              <a:rPr lang="en-US" dirty="0" err="1" smtClean="0"/>
              <a:t>hadir</a:t>
            </a:r>
            <a:r>
              <a:rPr lang="en-US" dirty="0" smtClean="0"/>
              <a:t> Jakarta Islamic </a:t>
            </a:r>
            <a:r>
              <a:rPr lang="en-US" dirty="0" err="1" smtClean="0"/>
              <a:t>Indeks</a:t>
            </a:r>
            <a:r>
              <a:rPr lang="en-US" dirty="0" smtClean="0"/>
              <a:t> di </a:t>
            </a:r>
            <a:r>
              <a:rPr lang="en-US" dirty="0" err="1" smtClean="0"/>
              <a:t>mana</a:t>
            </a:r>
            <a:r>
              <a:rPr lang="en-US" dirty="0" smtClean="0"/>
              <a:t> </a:t>
            </a:r>
            <a:r>
              <a:rPr lang="en-US" dirty="0" err="1" smtClean="0"/>
              <a:t>saham-saham</a:t>
            </a:r>
            <a:r>
              <a:rPr lang="en-US" dirty="0" smtClean="0"/>
              <a:t> yang </a:t>
            </a:r>
            <a:r>
              <a:rPr lang="en-US" dirty="0" err="1" smtClean="0"/>
              <a:t>tercantum</a:t>
            </a:r>
            <a:r>
              <a:rPr lang="en-US" dirty="0" smtClean="0"/>
              <a:t> di </a:t>
            </a:r>
            <a:r>
              <a:rPr lang="en-US" dirty="0" err="1" smtClean="0"/>
              <a:t>dalam</a:t>
            </a:r>
            <a:r>
              <a:rPr lang="en-US" dirty="0" smtClean="0"/>
              <a:t> </a:t>
            </a:r>
            <a:r>
              <a:rPr lang="en-US" dirty="0" err="1" smtClean="0"/>
              <a:t>indeks</a:t>
            </a:r>
            <a:r>
              <a:rPr lang="en-US" dirty="0" smtClean="0"/>
              <a:t> </a:t>
            </a:r>
            <a:r>
              <a:rPr lang="en-US" dirty="0" err="1" smtClean="0"/>
              <a:t>ini</a:t>
            </a:r>
            <a:r>
              <a:rPr lang="en-US" dirty="0" smtClean="0"/>
              <a:t> </a:t>
            </a:r>
            <a:r>
              <a:rPr lang="en-US" dirty="0" err="1" smtClean="0"/>
              <a:t>sudah</a:t>
            </a:r>
            <a:r>
              <a:rPr lang="en-US" dirty="0" smtClean="0"/>
              <a:t> </a:t>
            </a:r>
            <a:r>
              <a:rPr lang="en-US" dirty="0" err="1" smtClean="0"/>
              <a:t>ditentukan</a:t>
            </a:r>
            <a:r>
              <a:rPr lang="en-US" dirty="0" smtClean="0"/>
              <a:t> </a:t>
            </a:r>
            <a:r>
              <a:rPr lang="en-US" dirty="0" err="1" smtClean="0"/>
              <a:t>oleh</a:t>
            </a:r>
            <a:r>
              <a:rPr lang="en-US" dirty="0" smtClean="0"/>
              <a:t> </a:t>
            </a:r>
            <a:r>
              <a:rPr lang="en-US" dirty="0" err="1" smtClean="0"/>
              <a:t>dewan</a:t>
            </a:r>
            <a:r>
              <a:rPr lang="en-US" dirty="0" smtClean="0"/>
              <a:t> </a:t>
            </a:r>
            <a:r>
              <a:rPr lang="en-US" dirty="0" err="1" smtClean="0"/>
              <a:t>syariah</a:t>
            </a:r>
            <a:r>
              <a:rPr lang="en-US" dirty="0" smtClean="0"/>
              <a:t>. </a:t>
            </a:r>
            <a:endParaRPr lang="en-US" dirty="0"/>
          </a:p>
        </p:txBody>
      </p:sp>
      <p:sp>
        <p:nvSpPr>
          <p:cNvPr id="5"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a:t>
            </a:r>
            <a:r>
              <a:rPr lang="en-US" sz="1100" dirty="0" smtClean="0"/>
              <a:t>Centre </a:t>
            </a:r>
            <a:r>
              <a:rPr lang="en-US" sz="1100" dirty="0" err="1"/>
              <a:t>Sudirman</a:t>
            </a:r>
            <a:r>
              <a:rPr lang="en-US" sz="1100" dirty="0"/>
              <a:t> GUPPI - </a:t>
            </a:r>
            <a:r>
              <a:rPr lang="en-US" sz="1100" dirty="0" smtClean="0"/>
              <a:t>2023</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1489539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3" name="Subtitle 22"/>
          <p:cNvSpPr>
            <a:spLocks noGrp="1"/>
          </p:cNvSpPr>
          <p:nvPr>
            <p:ph type="subTitle" idx="1"/>
          </p:nvPr>
        </p:nvSpPr>
        <p:spPr>
          <a:xfrm>
            <a:off x="933688" y="381716"/>
            <a:ext cx="6722706" cy="4237581"/>
          </a:xfrm>
        </p:spPr>
        <p:txBody>
          <a:bodyPr/>
          <a:lstStyle/>
          <a:p>
            <a:pPr marL="133350" indent="0" algn="just"/>
            <a:r>
              <a:rPr lang="en-US" dirty="0" smtClean="0"/>
              <a:t>3. </a:t>
            </a:r>
            <a:r>
              <a:rPr lang="en-US" b="1" dirty="0" err="1" smtClean="0"/>
              <a:t>Fungsi</a:t>
            </a:r>
            <a:r>
              <a:rPr lang="en-US" b="1" dirty="0" smtClean="0"/>
              <a:t> </a:t>
            </a:r>
            <a:r>
              <a:rPr lang="en-US" b="1" dirty="0" err="1" smtClean="0"/>
              <a:t>Pasar</a:t>
            </a:r>
            <a:r>
              <a:rPr lang="en-US" b="1" dirty="0" smtClean="0"/>
              <a:t> Modal </a:t>
            </a:r>
            <a:r>
              <a:rPr lang="en-US" b="1" dirty="0" err="1" smtClean="0"/>
              <a:t>Syariah</a:t>
            </a:r>
            <a:endParaRPr lang="en-US" b="1" dirty="0" smtClean="0"/>
          </a:p>
          <a:p>
            <a:pPr marL="133350" indent="0" algn="just"/>
            <a:endParaRPr lang="en-US" b="1" dirty="0" smtClean="0"/>
          </a:p>
          <a:p>
            <a:pPr marL="728663" indent="-342900" algn="just">
              <a:buAutoNum type="alphaLcPeriod"/>
            </a:pPr>
            <a:r>
              <a:rPr lang="en-US" dirty="0" err="1" smtClean="0"/>
              <a:t>Memungkinkan</a:t>
            </a:r>
            <a:r>
              <a:rPr lang="en-US" dirty="0" smtClean="0"/>
              <a:t> </a:t>
            </a:r>
            <a:r>
              <a:rPr lang="en-US" dirty="0" err="1" smtClean="0"/>
              <a:t>bagi</a:t>
            </a:r>
            <a:r>
              <a:rPr lang="en-US" dirty="0" smtClean="0"/>
              <a:t> </a:t>
            </a:r>
            <a:r>
              <a:rPr lang="en-US" dirty="0" err="1" smtClean="0"/>
              <a:t>masyarakat</a:t>
            </a:r>
            <a:r>
              <a:rPr lang="en-US" dirty="0" smtClean="0"/>
              <a:t> </a:t>
            </a:r>
            <a:r>
              <a:rPr lang="en-US" dirty="0" err="1" smtClean="0"/>
              <a:t>untuk</a:t>
            </a:r>
            <a:r>
              <a:rPr lang="en-US" dirty="0" smtClean="0"/>
              <a:t> </a:t>
            </a:r>
            <a:r>
              <a:rPr lang="en-US" dirty="0" err="1" smtClean="0"/>
              <a:t>berpartisipasi</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bisnis</a:t>
            </a:r>
            <a:r>
              <a:rPr lang="en-US" dirty="0" smtClean="0"/>
              <a:t> </a:t>
            </a:r>
            <a:r>
              <a:rPr lang="en-US" dirty="0" err="1" smtClean="0"/>
              <a:t>dengan</a:t>
            </a:r>
            <a:r>
              <a:rPr lang="en-US" dirty="0" smtClean="0"/>
              <a:t> </a:t>
            </a:r>
            <a:r>
              <a:rPr lang="en-US" dirty="0" err="1" smtClean="0"/>
              <a:t>memperoleh</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keuntungan</a:t>
            </a:r>
            <a:r>
              <a:rPr lang="en-US" dirty="0" smtClean="0"/>
              <a:t> </a:t>
            </a:r>
            <a:r>
              <a:rPr lang="en-US" dirty="0" err="1" smtClean="0"/>
              <a:t>dan</a:t>
            </a:r>
            <a:r>
              <a:rPr lang="en-US" dirty="0" smtClean="0"/>
              <a:t> </a:t>
            </a:r>
            <a:r>
              <a:rPr lang="en-US" dirty="0" err="1" smtClean="0"/>
              <a:t>resikonya</a:t>
            </a:r>
            <a:r>
              <a:rPr lang="en-US" dirty="0" smtClean="0"/>
              <a:t>.</a:t>
            </a:r>
          </a:p>
          <a:p>
            <a:pPr marL="728663" indent="-342900" algn="just">
              <a:buAutoNum type="alphaLcPeriod"/>
            </a:pPr>
            <a:r>
              <a:rPr lang="en-US" dirty="0" err="1" smtClean="0"/>
              <a:t>Memungkinkan</a:t>
            </a:r>
            <a:r>
              <a:rPr lang="en-US" dirty="0" smtClean="0"/>
              <a:t> </a:t>
            </a:r>
            <a:r>
              <a:rPr lang="en-US" dirty="0" err="1" smtClean="0"/>
              <a:t>para</a:t>
            </a:r>
            <a:r>
              <a:rPr lang="en-US" dirty="0" smtClean="0"/>
              <a:t> </a:t>
            </a:r>
            <a:r>
              <a:rPr lang="en-US" dirty="0" err="1" smtClean="0"/>
              <a:t>pemegang</a:t>
            </a:r>
            <a:r>
              <a:rPr lang="en-US" dirty="0" smtClean="0"/>
              <a:t> </a:t>
            </a:r>
            <a:r>
              <a:rPr lang="en-US" dirty="0" err="1" smtClean="0"/>
              <a:t>saham</a:t>
            </a:r>
            <a:r>
              <a:rPr lang="en-US" dirty="0" smtClean="0"/>
              <a:t> </a:t>
            </a:r>
            <a:r>
              <a:rPr lang="en-US" dirty="0" err="1" smtClean="0"/>
              <a:t>menjual</a:t>
            </a:r>
            <a:r>
              <a:rPr lang="en-US" dirty="0" smtClean="0"/>
              <a:t> </a:t>
            </a:r>
            <a:r>
              <a:rPr lang="en-US" dirty="0" err="1" smtClean="0"/>
              <a:t>sahamnya</a:t>
            </a:r>
            <a:r>
              <a:rPr lang="en-US" dirty="0" smtClean="0"/>
              <a:t> </a:t>
            </a:r>
            <a:r>
              <a:rPr lang="en-US" dirty="0" err="1" smtClean="0"/>
              <a:t>guna</a:t>
            </a:r>
            <a:r>
              <a:rPr lang="en-US" dirty="0" smtClean="0"/>
              <a:t> </a:t>
            </a:r>
            <a:r>
              <a:rPr lang="en-US" dirty="0" err="1" smtClean="0"/>
              <a:t>mendapatkan</a:t>
            </a:r>
            <a:r>
              <a:rPr lang="en-US" dirty="0" smtClean="0"/>
              <a:t> </a:t>
            </a:r>
            <a:r>
              <a:rPr lang="en-US" dirty="0" err="1" smtClean="0"/>
              <a:t>liquiditas</a:t>
            </a:r>
            <a:r>
              <a:rPr lang="en-US" dirty="0" smtClean="0"/>
              <a:t>.</a:t>
            </a:r>
          </a:p>
          <a:p>
            <a:pPr marL="728663" indent="-342900" algn="just">
              <a:buAutoNum type="alphaLcPeriod"/>
            </a:pPr>
            <a:r>
              <a:rPr lang="en-US" dirty="0" err="1" smtClean="0"/>
              <a:t>Memungkinkan</a:t>
            </a:r>
            <a:r>
              <a:rPr lang="en-US" dirty="0" smtClean="0"/>
              <a:t> </a:t>
            </a:r>
            <a:r>
              <a:rPr lang="en-US" dirty="0" err="1" smtClean="0"/>
              <a:t>perusahaan</a:t>
            </a:r>
            <a:r>
              <a:rPr lang="en-US" dirty="0" smtClean="0"/>
              <a:t> </a:t>
            </a:r>
            <a:r>
              <a:rPr lang="en-US" dirty="0" err="1" smtClean="0"/>
              <a:t>meningkatkan</a:t>
            </a:r>
            <a:r>
              <a:rPr lang="en-US" dirty="0" smtClean="0"/>
              <a:t> modal </a:t>
            </a:r>
            <a:r>
              <a:rPr lang="en-US" dirty="0" err="1" smtClean="0"/>
              <a:t>dari</a:t>
            </a:r>
            <a:r>
              <a:rPr lang="en-US" dirty="0" smtClean="0"/>
              <a:t> </a:t>
            </a:r>
            <a:r>
              <a:rPr lang="en-US" dirty="0" err="1" smtClean="0"/>
              <a:t>luar</a:t>
            </a:r>
            <a:r>
              <a:rPr lang="en-US" dirty="0" smtClean="0"/>
              <a:t> </a:t>
            </a:r>
            <a:r>
              <a:rPr lang="en-US" dirty="0" err="1" smtClean="0"/>
              <a:t>untuk</a:t>
            </a:r>
            <a:r>
              <a:rPr lang="en-US" dirty="0" smtClean="0"/>
              <a:t> </a:t>
            </a:r>
            <a:r>
              <a:rPr lang="en-US" dirty="0" err="1" smtClean="0"/>
              <a:t>membangun</a:t>
            </a:r>
            <a:r>
              <a:rPr lang="en-US" dirty="0" smtClean="0"/>
              <a:t> </a:t>
            </a:r>
            <a:r>
              <a:rPr lang="en-US" dirty="0" err="1" smtClean="0"/>
              <a:t>dan</a:t>
            </a:r>
            <a:r>
              <a:rPr lang="en-US" dirty="0" smtClean="0"/>
              <a:t> </a:t>
            </a:r>
            <a:r>
              <a:rPr lang="en-US" dirty="0" err="1" smtClean="0"/>
              <a:t>mengembangkan</a:t>
            </a:r>
            <a:r>
              <a:rPr lang="en-US" dirty="0" smtClean="0"/>
              <a:t> </a:t>
            </a:r>
            <a:r>
              <a:rPr lang="en-US" dirty="0" err="1" smtClean="0"/>
              <a:t>lini</a:t>
            </a:r>
            <a:r>
              <a:rPr lang="en-US" dirty="0" smtClean="0"/>
              <a:t> </a:t>
            </a:r>
            <a:r>
              <a:rPr lang="en-US" dirty="0" err="1" smtClean="0"/>
              <a:t>produksinya</a:t>
            </a:r>
            <a:r>
              <a:rPr lang="en-US" dirty="0" smtClean="0"/>
              <a:t>.</a:t>
            </a:r>
          </a:p>
          <a:p>
            <a:pPr marL="728663" indent="-342900" algn="just">
              <a:buAutoNum type="alphaLcPeriod"/>
            </a:pPr>
            <a:r>
              <a:rPr lang="en-US" dirty="0" err="1" smtClean="0"/>
              <a:t>Memisahkan</a:t>
            </a:r>
            <a:r>
              <a:rPr lang="en-US" dirty="0" smtClean="0"/>
              <a:t> </a:t>
            </a:r>
            <a:r>
              <a:rPr lang="en-US" dirty="0" err="1" smtClean="0"/>
              <a:t>operasi</a:t>
            </a:r>
            <a:r>
              <a:rPr lang="en-US" dirty="0" smtClean="0"/>
              <a:t> </a:t>
            </a:r>
            <a:r>
              <a:rPr lang="en-US" dirty="0" err="1" smtClean="0"/>
              <a:t>kegiatan</a:t>
            </a:r>
            <a:r>
              <a:rPr lang="en-US" dirty="0" smtClean="0"/>
              <a:t> </a:t>
            </a:r>
            <a:r>
              <a:rPr lang="en-US" dirty="0" err="1" smtClean="0"/>
              <a:t>bisnis</a:t>
            </a:r>
            <a:r>
              <a:rPr lang="en-US" dirty="0" smtClean="0"/>
              <a:t> </a:t>
            </a:r>
            <a:r>
              <a:rPr lang="en-US" dirty="0" err="1" smtClean="0"/>
              <a:t>dan</a:t>
            </a:r>
            <a:r>
              <a:rPr lang="en-US" dirty="0" smtClean="0"/>
              <a:t> </a:t>
            </a:r>
            <a:r>
              <a:rPr lang="en-US" dirty="0" err="1" smtClean="0"/>
              <a:t>fluktuasi</a:t>
            </a:r>
            <a:r>
              <a:rPr lang="en-US" dirty="0" smtClean="0"/>
              <a:t> </a:t>
            </a:r>
            <a:r>
              <a:rPr lang="en-US" dirty="0" err="1" smtClean="0"/>
              <a:t>jangka</a:t>
            </a:r>
            <a:r>
              <a:rPr lang="en-US" dirty="0" smtClean="0"/>
              <a:t> </a:t>
            </a:r>
            <a:r>
              <a:rPr lang="en-US" dirty="0" err="1" smtClean="0"/>
              <a:t>pendek</a:t>
            </a:r>
            <a:r>
              <a:rPr lang="en-US" dirty="0" smtClean="0"/>
              <a:t> </a:t>
            </a:r>
            <a:r>
              <a:rPr lang="en-US" dirty="0" err="1" smtClean="0"/>
              <a:t>pada</a:t>
            </a:r>
            <a:r>
              <a:rPr lang="en-US" dirty="0" smtClean="0"/>
              <a:t> </a:t>
            </a:r>
            <a:r>
              <a:rPr lang="en-US" dirty="0" err="1" smtClean="0"/>
              <a:t>harga</a:t>
            </a:r>
            <a:r>
              <a:rPr lang="en-US" dirty="0" smtClean="0"/>
              <a:t> </a:t>
            </a:r>
            <a:r>
              <a:rPr lang="en-US" dirty="0" err="1" smtClean="0"/>
              <a:t>saham</a:t>
            </a:r>
            <a:r>
              <a:rPr lang="en-US" dirty="0" smtClean="0"/>
              <a:t> yang </a:t>
            </a:r>
            <a:r>
              <a:rPr lang="en-US" dirty="0" err="1" smtClean="0"/>
              <a:t>merupakan</a:t>
            </a:r>
            <a:r>
              <a:rPr lang="en-US" dirty="0" smtClean="0"/>
              <a:t> </a:t>
            </a:r>
            <a:r>
              <a:rPr lang="en-US" dirty="0" err="1" smtClean="0"/>
              <a:t>ciri</a:t>
            </a:r>
            <a:r>
              <a:rPr lang="en-US" dirty="0" smtClean="0"/>
              <a:t> </a:t>
            </a:r>
            <a:r>
              <a:rPr lang="en-US" dirty="0" err="1" smtClean="0"/>
              <a:t>umum</a:t>
            </a:r>
            <a:r>
              <a:rPr lang="en-US" dirty="0" smtClean="0"/>
              <a:t> </a:t>
            </a:r>
            <a:r>
              <a:rPr lang="en-US" dirty="0" err="1" smtClean="0"/>
              <a:t>pada</a:t>
            </a:r>
            <a:r>
              <a:rPr lang="en-US" dirty="0" smtClean="0"/>
              <a:t> </a:t>
            </a:r>
            <a:r>
              <a:rPr lang="en-US" dirty="0" err="1" smtClean="0"/>
              <a:t>pasar</a:t>
            </a:r>
            <a:r>
              <a:rPr lang="en-US" dirty="0" smtClean="0"/>
              <a:t> modal </a:t>
            </a:r>
            <a:r>
              <a:rPr lang="en-US" dirty="0" err="1" smtClean="0"/>
              <a:t>konvensional</a:t>
            </a:r>
            <a:r>
              <a:rPr lang="en-US" dirty="0" smtClean="0"/>
              <a:t>.</a:t>
            </a:r>
          </a:p>
          <a:p>
            <a:pPr marL="728663" indent="-342900" algn="just">
              <a:buAutoNum type="alphaLcPeriod"/>
            </a:pPr>
            <a:r>
              <a:rPr lang="en-US" dirty="0" err="1" smtClean="0"/>
              <a:t>Memungkinakan</a:t>
            </a:r>
            <a:r>
              <a:rPr lang="en-US" dirty="0" smtClean="0"/>
              <a:t> </a:t>
            </a:r>
            <a:r>
              <a:rPr lang="en-US" dirty="0" err="1" smtClean="0"/>
              <a:t>investasi</a:t>
            </a:r>
            <a:r>
              <a:rPr lang="en-US" dirty="0" smtClean="0"/>
              <a:t> </a:t>
            </a:r>
            <a:r>
              <a:rPr lang="en-US" dirty="0" err="1" smtClean="0"/>
              <a:t>pada</a:t>
            </a:r>
            <a:r>
              <a:rPr lang="en-US" dirty="0" smtClean="0"/>
              <a:t> </a:t>
            </a:r>
            <a:r>
              <a:rPr lang="en-US" dirty="0" err="1" smtClean="0"/>
              <a:t>ekonomi</a:t>
            </a:r>
            <a:r>
              <a:rPr lang="en-US" dirty="0" smtClean="0"/>
              <a:t> yang </a:t>
            </a:r>
            <a:r>
              <a:rPr lang="en-US" dirty="0" err="1" smtClean="0"/>
              <a:t>ditentukan</a:t>
            </a:r>
            <a:r>
              <a:rPr lang="en-US" dirty="0" smtClean="0"/>
              <a:t> </a:t>
            </a:r>
            <a:r>
              <a:rPr lang="en-US" dirty="0" err="1" smtClean="0"/>
              <a:t>oleh</a:t>
            </a:r>
            <a:r>
              <a:rPr lang="en-US" dirty="0" smtClean="0"/>
              <a:t> </a:t>
            </a:r>
            <a:r>
              <a:rPr lang="en-US" dirty="0" err="1" smtClean="0"/>
              <a:t>kinerja</a:t>
            </a:r>
            <a:r>
              <a:rPr lang="en-US" dirty="0" smtClean="0"/>
              <a:t> </a:t>
            </a:r>
            <a:r>
              <a:rPr lang="en-US" dirty="0" err="1" smtClean="0"/>
              <a:t>bisnis</a:t>
            </a:r>
            <a:r>
              <a:rPr lang="en-US" dirty="0" smtClean="0"/>
              <a:t> </a:t>
            </a:r>
            <a:r>
              <a:rPr lang="en-US" dirty="0" err="1" smtClean="0"/>
              <a:t>sebagaimana</a:t>
            </a:r>
            <a:r>
              <a:rPr lang="en-US" dirty="0" smtClean="0"/>
              <a:t> </a:t>
            </a:r>
            <a:r>
              <a:rPr lang="en-US" dirty="0" err="1" smtClean="0"/>
              <a:t>tercermin</a:t>
            </a:r>
            <a:r>
              <a:rPr lang="en-US" dirty="0" smtClean="0"/>
              <a:t> </a:t>
            </a:r>
            <a:r>
              <a:rPr lang="en-US" dirty="0" err="1" smtClean="0"/>
              <a:t>pada</a:t>
            </a:r>
            <a:r>
              <a:rPr lang="en-US" dirty="0" smtClean="0"/>
              <a:t> </a:t>
            </a:r>
            <a:r>
              <a:rPr lang="en-US" dirty="0" err="1" smtClean="0"/>
              <a:t>harga</a:t>
            </a:r>
            <a:r>
              <a:rPr lang="en-US" dirty="0" smtClean="0"/>
              <a:t> </a:t>
            </a:r>
            <a:r>
              <a:rPr lang="en-US" dirty="0" err="1" smtClean="0"/>
              <a:t>saham</a:t>
            </a:r>
            <a:r>
              <a:rPr lang="en-US" dirty="0" smtClean="0"/>
              <a:t>. </a:t>
            </a:r>
          </a:p>
        </p:txBody>
      </p:sp>
      <p:sp>
        <p:nvSpPr>
          <p:cNvPr id="5"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2196465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3" name="Subtitle 22"/>
          <p:cNvSpPr>
            <a:spLocks noGrp="1"/>
          </p:cNvSpPr>
          <p:nvPr>
            <p:ph type="subTitle" idx="1"/>
          </p:nvPr>
        </p:nvSpPr>
        <p:spPr>
          <a:xfrm>
            <a:off x="728968" y="449956"/>
            <a:ext cx="7090960" cy="4237581"/>
          </a:xfrm>
        </p:spPr>
        <p:txBody>
          <a:bodyPr/>
          <a:lstStyle/>
          <a:p>
            <a:pPr marL="133350" indent="0" algn="just"/>
            <a:endParaRPr lang="en-US" dirty="0"/>
          </a:p>
          <a:p>
            <a:pPr marL="133350" indent="0" algn="just"/>
            <a:r>
              <a:rPr lang="en-US" dirty="0" smtClean="0"/>
              <a:t>4. </a:t>
            </a:r>
            <a:r>
              <a:rPr lang="en-US" b="1" dirty="0" err="1" smtClean="0"/>
              <a:t>Karakteristik</a:t>
            </a:r>
            <a:r>
              <a:rPr lang="en-US" b="1" dirty="0" smtClean="0"/>
              <a:t> </a:t>
            </a:r>
            <a:r>
              <a:rPr lang="en-US" b="1" dirty="0" err="1" smtClean="0"/>
              <a:t>Pasar</a:t>
            </a:r>
            <a:r>
              <a:rPr lang="en-US" b="1" dirty="0" smtClean="0"/>
              <a:t> Modal </a:t>
            </a:r>
            <a:r>
              <a:rPr lang="en-US" b="1" dirty="0" err="1" smtClean="0"/>
              <a:t>Syariah</a:t>
            </a:r>
            <a:r>
              <a:rPr lang="en-US" dirty="0" smtClean="0"/>
              <a:t>:</a:t>
            </a:r>
          </a:p>
          <a:p>
            <a:pPr marL="133350" indent="0" algn="just"/>
            <a:endParaRPr lang="en-US" dirty="0" smtClean="0"/>
          </a:p>
          <a:p>
            <a:pPr marL="728663" indent="-342900" algn="just">
              <a:buFont typeface="+mj-lt"/>
              <a:buAutoNum type="alphaLcPeriod"/>
            </a:pPr>
            <a:r>
              <a:rPr lang="en-US" dirty="0" err="1" smtClean="0"/>
              <a:t>Semua</a:t>
            </a:r>
            <a:r>
              <a:rPr lang="en-US" dirty="0" smtClean="0"/>
              <a:t> </a:t>
            </a:r>
            <a:r>
              <a:rPr lang="en-US" dirty="0" err="1" smtClean="0"/>
              <a:t>saham</a:t>
            </a:r>
            <a:r>
              <a:rPr lang="en-US" dirty="0" smtClean="0"/>
              <a:t> </a:t>
            </a:r>
            <a:r>
              <a:rPr lang="en-US" dirty="0" err="1" smtClean="0"/>
              <a:t>harus</a:t>
            </a:r>
            <a:r>
              <a:rPr lang="en-US" dirty="0" smtClean="0"/>
              <a:t> </a:t>
            </a:r>
            <a:r>
              <a:rPr lang="en-US" dirty="0" err="1" smtClean="0"/>
              <a:t>diperjualbelikan</a:t>
            </a:r>
            <a:r>
              <a:rPr lang="en-US" dirty="0" smtClean="0"/>
              <a:t> </a:t>
            </a:r>
            <a:r>
              <a:rPr lang="en-US" dirty="0" err="1" smtClean="0"/>
              <a:t>pada</a:t>
            </a:r>
            <a:r>
              <a:rPr lang="en-US" dirty="0" smtClean="0"/>
              <a:t> bursa </a:t>
            </a:r>
            <a:r>
              <a:rPr lang="en-US" dirty="0" err="1" smtClean="0"/>
              <a:t>efek</a:t>
            </a:r>
            <a:r>
              <a:rPr lang="en-US" dirty="0" smtClean="0"/>
              <a:t>.</a:t>
            </a:r>
          </a:p>
          <a:p>
            <a:pPr marL="728663" indent="-342900" algn="just">
              <a:buFont typeface="+mj-lt"/>
              <a:buAutoNum type="alphaLcPeriod"/>
            </a:pPr>
            <a:r>
              <a:rPr lang="en-US" dirty="0" smtClean="0"/>
              <a:t>Bursa </a:t>
            </a:r>
            <a:r>
              <a:rPr lang="en-US" dirty="0" err="1" smtClean="0"/>
              <a:t>perlu</a:t>
            </a:r>
            <a:r>
              <a:rPr lang="en-US" dirty="0" smtClean="0"/>
              <a:t> </a:t>
            </a:r>
            <a:r>
              <a:rPr lang="en-US" dirty="0" err="1" smtClean="0"/>
              <a:t>mempersiapkan</a:t>
            </a:r>
            <a:r>
              <a:rPr lang="en-US" dirty="0" smtClean="0"/>
              <a:t> </a:t>
            </a:r>
            <a:r>
              <a:rPr lang="en-US" dirty="0" err="1" smtClean="0"/>
              <a:t>pasca</a:t>
            </a:r>
            <a:r>
              <a:rPr lang="en-US" dirty="0" smtClean="0"/>
              <a:t> </a:t>
            </a:r>
            <a:r>
              <a:rPr lang="en-US" dirty="0" err="1" smtClean="0"/>
              <a:t>perdagangan</a:t>
            </a:r>
            <a:r>
              <a:rPr lang="en-US" dirty="0" smtClean="0"/>
              <a:t>, di </a:t>
            </a:r>
            <a:r>
              <a:rPr lang="en-US" dirty="0" err="1" smtClean="0"/>
              <a:t>mana</a:t>
            </a:r>
            <a:r>
              <a:rPr lang="en-US" dirty="0" smtClean="0"/>
              <a:t> </a:t>
            </a:r>
            <a:r>
              <a:rPr lang="en-US" dirty="0" err="1" smtClean="0"/>
              <a:t>saham</a:t>
            </a:r>
            <a:r>
              <a:rPr lang="en-US" dirty="0" smtClean="0"/>
              <a:t> </a:t>
            </a:r>
            <a:r>
              <a:rPr lang="en-US" dirty="0" err="1" smtClean="0"/>
              <a:t>dapat</a:t>
            </a:r>
            <a:r>
              <a:rPr lang="en-US" dirty="0" smtClean="0"/>
              <a:t> </a:t>
            </a:r>
            <a:r>
              <a:rPr lang="en-US" dirty="0" err="1" smtClean="0"/>
              <a:t>diperjualbelikan</a:t>
            </a:r>
            <a:r>
              <a:rPr lang="en-US" dirty="0" smtClean="0"/>
              <a:t> </a:t>
            </a:r>
            <a:r>
              <a:rPr lang="en-US" dirty="0" err="1" smtClean="0"/>
              <a:t>melalui</a:t>
            </a:r>
            <a:r>
              <a:rPr lang="en-US" dirty="0" smtClean="0"/>
              <a:t> </a:t>
            </a:r>
            <a:r>
              <a:rPr lang="en-US" dirty="0" err="1" smtClean="0"/>
              <a:t>pialang</a:t>
            </a:r>
            <a:r>
              <a:rPr lang="en-US" dirty="0" smtClean="0"/>
              <a:t>.</a:t>
            </a:r>
          </a:p>
          <a:p>
            <a:pPr marL="728663" indent="-342900" algn="just">
              <a:buFont typeface="+mj-lt"/>
              <a:buAutoNum type="alphaLcPeriod"/>
            </a:pPr>
            <a:r>
              <a:rPr lang="en-US" dirty="0" err="1" smtClean="0"/>
              <a:t>Semua</a:t>
            </a:r>
            <a:r>
              <a:rPr lang="en-US" dirty="0" smtClean="0"/>
              <a:t> </a:t>
            </a:r>
            <a:r>
              <a:rPr lang="en-US" dirty="0" err="1" smtClean="0"/>
              <a:t>perusahaan</a:t>
            </a:r>
            <a:r>
              <a:rPr lang="en-US" dirty="0" smtClean="0"/>
              <a:t> yang </a:t>
            </a:r>
            <a:r>
              <a:rPr lang="en-US" dirty="0" err="1" smtClean="0"/>
              <a:t>mempunyai</a:t>
            </a:r>
            <a:r>
              <a:rPr lang="en-US" dirty="0" smtClean="0"/>
              <a:t> </a:t>
            </a:r>
            <a:r>
              <a:rPr lang="en-US" dirty="0" err="1" smtClean="0"/>
              <a:t>saham</a:t>
            </a:r>
            <a:r>
              <a:rPr lang="en-US" dirty="0" smtClean="0"/>
              <a:t> yang </a:t>
            </a:r>
            <a:r>
              <a:rPr lang="en-US" dirty="0" err="1" smtClean="0"/>
              <a:t>dapat</a:t>
            </a:r>
            <a:r>
              <a:rPr lang="en-US" dirty="0" smtClean="0"/>
              <a:t> </a:t>
            </a:r>
            <a:r>
              <a:rPr lang="en-US" dirty="0" err="1" smtClean="0"/>
              <a:t>diperjualbelikan</a:t>
            </a:r>
            <a:r>
              <a:rPr lang="en-US" dirty="0" smtClean="0"/>
              <a:t> </a:t>
            </a:r>
            <a:r>
              <a:rPr lang="en-US" dirty="0" err="1" smtClean="0"/>
              <a:t>pada</a:t>
            </a:r>
            <a:r>
              <a:rPr lang="en-US" dirty="0" smtClean="0"/>
              <a:t> bursa </a:t>
            </a:r>
            <a:r>
              <a:rPr lang="en-US" dirty="0" err="1" smtClean="0"/>
              <a:t>efek</a:t>
            </a:r>
            <a:r>
              <a:rPr lang="en-US" dirty="0" smtClean="0"/>
              <a:t> </a:t>
            </a:r>
            <a:r>
              <a:rPr lang="en-US" dirty="0" err="1" smtClean="0"/>
              <a:t>diminta</a:t>
            </a:r>
            <a:r>
              <a:rPr lang="en-US" dirty="0" smtClean="0"/>
              <a:t> </a:t>
            </a:r>
            <a:r>
              <a:rPr lang="en-US" dirty="0" err="1" smtClean="0"/>
              <a:t>menyampaikan</a:t>
            </a:r>
            <a:r>
              <a:rPr lang="en-US" dirty="0" smtClean="0"/>
              <a:t> </a:t>
            </a:r>
            <a:r>
              <a:rPr lang="en-US" dirty="0" err="1" smtClean="0"/>
              <a:t>informasi</a:t>
            </a:r>
            <a:r>
              <a:rPr lang="en-US" dirty="0" smtClean="0"/>
              <a:t> </a:t>
            </a:r>
            <a:r>
              <a:rPr lang="en-US" dirty="0" err="1" smtClean="0"/>
              <a:t>tentang</a:t>
            </a:r>
            <a:r>
              <a:rPr lang="en-US" dirty="0" smtClean="0"/>
              <a:t> </a:t>
            </a:r>
            <a:r>
              <a:rPr lang="en-US" dirty="0" err="1" smtClean="0"/>
              <a:t>perhitungan</a:t>
            </a:r>
            <a:r>
              <a:rPr lang="en-US" dirty="0" smtClean="0"/>
              <a:t> </a:t>
            </a:r>
            <a:r>
              <a:rPr lang="en-US" dirty="0" err="1" smtClean="0"/>
              <a:t>keuntungan</a:t>
            </a:r>
            <a:r>
              <a:rPr lang="en-US" dirty="0" smtClean="0"/>
              <a:t> </a:t>
            </a:r>
            <a:r>
              <a:rPr lang="en-US" dirty="0" err="1" smtClean="0"/>
              <a:t>dan</a:t>
            </a:r>
            <a:r>
              <a:rPr lang="en-US" dirty="0" smtClean="0"/>
              <a:t> </a:t>
            </a:r>
            <a:r>
              <a:rPr lang="en-US" dirty="0" err="1" smtClean="0"/>
              <a:t>kerugian</a:t>
            </a:r>
            <a:r>
              <a:rPr lang="en-US" dirty="0" smtClean="0"/>
              <a:t> </a:t>
            </a:r>
            <a:r>
              <a:rPr lang="en-US" dirty="0" err="1" smtClean="0"/>
              <a:t>serta</a:t>
            </a:r>
            <a:r>
              <a:rPr lang="en-US" dirty="0" smtClean="0"/>
              <a:t> </a:t>
            </a:r>
            <a:r>
              <a:rPr lang="en-US" dirty="0" err="1" smtClean="0"/>
              <a:t>neraca</a:t>
            </a:r>
            <a:r>
              <a:rPr lang="en-US" dirty="0" smtClean="0"/>
              <a:t> </a:t>
            </a:r>
            <a:r>
              <a:rPr lang="en-US" dirty="0" err="1" smtClean="0"/>
              <a:t>keuntungan</a:t>
            </a:r>
            <a:r>
              <a:rPr lang="en-US" dirty="0" smtClean="0"/>
              <a:t> </a:t>
            </a:r>
            <a:r>
              <a:rPr lang="en-US" dirty="0" err="1" smtClean="0"/>
              <a:t>kepada</a:t>
            </a:r>
            <a:r>
              <a:rPr lang="en-US" dirty="0" smtClean="0"/>
              <a:t> </a:t>
            </a:r>
            <a:r>
              <a:rPr lang="en-US" dirty="0" err="1" smtClean="0"/>
              <a:t>komite</a:t>
            </a:r>
            <a:r>
              <a:rPr lang="en-US" dirty="0" smtClean="0"/>
              <a:t> </a:t>
            </a:r>
            <a:r>
              <a:rPr lang="en-US" dirty="0" err="1" smtClean="0"/>
              <a:t>manajemen</a:t>
            </a:r>
            <a:r>
              <a:rPr lang="en-US" dirty="0" smtClean="0"/>
              <a:t> bursa </a:t>
            </a:r>
            <a:r>
              <a:rPr lang="en-US" dirty="0" err="1" smtClean="0"/>
              <a:t>efek</a:t>
            </a:r>
            <a:r>
              <a:rPr lang="en-US" dirty="0" smtClean="0"/>
              <a:t>, </a:t>
            </a:r>
            <a:r>
              <a:rPr lang="en-US" dirty="0" err="1" smtClean="0"/>
              <a:t>dengan</a:t>
            </a:r>
            <a:r>
              <a:rPr lang="en-US" dirty="0" smtClean="0"/>
              <a:t> </a:t>
            </a:r>
            <a:r>
              <a:rPr lang="en-US" dirty="0" err="1" smtClean="0"/>
              <a:t>jangka</a:t>
            </a:r>
            <a:r>
              <a:rPr lang="en-US" dirty="0" smtClean="0"/>
              <a:t> </a:t>
            </a:r>
            <a:r>
              <a:rPr lang="en-US" dirty="0" err="1" smtClean="0"/>
              <a:t>waktu</a:t>
            </a:r>
            <a:r>
              <a:rPr lang="en-US" dirty="0" smtClean="0"/>
              <a:t> </a:t>
            </a:r>
            <a:r>
              <a:rPr lang="en-US" dirty="0" err="1" smtClean="0"/>
              <a:t>tidak</a:t>
            </a:r>
            <a:r>
              <a:rPr lang="en-US" dirty="0" smtClean="0"/>
              <a:t> </a:t>
            </a:r>
            <a:r>
              <a:rPr lang="en-US" dirty="0" err="1" smtClean="0"/>
              <a:t>lebih</a:t>
            </a:r>
            <a:r>
              <a:rPr lang="en-US" dirty="0" smtClean="0"/>
              <a:t> </a:t>
            </a:r>
            <a:r>
              <a:rPr lang="en-US" dirty="0" err="1" smtClean="0"/>
              <a:t>dari</a:t>
            </a:r>
            <a:r>
              <a:rPr lang="en-US" dirty="0" smtClean="0"/>
              <a:t> </a:t>
            </a:r>
            <a:r>
              <a:rPr lang="en-US" dirty="0" err="1" smtClean="0"/>
              <a:t>tiga</a:t>
            </a:r>
            <a:r>
              <a:rPr lang="en-US" dirty="0" smtClean="0"/>
              <a:t> </a:t>
            </a:r>
            <a:r>
              <a:rPr lang="en-US" dirty="0" err="1" smtClean="0"/>
              <a:t>bulan</a:t>
            </a:r>
            <a:r>
              <a:rPr lang="en-US" dirty="0" smtClean="0"/>
              <a:t>. </a:t>
            </a:r>
          </a:p>
          <a:p>
            <a:pPr marL="728663" indent="-342900" algn="just">
              <a:buFont typeface="+mj-lt"/>
              <a:buAutoNum type="alphaLcPeriod"/>
            </a:pPr>
            <a:r>
              <a:rPr lang="en-US" dirty="0" err="1" smtClean="0"/>
              <a:t>Komite</a:t>
            </a:r>
            <a:r>
              <a:rPr lang="en-US" dirty="0" smtClean="0"/>
              <a:t> </a:t>
            </a:r>
            <a:r>
              <a:rPr lang="en-US" dirty="0" err="1" smtClean="0"/>
              <a:t>manajemen</a:t>
            </a:r>
            <a:r>
              <a:rPr lang="en-US" dirty="0" smtClean="0"/>
              <a:t> </a:t>
            </a:r>
            <a:r>
              <a:rPr lang="en-US" dirty="0" err="1" smtClean="0"/>
              <a:t>menetapkan</a:t>
            </a:r>
            <a:r>
              <a:rPr lang="en-US" dirty="0" smtClean="0"/>
              <a:t> </a:t>
            </a:r>
            <a:r>
              <a:rPr lang="en-US" dirty="0" err="1" smtClean="0"/>
              <a:t>harga</a:t>
            </a:r>
            <a:r>
              <a:rPr lang="en-US" dirty="0" smtClean="0"/>
              <a:t> </a:t>
            </a:r>
            <a:r>
              <a:rPr lang="en-US" dirty="0" err="1" smtClean="0"/>
              <a:t>saham</a:t>
            </a:r>
            <a:r>
              <a:rPr lang="en-US" dirty="0" smtClean="0"/>
              <a:t> </a:t>
            </a:r>
            <a:r>
              <a:rPr lang="en-US" dirty="0" err="1" smtClean="0"/>
              <a:t>tertinggi</a:t>
            </a:r>
            <a:r>
              <a:rPr lang="en-US" dirty="0" smtClean="0"/>
              <a:t> (HST) </a:t>
            </a:r>
            <a:r>
              <a:rPr lang="en-US" dirty="0" err="1" smtClean="0"/>
              <a:t>tiap-tiap</a:t>
            </a:r>
            <a:r>
              <a:rPr lang="en-US" dirty="0" smtClean="0"/>
              <a:t> </a:t>
            </a:r>
            <a:r>
              <a:rPr lang="en-US" dirty="0" err="1" smtClean="0"/>
              <a:t>perusahaan</a:t>
            </a:r>
            <a:r>
              <a:rPr lang="en-US" dirty="0" smtClean="0"/>
              <a:t> </a:t>
            </a:r>
            <a:r>
              <a:rPr lang="en-US" dirty="0" err="1" smtClean="0"/>
              <a:t>dengan</a:t>
            </a:r>
            <a:r>
              <a:rPr lang="en-US" dirty="0" smtClean="0"/>
              <a:t> interval </a:t>
            </a:r>
            <a:r>
              <a:rPr lang="en-US" dirty="0" err="1" smtClean="0"/>
              <a:t>tidak</a:t>
            </a:r>
            <a:r>
              <a:rPr lang="en-US" dirty="0" smtClean="0"/>
              <a:t> </a:t>
            </a:r>
            <a:r>
              <a:rPr lang="en-US" dirty="0" err="1" smtClean="0"/>
              <a:t>lebih</a:t>
            </a:r>
            <a:r>
              <a:rPr lang="en-US" dirty="0" smtClean="0"/>
              <a:t> </a:t>
            </a:r>
            <a:r>
              <a:rPr lang="en-US" dirty="0" err="1" smtClean="0"/>
              <a:t>dari</a:t>
            </a:r>
            <a:r>
              <a:rPr lang="en-US" dirty="0" smtClean="0"/>
              <a:t> </a:t>
            </a:r>
            <a:r>
              <a:rPr lang="en-US" dirty="0" err="1" smtClean="0"/>
              <a:t>tiga</a:t>
            </a:r>
            <a:r>
              <a:rPr lang="en-US" dirty="0" smtClean="0"/>
              <a:t> </a:t>
            </a:r>
            <a:r>
              <a:rPr lang="en-US" dirty="0" err="1" smtClean="0"/>
              <a:t>bulan</a:t>
            </a:r>
            <a:r>
              <a:rPr lang="en-US" dirty="0" smtClean="0"/>
              <a:t> </a:t>
            </a:r>
            <a:r>
              <a:rPr lang="en-US" dirty="0" err="1" smtClean="0"/>
              <a:t>sekali</a:t>
            </a:r>
            <a:r>
              <a:rPr lang="en-US" dirty="0" smtClean="0"/>
              <a:t>.</a:t>
            </a:r>
          </a:p>
          <a:p>
            <a:pPr marL="728663" indent="-342900" algn="just">
              <a:buFont typeface="+mj-lt"/>
              <a:buAutoNum type="alphaLcPeriod"/>
            </a:pPr>
            <a:r>
              <a:rPr lang="en-US" dirty="0" err="1" smtClean="0"/>
              <a:t>Saham</a:t>
            </a:r>
            <a:r>
              <a:rPr lang="en-US" dirty="0" smtClean="0"/>
              <a:t> </a:t>
            </a:r>
            <a:r>
              <a:rPr lang="en-US" dirty="0" err="1" smtClean="0"/>
              <a:t>tidak</a:t>
            </a:r>
            <a:r>
              <a:rPr lang="en-US" dirty="0" smtClean="0"/>
              <a:t> </a:t>
            </a:r>
            <a:r>
              <a:rPr lang="en-US" dirty="0" err="1" smtClean="0"/>
              <a:t>boleh</a:t>
            </a:r>
            <a:r>
              <a:rPr lang="en-US" dirty="0" smtClean="0"/>
              <a:t> </a:t>
            </a:r>
            <a:r>
              <a:rPr lang="en-US" dirty="0" err="1" smtClean="0"/>
              <a:t>diperdagangkan</a:t>
            </a:r>
            <a:r>
              <a:rPr lang="en-US" dirty="0" smtClean="0"/>
              <a:t> </a:t>
            </a:r>
            <a:r>
              <a:rPr lang="en-US" dirty="0" err="1" smtClean="0"/>
              <a:t>dengan</a:t>
            </a:r>
            <a:r>
              <a:rPr lang="en-US" dirty="0" smtClean="0"/>
              <a:t> </a:t>
            </a:r>
            <a:r>
              <a:rPr lang="en-US" dirty="0" err="1" smtClean="0"/>
              <a:t>harga</a:t>
            </a:r>
            <a:r>
              <a:rPr lang="en-US" dirty="0" smtClean="0"/>
              <a:t> </a:t>
            </a:r>
            <a:r>
              <a:rPr lang="en-US" dirty="0" err="1" smtClean="0"/>
              <a:t>lebih</a:t>
            </a:r>
            <a:r>
              <a:rPr lang="en-US" dirty="0" smtClean="0"/>
              <a:t> </a:t>
            </a:r>
            <a:r>
              <a:rPr lang="en-US" dirty="0" err="1" smtClean="0"/>
              <a:t>tinggi</a:t>
            </a:r>
            <a:r>
              <a:rPr lang="en-US" dirty="0" smtClean="0"/>
              <a:t> </a:t>
            </a:r>
            <a:r>
              <a:rPr lang="en-US" dirty="0" err="1" smtClean="0"/>
              <a:t>dari</a:t>
            </a:r>
            <a:r>
              <a:rPr lang="en-US" dirty="0" smtClean="0"/>
              <a:t> HST.</a:t>
            </a:r>
          </a:p>
          <a:p>
            <a:pPr marL="728663" indent="-342900" algn="just">
              <a:buFont typeface="+mj-lt"/>
              <a:buAutoNum type="alphaLcPeriod"/>
            </a:pPr>
            <a:r>
              <a:rPr lang="en-US" dirty="0" smtClean="0"/>
              <a:t>Perusahaan </a:t>
            </a:r>
            <a:r>
              <a:rPr lang="en-US" dirty="0" err="1" smtClean="0"/>
              <a:t>hanya</a:t>
            </a:r>
            <a:r>
              <a:rPr lang="en-US" dirty="0" smtClean="0"/>
              <a:t> </a:t>
            </a:r>
            <a:r>
              <a:rPr lang="en-US" dirty="0" err="1" smtClean="0"/>
              <a:t>dapat</a:t>
            </a:r>
            <a:r>
              <a:rPr lang="en-US" dirty="0" smtClean="0"/>
              <a:t> </a:t>
            </a:r>
            <a:r>
              <a:rPr lang="en-US" dirty="0" err="1" smtClean="0"/>
              <a:t>menerbitkan</a:t>
            </a:r>
            <a:r>
              <a:rPr lang="en-US" dirty="0" smtClean="0"/>
              <a:t> </a:t>
            </a:r>
            <a:r>
              <a:rPr lang="en-US" dirty="0" err="1" smtClean="0"/>
              <a:t>saham</a:t>
            </a:r>
            <a:r>
              <a:rPr lang="en-US" dirty="0" smtClean="0"/>
              <a:t> </a:t>
            </a:r>
            <a:r>
              <a:rPr lang="en-US" dirty="0" err="1" smtClean="0"/>
              <a:t>dalam</a:t>
            </a:r>
            <a:r>
              <a:rPr lang="en-US" dirty="0" smtClean="0"/>
              <a:t> </a:t>
            </a:r>
            <a:r>
              <a:rPr lang="en-US" dirty="0" err="1" smtClean="0"/>
              <a:t>periode</a:t>
            </a:r>
            <a:r>
              <a:rPr lang="en-US" dirty="0" smtClean="0"/>
              <a:t> </a:t>
            </a:r>
            <a:r>
              <a:rPr lang="en-US" dirty="0" err="1" smtClean="0"/>
              <a:t>perdagangan</a:t>
            </a:r>
            <a:r>
              <a:rPr lang="en-US" dirty="0" smtClean="0"/>
              <a:t> </a:t>
            </a:r>
            <a:r>
              <a:rPr lang="en-US" dirty="0" err="1" smtClean="0"/>
              <a:t>dengan</a:t>
            </a:r>
            <a:r>
              <a:rPr lang="en-US" dirty="0" smtClean="0"/>
              <a:t> </a:t>
            </a:r>
            <a:r>
              <a:rPr lang="en-US" dirty="0" err="1" smtClean="0"/>
              <a:t>harga</a:t>
            </a:r>
            <a:r>
              <a:rPr lang="en-US" dirty="0" smtClean="0"/>
              <a:t> HST.</a:t>
            </a:r>
          </a:p>
          <a:p>
            <a:pPr marL="728663" indent="-342900" algn="just">
              <a:buFont typeface="+mj-lt"/>
              <a:buAutoNum type="alphaLcPeriod"/>
            </a:pPr>
            <a:r>
              <a:rPr lang="en-US" dirty="0" err="1" smtClean="0"/>
              <a:t>Perdagangan</a:t>
            </a:r>
            <a:r>
              <a:rPr lang="en-US" dirty="0" smtClean="0"/>
              <a:t> </a:t>
            </a:r>
            <a:r>
              <a:rPr lang="en-US" dirty="0" err="1" smtClean="0"/>
              <a:t>saham</a:t>
            </a:r>
            <a:r>
              <a:rPr lang="en-US" dirty="0" smtClean="0"/>
              <a:t> </a:t>
            </a:r>
            <a:r>
              <a:rPr lang="en-US" dirty="0" err="1" smtClean="0"/>
              <a:t>mestinya</a:t>
            </a:r>
            <a:r>
              <a:rPr lang="en-US" dirty="0" smtClean="0"/>
              <a:t> </a:t>
            </a:r>
            <a:r>
              <a:rPr lang="en-US" dirty="0" err="1" smtClean="0"/>
              <a:t>hanya</a:t>
            </a:r>
            <a:r>
              <a:rPr lang="en-US" dirty="0" smtClean="0"/>
              <a:t> </a:t>
            </a:r>
            <a:r>
              <a:rPr lang="en-US" dirty="0" err="1" smtClean="0"/>
              <a:t>berlangsung</a:t>
            </a:r>
            <a:r>
              <a:rPr lang="en-US" dirty="0" smtClean="0"/>
              <a:t> </a:t>
            </a:r>
            <a:r>
              <a:rPr lang="en-US" dirty="0" err="1" smtClean="0"/>
              <a:t>dalam</a:t>
            </a:r>
            <a:r>
              <a:rPr lang="en-US" dirty="0" smtClean="0"/>
              <a:t> </a:t>
            </a:r>
            <a:r>
              <a:rPr lang="en-US" dirty="0" err="1" smtClean="0"/>
              <a:t>satu</a:t>
            </a:r>
            <a:r>
              <a:rPr lang="en-US" dirty="0" smtClean="0"/>
              <a:t> </a:t>
            </a:r>
            <a:r>
              <a:rPr lang="en-US" dirty="0" err="1" smtClean="0"/>
              <a:t>minggu</a:t>
            </a:r>
            <a:r>
              <a:rPr lang="en-US" dirty="0" smtClean="0"/>
              <a:t> </a:t>
            </a:r>
            <a:r>
              <a:rPr lang="en-US" dirty="0" err="1" smtClean="0"/>
              <a:t>periode</a:t>
            </a:r>
            <a:r>
              <a:rPr lang="en-US" dirty="0" smtClean="0"/>
              <a:t> </a:t>
            </a:r>
            <a:r>
              <a:rPr lang="en-US" dirty="0" err="1" smtClean="0"/>
              <a:t>perdagangan</a:t>
            </a:r>
            <a:r>
              <a:rPr lang="en-US" dirty="0" smtClean="0"/>
              <a:t> </a:t>
            </a:r>
            <a:r>
              <a:rPr lang="en-US" dirty="0" err="1" smtClean="0"/>
              <a:t>setelah</a:t>
            </a:r>
            <a:r>
              <a:rPr lang="en-US" dirty="0" smtClean="0"/>
              <a:t> </a:t>
            </a:r>
            <a:r>
              <a:rPr lang="en-US" dirty="0" err="1" smtClean="0"/>
              <a:t>menentukan</a:t>
            </a:r>
            <a:r>
              <a:rPr lang="en-US" dirty="0" smtClean="0"/>
              <a:t> HST. </a:t>
            </a:r>
            <a:endParaRPr lang="en-US" dirty="0"/>
          </a:p>
        </p:txBody>
      </p:sp>
      <p:sp>
        <p:nvSpPr>
          <p:cNvPr id="5"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502815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idx="6"/>
          </p:nvPr>
        </p:nvSpPr>
        <p:spPr>
          <a:xfrm>
            <a:off x="720000" y="444904"/>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Pembahasan</a:t>
            </a:r>
            <a:endParaRPr dirty="0"/>
          </a:p>
        </p:txBody>
      </p:sp>
      <p:sp>
        <p:nvSpPr>
          <p:cNvPr id="241" name="Google Shape;241;p35"/>
          <p:cNvSpPr txBox="1">
            <a:spLocks noGrp="1"/>
          </p:cNvSpPr>
          <p:nvPr>
            <p:ph type="title"/>
          </p:nvPr>
        </p:nvSpPr>
        <p:spPr>
          <a:xfrm>
            <a:off x="1856240" y="1502318"/>
            <a:ext cx="2358900" cy="731400"/>
          </a:xfrm>
          <a:prstGeom prst="rect">
            <a:avLst/>
          </a:prstGeom>
        </p:spPr>
        <p:txBody>
          <a:bodyPr spcFirstLastPara="1" wrap="square" lIns="91425" tIns="91425" rIns="91425" bIns="91425" anchor="ctr" anchorCtr="0">
            <a:noAutofit/>
          </a:bodyPr>
          <a:lstStyle/>
          <a:p>
            <a:pPr lvl="0"/>
            <a:r>
              <a:rPr lang="en-US" dirty="0" err="1"/>
              <a:t>Pengertian</a:t>
            </a:r>
            <a:endParaRPr dirty="0"/>
          </a:p>
        </p:txBody>
      </p:sp>
      <p:sp>
        <p:nvSpPr>
          <p:cNvPr id="243" name="Google Shape;243;p35"/>
          <p:cNvSpPr txBox="1">
            <a:spLocks noGrp="1"/>
          </p:cNvSpPr>
          <p:nvPr>
            <p:ph type="title" idx="2"/>
          </p:nvPr>
        </p:nvSpPr>
        <p:spPr>
          <a:xfrm flipH="1">
            <a:off x="1856240" y="3142212"/>
            <a:ext cx="2358900" cy="731400"/>
          </a:xfrm>
          <a:prstGeom prst="rect">
            <a:avLst/>
          </a:prstGeom>
        </p:spPr>
        <p:txBody>
          <a:bodyPr spcFirstLastPara="1" wrap="square" lIns="91425" tIns="91425" rIns="91425" bIns="91425" anchor="ctr" anchorCtr="0">
            <a:noAutofit/>
          </a:bodyPr>
          <a:lstStyle/>
          <a:p>
            <a:pPr lvl="0"/>
            <a:r>
              <a:rPr lang="en-US" dirty="0" err="1" smtClean="0"/>
              <a:t>Kurva</a:t>
            </a:r>
            <a:r>
              <a:rPr lang="en-US" dirty="0" smtClean="0"/>
              <a:t> </a:t>
            </a:r>
            <a:r>
              <a:rPr lang="en-US" dirty="0" err="1"/>
              <a:t>P</a:t>
            </a:r>
            <a:r>
              <a:rPr lang="en-US" dirty="0" err="1" smtClean="0"/>
              <a:t>ermintaan</a:t>
            </a:r>
            <a:r>
              <a:rPr lang="en-US" dirty="0" smtClean="0"/>
              <a:t> </a:t>
            </a:r>
            <a:r>
              <a:rPr lang="en-US" dirty="0" err="1"/>
              <a:t>A</a:t>
            </a:r>
            <a:r>
              <a:rPr lang="en-US" dirty="0" err="1" smtClean="0"/>
              <a:t>gregatif</a:t>
            </a:r>
            <a:endParaRPr dirty="0"/>
          </a:p>
        </p:txBody>
      </p:sp>
      <p:sp>
        <p:nvSpPr>
          <p:cNvPr id="248" name="Google Shape;248;p35"/>
          <p:cNvSpPr txBox="1">
            <a:spLocks noGrp="1"/>
          </p:cNvSpPr>
          <p:nvPr>
            <p:ph type="title" idx="4"/>
          </p:nvPr>
        </p:nvSpPr>
        <p:spPr>
          <a:xfrm>
            <a:off x="1043408" y="1484217"/>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a:t>
            </a:r>
            <a:endParaRPr dirty="0"/>
          </a:p>
        </p:txBody>
      </p:sp>
      <p:sp>
        <p:nvSpPr>
          <p:cNvPr id="250" name="Google Shape;250;p35"/>
          <p:cNvSpPr txBox="1">
            <a:spLocks noGrp="1"/>
          </p:cNvSpPr>
          <p:nvPr>
            <p:ph type="title" idx="5"/>
          </p:nvPr>
        </p:nvSpPr>
        <p:spPr>
          <a:xfrm flipH="1">
            <a:off x="1043408" y="3115684"/>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a:t>
            </a:r>
            <a:endParaRPr dirty="0"/>
          </a:p>
        </p:txBody>
      </p:sp>
      <p:sp>
        <p:nvSpPr>
          <p:cNvPr id="23" name="Google Shape;241;p35"/>
          <p:cNvSpPr txBox="1">
            <a:spLocks noGrp="1"/>
          </p:cNvSpPr>
          <p:nvPr>
            <p:ph type="title"/>
          </p:nvPr>
        </p:nvSpPr>
        <p:spPr>
          <a:xfrm>
            <a:off x="5650586" y="1512824"/>
            <a:ext cx="2358900" cy="731400"/>
          </a:xfrm>
          <a:prstGeom prst="rect">
            <a:avLst/>
          </a:prstGeom>
        </p:spPr>
        <p:txBody>
          <a:bodyPr spcFirstLastPara="1" wrap="square" lIns="91425" tIns="91425" rIns="91425" bIns="91425" anchor="ctr" anchorCtr="0">
            <a:noAutofit/>
          </a:bodyPr>
          <a:lstStyle/>
          <a:p>
            <a:pPr lvl="0"/>
            <a:r>
              <a:rPr lang="en-US" dirty="0" err="1"/>
              <a:t>Kurva</a:t>
            </a:r>
            <a:r>
              <a:rPr lang="en-US" dirty="0"/>
              <a:t> </a:t>
            </a:r>
            <a:r>
              <a:rPr lang="en-US" dirty="0" err="1" smtClean="0"/>
              <a:t>Penawaran</a:t>
            </a:r>
            <a:r>
              <a:rPr lang="en-US" dirty="0" smtClean="0"/>
              <a:t> </a:t>
            </a:r>
            <a:r>
              <a:rPr lang="en-US" dirty="0" err="1"/>
              <a:t>Agregatif</a:t>
            </a:r>
            <a:endParaRPr lang="en-US" dirty="0"/>
          </a:p>
        </p:txBody>
      </p:sp>
      <p:sp>
        <p:nvSpPr>
          <p:cNvPr id="24" name="Google Shape;243;p35"/>
          <p:cNvSpPr txBox="1">
            <a:spLocks noGrp="1"/>
          </p:cNvSpPr>
          <p:nvPr>
            <p:ph type="title" idx="2"/>
          </p:nvPr>
        </p:nvSpPr>
        <p:spPr>
          <a:xfrm flipH="1">
            <a:off x="5650586" y="3152718"/>
            <a:ext cx="2358900" cy="731400"/>
          </a:xfrm>
          <a:prstGeom prst="rect">
            <a:avLst/>
          </a:prstGeom>
        </p:spPr>
        <p:txBody>
          <a:bodyPr spcFirstLastPara="1" wrap="square" lIns="91425" tIns="91425" rIns="91425" bIns="91425" anchor="ctr" anchorCtr="0">
            <a:noAutofit/>
          </a:bodyPr>
          <a:lstStyle/>
          <a:p>
            <a:pPr lvl="0"/>
            <a:r>
              <a:rPr lang="es-ES" dirty="0"/>
              <a:t>P</a:t>
            </a:r>
            <a:r>
              <a:rPr lang="es-ES" dirty="0" smtClean="0"/>
              <a:t>asar </a:t>
            </a:r>
            <a:r>
              <a:rPr lang="es-ES" dirty="0"/>
              <a:t>M</a:t>
            </a:r>
            <a:r>
              <a:rPr lang="es-ES" dirty="0" smtClean="0"/>
              <a:t>odal </a:t>
            </a:r>
            <a:r>
              <a:rPr lang="es-ES" dirty="0"/>
              <a:t>dan </a:t>
            </a:r>
            <a:r>
              <a:rPr lang="es-ES" dirty="0" err="1"/>
              <a:t>O</a:t>
            </a:r>
            <a:r>
              <a:rPr lang="es-ES" dirty="0" err="1" smtClean="0"/>
              <a:t>bligasi</a:t>
            </a:r>
            <a:r>
              <a:rPr lang="es-ES" dirty="0" smtClean="0"/>
              <a:t> </a:t>
            </a:r>
            <a:r>
              <a:rPr lang="es-ES" dirty="0" err="1"/>
              <a:t>S</a:t>
            </a:r>
            <a:r>
              <a:rPr lang="es-ES" dirty="0" err="1" smtClean="0"/>
              <a:t>yari’ah</a:t>
            </a:r>
            <a:endParaRPr dirty="0"/>
          </a:p>
        </p:txBody>
      </p:sp>
      <p:sp>
        <p:nvSpPr>
          <p:cNvPr id="25" name="Google Shape;248;p35"/>
          <p:cNvSpPr txBox="1">
            <a:spLocks noGrp="1"/>
          </p:cNvSpPr>
          <p:nvPr>
            <p:ph type="title" idx="4"/>
          </p:nvPr>
        </p:nvSpPr>
        <p:spPr>
          <a:xfrm>
            <a:off x="4837754" y="1494723"/>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a:t>
            </a:r>
            <a:endParaRPr dirty="0"/>
          </a:p>
        </p:txBody>
      </p:sp>
      <p:sp>
        <p:nvSpPr>
          <p:cNvPr id="26" name="Google Shape;250;p35"/>
          <p:cNvSpPr txBox="1">
            <a:spLocks noGrp="1"/>
          </p:cNvSpPr>
          <p:nvPr>
            <p:ph type="title" idx="5"/>
          </p:nvPr>
        </p:nvSpPr>
        <p:spPr>
          <a:xfrm flipH="1">
            <a:off x="4837754" y="3126190"/>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a:t>
            </a:r>
            <a:endParaRPr dirty="0"/>
          </a:p>
        </p:txBody>
      </p:sp>
      <p:grpSp>
        <p:nvGrpSpPr>
          <p:cNvPr id="11" name="Google Shape;11116;p76"/>
          <p:cNvGrpSpPr/>
          <p:nvPr/>
        </p:nvGrpSpPr>
        <p:grpSpPr>
          <a:xfrm flipH="1">
            <a:off x="7144737" y="4224699"/>
            <a:ext cx="754412" cy="816221"/>
            <a:chOff x="-48237000" y="2342650"/>
            <a:chExt cx="256800" cy="300225"/>
          </a:xfrm>
        </p:grpSpPr>
        <p:sp>
          <p:nvSpPr>
            <p:cNvPr id="12" name="Google Shape;11117;p76"/>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118;p76"/>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119;p76"/>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3" name="Subtitle 22"/>
          <p:cNvSpPr>
            <a:spLocks noGrp="1"/>
          </p:cNvSpPr>
          <p:nvPr>
            <p:ph type="subTitle" idx="1"/>
          </p:nvPr>
        </p:nvSpPr>
        <p:spPr>
          <a:xfrm>
            <a:off x="534599" y="176758"/>
            <a:ext cx="7516629" cy="4761784"/>
          </a:xfrm>
        </p:spPr>
        <p:txBody>
          <a:bodyPr/>
          <a:lstStyle/>
          <a:p>
            <a:pPr marL="133350" indent="0" algn="just"/>
            <a:r>
              <a:rPr lang="en-US" dirty="0" smtClean="0"/>
              <a:t>5. </a:t>
            </a:r>
            <a:r>
              <a:rPr lang="en-US" b="1" dirty="0" err="1" smtClean="0"/>
              <a:t>Pengertian</a:t>
            </a:r>
            <a:r>
              <a:rPr lang="en-US" b="1" dirty="0" smtClean="0"/>
              <a:t> </a:t>
            </a:r>
            <a:r>
              <a:rPr lang="en-US" b="1" dirty="0" err="1" smtClean="0"/>
              <a:t>Obligasi</a:t>
            </a:r>
            <a:r>
              <a:rPr lang="en-US" b="1" dirty="0" smtClean="0"/>
              <a:t> </a:t>
            </a:r>
            <a:r>
              <a:rPr lang="en-US" b="1" dirty="0" err="1" smtClean="0"/>
              <a:t>Syariah</a:t>
            </a:r>
            <a:r>
              <a:rPr lang="en-US" b="1" dirty="0" smtClean="0"/>
              <a:t> </a:t>
            </a:r>
          </a:p>
          <a:p>
            <a:pPr marL="133350" indent="0" algn="just"/>
            <a:r>
              <a:rPr lang="en-US" dirty="0"/>
              <a:t>	</a:t>
            </a:r>
            <a:endParaRPr lang="en-US" dirty="0" smtClean="0"/>
          </a:p>
          <a:p>
            <a:pPr marL="133350" indent="0" algn="just"/>
            <a:r>
              <a:rPr lang="en-US" dirty="0"/>
              <a:t>	</a:t>
            </a:r>
            <a:r>
              <a:rPr lang="en-US" dirty="0" err="1" smtClean="0"/>
              <a:t>Obligasi</a:t>
            </a:r>
            <a:r>
              <a:rPr lang="en-US" dirty="0" smtClean="0"/>
              <a:t> </a:t>
            </a:r>
            <a:r>
              <a:rPr lang="en-US" dirty="0" err="1" smtClean="0"/>
              <a:t>merupakan</a:t>
            </a:r>
            <a:r>
              <a:rPr lang="en-US" dirty="0" smtClean="0"/>
              <a:t> </a:t>
            </a:r>
            <a:r>
              <a:rPr lang="en-US" dirty="0" err="1" smtClean="0"/>
              <a:t>surat</a:t>
            </a:r>
            <a:r>
              <a:rPr lang="en-US" dirty="0" smtClean="0"/>
              <a:t> </a:t>
            </a:r>
            <a:r>
              <a:rPr lang="en-US" dirty="0" err="1" smtClean="0"/>
              <a:t>utang</a:t>
            </a:r>
            <a:r>
              <a:rPr lang="en-US" dirty="0" smtClean="0"/>
              <a:t> </a:t>
            </a:r>
            <a:r>
              <a:rPr lang="en-US" dirty="0" err="1" smtClean="0"/>
              <a:t>jangka</a:t>
            </a:r>
            <a:r>
              <a:rPr lang="en-US" dirty="0" smtClean="0"/>
              <a:t> </a:t>
            </a:r>
            <a:r>
              <a:rPr lang="en-US" dirty="0" err="1" smtClean="0"/>
              <a:t>menengah-panjang</a:t>
            </a:r>
            <a:r>
              <a:rPr lang="en-US" dirty="0" smtClean="0"/>
              <a:t> yang </a:t>
            </a:r>
            <a:r>
              <a:rPr lang="en-US" dirty="0" err="1" smtClean="0"/>
              <a:t>dapat</a:t>
            </a:r>
            <a:r>
              <a:rPr lang="en-US" dirty="0" smtClean="0"/>
              <a:t> </a:t>
            </a:r>
            <a:r>
              <a:rPr lang="en-US" dirty="0" err="1" smtClean="0"/>
              <a:t>dipindahtangankan</a:t>
            </a:r>
            <a:r>
              <a:rPr lang="en-US" dirty="0" smtClean="0"/>
              <a:t> yang </a:t>
            </a:r>
            <a:r>
              <a:rPr lang="en-US" dirty="0" err="1" smtClean="0"/>
              <a:t>berisi</a:t>
            </a:r>
            <a:r>
              <a:rPr lang="en-US" dirty="0" smtClean="0"/>
              <a:t> </a:t>
            </a:r>
            <a:r>
              <a:rPr lang="en-US" dirty="0" err="1" smtClean="0"/>
              <a:t>janji</a:t>
            </a:r>
            <a:r>
              <a:rPr lang="en-US" dirty="0" smtClean="0"/>
              <a:t> </a:t>
            </a:r>
            <a:r>
              <a:rPr lang="en-US" dirty="0" err="1" smtClean="0"/>
              <a:t>dari</a:t>
            </a:r>
            <a:r>
              <a:rPr lang="en-US" dirty="0" smtClean="0"/>
              <a:t> </a:t>
            </a:r>
            <a:r>
              <a:rPr lang="en-US" dirty="0" err="1" smtClean="0"/>
              <a:t>pihak</a:t>
            </a:r>
            <a:r>
              <a:rPr lang="en-US" dirty="0" smtClean="0"/>
              <a:t> yang </a:t>
            </a:r>
            <a:r>
              <a:rPr lang="en-US" dirty="0" err="1" smtClean="0"/>
              <a:t>menerbitkan</a:t>
            </a:r>
            <a:r>
              <a:rPr lang="en-US" dirty="0" smtClean="0"/>
              <a:t> </a:t>
            </a:r>
            <a:r>
              <a:rPr lang="en-US" dirty="0" err="1" smtClean="0"/>
              <a:t>untuk</a:t>
            </a:r>
            <a:r>
              <a:rPr lang="en-US" dirty="0" smtClean="0"/>
              <a:t> </a:t>
            </a:r>
            <a:r>
              <a:rPr lang="en-US" dirty="0" err="1" smtClean="0"/>
              <a:t>membayar</a:t>
            </a:r>
            <a:r>
              <a:rPr lang="en-US" dirty="0" smtClean="0"/>
              <a:t> </a:t>
            </a:r>
            <a:r>
              <a:rPr lang="en-US" dirty="0" err="1" smtClean="0"/>
              <a:t>imbalan</a:t>
            </a:r>
            <a:r>
              <a:rPr lang="en-US" dirty="0" smtClean="0"/>
              <a:t> </a:t>
            </a:r>
            <a:r>
              <a:rPr lang="en-US" dirty="0" err="1" smtClean="0"/>
              <a:t>berupa</a:t>
            </a:r>
            <a:r>
              <a:rPr lang="en-US" dirty="0" smtClean="0"/>
              <a:t> </a:t>
            </a:r>
            <a:r>
              <a:rPr lang="en-US" dirty="0" err="1" smtClean="0"/>
              <a:t>bunga</a:t>
            </a:r>
            <a:r>
              <a:rPr lang="en-US" dirty="0" smtClean="0"/>
              <a:t> </a:t>
            </a:r>
            <a:r>
              <a:rPr lang="en-US" dirty="0" err="1" smtClean="0"/>
              <a:t>pada</a:t>
            </a:r>
            <a:r>
              <a:rPr lang="en-US" dirty="0" smtClean="0"/>
              <a:t> </a:t>
            </a:r>
            <a:r>
              <a:rPr lang="en-US" dirty="0" err="1" smtClean="0"/>
              <a:t>periode</a:t>
            </a:r>
            <a:r>
              <a:rPr lang="en-US" dirty="0" smtClean="0"/>
              <a:t> </a:t>
            </a:r>
            <a:r>
              <a:rPr lang="en-US" dirty="0" err="1" smtClean="0"/>
              <a:t>tertentu</a:t>
            </a:r>
            <a:r>
              <a:rPr lang="en-US" dirty="0" smtClean="0"/>
              <a:t> </a:t>
            </a:r>
            <a:r>
              <a:rPr lang="en-US" dirty="0" err="1" smtClean="0"/>
              <a:t>dan</a:t>
            </a:r>
            <a:r>
              <a:rPr lang="en-US" dirty="0" smtClean="0"/>
              <a:t> </a:t>
            </a:r>
            <a:r>
              <a:rPr lang="en-US" dirty="0" err="1" smtClean="0"/>
              <a:t>melunasi</a:t>
            </a:r>
            <a:r>
              <a:rPr lang="en-US" dirty="0" smtClean="0"/>
              <a:t> </a:t>
            </a:r>
            <a:r>
              <a:rPr lang="en-US" dirty="0" err="1" smtClean="0"/>
              <a:t>pokok</a:t>
            </a:r>
            <a:r>
              <a:rPr lang="en-US" dirty="0" smtClean="0"/>
              <a:t> </a:t>
            </a:r>
            <a:r>
              <a:rPr lang="en-US" dirty="0" err="1" smtClean="0"/>
              <a:t>utang</a:t>
            </a:r>
            <a:r>
              <a:rPr lang="en-US" dirty="0" smtClean="0"/>
              <a:t> </a:t>
            </a:r>
            <a:r>
              <a:rPr lang="en-US" dirty="0" err="1" smtClean="0"/>
              <a:t>pada</a:t>
            </a:r>
            <a:r>
              <a:rPr lang="en-US" dirty="0" smtClean="0"/>
              <a:t> </a:t>
            </a:r>
            <a:r>
              <a:rPr lang="en-US" dirty="0" err="1" smtClean="0"/>
              <a:t>waktu</a:t>
            </a:r>
            <a:r>
              <a:rPr lang="en-US" dirty="0" smtClean="0"/>
              <a:t> yang </a:t>
            </a:r>
            <a:r>
              <a:rPr lang="en-US" dirty="0" err="1" smtClean="0"/>
              <a:t>telah</a:t>
            </a:r>
            <a:r>
              <a:rPr lang="en-US" dirty="0" smtClean="0"/>
              <a:t> </a:t>
            </a:r>
            <a:r>
              <a:rPr lang="en-US" dirty="0" err="1" smtClean="0"/>
              <a:t>ditentukan</a:t>
            </a:r>
            <a:r>
              <a:rPr lang="en-US" dirty="0" smtClean="0"/>
              <a:t> </a:t>
            </a:r>
            <a:r>
              <a:rPr lang="en-US" dirty="0" err="1" smtClean="0"/>
              <a:t>kepada</a:t>
            </a:r>
            <a:r>
              <a:rPr lang="en-US" dirty="0" smtClean="0"/>
              <a:t> </a:t>
            </a:r>
            <a:r>
              <a:rPr lang="en-US" dirty="0" err="1" smtClean="0"/>
              <a:t>pihak</a:t>
            </a:r>
            <a:r>
              <a:rPr lang="en-US" dirty="0" smtClean="0"/>
              <a:t> </a:t>
            </a:r>
            <a:r>
              <a:rPr lang="en-US" dirty="0" err="1" smtClean="0"/>
              <a:t>pembeli</a:t>
            </a:r>
            <a:r>
              <a:rPr lang="en-US" dirty="0" smtClean="0"/>
              <a:t> </a:t>
            </a:r>
            <a:r>
              <a:rPr lang="en-US" dirty="0" err="1" smtClean="0"/>
              <a:t>obligasi</a:t>
            </a:r>
            <a:r>
              <a:rPr lang="en-US" dirty="0" smtClean="0"/>
              <a:t> </a:t>
            </a:r>
            <a:r>
              <a:rPr lang="en-US" dirty="0" err="1" smtClean="0"/>
              <a:t>tersebut</a:t>
            </a:r>
            <a:r>
              <a:rPr lang="en-US" dirty="0" smtClean="0"/>
              <a:t>. </a:t>
            </a:r>
          </a:p>
          <a:p>
            <a:pPr marL="133350" indent="0" algn="just"/>
            <a:r>
              <a:rPr lang="en-US" dirty="0" smtClean="0"/>
              <a:t>	</a:t>
            </a:r>
            <a:r>
              <a:rPr lang="en-US" dirty="0" err="1" smtClean="0"/>
              <a:t>Sukuk</a:t>
            </a:r>
            <a:r>
              <a:rPr lang="en-US" dirty="0" smtClean="0"/>
              <a:t> </a:t>
            </a:r>
            <a:r>
              <a:rPr lang="en-US" dirty="0" err="1" smtClean="0"/>
              <a:t>merupakan</a:t>
            </a:r>
            <a:r>
              <a:rPr lang="en-US" dirty="0" smtClean="0"/>
              <a:t> </a:t>
            </a:r>
            <a:r>
              <a:rPr lang="en-US" dirty="0" err="1" smtClean="0"/>
              <a:t>istilah</a:t>
            </a:r>
            <a:r>
              <a:rPr lang="en-US" dirty="0" smtClean="0"/>
              <a:t> </a:t>
            </a:r>
            <a:r>
              <a:rPr lang="en-US" dirty="0" err="1" smtClean="0"/>
              <a:t>baru</a:t>
            </a:r>
            <a:r>
              <a:rPr lang="en-US" dirty="0" smtClean="0"/>
              <a:t> yang </a:t>
            </a:r>
            <a:r>
              <a:rPr lang="en-US" dirty="0" err="1" smtClean="0"/>
              <a:t>dikenalkan</a:t>
            </a:r>
            <a:r>
              <a:rPr lang="en-US" dirty="0" smtClean="0"/>
              <a:t> </a:t>
            </a:r>
            <a:r>
              <a:rPr lang="en-US" dirty="0" err="1" smtClean="0"/>
              <a:t>sebagai</a:t>
            </a:r>
            <a:r>
              <a:rPr lang="en-US" dirty="0" smtClean="0"/>
              <a:t> </a:t>
            </a:r>
            <a:r>
              <a:rPr lang="en-US" dirty="0" err="1" smtClean="0"/>
              <a:t>pengganti</a:t>
            </a:r>
            <a:r>
              <a:rPr lang="en-US" dirty="0" smtClean="0"/>
              <a:t> </a:t>
            </a:r>
            <a:r>
              <a:rPr lang="en-US" dirty="0" err="1" smtClean="0"/>
              <a:t>dari</a:t>
            </a:r>
            <a:r>
              <a:rPr lang="en-US" dirty="0" smtClean="0"/>
              <a:t> </a:t>
            </a:r>
            <a:r>
              <a:rPr lang="en-US" dirty="0" err="1" smtClean="0"/>
              <a:t>istilah</a:t>
            </a:r>
            <a:r>
              <a:rPr lang="en-US" dirty="0" smtClean="0"/>
              <a:t> </a:t>
            </a:r>
            <a:r>
              <a:rPr lang="en-US" dirty="0" err="1" smtClean="0"/>
              <a:t>obligasi</a:t>
            </a:r>
            <a:r>
              <a:rPr lang="en-US" dirty="0" smtClean="0"/>
              <a:t> </a:t>
            </a:r>
            <a:r>
              <a:rPr lang="en-US" dirty="0" err="1" smtClean="0"/>
              <a:t>syariah</a:t>
            </a:r>
            <a:r>
              <a:rPr lang="en-US" dirty="0" smtClean="0"/>
              <a:t> (Islamic Bonds). </a:t>
            </a:r>
            <a:r>
              <a:rPr lang="en-US" dirty="0" err="1" smtClean="0"/>
              <a:t>Sukuk</a:t>
            </a:r>
            <a:r>
              <a:rPr lang="en-US" dirty="0" smtClean="0"/>
              <a:t> </a:t>
            </a:r>
            <a:r>
              <a:rPr lang="en-US" dirty="0" err="1" smtClean="0"/>
              <a:t>secara</a:t>
            </a:r>
            <a:r>
              <a:rPr lang="en-US" dirty="0" smtClean="0"/>
              <a:t> </a:t>
            </a:r>
            <a:r>
              <a:rPr lang="en-US" dirty="0" err="1" smtClean="0"/>
              <a:t>terminologi</a:t>
            </a:r>
            <a:r>
              <a:rPr lang="en-US" dirty="0" smtClean="0"/>
              <a:t> </a:t>
            </a:r>
            <a:r>
              <a:rPr lang="en-US" dirty="0" err="1" smtClean="0"/>
              <a:t>merupakan</a:t>
            </a:r>
            <a:r>
              <a:rPr lang="en-US" dirty="0" smtClean="0"/>
              <a:t> </a:t>
            </a:r>
            <a:r>
              <a:rPr lang="en-US" dirty="0" err="1" smtClean="0"/>
              <a:t>bentuk</a:t>
            </a:r>
            <a:r>
              <a:rPr lang="en-US" dirty="0" smtClean="0"/>
              <a:t> </a:t>
            </a:r>
            <a:r>
              <a:rPr lang="en-US" dirty="0" err="1" smtClean="0"/>
              <a:t>jamak</a:t>
            </a:r>
            <a:r>
              <a:rPr lang="en-US" dirty="0" smtClean="0"/>
              <a:t> </a:t>
            </a:r>
            <a:r>
              <a:rPr lang="en-US" dirty="0" err="1" smtClean="0"/>
              <a:t>dari</a:t>
            </a:r>
            <a:r>
              <a:rPr lang="en-US" dirty="0" smtClean="0"/>
              <a:t> kata ‘</a:t>
            </a:r>
            <a:r>
              <a:rPr lang="en-US" dirty="0" err="1" smtClean="0"/>
              <a:t>sakk</a:t>
            </a:r>
            <a:r>
              <a:rPr lang="en-US" dirty="0" smtClean="0"/>
              <a:t>” </a:t>
            </a:r>
            <a:r>
              <a:rPr lang="en-US" dirty="0" err="1" smtClean="0"/>
              <a:t>dalam</a:t>
            </a:r>
            <a:r>
              <a:rPr lang="en-US" dirty="0" smtClean="0"/>
              <a:t> </a:t>
            </a:r>
            <a:r>
              <a:rPr lang="en-US" dirty="0" err="1" smtClean="0"/>
              <a:t>bahasa</a:t>
            </a:r>
            <a:r>
              <a:rPr lang="en-US" dirty="0" smtClean="0"/>
              <a:t> </a:t>
            </a:r>
            <a:r>
              <a:rPr lang="en-US" dirty="0" err="1" smtClean="0"/>
              <a:t>arab</a:t>
            </a:r>
            <a:r>
              <a:rPr lang="en-US" dirty="0" smtClean="0"/>
              <a:t> </a:t>
            </a:r>
            <a:r>
              <a:rPr lang="en-US" dirty="0" err="1" smtClean="0"/>
              <a:t>berarti</a:t>
            </a:r>
            <a:r>
              <a:rPr lang="en-US" dirty="0" smtClean="0"/>
              <a:t> </a:t>
            </a:r>
            <a:r>
              <a:rPr lang="en-US" dirty="0" err="1" smtClean="0"/>
              <a:t>sertifikat</a:t>
            </a:r>
            <a:r>
              <a:rPr lang="en-US" dirty="0" smtClean="0"/>
              <a:t> </a:t>
            </a:r>
            <a:r>
              <a:rPr lang="en-US" dirty="0" err="1" smtClean="0"/>
              <a:t>atau</a:t>
            </a:r>
            <a:r>
              <a:rPr lang="en-US" dirty="0" smtClean="0"/>
              <a:t> </a:t>
            </a:r>
            <a:r>
              <a:rPr lang="en-US" dirty="0" err="1" smtClean="0"/>
              <a:t>bukti</a:t>
            </a:r>
            <a:r>
              <a:rPr lang="en-US" dirty="0" smtClean="0"/>
              <a:t> </a:t>
            </a:r>
            <a:r>
              <a:rPr lang="en-US" dirty="0" err="1" smtClean="0"/>
              <a:t>kepemilikan</a:t>
            </a:r>
            <a:r>
              <a:rPr lang="en-US" dirty="0" smtClean="0"/>
              <a:t>. </a:t>
            </a:r>
          </a:p>
          <a:p>
            <a:pPr marL="133350" indent="0" algn="just"/>
            <a:r>
              <a:rPr lang="en-US" dirty="0" smtClean="0"/>
              <a:t>	</a:t>
            </a:r>
            <a:r>
              <a:rPr lang="en-US" dirty="0" err="1" smtClean="0"/>
              <a:t>Efek</a:t>
            </a:r>
            <a:r>
              <a:rPr lang="en-US" dirty="0" smtClean="0"/>
              <a:t> </a:t>
            </a:r>
            <a:r>
              <a:rPr lang="en-US" dirty="0" err="1" smtClean="0"/>
              <a:t>syariah</a:t>
            </a:r>
            <a:r>
              <a:rPr lang="en-US" dirty="0" smtClean="0"/>
              <a:t> </a:t>
            </a:r>
            <a:r>
              <a:rPr lang="en-US" dirty="0" err="1" smtClean="0"/>
              <a:t>berupa</a:t>
            </a:r>
            <a:r>
              <a:rPr lang="en-US" dirty="0" smtClean="0"/>
              <a:t> </a:t>
            </a:r>
            <a:r>
              <a:rPr lang="en-US" dirty="0" err="1" smtClean="0"/>
              <a:t>sertifikat</a:t>
            </a:r>
            <a:r>
              <a:rPr lang="en-US" dirty="0" smtClean="0"/>
              <a:t>/</a:t>
            </a:r>
            <a:r>
              <a:rPr lang="en-US" dirty="0" err="1" smtClean="0"/>
              <a:t>bukti</a:t>
            </a:r>
            <a:r>
              <a:rPr lang="en-US" dirty="0" smtClean="0"/>
              <a:t> </a:t>
            </a:r>
            <a:r>
              <a:rPr lang="en-US" dirty="0" err="1" smtClean="0"/>
              <a:t>kepemilikan</a:t>
            </a:r>
            <a:r>
              <a:rPr lang="en-US" dirty="0" smtClean="0"/>
              <a:t> yang </a:t>
            </a:r>
            <a:r>
              <a:rPr lang="en-US" dirty="0" err="1" smtClean="0"/>
              <a:t>bernilai</a:t>
            </a:r>
            <a:r>
              <a:rPr lang="en-US" dirty="0" smtClean="0"/>
              <a:t> </a:t>
            </a:r>
            <a:r>
              <a:rPr lang="en-US" dirty="0" err="1" smtClean="0"/>
              <a:t>sama</a:t>
            </a:r>
            <a:r>
              <a:rPr lang="en-US" dirty="0" smtClean="0"/>
              <a:t> </a:t>
            </a:r>
            <a:r>
              <a:rPr lang="en-US" dirty="0" err="1" smtClean="0"/>
              <a:t>dan</a:t>
            </a:r>
            <a:r>
              <a:rPr lang="en-US" dirty="0" smtClean="0"/>
              <a:t> </a:t>
            </a:r>
            <a:r>
              <a:rPr lang="en-US" dirty="0" err="1" smtClean="0"/>
              <a:t>mewakili</a:t>
            </a:r>
            <a:r>
              <a:rPr lang="en-US" dirty="0" smtClean="0"/>
              <a:t> </a:t>
            </a:r>
            <a:r>
              <a:rPr lang="en-US" dirty="0" err="1" smtClean="0"/>
              <a:t>bagian</a:t>
            </a:r>
            <a:r>
              <a:rPr lang="en-US" dirty="0" smtClean="0"/>
              <a:t> yang </a:t>
            </a:r>
            <a:r>
              <a:rPr lang="en-US" dirty="0" err="1" smtClean="0"/>
              <a:t>tidak</a:t>
            </a:r>
            <a:r>
              <a:rPr lang="en-US" dirty="0" smtClean="0"/>
              <a:t> </a:t>
            </a:r>
            <a:r>
              <a:rPr lang="en-US" dirty="0" err="1" smtClean="0"/>
              <a:t>tertentu</a:t>
            </a:r>
            <a:r>
              <a:rPr lang="en-US" dirty="0" smtClean="0"/>
              <a:t> (</a:t>
            </a:r>
            <a:r>
              <a:rPr lang="en-US" dirty="0" err="1" smtClean="0"/>
              <a:t>tidak</a:t>
            </a:r>
            <a:r>
              <a:rPr lang="en-US" dirty="0" smtClean="0"/>
              <a:t> </a:t>
            </a:r>
            <a:r>
              <a:rPr lang="en-US" dirty="0" err="1" smtClean="0"/>
              <a:t>terpisahkan</a:t>
            </a:r>
            <a:r>
              <a:rPr lang="en-US" dirty="0" smtClean="0"/>
              <a:t> </a:t>
            </a:r>
            <a:r>
              <a:rPr lang="en-US" dirty="0" err="1" smtClean="0"/>
              <a:t>atau</a:t>
            </a:r>
            <a:r>
              <a:rPr lang="en-US" dirty="0" smtClean="0"/>
              <a:t> </a:t>
            </a:r>
            <a:r>
              <a:rPr lang="en-US" dirty="0" err="1" smtClean="0"/>
              <a:t>tidak</a:t>
            </a:r>
            <a:r>
              <a:rPr lang="en-US" dirty="0" smtClean="0"/>
              <a:t> </a:t>
            </a:r>
            <a:r>
              <a:rPr lang="en-US" dirty="0" err="1" smtClean="0"/>
              <a:t>terbagi</a:t>
            </a:r>
            <a:r>
              <a:rPr lang="en-US" dirty="0" smtClean="0"/>
              <a:t>(</a:t>
            </a:r>
            <a:r>
              <a:rPr lang="en-US" dirty="0" err="1" smtClean="0"/>
              <a:t>syuyu</a:t>
            </a:r>
            <a:r>
              <a:rPr lang="en-US" dirty="0" smtClean="0"/>
              <a:t>’ / undivided share)) </a:t>
            </a:r>
            <a:r>
              <a:rPr lang="en-US" dirty="0" err="1" smtClean="0"/>
              <a:t>atas</a:t>
            </a:r>
            <a:r>
              <a:rPr lang="en-US" dirty="0" smtClean="0"/>
              <a:t>;</a:t>
            </a:r>
          </a:p>
          <a:p>
            <a:pPr marL="133350" indent="0" algn="just"/>
            <a:endParaRPr lang="en-US" dirty="0" smtClean="0"/>
          </a:p>
          <a:p>
            <a:pPr marL="476250" indent="-342900" algn="just">
              <a:buFont typeface="+mj-lt"/>
              <a:buAutoNum type="alphaLcPeriod"/>
            </a:pPr>
            <a:r>
              <a:rPr lang="en-US" dirty="0" err="1" smtClean="0"/>
              <a:t>Aset</a:t>
            </a:r>
            <a:r>
              <a:rPr lang="en-US" dirty="0" smtClean="0"/>
              <a:t> </a:t>
            </a:r>
            <a:r>
              <a:rPr lang="en-US" dirty="0" err="1" smtClean="0"/>
              <a:t>berwujud</a:t>
            </a:r>
            <a:r>
              <a:rPr lang="en-US" dirty="0" smtClean="0"/>
              <a:t> </a:t>
            </a:r>
            <a:r>
              <a:rPr lang="en-US" dirty="0" err="1" smtClean="0"/>
              <a:t>tertentu</a:t>
            </a:r>
            <a:r>
              <a:rPr lang="en-US" dirty="0" smtClean="0"/>
              <a:t> (</a:t>
            </a:r>
            <a:r>
              <a:rPr lang="en-US" dirty="0" err="1" smtClean="0"/>
              <a:t>ayyan</a:t>
            </a:r>
            <a:r>
              <a:rPr lang="en-US" dirty="0" smtClean="0"/>
              <a:t> </a:t>
            </a:r>
            <a:r>
              <a:rPr lang="en-US" dirty="0" err="1" smtClean="0"/>
              <a:t>maujudat</a:t>
            </a:r>
            <a:r>
              <a:rPr lang="en-US" dirty="0" smtClean="0"/>
              <a:t>)</a:t>
            </a:r>
          </a:p>
          <a:p>
            <a:pPr marL="476250" indent="-342900" algn="just">
              <a:buFont typeface="+mj-lt"/>
              <a:buAutoNum type="alphaLcPeriod"/>
            </a:pPr>
            <a:r>
              <a:rPr lang="en-US" dirty="0" err="1" smtClean="0"/>
              <a:t>Nilai</a:t>
            </a:r>
            <a:r>
              <a:rPr lang="en-US" dirty="0" smtClean="0"/>
              <a:t> </a:t>
            </a:r>
            <a:r>
              <a:rPr lang="en-US" dirty="0" err="1" smtClean="0"/>
              <a:t>manfaat</a:t>
            </a:r>
            <a:r>
              <a:rPr lang="en-US" dirty="0" smtClean="0"/>
              <a:t> </a:t>
            </a:r>
            <a:r>
              <a:rPr lang="en-US" dirty="0" err="1" smtClean="0"/>
              <a:t>atas</a:t>
            </a:r>
            <a:r>
              <a:rPr lang="en-US" dirty="0" smtClean="0"/>
              <a:t> </a:t>
            </a:r>
            <a:r>
              <a:rPr lang="en-US" dirty="0" err="1" smtClean="0"/>
              <a:t>aset</a:t>
            </a:r>
            <a:r>
              <a:rPr lang="en-US" dirty="0" smtClean="0"/>
              <a:t> </a:t>
            </a:r>
            <a:r>
              <a:rPr lang="en-US" dirty="0" err="1" smtClean="0"/>
              <a:t>berwujud</a:t>
            </a:r>
            <a:r>
              <a:rPr lang="en-US" dirty="0" smtClean="0"/>
              <a:t> (</a:t>
            </a:r>
            <a:r>
              <a:rPr lang="en-US" dirty="0" err="1" smtClean="0"/>
              <a:t>manafiul</a:t>
            </a:r>
            <a:r>
              <a:rPr lang="en-US" dirty="0" smtClean="0"/>
              <a:t> </a:t>
            </a:r>
            <a:r>
              <a:rPr lang="en-US" dirty="0" err="1" smtClean="0"/>
              <a:t>ayyan</a:t>
            </a:r>
            <a:r>
              <a:rPr lang="en-US" dirty="0" smtClean="0"/>
              <a:t>) </a:t>
            </a:r>
            <a:r>
              <a:rPr lang="en-US" dirty="0" err="1" smtClean="0"/>
              <a:t>tertentu</a:t>
            </a:r>
            <a:r>
              <a:rPr lang="en-US" dirty="0" smtClean="0"/>
              <a:t> </a:t>
            </a:r>
            <a:r>
              <a:rPr lang="en-US" dirty="0" err="1" smtClean="0"/>
              <a:t>baik</a:t>
            </a:r>
            <a:r>
              <a:rPr lang="en-US" dirty="0" smtClean="0"/>
              <a:t> yang </a:t>
            </a:r>
            <a:r>
              <a:rPr lang="en-US" dirty="0" err="1" smtClean="0"/>
              <a:t>sudah</a:t>
            </a:r>
            <a:r>
              <a:rPr lang="en-US" dirty="0" smtClean="0"/>
              <a:t> </a:t>
            </a:r>
            <a:r>
              <a:rPr lang="en-US" dirty="0" err="1" smtClean="0"/>
              <a:t>ada</a:t>
            </a:r>
            <a:r>
              <a:rPr lang="en-US" dirty="0" smtClean="0"/>
              <a:t> </a:t>
            </a:r>
            <a:r>
              <a:rPr lang="en-US" dirty="0" err="1" smtClean="0"/>
              <a:t>maupun</a:t>
            </a:r>
            <a:r>
              <a:rPr lang="en-US" dirty="0" smtClean="0"/>
              <a:t> yang </a:t>
            </a:r>
            <a:r>
              <a:rPr lang="en-US" dirty="0" err="1" smtClean="0"/>
              <a:t>akan</a:t>
            </a:r>
            <a:r>
              <a:rPr lang="en-US" dirty="0" smtClean="0"/>
              <a:t> </a:t>
            </a:r>
            <a:r>
              <a:rPr lang="en-US" dirty="0" err="1" smtClean="0"/>
              <a:t>ada</a:t>
            </a:r>
            <a:r>
              <a:rPr lang="en-US" dirty="0" smtClean="0"/>
              <a:t>.</a:t>
            </a:r>
          </a:p>
          <a:p>
            <a:pPr marL="476250" indent="-342900" algn="just">
              <a:buFont typeface="+mj-lt"/>
              <a:buAutoNum type="alphaLcPeriod"/>
            </a:pPr>
            <a:r>
              <a:rPr lang="en-US" dirty="0" err="1" smtClean="0"/>
              <a:t>Jasa</a:t>
            </a:r>
            <a:r>
              <a:rPr lang="en-US" dirty="0" smtClean="0"/>
              <a:t> (al </a:t>
            </a:r>
            <a:r>
              <a:rPr lang="en-US" dirty="0" err="1" smtClean="0"/>
              <a:t>khadamat</a:t>
            </a:r>
            <a:r>
              <a:rPr lang="en-US" dirty="0" smtClean="0"/>
              <a:t>) yang </a:t>
            </a:r>
            <a:r>
              <a:rPr lang="en-US" dirty="0" err="1" smtClean="0"/>
              <a:t>sudah</a:t>
            </a:r>
            <a:r>
              <a:rPr lang="en-US" dirty="0" smtClean="0"/>
              <a:t> </a:t>
            </a:r>
            <a:r>
              <a:rPr lang="en-US" dirty="0" err="1" smtClean="0"/>
              <a:t>ada</a:t>
            </a:r>
            <a:r>
              <a:rPr lang="en-US" dirty="0" smtClean="0"/>
              <a:t> </a:t>
            </a:r>
            <a:r>
              <a:rPr lang="en-US" dirty="0" err="1" smtClean="0"/>
              <a:t>maupun</a:t>
            </a:r>
            <a:r>
              <a:rPr lang="en-US" dirty="0" smtClean="0"/>
              <a:t> yang </a:t>
            </a:r>
            <a:r>
              <a:rPr lang="en-US" dirty="0" err="1" smtClean="0"/>
              <a:t>akan</a:t>
            </a:r>
            <a:r>
              <a:rPr lang="en-US" dirty="0" smtClean="0"/>
              <a:t> </a:t>
            </a:r>
            <a:r>
              <a:rPr lang="en-US" dirty="0" err="1" smtClean="0"/>
              <a:t>ada</a:t>
            </a:r>
            <a:r>
              <a:rPr lang="en-US" dirty="0" smtClean="0"/>
              <a:t>.</a:t>
            </a:r>
          </a:p>
          <a:p>
            <a:pPr marL="476250" indent="-342900" algn="just">
              <a:buFont typeface="+mj-lt"/>
              <a:buAutoNum type="alphaLcPeriod"/>
            </a:pPr>
            <a:r>
              <a:rPr lang="en-US" dirty="0" err="1" smtClean="0"/>
              <a:t>Aset</a:t>
            </a:r>
            <a:r>
              <a:rPr lang="en-US" dirty="0" smtClean="0"/>
              <a:t> </a:t>
            </a:r>
            <a:r>
              <a:rPr lang="en-US" dirty="0" err="1" smtClean="0"/>
              <a:t>proyek</a:t>
            </a:r>
            <a:r>
              <a:rPr lang="en-US" dirty="0" smtClean="0"/>
              <a:t> </a:t>
            </a:r>
            <a:r>
              <a:rPr lang="en-US" dirty="0" err="1" smtClean="0"/>
              <a:t>tertentu</a:t>
            </a:r>
            <a:r>
              <a:rPr lang="en-US" dirty="0" smtClean="0"/>
              <a:t> (</a:t>
            </a:r>
            <a:r>
              <a:rPr lang="en-US" dirty="0" err="1" smtClean="0"/>
              <a:t>maujudat</a:t>
            </a:r>
            <a:r>
              <a:rPr lang="en-US" dirty="0" smtClean="0"/>
              <a:t> </a:t>
            </a:r>
            <a:r>
              <a:rPr lang="en-US" dirty="0" err="1" smtClean="0"/>
              <a:t>masyru</a:t>
            </a:r>
            <a:r>
              <a:rPr lang="en-US" dirty="0" smtClean="0"/>
              <a:t>’ </a:t>
            </a:r>
            <a:r>
              <a:rPr lang="en-US" dirty="0" err="1" smtClean="0"/>
              <a:t>muayyan</a:t>
            </a:r>
            <a:r>
              <a:rPr lang="en-US" dirty="0" smtClean="0"/>
              <a:t>) </a:t>
            </a:r>
            <a:r>
              <a:rPr lang="en-US" dirty="0" err="1" smtClean="0"/>
              <a:t>dan</a:t>
            </a:r>
            <a:r>
              <a:rPr lang="en-US" dirty="0" smtClean="0"/>
              <a:t> </a:t>
            </a:r>
            <a:r>
              <a:rPr lang="en-US" dirty="0" err="1" smtClean="0"/>
              <a:t>atau</a:t>
            </a:r>
            <a:endParaRPr lang="en-US" dirty="0" smtClean="0"/>
          </a:p>
          <a:p>
            <a:pPr marL="476250" indent="-342900" algn="just">
              <a:buFont typeface="+mj-lt"/>
              <a:buAutoNum type="alphaLcPeriod"/>
            </a:pPr>
            <a:r>
              <a:rPr lang="en-US" dirty="0" err="1" smtClean="0"/>
              <a:t>Kegiatan</a:t>
            </a:r>
            <a:r>
              <a:rPr lang="en-US" dirty="0" smtClean="0"/>
              <a:t> </a:t>
            </a:r>
            <a:r>
              <a:rPr lang="en-US" dirty="0" err="1" smtClean="0"/>
              <a:t>investasi</a:t>
            </a:r>
            <a:r>
              <a:rPr lang="en-US" dirty="0" smtClean="0"/>
              <a:t> yang </a:t>
            </a:r>
            <a:r>
              <a:rPr lang="en-US" dirty="0" err="1" smtClean="0"/>
              <a:t>telah</a:t>
            </a:r>
            <a:r>
              <a:rPr lang="en-US" dirty="0" smtClean="0"/>
              <a:t> </a:t>
            </a:r>
            <a:r>
              <a:rPr lang="en-US" dirty="0" err="1" smtClean="0"/>
              <a:t>ditentukan</a:t>
            </a:r>
            <a:r>
              <a:rPr lang="en-US" dirty="0" smtClean="0"/>
              <a:t> (</a:t>
            </a:r>
            <a:r>
              <a:rPr lang="en-US" dirty="0" err="1" smtClean="0"/>
              <a:t>nasyath</a:t>
            </a:r>
            <a:r>
              <a:rPr lang="en-US" dirty="0" smtClean="0"/>
              <a:t> </a:t>
            </a:r>
            <a:r>
              <a:rPr lang="en-US" dirty="0" err="1" smtClean="0"/>
              <a:t>ististmarin</a:t>
            </a:r>
            <a:r>
              <a:rPr lang="en-US" dirty="0" smtClean="0"/>
              <a:t> </a:t>
            </a:r>
            <a:r>
              <a:rPr lang="en-US" dirty="0" err="1" smtClean="0"/>
              <a:t>khashah</a:t>
            </a:r>
            <a:r>
              <a:rPr lang="en-US" dirty="0" smtClean="0"/>
              <a:t>)</a:t>
            </a:r>
            <a:endParaRPr lang="en-US" dirty="0"/>
          </a:p>
        </p:txBody>
      </p:sp>
      <p:sp>
        <p:nvSpPr>
          <p:cNvPr id="5"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2045477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3" name="Subtitle 22"/>
          <p:cNvSpPr>
            <a:spLocks noGrp="1"/>
          </p:cNvSpPr>
          <p:nvPr>
            <p:ph type="subTitle" idx="1"/>
          </p:nvPr>
        </p:nvSpPr>
        <p:spPr>
          <a:xfrm>
            <a:off x="667784" y="176758"/>
            <a:ext cx="7261566" cy="4761784"/>
          </a:xfrm>
        </p:spPr>
        <p:txBody>
          <a:bodyPr/>
          <a:lstStyle/>
          <a:p>
            <a:pPr marL="133350" indent="0" algn="just"/>
            <a:r>
              <a:rPr lang="en-US" dirty="0" smtClean="0"/>
              <a:t>	</a:t>
            </a:r>
            <a:r>
              <a:rPr lang="en-US" dirty="0" err="1" smtClean="0"/>
              <a:t>Menurut</a:t>
            </a:r>
            <a:r>
              <a:rPr lang="en-US" dirty="0" smtClean="0"/>
              <a:t> fatwa yang </a:t>
            </a:r>
            <a:r>
              <a:rPr lang="en-US" dirty="0" err="1" smtClean="0"/>
              <a:t>dikeluarkan</a:t>
            </a:r>
            <a:r>
              <a:rPr lang="en-US" dirty="0" smtClean="0"/>
              <a:t> </a:t>
            </a:r>
            <a:r>
              <a:rPr lang="en-US" dirty="0" err="1" smtClean="0"/>
              <a:t>Dewan</a:t>
            </a:r>
            <a:r>
              <a:rPr lang="en-US" dirty="0" smtClean="0"/>
              <a:t> </a:t>
            </a:r>
            <a:r>
              <a:rPr lang="en-US" dirty="0" err="1" smtClean="0"/>
              <a:t>Syariah</a:t>
            </a:r>
            <a:r>
              <a:rPr lang="en-US" dirty="0" smtClean="0"/>
              <a:t> </a:t>
            </a:r>
            <a:r>
              <a:rPr lang="en-US" dirty="0" err="1" smtClean="0"/>
              <a:t>Nasional</a:t>
            </a:r>
            <a:r>
              <a:rPr lang="en-US" dirty="0" smtClean="0"/>
              <a:t> </a:t>
            </a:r>
            <a:r>
              <a:rPr lang="en-US" dirty="0" err="1" smtClean="0"/>
              <a:t>Majelis</a:t>
            </a:r>
            <a:r>
              <a:rPr lang="en-US" dirty="0" smtClean="0"/>
              <a:t> </a:t>
            </a:r>
            <a:r>
              <a:rPr lang="en-US" dirty="0" err="1" smtClean="0"/>
              <a:t>Ulama</a:t>
            </a:r>
            <a:r>
              <a:rPr lang="en-US" dirty="0" smtClean="0"/>
              <a:t> Indonesia (DSN MUI) </a:t>
            </a:r>
            <a:r>
              <a:rPr lang="en-US" dirty="0" err="1" smtClean="0"/>
              <a:t>yaitu</a:t>
            </a:r>
            <a:r>
              <a:rPr lang="en-US" dirty="0" smtClean="0"/>
              <a:t> fatwa No. 32/DSN-MUI/IX/2002 </a:t>
            </a:r>
            <a:r>
              <a:rPr lang="en-US" dirty="0" err="1" smtClean="0"/>
              <a:t>tentang</a:t>
            </a:r>
            <a:r>
              <a:rPr lang="en-US" dirty="0"/>
              <a:t> </a:t>
            </a:r>
            <a:r>
              <a:rPr lang="en-US" dirty="0" err="1" smtClean="0"/>
              <a:t>Obligasi</a:t>
            </a:r>
            <a:r>
              <a:rPr lang="en-US" dirty="0" smtClean="0"/>
              <a:t> </a:t>
            </a:r>
            <a:r>
              <a:rPr lang="en-US" dirty="0" err="1" smtClean="0"/>
              <a:t>Syariah</a:t>
            </a:r>
            <a:r>
              <a:rPr lang="en-US" dirty="0" smtClean="0"/>
              <a:t> </a:t>
            </a:r>
            <a:r>
              <a:rPr lang="en-US" dirty="0" err="1" smtClean="0"/>
              <a:t>dan</a:t>
            </a:r>
            <a:r>
              <a:rPr lang="en-US" dirty="0" smtClean="0"/>
              <a:t> fatwa No.33/DSN-MUI.1X/2002 </a:t>
            </a:r>
            <a:r>
              <a:rPr lang="en-US" dirty="0" err="1" smtClean="0"/>
              <a:t>tentang</a:t>
            </a:r>
            <a:r>
              <a:rPr lang="en-US" dirty="0" smtClean="0"/>
              <a:t> </a:t>
            </a:r>
            <a:r>
              <a:rPr lang="en-US" dirty="0" err="1" smtClean="0"/>
              <a:t>Obligasi</a:t>
            </a:r>
            <a:r>
              <a:rPr lang="en-US" dirty="0" smtClean="0"/>
              <a:t> </a:t>
            </a:r>
            <a:r>
              <a:rPr lang="en-US" dirty="0" err="1" smtClean="0"/>
              <a:t>Syariah</a:t>
            </a:r>
            <a:r>
              <a:rPr lang="en-US" dirty="0" smtClean="0"/>
              <a:t> </a:t>
            </a:r>
            <a:r>
              <a:rPr lang="en-US" dirty="0" err="1" smtClean="0"/>
              <a:t>Mudharabah</a:t>
            </a:r>
            <a:r>
              <a:rPr lang="en-US" dirty="0" smtClean="0"/>
              <a:t>, </a:t>
            </a:r>
            <a:r>
              <a:rPr lang="en-US" dirty="0" err="1" smtClean="0"/>
              <a:t>obligasi</a:t>
            </a:r>
            <a:r>
              <a:rPr lang="en-US" dirty="0" smtClean="0"/>
              <a:t> </a:t>
            </a:r>
            <a:r>
              <a:rPr lang="en-US" dirty="0" err="1" smtClean="0"/>
              <a:t>syariah</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surat</a:t>
            </a:r>
            <a:r>
              <a:rPr lang="en-US" dirty="0" smtClean="0"/>
              <a:t> </a:t>
            </a:r>
            <a:r>
              <a:rPr lang="en-US" dirty="0" err="1" smtClean="0"/>
              <a:t>berharga</a:t>
            </a:r>
            <a:r>
              <a:rPr lang="en-US" dirty="0" smtClean="0"/>
              <a:t> </a:t>
            </a:r>
            <a:r>
              <a:rPr lang="en-US" dirty="0" err="1" smtClean="0"/>
              <a:t>jangka</a:t>
            </a:r>
            <a:r>
              <a:rPr lang="en-US" dirty="0" smtClean="0"/>
              <a:t> </a:t>
            </a:r>
            <a:r>
              <a:rPr lang="en-US" dirty="0" err="1" smtClean="0"/>
              <a:t>panjang</a:t>
            </a:r>
            <a:r>
              <a:rPr lang="en-US" dirty="0" smtClean="0"/>
              <a:t> </a:t>
            </a:r>
            <a:r>
              <a:rPr lang="en-US" dirty="0" err="1" smtClean="0"/>
              <a:t>berdasarkan</a:t>
            </a:r>
            <a:r>
              <a:rPr lang="en-US" dirty="0" smtClean="0"/>
              <a:t> </a:t>
            </a:r>
            <a:r>
              <a:rPr lang="en-US" dirty="0" err="1" smtClean="0"/>
              <a:t>prinsip</a:t>
            </a:r>
            <a:r>
              <a:rPr lang="en-US" dirty="0" smtClean="0"/>
              <a:t> </a:t>
            </a:r>
            <a:r>
              <a:rPr lang="en-US" dirty="0" err="1" smtClean="0"/>
              <a:t>syariah</a:t>
            </a:r>
            <a:r>
              <a:rPr lang="en-US" dirty="0" smtClean="0"/>
              <a:t> yang </a:t>
            </a:r>
            <a:r>
              <a:rPr lang="en-US" dirty="0" err="1" smtClean="0"/>
              <a:t>dikeluarkan</a:t>
            </a:r>
            <a:r>
              <a:rPr lang="en-US" dirty="0" smtClean="0"/>
              <a:t> </a:t>
            </a:r>
            <a:r>
              <a:rPr lang="en-US" dirty="0" err="1" smtClean="0"/>
              <a:t>emiten</a:t>
            </a:r>
            <a:r>
              <a:rPr lang="en-US" dirty="0" smtClean="0"/>
              <a:t> </a:t>
            </a:r>
            <a:r>
              <a:rPr lang="en-US" dirty="0" err="1" smtClean="0"/>
              <a:t>kepada</a:t>
            </a:r>
            <a:r>
              <a:rPr lang="en-US" dirty="0" smtClean="0"/>
              <a:t> </a:t>
            </a:r>
            <a:r>
              <a:rPr lang="en-US" dirty="0" err="1" smtClean="0"/>
              <a:t>pemegang</a:t>
            </a:r>
            <a:r>
              <a:rPr lang="en-US" dirty="0" smtClean="0"/>
              <a:t> </a:t>
            </a:r>
            <a:r>
              <a:rPr lang="en-US" dirty="0" err="1" smtClean="0"/>
              <a:t>obligasi</a:t>
            </a:r>
            <a:r>
              <a:rPr lang="en-US" dirty="0" smtClean="0"/>
              <a:t> </a:t>
            </a:r>
            <a:r>
              <a:rPr lang="en-US" dirty="0" err="1" smtClean="0"/>
              <a:t>syariah</a:t>
            </a:r>
            <a:r>
              <a:rPr lang="en-US" dirty="0" smtClean="0"/>
              <a:t> yang </a:t>
            </a:r>
            <a:r>
              <a:rPr lang="en-US" dirty="0" err="1" smtClean="0"/>
              <a:t>mewajibkan</a:t>
            </a:r>
            <a:r>
              <a:rPr lang="en-US" dirty="0" smtClean="0"/>
              <a:t> </a:t>
            </a:r>
            <a:r>
              <a:rPr lang="en-US" dirty="0" err="1" smtClean="0"/>
              <a:t>emiten</a:t>
            </a:r>
            <a:r>
              <a:rPr lang="en-US" dirty="0" smtClean="0"/>
              <a:t> </a:t>
            </a:r>
            <a:r>
              <a:rPr lang="en-US" dirty="0" err="1" smtClean="0"/>
              <a:t>untuk</a:t>
            </a:r>
            <a:r>
              <a:rPr lang="en-US" dirty="0" smtClean="0"/>
              <a:t> </a:t>
            </a:r>
            <a:r>
              <a:rPr lang="en-US" dirty="0" err="1" smtClean="0"/>
              <a:t>membayar</a:t>
            </a:r>
            <a:r>
              <a:rPr lang="en-US" dirty="0" smtClean="0"/>
              <a:t> </a:t>
            </a:r>
            <a:r>
              <a:rPr lang="en-US" dirty="0" err="1" smtClean="0"/>
              <a:t>pendapatan</a:t>
            </a:r>
            <a:r>
              <a:rPr lang="en-US" dirty="0" smtClean="0"/>
              <a:t> </a:t>
            </a:r>
            <a:r>
              <a:rPr lang="en-US" dirty="0" err="1" smtClean="0"/>
              <a:t>pada</a:t>
            </a:r>
            <a:r>
              <a:rPr lang="en-US" dirty="0"/>
              <a:t> </a:t>
            </a:r>
            <a:r>
              <a:rPr lang="en-US" dirty="0" err="1" smtClean="0"/>
              <a:t>pemegang</a:t>
            </a:r>
            <a:r>
              <a:rPr lang="en-US" dirty="0" smtClean="0"/>
              <a:t> </a:t>
            </a:r>
            <a:r>
              <a:rPr lang="en-US" dirty="0" err="1" smtClean="0"/>
              <a:t>obligasi</a:t>
            </a:r>
            <a:r>
              <a:rPr lang="en-US" dirty="0" smtClean="0"/>
              <a:t> </a:t>
            </a:r>
            <a:r>
              <a:rPr lang="en-US" dirty="0" err="1" smtClean="0"/>
              <a:t>syariah</a:t>
            </a:r>
            <a:r>
              <a:rPr lang="en-US" dirty="0" smtClean="0"/>
              <a:t> </a:t>
            </a:r>
            <a:r>
              <a:rPr lang="en-US" dirty="0" err="1" smtClean="0"/>
              <a:t>berupa</a:t>
            </a:r>
            <a:r>
              <a:rPr lang="en-US" dirty="0" smtClean="0"/>
              <a:t> </a:t>
            </a:r>
            <a:r>
              <a:rPr lang="en-US" dirty="0" err="1" smtClean="0"/>
              <a:t>bagi</a:t>
            </a:r>
            <a:r>
              <a:rPr lang="en-US" dirty="0" smtClean="0"/>
              <a:t> </a:t>
            </a:r>
            <a:r>
              <a:rPr lang="en-US" dirty="0" err="1" smtClean="0"/>
              <a:t>hasil</a:t>
            </a:r>
            <a:r>
              <a:rPr lang="en-US" dirty="0" smtClean="0"/>
              <a:t> </a:t>
            </a:r>
            <a:r>
              <a:rPr lang="en-US" dirty="0" err="1" smtClean="0"/>
              <a:t>serta</a:t>
            </a:r>
            <a:r>
              <a:rPr lang="en-US" dirty="0" smtClean="0"/>
              <a:t> </a:t>
            </a:r>
            <a:r>
              <a:rPr lang="en-US" dirty="0" err="1" smtClean="0"/>
              <a:t>membayar</a:t>
            </a:r>
            <a:r>
              <a:rPr lang="en-US" dirty="0" smtClean="0"/>
              <a:t> </a:t>
            </a:r>
            <a:r>
              <a:rPr lang="en-US" dirty="0" err="1" smtClean="0"/>
              <a:t>kembali</a:t>
            </a:r>
            <a:r>
              <a:rPr lang="en-US" dirty="0" smtClean="0"/>
              <a:t> </a:t>
            </a:r>
            <a:r>
              <a:rPr lang="en-US" dirty="0" err="1" smtClean="0"/>
              <a:t>dana</a:t>
            </a:r>
            <a:r>
              <a:rPr lang="en-US" dirty="0" smtClean="0"/>
              <a:t> </a:t>
            </a:r>
            <a:r>
              <a:rPr lang="en-US" dirty="0" err="1" smtClean="0"/>
              <a:t>obligasi</a:t>
            </a:r>
            <a:r>
              <a:rPr lang="en-US" dirty="0" smtClean="0"/>
              <a:t> </a:t>
            </a:r>
            <a:r>
              <a:rPr lang="en-US" dirty="0" err="1" smtClean="0"/>
              <a:t>pada</a:t>
            </a:r>
            <a:r>
              <a:rPr lang="en-US" dirty="0" smtClean="0"/>
              <a:t> </a:t>
            </a:r>
            <a:r>
              <a:rPr lang="en-US" dirty="0" err="1" smtClean="0"/>
              <a:t>saat</a:t>
            </a:r>
            <a:r>
              <a:rPr lang="en-US" dirty="0" smtClean="0"/>
              <a:t> </a:t>
            </a:r>
            <a:r>
              <a:rPr lang="en-US" dirty="0" err="1" smtClean="0"/>
              <a:t>jatuh</a:t>
            </a:r>
            <a:r>
              <a:rPr lang="en-US" dirty="0" smtClean="0"/>
              <a:t> tempo. </a:t>
            </a:r>
          </a:p>
          <a:p>
            <a:pPr marL="133350" indent="0" algn="just"/>
            <a:r>
              <a:rPr lang="en-US" dirty="0"/>
              <a:t>	</a:t>
            </a:r>
            <a:r>
              <a:rPr lang="en-US" dirty="0" err="1"/>
              <a:t>S</a:t>
            </a:r>
            <a:r>
              <a:rPr lang="en-US" dirty="0" err="1" smtClean="0"/>
              <a:t>ementara</a:t>
            </a:r>
            <a:r>
              <a:rPr lang="en-US" dirty="0" smtClean="0"/>
              <a:t> </a:t>
            </a:r>
            <a:r>
              <a:rPr lang="en-US" dirty="0" err="1" smtClean="0"/>
              <a:t>pendapatan</a:t>
            </a:r>
            <a:r>
              <a:rPr lang="en-US" dirty="0" smtClean="0"/>
              <a:t> </a:t>
            </a:r>
            <a:r>
              <a:rPr lang="en-US" dirty="0" err="1" smtClean="0"/>
              <a:t>investasi</a:t>
            </a:r>
            <a:r>
              <a:rPr lang="en-US" dirty="0" smtClean="0"/>
              <a:t> yang </a:t>
            </a:r>
            <a:r>
              <a:rPr lang="en-US" dirty="0" err="1" smtClean="0"/>
              <a:t>dibagikan</a:t>
            </a:r>
            <a:r>
              <a:rPr lang="en-US" dirty="0" smtClean="0"/>
              <a:t> </a:t>
            </a:r>
            <a:r>
              <a:rPr lang="en-US" dirty="0" err="1" smtClean="0"/>
              <a:t>emiten</a:t>
            </a:r>
            <a:r>
              <a:rPr lang="en-US" dirty="0" smtClean="0"/>
              <a:t> </a:t>
            </a:r>
            <a:r>
              <a:rPr lang="en-US" dirty="0" err="1" smtClean="0"/>
              <a:t>ke</a:t>
            </a:r>
            <a:r>
              <a:rPr lang="en-US" dirty="0" smtClean="0"/>
              <a:t> </a:t>
            </a:r>
            <a:r>
              <a:rPr lang="en-US" dirty="0" err="1" smtClean="0"/>
              <a:t>pemegang</a:t>
            </a:r>
            <a:r>
              <a:rPr lang="en-US" dirty="0" smtClean="0"/>
              <a:t> </a:t>
            </a:r>
            <a:r>
              <a:rPr lang="en-US" dirty="0" err="1" smtClean="0"/>
              <a:t>obligasi</a:t>
            </a:r>
            <a:r>
              <a:rPr lang="en-US" dirty="0" smtClean="0"/>
              <a:t> </a:t>
            </a:r>
            <a:r>
              <a:rPr lang="en-US" dirty="0" err="1" smtClean="0"/>
              <a:t>syariah</a:t>
            </a:r>
            <a:r>
              <a:rPr lang="en-US" dirty="0" smtClean="0"/>
              <a:t> </a:t>
            </a:r>
            <a:r>
              <a:rPr lang="en-US" dirty="0" err="1" smtClean="0"/>
              <a:t>harus</a:t>
            </a:r>
            <a:r>
              <a:rPr lang="en-US" dirty="0" smtClean="0"/>
              <a:t> </a:t>
            </a:r>
            <a:r>
              <a:rPr lang="en-US" dirty="0" err="1" smtClean="0"/>
              <a:t>bersih</a:t>
            </a:r>
            <a:r>
              <a:rPr lang="en-US" dirty="0" smtClean="0"/>
              <a:t> </a:t>
            </a:r>
            <a:r>
              <a:rPr lang="en-US" dirty="0" err="1" smtClean="0"/>
              <a:t>dari</a:t>
            </a:r>
            <a:r>
              <a:rPr lang="en-US" dirty="0" smtClean="0"/>
              <a:t> </a:t>
            </a:r>
            <a:r>
              <a:rPr lang="en-US" dirty="0" err="1" smtClean="0"/>
              <a:t>unsur</a:t>
            </a:r>
            <a:r>
              <a:rPr lang="en-US" dirty="0" smtClean="0"/>
              <a:t> </a:t>
            </a:r>
            <a:r>
              <a:rPr lang="en-US" dirty="0" err="1" smtClean="0"/>
              <a:t>nonhalal</a:t>
            </a:r>
            <a:r>
              <a:rPr lang="en-US" dirty="0" smtClean="0"/>
              <a:t>. </a:t>
            </a:r>
            <a:r>
              <a:rPr lang="en-US" dirty="0" err="1" smtClean="0"/>
              <a:t>Pembagian</a:t>
            </a:r>
            <a:r>
              <a:rPr lang="en-US" dirty="0" smtClean="0"/>
              <a:t> </a:t>
            </a:r>
            <a:r>
              <a:rPr lang="en-US" dirty="0" err="1" smtClean="0"/>
              <a:t>hasil</a:t>
            </a:r>
            <a:r>
              <a:rPr lang="en-US" dirty="0" smtClean="0"/>
              <a:t> </a:t>
            </a:r>
            <a:r>
              <a:rPr lang="en-US" dirty="0" err="1" smtClean="0"/>
              <a:t>telah</a:t>
            </a:r>
            <a:r>
              <a:rPr lang="en-US" dirty="0" smtClean="0"/>
              <a:t> </a:t>
            </a:r>
            <a:r>
              <a:rPr lang="en-US" dirty="0" err="1" smtClean="0"/>
              <a:t>diatur</a:t>
            </a:r>
            <a:r>
              <a:rPr lang="en-US" dirty="0" smtClean="0"/>
              <a:t> </a:t>
            </a:r>
            <a:r>
              <a:rPr lang="en-US" dirty="0" err="1" smtClean="0"/>
              <a:t>bahwa</a:t>
            </a:r>
            <a:r>
              <a:rPr lang="en-US" dirty="0" smtClean="0"/>
              <a:t> </a:t>
            </a:r>
            <a:r>
              <a:rPr lang="en-US" dirty="0" err="1" smtClean="0"/>
              <a:t>nisbah</a:t>
            </a:r>
            <a:r>
              <a:rPr lang="en-US" dirty="0" smtClean="0"/>
              <a:t> </a:t>
            </a:r>
            <a:r>
              <a:rPr lang="en-US" dirty="0" err="1" smtClean="0"/>
              <a:t>keuntungan</a:t>
            </a:r>
            <a:r>
              <a:rPr lang="en-US" dirty="0" smtClean="0"/>
              <a:t> </a:t>
            </a:r>
            <a:r>
              <a:rPr lang="en-US" dirty="0" err="1" smtClean="0"/>
              <a:t>dalam</a:t>
            </a:r>
            <a:r>
              <a:rPr lang="en-US" dirty="0" smtClean="0"/>
              <a:t> </a:t>
            </a:r>
            <a:r>
              <a:rPr lang="en-US" dirty="0" err="1" smtClean="0"/>
              <a:t>obligasi</a:t>
            </a:r>
            <a:r>
              <a:rPr lang="en-US" dirty="0" smtClean="0"/>
              <a:t> </a:t>
            </a:r>
            <a:r>
              <a:rPr lang="en-US" dirty="0" err="1" smtClean="0"/>
              <a:t>syariah</a:t>
            </a:r>
            <a:r>
              <a:rPr lang="en-US" dirty="0" smtClean="0"/>
              <a:t> </a:t>
            </a:r>
            <a:r>
              <a:rPr lang="en-US" dirty="0" err="1" smtClean="0"/>
              <a:t>mudharabah</a:t>
            </a:r>
            <a:r>
              <a:rPr lang="en-US" dirty="0" smtClean="0"/>
              <a:t> </a:t>
            </a:r>
            <a:r>
              <a:rPr lang="en-US" dirty="0" err="1" smtClean="0"/>
              <a:t>ditentukan</a:t>
            </a:r>
            <a:r>
              <a:rPr lang="en-US" dirty="0" smtClean="0"/>
              <a:t> </a:t>
            </a:r>
            <a:r>
              <a:rPr lang="en-US" dirty="0" err="1" smtClean="0"/>
              <a:t>sesuai</a:t>
            </a:r>
            <a:r>
              <a:rPr lang="en-US" dirty="0" smtClean="0"/>
              <a:t> </a:t>
            </a:r>
            <a:r>
              <a:rPr lang="en-US" dirty="0" err="1" smtClean="0"/>
              <a:t>kesepakatan</a:t>
            </a:r>
            <a:r>
              <a:rPr lang="en-US" dirty="0" smtClean="0"/>
              <a:t> </a:t>
            </a:r>
            <a:r>
              <a:rPr lang="en-US" dirty="0" err="1" smtClean="0"/>
              <a:t>dengan</a:t>
            </a:r>
            <a:r>
              <a:rPr lang="en-US" dirty="0" smtClean="0"/>
              <a:t> </a:t>
            </a:r>
            <a:r>
              <a:rPr lang="en-US" dirty="0" err="1" smtClean="0"/>
              <a:t>ketentuan</a:t>
            </a:r>
            <a:r>
              <a:rPr lang="en-US" dirty="0" smtClean="0"/>
              <a:t> </a:t>
            </a:r>
            <a:r>
              <a:rPr lang="en-US" dirty="0" err="1" smtClean="0"/>
              <a:t>saat</a:t>
            </a:r>
            <a:r>
              <a:rPr lang="en-US" dirty="0" smtClean="0"/>
              <a:t> </a:t>
            </a:r>
            <a:r>
              <a:rPr lang="en-US" dirty="0" err="1" smtClean="0"/>
              <a:t>jatuh</a:t>
            </a:r>
            <a:r>
              <a:rPr lang="en-US" dirty="0" smtClean="0"/>
              <a:t> tempo, </a:t>
            </a:r>
            <a:r>
              <a:rPr lang="en-US" dirty="0" err="1" smtClean="0"/>
              <a:t>akan</a:t>
            </a:r>
            <a:r>
              <a:rPr lang="en-US" dirty="0" smtClean="0"/>
              <a:t> </a:t>
            </a:r>
            <a:r>
              <a:rPr lang="en-US" dirty="0" err="1" smtClean="0"/>
              <a:t>diperhitungkan</a:t>
            </a:r>
            <a:r>
              <a:rPr lang="en-US" dirty="0" smtClean="0"/>
              <a:t> </a:t>
            </a:r>
            <a:r>
              <a:rPr lang="en-US" dirty="0" err="1" smtClean="0"/>
              <a:t>secara</a:t>
            </a:r>
            <a:r>
              <a:rPr lang="en-US" dirty="0" smtClean="0"/>
              <a:t> </a:t>
            </a:r>
            <a:r>
              <a:rPr lang="en-US" dirty="0" err="1" smtClean="0"/>
              <a:t>keseluruhan</a:t>
            </a:r>
            <a:r>
              <a:rPr lang="en-US" dirty="0" smtClean="0"/>
              <a:t>. </a:t>
            </a:r>
          </a:p>
          <a:p>
            <a:pPr marL="133350" indent="0" algn="just"/>
            <a:r>
              <a:rPr lang="en-US" dirty="0"/>
              <a:t>	</a:t>
            </a:r>
            <a:r>
              <a:rPr lang="en-US" dirty="0" err="1"/>
              <a:t>K</a:t>
            </a:r>
            <a:r>
              <a:rPr lang="en-US" dirty="0" err="1" smtClean="0"/>
              <a:t>ewajiban</a:t>
            </a:r>
            <a:r>
              <a:rPr lang="en-US" dirty="0" smtClean="0"/>
              <a:t> </a:t>
            </a:r>
            <a:r>
              <a:rPr lang="en-US" dirty="0" err="1" smtClean="0"/>
              <a:t>dalam</a:t>
            </a:r>
            <a:r>
              <a:rPr lang="en-US" dirty="0" smtClean="0"/>
              <a:t> </a:t>
            </a:r>
            <a:r>
              <a:rPr lang="en-US" dirty="0" err="1" smtClean="0"/>
              <a:t>syariah</a:t>
            </a:r>
            <a:r>
              <a:rPr lang="en-US" dirty="0" smtClean="0"/>
              <a:t> </a:t>
            </a:r>
            <a:r>
              <a:rPr lang="en-US" dirty="0" err="1" smtClean="0"/>
              <a:t>hanya</a:t>
            </a:r>
            <a:r>
              <a:rPr lang="en-US" dirty="0" smtClean="0"/>
              <a:t> </a:t>
            </a:r>
            <a:r>
              <a:rPr lang="en-US" dirty="0" err="1" smtClean="0"/>
              <a:t>timbul</a:t>
            </a:r>
            <a:r>
              <a:rPr lang="en-US" dirty="0" smtClean="0"/>
              <a:t> </a:t>
            </a:r>
            <a:r>
              <a:rPr lang="en-US" dirty="0" err="1" smtClean="0"/>
              <a:t>akibat</a:t>
            </a:r>
            <a:r>
              <a:rPr lang="en-US" dirty="0" smtClean="0"/>
              <a:t> </a:t>
            </a:r>
            <a:r>
              <a:rPr lang="en-US" dirty="0" err="1" smtClean="0"/>
              <a:t>adanya</a:t>
            </a:r>
            <a:r>
              <a:rPr lang="en-US" dirty="0" smtClean="0"/>
              <a:t> </a:t>
            </a:r>
            <a:r>
              <a:rPr lang="en-US" dirty="0" err="1" smtClean="0"/>
              <a:t>transaksi</a:t>
            </a:r>
            <a:r>
              <a:rPr lang="en-US" dirty="0" smtClean="0"/>
              <a:t> </a:t>
            </a:r>
            <a:r>
              <a:rPr lang="en-US" dirty="0" err="1" smtClean="0"/>
              <a:t>atas</a:t>
            </a:r>
            <a:r>
              <a:rPr lang="en-US" dirty="0" smtClean="0"/>
              <a:t> </a:t>
            </a:r>
            <a:r>
              <a:rPr lang="en-US" dirty="0" err="1" smtClean="0"/>
              <a:t>aset</a:t>
            </a:r>
            <a:r>
              <a:rPr lang="en-US" dirty="0" smtClean="0"/>
              <a:t>/ </a:t>
            </a:r>
            <a:r>
              <a:rPr lang="en-US" dirty="0" err="1" smtClean="0"/>
              <a:t>produk</a:t>
            </a:r>
            <a:r>
              <a:rPr lang="en-US" dirty="0" smtClean="0"/>
              <a:t>/ </a:t>
            </a:r>
            <a:r>
              <a:rPr lang="en-US" dirty="0" err="1" smtClean="0"/>
              <a:t>jasa</a:t>
            </a:r>
            <a:r>
              <a:rPr lang="en-US" dirty="0" smtClean="0"/>
              <a:t> yang </a:t>
            </a:r>
            <a:r>
              <a:rPr lang="en-US" dirty="0" err="1" smtClean="0"/>
              <a:t>tidak</a:t>
            </a:r>
            <a:r>
              <a:rPr lang="en-US" dirty="0" smtClean="0"/>
              <a:t> </a:t>
            </a:r>
            <a:r>
              <a:rPr lang="en-US" dirty="0" err="1" smtClean="0"/>
              <a:t>tunai</a:t>
            </a:r>
            <a:r>
              <a:rPr lang="en-US" dirty="0"/>
              <a:t> </a:t>
            </a:r>
            <a:r>
              <a:rPr lang="en-US" dirty="0" err="1" smtClean="0"/>
              <a:t>sehingga</a:t>
            </a:r>
            <a:r>
              <a:rPr lang="en-US" dirty="0" smtClean="0"/>
              <a:t> </a:t>
            </a:r>
            <a:r>
              <a:rPr lang="en-US" dirty="0" err="1" smtClean="0"/>
              <a:t>terjadi</a:t>
            </a:r>
            <a:r>
              <a:rPr lang="en-US" dirty="0" smtClean="0"/>
              <a:t> </a:t>
            </a:r>
            <a:r>
              <a:rPr lang="en-US" dirty="0" err="1" smtClean="0"/>
              <a:t>transaksi</a:t>
            </a:r>
            <a:r>
              <a:rPr lang="en-US" dirty="0" smtClean="0"/>
              <a:t> </a:t>
            </a:r>
            <a:r>
              <a:rPr lang="en-US" dirty="0" err="1" smtClean="0"/>
              <a:t>pembiayaan</a:t>
            </a:r>
            <a:r>
              <a:rPr lang="en-US" dirty="0" smtClean="0"/>
              <a:t>. </a:t>
            </a:r>
            <a:r>
              <a:rPr lang="en-US" dirty="0" err="1" smtClean="0"/>
              <a:t>Umumnya</a:t>
            </a:r>
            <a:r>
              <a:rPr lang="en-US" dirty="0" smtClean="0"/>
              <a:t> </a:t>
            </a:r>
            <a:r>
              <a:rPr lang="en-US" dirty="0" err="1" smtClean="0"/>
              <a:t>berkaitan</a:t>
            </a:r>
            <a:r>
              <a:rPr lang="en-US" dirty="0" smtClean="0"/>
              <a:t> </a:t>
            </a:r>
            <a:r>
              <a:rPr lang="en-US" dirty="0" err="1" smtClean="0"/>
              <a:t>dengan</a:t>
            </a:r>
            <a:r>
              <a:rPr lang="en-US" dirty="0" smtClean="0"/>
              <a:t> </a:t>
            </a:r>
            <a:r>
              <a:rPr lang="en-US" dirty="0" err="1" smtClean="0"/>
              <a:t>transaksi</a:t>
            </a:r>
            <a:r>
              <a:rPr lang="en-US" dirty="0" smtClean="0"/>
              <a:t> </a:t>
            </a:r>
            <a:r>
              <a:rPr lang="en-US" dirty="0" err="1" smtClean="0"/>
              <a:t>perniagaan</a:t>
            </a:r>
            <a:r>
              <a:rPr lang="en-US" dirty="0" smtClean="0"/>
              <a:t> </a:t>
            </a:r>
            <a:r>
              <a:rPr lang="en-US" dirty="0" err="1" smtClean="0"/>
              <a:t>dimana</a:t>
            </a:r>
            <a:r>
              <a:rPr lang="en-US" dirty="0" smtClean="0"/>
              <a:t> </a:t>
            </a:r>
            <a:r>
              <a:rPr lang="en-US" dirty="0" err="1" smtClean="0"/>
              <a:t>kondisi</a:t>
            </a:r>
            <a:r>
              <a:rPr lang="en-US" dirty="0" smtClean="0"/>
              <a:t> </a:t>
            </a:r>
            <a:r>
              <a:rPr lang="en-US" dirty="0" err="1" smtClean="0"/>
              <a:t>tidak</a:t>
            </a:r>
            <a:r>
              <a:rPr lang="en-US" dirty="0" smtClean="0"/>
              <a:t> </a:t>
            </a:r>
            <a:r>
              <a:rPr lang="en-US" dirty="0" err="1" smtClean="0"/>
              <a:t>tunai</a:t>
            </a:r>
            <a:r>
              <a:rPr lang="en-US" dirty="0" smtClean="0"/>
              <a:t> </a:t>
            </a:r>
            <a:r>
              <a:rPr lang="en-US" dirty="0" err="1" smtClean="0"/>
              <a:t>dapat</a:t>
            </a:r>
            <a:r>
              <a:rPr lang="en-US" dirty="0" smtClean="0"/>
              <a:t> </a:t>
            </a:r>
            <a:r>
              <a:rPr lang="en-US" dirty="0" err="1" smtClean="0"/>
              <a:t>terjadi</a:t>
            </a:r>
            <a:r>
              <a:rPr lang="en-US" dirty="0" smtClean="0"/>
              <a:t> </a:t>
            </a:r>
            <a:r>
              <a:rPr lang="en-US" dirty="0" err="1" smtClean="0"/>
              <a:t>karena</a:t>
            </a:r>
            <a:r>
              <a:rPr lang="en-US" dirty="0" smtClean="0"/>
              <a:t> </a:t>
            </a:r>
            <a:r>
              <a:rPr lang="en-US" dirty="0" err="1" smtClean="0"/>
              <a:t>penundaan</a:t>
            </a:r>
            <a:r>
              <a:rPr lang="en-US" dirty="0" smtClean="0"/>
              <a:t> </a:t>
            </a:r>
            <a:r>
              <a:rPr lang="en-US" dirty="0" err="1" smtClean="0"/>
              <a:t>pembayaran</a:t>
            </a:r>
            <a:r>
              <a:rPr lang="en-US" dirty="0" smtClean="0"/>
              <a:t> </a:t>
            </a:r>
            <a:r>
              <a:rPr lang="en-US" dirty="0" err="1" smtClean="0"/>
              <a:t>atau</a:t>
            </a:r>
            <a:r>
              <a:rPr lang="en-US" dirty="0" smtClean="0"/>
              <a:t> </a:t>
            </a:r>
            <a:r>
              <a:rPr lang="en-US" dirty="0" err="1" smtClean="0"/>
              <a:t>penundaan</a:t>
            </a:r>
            <a:r>
              <a:rPr lang="en-US" dirty="0" smtClean="0"/>
              <a:t> </a:t>
            </a:r>
            <a:r>
              <a:rPr lang="en-US" dirty="0" err="1" smtClean="0"/>
              <a:t>penyerahan</a:t>
            </a:r>
            <a:r>
              <a:rPr lang="en-US" dirty="0" smtClean="0"/>
              <a:t> </a:t>
            </a:r>
            <a:r>
              <a:rPr lang="en-US" dirty="0" err="1" smtClean="0"/>
              <a:t>obyek</a:t>
            </a:r>
            <a:r>
              <a:rPr lang="en-US" dirty="0" smtClean="0"/>
              <a:t> </a:t>
            </a:r>
            <a:r>
              <a:rPr lang="en-US" dirty="0" err="1" smtClean="0"/>
              <a:t>transaksi</a:t>
            </a:r>
            <a:r>
              <a:rPr lang="en-US" dirty="0" smtClean="0"/>
              <a:t> (mal </a:t>
            </a:r>
            <a:r>
              <a:rPr lang="en-US" dirty="0" err="1" smtClean="0"/>
              <a:t>atau</a:t>
            </a:r>
            <a:r>
              <a:rPr lang="en-US" dirty="0" smtClean="0"/>
              <a:t> </a:t>
            </a:r>
            <a:r>
              <a:rPr lang="en-US" dirty="0" err="1" smtClean="0"/>
              <a:t>amal</a:t>
            </a:r>
            <a:r>
              <a:rPr lang="en-US" dirty="0" smtClean="0"/>
              <a:t>). </a:t>
            </a:r>
            <a:endParaRPr lang="en-US" dirty="0"/>
          </a:p>
        </p:txBody>
      </p:sp>
      <p:sp>
        <p:nvSpPr>
          <p:cNvPr id="5"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96135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3" name="Subtitle 22"/>
          <p:cNvSpPr>
            <a:spLocks noGrp="1"/>
          </p:cNvSpPr>
          <p:nvPr>
            <p:ph type="subTitle" idx="1"/>
          </p:nvPr>
        </p:nvSpPr>
        <p:spPr>
          <a:xfrm>
            <a:off x="618367" y="176758"/>
            <a:ext cx="7516629" cy="4761784"/>
          </a:xfrm>
        </p:spPr>
        <p:txBody>
          <a:bodyPr/>
          <a:lstStyle/>
          <a:p>
            <a:pPr marL="133350" indent="0" algn="just"/>
            <a:r>
              <a:rPr lang="en-US" dirty="0" smtClean="0"/>
              <a:t>6. </a:t>
            </a:r>
            <a:r>
              <a:rPr lang="en-US" b="1" dirty="0" err="1" smtClean="0"/>
              <a:t>Jenis-jenis</a:t>
            </a:r>
            <a:r>
              <a:rPr lang="en-US" b="1" dirty="0" smtClean="0"/>
              <a:t> </a:t>
            </a:r>
            <a:r>
              <a:rPr lang="en-US" b="1" dirty="0" err="1" smtClean="0"/>
              <a:t>Obligasi</a:t>
            </a:r>
            <a:endParaRPr lang="en-US" b="1" dirty="0" smtClean="0"/>
          </a:p>
          <a:p>
            <a:pPr marL="133350" indent="0" algn="just"/>
            <a:endParaRPr lang="en-US" b="1" dirty="0" smtClean="0"/>
          </a:p>
          <a:p>
            <a:pPr marL="536575" indent="-173038" algn="just">
              <a:buFont typeface="+mj-lt"/>
              <a:buAutoNum type="alphaLcPeriod"/>
            </a:pPr>
            <a:r>
              <a:rPr lang="en-US" dirty="0" smtClean="0"/>
              <a:t> </a:t>
            </a:r>
            <a:r>
              <a:rPr lang="en-US" dirty="0" err="1" smtClean="0"/>
              <a:t>Mudharabah</a:t>
            </a:r>
            <a:r>
              <a:rPr lang="en-US" dirty="0" smtClean="0"/>
              <a:t>, </a:t>
            </a:r>
            <a:r>
              <a:rPr lang="en-US" dirty="0" err="1" smtClean="0"/>
              <a:t>kerja</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skema</a:t>
            </a:r>
            <a:r>
              <a:rPr lang="en-US" dirty="0" smtClean="0"/>
              <a:t> </a:t>
            </a:r>
            <a:r>
              <a:rPr lang="en-US" dirty="0" err="1" smtClean="0"/>
              <a:t>bagi</a:t>
            </a:r>
            <a:r>
              <a:rPr lang="en-US" dirty="0" smtClean="0"/>
              <a:t> </a:t>
            </a:r>
            <a:r>
              <a:rPr lang="en-US" dirty="0" err="1" smtClean="0"/>
              <a:t>hasil</a:t>
            </a:r>
            <a:r>
              <a:rPr lang="en-US" dirty="0" smtClean="0"/>
              <a:t> </a:t>
            </a:r>
            <a:r>
              <a:rPr lang="en-US" dirty="0" err="1" smtClean="0"/>
              <a:t>pendapatan</a:t>
            </a:r>
            <a:r>
              <a:rPr lang="en-US" dirty="0" smtClean="0"/>
              <a:t>/</a:t>
            </a:r>
            <a:r>
              <a:rPr lang="en-US" dirty="0" err="1" smtClean="0"/>
              <a:t>keuntungan</a:t>
            </a:r>
            <a:r>
              <a:rPr lang="en-US" dirty="0" smtClean="0"/>
              <a:t>. </a:t>
            </a:r>
            <a:r>
              <a:rPr lang="en-US" dirty="0" err="1" smtClean="0"/>
              <a:t>Obligasi</a:t>
            </a:r>
            <a:r>
              <a:rPr lang="en-US" dirty="0" smtClean="0"/>
              <a:t> </a:t>
            </a:r>
            <a:r>
              <a:rPr lang="en-US" dirty="0" err="1" smtClean="0"/>
              <a:t>ini</a:t>
            </a:r>
            <a:r>
              <a:rPr lang="en-US" dirty="0" smtClean="0"/>
              <a:t> </a:t>
            </a:r>
            <a:r>
              <a:rPr lang="en-US" dirty="0" err="1" smtClean="0"/>
              <a:t>akan</a:t>
            </a:r>
            <a:r>
              <a:rPr lang="en-US" dirty="0" smtClean="0"/>
              <a:t> </a:t>
            </a:r>
            <a:r>
              <a:rPr lang="en-US" dirty="0" err="1" smtClean="0"/>
              <a:t>memberikan</a:t>
            </a:r>
            <a:r>
              <a:rPr lang="en-US" dirty="0" smtClean="0"/>
              <a:t> return </a:t>
            </a:r>
            <a:r>
              <a:rPr lang="en-US" dirty="0" err="1" smtClean="0"/>
              <a:t>dengan</a:t>
            </a:r>
            <a:r>
              <a:rPr lang="en-US" dirty="0" smtClean="0"/>
              <a:t> </a:t>
            </a:r>
            <a:r>
              <a:rPr lang="en-US" dirty="0" err="1" smtClean="0"/>
              <a:t>penggunaan</a:t>
            </a:r>
            <a:r>
              <a:rPr lang="en-US" dirty="0" smtClean="0"/>
              <a:t> term indicative/expected return </a:t>
            </a:r>
            <a:r>
              <a:rPr lang="en-US" dirty="0" err="1" smtClean="0"/>
              <a:t>karena</a:t>
            </a:r>
            <a:r>
              <a:rPr lang="en-US" dirty="0" smtClean="0"/>
              <a:t> </a:t>
            </a:r>
            <a:r>
              <a:rPr lang="en-US" dirty="0" err="1" smtClean="0"/>
              <a:t>sifatnya</a:t>
            </a:r>
            <a:r>
              <a:rPr lang="en-US" dirty="0" smtClean="0"/>
              <a:t> yang floating </a:t>
            </a:r>
            <a:r>
              <a:rPr lang="en-US" dirty="0" err="1" smtClean="0"/>
              <a:t>dan</a:t>
            </a:r>
            <a:r>
              <a:rPr lang="en-US" dirty="0" smtClean="0"/>
              <a:t> </a:t>
            </a:r>
            <a:r>
              <a:rPr lang="en-US" dirty="0" err="1" smtClean="0"/>
              <a:t>tergantung</a:t>
            </a:r>
            <a:r>
              <a:rPr lang="en-US" dirty="0" smtClean="0"/>
              <a:t> </a:t>
            </a:r>
            <a:r>
              <a:rPr lang="en-US" dirty="0" err="1" smtClean="0"/>
              <a:t>pada</a:t>
            </a:r>
            <a:r>
              <a:rPr lang="en-US" dirty="0" smtClean="0"/>
              <a:t> </a:t>
            </a:r>
            <a:r>
              <a:rPr lang="en-US" dirty="0" err="1" smtClean="0"/>
              <a:t>kinerja</a:t>
            </a:r>
            <a:r>
              <a:rPr lang="en-US" dirty="0" smtClean="0"/>
              <a:t> </a:t>
            </a:r>
            <a:r>
              <a:rPr lang="en-US" dirty="0" err="1" smtClean="0"/>
              <a:t>pendapatan</a:t>
            </a:r>
            <a:r>
              <a:rPr lang="en-US" dirty="0" smtClean="0"/>
              <a:t> yang </a:t>
            </a:r>
            <a:r>
              <a:rPr lang="en-US" dirty="0" err="1" smtClean="0"/>
              <a:t>dibagihasilkan</a:t>
            </a:r>
            <a:r>
              <a:rPr lang="en-US" dirty="0" smtClean="0"/>
              <a:t>. </a:t>
            </a:r>
          </a:p>
          <a:p>
            <a:pPr marL="536575" indent="-173038" algn="just">
              <a:buFont typeface="+mj-lt"/>
              <a:buAutoNum type="alphaLcPeriod"/>
            </a:pPr>
            <a:r>
              <a:rPr lang="en-US" dirty="0"/>
              <a:t> </a:t>
            </a:r>
            <a:r>
              <a:rPr lang="en-US" dirty="0" err="1" smtClean="0"/>
              <a:t>Ijarah</a:t>
            </a:r>
            <a:r>
              <a:rPr lang="en-US" dirty="0" smtClean="0"/>
              <a:t>, </a:t>
            </a:r>
            <a:r>
              <a:rPr lang="en-US" dirty="0" err="1" smtClean="0"/>
              <a:t>dengan</a:t>
            </a:r>
            <a:r>
              <a:rPr lang="en-US" dirty="0" smtClean="0"/>
              <a:t> </a:t>
            </a:r>
            <a:r>
              <a:rPr lang="en-US" dirty="0" err="1" smtClean="0"/>
              <a:t>akad</a:t>
            </a:r>
            <a:r>
              <a:rPr lang="en-US" dirty="0" smtClean="0"/>
              <a:t> </a:t>
            </a:r>
            <a:r>
              <a:rPr lang="en-US" dirty="0" err="1" smtClean="0"/>
              <a:t>ijarah</a:t>
            </a:r>
            <a:r>
              <a:rPr lang="en-US" dirty="0" smtClean="0"/>
              <a:t> </a:t>
            </a:r>
            <a:r>
              <a:rPr lang="en-US" dirty="0" err="1" smtClean="0"/>
              <a:t>sebagai</a:t>
            </a:r>
            <a:r>
              <a:rPr lang="en-US" dirty="0" smtClean="0"/>
              <a:t> </a:t>
            </a:r>
            <a:r>
              <a:rPr lang="en-US" dirty="0" err="1" smtClean="0"/>
              <a:t>bentuk</a:t>
            </a:r>
            <a:r>
              <a:rPr lang="en-US" dirty="0" smtClean="0"/>
              <a:t> </a:t>
            </a:r>
            <a:r>
              <a:rPr lang="en-US" dirty="0" err="1" smtClean="0"/>
              <a:t>jual</a:t>
            </a:r>
            <a:r>
              <a:rPr lang="en-US" dirty="0" smtClean="0"/>
              <a:t> </a:t>
            </a:r>
            <a:r>
              <a:rPr lang="en-US" dirty="0" err="1" smtClean="0"/>
              <a:t>beli</a:t>
            </a:r>
            <a:r>
              <a:rPr lang="en-US" dirty="0" smtClean="0"/>
              <a:t> </a:t>
            </a:r>
            <a:r>
              <a:rPr lang="en-US" dirty="0" err="1" smtClean="0"/>
              <a:t>dengan</a:t>
            </a:r>
            <a:r>
              <a:rPr lang="en-US" dirty="0" smtClean="0"/>
              <a:t> </a:t>
            </a:r>
            <a:r>
              <a:rPr lang="en-US" dirty="0" err="1" smtClean="0"/>
              <a:t>skema</a:t>
            </a:r>
            <a:r>
              <a:rPr lang="en-US" dirty="0" smtClean="0"/>
              <a:t> cost plus basis </a:t>
            </a:r>
            <a:r>
              <a:rPr lang="en-US" dirty="0" err="1" smtClean="0"/>
              <a:t>memberikan</a:t>
            </a:r>
            <a:r>
              <a:rPr lang="en-US" dirty="0" smtClean="0"/>
              <a:t> fixed return. </a:t>
            </a:r>
          </a:p>
          <a:p>
            <a:pPr marL="476250" indent="-342900" algn="just">
              <a:buFont typeface="+mj-lt"/>
              <a:buAutoNum type="alphaLcPeriod"/>
            </a:pPr>
            <a:endParaRPr lang="en-US" dirty="0"/>
          </a:p>
          <a:p>
            <a:pPr marL="133350" indent="0" algn="just"/>
            <a:r>
              <a:rPr lang="en-US" dirty="0" smtClean="0"/>
              <a:t>7. </a:t>
            </a:r>
            <a:r>
              <a:rPr lang="en-US" b="1" dirty="0" err="1" smtClean="0"/>
              <a:t>Karakteristik</a:t>
            </a:r>
            <a:r>
              <a:rPr lang="en-US" b="1" dirty="0" smtClean="0"/>
              <a:t> </a:t>
            </a:r>
            <a:r>
              <a:rPr lang="en-US" b="1" dirty="0" err="1" smtClean="0"/>
              <a:t>Sukuk</a:t>
            </a:r>
            <a:endParaRPr lang="en-US" b="1" dirty="0" smtClean="0"/>
          </a:p>
          <a:p>
            <a:pPr marL="133350" indent="0" algn="just"/>
            <a:endParaRPr lang="en-US" b="1" dirty="0" smtClean="0"/>
          </a:p>
          <a:p>
            <a:pPr marL="728663" indent="-342900" algn="just">
              <a:buFont typeface="+mj-lt"/>
              <a:buAutoNum type="alphaLcPeriod"/>
            </a:pPr>
            <a:r>
              <a:rPr lang="en-US" dirty="0" err="1"/>
              <a:t>S</a:t>
            </a:r>
            <a:r>
              <a:rPr lang="en-US" dirty="0" err="1" smtClean="0"/>
              <a:t>ukuk</a:t>
            </a:r>
            <a:r>
              <a:rPr lang="en-US" dirty="0" smtClean="0"/>
              <a:t> </a:t>
            </a:r>
            <a:r>
              <a:rPr lang="en-US" dirty="0" err="1" smtClean="0"/>
              <a:t>merupakan</a:t>
            </a:r>
            <a:r>
              <a:rPr lang="en-US" dirty="0" smtClean="0"/>
              <a:t> </a:t>
            </a:r>
            <a:r>
              <a:rPr lang="en-US" dirty="0" err="1" smtClean="0"/>
              <a:t>bukti</a:t>
            </a:r>
            <a:r>
              <a:rPr lang="en-US" dirty="0" smtClean="0"/>
              <a:t> </a:t>
            </a:r>
            <a:r>
              <a:rPr lang="en-US" dirty="0" err="1" smtClean="0"/>
              <a:t>kepemilikan</a:t>
            </a:r>
            <a:r>
              <a:rPr lang="en-US" dirty="0" smtClean="0"/>
              <a:t> </a:t>
            </a:r>
            <a:r>
              <a:rPr lang="en-US" dirty="0" err="1" smtClean="0"/>
              <a:t>bersama</a:t>
            </a:r>
            <a:r>
              <a:rPr lang="en-US" dirty="0" smtClean="0"/>
              <a:t> </a:t>
            </a:r>
            <a:r>
              <a:rPr lang="en-US" dirty="0" err="1" smtClean="0"/>
              <a:t>atas</a:t>
            </a:r>
            <a:r>
              <a:rPr lang="en-US" dirty="0" smtClean="0"/>
              <a:t> </a:t>
            </a:r>
            <a:r>
              <a:rPr lang="en-US" dirty="0" err="1" smtClean="0"/>
              <a:t>suatu</a:t>
            </a:r>
            <a:r>
              <a:rPr lang="en-US" dirty="0" smtClean="0"/>
              <a:t> </a:t>
            </a:r>
            <a:r>
              <a:rPr lang="en-US" dirty="0" err="1" smtClean="0"/>
              <a:t>aset</a:t>
            </a:r>
            <a:r>
              <a:rPr lang="en-US" dirty="0" smtClean="0"/>
              <a:t>/</a:t>
            </a:r>
            <a:r>
              <a:rPr lang="en-US" dirty="0" err="1" smtClean="0"/>
              <a:t>proyek</a:t>
            </a:r>
            <a:r>
              <a:rPr lang="en-US" dirty="0" smtClean="0"/>
              <a:t>.</a:t>
            </a:r>
          </a:p>
          <a:p>
            <a:pPr marL="728663" indent="-342900" algn="just">
              <a:buFont typeface="+mj-lt"/>
              <a:buAutoNum type="alphaLcPeriod"/>
            </a:pPr>
            <a:r>
              <a:rPr lang="en-US" dirty="0" err="1" smtClean="0"/>
              <a:t>Sukuk</a:t>
            </a:r>
            <a:r>
              <a:rPr lang="en-US" dirty="0" smtClean="0"/>
              <a:t> yang </a:t>
            </a:r>
            <a:r>
              <a:rPr lang="en-US" dirty="0" err="1" smtClean="0"/>
              <a:t>diterbitkan</a:t>
            </a:r>
            <a:r>
              <a:rPr lang="en-US" dirty="0" smtClean="0"/>
              <a:t> </a:t>
            </a:r>
            <a:r>
              <a:rPr lang="en-US" dirty="0" err="1" smtClean="0"/>
              <a:t>harus</a:t>
            </a:r>
            <a:r>
              <a:rPr lang="en-US" dirty="0" smtClean="0"/>
              <a:t> </a:t>
            </a:r>
            <a:r>
              <a:rPr lang="en-US" dirty="0" err="1" smtClean="0"/>
              <a:t>memiliki</a:t>
            </a:r>
            <a:r>
              <a:rPr lang="en-US" dirty="0" smtClean="0"/>
              <a:t> </a:t>
            </a:r>
            <a:r>
              <a:rPr lang="en-US" dirty="0" err="1" smtClean="0"/>
              <a:t>aset</a:t>
            </a:r>
            <a:r>
              <a:rPr lang="en-US" dirty="0" smtClean="0"/>
              <a:t> yang </a:t>
            </a:r>
            <a:r>
              <a:rPr lang="en-US" dirty="0" err="1" smtClean="0"/>
              <a:t>dijadikan</a:t>
            </a:r>
            <a:r>
              <a:rPr lang="en-US" dirty="0" smtClean="0"/>
              <a:t> </a:t>
            </a:r>
            <a:r>
              <a:rPr lang="en-US" dirty="0" err="1" smtClean="0"/>
              <a:t>dasar</a:t>
            </a:r>
            <a:r>
              <a:rPr lang="en-US" dirty="0" smtClean="0"/>
              <a:t> </a:t>
            </a:r>
            <a:r>
              <a:rPr lang="en-US" dirty="0" err="1" smtClean="0"/>
              <a:t>penerbitan</a:t>
            </a:r>
            <a:r>
              <a:rPr lang="en-US" dirty="0" smtClean="0"/>
              <a:t>. </a:t>
            </a:r>
            <a:endParaRPr lang="en-US" dirty="0"/>
          </a:p>
          <a:p>
            <a:pPr marL="728663" indent="-342900" algn="just">
              <a:buFont typeface="+mj-lt"/>
              <a:buAutoNum type="alphaLcPeriod"/>
            </a:pPr>
            <a:r>
              <a:rPr lang="en-US" dirty="0" err="1" smtClean="0"/>
              <a:t>Klaim</a:t>
            </a:r>
            <a:r>
              <a:rPr lang="en-US" dirty="0" smtClean="0"/>
              <a:t> </a:t>
            </a:r>
            <a:r>
              <a:rPr lang="en-US" dirty="0" err="1" smtClean="0"/>
              <a:t>kepemilikan</a:t>
            </a:r>
            <a:r>
              <a:rPr lang="en-US" dirty="0" smtClean="0"/>
              <a:t> </a:t>
            </a:r>
            <a:r>
              <a:rPr lang="en-US" dirty="0" err="1" smtClean="0"/>
              <a:t>didasarkan</a:t>
            </a:r>
            <a:r>
              <a:rPr lang="en-US" dirty="0" smtClean="0"/>
              <a:t> </a:t>
            </a:r>
            <a:r>
              <a:rPr lang="en-US" dirty="0" err="1" smtClean="0"/>
              <a:t>pada</a:t>
            </a:r>
            <a:r>
              <a:rPr lang="en-US" dirty="0" smtClean="0"/>
              <a:t> </a:t>
            </a:r>
            <a:r>
              <a:rPr lang="en-US" dirty="0" err="1" smtClean="0"/>
              <a:t>aset</a:t>
            </a:r>
            <a:r>
              <a:rPr lang="en-US" dirty="0" smtClean="0"/>
              <a:t>/</a:t>
            </a:r>
            <a:r>
              <a:rPr lang="en-US" dirty="0" err="1" smtClean="0"/>
              <a:t>proyek</a:t>
            </a:r>
            <a:r>
              <a:rPr lang="en-US" dirty="0" smtClean="0"/>
              <a:t> yang </a:t>
            </a:r>
            <a:r>
              <a:rPr lang="en-US" dirty="0" err="1" smtClean="0"/>
              <a:t>spesifik</a:t>
            </a:r>
            <a:r>
              <a:rPr lang="en-US" dirty="0" smtClean="0"/>
              <a:t>.</a:t>
            </a:r>
          </a:p>
          <a:p>
            <a:pPr marL="728663" indent="-342900" algn="just">
              <a:buFont typeface="+mj-lt"/>
              <a:buAutoNum type="alphaLcPeriod"/>
            </a:pPr>
            <a:r>
              <a:rPr lang="en-US" dirty="0" err="1" smtClean="0"/>
              <a:t>Penggunan</a:t>
            </a:r>
            <a:r>
              <a:rPr lang="en-US" dirty="0" smtClean="0"/>
              <a:t> </a:t>
            </a:r>
            <a:r>
              <a:rPr lang="en-US" dirty="0" err="1" smtClean="0"/>
              <a:t>dana</a:t>
            </a:r>
            <a:r>
              <a:rPr lang="en-US" dirty="0" smtClean="0"/>
              <a:t> </a:t>
            </a:r>
            <a:r>
              <a:rPr lang="en-US" dirty="0" err="1" smtClean="0"/>
              <a:t>sukuk</a:t>
            </a:r>
            <a:r>
              <a:rPr lang="en-US" dirty="0" smtClean="0"/>
              <a:t> </a:t>
            </a:r>
            <a:r>
              <a:rPr lang="en-US" dirty="0" err="1" smtClean="0"/>
              <a:t>harus</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kegiatan</a:t>
            </a:r>
            <a:r>
              <a:rPr lang="en-US" dirty="0" smtClean="0"/>
              <a:t> </a:t>
            </a:r>
            <a:r>
              <a:rPr lang="en-US" dirty="0" err="1" smtClean="0"/>
              <a:t>usaha</a:t>
            </a:r>
            <a:r>
              <a:rPr lang="en-US" dirty="0" smtClean="0"/>
              <a:t> yang halal.</a:t>
            </a:r>
          </a:p>
          <a:p>
            <a:pPr marL="728663" indent="-342900" algn="just">
              <a:buFont typeface="+mj-lt"/>
              <a:buAutoNum type="alphaLcPeriod"/>
            </a:pPr>
            <a:r>
              <a:rPr lang="en-US" dirty="0" err="1" smtClean="0"/>
              <a:t>Imbalan</a:t>
            </a:r>
            <a:r>
              <a:rPr lang="en-US" dirty="0" smtClean="0"/>
              <a:t> </a:t>
            </a:r>
            <a:r>
              <a:rPr lang="en-US" dirty="0" err="1" smtClean="0"/>
              <a:t>dapat</a:t>
            </a:r>
            <a:r>
              <a:rPr lang="en-US" dirty="0" smtClean="0"/>
              <a:t> </a:t>
            </a:r>
            <a:r>
              <a:rPr lang="en-US" dirty="0" err="1" smtClean="0"/>
              <a:t>berupa</a:t>
            </a:r>
            <a:r>
              <a:rPr lang="en-US" dirty="0" smtClean="0"/>
              <a:t> </a:t>
            </a:r>
            <a:r>
              <a:rPr lang="en-US" dirty="0" err="1" smtClean="0"/>
              <a:t>imbalan</a:t>
            </a:r>
            <a:r>
              <a:rPr lang="en-US" dirty="0" smtClean="0"/>
              <a:t>, </a:t>
            </a:r>
            <a:r>
              <a:rPr lang="en-US" dirty="0" err="1" smtClean="0"/>
              <a:t>bagi</a:t>
            </a:r>
            <a:r>
              <a:rPr lang="en-US" dirty="0" smtClean="0"/>
              <a:t> </a:t>
            </a:r>
            <a:r>
              <a:rPr lang="en-US" dirty="0" err="1" smtClean="0"/>
              <a:t>hasil</a:t>
            </a:r>
            <a:r>
              <a:rPr lang="en-US" dirty="0" smtClean="0"/>
              <a:t>, </a:t>
            </a:r>
            <a:r>
              <a:rPr lang="en-US" dirty="0" err="1" smtClean="0"/>
              <a:t>atau</a:t>
            </a:r>
            <a:r>
              <a:rPr lang="en-US" dirty="0" smtClean="0"/>
              <a:t> </a:t>
            </a:r>
            <a:r>
              <a:rPr lang="en-US" dirty="0" err="1" smtClean="0"/>
              <a:t>marjin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jenis</a:t>
            </a:r>
            <a:r>
              <a:rPr lang="en-US" dirty="0" smtClean="0"/>
              <a:t> </a:t>
            </a:r>
            <a:r>
              <a:rPr lang="en-US" dirty="0" err="1" smtClean="0"/>
              <a:t>akad</a:t>
            </a:r>
            <a:r>
              <a:rPr lang="en-US" dirty="0" smtClean="0"/>
              <a:t> yang </a:t>
            </a:r>
            <a:r>
              <a:rPr lang="en-US" dirty="0" err="1" smtClean="0"/>
              <a:t>digunakan</a:t>
            </a:r>
            <a:r>
              <a:rPr lang="en-US" dirty="0" smtClean="0"/>
              <a:t> </a:t>
            </a:r>
            <a:r>
              <a:rPr lang="en-US" dirty="0" err="1" smtClean="0"/>
              <a:t>dalam</a:t>
            </a:r>
            <a:r>
              <a:rPr lang="en-US" dirty="0" smtClean="0"/>
              <a:t> </a:t>
            </a:r>
            <a:r>
              <a:rPr lang="en-US" dirty="0" err="1" smtClean="0"/>
              <a:t>penerbitan</a:t>
            </a:r>
            <a:r>
              <a:rPr lang="en-US" dirty="0" smtClean="0"/>
              <a:t> </a:t>
            </a:r>
            <a:r>
              <a:rPr lang="en-US" dirty="0" err="1" smtClean="0"/>
              <a:t>sukuk</a:t>
            </a:r>
            <a:r>
              <a:rPr lang="en-US" dirty="0" smtClean="0"/>
              <a:t>. </a:t>
            </a:r>
          </a:p>
          <a:p>
            <a:pPr marL="476250" indent="-342900" algn="just">
              <a:buFont typeface="+mj-lt"/>
              <a:buAutoNum type="alphaLcPeriod"/>
            </a:pPr>
            <a:endParaRPr lang="en-US" dirty="0"/>
          </a:p>
        </p:txBody>
      </p:sp>
      <p:sp>
        <p:nvSpPr>
          <p:cNvPr id="5"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32654522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3" name="Subtitle 22"/>
          <p:cNvSpPr>
            <a:spLocks noGrp="1"/>
          </p:cNvSpPr>
          <p:nvPr>
            <p:ph type="subTitle" idx="1"/>
          </p:nvPr>
        </p:nvSpPr>
        <p:spPr>
          <a:xfrm>
            <a:off x="618368" y="586661"/>
            <a:ext cx="7310981" cy="3944396"/>
          </a:xfrm>
        </p:spPr>
        <p:txBody>
          <a:bodyPr/>
          <a:lstStyle/>
          <a:p>
            <a:pPr marL="133350" indent="0" algn="just"/>
            <a:r>
              <a:rPr lang="en-US" dirty="0" smtClean="0"/>
              <a:t>8. </a:t>
            </a:r>
            <a:r>
              <a:rPr lang="en-US" b="1" dirty="0" err="1" smtClean="0"/>
              <a:t>Pedoman</a:t>
            </a:r>
            <a:r>
              <a:rPr lang="en-US" b="1" dirty="0" smtClean="0"/>
              <a:t> </a:t>
            </a:r>
            <a:r>
              <a:rPr lang="en-US" b="1" dirty="0" err="1" smtClean="0"/>
              <a:t>Syariah</a:t>
            </a:r>
            <a:endParaRPr lang="en-US" b="1" dirty="0" smtClean="0"/>
          </a:p>
          <a:p>
            <a:pPr marL="133350" indent="0" algn="just"/>
            <a:endParaRPr lang="en-US" b="1" dirty="0" smtClean="0"/>
          </a:p>
          <a:p>
            <a:pPr marL="369888" indent="433388" algn="just"/>
            <a:r>
              <a:rPr lang="en-US" dirty="0" err="1" smtClean="0"/>
              <a:t>Tidak</a:t>
            </a:r>
            <a:r>
              <a:rPr lang="en-US" dirty="0" smtClean="0"/>
              <a:t> </a:t>
            </a:r>
            <a:r>
              <a:rPr lang="en-US" dirty="0" err="1" smtClean="0"/>
              <a:t>semua</a:t>
            </a:r>
            <a:r>
              <a:rPr lang="en-US" dirty="0" smtClean="0"/>
              <a:t> </a:t>
            </a:r>
            <a:r>
              <a:rPr lang="en-US" dirty="0" err="1" smtClean="0"/>
              <a:t>emiten</a:t>
            </a:r>
            <a:r>
              <a:rPr lang="en-US" dirty="0" smtClean="0"/>
              <a:t> </a:t>
            </a:r>
            <a:r>
              <a:rPr lang="en-US" dirty="0" err="1" smtClean="0"/>
              <a:t>dapat</a:t>
            </a:r>
            <a:r>
              <a:rPr lang="en-US" dirty="0" smtClean="0"/>
              <a:t> </a:t>
            </a:r>
            <a:r>
              <a:rPr lang="en-US" dirty="0" err="1" smtClean="0"/>
              <a:t>menerbitkan</a:t>
            </a:r>
            <a:r>
              <a:rPr lang="en-US" dirty="0" smtClean="0"/>
              <a:t> </a:t>
            </a:r>
            <a:r>
              <a:rPr lang="en-US" dirty="0" err="1" smtClean="0"/>
              <a:t>obligasi</a:t>
            </a:r>
            <a:r>
              <a:rPr lang="en-US" dirty="0" smtClean="0"/>
              <a:t> </a:t>
            </a:r>
            <a:r>
              <a:rPr lang="en-US" dirty="0" err="1" smtClean="0"/>
              <a:t>syariah</a:t>
            </a:r>
            <a:r>
              <a:rPr lang="en-US" dirty="0" smtClean="0"/>
              <a:t>. </a:t>
            </a:r>
            <a:r>
              <a:rPr lang="en-US" dirty="0" err="1" smtClean="0"/>
              <a:t>Persyaratan</a:t>
            </a:r>
            <a:r>
              <a:rPr lang="en-US" dirty="0" smtClean="0"/>
              <a:t> yang </a:t>
            </a:r>
            <a:r>
              <a:rPr lang="en-US" dirty="0" err="1" smtClean="0"/>
              <a:t>harus</a:t>
            </a:r>
            <a:r>
              <a:rPr lang="en-US" dirty="0" smtClean="0"/>
              <a:t> </a:t>
            </a:r>
            <a:r>
              <a:rPr lang="en-US" dirty="0" err="1" smtClean="0"/>
              <a:t>dipenuhi</a:t>
            </a:r>
            <a:r>
              <a:rPr lang="en-US" dirty="0" smtClean="0"/>
              <a:t> </a:t>
            </a:r>
            <a:r>
              <a:rPr lang="en-US" dirty="0" err="1" smtClean="0"/>
              <a:t>yaitu</a:t>
            </a:r>
            <a:r>
              <a:rPr lang="en-US" dirty="0" smtClean="0"/>
              <a:t> </a:t>
            </a:r>
            <a:r>
              <a:rPr lang="en-US" dirty="0" err="1" smtClean="0"/>
              <a:t>aktivitas</a:t>
            </a:r>
            <a:r>
              <a:rPr lang="en-US" dirty="0" smtClean="0"/>
              <a:t> </a:t>
            </a:r>
            <a:r>
              <a:rPr lang="en-US" dirty="0" err="1" smtClean="0"/>
              <a:t>utama</a:t>
            </a:r>
            <a:r>
              <a:rPr lang="en-US" dirty="0" smtClean="0"/>
              <a:t> (core business) yang halal, </a:t>
            </a:r>
            <a:r>
              <a:rPr lang="en-US" dirty="0" err="1" smtClean="0"/>
              <a:t>tidak</a:t>
            </a:r>
            <a:r>
              <a:rPr lang="en-US" dirty="0" smtClean="0"/>
              <a:t> </a:t>
            </a:r>
            <a:r>
              <a:rPr lang="en-US" dirty="0" err="1" smtClean="0"/>
              <a:t>bertentangan</a:t>
            </a:r>
            <a:r>
              <a:rPr lang="en-US" dirty="0" smtClean="0"/>
              <a:t> </a:t>
            </a:r>
            <a:r>
              <a:rPr lang="en-US" dirty="0" err="1" smtClean="0"/>
              <a:t>dengan</a:t>
            </a:r>
            <a:r>
              <a:rPr lang="en-US" dirty="0" smtClean="0"/>
              <a:t> </a:t>
            </a:r>
            <a:r>
              <a:rPr lang="en-US" dirty="0" err="1" smtClean="0"/>
              <a:t>substansi</a:t>
            </a:r>
            <a:r>
              <a:rPr lang="en-US" dirty="0" smtClean="0"/>
              <a:t> Fatwa No: 20/DSN-MUI/IV/2001 yang </a:t>
            </a:r>
            <a:r>
              <a:rPr lang="en-US" dirty="0" err="1" smtClean="0"/>
              <a:t>menjelaskan</a:t>
            </a:r>
            <a:r>
              <a:rPr lang="en-US" dirty="0" smtClean="0"/>
              <a:t> </a:t>
            </a:r>
            <a:r>
              <a:rPr lang="en-US" dirty="0" err="1" smtClean="0"/>
              <a:t>bahwa</a:t>
            </a:r>
            <a:r>
              <a:rPr lang="en-US" dirty="0" smtClean="0"/>
              <a:t> </a:t>
            </a:r>
            <a:r>
              <a:rPr lang="en-US" dirty="0" err="1" smtClean="0"/>
              <a:t>jenis</a:t>
            </a:r>
            <a:r>
              <a:rPr lang="en-US" dirty="0" smtClean="0"/>
              <a:t> </a:t>
            </a:r>
            <a:r>
              <a:rPr lang="en-US" dirty="0" err="1" smtClean="0"/>
              <a:t>kegiatan</a:t>
            </a:r>
            <a:r>
              <a:rPr lang="en-US" dirty="0" smtClean="0"/>
              <a:t> </a:t>
            </a:r>
            <a:r>
              <a:rPr lang="en-US" dirty="0" err="1" smtClean="0"/>
              <a:t>usaha</a:t>
            </a:r>
            <a:r>
              <a:rPr lang="en-US" dirty="0" smtClean="0"/>
              <a:t> yang </a:t>
            </a:r>
            <a:r>
              <a:rPr lang="en-US" dirty="0" err="1" smtClean="0"/>
              <a:t>bertentangan</a:t>
            </a:r>
            <a:r>
              <a:rPr lang="en-US" dirty="0" smtClean="0"/>
              <a:t> </a:t>
            </a:r>
            <a:r>
              <a:rPr lang="en-US" dirty="0" err="1" smtClean="0"/>
              <a:t>dengan</a:t>
            </a:r>
            <a:r>
              <a:rPr lang="en-US" dirty="0" smtClean="0"/>
              <a:t> </a:t>
            </a:r>
            <a:r>
              <a:rPr lang="en-US" dirty="0" err="1" smtClean="0"/>
              <a:t>syariah</a:t>
            </a:r>
            <a:r>
              <a:rPr lang="en-US" dirty="0" smtClean="0"/>
              <a:t> Islam di </a:t>
            </a:r>
            <a:r>
              <a:rPr lang="en-US" dirty="0" err="1" smtClean="0"/>
              <a:t>antaranya</a:t>
            </a:r>
            <a:r>
              <a:rPr lang="en-US" dirty="0" smtClean="0"/>
              <a:t> </a:t>
            </a:r>
            <a:r>
              <a:rPr lang="en-US" dirty="0" err="1" smtClean="0"/>
              <a:t>adalah</a:t>
            </a:r>
            <a:r>
              <a:rPr lang="en-US" dirty="0" smtClean="0"/>
              <a:t>:</a:t>
            </a:r>
          </a:p>
          <a:p>
            <a:pPr marL="369888" indent="433388" algn="just"/>
            <a:endParaRPr lang="en-US" dirty="0" smtClean="0"/>
          </a:p>
          <a:p>
            <a:pPr marL="728663" indent="-342900" algn="just">
              <a:buFont typeface="+mj-lt"/>
              <a:buAutoNum type="alphaLcPeriod"/>
            </a:pPr>
            <a:r>
              <a:rPr lang="en-US" dirty="0" smtClean="0"/>
              <a:t>Usaha </a:t>
            </a:r>
            <a:r>
              <a:rPr lang="en-US" dirty="0" err="1" smtClean="0"/>
              <a:t>perjudian</a:t>
            </a:r>
            <a:r>
              <a:rPr lang="en-US" dirty="0" smtClean="0"/>
              <a:t> </a:t>
            </a:r>
            <a:r>
              <a:rPr lang="en-US" dirty="0" err="1" smtClean="0"/>
              <a:t>dan</a:t>
            </a:r>
            <a:r>
              <a:rPr lang="en-US" dirty="0" smtClean="0"/>
              <a:t> </a:t>
            </a:r>
            <a:r>
              <a:rPr lang="en-US" dirty="0" err="1" smtClean="0"/>
              <a:t>permainan</a:t>
            </a:r>
            <a:r>
              <a:rPr lang="en-US" dirty="0" smtClean="0"/>
              <a:t> yang </a:t>
            </a:r>
            <a:r>
              <a:rPr lang="en-US" dirty="0" err="1" smtClean="0"/>
              <a:t>tergolong</a:t>
            </a:r>
            <a:r>
              <a:rPr lang="en-US" dirty="0" smtClean="0"/>
              <a:t> </a:t>
            </a:r>
            <a:r>
              <a:rPr lang="en-US" dirty="0" err="1" smtClean="0"/>
              <a:t>judi</a:t>
            </a:r>
            <a:r>
              <a:rPr lang="en-US" dirty="0" smtClean="0"/>
              <a:t> </a:t>
            </a:r>
            <a:r>
              <a:rPr lang="en-US" dirty="0" err="1" smtClean="0"/>
              <a:t>atau</a:t>
            </a:r>
            <a:r>
              <a:rPr lang="en-US" dirty="0" smtClean="0"/>
              <a:t> </a:t>
            </a:r>
            <a:r>
              <a:rPr lang="en-US" dirty="0" err="1" smtClean="0"/>
              <a:t>perdagangan</a:t>
            </a:r>
            <a:r>
              <a:rPr lang="en-US" dirty="0" smtClean="0"/>
              <a:t> yang </a:t>
            </a:r>
            <a:r>
              <a:rPr lang="en-US" dirty="0" err="1" smtClean="0"/>
              <a:t>dilarang</a:t>
            </a:r>
            <a:r>
              <a:rPr lang="en-US" dirty="0" smtClean="0"/>
              <a:t>.</a:t>
            </a:r>
          </a:p>
          <a:p>
            <a:pPr marL="728663" indent="-342900" algn="just">
              <a:buFont typeface="+mj-lt"/>
              <a:buAutoNum type="alphaLcPeriod"/>
            </a:pPr>
            <a:r>
              <a:rPr lang="en-US" dirty="0" smtClean="0"/>
              <a:t>Usaha </a:t>
            </a:r>
            <a:r>
              <a:rPr lang="en-US" dirty="0" err="1" smtClean="0"/>
              <a:t>lembaga</a:t>
            </a:r>
            <a:r>
              <a:rPr lang="en-US" dirty="0" smtClean="0"/>
              <a:t> </a:t>
            </a:r>
            <a:r>
              <a:rPr lang="en-US" dirty="0" err="1" smtClean="0"/>
              <a:t>keuangan</a:t>
            </a:r>
            <a:r>
              <a:rPr lang="en-US" dirty="0" smtClean="0"/>
              <a:t> </a:t>
            </a:r>
            <a:r>
              <a:rPr lang="en-US" dirty="0" err="1" smtClean="0"/>
              <a:t>konvensional</a:t>
            </a:r>
            <a:r>
              <a:rPr lang="en-US" dirty="0" smtClean="0"/>
              <a:t> (</a:t>
            </a:r>
            <a:r>
              <a:rPr lang="en-US" dirty="0" err="1" smtClean="0"/>
              <a:t>ribawi</a:t>
            </a:r>
            <a:r>
              <a:rPr lang="en-US" dirty="0" smtClean="0"/>
              <a:t>) </a:t>
            </a:r>
            <a:r>
              <a:rPr lang="en-US" dirty="0" err="1" smtClean="0"/>
              <a:t>termasuk</a:t>
            </a:r>
            <a:r>
              <a:rPr lang="en-US" dirty="0" smtClean="0"/>
              <a:t> </a:t>
            </a:r>
            <a:r>
              <a:rPr lang="en-US" dirty="0" err="1" smtClean="0"/>
              <a:t>perbankan</a:t>
            </a:r>
            <a:r>
              <a:rPr lang="en-US" dirty="0" smtClean="0"/>
              <a:t> </a:t>
            </a:r>
            <a:r>
              <a:rPr lang="en-US" dirty="0" err="1" smtClean="0"/>
              <a:t>dan</a:t>
            </a:r>
            <a:r>
              <a:rPr lang="en-US" dirty="0" smtClean="0"/>
              <a:t> </a:t>
            </a:r>
            <a:r>
              <a:rPr lang="en-US" dirty="0" err="1" smtClean="0"/>
              <a:t>asuransi</a:t>
            </a:r>
            <a:r>
              <a:rPr lang="en-US" dirty="0" smtClean="0"/>
              <a:t> </a:t>
            </a:r>
            <a:r>
              <a:rPr lang="en-US" dirty="0" err="1" smtClean="0"/>
              <a:t>konvensional</a:t>
            </a:r>
            <a:r>
              <a:rPr lang="en-US" dirty="0" smtClean="0"/>
              <a:t>.</a:t>
            </a:r>
          </a:p>
          <a:p>
            <a:pPr marL="728663" indent="-342900" algn="just">
              <a:buFont typeface="+mj-lt"/>
              <a:buAutoNum type="alphaLcPeriod"/>
            </a:pPr>
            <a:r>
              <a:rPr lang="en-US" dirty="0" smtClean="0"/>
              <a:t>Usaha yang </a:t>
            </a:r>
            <a:r>
              <a:rPr lang="en-US" dirty="0" err="1" smtClean="0"/>
              <a:t>memproduksi</a:t>
            </a:r>
            <a:r>
              <a:rPr lang="en-US" dirty="0" smtClean="0"/>
              <a:t>, </a:t>
            </a:r>
            <a:r>
              <a:rPr lang="en-US" dirty="0" err="1" smtClean="0"/>
              <a:t>mendistribusikan</a:t>
            </a:r>
            <a:r>
              <a:rPr lang="en-US" dirty="0" smtClean="0"/>
              <a:t>, </a:t>
            </a:r>
            <a:r>
              <a:rPr lang="en-US" dirty="0" err="1" smtClean="0"/>
              <a:t>serta</a:t>
            </a:r>
            <a:r>
              <a:rPr lang="en-US" dirty="0" smtClean="0"/>
              <a:t> </a:t>
            </a:r>
            <a:r>
              <a:rPr lang="en-US" dirty="0" err="1" smtClean="0"/>
              <a:t>memperdagangkan</a:t>
            </a:r>
            <a:r>
              <a:rPr lang="en-US" dirty="0" smtClean="0"/>
              <a:t> </a:t>
            </a:r>
            <a:r>
              <a:rPr lang="en-US" dirty="0" err="1" smtClean="0"/>
              <a:t>makanan</a:t>
            </a:r>
            <a:r>
              <a:rPr lang="en-US" dirty="0" smtClean="0"/>
              <a:t> </a:t>
            </a:r>
            <a:r>
              <a:rPr lang="en-US" dirty="0" err="1" smtClean="0"/>
              <a:t>dan</a:t>
            </a:r>
            <a:r>
              <a:rPr lang="en-US" dirty="0" smtClean="0"/>
              <a:t> </a:t>
            </a:r>
            <a:r>
              <a:rPr lang="en-US" dirty="0" err="1" smtClean="0"/>
              <a:t>minuman</a:t>
            </a:r>
            <a:r>
              <a:rPr lang="en-US" dirty="0" smtClean="0"/>
              <a:t> haram.</a:t>
            </a:r>
          </a:p>
          <a:p>
            <a:pPr marL="728663" indent="-342900" algn="just">
              <a:buFont typeface="+mj-lt"/>
              <a:buAutoNum type="alphaLcPeriod"/>
            </a:pPr>
            <a:r>
              <a:rPr lang="en-US" dirty="0" smtClean="0"/>
              <a:t>Usaha yang </a:t>
            </a:r>
            <a:r>
              <a:rPr lang="en-US" dirty="0" err="1" smtClean="0"/>
              <a:t>memproduksi</a:t>
            </a:r>
            <a:r>
              <a:rPr lang="en-US" dirty="0" smtClean="0"/>
              <a:t>, </a:t>
            </a:r>
            <a:r>
              <a:rPr lang="en-US" dirty="0" err="1" smtClean="0"/>
              <a:t>mendistribusikan</a:t>
            </a:r>
            <a:r>
              <a:rPr lang="en-US" dirty="0" smtClean="0"/>
              <a:t>, </a:t>
            </a:r>
            <a:r>
              <a:rPr lang="en-US" dirty="0" err="1" smtClean="0"/>
              <a:t>dan</a:t>
            </a:r>
            <a:r>
              <a:rPr lang="en-US" dirty="0" smtClean="0"/>
              <a:t> </a:t>
            </a:r>
            <a:r>
              <a:rPr lang="en-US" dirty="0" err="1" smtClean="0"/>
              <a:t>atau</a:t>
            </a:r>
            <a:r>
              <a:rPr lang="en-US" dirty="0" smtClean="0"/>
              <a:t> </a:t>
            </a:r>
            <a:r>
              <a:rPr lang="en-US" dirty="0" err="1" smtClean="0"/>
              <a:t>menyediakan</a:t>
            </a:r>
            <a:r>
              <a:rPr lang="en-US" dirty="0" smtClean="0"/>
              <a:t> </a:t>
            </a:r>
            <a:r>
              <a:rPr lang="en-US" dirty="0" err="1" smtClean="0"/>
              <a:t>barang-barang</a:t>
            </a:r>
            <a:r>
              <a:rPr lang="en-US" dirty="0" smtClean="0"/>
              <a:t> </a:t>
            </a:r>
            <a:r>
              <a:rPr lang="en-US" dirty="0" err="1" smtClean="0"/>
              <a:t>ataupun</a:t>
            </a:r>
            <a:r>
              <a:rPr lang="en-US" dirty="0" smtClean="0"/>
              <a:t> </a:t>
            </a:r>
            <a:r>
              <a:rPr lang="en-US" dirty="0" err="1" smtClean="0"/>
              <a:t>jasa</a:t>
            </a:r>
            <a:r>
              <a:rPr lang="en-US" dirty="0" smtClean="0"/>
              <a:t> yang </a:t>
            </a:r>
            <a:r>
              <a:rPr lang="en-US" dirty="0" err="1" smtClean="0"/>
              <a:t>merusak</a:t>
            </a:r>
            <a:r>
              <a:rPr lang="en-US" dirty="0" smtClean="0"/>
              <a:t> moral </a:t>
            </a:r>
            <a:r>
              <a:rPr lang="en-US" dirty="0" err="1" smtClean="0"/>
              <a:t>dan</a:t>
            </a:r>
            <a:r>
              <a:rPr lang="en-US" dirty="0" smtClean="0"/>
              <a:t> </a:t>
            </a:r>
            <a:r>
              <a:rPr lang="en-US" dirty="0" err="1" smtClean="0"/>
              <a:t>bersifat</a:t>
            </a:r>
            <a:r>
              <a:rPr lang="en-US" dirty="0" smtClean="0"/>
              <a:t> </a:t>
            </a:r>
            <a:r>
              <a:rPr lang="en-US" dirty="0" err="1" smtClean="0"/>
              <a:t>mudarat</a:t>
            </a:r>
            <a:r>
              <a:rPr lang="en-US" dirty="0" smtClean="0"/>
              <a:t>. </a:t>
            </a:r>
          </a:p>
          <a:p>
            <a:pPr marL="133350" indent="0" algn="just"/>
            <a:endParaRPr lang="en-US" dirty="0"/>
          </a:p>
        </p:txBody>
      </p:sp>
      <p:sp>
        <p:nvSpPr>
          <p:cNvPr id="5" name="Google Shape;270;p37"/>
          <p:cNvSpPr txBox="1">
            <a:spLocks noGrp="1"/>
          </p:cNvSpPr>
          <p:nvPr>
            <p:ph type="title" idx="4294967295"/>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a:t>
            </a:r>
            <a:r>
              <a:rPr lang="en-US" sz="1100" dirty="0" smtClean="0"/>
              <a:t>2023</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3384099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ctrTitle"/>
          </p:nvPr>
        </p:nvSpPr>
        <p:spPr>
          <a:xfrm>
            <a:off x="1121206" y="957217"/>
            <a:ext cx="6698498" cy="21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500" b="0" dirty="0" smtClean="0"/>
              <a:t>Terima Kasih</a:t>
            </a:r>
            <a:endParaRPr sz="6500" dirty="0"/>
          </a:p>
        </p:txBody>
      </p:sp>
      <p:sp>
        <p:nvSpPr>
          <p:cNvPr id="220" name="Google Shape;220;p33"/>
          <p:cNvSpPr txBox="1">
            <a:spLocks noGrp="1"/>
          </p:cNvSpPr>
          <p:nvPr>
            <p:ph type="subTitle" idx="1"/>
          </p:nvPr>
        </p:nvSpPr>
        <p:spPr>
          <a:xfrm>
            <a:off x="1097550" y="3984171"/>
            <a:ext cx="4222200" cy="3657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Ekonomi Islam</a:t>
            </a:r>
            <a:endParaRPr dirty="0"/>
          </a:p>
        </p:txBody>
      </p:sp>
      <p:sp>
        <p:nvSpPr>
          <p:cNvPr id="221" name="Google Shape;221;p33"/>
          <p:cNvSpPr txBox="1">
            <a:spLocks noGrp="1"/>
          </p:cNvSpPr>
          <p:nvPr>
            <p:ph type="title" idx="4294967295"/>
          </p:nvPr>
        </p:nvSpPr>
        <p:spPr>
          <a:xfrm rot="-5400000">
            <a:off x="6117025" y="2212850"/>
            <a:ext cx="5343300" cy="710400"/>
          </a:xfrm>
          <a:prstGeom prst="rect">
            <a:avLst/>
          </a:prstGeom>
          <a:solidFill>
            <a:schemeClr val="dk2"/>
          </a:solidFill>
          <a:ln w="9525" cap="flat" cmpd="sng">
            <a:solidFill>
              <a:schemeClr val="dk1"/>
            </a:solidFill>
            <a:prstDash val="solid"/>
            <a:round/>
            <a:headEnd type="none" w="sm" len="sm"/>
            <a:tailEnd type="none" w="sm" len="sm"/>
          </a:ln>
        </p:spPr>
        <p:txBody>
          <a:bodyPr spcFirstLastPara="1" vert="horz" wrap="square" lIns="228600" tIns="91425" rIns="91425" bIns="91425" anchor="ctr" anchorCtr="0">
            <a:noAutofit/>
          </a:bodyPr>
          <a:lstStyle/>
          <a:p>
            <a:pPr algn="l"/>
            <a:r>
              <a:rPr lang="en-US" sz="1100" dirty="0" err="1"/>
              <a:t>Universitas</a:t>
            </a:r>
            <a:r>
              <a:rPr lang="en-US" sz="1100" dirty="0"/>
              <a:t> </a:t>
            </a:r>
            <a:r>
              <a:rPr lang="en-US" sz="1100" dirty="0" err="1"/>
              <a:t>Darul</a:t>
            </a:r>
            <a:r>
              <a:rPr lang="en-US" sz="1100" dirty="0"/>
              <a:t> </a:t>
            </a:r>
            <a:r>
              <a:rPr lang="en-US" sz="1100" dirty="0" err="1"/>
              <a:t>Ulum</a:t>
            </a:r>
            <a:r>
              <a:rPr lang="en-US" sz="1100" dirty="0"/>
              <a:t> Islamic Centre </a:t>
            </a:r>
            <a:r>
              <a:rPr lang="en-US" sz="1100" dirty="0" err="1"/>
              <a:t>Sudirman</a:t>
            </a:r>
            <a:r>
              <a:rPr lang="en-US" sz="1100" dirty="0"/>
              <a:t> GUPPI - 2023</a:t>
            </a:r>
            <a:br>
              <a:rPr lang="en-US" sz="1100" dirty="0"/>
            </a:br>
            <a:endParaRPr sz="1100" b="0" dirty="0">
              <a:sym typeface="Tenor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2208857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1878398" y="420840"/>
            <a:ext cx="5128200" cy="98229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Pengertian</a:t>
            </a:r>
            <a:endParaRPr dirty="0"/>
          </a:p>
        </p:txBody>
      </p:sp>
      <p:sp>
        <p:nvSpPr>
          <p:cNvPr id="257" name="Google Shape;257;p36"/>
          <p:cNvSpPr txBox="1">
            <a:spLocks noGrp="1"/>
          </p:cNvSpPr>
          <p:nvPr>
            <p:ph type="title" idx="2"/>
          </p:nvPr>
        </p:nvSpPr>
        <p:spPr>
          <a:xfrm>
            <a:off x="711750" y="402361"/>
            <a:ext cx="9144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t>A.</a:t>
            </a:r>
            <a:endParaRPr sz="5400" dirty="0"/>
          </a:p>
        </p:txBody>
      </p:sp>
      <p:sp>
        <p:nvSpPr>
          <p:cNvPr id="8" name="Text Placeholder 1"/>
          <p:cNvSpPr txBox="1">
            <a:spLocks/>
          </p:cNvSpPr>
          <p:nvPr/>
        </p:nvSpPr>
        <p:spPr>
          <a:xfrm>
            <a:off x="914401" y="1818637"/>
            <a:ext cx="6653048" cy="298984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lt2"/>
              </a:buClr>
              <a:buSzPts val="1500"/>
              <a:buFont typeface="Nunito"/>
              <a:buNone/>
              <a:defRPr sz="1700" b="0" i="0" u="none" strike="noStrike" cap="none">
                <a:solidFill>
                  <a:schemeClr val="lt2"/>
                </a:solidFill>
                <a:latin typeface="Nunito"/>
                <a:ea typeface="Nunito"/>
                <a:cs typeface="Nunito"/>
                <a:sym typeface="Nunito"/>
              </a:defRPr>
            </a:lvl1pPr>
            <a:lvl2pPr marL="914400" marR="0" lvl="1"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2pPr>
            <a:lvl3pPr marL="1371600" marR="0" lvl="2"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3pPr>
            <a:lvl4pPr marL="1828800" marR="0" lvl="3"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4pPr>
            <a:lvl5pPr marL="2286000" marR="0" lvl="4"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5pPr>
            <a:lvl6pPr marL="2743200" marR="0" lvl="5"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6pPr>
            <a:lvl7pPr marL="3200400" marR="0" lvl="6"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7pPr>
            <a:lvl8pPr marL="3657600" marR="0" lvl="7"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8pPr>
            <a:lvl9pPr marL="4114800" marR="0" lvl="8" indent="-323850" algn="ctr" rtl="0">
              <a:lnSpc>
                <a:spcPct val="100000"/>
              </a:lnSpc>
              <a:spcBef>
                <a:spcPts val="0"/>
              </a:spcBef>
              <a:spcAft>
                <a:spcPts val="0"/>
              </a:spcAft>
              <a:buClr>
                <a:schemeClr val="lt2"/>
              </a:buClr>
              <a:buSzPts val="1500"/>
              <a:buFont typeface="Nunito"/>
              <a:buNone/>
              <a:defRPr sz="1500" b="0" i="0" u="none" strike="noStrike" cap="none">
                <a:solidFill>
                  <a:schemeClr val="lt2"/>
                </a:solidFill>
                <a:latin typeface="Nunito"/>
                <a:ea typeface="Nunito"/>
                <a:cs typeface="Nunito"/>
                <a:sym typeface="Nunito"/>
              </a:defRPr>
            </a:lvl9pPr>
          </a:lstStyle>
          <a:p>
            <a:pPr marL="127000" indent="0" algn="just"/>
            <a:r>
              <a:rPr lang="en-US" sz="1500" dirty="0" smtClean="0"/>
              <a:t>	</a:t>
            </a:r>
            <a:r>
              <a:rPr lang="en-US" sz="1500" dirty="0" err="1" smtClean="0"/>
              <a:t>Ibnu</a:t>
            </a:r>
            <a:r>
              <a:rPr lang="en-US" sz="1500" dirty="0" smtClean="0"/>
              <a:t> </a:t>
            </a:r>
            <a:r>
              <a:rPr lang="en-US" sz="1500" dirty="0" err="1" smtClean="0"/>
              <a:t>Khaldun</a:t>
            </a:r>
            <a:r>
              <a:rPr lang="en-US" sz="1500" dirty="0" smtClean="0"/>
              <a:t> (</a:t>
            </a:r>
            <a:r>
              <a:rPr lang="en-US" sz="1500" dirty="0" err="1" smtClean="0"/>
              <a:t>Muqoddimah</a:t>
            </a:r>
            <a:r>
              <a:rPr lang="en-US" sz="1500" dirty="0" smtClean="0"/>
              <a:t> : 396) </a:t>
            </a:r>
            <a:r>
              <a:rPr lang="en-US" sz="1500" dirty="0" err="1" smtClean="0"/>
              <a:t>mengakui</a:t>
            </a:r>
            <a:r>
              <a:rPr lang="en-US" sz="1500" dirty="0" smtClean="0"/>
              <a:t> </a:t>
            </a:r>
            <a:r>
              <a:rPr lang="en-US" sz="1500" dirty="0" err="1" smtClean="0"/>
              <a:t>adanya</a:t>
            </a:r>
            <a:r>
              <a:rPr lang="en-US" sz="1500" dirty="0" smtClean="0"/>
              <a:t> </a:t>
            </a:r>
            <a:r>
              <a:rPr lang="en-US" sz="1500" dirty="0" err="1" smtClean="0"/>
              <a:t>pengaruh</a:t>
            </a:r>
            <a:r>
              <a:rPr lang="en-US" sz="1500" dirty="0" smtClean="0"/>
              <a:t> </a:t>
            </a:r>
            <a:r>
              <a:rPr lang="en-US" sz="1500" dirty="0" err="1" smtClean="0"/>
              <a:t>permintaan</a:t>
            </a:r>
            <a:r>
              <a:rPr lang="en-US" sz="1500" dirty="0" smtClean="0"/>
              <a:t> </a:t>
            </a:r>
            <a:r>
              <a:rPr lang="en-US" sz="1500" dirty="0" err="1" smtClean="0"/>
              <a:t>dan</a:t>
            </a:r>
            <a:r>
              <a:rPr lang="en-US" sz="1500" dirty="0" smtClean="0"/>
              <a:t> </a:t>
            </a:r>
            <a:r>
              <a:rPr lang="en-US" sz="1500" dirty="0" err="1" smtClean="0"/>
              <a:t>penawaran</a:t>
            </a:r>
            <a:r>
              <a:rPr lang="en-US" sz="1500" dirty="0" smtClean="0"/>
              <a:t> </a:t>
            </a:r>
            <a:r>
              <a:rPr lang="en-US" sz="1500" dirty="0" err="1" smtClean="0"/>
              <a:t>terhadap</a:t>
            </a:r>
            <a:r>
              <a:rPr lang="en-US" sz="1500" dirty="0" smtClean="0"/>
              <a:t> </a:t>
            </a:r>
            <a:r>
              <a:rPr lang="en-US" sz="1500" dirty="0" err="1" smtClean="0"/>
              <a:t>penentuan</a:t>
            </a:r>
            <a:r>
              <a:rPr lang="en-US" sz="1500" dirty="0" smtClean="0"/>
              <a:t> </a:t>
            </a:r>
            <a:r>
              <a:rPr lang="en-US" sz="1500" dirty="0" err="1" smtClean="0"/>
              <a:t>harga</a:t>
            </a:r>
            <a:r>
              <a:rPr lang="en-US" sz="1500" dirty="0" smtClean="0"/>
              <a:t>. </a:t>
            </a:r>
            <a:r>
              <a:rPr lang="en-US" sz="1500" dirty="0" err="1" smtClean="0"/>
              <a:t>Penting</a:t>
            </a:r>
            <a:r>
              <a:rPr lang="en-US" sz="1500" dirty="0" smtClean="0"/>
              <a:t> </a:t>
            </a:r>
            <a:r>
              <a:rPr lang="en-US" sz="1500" dirty="0" err="1" smtClean="0"/>
              <a:t>untuk</a:t>
            </a:r>
            <a:r>
              <a:rPr lang="en-US" sz="1500" dirty="0" smtClean="0"/>
              <a:t> </a:t>
            </a:r>
            <a:r>
              <a:rPr lang="en-US" sz="1500" dirty="0" err="1" smtClean="0"/>
              <a:t>diketahui</a:t>
            </a:r>
            <a:r>
              <a:rPr lang="en-US" sz="1500" dirty="0" smtClean="0"/>
              <a:t> </a:t>
            </a:r>
            <a:r>
              <a:rPr lang="en-US" sz="1500" dirty="0" err="1" smtClean="0"/>
              <a:t>karena</a:t>
            </a:r>
            <a:r>
              <a:rPr lang="en-US" sz="1500" dirty="0" smtClean="0"/>
              <a:t> </a:t>
            </a:r>
            <a:r>
              <a:rPr lang="en-US" sz="1500" dirty="0" err="1" smtClean="0"/>
              <a:t>peranan</a:t>
            </a:r>
            <a:r>
              <a:rPr lang="en-US" sz="1500" dirty="0" smtClean="0"/>
              <a:t> </a:t>
            </a:r>
            <a:r>
              <a:rPr lang="en-US" sz="1500" dirty="0" err="1" smtClean="0"/>
              <a:t>permintaan</a:t>
            </a:r>
            <a:r>
              <a:rPr lang="en-US" sz="1500" dirty="0" smtClean="0"/>
              <a:t> </a:t>
            </a:r>
            <a:r>
              <a:rPr lang="en-US" sz="1500" dirty="0" err="1" smtClean="0"/>
              <a:t>dan</a:t>
            </a:r>
            <a:r>
              <a:rPr lang="en-US" sz="1500" dirty="0" smtClean="0"/>
              <a:t> </a:t>
            </a:r>
            <a:r>
              <a:rPr lang="en-US" sz="1500" dirty="0" err="1" smtClean="0"/>
              <a:t>penawaran</a:t>
            </a:r>
            <a:r>
              <a:rPr lang="en-US" sz="1500" dirty="0" smtClean="0"/>
              <a:t> </a:t>
            </a:r>
            <a:r>
              <a:rPr lang="en-US" sz="1500" dirty="0" err="1" smtClean="0"/>
              <a:t>terhadap</a:t>
            </a:r>
            <a:r>
              <a:rPr lang="en-US" sz="1500" dirty="0" smtClean="0"/>
              <a:t> </a:t>
            </a:r>
            <a:r>
              <a:rPr lang="en-US" sz="1500" dirty="0" err="1" smtClean="0"/>
              <a:t>penentuan</a:t>
            </a:r>
            <a:r>
              <a:rPr lang="en-US" sz="1500" dirty="0" smtClean="0"/>
              <a:t> </a:t>
            </a:r>
            <a:r>
              <a:rPr lang="en-US" sz="1500" dirty="0" err="1" smtClean="0"/>
              <a:t>harga</a:t>
            </a:r>
            <a:r>
              <a:rPr lang="en-US" sz="1500" dirty="0" smtClean="0"/>
              <a:t> </a:t>
            </a:r>
            <a:r>
              <a:rPr lang="en-US" sz="1500" dirty="0" err="1" smtClean="0"/>
              <a:t>tidak</a:t>
            </a:r>
            <a:r>
              <a:rPr lang="en-US" sz="1500" dirty="0" smtClean="0"/>
              <a:t> </a:t>
            </a:r>
            <a:r>
              <a:rPr lang="en-US" sz="1500" dirty="0" err="1" smtClean="0"/>
              <a:t>begitu</a:t>
            </a:r>
            <a:r>
              <a:rPr lang="en-US" sz="1500" dirty="0" smtClean="0"/>
              <a:t> </a:t>
            </a:r>
            <a:r>
              <a:rPr lang="en-US" sz="1500" dirty="0" err="1" smtClean="0"/>
              <a:t>baik</a:t>
            </a:r>
            <a:r>
              <a:rPr lang="en-US" sz="1500" dirty="0" smtClean="0"/>
              <a:t> </a:t>
            </a:r>
            <a:r>
              <a:rPr lang="en-US" sz="1500" dirty="0" err="1" smtClean="0"/>
              <a:t>dipahami</a:t>
            </a:r>
            <a:r>
              <a:rPr lang="en-US" sz="1500" dirty="0" smtClean="0"/>
              <a:t> di </a:t>
            </a:r>
            <a:r>
              <a:rPr lang="en-US" sz="1500" dirty="0" err="1" smtClean="0"/>
              <a:t>Dunia</a:t>
            </a:r>
            <a:r>
              <a:rPr lang="en-US" sz="1500" dirty="0" smtClean="0"/>
              <a:t> Barat. </a:t>
            </a:r>
          </a:p>
          <a:p>
            <a:pPr marL="127000" indent="0" algn="just"/>
            <a:r>
              <a:rPr lang="en-US" sz="1500" dirty="0"/>
              <a:t>	</a:t>
            </a:r>
            <a:r>
              <a:rPr lang="en-US" sz="1500" dirty="0" err="1" smtClean="0"/>
              <a:t>Menurutnya</a:t>
            </a:r>
            <a:r>
              <a:rPr lang="en-US" sz="1500" dirty="0" smtClean="0"/>
              <a:t>, </a:t>
            </a:r>
            <a:r>
              <a:rPr lang="en-US" sz="1500" dirty="0" err="1" smtClean="0"/>
              <a:t>kenaikan</a:t>
            </a:r>
            <a:r>
              <a:rPr lang="en-US" sz="1500" dirty="0" smtClean="0"/>
              <a:t> </a:t>
            </a:r>
            <a:r>
              <a:rPr lang="en-US" sz="1500" dirty="0" err="1" smtClean="0"/>
              <a:t>penawaran</a:t>
            </a:r>
            <a:r>
              <a:rPr lang="en-US" sz="1500" dirty="0" smtClean="0"/>
              <a:t> </a:t>
            </a:r>
            <a:r>
              <a:rPr lang="en-US" sz="1500" dirty="0" err="1" smtClean="0"/>
              <a:t>atau</a:t>
            </a:r>
            <a:r>
              <a:rPr lang="en-US" sz="1500" dirty="0" smtClean="0"/>
              <a:t> </a:t>
            </a:r>
            <a:r>
              <a:rPr lang="en-US" sz="1500" dirty="0" err="1" smtClean="0"/>
              <a:t>penurunan</a:t>
            </a:r>
            <a:r>
              <a:rPr lang="en-US" sz="1500" dirty="0" smtClean="0"/>
              <a:t> </a:t>
            </a:r>
            <a:r>
              <a:rPr lang="en-US" sz="1500" dirty="0" err="1" smtClean="0"/>
              <a:t>permintaan</a:t>
            </a:r>
            <a:r>
              <a:rPr lang="en-US" sz="1500" dirty="0" smtClean="0"/>
              <a:t> </a:t>
            </a:r>
            <a:r>
              <a:rPr lang="en-US" sz="1500" dirty="0" err="1" smtClean="0"/>
              <a:t>menyebabkan</a:t>
            </a:r>
            <a:r>
              <a:rPr lang="en-US" sz="1500" dirty="0" smtClean="0"/>
              <a:t> </a:t>
            </a:r>
            <a:r>
              <a:rPr lang="en-US" sz="1500" dirty="0" err="1" smtClean="0"/>
              <a:t>kenaikan</a:t>
            </a:r>
            <a:r>
              <a:rPr lang="en-US" sz="1500" dirty="0" smtClean="0"/>
              <a:t> </a:t>
            </a:r>
            <a:r>
              <a:rPr lang="en-US" sz="1500" dirty="0" err="1" smtClean="0"/>
              <a:t>harga</a:t>
            </a:r>
            <a:r>
              <a:rPr lang="en-US" sz="1500" dirty="0" smtClean="0"/>
              <a:t>, </a:t>
            </a:r>
            <a:r>
              <a:rPr lang="en-US" sz="1500" dirty="0" err="1" smtClean="0"/>
              <a:t>begitu</a:t>
            </a:r>
            <a:r>
              <a:rPr lang="en-US" sz="1500" dirty="0" smtClean="0"/>
              <a:t> </a:t>
            </a:r>
            <a:r>
              <a:rPr lang="en-US" sz="1500" dirty="0" err="1" smtClean="0"/>
              <a:t>sebaliknya</a:t>
            </a:r>
            <a:r>
              <a:rPr lang="en-US" sz="1500" dirty="0" smtClean="0"/>
              <a:t>. Serta </a:t>
            </a:r>
            <a:r>
              <a:rPr lang="en-US" sz="1500" dirty="0" err="1" smtClean="0"/>
              <a:t>akibat</a:t>
            </a:r>
            <a:r>
              <a:rPr lang="en-US" sz="1500" dirty="0" smtClean="0"/>
              <a:t> </a:t>
            </a:r>
            <a:r>
              <a:rPr lang="en-US" sz="1500" dirty="0" err="1" smtClean="0"/>
              <a:t>dari</a:t>
            </a:r>
            <a:r>
              <a:rPr lang="en-US" sz="1500" dirty="0" smtClean="0"/>
              <a:t> </a:t>
            </a:r>
            <a:r>
              <a:rPr lang="en-US" sz="1500" dirty="0" err="1" smtClean="0"/>
              <a:t>rendahnya</a:t>
            </a:r>
            <a:r>
              <a:rPr lang="en-US" sz="1500" dirty="0" smtClean="0"/>
              <a:t> </a:t>
            </a:r>
            <a:r>
              <a:rPr lang="en-US" sz="1500" dirty="0" err="1" smtClean="0"/>
              <a:t>harga</a:t>
            </a:r>
            <a:r>
              <a:rPr lang="en-US" sz="1500" dirty="0" smtClean="0"/>
              <a:t> yang </a:t>
            </a:r>
            <a:r>
              <a:rPr lang="en-US" sz="1500" dirty="0" err="1" smtClean="0"/>
              <a:t>terjadi</a:t>
            </a:r>
            <a:r>
              <a:rPr lang="en-US" sz="1500" dirty="0" smtClean="0"/>
              <a:t> </a:t>
            </a:r>
            <a:r>
              <a:rPr lang="en-US" sz="1500" dirty="0" err="1" smtClean="0"/>
              <a:t>sangat</a:t>
            </a:r>
            <a:r>
              <a:rPr lang="en-US" sz="1500" dirty="0" smtClean="0"/>
              <a:t> </a:t>
            </a:r>
            <a:r>
              <a:rPr lang="en-US" sz="1500" dirty="0" err="1" smtClean="0"/>
              <a:t>drastis</a:t>
            </a:r>
            <a:r>
              <a:rPr lang="en-US" sz="1500" dirty="0" smtClean="0"/>
              <a:t> </a:t>
            </a:r>
            <a:r>
              <a:rPr lang="en-US" sz="1500" dirty="0" err="1" smtClean="0"/>
              <a:t>akan</a:t>
            </a:r>
            <a:r>
              <a:rPr lang="en-US" sz="1500" dirty="0" smtClean="0"/>
              <a:t> </a:t>
            </a:r>
            <a:r>
              <a:rPr lang="en-US" sz="1500" dirty="0" err="1" smtClean="0"/>
              <a:t>merugikan</a:t>
            </a:r>
            <a:r>
              <a:rPr lang="en-US" sz="1500" dirty="0" smtClean="0"/>
              <a:t> </a:t>
            </a:r>
            <a:r>
              <a:rPr lang="en-US" sz="1500" dirty="0" err="1" smtClean="0"/>
              <a:t>pengrajin</a:t>
            </a:r>
            <a:r>
              <a:rPr lang="en-US" sz="1500" dirty="0" smtClean="0"/>
              <a:t> </a:t>
            </a:r>
            <a:r>
              <a:rPr lang="en-US" sz="1500" dirty="0" err="1" smtClean="0"/>
              <a:t>dan</a:t>
            </a:r>
            <a:r>
              <a:rPr lang="en-US" sz="1500" dirty="0" smtClean="0"/>
              <a:t> </a:t>
            </a:r>
            <a:r>
              <a:rPr lang="en-US" sz="1500" dirty="0" err="1" smtClean="0"/>
              <a:t>pedagang</a:t>
            </a:r>
            <a:r>
              <a:rPr lang="en-US" sz="1500" dirty="0" smtClean="0"/>
              <a:t> </a:t>
            </a:r>
            <a:r>
              <a:rPr lang="en-US" sz="1500" dirty="0" err="1" smtClean="0"/>
              <a:t>dan</a:t>
            </a:r>
            <a:r>
              <a:rPr lang="en-US" sz="1500" dirty="0" smtClean="0"/>
              <a:t> </a:t>
            </a:r>
            <a:r>
              <a:rPr lang="en-US" sz="1500" dirty="0" err="1" smtClean="0"/>
              <a:t>mendorong</a:t>
            </a:r>
            <a:r>
              <a:rPr lang="en-US" sz="1500" dirty="0" smtClean="0"/>
              <a:t> </a:t>
            </a:r>
            <a:r>
              <a:rPr lang="en-US" sz="1500" dirty="0" err="1" smtClean="0"/>
              <a:t>mereka</a:t>
            </a:r>
            <a:r>
              <a:rPr lang="en-US" sz="1500" dirty="0" smtClean="0"/>
              <a:t> </a:t>
            </a:r>
            <a:r>
              <a:rPr lang="en-US" sz="1500" dirty="0" err="1" smtClean="0"/>
              <a:t>keluar</a:t>
            </a:r>
            <a:r>
              <a:rPr lang="en-US" sz="1500" dirty="0" smtClean="0"/>
              <a:t> </a:t>
            </a:r>
            <a:r>
              <a:rPr lang="en-US" sz="1500" dirty="0" err="1" smtClean="0"/>
              <a:t>pasar</a:t>
            </a:r>
            <a:r>
              <a:rPr lang="en-US" sz="1500" dirty="0" smtClean="0"/>
              <a:t>, </a:t>
            </a:r>
            <a:r>
              <a:rPr lang="en-US" sz="1500" dirty="0" err="1" smtClean="0"/>
              <a:t>sedangkan</a:t>
            </a:r>
            <a:r>
              <a:rPr lang="en-US" sz="1500" dirty="0" smtClean="0"/>
              <a:t> </a:t>
            </a:r>
            <a:r>
              <a:rPr lang="en-US" sz="1500" dirty="0" err="1" smtClean="0"/>
              <a:t>akibat</a:t>
            </a:r>
            <a:r>
              <a:rPr lang="en-US" sz="1500" dirty="0" smtClean="0"/>
              <a:t> </a:t>
            </a:r>
            <a:r>
              <a:rPr lang="en-US" sz="1500" dirty="0" err="1" smtClean="0"/>
              <a:t>dari</a:t>
            </a:r>
            <a:r>
              <a:rPr lang="en-US" sz="1500" dirty="0" smtClean="0"/>
              <a:t> </a:t>
            </a:r>
            <a:r>
              <a:rPr lang="en-US" sz="1500" dirty="0" err="1" smtClean="0"/>
              <a:t>tingginya</a:t>
            </a:r>
            <a:r>
              <a:rPr lang="en-US" sz="1500" dirty="0" smtClean="0"/>
              <a:t> </a:t>
            </a:r>
            <a:r>
              <a:rPr lang="en-US" sz="1500" dirty="0" err="1" smtClean="0"/>
              <a:t>harga</a:t>
            </a:r>
            <a:r>
              <a:rPr lang="en-US" sz="1500" dirty="0" smtClean="0"/>
              <a:t> yang </a:t>
            </a:r>
            <a:r>
              <a:rPr lang="en-US" sz="1500" dirty="0" err="1" smtClean="0"/>
              <a:t>naik</a:t>
            </a:r>
            <a:r>
              <a:rPr lang="en-US" sz="1500" dirty="0" smtClean="0"/>
              <a:t> </a:t>
            </a:r>
            <a:r>
              <a:rPr lang="en-US" sz="1500" dirty="0" err="1" smtClean="0"/>
              <a:t>secara</a:t>
            </a:r>
            <a:r>
              <a:rPr lang="en-US" sz="1500" dirty="0" smtClean="0"/>
              <a:t> </a:t>
            </a:r>
            <a:r>
              <a:rPr lang="en-US" sz="1500" dirty="0" err="1" smtClean="0"/>
              <a:t>drastis</a:t>
            </a:r>
            <a:r>
              <a:rPr lang="en-US" sz="1500" dirty="0" smtClean="0"/>
              <a:t> </a:t>
            </a:r>
            <a:r>
              <a:rPr lang="en-US" sz="1500" dirty="0" err="1" smtClean="0"/>
              <a:t>sangat</a:t>
            </a:r>
            <a:r>
              <a:rPr lang="en-US" sz="1500" dirty="0" smtClean="0"/>
              <a:t> </a:t>
            </a:r>
            <a:r>
              <a:rPr lang="en-US" sz="1500" dirty="0" err="1" smtClean="0"/>
              <a:t>menyusahkan</a:t>
            </a:r>
            <a:r>
              <a:rPr lang="en-US" sz="1500" dirty="0" smtClean="0"/>
              <a:t> </a:t>
            </a:r>
            <a:r>
              <a:rPr lang="en-US" sz="1500" dirty="0" err="1" smtClean="0"/>
              <a:t>konsumen</a:t>
            </a:r>
            <a:r>
              <a:rPr lang="en-US" sz="1500" dirty="0" smtClean="0"/>
              <a:t>. </a:t>
            </a:r>
            <a:endParaRPr lang="en-US" sz="1500" dirty="0"/>
          </a:p>
        </p:txBody>
      </p:sp>
      <p:sp>
        <p:nvSpPr>
          <p:cNvPr id="9"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3" name="Text Placeholder 2"/>
          <p:cNvSpPr>
            <a:spLocks noGrp="1"/>
          </p:cNvSpPr>
          <p:nvPr>
            <p:ph type="body" idx="2"/>
          </p:nvPr>
        </p:nvSpPr>
        <p:spPr>
          <a:xfrm>
            <a:off x="547912" y="920531"/>
            <a:ext cx="7035302" cy="3120000"/>
          </a:xfrm>
          <a:ln>
            <a:noFill/>
          </a:ln>
        </p:spPr>
        <p:style>
          <a:lnRef idx="2">
            <a:schemeClr val="accent4">
              <a:shade val="50000"/>
            </a:schemeClr>
          </a:lnRef>
          <a:fillRef idx="1">
            <a:schemeClr val="accent4"/>
          </a:fillRef>
          <a:effectRef idx="0">
            <a:schemeClr val="accent4"/>
          </a:effectRef>
          <a:fontRef idx="minor">
            <a:schemeClr val="lt1"/>
          </a:fontRef>
        </p:style>
        <p:txBody>
          <a:bodyPr/>
          <a:lstStyle/>
          <a:p>
            <a:pPr marL="127000" indent="0" algn="just">
              <a:buNone/>
            </a:pPr>
            <a:r>
              <a:rPr lang="en-US" dirty="0" smtClean="0"/>
              <a:t>	</a:t>
            </a:r>
            <a:r>
              <a:rPr lang="en-US" dirty="0" err="1" smtClean="0"/>
              <a:t>Menurut</a:t>
            </a:r>
            <a:r>
              <a:rPr lang="en-US" dirty="0" smtClean="0"/>
              <a:t> </a:t>
            </a:r>
            <a:r>
              <a:rPr lang="en-US" dirty="0" err="1"/>
              <a:t>Ibnu</a:t>
            </a:r>
            <a:r>
              <a:rPr lang="en-US" dirty="0"/>
              <a:t> </a:t>
            </a:r>
            <a:r>
              <a:rPr lang="en-US" dirty="0" err="1" smtClean="0"/>
              <a:t>Khaldun</a:t>
            </a:r>
            <a:r>
              <a:rPr lang="en-US" dirty="0" smtClean="0"/>
              <a:t>, </a:t>
            </a:r>
            <a:r>
              <a:rPr lang="en-US" dirty="0"/>
              <a:t> </a:t>
            </a:r>
            <a:r>
              <a:rPr lang="en-US" dirty="0" err="1"/>
              <a:t>faktor-faktor</a:t>
            </a:r>
            <a:r>
              <a:rPr lang="en-US" dirty="0"/>
              <a:t> yang </a:t>
            </a:r>
            <a:r>
              <a:rPr lang="en-US" dirty="0" err="1"/>
              <a:t>menentukan</a:t>
            </a:r>
            <a:r>
              <a:rPr lang="en-US" dirty="0"/>
              <a:t> </a:t>
            </a:r>
            <a:r>
              <a:rPr lang="en-US" dirty="0" err="1"/>
              <a:t>penawaran</a:t>
            </a:r>
            <a:r>
              <a:rPr lang="en-US" dirty="0"/>
              <a:t> </a:t>
            </a:r>
            <a:r>
              <a:rPr lang="en-US" dirty="0" err="1" smtClean="0"/>
              <a:t>adalah</a:t>
            </a:r>
            <a:r>
              <a:rPr lang="en-US" dirty="0"/>
              <a:t> </a:t>
            </a:r>
            <a:r>
              <a:rPr lang="en-US" dirty="0" err="1" smtClean="0"/>
              <a:t>permintaan</a:t>
            </a:r>
            <a:r>
              <a:rPr lang="en-US" dirty="0" smtClean="0"/>
              <a:t>,</a:t>
            </a:r>
            <a:r>
              <a:rPr lang="en-US" dirty="0"/>
              <a:t> </a:t>
            </a:r>
            <a:r>
              <a:rPr lang="en-US" dirty="0" err="1" smtClean="0"/>
              <a:t>tingkat</a:t>
            </a:r>
            <a:r>
              <a:rPr lang="en-US" dirty="0" smtClean="0"/>
              <a:t> </a:t>
            </a:r>
            <a:r>
              <a:rPr lang="en-US" dirty="0" err="1"/>
              <a:t>keuntungan</a:t>
            </a:r>
            <a:r>
              <a:rPr lang="en-US" dirty="0"/>
              <a:t> </a:t>
            </a:r>
            <a:r>
              <a:rPr lang="en-US" dirty="0" err="1" smtClean="0"/>
              <a:t>relatif</a:t>
            </a:r>
            <a:r>
              <a:rPr lang="en-US" dirty="0" smtClean="0"/>
              <a:t>,</a:t>
            </a:r>
            <a:r>
              <a:rPr lang="en-US" dirty="0"/>
              <a:t> </a:t>
            </a:r>
            <a:r>
              <a:rPr lang="en-US" dirty="0" err="1" smtClean="0"/>
              <a:t>tingkat</a:t>
            </a:r>
            <a:r>
              <a:rPr lang="en-US" dirty="0" smtClean="0"/>
              <a:t> </a:t>
            </a:r>
            <a:r>
              <a:rPr lang="en-US" dirty="0" err="1"/>
              <a:t>usaha</a:t>
            </a:r>
            <a:r>
              <a:rPr lang="en-US" dirty="0"/>
              <a:t> </a:t>
            </a:r>
            <a:r>
              <a:rPr lang="en-US" dirty="0" err="1" smtClean="0"/>
              <a:t>manusia</a:t>
            </a:r>
            <a:r>
              <a:rPr lang="en-US" dirty="0" smtClean="0"/>
              <a:t>,</a:t>
            </a:r>
            <a:r>
              <a:rPr lang="en-US" dirty="0"/>
              <a:t> </a:t>
            </a:r>
            <a:r>
              <a:rPr lang="en-US" dirty="0" err="1" smtClean="0"/>
              <a:t>besarnya</a:t>
            </a:r>
            <a:r>
              <a:rPr lang="en-US" dirty="0" smtClean="0"/>
              <a:t> </a:t>
            </a:r>
            <a:r>
              <a:rPr lang="en-US" dirty="0" err="1"/>
              <a:t>tenaga</a:t>
            </a:r>
            <a:r>
              <a:rPr lang="en-US" dirty="0"/>
              <a:t> </a:t>
            </a:r>
            <a:r>
              <a:rPr lang="en-US" dirty="0" err="1"/>
              <a:t>buruh</a:t>
            </a:r>
            <a:r>
              <a:rPr lang="en-US" dirty="0"/>
              <a:t> </a:t>
            </a:r>
            <a:r>
              <a:rPr lang="en-US" dirty="0" err="1"/>
              <a:t>termasuk</a:t>
            </a:r>
            <a:r>
              <a:rPr lang="en-US" dirty="0"/>
              <a:t> </a:t>
            </a:r>
            <a:r>
              <a:rPr lang="en-US" dirty="0" err="1"/>
              <a:t>ilmu</a:t>
            </a:r>
            <a:r>
              <a:rPr lang="en-US" dirty="0"/>
              <a:t> </a:t>
            </a:r>
            <a:r>
              <a:rPr lang="en-US" dirty="0" err="1"/>
              <a:t>pengetahuan</a:t>
            </a:r>
            <a:r>
              <a:rPr lang="en-US" dirty="0"/>
              <a:t> &amp; </a:t>
            </a:r>
            <a:r>
              <a:rPr lang="en-US" dirty="0" err="1"/>
              <a:t>keterampilan</a:t>
            </a:r>
            <a:r>
              <a:rPr lang="en-US" dirty="0"/>
              <a:t> </a:t>
            </a:r>
            <a:r>
              <a:rPr lang="en-US" dirty="0" err="1"/>
              <a:t>yg</a:t>
            </a:r>
            <a:r>
              <a:rPr lang="en-US" dirty="0"/>
              <a:t> </a:t>
            </a:r>
            <a:r>
              <a:rPr lang="en-US" dirty="0" err="1" smtClean="0"/>
              <a:t>dimiliki</a:t>
            </a:r>
            <a:r>
              <a:rPr lang="en-US" dirty="0" smtClean="0"/>
              <a:t>, </a:t>
            </a:r>
            <a:r>
              <a:rPr lang="en-US" dirty="0" err="1" smtClean="0"/>
              <a:t>ketenangan</a:t>
            </a:r>
            <a:r>
              <a:rPr lang="en-US" dirty="0" smtClean="0"/>
              <a:t> </a:t>
            </a:r>
            <a:r>
              <a:rPr lang="en-US" dirty="0" err="1"/>
              <a:t>dan</a:t>
            </a:r>
            <a:r>
              <a:rPr lang="en-US" dirty="0"/>
              <a:t> </a:t>
            </a:r>
            <a:r>
              <a:rPr lang="en-US" dirty="0" err="1" smtClean="0"/>
              <a:t>keamanan</a:t>
            </a:r>
            <a:r>
              <a:rPr lang="en-US" dirty="0" smtClean="0"/>
              <a:t>, </a:t>
            </a:r>
            <a:r>
              <a:rPr lang="en-US" dirty="0" err="1" smtClean="0"/>
              <a:t>kemampuan</a:t>
            </a:r>
            <a:r>
              <a:rPr lang="en-US" dirty="0" smtClean="0"/>
              <a:t> </a:t>
            </a:r>
            <a:r>
              <a:rPr lang="en-US" dirty="0" err="1"/>
              <a:t>teknik</a:t>
            </a:r>
            <a:r>
              <a:rPr lang="en-US" dirty="0"/>
              <a:t> </a:t>
            </a:r>
            <a:r>
              <a:rPr lang="en-US" dirty="0" err="1" smtClean="0"/>
              <a:t>perkembangan</a:t>
            </a:r>
            <a:r>
              <a:rPr lang="en-US" dirty="0" smtClean="0"/>
              <a:t> </a:t>
            </a:r>
            <a:r>
              <a:rPr lang="en-US" dirty="0" err="1" smtClean="0"/>
              <a:t>dan</a:t>
            </a:r>
            <a:r>
              <a:rPr lang="en-US" dirty="0" smtClean="0"/>
              <a:t> </a:t>
            </a:r>
            <a:r>
              <a:rPr lang="en-US" dirty="0" err="1" smtClean="0"/>
              <a:t>masyarakat</a:t>
            </a:r>
            <a:r>
              <a:rPr lang="en-US" dirty="0" smtClean="0"/>
              <a:t> </a:t>
            </a:r>
            <a:r>
              <a:rPr lang="en-US" dirty="0" err="1"/>
              <a:t>secara</a:t>
            </a:r>
            <a:r>
              <a:rPr lang="en-US" dirty="0"/>
              <a:t> </a:t>
            </a:r>
            <a:r>
              <a:rPr lang="en-US" dirty="0" err="1" smtClean="0"/>
              <a:t>keseluruhan</a:t>
            </a:r>
            <a:r>
              <a:rPr lang="en-US" dirty="0" smtClean="0"/>
              <a:t>. </a:t>
            </a:r>
            <a:r>
              <a:rPr lang="en-US" dirty="0" err="1" smtClean="0"/>
              <a:t>Faktor</a:t>
            </a:r>
            <a:r>
              <a:rPr lang="en-US" dirty="0" smtClean="0"/>
              <a:t> </a:t>
            </a:r>
            <a:r>
              <a:rPr lang="en-US" dirty="0" err="1" smtClean="0"/>
              <a:t>tersebut</a:t>
            </a:r>
            <a:r>
              <a:rPr lang="en-US" dirty="0" smtClean="0"/>
              <a:t> </a:t>
            </a:r>
            <a:r>
              <a:rPr lang="en-US" dirty="0" err="1" smtClean="0"/>
              <a:t>menjadi</a:t>
            </a:r>
            <a:r>
              <a:rPr lang="en-US" dirty="0" smtClean="0"/>
              <a:t> </a:t>
            </a:r>
            <a:r>
              <a:rPr lang="en-US" dirty="0" err="1" smtClean="0"/>
              <a:t>elemen</a:t>
            </a:r>
            <a:r>
              <a:rPr lang="en-US" dirty="0" smtClean="0"/>
              <a:t> </a:t>
            </a:r>
            <a:r>
              <a:rPr lang="en-US" dirty="0" err="1" smtClean="0"/>
              <a:t>penting</a:t>
            </a:r>
            <a:r>
              <a:rPr lang="en-US" dirty="0" smtClean="0"/>
              <a:t> </a:t>
            </a:r>
            <a:r>
              <a:rPr lang="en-US" dirty="0" err="1" smtClean="0"/>
              <a:t>dari</a:t>
            </a:r>
            <a:r>
              <a:rPr lang="en-US" dirty="0" smtClean="0"/>
              <a:t> </a:t>
            </a:r>
            <a:r>
              <a:rPr lang="en-US" dirty="0" err="1" smtClean="0"/>
              <a:t>teori</a:t>
            </a:r>
            <a:r>
              <a:rPr lang="en-US" dirty="0" smtClean="0"/>
              <a:t> </a:t>
            </a:r>
            <a:r>
              <a:rPr lang="en-US" dirty="0" err="1" smtClean="0"/>
              <a:t>produksinya</a:t>
            </a:r>
            <a:r>
              <a:rPr lang="en-US" dirty="0" smtClean="0"/>
              <a:t>. </a:t>
            </a:r>
            <a:r>
              <a:rPr lang="en-US" dirty="0" err="1" smtClean="0"/>
              <a:t>Jika</a:t>
            </a:r>
            <a:r>
              <a:rPr lang="en-US" dirty="0" smtClean="0"/>
              <a:t> </a:t>
            </a:r>
            <a:r>
              <a:rPr lang="en-US" dirty="0" err="1" smtClean="0"/>
              <a:t>harga</a:t>
            </a:r>
            <a:r>
              <a:rPr lang="en-US" dirty="0" smtClean="0"/>
              <a:t> </a:t>
            </a:r>
            <a:r>
              <a:rPr lang="en-US" dirty="0" err="1" smtClean="0"/>
              <a:t>turun</a:t>
            </a:r>
            <a:r>
              <a:rPr lang="en-US" dirty="0" smtClean="0"/>
              <a:t> </a:t>
            </a:r>
            <a:r>
              <a:rPr lang="en-US" dirty="0" err="1" smtClean="0"/>
              <a:t>dan</a:t>
            </a:r>
            <a:r>
              <a:rPr lang="en-US" dirty="0" smtClean="0"/>
              <a:t> </a:t>
            </a:r>
            <a:r>
              <a:rPr lang="en-US" dirty="0" err="1" smtClean="0"/>
              <a:t>menyebabkan</a:t>
            </a:r>
            <a:r>
              <a:rPr lang="en-US" dirty="0" smtClean="0"/>
              <a:t> </a:t>
            </a:r>
            <a:r>
              <a:rPr lang="en-US" dirty="0" err="1" smtClean="0"/>
              <a:t>kebangkrutan</a:t>
            </a:r>
            <a:r>
              <a:rPr lang="en-US" dirty="0" smtClean="0"/>
              <a:t>, modal </a:t>
            </a:r>
            <a:r>
              <a:rPr lang="en-US" dirty="0" err="1" smtClean="0"/>
              <a:t>menjadi</a:t>
            </a:r>
            <a:r>
              <a:rPr lang="en-US" dirty="0" smtClean="0"/>
              <a:t> </a:t>
            </a:r>
            <a:r>
              <a:rPr lang="en-US" dirty="0" err="1" smtClean="0"/>
              <a:t>hilang</a:t>
            </a:r>
            <a:r>
              <a:rPr lang="en-US" dirty="0" smtClean="0"/>
              <a:t>, </a:t>
            </a:r>
            <a:r>
              <a:rPr lang="en-US" dirty="0" err="1" smtClean="0"/>
              <a:t>insesif</a:t>
            </a:r>
            <a:r>
              <a:rPr lang="en-US" dirty="0" smtClean="0"/>
              <a:t> </a:t>
            </a:r>
            <a:r>
              <a:rPr lang="en-US" dirty="0" err="1" smtClean="0"/>
              <a:t>untuk</a:t>
            </a:r>
            <a:r>
              <a:rPr lang="en-US" dirty="0" smtClean="0"/>
              <a:t> </a:t>
            </a:r>
            <a:r>
              <a:rPr lang="en-US" dirty="0" err="1" smtClean="0"/>
              <a:t>penawaran</a:t>
            </a:r>
            <a:r>
              <a:rPr lang="en-US" dirty="0" smtClean="0"/>
              <a:t> </a:t>
            </a:r>
            <a:r>
              <a:rPr lang="en-US" dirty="0" err="1" smtClean="0"/>
              <a:t>menurun</a:t>
            </a:r>
            <a:r>
              <a:rPr lang="en-US" dirty="0" smtClean="0"/>
              <a:t> </a:t>
            </a:r>
            <a:r>
              <a:rPr lang="en-US" dirty="0" err="1" smtClean="0"/>
              <a:t>dan</a:t>
            </a:r>
            <a:r>
              <a:rPr lang="en-US" dirty="0" smtClean="0"/>
              <a:t> </a:t>
            </a:r>
            <a:r>
              <a:rPr lang="en-US" dirty="0" err="1" smtClean="0"/>
              <a:t>mendorong</a:t>
            </a:r>
            <a:r>
              <a:rPr lang="en-US" dirty="0" smtClean="0"/>
              <a:t> </a:t>
            </a:r>
            <a:r>
              <a:rPr lang="en-US" dirty="0" err="1" smtClean="0"/>
              <a:t>munculnya</a:t>
            </a:r>
            <a:r>
              <a:rPr lang="en-US" dirty="0" smtClean="0"/>
              <a:t> </a:t>
            </a:r>
            <a:r>
              <a:rPr lang="en-US" dirty="0" err="1" smtClean="0"/>
              <a:t>resesi</a:t>
            </a:r>
            <a:r>
              <a:rPr lang="en-US" dirty="0" smtClean="0"/>
              <a:t>. </a:t>
            </a:r>
            <a:r>
              <a:rPr lang="en-US" dirty="0" err="1" smtClean="0"/>
              <a:t>Sedangkan</a:t>
            </a:r>
            <a:r>
              <a:rPr lang="en-US" dirty="0" smtClean="0"/>
              <a:t> </a:t>
            </a:r>
            <a:r>
              <a:rPr lang="en-US" dirty="0" err="1" smtClean="0"/>
              <a:t>faktor</a:t>
            </a:r>
            <a:r>
              <a:rPr lang="en-US" dirty="0" smtClean="0"/>
              <a:t> yang </a:t>
            </a:r>
            <a:r>
              <a:rPr lang="en-US" dirty="0" err="1" smtClean="0"/>
              <a:t>menentukan</a:t>
            </a:r>
            <a:r>
              <a:rPr lang="en-US" dirty="0" smtClean="0"/>
              <a:t> </a:t>
            </a:r>
            <a:r>
              <a:rPr lang="en-US" dirty="0" err="1" smtClean="0"/>
              <a:t>permintaan</a:t>
            </a:r>
            <a:r>
              <a:rPr lang="en-US" dirty="0" smtClean="0"/>
              <a:t> </a:t>
            </a:r>
            <a:r>
              <a:rPr lang="en-US" dirty="0" err="1" smtClean="0"/>
              <a:t>yaitu</a:t>
            </a:r>
            <a:r>
              <a:rPr lang="en-US" dirty="0" smtClean="0"/>
              <a:t> </a:t>
            </a:r>
            <a:r>
              <a:rPr lang="en-US" dirty="0" err="1" smtClean="0"/>
              <a:t>pendapatan</a:t>
            </a:r>
            <a:r>
              <a:rPr lang="en-US" dirty="0" smtClean="0"/>
              <a:t>, </a:t>
            </a:r>
            <a:r>
              <a:rPr lang="en-US" dirty="0" err="1" smtClean="0"/>
              <a:t>jumlah</a:t>
            </a:r>
            <a:r>
              <a:rPr lang="en-US" dirty="0" smtClean="0"/>
              <a:t> </a:t>
            </a:r>
            <a:r>
              <a:rPr lang="en-US" dirty="0" err="1" smtClean="0"/>
              <a:t>penduduk</a:t>
            </a:r>
            <a:r>
              <a:rPr lang="en-US" dirty="0" smtClean="0"/>
              <a:t>, </a:t>
            </a:r>
            <a:r>
              <a:rPr lang="en-US" dirty="0" err="1" smtClean="0"/>
              <a:t>kebiasaan</a:t>
            </a:r>
            <a:r>
              <a:rPr lang="en-US" dirty="0" smtClean="0"/>
              <a:t> </a:t>
            </a:r>
            <a:r>
              <a:rPr lang="en-US" dirty="0" err="1" smtClean="0"/>
              <a:t>dan</a:t>
            </a:r>
            <a:r>
              <a:rPr lang="en-US" dirty="0" smtClean="0"/>
              <a:t> </a:t>
            </a:r>
            <a:r>
              <a:rPr lang="en-US" dirty="0" err="1" smtClean="0"/>
              <a:t>adat</a:t>
            </a:r>
            <a:r>
              <a:rPr lang="en-US" dirty="0" smtClean="0"/>
              <a:t> </a:t>
            </a:r>
            <a:r>
              <a:rPr lang="en-US" dirty="0" err="1" smtClean="0"/>
              <a:t>istiadat</a:t>
            </a:r>
            <a:r>
              <a:rPr lang="en-US" dirty="0" smtClean="0"/>
              <a:t> </a:t>
            </a:r>
            <a:r>
              <a:rPr lang="en-US" dirty="0" err="1" smtClean="0"/>
              <a:t>masyarakat</a:t>
            </a:r>
            <a:r>
              <a:rPr lang="en-US" dirty="0" smtClean="0"/>
              <a:t>, </a:t>
            </a:r>
            <a:r>
              <a:rPr lang="en-US" dirty="0" err="1" smtClean="0"/>
              <a:t>serta</a:t>
            </a:r>
            <a:r>
              <a:rPr lang="en-US" dirty="0" smtClean="0"/>
              <a:t> </a:t>
            </a:r>
            <a:r>
              <a:rPr lang="en-US" dirty="0" err="1" smtClean="0"/>
              <a:t>pembangunan</a:t>
            </a:r>
            <a:r>
              <a:rPr lang="en-US" dirty="0" smtClean="0"/>
              <a:t> </a:t>
            </a:r>
            <a:r>
              <a:rPr lang="en-US" dirty="0" err="1" smtClean="0"/>
              <a:t>dan</a:t>
            </a:r>
            <a:r>
              <a:rPr lang="en-US" dirty="0" smtClean="0"/>
              <a:t> </a:t>
            </a:r>
            <a:r>
              <a:rPr lang="en-US" dirty="0" err="1" smtClean="0"/>
              <a:t>kemakmuran</a:t>
            </a:r>
            <a:r>
              <a:rPr lang="en-US" dirty="0" smtClean="0"/>
              <a:t> </a:t>
            </a:r>
            <a:r>
              <a:rPr lang="en-US" dirty="0" err="1" smtClean="0"/>
              <a:t>masyarakat</a:t>
            </a:r>
            <a:r>
              <a:rPr lang="en-US" dirty="0" smtClean="0"/>
              <a:t> </a:t>
            </a:r>
            <a:r>
              <a:rPr lang="en-US" dirty="0" err="1" smtClean="0"/>
              <a:t>secara</a:t>
            </a:r>
            <a:r>
              <a:rPr lang="en-US" dirty="0" smtClean="0"/>
              <a:t> </a:t>
            </a:r>
            <a:r>
              <a:rPr lang="en-US" dirty="0" err="1" smtClean="0"/>
              <a:t>umum</a:t>
            </a:r>
            <a:r>
              <a:rPr lang="en-US" dirty="0" smtClean="0"/>
              <a:t>. </a:t>
            </a:r>
            <a:endParaRPr lang="en-US" dirty="0"/>
          </a:p>
          <a:p>
            <a:pPr algn="just"/>
            <a:endParaRPr lang="en-US" dirty="0"/>
          </a:p>
        </p:txBody>
      </p:sp>
      <p:sp>
        <p:nvSpPr>
          <p:cNvPr id="6"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1726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Text Placeholder 1"/>
          <p:cNvSpPr>
            <a:spLocks noGrp="1"/>
          </p:cNvSpPr>
          <p:nvPr>
            <p:ph type="body" idx="1"/>
          </p:nvPr>
        </p:nvSpPr>
        <p:spPr>
          <a:xfrm>
            <a:off x="754006" y="732280"/>
            <a:ext cx="6943338" cy="1302407"/>
          </a:xfrm>
          <a:ln>
            <a:noFill/>
          </a:ln>
        </p:spPr>
        <p:style>
          <a:lnRef idx="2">
            <a:schemeClr val="accent4">
              <a:shade val="50000"/>
            </a:schemeClr>
          </a:lnRef>
          <a:fillRef idx="1">
            <a:schemeClr val="accent4"/>
          </a:fillRef>
          <a:effectRef idx="0">
            <a:schemeClr val="accent4"/>
          </a:effectRef>
          <a:fontRef idx="minor">
            <a:schemeClr val="lt1"/>
          </a:fontRef>
        </p:style>
        <p:txBody>
          <a:bodyPr/>
          <a:lstStyle/>
          <a:p>
            <a:pPr marL="127000" indent="0" algn="just">
              <a:buNone/>
            </a:pPr>
            <a:r>
              <a:rPr lang="en-US" sz="1500" dirty="0" err="1" smtClean="0"/>
              <a:t>Permintaan</a:t>
            </a:r>
            <a:r>
              <a:rPr lang="en-US" sz="1500" dirty="0" smtClean="0"/>
              <a:t> </a:t>
            </a:r>
            <a:r>
              <a:rPr lang="en-US" sz="1500" dirty="0" err="1" smtClean="0"/>
              <a:t>adalah</a:t>
            </a:r>
            <a:r>
              <a:rPr lang="en-US" sz="1500" dirty="0" smtClean="0"/>
              <a:t> </a:t>
            </a:r>
            <a:r>
              <a:rPr lang="en-US" sz="1500" dirty="0" err="1" smtClean="0"/>
              <a:t>keinginan</a:t>
            </a:r>
            <a:r>
              <a:rPr lang="en-US" sz="1500" dirty="0" smtClean="0"/>
              <a:t> </a:t>
            </a:r>
            <a:r>
              <a:rPr lang="en-US" sz="1500" dirty="0" err="1" smtClean="0"/>
              <a:t>konsumen</a:t>
            </a:r>
            <a:r>
              <a:rPr lang="en-US" sz="1500" dirty="0" smtClean="0"/>
              <a:t> </a:t>
            </a:r>
            <a:r>
              <a:rPr lang="en-US" sz="1500" dirty="0" err="1" smtClean="0"/>
              <a:t>membeli</a:t>
            </a:r>
            <a:r>
              <a:rPr lang="en-US" sz="1500" dirty="0" smtClean="0"/>
              <a:t> </a:t>
            </a:r>
            <a:r>
              <a:rPr lang="en-US" sz="1500" dirty="0" err="1" smtClean="0"/>
              <a:t>suatu</a:t>
            </a:r>
            <a:r>
              <a:rPr lang="en-US" sz="1500" dirty="0" smtClean="0"/>
              <a:t> </a:t>
            </a:r>
            <a:r>
              <a:rPr lang="en-US" sz="1500" dirty="0" err="1" smtClean="0"/>
              <a:t>barang</a:t>
            </a:r>
            <a:r>
              <a:rPr lang="en-US" sz="1500" dirty="0" smtClean="0"/>
              <a:t> </a:t>
            </a:r>
            <a:r>
              <a:rPr lang="en-US" sz="1500" dirty="0" err="1" smtClean="0"/>
              <a:t>pada</a:t>
            </a:r>
            <a:r>
              <a:rPr lang="en-US" sz="1500" dirty="0" smtClean="0"/>
              <a:t> </a:t>
            </a:r>
            <a:r>
              <a:rPr lang="en-US" sz="1500" dirty="0" err="1" smtClean="0"/>
              <a:t>berbagai</a:t>
            </a:r>
            <a:r>
              <a:rPr lang="en-US" sz="1500" dirty="0" smtClean="0"/>
              <a:t> </a:t>
            </a:r>
            <a:r>
              <a:rPr lang="en-US" sz="1500" dirty="0" err="1" smtClean="0"/>
              <a:t>tingkat</a:t>
            </a:r>
            <a:r>
              <a:rPr lang="en-US" sz="1500" dirty="0" smtClean="0"/>
              <a:t> </a:t>
            </a:r>
            <a:r>
              <a:rPr lang="en-US" sz="1500" dirty="0" err="1" smtClean="0"/>
              <a:t>harga</a:t>
            </a:r>
            <a:r>
              <a:rPr lang="en-US" sz="1500" dirty="0" smtClean="0"/>
              <a:t> </a:t>
            </a:r>
            <a:r>
              <a:rPr lang="en-US" sz="1500" dirty="0" err="1" smtClean="0"/>
              <a:t>selama</a:t>
            </a:r>
            <a:r>
              <a:rPr lang="en-US" sz="1500" dirty="0" smtClean="0"/>
              <a:t> </a:t>
            </a:r>
            <a:r>
              <a:rPr lang="en-US" sz="1500" dirty="0" err="1" smtClean="0"/>
              <a:t>periode</a:t>
            </a:r>
            <a:r>
              <a:rPr lang="en-US" sz="1500" dirty="0" smtClean="0"/>
              <a:t> </a:t>
            </a:r>
            <a:r>
              <a:rPr lang="en-US" sz="1500" dirty="0" err="1" smtClean="0"/>
              <a:t>waktu</a:t>
            </a:r>
            <a:r>
              <a:rPr lang="en-US" sz="1500" dirty="0" smtClean="0"/>
              <a:t> </a:t>
            </a:r>
            <a:r>
              <a:rPr lang="en-US" sz="1500" dirty="0" err="1" smtClean="0"/>
              <a:t>tertentu</a:t>
            </a:r>
            <a:r>
              <a:rPr lang="en-US" sz="1500" dirty="0" smtClean="0"/>
              <a:t>. </a:t>
            </a:r>
            <a:r>
              <a:rPr lang="en-US" sz="1500" dirty="0" err="1" smtClean="0"/>
              <a:t>Singkatnya</a:t>
            </a:r>
            <a:r>
              <a:rPr lang="en-US" sz="1500" dirty="0" smtClean="0"/>
              <a:t> </a:t>
            </a:r>
            <a:r>
              <a:rPr lang="en-US" sz="1500" dirty="0" err="1" smtClean="0"/>
              <a:t>permintaan</a:t>
            </a:r>
            <a:r>
              <a:rPr lang="en-US" sz="1500" dirty="0" smtClean="0"/>
              <a:t> </a:t>
            </a:r>
            <a:r>
              <a:rPr lang="en-US" sz="1500" dirty="0" err="1" smtClean="0"/>
              <a:t>adalah</a:t>
            </a:r>
            <a:r>
              <a:rPr lang="en-US" sz="1500" dirty="0" smtClean="0"/>
              <a:t> </a:t>
            </a:r>
            <a:r>
              <a:rPr lang="en-US" sz="1500" dirty="0" err="1" smtClean="0"/>
              <a:t>banyaknya</a:t>
            </a:r>
            <a:r>
              <a:rPr lang="en-US" sz="1500" dirty="0" smtClean="0"/>
              <a:t> </a:t>
            </a:r>
            <a:r>
              <a:rPr lang="en-US" sz="1500" dirty="0" err="1" smtClean="0"/>
              <a:t>jumlah</a:t>
            </a:r>
            <a:r>
              <a:rPr lang="en-US" sz="1500" dirty="0" smtClean="0"/>
              <a:t> </a:t>
            </a:r>
            <a:r>
              <a:rPr lang="en-US" sz="1500" dirty="0" err="1" smtClean="0"/>
              <a:t>barang</a:t>
            </a:r>
            <a:r>
              <a:rPr lang="en-US" sz="1500" dirty="0" smtClean="0"/>
              <a:t> yang </a:t>
            </a:r>
            <a:r>
              <a:rPr lang="en-US" sz="1500" dirty="0" err="1" smtClean="0"/>
              <a:t>diminta</a:t>
            </a:r>
            <a:r>
              <a:rPr lang="en-US" sz="1500" dirty="0" smtClean="0"/>
              <a:t> </a:t>
            </a:r>
            <a:r>
              <a:rPr lang="en-US" sz="1500" dirty="0" err="1" smtClean="0"/>
              <a:t>pada</a:t>
            </a:r>
            <a:r>
              <a:rPr lang="en-US" sz="1500" dirty="0" smtClean="0"/>
              <a:t> </a:t>
            </a:r>
            <a:r>
              <a:rPr lang="en-US" sz="1500" dirty="0" err="1" smtClean="0"/>
              <a:t>suatu</a:t>
            </a:r>
            <a:r>
              <a:rPr lang="en-US" sz="1500" dirty="0" smtClean="0"/>
              <a:t> </a:t>
            </a:r>
            <a:r>
              <a:rPr lang="en-US" sz="1500" dirty="0" err="1" smtClean="0"/>
              <a:t>pasar</a:t>
            </a:r>
            <a:r>
              <a:rPr lang="en-US" sz="1500" dirty="0" smtClean="0"/>
              <a:t> </a:t>
            </a:r>
            <a:r>
              <a:rPr lang="en-US" sz="1500" dirty="0" err="1" smtClean="0"/>
              <a:t>tertentu</a:t>
            </a:r>
            <a:r>
              <a:rPr lang="en-US" sz="1500" dirty="0" smtClean="0"/>
              <a:t> </a:t>
            </a:r>
            <a:r>
              <a:rPr lang="en-US" sz="1500" dirty="0" err="1" smtClean="0"/>
              <a:t>dengan</a:t>
            </a:r>
            <a:r>
              <a:rPr lang="en-US" sz="1500" dirty="0" smtClean="0"/>
              <a:t> </a:t>
            </a:r>
            <a:r>
              <a:rPr lang="en-US" sz="1500" dirty="0" err="1" smtClean="0"/>
              <a:t>tingkat</a:t>
            </a:r>
            <a:r>
              <a:rPr lang="en-US" sz="1500" dirty="0" smtClean="0"/>
              <a:t> </a:t>
            </a:r>
            <a:r>
              <a:rPr lang="en-US" sz="1500" dirty="0" err="1" smtClean="0"/>
              <a:t>harga</a:t>
            </a:r>
            <a:r>
              <a:rPr lang="en-US" sz="1500" dirty="0" smtClean="0"/>
              <a:t> </a:t>
            </a:r>
            <a:r>
              <a:rPr lang="en-US" sz="1500" dirty="0" err="1" smtClean="0"/>
              <a:t>tertentu</a:t>
            </a:r>
            <a:r>
              <a:rPr lang="en-US" sz="1500" dirty="0" smtClean="0"/>
              <a:t> </a:t>
            </a:r>
            <a:r>
              <a:rPr lang="en-US" sz="1500" dirty="0" err="1" smtClean="0"/>
              <a:t>pada</a:t>
            </a:r>
            <a:r>
              <a:rPr lang="en-US" sz="1500" dirty="0" smtClean="0"/>
              <a:t> </a:t>
            </a:r>
            <a:r>
              <a:rPr lang="en-US" sz="1500" dirty="0" err="1" smtClean="0"/>
              <a:t>tingkat</a:t>
            </a:r>
            <a:r>
              <a:rPr lang="en-US" sz="1500" dirty="0" smtClean="0"/>
              <a:t> </a:t>
            </a:r>
            <a:r>
              <a:rPr lang="en-US" sz="1500" dirty="0" err="1" smtClean="0"/>
              <a:t>pendapatan</a:t>
            </a:r>
            <a:r>
              <a:rPr lang="en-US" sz="1500" dirty="0" smtClean="0"/>
              <a:t> </a:t>
            </a:r>
            <a:r>
              <a:rPr lang="en-US" sz="1500" dirty="0" err="1" smtClean="0"/>
              <a:t>tertentu</a:t>
            </a:r>
            <a:r>
              <a:rPr lang="en-US" sz="1500" dirty="0" smtClean="0"/>
              <a:t> </a:t>
            </a:r>
            <a:r>
              <a:rPr lang="en-US" sz="1500" dirty="0" err="1" smtClean="0"/>
              <a:t>dan</a:t>
            </a:r>
            <a:r>
              <a:rPr lang="en-US" sz="1500" dirty="0" smtClean="0"/>
              <a:t> </a:t>
            </a:r>
            <a:r>
              <a:rPr lang="en-US" sz="1500" dirty="0" err="1" smtClean="0"/>
              <a:t>dalam</a:t>
            </a:r>
            <a:r>
              <a:rPr lang="en-US" sz="1500" dirty="0" smtClean="0"/>
              <a:t> </a:t>
            </a:r>
            <a:r>
              <a:rPr lang="en-US" sz="1500" dirty="0" err="1" smtClean="0"/>
              <a:t>periode</a:t>
            </a:r>
            <a:r>
              <a:rPr lang="en-US" sz="1500" dirty="0" smtClean="0"/>
              <a:t> </a:t>
            </a:r>
            <a:r>
              <a:rPr lang="en-US" sz="1500" dirty="0" err="1" smtClean="0"/>
              <a:t>tertentu</a:t>
            </a:r>
            <a:r>
              <a:rPr lang="en-US" sz="1500" dirty="0" smtClean="0"/>
              <a:t>. </a:t>
            </a:r>
            <a:endParaRPr lang="en-US" sz="1500" dirty="0"/>
          </a:p>
        </p:txBody>
      </p:sp>
      <p:sp>
        <p:nvSpPr>
          <p:cNvPr id="3" name="Text Placeholder 2"/>
          <p:cNvSpPr>
            <a:spLocks noGrp="1"/>
          </p:cNvSpPr>
          <p:nvPr>
            <p:ph type="body" idx="2"/>
          </p:nvPr>
        </p:nvSpPr>
        <p:spPr>
          <a:xfrm>
            <a:off x="1308538" y="1986455"/>
            <a:ext cx="5833242" cy="2459421"/>
          </a:xfrm>
          <a:ln>
            <a:noFill/>
          </a:ln>
        </p:spPr>
        <p:style>
          <a:lnRef idx="2">
            <a:schemeClr val="accent4">
              <a:shade val="50000"/>
            </a:schemeClr>
          </a:lnRef>
          <a:fillRef idx="1">
            <a:schemeClr val="accent4"/>
          </a:fillRef>
          <a:effectRef idx="0">
            <a:schemeClr val="accent4"/>
          </a:effectRef>
          <a:fontRef idx="minor">
            <a:schemeClr val="lt1"/>
          </a:fontRef>
        </p:style>
        <p:txBody>
          <a:bodyPr/>
          <a:lstStyle/>
          <a:p>
            <a:pPr marL="127000" indent="0" algn="just">
              <a:buNone/>
            </a:pPr>
            <a:r>
              <a:rPr lang="en-US" sz="1500" b="1" dirty="0" err="1" smtClean="0"/>
              <a:t>Faktor</a:t>
            </a:r>
            <a:r>
              <a:rPr lang="en-US" sz="1500" b="1" dirty="0" smtClean="0"/>
              <a:t> yang </a:t>
            </a:r>
            <a:r>
              <a:rPr lang="en-US" sz="1500" b="1" dirty="0" err="1" smtClean="0"/>
              <a:t>mempengaruhi</a:t>
            </a:r>
            <a:r>
              <a:rPr lang="en-US" sz="1500" b="1" dirty="0" smtClean="0"/>
              <a:t> </a:t>
            </a:r>
            <a:r>
              <a:rPr lang="en-US" sz="1500" b="1" dirty="0" err="1" smtClean="0"/>
              <a:t>permintaan</a:t>
            </a:r>
            <a:r>
              <a:rPr lang="en-US" sz="1500" dirty="0" smtClean="0"/>
              <a:t>:</a:t>
            </a:r>
          </a:p>
          <a:p>
            <a:pPr marL="469900" indent="-342900" algn="just">
              <a:buFont typeface="+mj-lt"/>
              <a:buAutoNum type="arabicPeriod"/>
            </a:pPr>
            <a:r>
              <a:rPr lang="en-US" sz="1500" dirty="0" smtClean="0"/>
              <a:t>1. </a:t>
            </a:r>
            <a:r>
              <a:rPr lang="en-US" sz="1500" dirty="0" err="1" smtClean="0"/>
              <a:t>Harga</a:t>
            </a:r>
            <a:r>
              <a:rPr lang="en-US" sz="1500" dirty="0" smtClean="0"/>
              <a:t> </a:t>
            </a:r>
            <a:r>
              <a:rPr lang="en-US" sz="1500" dirty="0" err="1" smtClean="0"/>
              <a:t>barang</a:t>
            </a:r>
            <a:r>
              <a:rPr lang="en-US" sz="1500" dirty="0" smtClean="0"/>
              <a:t> </a:t>
            </a:r>
            <a:r>
              <a:rPr lang="en-US" sz="1500" dirty="0" err="1" smtClean="0"/>
              <a:t>itu</a:t>
            </a:r>
            <a:r>
              <a:rPr lang="en-US" sz="1500" dirty="0" smtClean="0"/>
              <a:t> </a:t>
            </a:r>
            <a:r>
              <a:rPr lang="en-US" sz="1500" dirty="0" err="1" smtClean="0"/>
              <a:t>sendiri</a:t>
            </a:r>
            <a:endParaRPr lang="en-US" sz="1500" dirty="0"/>
          </a:p>
          <a:p>
            <a:pPr marL="469900" indent="-342900" algn="just">
              <a:buFont typeface="+mj-lt"/>
              <a:buAutoNum type="arabicPeriod"/>
            </a:pPr>
            <a:r>
              <a:rPr lang="en-US" sz="1500" dirty="0" smtClean="0"/>
              <a:t>2. </a:t>
            </a:r>
            <a:r>
              <a:rPr lang="en-US" sz="1500" dirty="0" err="1" smtClean="0"/>
              <a:t>Harga</a:t>
            </a:r>
            <a:r>
              <a:rPr lang="en-US" sz="1500" dirty="0" smtClean="0"/>
              <a:t> </a:t>
            </a:r>
            <a:r>
              <a:rPr lang="en-US" sz="1500" dirty="0" err="1" smtClean="0"/>
              <a:t>barang</a:t>
            </a:r>
            <a:r>
              <a:rPr lang="en-US" sz="1500" dirty="0" smtClean="0"/>
              <a:t> lain yang </a:t>
            </a:r>
            <a:r>
              <a:rPr lang="en-US" sz="1500" dirty="0" err="1" smtClean="0"/>
              <a:t>terkait</a:t>
            </a:r>
            <a:endParaRPr lang="en-US" sz="1500" dirty="0"/>
          </a:p>
          <a:p>
            <a:pPr marL="469900" indent="-342900" algn="just">
              <a:buFont typeface="+mj-lt"/>
              <a:buAutoNum type="arabicPeriod"/>
            </a:pPr>
            <a:r>
              <a:rPr lang="en-US" sz="1500" dirty="0" smtClean="0"/>
              <a:t>3. </a:t>
            </a:r>
            <a:r>
              <a:rPr lang="en-US" sz="1500" dirty="0"/>
              <a:t>Tingkat </a:t>
            </a:r>
            <a:r>
              <a:rPr lang="en-US" sz="1500" dirty="0" err="1"/>
              <a:t>pendapatan</a:t>
            </a:r>
            <a:r>
              <a:rPr lang="en-US" sz="1500" dirty="0"/>
              <a:t> </a:t>
            </a:r>
            <a:r>
              <a:rPr lang="en-US" sz="1500" dirty="0" err="1" smtClean="0"/>
              <a:t>perkapita</a:t>
            </a:r>
            <a:endParaRPr lang="en-US" sz="1500" dirty="0" smtClean="0"/>
          </a:p>
          <a:p>
            <a:pPr marL="469900" indent="-342900" algn="just">
              <a:buFont typeface="+mj-lt"/>
              <a:buAutoNum type="arabicPeriod"/>
            </a:pPr>
            <a:r>
              <a:rPr lang="en-US" sz="1500" dirty="0" smtClean="0"/>
              <a:t>4</a:t>
            </a:r>
            <a:r>
              <a:rPr lang="en-US" sz="1500" dirty="0"/>
              <a:t>. </a:t>
            </a:r>
            <a:r>
              <a:rPr lang="en-US" sz="1500" dirty="0" err="1"/>
              <a:t>Selera</a:t>
            </a:r>
            <a:r>
              <a:rPr lang="en-US" sz="1500" dirty="0"/>
              <a:t> </a:t>
            </a:r>
            <a:r>
              <a:rPr lang="en-US" sz="1500" dirty="0" err="1" smtClean="0"/>
              <a:t>atau</a:t>
            </a:r>
            <a:r>
              <a:rPr lang="en-US" sz="1500" dirty="0" smtClean="0"/>
              <a:t> </a:t>
            </a:r>
            <a:r>
              <a:rPr lang="en-US" sz="1500" dirty="0" err="1" smtClean="0"/>
              <a:t>kebiasaan</a:t>
            </a:r>
            <a:endParaRPr lang="en-US" sz="1500" dirty="0" smtClean="0"/>
          </a:p>
          <a:p>
            <a:pPr marL="469900" indent="-342900" algn="just">
              <a:buFont typeface="+mj-lt"/>
              <a:buAutoNum type="arabicPeriod"/>
            </a:pPr>
            <a:r>
              <a:rPr lang="en-US" sz="1500" dirty="0" smtClean="0"/>
              <a:t>5</a:t>
            </a:r>
            <a:r>
              <a:rPr lang="en-US" sz="1500" dirty="0"/>
              <a:t>. </a:t>
            </a:r>
            <a:r>
              <a:rPr lang="en-US" sz="1500" dirty="0" err="1"/>
              <a:t>Jumlah</a:t>
            </a:r>
            <a:r>
              <a:rPr lang="en-US" sz="1500" dirty="0"/>
              <a:t> </a:t>
            </a:r>
            <a:r>
              <a:rPr lang="en-US" sz="1500" dirty="0" err="1" smtClean="0"/>
              <a:t>penduduk</a:t>
            </a:r>
            <a:endParaRPr lang="en-US" sz="1500" dirty="0" smtClean="0"/>
          </a:p>
          <a:p>
            <a:pPr marL="442913" indent="0" algn="just">
              <a:buNone/>
            </a:pPr>
            <a:r>
              <a:rPr lang="en-US" sz="1400" dirty="0" smtClean="0"/>
              <a:t> 6. </a:t>
            </a:r>
            <a:r>
              <a:rPr lang="en-US" sz="1400" dirty="0" err="1" smtClean="0"/>
              <a:t>Perkiraan</a:t>
            </a:r>
            <a:r>
              <a:rPr lang="en-US" sz="1400" dirty="0" smtClean="0"/>
              <a:t> </a:t>
            </a:r>
            <a:r>
              <a:rPr lang="en-US" sz="1400" dirty="0" err="1"/>
              <a:t>harga</a:t>
            </a:r>
            <a:r>
              <a:rPr lang="en-US" sz="1400" dirty="0"/>
              <a:t> di </a:t>
            </a:r>
            <a:r>
              <a:rPr lang="en-US" sz="1400" dirty="0" err="1"/>
              <a:t>masa</a:t>
            </a:r>
            <a:r>
              <a:rPr lang="en-US" sz="1400" dirty="0"/>
              <a:t> </a:t>
            </a:r>
            <a:r>
              <a:rPr lang="en-US" sz="1400" dirty="0" err="1" smtClean="0"/>
              <a:t>datang</a:t>
            </a:r>
            <a:endParaRPr lang="en-US" sz="1400" dirty="0"/>
          </a:p>
          <a:p>
            <a:pPr marL="469900" indent="-342900" algn="just">
              <a:buFont typeface="+mj-lt"/>
              <a:buAutoNum type="arabicPeriod"/>
            </a:pPr>
            <a:r>
              <a:rPr lang="en-US" sz="1400" dirty="0"/>
              <a:t>7. </a:t>
            </a:r>
            <a:r>
              <a:rPr lang="en-US" sz="1400" dirty="0" err="1"/>
              <a:t>Distribusi</a:t>
            </a:r>
            <a:r>
              <a:rPr lang="en-US" sz="1400" dirty="0"/>
              <a:t> </a:t>
            </a:r>
            <a:r>
              <a:rPr lang="en-US" sz="1400" dirty="0" err="1" smtClean="0"/>
              <a:t>pendapatan</a:t>
            </a:r>
            <a:endParaRPr lang="en-US" sz="1400" dirty="0"/>
          </a:p>
          <a:p>
            <a:pPr marL="469900" indent="-342900" algn="just">
              <a:buFont typeface="+mj-lt"/>
              <a:buAutoNum type="arabicPeriod"/>
            </a:pPr>
            <a:r>
              <a:rPr lang="en-US" sz="1400" dirty="0"/>
              <a:t>8. Usaha-</a:t>
            </a:r>
            <a:r>
              <a:rPr lang="en-US" sz="1400" dirty="0" err="1"/>
              <a:t>usaha</a:t>
            </a:r>
            <a:r>
              <a:rPr lang="en-US" sz="1400" dirty="0"/>
              <a:t> </a:t>
            </a:r>
            <a:r>
              <a:rPr lang="en-US" sz="1400" dirty="0" err="1"/>
              <a:t>produsen</a:t>
            </a:r>
            <a:r>
              <a:rPr lang="en-US" sz="1400" dirty="0"/>
              <a:t> </a:t>
            </a:r>
            <a:r>
              <a:rPr lang="en-US" sz="1400" dirty="0" err="1"/>
              <a:t>meningkatkan</a:t>
            </a:r>
            <a:r>
              <a:rPr lang="en-US" sz="1400" dirty="0"/>
              <a:t> </a:t>
            </a:r>
            <a:r>
              <a:rPr lang="en-US" sz="1400" dirty="0" err="1" smtClean="0"/>
              <a:t>penjualan</a:t>
            </a:r>
            <a:r>
              <a:rPr lang="en-US" sz="1400" dirty="0"/>
              <a:t>.</a:t>
            </a:r>
          </a:p>
          <a:p>
            <a:pPr marL="469900" indent="-342900" algn="just">
              <a:buFont typeface="+mj-lt"/>
              <a:buAutoNum type="arabicPeriod"/>
            </a:pPr>
            <a:endParaRPr lang="en-US" sz="1500" dirty="0"/>
          </a:p>
          <a:p>
            <a:pPr marL="469900" indent="-342900" algn="just">
              <a:buFont typeface="+mj-lt"/>
              <a:buAutoNum type="arabicPeriod"/>
            </a:pPr>
            <a:endParaRPr lang="en-US" sz="1500" dirty="0" smtClean="0"/>
          </a:p>
          <a:p>
            <a:pPr marL="584200" lvl="1" indent="0" algn="just">
              <a:buNone/>
            </a:pPr>
            <a:r>
              <a:rPr lang="en-US" sz="1500" dirty="0"/>
              <a:t>	</a:t>
            </a:r>
          </a:p>
        </p:txBody>
      </p:sp>
      <p:sp>
        <p:nvSpPr>
          <p:cNvPr id="7"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1144472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373148" y="334542"/>
            <a:ext cx="4246137"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dirty="0" smtClean="0"/>
              <a:t>1. </a:t>
            </a:r>
            <a:r>
              <a:rPr lang="en-US" sz="2400" b="0" dirty="0" smtClean="0"/>
              <a:t>H</a:t>
            </a:r>
            <a:r>
              <a:rPr lang="en" sz="2400" b="0" dirty="0" smtClean="0"/>
              <a:t>ukum Permintaan</a:t>
            </a:r>
            <a:endParaRPr sz="2400" b="0" dirty="0"/>
          </a:p>
        </p:txBody>
      </p:sp>
      <p:sp>
        <p:nvSpPr>
          <p:cNvPr id="231" name="Google Shape;231;p34"/>
          <p:cNvSpPr txBox="1">
            <a:spLocks noGrp="1"/>
          </p:cNvSpPr>
          <p:nvPr>
            <p:ph type="body" idx="1"/>
          </p:nvPr>
        </p:nvSpPr>
        <p:spPr>
          <a:xfrm>
            <a:off x="716900" y="592021"/>
            <a:ext cx="7433872" cy="139443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dirty="0" err="1" smtClean="0"/>
              <a:t>Pada</a:t>
            </a:r>
            <a:r>
              <a:rPr lang="en-US" dirty="0" smtClean="0"/>
              <a:t> </a:t>
            </a:r>
            <a:r>
              <a:rPr lang="en-US" dirty="0" err="1" smtClean="0"/>
              <a:t>hakikatnya</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hipotesis</a:t>
            </a:r>
            <a:r>
              <a:rPr lang="en-US" dirty="0" smtClean="0"/>
              <a:t> yang </a:t>
            </a:r>
            <a:r>
              <a:rPr lang="en-US" dirty="0" err="1" smtClean="0"/>
              <a:t>menyatakan</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barang</a:t>
            </a:r>
            <a:r>
              <a:rPr lang="en-US" dirty="0" smtClean="0"/>
              <a:t> yang </a:t>
            </a:r>
            <a:r>
              <a:rPr lang="en-US" dirty="0" err="1" smtClean="0"/>
              <a:t>diminta</a:t>
            </a:r>
            <a:r>
              <a:rPr lang="en-US" dirty="0" smtClean="0"/>
              <a:t> </a:t>
            </a:r>
            <a:r>
              <a:rPr lang="en-US" dirty="0" err="1" smtClean="0"/>
              <a:t>dengan</a:t>
            </a:r>
            <a:r>
              <a:rPr lang="en-US" dirty="0" smtClean="0"/>
              <a:t> </a:t>
            </a:r>
            <a:r>
              <a:rPr lang="en-US" dirty="0" err="1" smtClean="0"/>
              <a:t>harga</a:t>
            </a:r>
            <a:r>
              <a:rPr lang="en-US" dirty="0" smtClean="0"/>
              <a:t> </a:t>
            </a:r>
            <a:r>
              <a:rPr lang="en-US" dirty="0" err="1" smtClean="0"/>
              <a:t>barang</a:t>
            </a:r>
            <a:r>
              <a:rPr lang="en-US" dirty="0" smtClean="0"/>
              <a:t> </a:t>
            </a:r>
            <a:r>
              <a:rPr lang="en-US" dirty="0" err="1" smtClean="0"/>
              <a:t>tersebut</a:t>
            </a:r>
            <a:r>
              <a:rPr lang="en-US" dirty="0" smtClean="0"/>
              <a:t> </a:t>
            </a:r>
            <a:r>
              <a:rPr lang="en-US" dirty="0" err="1" smtClean="0"/>
              <a:t>dimana</a:t>
            </a:r>
            <a:r>
              <a:rPr lang="en-US" dirty="0" smtClean="0"/>
              <a:t> </a:t>
            </a:r>
            <a:r>
              <a:rPr lang="en-US" dirty="0" err="1" smtClean="0"/>
              <a:t>hubungan</a:t>
            </a:r>
            <a:r>
              <a:rPr lang="en-US" dirty="0" smtClean="0"/>
              <a:t> </a:t>
            </a:r>
            <a:r>
              <a:rPr lang="en-US" dirty="0" err="1" smtClean="0"/>
              <a:t>berbanding</a:t>
            </a:r>
            <a:r>
              <a:rPr lang="en-US" dirty="0" smtClean="0"/>
              <a:t> </a:t>
            </a:r>
            <a:r>
              <a:rPr lang="en-US" dirty="0" err="1" smtClean="0"/>
              <a:t>terbalik</a:t>
            </a:r>
            <a:r>
              <a:rPr lang="en-US" dirty="0" smtClean="0"/>
              <a:t> </a:t>
            </a:r>
            <a:r>
              <a:rPr lang="en-US" dirty="0" err="1" smtClean="0"/>
              <a:t>yaitu</a:t>
            </a:r>
            <a:r>
              <a:rPr lang="en-US" dirty="0" smtClean="0"/>
              <a:t> </a:t>
            </a:r>
            <a:r>
              <a:rPr lang="en-US" dirty="0" err="1" smtClean="0"/>
              <a:t>ketika</a:t>
            </a:r>
            <a:r>
              <a:rPr lang="en-US" dirty="0" smtClean="0"/>
              <a:t> </a:t>
            </a:r>
            <a:r>
              <a:rPr lang="en-US" dirty="0" err="1" smtClean="0"/>
              <a:t>harga</a:t>
            </a:r>
            <a:r>
              <a:rPr lang="en-US" dirty="0" smtClean="0"/>
              <a:t> </a:t>
            </a:r>
            <a:r>
              <a:rPr lang="en-US" dirty="0" err="1" smtClean="0"/>
              <a:t>meningkat</a:t>
            </a:r>
            <a:r>
              <a:rPr lang="en-US" dirty="0" smtClean="0"/>
              <a:t> </a:t>
            </a:r>
            <a:r>
              <a:rPr lang="en-US" dirty="0" err="1" smtClean="0"/>
              <a:t>atau</a:t>
            </a:r>
            <a:r>
              <a:rPr lang="en-US" dirty="0" smtClean="0"/>
              <a:t> </a:t>
            </a:r>
            <a:r>
              <a:rPr lang="en-US" dirty="0" err="1" smtClean="0"/>
              <a:t>naik</a:t>
            </a:r>
            <a:r>
              <a:rPr lang="en-US" dirty="0" smtClean="0"/>
              <a:t> </a:t>
            </a:r>
            <a:r>
              <a:rPr lang="en-US" dirty="0" err="1" smtClean="0"/>
              <a:t>maka</a:t>
            </a:r>
            <a:r>
              <a:rPr lang="en-US" dirty="0" smtClean="0"/>
              <a:t> </a:t>
            </a:r>
            <a:r>
              <a:rPr lang="en-US" dirty="0" err="1" smtClean="0"/>
              <a:t>jumlah</a:t>
            </a:r>
            <a:r>
              <a:rPr lang="en-US" dirty="0" smtClean="0"/>
              <a:t> </a:t>
            </a:r>
            <a:r>
              <a:rPr lang="en-US" dirty="0" err="1" smtClean="0"/>
              <a:t>barang</a:t>
            </a:r>
            <a:r>
              <a:rPr lang="en-US" dirty="0" smtClean="0"/>
              <a:t> yang </a:t>
            </a:r>
            <a:r>
              <a:rPr lang="en-US" dirty="0" err="1" smtClean="0"/>
              <a:t>diminta</a:t>
            </a:r>
            <a:r>
              <a:rPr lang="en-US" dirty="0" smtClean="0"/>
              <a:t> </a:t>
            </a:r>
            <a:r>
              <a:rPr lang="en-US" dirty="0" err="1" smtClean="0"/>
              <a:t>akan</a:t>
            </a:r>
            <a:r>
              <a:rPr lang="en-US" dirty="0" smtClean="0"/>
              <a:t> </a:t>
            </a:r>
            <a:r>
              <a:rPr lang="en-US" dirty="0" err="1" smtClean="0"/>
              <a:t>menurun</a:t>
            </a:r>
            <a:r>
              <a:rPr lang="en-US" dirty="0" smtClean="0"/>
              <a:t> </a:t>
            </a:r>
            <a:r>
              <a:rPr lang="en-US" dirty="0" err="1" smtClean="0"/>
              <a:t>dan</a:t>
            </a:r>
            <a:r>
              <a:rPr lang="en-US" dirty="0" smtClean="0"/>
              <a:t> </a:t>
            </a:r>
            <a:r>
              <a:rPr lang="en-US" dirty="0" err="1" smtClean="0"/>
              <a:t>sebaliknya</a:t>
            </a:r>
            <a:r>
              <a:rPr lang="en-US" dirty="0" smtClean="0"/>
              <a:t> </a:t>
            </a:r>
            <a:r>
              <a:rPr lang="en-US" dirty="0" err="1" smtClean="0"/>
              <a:t>apabila</a:t>
            </a:r>
            <a:r>
              <a:rPr lang="en-US" dirty="0" smtClean="0"/>
              <a:t> </a:t>
            </a:r>
            <a:r>
              <a:rPr lang="en-US" dirty="0" err="1" smtClean="0"/>
              <a:t>harga</a:t>
            </a:r>
            <a:r>
              <a:rPr lang="en-US" dirty="0" smtClean="0"/>
              <a:t> </a:t>
            </a:r>
            <a:r>
              <a:rPr lang="en-US" dirty="0" err="1" smtClean="0"/>
              <a:t>turun</a:t>
            </a:r>
            <a:r>
              <a:rPr lang="en-US" dirty="0" smtClean="0"/>
              <a:t> </a:t>
            </a:r>
            <a:r>
              <a:rPr lang="en-US" dirty="0" err="1" smtClean="0"/>
              <a:t>jumlah</a:t>
            </a:r>
            <a:r>
              <a:rPr lang="en-US" dirty="0" smtClean="0"/>
              <a:t> </a:t>
            </a:r>
            <a:r>
              <a:rPr lang="en-US" dirty="0" err="1" smtClean="0"/>
              <a:t>barang</a:t>
            </a:r>
            <a:r>
              <a:rPr lang="en-US" dirty="0" smtClean="0"/>
              <a:t> </a:t>
            </a:r>
            <a:r>
              <a:rPr lang="en-US" dirty="0" err="1" smtClean="0"/>
              <a:t>meningkat</a:t>
            </a:r>
            <a:r>
              <a:rPr lang="en-US" dirty="0" smtClean="0"/>
              <a:t>. </a:t>
            </a:r>
            <a:endParaRPr dirty="0"/>
          </a:p>
        </p:txBody>
      </p:sp>
      <p:sp>
        <p:nvSpPr>
          <p:cNvPr id="7" name="Google Shape;230;p34"/>
          <p:cNvSpPr txBox="1">
            <a:spLocks/>
          </p:cNvSpPr>
          <p:nvPr/>
        </p:nvSpPr>
        <p:spPr>
          <a:xfrm>
            <a:off x="383654" y="2189670"/>
            <a:ext cx="4246137"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Tenor Sans"/>
              <a:buNone/>
              <a:defRPr sz="3500" b="0" i="0" u="none" strike="noStrike" cap="none">
                <a:solidFill>
                  <a:schemeClr val="dk1"/>
                </a:solidFill>
                <a:latin typeface="Tenor Sans"/>
                <a:ea typeface="Tenor Sans"/>
                <a:cs typeface="Tenor Sans"/>
                <a:sym typeface="Tenor Sans"/>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2400" dirty="0"/>
              <a:t>2</a:t>
            </a:r>
            <a:r>
              <a:rPr lang="en-US" sz="2400" dirty="0" smtClean="0"/>
              <a:t>. </a:t>
            </a:r>
            <a:r>
              <a:rPr lang="en-US" sz="2400" dirty="0" err="1" smtClean="0"/>
              <a:t>Kurva</a:t>
            </a:r>
            <a:r>
              <a:rPr lang="en-US" sz="2400" dirty="0" smtClean="0"/>
              <a:t> </a:t>
            </a:r>
            <a:r>
              <a:rPr lang="en-US" sz="2400" dirty="0" err="1"/>
              <a:t>P</a:t>
            </a:r>
            <a:r>
              <a:rPr lang="en-US" sz="2400" dirty="0" err="1" smtClean="0"/>
              <a:t>ermintaan</a:t>
            </a:r>
            <a:endParaRPr lang="en-US" sz="2400" dirty="0"/>
          </a:p>
        </p:txBody>
      </p:sp>
      <p:sp>
        <p:nvSpPr>
          <p:cNvPr id="8" name="Google Shape;231;p34"/>
          <p:cNvSpPr txBox="1">
            <a:spLocks/>
          </p:cNvSpPr>
          <p:nvPr/>
        </p:nvSpPr>
        <p:spPr>
          <a:xfrm>
            <a:off x="758938" y="2399851"/>
            <a:ext cx="7407602" cy="2597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2"/>
              </a:buClr>
              <a:buSzPts val="1600"/>
              <a:buFont typeface="Mulish SemiBold"/>
              <a:buAutoNum type="arabicPeriod"/>
              <a:defRPr sz="1400" b="0" i="0" u="none" strike="noStrike" cap="none">
                <a:solidFill>
                  <a:schemeClr val="lt2"/>
                </a:solidFill>
                <a:latin typeface="Nunito"/>
                <a:ea typeface="Nunito"/>
                <a:cs typeface="Nunito"/>
                <a:sym typeface="Nunito"/>
              </a:defRPr>
            </a:lvl1pPr>
            <a:lvl2pPr marL="914400" marR="0" lvl="1"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2pPr>
            <a:lvl3pPr marL="1371600" marR="0" lvl="2"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3pPr>
            <a:lvl4pPr marL="1828800" marR="0" lvl="3" indent="-330200" algn="l" rtl="0">
              <a:lnSpc>
                <a:spcPct val="100000"/>
              </a:lnSpc>
              <a:spcBef>
                <a:spcPts val="0"/>
              </a:spcBef>
              <a:spcAft>
                <a:spcPts val="0"/>
              </a:spcAft>
              <a:buClr>
                <a:schemeClr val="lt2"/>
              </a:buClr>
              <a:buSzPts val="1600"/>
              <a:buFont typeface="Roboto Condensed Light"/>
              <a:buAutoNum type="arabicPeriod"/>
              <a:defRPr sz="1600" b="0" i="0" u="none" strike="noStrike" cap="none">
                <a:solidFill>
                  <a:schemeClr val="lt2"/>
                </a:solidFill>
                <a:latin typeface="Nunito"/>
                <a:ea typeface="Nunito"/>
                <a:cs typeface="Nunito"/>
                <a:sym typeface="Nunito"/>
              </a:defRPr>
            </a:lvl4pPr>
            <a:lvl5pPr marL="2286000" marR="0" lvl="4"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5pPr>
            <a:lvl6pPr marL="2743200" marR="0" lvl="5"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6pPr>
            <a:lvl7pPr marL="3200400" marR="0" lvl="6" indent="-330200" algn="l" rtl="0">
              <a:lnSpc>
                <a:spcPct val="100000"/>
              </a:lnSpc>
              <a:spcBef>
                <a:spcPts val="0"/>
              </a:spcBef>
              <a:spcAft>
                <a:spcPts val="0"/>
              </a:spcAft>
              <a:buClr>
                <a:schemeClr val="lt2"/>
              </a:buClr>
              <a:buSzPts val="1600"/>
              <a:buFont typeface="Roboto Condensed Light"/>
              <a:buAutoNum type="arabicPeriod"/>
              <a:defRPr sz="1600" b="0" i="0" u="none" strike="noStrike" cap="none">
                <a:solidFill>
                  <a:schemeClr val="lt2"/>
                </a:solidFill>
                <a:latin typeface="Nunito"/>
                <a:ea typeface="Nunito"/>
                <a:cs typeface="Nunito"/>
                <a:sym typeface="Nunito"/>
              </a:defRPr>
            </a:lvl7pPr>
            <a:lvl8pPr marL="3657600" marR="0" lvl="7"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8pPr>
            <a:lvl9pPr marL="4114800" marR="0" lvl="8"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9pPr>
          </a:lstStyle>
          <a:p>
            <a:pPr marL="0" indent="0" algn="just">
              <a:buFont typeface="Mulish SemiBold"/>
              <a:buNone/>
            </a:pPr>
            <a:r>
              <a:rPr lang="en-US" dirty="0" smtClean="0"/>
              <a:t>“</a:t>
            </a:r>
            <a:r>
              <a:rPr lang="en-US" dirty="0" err="1" smtClean="0"/>
              <a:t>Suatu</a:t>
            </a:r>
            <a:r>
              <a:rPr lang="en-US" dirty="0" smtClean="0"/>
              <a:t> </a:t>
            </a:r>
            <a:r>
              <a:rPr lang="en-US" dirty="0" err="1" smtClean="0"/>
              <a:t>kurva</a:t>
            </a:r>
            <a:r>
              <a:rPr lang="en-US" dirty="0" smtClean="0"/>
              <a:t> yang </a:t>
            </a:r>
            <a:r>
              <a:rPr lang="en-US" dirty="0" err="1" smtClean="0"/>
              <a:t>menggambarkan</a:t>
            </a:r>
            <a:r>
              <a:rPr lang="en-US" dirty="0" smtClean="0"/>
              <a:t> </a:t>
            </a:r>
            <a:r>
              <a:rPr lang="en-US" dirty="0" err="1" smtClean="0"/>
              <a:t>sifat</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harga</a:t>
            </a:r>
            <a:r>
              <a:rPr lang="en-US" dirty="0" smtClean="0"/>
              <a:t> </a:t>
            </a:r>
            <a:r>
              <a:rPr lang="en-US" dirty="0" err="1" smtClean="0"/>
              <a:t>suatu</a:t>
            </a:r>
            <a:r>
              <a:rPr lang="en-US" dirty="0" smtClean="0"/>
              <a:t> </a:t>
            </a:r>
            <a:r>
              <a:rPr lang="en-US" dirty="0" err="1" smtClean="0"/>
              <a:t>barang</a:t>
            </a:r>
            <a:r>
              <a:rPr lang="en-US" dirty="0" smtClean="0"/>
              <a:t> </a:t>
            </a:r>
            <a:r>
              <a:rPr lang="en-US" dirty="0" err="1" smtClean="0"/>
              <a:t>tertentu</a:t>
            </a:r>
            <a:r>
              <a:rPr lang="en-US" dirty="0" smtClean="0"/>
              <a:t> </a:t>
            </a:r>
            <a:r>
              <a:rPr lang="en-US" dirty="0" err="1" smtClean="0"/>
              <a:t>dengan</a:t>
            </a:r>
            <a:r>
              <a:rPr lang="en-US" dirty="0" smtClean="0"/>
              <a:t> </a:t>
            </a:r>
            <a:r>
              <a:rPr lang="en-US" dirty="0" err="1" smtClean="0"/>
              <a:t>jumlah</a:t>
            </a:r>
            <a:r>
              <a:rPr lang="en-US" dirty="0" smtClean="0"/>
              <a:t> </a:t>
            </a:r>
            <a:r>
              <a:rPr lang="en-US" dirty="0" err="1" smtClean="0"/>
              <a:t>barang</a:t>
            </a:r>
            <a:r>
              <a:rPr lang="en-US" dirty="0" smtClean="0"/>
              <a:t> </a:t>
            </a:r>
            <a:r>
              <a:rPr lang="en-US" dirty="0" err="1" smtClean="0"/>
              <a:t>tersebut</a:t>
            </a:r>
            <a:r>
              <a:rPr lang="en-US" dirty="0" smtClean="0"/>
              <a:t> yang </a:t>
            </a:r>
            <a:r>
              <a:rPr lang="en-US" dirty="0" err="1" smtClean="0"/>
              <a:t>diminta</a:t>
            </a:r>
            <a:r>
              <a:rPr lang="en-US" dirty="0" smtClean="0"/>
              <a:t> </a:t>
            </a:r>
            <a:r>
              <a:rPr lang="en-US" dirty="0" err="1" smtClean="0"/>
              <a:t>para</a:t>
            </a:r>
            <a:r>
              <a:rPr lang="en-US" dirty="0" smtClean="0"/>
              <a:t> </a:t>
            </a:r>
            <a:r>
              <a:rPr lang="en-US" dirty="0" err="1" smtClean="0"/>
              <a:t>pembeli</a:t>
            </a:r>
            <a:r>
              <a:rPr lang="en-US" dirty="0" smtClean="0"/>
              <a:t>.” </a:t>
            </a:r>
            <a:r>
              <a:rPr lang="en-US" dirty="0" err="1" smtClean="0"/>
              <a:t>kurva</a:t>
            </a:r>
            <a:r>
              <a:rPr lang="en-US" dirty="0" smtClean="0"/>
              <a:t> </a:t>
            </a:r>
            <a:r>
              <a:rPr lang="en-US" dirty="0" err="1" smtClean="0"/>
              <a:t>permintaan</a:t>
            </a:r>
            <a:r>
              <a:rPr lang="en-US" dirty="0" smtClean="0"/>
              <a:t> </a:t>
            </a:r>
            <a:r>
              <a:rPr lang="en-US" dirty="0" err="1" smtClean="0"/>
              <a:t>berbagai</a:t>
            </a:r>
            <a:r>
              <a:rPr lang="en-US" dirty="0" smtClean="0"/>
              <a:t> </a:t>
            </a:r>
            <a:r>
              <a:rPr lang="en-US" dirty="0" err="1" smtClean="0"/>
              <a:t>jenis</a:t>
            </a:r>
            <a:r>
              <a:rPr lang="en-US" dirty="0" smtClean="0"/>
              <a:t> </a:t>
            </a:r>
            <a:r>
              <a:rPr lang="en-US" dirty="0" err="1" smtClean="0"/>
              <a:t>barang</a:t>
            </a:r>
            <a:r>
              <a:rPr lang="en-US" dirty="0" smtClean="0"/>
              <a:t> </a:t>
            </a:r>
            <a:r>
              <a:rPr lang="en-US" dirty="0" err="1" smtClean="0"/>
              <a:t>pada</a:t>
            </a:r>
            <a:r>
              <a:rPr lang="en-US" dirty="0" smtClean="0"/>
              <a:t> </a:t>
            </a:r>
            <a:r>
              <a:rPr lang="en-US" dirty="0" err="1" smtClean="0"/>
              <a:t>umumnya</a:t>
            </a:r>
            <a:r>
              <a:rPr lang="en-US" dirty="0" smtClean="0"/>
              <a:t> </a:t>
            </a:r>
            <a:r>
              <a:rPr lang="en-US" dirty="0" err="1" smtClean="0"/>
              <a:t>menurun</a:t>
            </a:r>
            <a:r>
              <a:rPr lang="en-US" dirty="0" smtClean="0"/>
              <a:t> </a:t>
            </a:r>
            <a:r>
              <a:rPr lang="en-US" dirty="0" err="1" smtClean="0"/>
              <a:t>dari</a:t>
            </a:r>
            <a:r>
              <a:rPr lang="en-US" dirty="0" smtClean="0"/>
              <a:t> </a:t>
            </a:r>
            <a:r>
              <a:rPr lang="en-US" dirty="0" err="1" smtClean="0"/>
              <a:t>kiri</a:t>
            </a:r>
            <a:r>
              <a:rPr lang="en-US" dirty="0" smtClean="0"/>
              <a:t> </a:t>
            </a:r>
            <a:r>
              <a:rPr lang="en-US" dirty="0" err="1" smtClean="0"/>
              <a:t>ke</a:t>
            </a:r>
            <a:r>
              <a:rPr lang="en-US" dirty="0" smtClean="0"/>
              <a:t> </a:t>
            </a:r>
            <a:r>
              <a:rPr lang="en-US" dirty="0" err="1" smtClean="0"/>
              <a:t>kanan</a:t>
            </a:r>
            <a:r>
              <a:rPr lang="en-US" dirty="0" smtClean="0"/>
              <a:t> </a:t>
            </a:r>
            <a:r>
              <a:rPr lang="en-US" dirty="0" err="1" smtClean="0"/>
              <a:t>bawah</a:t>
            </a:r>
            <a:r>
              <a:rPr lang="en-US" dirty="0" smtClean="0"/>
              <a:t>. </a:t>
            </a:r>
            <a:r>
              <a:rPr lang="en-US" dirty="0" err="1" smtClean="0"/>
              <a:t>Kurva</a:t>
            </a:r>
            <a:r>
              <a:rPr lang="en-US" dirty="0" smtClean="0"/>
              <a:t> yang </a:t>
            </a:r>
            <a:r>
              <a:rPr lang="en-US" dirty="0" err="1" smtClean="0"/>
              <a:t>demikian</a:t>
            </a:r>
            <a:r>
              <a:rPr lang="en-US" dirty="0" smtClean="0"/>
              <a:t> </a:t>
            </a:r>
            <a:r>
              <a:rPr lang="en-US" dirty="0" err="1" smtClean="0"/>
              <a:t>disebabkan</a:t>
            </a:r>
            <a:r>
              <a:rPr lang="en-US" dirty="0" smtClean="0"/>
              <a:t> </a:t>
            </a:r>
            <a:r>
              <a:rPr lang="en-US" dirty="0" err="1" smtClean="0"/>
              <a:t>oleh</a:t>
            </a:r>
            <a:r>
              <a:rPr lang="en-US" dirty="0" smtClean="0"/>
              <a:t> </a:t>
            </a:r>
            <a:r>
              <a:rPr lang="en-US" dirty="0" err="1" smtClean="0"/>
              <a:t>sifat</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harga</a:t>
            </a:r>
            <a:r>
              <a:rPr lang="en-US" dirty="0" smtClean="0"/>
              <a:t> </a:t>
            </a:r>
            <a:r>
              <a:rPr lang="en-US" dirty="0" err="1" smtClean="0"/>
              <a:t>dan</a:t>
            </a:r>
            <a:r>
              <a:rPr lang="en-US" dirty="0" smtClean="0"/>
              <a:t> </a:t>
            </a:r>
            <a:r>
              <a:rPr lang="en-US" dirty="0" err="1" smtClean="0"/>
              <a:t>jumlah</a:t>
            </a:r>
            <a:r>
              <a:rPr lang="en-US" dirty="0" smtClean="0"/>
              <a:t> yang </a:t>
            </a:r>
            <a:r>
              <a:rPr lang="en-US" dirty="0" err="1" smtClean="0"/>
              <a:t>diminta</a:t>
            </a:r>
            <a:r>
              <a:rPr lang="en-US" dirty="0" smtClean="0"/>
              <a:t> yang </a:t>
            </a:r>
            <a:r>
              <a:rPr lang="en-US" dirty="0" err="1" smtClean="0"/>
              <a:t>mempunyai</a:t>
            </a:r>
            <a:r>
              <a:rPr lang="en-US" dirty="0" smtClean="0"/>
              <a:t> </a:t>
            </a:r>
            <a:r>
              <a:rPr lang="en-US" dirty="0" err="1" smtClean="0"/>
              <a:t>sifat</a:t>
            </a:r>
            <a:r>
              <a:rPr lang="en-US" dirty="0" smtClean="0"/>
              <a:t> </a:t>
            </a:r>
            <a:r>
              <a:rPr lang="en-US" dirty="0" err="1" smtClean="0"/>
              <a:t>hubungan</a:t>
            </a:r>
            <a:r>
              <a:rPr lang="en-US" dirty="0" smtClean="0"/>
              <a:t> </a:t>
            </a:r>
            <a:r>
              <a:rPr lang="en-US" dirty="0" err="1" smtClean="0"/>
              <a:t>terbalik</a:t>
            </a:r>
            <a:r>
              <a:rPr lang="en-US" dirty="0" smtClean="0"/>
              <a:t>. </a:t>
            </a:r>
          </a:p>
          <a:p>
            <a:pPr marL="0" indent="0" algn="just">
              <a:buFont typeface="Mulish SemiBold"/>
              <a:buNone/>
            </a:pPr>
            <a:endParaRPr lang="en-US" dirty="0"/>
          </a:p>
          <a:p>
            <a:pPr marL="0" indent="0" algn="just">
              <a:buFont typeface="Mulish SemiBold"/>
              <a:buNone/>
            </a:pPr>
            <a:r>
              <a:rPr lang="en-US" b="1" dirty="0" err="1" smtClean="0"/>
              <a:t>Teori</a:t>
            </a:r>
            <a:r>
              <a:rPr lang="en-US" b="1" dirty="0" smtClean="0"/>
              <a:t> </a:t>
            </a:r>
            <a:r>
              <a:rPr lang="en-US" b="1" dirty="0" err="1" smtClean="0"/>
              <a:t>permintaan</a:t>
            </a:r>
            <a:r>
              <a:rPr lang="en-US" dirty="0" smtClean="0"/>
              <a:t>, </a:t>
            </a:r>
            <a:r>
              <a:rPr lang="en-US" dirty="0" err="1" smtClean="0"/>
              <a:t>dapat</a:t>
            </a:r>
            <a:r>
              <a:rPr lang="en-US" dirty="0" smtClean="0"/>
              <a:t> </a:t>
            </a:r>
            <a:r>
              <a:rPr lang="en-US" dirty="0" err="1" smtClean="0"/>
              <a:t>dinyatakan</a:t>
            </a:r>
            <a:r>
              <a:rPr lang="en-US" dirty="0" smtClean="0"/>
              <a:t>: </a:t>
            </a:r>
          </a:p>
          <a:p>
            <a:pPr marL="0" indent="0" algn="just">
              <a:buFont typeface="Mulish SemiBold"/>
              <a:buNone/>
            </a:pPr>
            <a:r>
              <a:rPr lang="en-US" dirty="0" smtClean="0"/>
              <a:t>“</a:t>
            </a:r>
            <a:r>
              <a:rPr lang="en-US" dirty="0" err="1" smtClean="0"/>
              <a:t>Perbandingan</a:t>
            </a:r>
            <a:r>
              <a:rPr lang="en-US" dirty="0" smtClean="0"/>
              <a:t> </a:t>
            </a:r>
            <a:r>
              <a:rPr lang="en-US" dirty="0" err="1" smtClean="0"/>
              <a:t>lurus</a:t>
            </a:r>
            <a:r>
              <a:rPr lang="en-US" dirty="0" smtClean="0"/>
              <a:t> </a:t>
            </a:r>
            <a:r>
              <a:rPr lang="en-US" dirty="0" err="1" smtClean="0"/>
              <a:t>antara</a:t>
            </a:r>
            <a:r>
              <a:rPr lang="en-US" dirty="0" smtClean="0"/>
              <a:t> </a:t>
            </a:r>
            <a:r>
              <a:rPr lang="en-US" dirty="0" err="1" smtClean="0"/>
              <a:t>permintaan</a:t>
            </a:r>
            <a:r>
              <a:rPr lang="en-US" dirty="0" smtClean="0"/>
              <a:t> </a:t>
            </a:r>
            <a:r>
              <a:rPr lang="en-US" dirty="0" err="1" smtClean="0"/>
              <a:t>terhadap</a:t>
            </a:r>
            <a:r>
              <a:rPr lang="en-US" dirty="0" smtClean="0"/>
              <a:t> </a:t>
            </a:r>
            <a:r>
              <a:rPr lang="en-US" dirty="0" err="1" smtClean="0"/>
              <a:t>harganya</a:t>
            </a:r>
            <a:r>
              <a:rPr lang="en-US" dirty="0" smtClean="0"/>
              <a:t> </a:t>
            </a:r>
            <a:r>
              <a:rPr lang="en-US" dirty="0" err="1" smtClean="0"/>
              <a:t>yaitu</a:t>
            </a:r>
            <a:r>
              <a:rPr lang="en-US" dirty="0" smtClean="0"/>
              <a:t> </a:t>
            </a:r>
            <a:r>
              <a:rPr lang="en-US" dirty="0" err="1" smtClean="0"/>
              <a:t>apabila</a:t>
            </a:r>
            <a:r>
              <a:rPr lang="en-US" dirty="0" smtClean="0"/>
              <a:t> </a:t>
            </a:r>
            <a:r>
              <a:rPr lang="en-US" dirty="0" err="1" smtClean="0"/>
              <a:t>permintaan</a:t>
            </a:r>
            <a:r>
              <a:rPr lang="en-US" dirty="0" smtClean="0"/>
              <a:t> </a:t>
            </a:r>
            <a:r>
              <a:rPr lang="en-US" dirty="0" err="1" smtClean="0"/>
              <a:t>naik</a:t>
            </a:r>
            <a:r>
              <a:rPr lang="en-US" dirty="0" smtClean="0"/>
              <a:t>, </a:t>
            </a:r>
            <a:r>
              <a:rPr lang="en-US" dirty="0" err="1" smtClean="0"/>
              <a:t>maka</a:t>
            </a:r>
            <a:r>
              <a:rPr lang="en-US" dirty="0" smtClean="0"/>
              <a:t> </a:t>
            </a:r>
            <a:r>
              <a:rPr lang="en-US" dirty="0" err="1" smtClean="0"/>
              <a:t>harga</a:t>
            </a:r>
            <a:r>
              <a:rPr lang="en-US" dirty="0" smtClean="0"/>
              <a:t> </a:t>
            </a:r>
            <a:r>
              <a:rPr lang="en-US" dirty="0" err="1" smtClean="0"/>
              <a:t>relatif</a:t>
            </a:r>
            <a:r>
              <a:rPr lang="en-US" dirty="0" smtClean="0"/>
              <a:t> </a:t>
            </a:r>
            <a:r>
              <a:rPr lang="en-US" dirty="0" err="1" smtClean="0"/>
              <a:t>akan</a:t>
            </a:r>
            <a:r>
              <a:rPr lang="en-US" dirty="0" smtClean="0"/>
              <a:t> </a:t>
            </a:r>
            <a:r>
              <a:rPr lang="en-US" dirty="0" err="1" smtClean="0"/>
              <a:t>naik</a:t>
            </a:r>
            <a:r>
              <a:rPr lang="en-US" dirty="0" smtClean="0"/>
              <a:t>, </a:t>
            </a:r>
            <a:r>
              <a:rPr lang="en-US" dirty="0" err="1" smtClean="0"/>
              <a:t>sebaliknya</a:t>
            </a:r>
            <a:r>
              <a:rPr lang="en-US" dirty="0" smtClean="0"/>
              <a:t> </a:t>
            </a:r>
            <a:r>
              <a:rPr lang="en-US" dirty="0" err="1" smtClean="0"/>
              <a:t>bila</a:t>
            </a:r>
            <a:r>
              <a:rPr lang="en-US" dirty="0" smtClean="0"/>
              <a:t> </a:t>
            </a:r>
            <a:r>
              <a:rPr lang="en-US" dirty="0" err="1" smtClean="0"/>
              <a:t>permintaan</a:t>
            </a:r>
            <a:r>
              <a:rPr lang="en-US" dirty="0" smtClean="0"/>
              <a:t> </a:t>
            </a:r>
            <a:r>
              <a:rPr lang="en-US" dirty="0" err="1" smtClean="0"/>
              <a:t>turun</a:t>
            </a:r>
            <a:r>
              <a:rPr lang="en-US" dirty="0" smtClean="0"/>
              <a:t>, </a:t>
            </a:r>
            <a:r>
              <a:rPr lang="en-US" dirty="0" err="1" smtClean="0"/>
              <a:t>maka</a:t>
            </a:r>
            <a:r>
              <a:rPr lang="en-US" dirty="0" smtClean="0"/>
              <a:t> </a:t>
            </a:r>
            <a:r>
              <a:rPr lang="en-US" dirty="0" err="1" smtClean="0"/>
              <a:t>harga</a:t>
            </a:r>
            <a:r>
              <a:rPr lang="en-US" dirty="0" smtClean="0"/>
              <a:t> </a:t>
            </a:r>
            <a:r>
              <a:rPr lang="en-US" dirty="0" err="1" smtClean="0"/>
              <a:t>relatif</a:t>
            </a:r>
            <a:r>
              <a:rPr lang="en-US" dirty="0" smtClean="0"/>
              <a:t> </a:t>
            </a:r>
            <a:r>
              <a:rPr lang="en-US" dirty="0" err="1" smtClean="0"/>
              <a:t>akan</a:t>
            </a:r>
            <a:r>
              <a:rPr lang="en-US" dirty="0" smtClean="0"/>
              <a:t> </a:t>
            </a:r>
            <a:r>
              <a:rPr lang="en-US" dirty="0" err="1" smtClean="0"/>
              <a:t>turun</a:t>
            </a:r>
            <a:r>
              <a:rPr lang="en-US" dirty="0" smtClean="0"/>
              <a:t>.”</a:t>
            </a:r>
            <a:endParaRPr lang="en-US" dirty="0"/>
          </a:p>
        </p:txBody>
      </p:sp>
      <p:sp>
        <p:nvSpPr>
          <p:cNvPr id="10"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4"/>
          <p:cNvSpPr txBox="1">
            <a:spLocks noGrp="1"/>
          </p:cNvSpPr>
          <p:nvPr>
            <p:ph type="body" idx="1"/>
          </p:nvPr>
        </p:nvSpPr>
        <p:spPr>
          <a:xfrm>
            <a:off x="954172" y="749439"/>
            <a:ext cx="6347381" cy="107912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500" dirty="0" err="1" smtClean="0"/>
              <a:t>Penawaran</a:t>
            </a:r>
            <a:r>
              <a:rPr lang="en-US" sz="1500" dirty="0" smtClean="0"/>
              <a:t> </a:t>
            </a:r>
            <a:r>
              <a:rPr lang="en-US" sz="1500" dirty="0" err="1" smtClean="0"/>
              <a:t>adalah</a:t>
            </a:r>
            <a:r>
              <a:rPr lang="en-US" sz="1500" dirty="0" smtClean="0"/>
              <a:t> </a:t>
            </a:r>
            <a:r>
              <a:rPr lang="en-US" sz="1500" dirty="0" err="1" smtClean="0"/>
              <a:t>jumlah</a:t>
            </a:r>
            <a:r>
              <a:rPr lang="en-US" sz="1500" dirty="0" smtClean="0"/>
              <a:t> </a:t>
            </a:r>
            <a:r>
              <a:rPr lang="en-US" sz="1500" dirty="0" err="1" smtClean="0"/>
              <a:t>barang</a:t>
            </a:r>
            <a:r>
              <a:rPr lang="en-US" sz="1500" dirty="0" smtClean="0"/>
              <a:t> yang </a:t>
            </a:r>
            <a:r>
              <a:rPr lang="en-US" sz="1500" dirty="0" err="1" smtClean="0"/>
              <a:t>produsen</a:t>
            </a:r>
            <a:r>
              <a:rPr lang="en-US" sz="1500" dirty="0" smtClean="0"/>
              <a:t> </a:t>
            </a:r>
            <a:r>
              <a:rPr lang="en-US" sz="1500" dirty="0" err="1" smtClean="0"/>
              <a:t>ingin</a:t>
            </a:r>
            <a:r>
              <a:rPr lang="en-US" sz="1500" dirty="0" smtClean="0"/>
              <a:t> </a:t>
            </a:r>
            <a:r>
              <a:rPr lang="en-US" sz="1500" dirty="0" err="1" smtClean="0"/>
              <a:t>tawarkan</a:t>
            </a:r>
            <a:r>
              <a:rPr lang="en-US" sz="1500" dirty="0" smtClean="0"/>
              <a:t> </a:t>
            </a:r>
            <a:r>
              <a:rPr lang="en-US" sz="1500" dirty="0" err="1" smtClean="0"/>
              <a:t>atau</a:t>
            </a:r>
            <a:r>
              <a:rPr lang="en-US" sz="1500" dirty="0" smtClean="0"/>
              <a:t> </a:t>
            </a:r>
            <a:r>
              <a:rPr lang="en-US" sz="1500" dirty="0" err="1" smtClean="0"/>
              <a:t>jual</a:t>
            </a:r>
            <a:r>
              <a:rPr lang="en-US" sz="1500" dirty="0" smtClean="0"/>
              <a:t> </a:t>
            </a:r>
            <a:r>
              <a:rPr lang="en-US" sz="1500" dirty="0" err="1" smtClean="0"/>
              <a:t>pada</a:t>
            </a:r>
            <a:r>
              <a:rPr lang="en-US" sz="1500" dirty="0" smtClean="0"/>
              <a:t> </a:t>
            </a:r>
            <a:r>
              <a:rPr lang="en-US" sz="1500" dirty="0" err="1" smtClean="0"/>
              <a:t>berbagai</a:t>
            </a:r>
            <a:r>
              <a:rPr lang="en-US" sz="1500" dirty="0" smtClean="0"/>
              <a:t> </a:t>
            </a:r>
            <a:r>
              <a:rPr lang="en-US" sz="1500" dirty="0" err="1" smtClean="0"/>
              <a:t>tingkat</a:t>
            </a:r>
            <a:r>
              <a:rPr lang="en-US" sz="1500" dirty="0" smtClean="0"/>
              <a:t> </a:t>
            </a:r>
            <a:r>
              <a:rPr lang="en-US" sz="1500" dirty="0" err="1" smtClean="0"/>
              <a:t>harga</a:t>
            </a:r>
            <a:r>
              <a:rPr lang="en-US" sz="1500" dirty="0" smtClean="0"/>
              <a:t> </a:t>
            </a:r>
            <a:r>
              <a:rPr lang="en-US" sz="1500" dirty="0" err="1" smtClean="0"/>
              <a:t>selama</a:t>
            </a:r>
            <a:r>
              <a:rPr lang="en-US" sz="1500" dirty="0" smtClean="0"/>
              <a:t> </a:t>
            </a:r>
            <a:r>
              <a:rPr lang="en-US" sz="1500" dirty="0" err="1" smtClean="0"/>
              <a:t>satu</a:t>
            </a:r>
            <a:r>
              <a:rPr lang="en-US" sz="1500" dirty="0" smtClean="0"/>
              <a:t> </a:t>
            </a:r>
            <a:r>
              <a:rPr lang="en-US" sz="1500" dirty="0" err="1" smtClean="0"/>
              <a:t>periode</a:t>
            </a:r>
            <a:r>
              <a:rPr lang="en-US" sz="1500" dirty="0" smtClean="0"/>
              <a:t> </a:t>
            </a:r>
            <a:r>
              <a:rPr lang="en-US" sz="1500" dirty="0" err="1" smtClean="0"/>
              <a:t>waktu</a:t>
            </a:r>
            <a:r>
              <a:rPr lang="en-US" sz="1500" dirty="0" smtClean="0"/>
              <a:t> </a:t>
            </a:r>
            <a:r>
              <a:rPr lang="en-US" sz="1500" dirty="0" err="1" smtClean="0"/>
              <a:t>tertentu</a:t>
            </a:r>
            <a:r>
              <a:rPr lang="en-US" sz="1500" dirty="0" smtClean="0"/>
              <a:t>. </a:t>
            </a:r>
            <a:r>
              <a:rPr lang="en-US" sz="1500" b="1" dirty="0" err="1" smtClean="0"/>
              <a:t>Faktor-faktor</a:t>
            </a:r>
            <a:r>
              <a:rPr lang="en-US" sz="1500" b="1" dirty="0" smtClean="0"/>
              <a:t> yang </a:t>
            </a:r>
            <a:r>
              <a:rPr lang="en-US" sz="1500" b="1" dirty="0" err="1" smtClean="0"/>
              <a:t>mempengaruhi</a:t>
            </a:r>
            <a:r>
              <a:rPr lang="en-US" sz="1500" b="1" dirty="0" smtClean="0"/>
              <a:t> </a:t>
            </a:r>
            <a:r>
              <a:rPr lang="en-US" sz="1500" b="1" dirty="0" err="1" smtClean="0"/>
              <a:t>penawaran</a:t>
            </a:r>
            <a:r>
              <a:rPr lang="en-US" sz="1500" b="1" dirty="0" smtClean="0"/>
              <a:t>:</a:t>
            </a:r>
          </a:p>
        </p:txBody>
      </p:sp>
      <p:sp>
        <p:nvSpPr>
          <p:cNvPr id="8" name="Google Shape;231;p34"/>
          <p:cNvSpPr txBox="1">
            <a:spLocks/>
          </p:cNvSpPr>
          <p:nvPr/>
        </p:nvSpPr>
        <p:spPr>
          <a:xfrm>
            <a:off x="1326503" y="2094233"/>
            <a:ext cx="4296375" cy="24231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2"/>
              </a:buClr>
              <a:buSzPts val="1600"/>
              <a:buFont typeface="Mulish SemiBold"/>
              <a:buAutoNum type="arabicPeriod"/>
              <a:defRPr sz="1400" b="0" i="0" u="none" strike="noStrike" cap="none">
                <a:solidFill>
                  <a:schemeClr val="lt2"/>
                </a:solidFill>
                <a:latin typeface="Nunito"/>
                <a:ea typeface="Nunito"/>
                <a:cs typeface="Nunito"/>
                <a:sym typeface="Nunito"/>
              </a:defRPr>
            </a:lvl1pPr>
            <a:lvl2pPr marL="914400" marR="0" lvl="1"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2pPr>
            <a:lvl3pPr marL="1371600" marR="0" lvl="2"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3pPr>
            <a:lvl4pPr marL="1828800" marR="0" lvl="3" indent="-330200" algn="l" rtl="0">
              <a:lnSpc>
                <a:spcPct val="100000"/>
              </a:lnSpc>
              <a:spcBef>
                <a:spcPts val="0"/>
              </a:spcBef>
              <a:spcAft>
                <a:spcPts val="0"/>
              </a:spcAft>
              <a:buClr>
                <a:schemeClr val="lt2"/>
              </a:buClr>
              <a:buSzPts val="1600"/>
              <a:buFont typeface="Roboto Condensed Light"/>
              <a:buAutoNum type="arabicPeriod"/>
              <a:defRPr sz="1600" b="0" i="0" u="none" strike="noStrike" cap="none">
                <a:solidFill>
                  <a:schemeClr val="lt2"/>
                </a:solidFill>
                <a:latin typeface="Nunito"/>
                <a:ea typeface="Nunito"/>
                <a:cs typeface="Nunito"/>
                <a:sym typeface="Nunito"/>
              </a:defRPr>
            </a:lvl4pPr>
            <a:lvl5pPr marL="2286000" marR="0" lvl="4"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5pPr>
            <a:lvl6pPr marL="2743200" marR="0" lvl="5"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6pPr>
            <a:lvl7pPr marL="3200400" marR="0" lvl="6" indent="-330200" algn="l" rtl="0">
              <a:lnSpc>
                <a:spcPct val="100000"/>
              </a:lnSpc>
              <a:spcBef>
                <a:spcPts val="0"/>
              </a:spcBef>
              <a:spcAft>
                <a:spcPts val="0"/>
              </a:spcAft>
              <a:buClr>
                <a:schemeClr val="lt2"/>
              </a:buClr>
              <a:buSzPts val="1600"/>
              <a:buFont typeface="Roboto Condensed Light"/>
              <a:buAutoNum type="arabicPeriod"/>
              <a:defRPr sz="1600" b="0" i="0" u="none" strike="noStrike" cap="none">
                <a:solidFill>
                  <a:schemeClr val="lt2"/>
                </a:solidFill>
                <a:latin typeface="Nunito"/>
                <a:ea typeface="Nunito"/>
                <a:cs typeface="Nunito"/>
                <a:sym typeface="Nunito"/>
              </a:defRPr>
            </a:lvl7pPr>
            <a:lvl8pPr marL="3657600" marR="0" lvl="7" indent="-330200" algn="l" rtl="0">
              <a:lnSpc>
                <a:spcPct val="100000"/>
              </a:lnSpc>
              <a:spcBef>
                <a:spcPts val="0"/>
              </a:spcBef>
              <a:spcAft>
                <a:spcPts val="0"/>
              </a:spcAft>
              <a:buClr>
                <a:schemeClr val="lt2"/>
              </a:buClr>
              <a:buSzPts val="1600"/>
              <a:buFont typeface="Roboto Condensed Light"/>
              <a:buAutoNum type="alphaLcPeriod"/>
              <a:defRPr sz="1600" b="0" i="0" u="none" strike="noStrike" cap="none">
                <a:solidFill>
                  <a:schemeClr val="lt2"/>
                </a:solidFill>
                <a:latin typeface="Nunito"/>
                <a:ea typeface="Nunito"/>
                <a:cs typeface="Nunito"/>
                <a:sym typeface="Nunito"/>
              </a:defRPr>
            </a:lvl8pPr>
            <a:lvl9pPr marL="4114800" marR="0" lvl="8" indent="-330200" algn="l" rtl="0">
              <a:lnSpc>
                <a:spcPct val="100000"/>
              </a:lnSpc>
              <a:spcBef>
                <a:spcPts val="0"/>
              </a:spcBef>
              <a:spcAft>
                <a:spcPts val="0"/>
              </a:spcAft>
              <a:buClr>
                <a:schemeClr val="lt2"/>
              </a:buClr>
              <a:buSzPts val="1600"/>
              <a:buFont typeface="Roboto Condensed Light"/>
              <a:buAutoNum type="romanLcPeriod"/>
              <a:defRPr sz="1600" b="0" i="0" u="none" strike="noStrike" cap="none">
                <a:solidFill>
                  <a:schemeClr val="lt2"/>
                </a:solidFill>
                <a:latin typeface="Nunito"/>
                <a:ea typeface="Nunito"/>
                <a:cs typeface="Nunito"/>
                <a:sym typeface="Nunito"/>
              </a:defRPr>
            </a:lvl9pPr>
          </a:lstStyle>
          <a:p>
            <a:pPr marL="342900" indent="-342900" algn="just">
              <a:buFont typeface="+mj-lt"/>
              <a:buAutoNum type="alphaLcPeriod"/>
            </a:pPr>
            <a:r>
              <a:rPr lang="en-US" sz="1500" dirty="0" err="1" smtClean="0"/>
              <a:t>Harga</a:t>
            </a:r>
            <a:r>
              <a:rPr lang="en-US" sz="1500" dirty="0" smtClean="0"/>
              <a:t> </a:t>
            </a:r>
            <a:r>
              <a:rPr lang="en-US" sz="1500" dirty="0" err="1" smtClean="0"/>
              <a:t>barang</a:t>
            </a:r>
            <a:r>
              <a:rPr lang="en-US" sz="1500" dirty="0" smtClean="0"/>
              <a:t> </a:t>
            </a:r>
            <a:r>
              <a:rPr lang="en-US" sz="1500" dirty="0" err="1" smtClean="0"/>
              <a:t>itu</a:t>
            </a:r>
            <a:r>
              <a:rPr lang="en-US" sz="1500" dirty="0" smtClean="0"/>
              <a:t> </a:t>
            </a:r>
            <a:r>
              <a:rPr lang="en-US" sz="1500" dirty="0" err="1" smtClean="0"/>
              <a:t>sendiri</a:t>
            </a:r>
            <a:endParaRPr lang="en-US" sz="1500" dirty="0" smtClean="0"/>
          </a:p>
          <a:p>
            <a:pPr marL="342900" indent="-342900" algn="just">
              <a:buFont typeface="+mj-lt"/>
              <a:buAutoNum type="alphaLcPeriod" startAt="2"/>
            </a:pPr>
            <a:r>
              <a:rPr lang="en-US" sz="1500" dirty="0" err="1" smtClean="0"/>
              <a:t>Harga</a:t>
            </a:r>
            <a:r>
              <a:rPr lang="en-US" sz="1500" dirty="0" smtClean="0"/>
              <a:t> </a:t>
            </a:r>
            <a:r>
              <a:rPr lang="en-US" sz="1500" dirty="0" err="1"/>
              <a:t>barang</a:t>
            </a:r>
            <a:r>
              <a:rPr lang="en-US" sz="1500" dirty="0"/>
              <a:t> lain yang </a:t>
            </a:r>
            <a:r>
              <a:rPr lang="en-US" sz="1500" dirty="0" err="1" smtClean="0"/>
              <a:t>terkait</a:t>
            </a:r>
            <a:endParaRPr lang="en-US" sz="1500" dirty="0" smtClean="0"/>
          </a:p>
          <a:p>
            <a:pPr marL="342900" indent="-342900" algn="just">
              <a:buFont typeface="+mj-lt"/>
              <a:buAutoNum type="alphaLcPeriod" startAt="3"/>
            </a:pPr>
            <a:r>
              <a:rPr lang="en-US" sz="1500" dirty="0" err="1" smtClean="0"/>
              <a:t>Harga</a:t>
            </a:r>
            <a:r>
              <a:rPr lang="en-US" sz="1500" dirty="0" smtClean="0"/>
              <a:t> </a:t>
            </a:r>
            <a:r>
              <a:rPr lang="en-US" sz="1500" dirty="0" err="1" smtClean="0"/>
              <a:t>faktor</a:t>
            </a:r>
            <a:r>
              <a:rPr lang="en-US" sz="1500" dirty="0" smtClean="0"/>
              <a:t> </a:t>
            </a:r>
            <a:r>
              <a:rPr lang="en-US" sz="1500" dirty="0" err="1" smtClean="0"/>
              <a:t>produksi</a:t>
            </a:r>
            <a:r>
              <a:rPr lang="en-US" sz="1500" dirty="0" smtClean="0"/>
              <a:t> </a:t>
            </a:r>
          </a:p>
          <a:p>
            <a:pPr marL="342900" indent="-342900" algn="just">
              <a:buFont typeface="+mj-lt"/>
              <a:buAutoNum type="alphaLcPeriod" startAt="4"/>
            </a:pPr>
            <a:r>
              <a:rPr lang="en-US" sz="1500" dirty="0" err="1"/>
              <a:t>Biaya</a:t>
            </a:r>
            <a:r>
              <a:rPr lang="en-US" sz="1500" dirty="0"/>
              <a:t> </a:t>
            </a:r>
            <a:r>
              <a:rPr lang="en-US" sz="1500" dirty="0" err="1" smtClean="0"/>
              <a:t>produksi</a:t>
            </a:r>
            <a:endParaRPr lang="en-US" sz="1500" dirty="0"/>
          </a:p>
          <a:p>
            <a:pPr marL="342900" indent="-342900" algn="just">
              <a:buFont typeface="+mj-lt"/>
              <a:buAutoNum type="alphaLcPeriod" startAt="5"/>
            </a:pPr>
            <a:r>
              <a:rPr lang="en-US" sz="1500" dirty="0" err="1"/>
              <a:t>Teknologi</a:t>
            </a:r>
            <a:r>
              <a:rPr lang="en-US" sz="1500" dirty="0"/>
              <a:t> </a:t>
            </a:r>
            <a:r>
              <a:rPr lang="en-US" sz="1500" dirty="0" err="1" smtClean="0"/>
              <a:t>produksi</a:t>
            </a:r>
            <a:endParaRPr lang="en-US" sz="1500" dirty="0"/>
          </a:p>
          <a:p>
            <a:pPr marL="342900" indent="-342900" algn="just">
              <a:buFont typeface="+mj-lt"/>
              <a:buAutoNum type="alphaLcPeriod" startAt="6"/>
            </a:pPr>
            <a:r>
              <a:rPr lang="en-US" sz="1500" dirty="0" err="1"/>
              <a:t>Jumlah</a:t>
            </a:r>
            <a:r>
              <a:rPr lang="en-US" sz="1500" dirty="0"/>
              <a:t> </a:t>
            </a:r>
            <a:r>
              <a:rPr lang="en-US" sz="1500" dirty="0" err="1" smtClean="0"/>
              <a:t>pedagang</a:t>
            </a:r>
            <a:r>
              <a:rPr lang="en-US" sz="1500" dirty="0" smtClean="0"/>
              <a:t>/</a:t>
            </a:r>
            <a:r>
              <a:rPr lang="en-US" sz="1500" dirty="0" err="1" smtClean="0"/>
              <a:t>penjual</a:t>
            </a:r>
            <a:endParaRPr lang="en-US" sz="1500" dirty="0"/>
          </a:p>
          <a:p>
            <a:pPr marL="342900" indent="-342900" algn="just">
              <a:buFont typeface="+mj-lt"/>
              <a:buAutoNum type="alphaLcPeriod" startAt="7"/>
            </a:pPr>
            <a:r>
              <a:rPr lang="en-US" sz="1500" dirty="0" err="1"/>
              <a:t>Tujuan</a:t>
            </a:r>
            <a:r>
              <a:rPr lang="en-US" sz="1500" dirty="0"/>
              <a:t> </a:t>
            </a:r>
            <a:r>
              <a:rPr lang="en-US" sz="1500" dirty="0" err="1"/>
              <a:t>perusahaan</a:t>
            </a:r>
            <a:r>
              <a:rPr lang="en-US" sz="1500" dirty="0"/>
              <a:t> </a:t>
            </a:r>
          </a:p>
          <a:p>
            <a:pPr marL="342900" indent="-342900" algn="just">
              <a:buFont typeface="+mj-lt"/>
              <a:buAutoNum type="alphaLcPeriod" startAt="8"/>
            </a:pPr>
            <a:r>
              <a:rPr lang="en-US" sz="1500" dirty="0" err="1"/>
              <a:t>Kebijakan</a:t>
            </a:r>
            <a:r>
              <a:rPr lang="en-US" sz="1500" dirty="0"/>
              <a:t> </a:t>
            </a:r>
            <a:r>
              <a:rPr lang="en-US" sz="1500" dirty="0" err="1"/>
              <a:t>pemerintah</a:t>
            </a:r>
            <a:r>
              <a:rPr lang="en-US" sz="1500" dirty="0"/>
              <a:t>  </a:t>
            </a:r>
          </a:p>
          <a:p>
            <a:pPr marL="342900" indent="-342900" algn="just">
              <a:buFont typeface="+mj-lt"/>
              <a:buAutoNum type="alphaLcPeriod" startAt="3"/>
            </a:pPr>
            <a:endParaRPr lang="en-US" sz="1500" dirty="0" smtClean="0"/>
          </a:p>
          <a:p>
            <a:pPr marL="0" indent="0" algn="just">
              <a:buNone/>
            </a:pPr>
            <a:r>
              <a:rPr lang="en-US" sz="1500" dirty="0" smtClean="0"/>
              <a:t>	</a:t>
            </a:r>
            <a:endParaRPr lang="en-US" sz="1500" dirty="0"/>
          </a:p>
        </p:txBody>
      </p:sp>
      <p:sp>
        <p:nvSpPr>
          <p:cNvPr id="7"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3780534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105" name="Google Shape;230;p34"/>
          <p:cNvSpPr txBox="1">
            <a:spLocks noGrp="1"/>
          </p:cNvSpPr>
          <p:nvPr>
            <p:ph type="title"/>
          </p:nvPr>
        </p:nvSpPr>
        <p:spPr>
          <a:xfrm>
            <a:off x="735766" y="571032"/>
            <a:ext cx="4246137"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3</a:t>
            </a:r>
            <a:r>
              <a:rPr lang="en" sz="2400" b="0" dirty="0" smtClean="0"/>
              <a:t>. </a:t>
            </a:r>
            <a:r>
              <a:rPr lang="en-US" sz="2400" b="0" dirty="0" smtClean="0"/>
              <a:t>H</a:t>
            </a:r>
            <a:r>
              <a:rPr lang="en" sz="2400" b="0" dirty="0" smtClean="0"/>
              <a:t>ukum Penawaran</a:t>
            </a:r>
            <a:endParaRPr sz="2400" b="0" dirty="0"/>
          </a:p>
        </p:txBody>
      </p:sp>
      <p:sp>
        <p:nvSpPr>
          <p:cNvPr id="106" name="Google Shape;231;p34"/>
          <p:cNvSpPr txBox="1">
            <a:spLocks/>
          </p:cNvSpPr>
          <p:nvPr/>
        </p:nvSpPr>
        <p:spPr>
          <a:xfrm>
            <a:off x="1079518" y="923107"/>
            <a:ext cx="7055489" cy="13944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dirty="0" smtClean="0">
                <a:latin typeface="Nunito" charset="0"/>
              </a:rPr>
              <a:t>“</a:t>
            </a:r>
            <a:r>
              <a:rPr lang="en-US" dirty="0" err="1" smtClean="0">
                <a:latin typeface="Nunito" charset="0"/>
              </a:rPr>
              <a:t>Semakin</a:t>
            </a:r>
            <a:r>
              <a:rPr lang="en-US" dirty="0" smtClean="0">
                <a:latin typeface="Nunito" charset="0"/>
              </a:rPr>
              <a:t> </a:t>
            </a:r>
            <a:r>
              <a:rPr lang="en-US" dirty="0" err="1" smtClean="0">
                <a:latin typeface="Nunito" charset="0"/>
              </a:rPr>
              <a:t>tinggi</a:t>
            </a:r>
            <a:r>
              <a:rPr lang="en-US" dirty="0" smtClean="0">
                <a:latin typeface="Nunito" charset="0"/>
              </a:rPr>
              <a:t> </a:t>
            </a:r>
            <a:r>
              <a:rPr lang="en-US" dirty="0" err="1" smtClean="0">
                <a:latin typeface="Nunito" charset="0"/>
              </a:rPr>
              <a:t>harga</a:t>
            </a:r>
            <a:r>
              <a:rPr lang="en-US" dirty="0" smtClean="0">
                <a:latin typeface="Nunito" charset="0"/>
              </a:rPr>
              <a:t> </a:t>
            </a:r>
            <a:r>
              <a:rPr lang="en-US" dirty="0" err="1" smtClean="0">
                <a:latin typeface="Nunito" charset="0"/>
              </a:rPr>
              <a:t>suatu</a:t>
            </a:r>
            <a:r>
              <a:rPr lang="en-US" dirty="0" smtClean="0">
                <a:latin typeface="Nunito" charset="0"/>
              </a:rPr>
              <a:t> </a:t>
            </a:r>
            <a:r>
              <a:rPr lang="en-US" dirty="0" err="1" smtClean="0">
                <a:latin typeface="Nunito" charset="0"/>
              </a:rPr>
              <a:t>barang</a:t>
            </a:r>
            <a:r>
              <a:rPr lang="en-US" dirty="0" smtClean="0">
                <a:latin typeface="Nunito" charset="0"/>
              </a:rPr>
              <a:t>, </a:t>
            </a:r>
            <a:r>
              <a:rPr lang="en-US" dirty="0" err="1" smtClean="0">
                <a:latin typeface="Nunito" charset="0"/>
              </a:rPr>
              <a:t>semakin</a:t>
            </a:r>
            <a:r>
              <a:rPr lang="en-US" dirty="0" smtClean="0">
                <a:latin typeface="Nunito" charset="0"/>
              </a:rPr>
              <a:t> </a:t>
            </a:r>
            <a:r>
              <a:rPr lang="en-US" dirty="0" err="1" smtClean="0">
                <a:latin typeface="Nunito" charset="0"/>
              </a:rPr>
              <a:t>banyak</a:t>
            </a:r>
            <a:r>
              <a:rPr lang="en-US" dirty="0" smtClean="0">
                <a:latin typeface="Nunito" charset="0"/>
              </a:rPr>
              <a:t> </a:t>
            </a:r>
            <a:r>
              <a:rPr lang="en-US" dirty="0" err="1" smtClean="0">
                <a:latin typeface="Nunito" charset="0"/>
              </a:rPr>
              <a:t>jumlah</a:t>
            </a:r>
            <a:r>
              <a:rPr lang="en-US" dirty="0" smtClean="0">
                <a:latin typeface="Nunito" charset="0"/>
              </a:rPr>
              <a:t> </a:t>
            </a:r>
            <a:r>
              <a:rPr lang="en-US" dirty="0" err="1" smtClean="0">
                <a:latin typeface="Nunito" charset="0"/>
              </a:rPr>
              <a:t>barang</a:t>
            </a:r>
            <a:r>
              <a:rPr lang="en-US" dirty="0" smtClean="0">
                <a:latin typeface="Nunito" charset="0"/>
              </a:rPr>
              <a:t> </a:t>
            </a:r>
            <a:r>
              <a:rPr lang="en-US" dirty="0" err="1" smtClean="0">
                <a:latin typeface="Nunito" charset="0"/>
              </a:rPr>
              <a:t>tersebut</a:t>
            </a:r>
            <a:r>
              <a:rPr lang="en-US" dirty="0" smtClean="0">
                <a:latin typeface="Nunito" charset="0"/>
              </a:rPr>
              <a:t> </a:t>
            </a:r>
            <a:r>
              <a:rPr lang="en-US" dirty="0" err="1" smtClean="0">
                <a:latin typeface="Nunito" charset="0"/>
              </a:rPr>
              <a:t>akan</a:t>
            </a:r>
            <a:r>
              <a:rPr lang="en-US" dirty="0" smtClean="0">
                <a:latin typeface="Nunito" charset="0"/>
              </a:rPr>
              <a:t> </a:t>
            </a:r>
            <a:r>
              <a:rPr lang="en-US" dirty="0" err="1" smtClean="0">
                <a:latin typeface="Nunito" charset="0"/>
              </a:rPr>
              <a:t>ditawarkan</a:t>
            </a:r>
            <a:r>
              <a:rPr lang="en-US" dirty="0" smtClean="0">
                <a:latin typeface="Nunito" charset="0"/>
              </a:rPr>
              <a:t> </a:t>
            </a:r>
            <a:r>
              <a:rPr lang="en-US" dirty="0" err="1" smtClean="0">
                <a:latin typeface="Nunito" charset="0"/>
              </a:rPr>
              <a:t>oleh</a:t>
            </a:r>
            <a:r>
              <a:rPr lang="en-US" dirty="0" smtClean="0">
                <a:latin typeface="Nunito" charset="0"/>
              </a:rPr>
              <a:t> </a:t>
            </a:r>
            <a:r>
              <a:rPr lang="en-US" dirty="0" err="1" smtClean="0">
                <a:latin typeface="Nunito" charset="0"/>
              </a:rPr>
              <a:t>para</a:t>
            </a:r>
            <a:r>
              <a:rPr lang="en-US" dirty="0" smtClean="0">
                <a:latin typeface="Nunito" charset="0"/>
              </a:rPr>
              <a:t> </a:t>
            </a:r>
            <a:r>
              <a:rPr lang="en-US" dirty="0" err="1" smtClean="0">
                <a:latin typeface="Nunito" charset="0"/>
              </a:rPr>
              <a:t>penjual</a:t>
            </a:r>
            <a:r>
              <a:rPr lang="en-US" dirty="0" smtClean="0">
                <a:latin typeface="Nunito" charset="0"/>
              </a:rPr>
              <a:t>. </a:t>
            </a:r>
            <a:r>
              <a:rPr lang="en-US" dirty="0" err="1" smtClean="0">
                <a:latin typeface="Nunito" charset="0"/>
              </a:rPr>
              <a:t>Sebaliknya</a:t>
            </a:r>
            <a:r>
              <a:rPr lang="en-US" dirty="0" smtClean="0">
                <a:latin typeface="Nunito" charset="0"/>
              </a:rPr>
              <a:t>, </a:t>
            </a:r>
            <a:r>
              <a:rPr lang="en-US" dirty="0" err="1" smtClean="0">
                <a:latin typeface="Nunito" charset="0"/>
              </a:rPr>
              <a:t>makin</a:t>
            </a:r>
            <a:r>
              <a:rPr lang="en-US" dirty="0" smtClean="0">
                <a:latin typeface="Nunito" charset="0"/>
              </a:rPr>
              <a:t> </a:t>
            </a:r>
            <a:r>
              <a:rPr lang="en-US" dirty="0" err="1" smtClean="0">
                <a:latin typeface="Nunito" charset="0"/>
              </a:rPr>
              <a:t>rendah</a:t>
            </a:r>
            <a:r>
              <a:rPr lang="en-US" dirty="0" smtClean="0">
                <a:latin typeface="Nunito" charset="0"/>
              </a:rPr>
              <a:t> </a:t>
            </a:r>
            <a:r>
              <a:rPr lang="en-US" dirty="0" err="1" smtClean="0">
                <a:latin typeface="Nunito" charset="0"/>
              </a:rPr>
              <a:t>harga</a:t>
            </a:r>
            <a:r>
              <a:rPr lang="en-US" dirty="0" smtClean="0">
                <a:latin typeface="Nunito" charset="0"/>
              </a:rPr>
              <a:t> </a:t>
            </a:r>
            <a:r>
              <a:rPr lang="en-US" dirty="0" err="1" smtClean="0">
                <a:latin typeface="Nunito" charset="0"/>
              </a:rPr>
              <a:t>suatu</a:t>
            </a:r>
            <a:r>
              <a:rPr lang="en-US" dirty="0" smtClean="0">
                <a:latin typeface="Nunito" charset="0"/>
              </a:rPr>
              <a:t> </a:t>
            </a:r>
            <a:r>
              <a:rPr lang="en-US" dirty="0" err="1" smtClean="0">
                <a:latin typeface="Nunito" charset="0"/>
              </a:rPr>
              <a:t>barang</a:t>
            </a:r>
            <a:r>
              <a:rPr lang="en-US" dirty="0" smtClean="0">
                <a:latin typeface="Nunito" charset="0"/>
              </a:rPr>
              <a:t>, </a:t>
            </a:r>
            <a:r>
              <a:rPr lang="en-US" dirty="0" err="1" smtClean="0">
                <a:latin typeface="Nunito" charset="0"/>
              </a:rPr>
              <a:t>semakin</a:t>
            </a:r>
            <a:r>
              <a:rPr lang="en-US" dirty="0" smtClean="0">
                <a:latin typeface="Nunito" charset="0"/>
              </a:rPr>
              <a:t> </a:t>
            </a:r>
            <a:r>
              <a:rPr lang="en-US" dirty="0" err="1" smtClean="0">
                <a:latin typeface="Nunito" charset="0"/>
              </a:rPr>
              <a:t>sedikit</a:t>
            </a:r>
            <a:r>
              <a:rPr lang="en-US" dirty="0" smtClean="0">
                <a:latin typeface="Nunito" charset="0"/>
              </a:rPr>
              <a:t> </a:t>
            </a:r>
            <a:r>
              <a:rPr lang="en-US" dirty="0" err="1" smtClean="0">
                <a:latin typeface="Nunito" charset="0"/>
              </a:rPr>
              <a:t>jumlah</a:t>
            </a:r>
            <a:r>
              <a:rPr lang="en-US" dirty="0" smtClean="0">
                <a:latin typeface="Nunito" charset="0"/>
              </a:rPr>
              <a:t> </a:t>
            </a:r>
            <a:r>
              <a:rPr lang="en-US" dirty="0" err="1" smtClean="0">
                <a:latin typeface="Nunito" charset="0"/>
              </a:rPr>
              <a:t>barang</a:t>
            </a:r>
            <a:r>
              <a:rPr lang="en-US" dirty="0" smtClean="0">
                <a:latin typeface="Nunito" charset="0"/>
              </a:rPr>
              <a:t> </a:t>
            </a:r>
            <a:r>
              <a:rPr lang="en-US" dirty="0" err="1" smtClean="0">
                <a:latin typeface="Nunito" charset="0"/>
              </a:rPr>
              <a:t>tersebut</a:t>
            </a:r>
            <a:r>
              <a:rPr lang="en-US" dirty="0" smtClean="0">
                <a:latin typeface="Nunito" charset="0"/>
              </a:rPr>
              <a:t> yang </a:t>
            </a:r>
            <a:r>
              <a:rPr lang="en-US" dirty="0" err="1" smtClean="0">
                <a:latin typeface="Nunito" charset="0"/>
              </a:rPr>
              <a:t>ditawarkan</a:t>
            </a:r>
            <a:r>
              <a:rPr lang="en-US" dirty="0" smtClean="0">
                <a:latin typeface="Nunito" charset="0"/>
              </a:rPr>
              <a:t>.”</a:t>
            </a:r>
            <a:endParaRPr lang="en-US" dirty="0">
              <a:latin typeface="Nunito" charset="0"/>
            </a:endParaRPr>
          </a:p>
        </p:txBody>
      </p:sp>
      <p:sp>
        <p:nvSpPr>
          <p:cNvPr id="107" name="Google Shape;230;p34"/>
          <p:cNvSpPr txBox="1">
            <a:spLocks/>
          </p:cNvSpPr>
          <p:nvPr/>
        </p:nvSpPr>
        <p:spPr>
          <a:xfrm>
            <a:off x="635910" y="2334860"/>
            <a:ext cx="4246137"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Tenor Sans"/>
              <a:buNone/>
              <a:defRPr sz="3500" b="0" i="0" u="none" strike="noStrike" cap="none">
                <a:solidFill>
                  <a:schemeClr val="dk1"/>
                </a:solidFill>
                <a:latin typeface="Tenor Sans"/>
                <a:ea typeface="Tenor Sans"/>
                <a:cs typeface="Tenor Sans"/>
                <a:sym typeface="Tenor Sans"/>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400" dirty="0"/>
              <a:t>4</a:t>
            </a:r>
            <a:r>
              <a:rPr lang="en-US" sz="2400" dirty="0" smtClean="0"/>
              <a:t>. </a:t>
            </a:r>
            <a:r>
              <a:rPr lang="en-US" sz="2400" dirty="0" err="1" smtClean="0"/>
              <a:t>Kurva</a:t>
            </a:r>
            <a:r>
              <a:rPr lang="en-US" sz="2400" dirty="0" smtClean="0"/>
              <a:t> </a:t>
            </a:r>
            <a:r>
              <a:rPr lang="en-US" sz="2400" dirty="0" err="1" smtClean="0"/>
              <a:t>Penawaran</a:t>
            </a:r>
            <a:endParaRPr lang="en-US" sz="2400" dirty="0"/>
          </a:p>
        </p:txBody>
      </p:sp>
      <p:sp>
        <p:nvSpPr>
          <p:cNvPr id="108" name="Google Shape;231;p34"/>
          <p:cNvSpPr txBox="1">
            <a:spLocks/>
          </p:cNvSpPr>
          <p:nvPr/>
        </p:nvSpPr>
        <p:spPr>
          <a:xfrm>
            <a:off x="1090024" y="2841298"/>
            <a:ext cx="7044983" cy="1982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dirty="0" smtClean="0">
                <a:latin typeface="Nunito" charset="0"/>
              </a:rPr>
              <a:t>“</a:t>
            </a:r>
            <a:r>
              <a:rPr lang="en-US" dirty="0" err="1" smtClean="0">
                <a:latin typeface="Nunito" charset="0"/>
              </a:rPr>
              <a:t>Yaitu</a:t>
            </a:r>
            <a:r>
              <a:rPr lang="en-US" dirty="0" smtClean="0">
                <a:latin typeface="Nunito" charset="0"/>
              </a:rPr>
              <a:t> </a:t>
            </a:r>
            <a:r>
              <a:rPr lang="en-US" dirty="0" err="1" smtClean="0">
                <a:latin typeface="Nunito" charset="0"/>
              </a:rPr>
              <a:t>suatu</a:t>
            </a:r>
            <a:r>
              <a:rPr lang="en-US" dirty="0" smtClean="0">
                <a:latin typeface="Nunito" charset="0"/>
              </a:rPr>
              <a:t> </a:t>
            </a:r>
            <a:r>
              <a:rPr lang="en-US" dirty="0" err="1" smtClean="0">
                <a:latin typeface="Nunito" charset="0"/>
              </a:rPr>
              <a:t>kurva</a:t>
            </a:r>
            <a:r>
              <a:rPr lang="en-US" dirty="0" smtClean="0">
                <a:latin typeface="Nunito" charset="0"/>
              </a:rPr>
              <a:t> yang </a:t>
            </a:r>
            <a:r>
              <a:rPr lang="en-US" dirty="0" err="1" smtClean="0">
                <a:latin typeface="Nunito" charset="0"/>
              </a:rPr>
              <a:t>menunjukkan</a:t>
            </a:r>
            <a:r>
              <a:rPr lang="en-US" dirty="0" smtClean="0">
                <a:latin typeface="Nunito" charset="0"/>
              </a:rPr>
              <a:t> </a:t>
            </a:r>
            <a:r>
              <a:rPr lang="en-US" dirty="0" err="1" smtClean="0">
                <a:latin typeface="Nunito" charset="0"/>
              </a:rPr>
              <a:t>hubungan</a:t>
            </a:r>
            <a:r>
              <a:rPr lang="en-US" dirty="0" smtClean="0">
                <a:latin typeface="Nunito" charset="0"/>
              </a:rPr>
              <a:t> </a:t>
            </a:r>
            <a:r>
              <a:rPr lang="en-US" dirty="0" err="1" smtClean="0">
                <a:latin typeface="Nunito" charset="0"/>
              </a:rPr>
              <a:t>diantara</a:t>
            </a:r>
            <a:r>
              <a:rPr lang="en-US" dirty="0" smtClean="0">
                <a:latin typeface="Nunito" charset="0"/>
              </a:rPr>
              <a:t> </a:t>
            </a:r>
            <a:r>
              <a:rPr lang="en-US" dirty="0" err="1" smtClean="0">
                <a:latin typeface="Nunito" charset="0"/>
              </a:rPr>
              <a:t>harga</a:t>
            </a:r>
            <a:r>
              <a:rPr lang="en-US" dirty="0" smtClean="0">
                <a:latin typeface="Nunito" charset="0"/>
              </a:rPr>
              <a:t> </a:t>
            </a:r>
            <a:r>
              <a:rPr lang="en-US" dirty="0" err="1" smtClean="0">
                <a:latin typeface="Nunito" charset="0"/>
              </a:rPr>
              <a:t>suatu</a:t>
            </a:r>
            <a:r>
              <a:rPr lang="en-US" dirty="0" smtClean="0">
                <a:latin typeface="Nunito" charset="0"/>
              </a:rPr>
              <a:t> </a:t>
            </a:r>
            <a:r>
              <a:rPr lang="en-US" dirty="0" err="1" smtClean="0">
                <a:latin typeface="Nunito" charset="0"/>
              </a:rPr>
              <a:t>barang</a:t>
            </a:r>
            <a:r>
              <a:rPr lang="en-US" dirty="0" smtClean="0">
                <a:latin typeface="Nunito" charset="0"/>
              </a:rPr>
              <a:t> </a:t>
            </a:r>
            <a:r>
              <a:rPr lang="en-US" dirty="0" err="1" smtClean="0">
                <a:latin typeface="Nunito" charset="0"/>
              </a:rPr>
              <a:t>tertentu</a:t>
            </a:r>
            <a:r>
              <a:rPr lang="en-US" dirty="0" smtClean="0">
                <a:latin typeface="Nunito" charset="0"/>
              </a:rPr>
              <a:t> </a:t>
            </a:r>
            <a:r>
              <a:rPr lang="en-US" dirty="0" err="1" smtClean="0">
                <a:latin typeface="Nunito" charset="0"/>
              </a:rPr>
              <a:t>dengan</a:t>
            </a:r>
            <a:r>
              <a:rPr lang="en-US" dirty="0" smtClean="0">
                <a:latin typeface="Nunito" charset="0"/>
              </a:rPr>
              <a:t> </a:t>
            </a:r>
            <a:r>
              <a:rPr lang="en-US" dirty="0" err="1" smtClean="0">
                <a:latin typeface="Nunito" charset="0"/>
              </a:rPr>
              <a:t>jumlah</a:t>
            </a:r>
            <a:r>
              <a:rPr lang="en-US" dirty="0" smtClean="0">
                <a:latin typeface="Nunito" charset="0"/>
              </a:rPr>
              <a:t> </a:t>
            </a:r>
            <a:r>
              <a:rPr lang="en-US" dirty="0" err="1" smtClean="0">
                <a:latin typeface="Nunito" charset="0"/>
              </a:rPr>
              <a:t>barang</a:t>
            </a:r>
            <a:r>
              <a:rPr lang="en-US" dirty="0" smtClean="0">
                <a:latin typeface="Nunito" charset="0"/>
              </a:rPr>
              <a:t> </a:t>
            </a:r>
            <a:r>
              <a:rPr lang="en-US" dirty="0" err="1" smtClean="0">
                <a:latin typeface="Nunito" charset="0"/>
              </a:rPr>
              <a:t>tersebut</a:t>
            </a:r>
            <a:r>
              <a:rPr lang="en-US" dirty="0" smtClean="0">
                <a:latin typeface="Nunito" charset="0"/>
              </a:rPr>
              <a:t> yang </a:t>
            </a:r>
            <a:r>
              <a:rPr lang="en-US" dirty="0" err="1" smtClean="0">
                <a:latin typeface="Nunito" charset="0"/>
              </a:rPr>
              <a:t>ditawarkan</a:t>
            </a:r>
            <a:r>
              <a:rPr lang="en-US" dirty="0" smtClean="0">
                <a:latin typeface="Nunito" charset="0"/>
              </a:rPr>
              <a:t>”. </a:t>
            </a:r>
            <a:r>
              <a:rPr lang="en-US" dirty="0" err="1" smtClean="0">
                <a:latin typeface="Nunito" charset="0"/>
              </a:rPr>
              <a:t>Jikalau</a:t>
            </a:r>
            <a:r>
              <a:rPr lang="en-US" dirty="0" smtClean="0">
                <a:latin typeface="Nunito" charset="0"/>
              </a:rPr>
              <a:t> </a:t>
            </a:r>
            <a:r>
              <a:rPr lang="en-US" dirty="0" err="1" smtClean="0">
                <a:latin typeface="Nunito" charset="0"/>
              </a:rPr>
              <a:t>penawaran</a:t>
            </a:r>
            <a:r>
              <a:rPr lang="en-US" dirty="0" smtClean="0">
                <a:latin typeface="Nunito" charset="0"/>
              </a:rPr>
              <a:t> </a:t>
            </a:r>
            <a:r>
              <a:rPr lang="en-US" dirty="0" err="1" smtClean="0">
                <a:latin typeface="Nunito" charset="0"/>
              </a:rPr>
              <a:t>bertambah</a:t>
            </a:r>
            <a:r>
              <a:rPr lang="en-US" dirty="0" smtClean="0">
                <a:latin typeface="Nunito" charset="0"/>
              </a:rPr>
              <a:t> </a:t>
            </a:r>
            <a:r>
              <a:rPr lang="en-US" dirty="0" err="1" smtClean="0">
                <a:latin typeface="Nunito" charset="0"/>
              </a:rPr>
              <a:t>diakibatkan</a:t>
            </a:r>
            <a:r>
              <a:rPr lang="en-US" dirty="0" smtClean="0">
                <a:latin typeface="Nunito" charset="0"/>
              </a:rPr>
              <a:t> </a:t>
            </a:r>
            <a:r>
              <a:rPr lang="en-US" dirty="0" err="1" smtClean="0">
                <a:latin typeface="Nunito" charset="0"/>
              </a:rPr>
              <a:t>oleh</a:t>
            </a:r>
            <a:r>
              <a:rPr lang="en-US" dirty="0" smtClean="0">
                <a:latin typeface="Nunito" charset="0"/>
              </a:rPr>
              <a:t> </a:t>
            </a:r>
            <a:r>
              <a:rPr lang="en-US" dirty="0" err="1" smtClean="0">
                <a:latin typeface="Nunito" charset="0"/>
              </a:rPr>
              <a:t>faktor-faktor</a:t>
            </a:r>
            <a:r>
              <a:rPr lang="en-US" dirty="0" smtClean="0">
                <a:latin typeface="Nunito" charset="0"/>
              </a:rPr>
              <a:t> di </a:t>
            </a:r>
            <a:r>
              <a:rPr lang="en-US" dirty="0" err="1" smtClean="0">
                <a:latin typeface="Nunito" charset="0"/>
              </a:rPr>
              <a:t>luar</a:t>
            </a:r>
            <a:r>
              <a:rPr lang="en-US" dirty="0" smtClean="0">
                <a:latin typeface="Nunito" charset="0"/>
              </a:rPr>
              <a:t> </a:t>
            </a:r>
            <a:r>
              <a:rPr lang="en-US" dirty="0" err="1" smtClean="0">
                <a:latin typeface="Nunito" charset="0"/>
              </a:rPr>
              <a:t>harga</a:t>
            </a:r>
            <a:r>
              <a:rPr lang="en-US" dirty="0" smtClean="0">
                <a:latin typeface="Nunito" charset="0"/>
              </a:rPr>
              <a:t>, </a:t>
            </a:r>
            <a:r>
              <a:rPr lang="en-US" dirty="0" err="1" smtClean="0">
                <a:latin typeface="Nunito" charset="0"/>
              </a:rPr>
              <a:t>maka</a:t>
            </a:r>
            <a:r>
              <a:rPr lang="en-US" dirty="0" smtClean="0">
                <a:latin typeface="Nunito" charset="0"/>
              </a:rPr>
              <a:t> supply </a:t>
            </a:r>
            <a:r>
              <a:rPr lang="en-US" dirty="0" err="1" smtClean="0">
                <a:latin typeface="Nunito" charset="0"/>
              </a:rPr>
              <a:t>bergeser</a:t>
            </a:r>
            <a:r>
              <a:rPr lang="en-US" dirty="0" smtClean="0">
                <a:latin typeface="Nunito" charset="0"/>
              </a:rPr>
              <a:t> </a:t>
            </a:r>
            <a:r>
              <a:rPr lang="en-US" dirty="0" err="1" smtClean="0">
                <a:latin typeface="Nunito" charset="0"/>
              </a:rPr>
              <a:t>ke</a:t>
            </a:r>
            <a:r>
              <a:rPr lang="en-US" dirty="0" smtClean="0">
                <a:latin typeface="Nunito" charset="0"/>
              </a:rPr>
              <a:t> </a:t>
            </a:r>
            <a:r>
              <a:rPr lang="en-US" dirty="0" err="1" smtClean="0">
                <a:latin typeface="Nunito" charset="0"/>
              </a:rPr>
              <a:t>kiri</a:t>
            </a:r>
            <a:r>
              <a:rPr lang="en-US" dirty="0" smtClean="0">
                <a:latin typeface="Nunito" charset="0"/>
              </a:rPr>
              <a:t> </a:t>
            </a:r>
            <a:r>
              <a:rPr lang="en-US" dirty="0" err="1" smtClean="0">
                <a:latin typeface="Nunito" charset="0"/>
              </a:rPr>
              <a:t>atas</a:t>
            </a:r>
            <a:r>
              <a:rPr lang="en-US" dirty="0" smtClean="0">
                <a:latin typeface="Nunito" charset="0"/>
              </a:rPr>
              <a:t>. </a:t>
            </a:r>
            <a:r>
              <a:rPr lang="en-US" dirty="0" err="1" smtClean="0">
                <a:latin typeface="Nunito" charset="0"/>
              </a:rPr>
              <a:t>Kalau</a:t>
            </a:r>
            <a:r>
              <a:rPr lang="en-US" dirty="0" smtClean="0">
                <a:latin typeface="Nunito" charset="0"/>
              </a:rPr>
              <a:t> </a:t>
            </a:r>
            <a:r>
              <a:rPr lang="en-US" dirty="0" err="1" smtClean="0">
                <a:latin typeface="Nunito" charset="0"/>
              </a:rPr>
              <a:t>berkurang</a:t>
            </a:r>
            <a:r>
              <a:rPr lang="en-US" dirty="0" smtClean="0">
                <a:latin typeface="Nunito" charset="0"/>
              </a:rPr>
              <a:t> </a:t>
            </a:r>
            <a:r>
              <a:rPr lang="en-US" dirty="0" err="1" smtClean="0">
                <a:latin typeface="Nunito" charset="0"/>
              </a:rPr>
              <a:t>kurva</a:t>
            </a:r>
            <a:r>
              <a:rPr lang="en-US" dirty="0" smtClean="0">
                <a:latin typeface="Nunito" charset="0"/>
              </a:rPr>
              <a:t> supply </a:t>
            </a:r>
            <a:r>
              <a:rPr lang="en-US" dirty="0" err="1" smtClean="0">
                <a:latin typeface="Nunito" charset="0"/>
              </a:rPr>
              <a:t>bergeser</a:t>
            </a:r>
            <a:r>
              <a:rPr lang="en-US" dirty="0" smtClean="0">
                <a:latin typeface="Nunito" charset="0"/>
              </a:rPr>
              <a:t> </a:t>
            </a:r>
            <a:r>
              <a:rPr lang="en-US" dirty="0" err="1" smtClean="0">
                <a:latin typeface="Nunito" charset="0"/>
              </a:rPr>
              <a:t>ke</a:t>
            </a:r>
            <a:r>
              <a:rPr lang="en-US" dirty="0" smtClean="0">
                <a:latin typeface="Nunito" charset="0"/>
              </a:rPr>
              <a:t> </a:t>
            </a:r>
            <a:r>
              <a:rPr lang="en-US" dirty="0" err="1" smtClean="0">
                <a:latin typeface="Nunito" charset="0"/>
              </a:rPr>
              <a:t>kiri</a:t>
            </a:r>
            <a:r>
              <a:rPr lang="en-US" dirty="0" smtClean="0">
                <a:latin typeface="Nunito" charset="0"/>
              </a:rPr>
              <a:t> </a:t>
            </a:r>
            <a:r>
              <a:rPr lang="en-US" dirty="0" err="1" smtClean="0">
                <a:latin typeface="Nunito" charset="0"/>
              </a:rPr>
              <a:t>atas</a:t>
            </a:r>
            <a:r>
              <a:rPr lang="en-US" dirty="0" smtClean="0">
                <a:latin typeface="Nunito" charset="0"/>
              </a:rPr>
              <a:t>. </a:t>
            </a:r>
            <a:r>
              <a:rPr lang="en-US" dirty="0" err="1" smtClean="0">
                <a:latin typeface="Nunito" charset="0"/>
              </a:rPr>
              <a:t>Terbentuknya</a:t>
            </a:r>
            <a:r>
              <a:rPr lang="en-US" dirty="0" smtClean="0">
                <a:latin typeface="Nunito" charset="0"/>
              </a:rPr>
              <a:t> </a:t>
            </a:r>
            <a:r>
              <a:rPr lang="en-US" dirty="0" err="1" smtClean="0">
                <a:latin typeface="Nunito" charset="0"/>
              </a:rPr>
              <a:t>harga</a:t>
            </a:r>
            <a:r>
              <a:rPr lang="en-US" dirty="0" smtClean="0">
                <a:latin typeface="Nunito" charset="0"/>
              </a:rPr>
              <a:t> </a:t>
            </a:r>
            <a:r>
              <a:rPr lang="en-US" dirty="0" err="1" smtClean="0">
                <a:latin typeface="Nunito" charset="0"/>
              </a:rPr>
              <a:t>pasar</a:t>
            </a:r>
            <a:r>
              <a:rPr lang="en-US" dirty="0" smtClean="0">
                <a:latin typeface="Nunito" charset="0"/>
              </a:rPr>
              <a:t> </a:t>
            </a:r>
            <a:r>
              <a:rPr lang="en-US" dirty="0" err="1" smtClean="0">
                <a:latin typeface="Nunito" charset="0"/>
              </a:rPr>
              <a:t>ditentukan</a:t>
            </a:r>
            <a:r>
              <a:rPr lang="en-US" dirty="0" smtClean="0">
                <a:latin typeface="Nunito" charset="0"/>
              </a:rPr>
              <a:t> </a:t>
            </a:r>
            <a:r>
              <a:rPr lang="en-US" dirty="0" err="1" smtClean="0">
                <a:latin typeface="Nunito" charset="0"/>
              </a:rPr>
              <a:t>oleh</a:t>
            </a:r>
            <a:r>
              <a:rPr lang="en-US" dirty="0" smtClean="0">
                <a:latin typeface="Nunito" charset="0"/>
              </a:rPr>
              <a:t> </a:t>
            </a:r>
            <a:r>
              <a:rPr lang="en-US" dirty="0" err="1" smtClean="0">
                <a:latin typeface="Nunito" charset="0"/>
              </a:rPr>
              <a:t>mekanisme</a:t>
            </a:r>
            <a:r>
              <a:rPr lang="en-US" dirty="0">
                <a:latin typeface="Nunito" charset="0"/>
              </a:rPr>
              <a:t> </a:t>
            </a:r>
            <a:r>
              <a:rPr lang="en-US" dirty="0" err="1" smtClean="0">
                <a:latin typeface="Nunito" charset="0"/>
              </a:rPr>
              <a:t>pasar</a:t>
            </a:r>
            <a:r>
              <a:rPr lang="en-US" dirty="0" smtClean="0">
                <a:latin typeface="Nunito" charset="0"/>
              </a:rPr>
              <a:t>.</a:t>
            </a:r>
          </a:p>
          <a:p>
            <a:pPr algn="just"/>
            <a:endParaRPr lang="en-US" dirty="0">
              <a:latin typeface="Nunito" charset="0"/>
            </a:endParaRPr>
          </a:p>
          <a:p>
            <a:pPr algn="just"/>
            <a:r>
              <a:rPr lang="en-US" dirty="0" smtClean="0">
                <a:latin typeface="Nunito" charset="0"/>
              </a:rPr>
              <a:t> </a:t>
            </a:r>
            <a:r>
              <a:rPr lang="en-US" b="1" dirty="0" err="1" smtClean="0">
                <a:latin typeface="Nunito" charset="0"/>
              </a:rPr>
              <a:t>Teori</a:t>
            </a:r>
            <a:r>
              <a:rPr lang="en-US" b="1" dirty="0" smtClean="0">
                <a:latin typeface="Nunito" charset="0"/>
              </a:rPr>
              <a:t> </a:t>
            </a:r>
            <a:r>
              <a:rPr lang="en-US" b="1" dirty="0" err="1" smtClean="0">
                <a:latin typeface="Nunito" charset="0"/>
              </a:rPr>
              <a:t>penawaran</a:t>
            </a:r>
            <a:r>
              <a:rPr lang="en-US" b="1" dirty="0" smtClean="0">
                <a:latin typeface="Nunito" charset="0"/>
              </a:rPr>
              <a:t> </a:t>
            </a:r>
            <a:r>
              <a:rPr lang="en-US" b="1" dirty="0" err="1" smtClean="0">
                <a:latin typeface="Nunito" charset="0"/>
              </a:rPr>
              <a:t>yaitu</a:t>
            </a:r>
            <a:r>
              <a:rPr lang="en-US" b="1" dirty="0" smtClean="0">
                <a:latin typeface="Nunito" charset="0"/>
              </a:rPr>
              <a:t> </a:t>
            </a:r>
            <a:r>
              <a:rPr lang="en-US" b="1" dirty="0" err="1" smtClean="0">
                <a:latin typeface="Nunito" charset="0"/>
              </a:rPr>
              <a:t>teori</a:t>
            </a:r>
            <a:r>
              <a:rPr lang="en-US" b="1" dirty="0" smtClean="0">
                <a:latin typeface="Nunito" charset="0"/>
              </a:rPr>
              <a:t> yang </a:t>
            </a:r>
            <a:r>
              <a:rPr lang="en-US" b="1" dirty="0" err="1" smtClean="0">
                <a:latin typeface="Nunito" charset="0"/>
              </a:rPr>
              <a:t>menerangkan</a:t>
            </a:r>
            <a:r>
              <a:rPr lang="en-US" b="1" dirty="0" smtClean="0">
                <a:latin typeface="Nunito" charset="0"/>
              </a:rPr>
              <a:t> </a:t>
            </a:r>
            <a:r>
              <a:rPr lang="en-US" b="1" dirty="0" err="1" smtClean="0">
                <a:latin typeface="Nunito" charset="0"/>
              </a:rPr>
              <a:t>sifat</a:t>
            </a:r>
            <a:r>
              <a:rPr lang="en-US" b="1" dirty="0" smtClean="0">
                <a:latin typeface="Nunito" charset="0"/>
              </a:rPr>
              <a:t> </a:t>
            </a:r>
            <a:r>
              <a:rPr lang="en-US" b="1" dirty="0" err="1" smtClean="0">
                <a:latin typeface="Nunito" charset="0"/>
              </a:rPr>
              <a:t>penjual</a:t>
            </a:r>
            <a:r>
              <a:rPr lang="en-US" b="1" dirty="0" smtClean="0">
                <a:latin typeface="Nunito" charset="0"/>
              </a:rPr>
              <a:t> </a:t>
            </a:r>
            <a:r>
              <a:rPr lang="en-US" b="1" dirty="0" err="1" smtClean="0">
                <a:latin typeface="Nunito" charset="0"/>
              </a:rPr>
              <a:t>dalam</a:t>
            </a:r>
            <a:r>
              <a:rPr lang="en-US" b="1" dirty="0" smtClean="0">
                <a:latin typeface="Nunito" charset="0"/>
              </a:rPr>
              <a:t> </a:t>
            </a:r>
            <a:r>
              <a:rPr lang="en-US" b="1" dirty="0" err="1" smtClean="0">
                <a:latin typeface="Nunito" charset="0"/>
              </a:rPr>
              <a:t>menawarkan</a:t>
            </a:r>
            <a:r>
              <a:rPr lang="en-US" b="1" dirty="0" smtClean="0">
                <a:latin typeface="Nunito" charset="0"/>
              </a:rPr>
              <a:t> </a:t>
            </a:r>
            <a:r>
              <a:rPr lang="en-US" b="1" dirty="0" err="1" smtClean="0">
                <a:latin typeface="Nunito" charset="0"/>
              </a:rPr>
              <a:t>barang</a:t>
            </a:r>
            <a:r>
              <a:rPr lang="en-US" b="1" dirty="0" smtClean="0">
                <a:latin typeface="Nunito" charset="0"/>
              </a:rPr>
              <a:t> yang </a:t>
            </a:r>
            <a:r>
              <a:rPr lang="en-US" b="1" dirty="0" err="1" smtClean="0">
                <a:latin typeface="Nunito" charset="0"/>
              </a:rPr>
              <a:t>akan</a:t>
            </a:r>
            <a:r>
              <a:rPr lang="en-US" b="1" dirty="0" smtClean="0">
                <a:latin typeface="Nunito" charset="0"/>
              </a:rPr>
              <a:t> </a:t>
            </a:r>
            <a:r>
              <a:rPr lang="en-US" b="1" dirty="0" err="1" smtClean="0">
                <a:latin typeface="Nunito" charset="0"/>
              </a:rPr>
              <a:t>dijual</a:t>
            </a:r>
            <a:r>
              <a:rPr lang="en-US" b="1" dirty="0" smtClean="0">
                <a:latin typeface="Nunito" charset="0"/>
              </a:rPr>
              <a:t>. </a:t>
            </a:r>
            <a:endParaRPr lang="en-US" b="1" dirty="0">
              <a:latin typeface="Nunito" charset="0"/>
            </a:endParaRPr>
          </a:p>
        </p:txBody>
      </p:sp>
      <p:sp>
        <p:nvSpPr>
          <p:cNvPr id="8"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3439183" y="510595"/>
            <a:ext cx="4853479" cy="1557600"/>
          </a:xfrm>
          <a:prstGeom prst="rect">
            <a:avLst/>
          </a:prstGeom>
        </p:spPr>
        <p:txBody>
          <a:bodyPr spcFirstLastPara="1" wrap="square" lIns="91425" tIns="91425" rIns="91425" bIns="91425" anchor="ctr" anchorCtr="0">
            <a:noAutofit/>
          </a:bodyPr>
          <a:lstStyle/>
          <a:p>
            <a:pPr lvl="0"/>
            <a:r>
              <a:rPr lang="en-US" sz="4000" dirty="0" err="1"/>
              <a:t>Kurva</a:t>
            </a:r>
            <a:r>
              <a:rPr lang="en-US" sz="4000" dirty="0"/>
              <a:t> </a:t>
            </a:r>
            <a:r>
              <a:rPr lang="en-US" sz="4000" dirty="0" err="1"/>
              <a:t>Permintaan</a:t>
            </a:r>
            <a:r>
              <a:rPr lang="en-US" sz="4000" dirty="0"/>
              <a:t> </a:t>
            </a:r>
            <a:r>
              <a:rPr lang="en-US" sz="4000" dirty="0" err="1"/>
              <a:t>Agregatif</a:t>
            </a:r>
            <a:endParaRPr lang="en-US" sz="4000" dirty="0"/>
          </a:p>
        </p:txBody>
      </p:sp>
      <p:sp>
        <p:nvSpPr>
          <p:cNvPr id="257" name="Google Shape;257;p36"/>
          <p:cNvSpPr txBox="1">
            <a:spLocks noGrp="1"/>
          </p:cNvSpPr>
          <p:nvPr>
            <p:ph type="title" idx="2"/>
          </p:nvPr>
        </p:nvSpPr>
        <p:spPr>
          <a:xfrm>
            <a:off x="2335648" y="812277"/>
            <a:ext cx="9144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t>B.</a:t>
            </a:r>
            <a:endParaRPr sz="6000" dirty="0"/>
          </a:p>
        </p:txBody>
      </p:sp>
      <p:sp>
        <p:nvSpPr>
          <p:cNvPr id="258" name="Google Shape;258;p36"/>
          <p:cNvSpPr txBox="1">
            <a:spLocks noGrp="1"/>
          </p:cNvSpPr>
          <p:nvPr>
            <p:ph type="subTitle" idx="1"/>
          </p:nvPr>
        </p:nvSpPr>
        <p:spPr>
          <a:xfrm>
            <a:off x="711749" y="2317532"/>
            <a:ext cx="5531395" cy="2286000"/>
          </a:xfrm>
          <a:prstGeom prst="rect">
            <a:avLst/>
          </a:prstGeom>
        </p:spPr>
        <p:txBody>
          <a:bodyPr spcFirstLastPara="1" wrap="square" lIns="91425" tIns="91425" rIns="91425" bIns="91425" anchor="ctr" anchorCtr="0">
            <a:noAutofit/>
          </a:bodyPr>
          <a:lstStyle/>
          <a:p>
            <a:pPr marL="0" lvl="0" indent="0" algn="just"/>
            <a:r>
              <a:rPr lang="en-US" dirty="0"/>
              <a:t>P</a:t>
            </a:r>
            <a:r>
              <a:rPr lang="en" dirty="0"/>
              <a:t>ermintaan agregat </a:t>
            </a:r>
            <a:r>
              <a:rPr lang="en" dirty="0" smtClean="0"/>
              <a:t>(Aggregate Demand,AD) </a:t>
            </a:r>
            <a:r>
              <a:rPr lang="en" dirty="0"/>
              <a:t>adalah jumlah barang dan jasa akhir yang dihasilkan dalam perekonomian yang diminta pada berbagai tingkat harga. </a:t>
            </a:r>
            <a:r>
              <a:rPr lang="en-US" dirty="0"/>
              <a:t>S</a:t>
            </a:r>
            <a:r>
              <a:rPr lang="en" dirty="0"/>
              <a:t>ementara yang disebut dengan </a:t>
            </a:r>
            <a:r>
              <a:rPr lang="en" b="1" dirty="0"/>
              <a:t>kurva permintaan agregat adalah kurva yang menggambarkan hubungan antara jumlah output agregat yang diminta dengan tingkat harga hubungannya adalah negatif. </a:t>
            </a:r>
          </a:p>
        </p:txBody>
      </p:sp>
      <p:sp>
        <p:nvSpPr>
          <p:cNvPr id="8" name="Google Shape;270;p37"/>
          <p:cNvSpPr txBox="1">
            <a:spLocks/>
          </p:cNvSpPr>
          <p:nvPr/>
        </p:nvSpPr>
        <p:spPr>
          <a:xfrm rot="16200000">
            <a:off x="6102311" y="2212975"/>
            <a:ext cx="5343525" cy="70961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2286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nor Sans"/>
              <a:buNone/>
              <a:defRPr sz="3500" b="0" i="0" u="none" strike="noStrike" cap="none">
                <a:solidFill>
                  <a:schemeClr val="dk1"/>
                </a:solidFill>
                <a:latin typeface="Tenor Sans"/>
                <a:ea typeface="Tenor Sans"/>
                <a:cs typeface="Tenor Sans"/>
                <a:sym typeface="Teno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100" smtClean="0"/>
              <a:t>Universitas Darul Ulum Islamic Centre Sudirman GUPPI - 2023</a:t>
            </a: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3" y="47298"/>
            <a:ext cx="469393" cy="463297"/>
          </a:xfrm>
          <a:prstGeom prst="rect">
            <a:avLst/>
          </a:prstGeom>
        </p:spPr>
      </p:pic>
    </p:spTree>
    <p:extLst>
      <p:ext uri="{BB962C8B-B14F-4D97-AF65-F5344CB8AC3E}">
        <p14:creationId xmlns:p14="http://schemas.microsoft.com/office/powerpoint/2010/main" val="25317177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sset Management Company Profile by Slidesgo">
  <a:themeElements>
    <a:clrScheme name="Simple Light">
      <a:dk1>
        <a:srgbClr val="000000"/>
      </a:dk1>
      <a:lt1>
        <a:srgbClr val="FFFFFF"/>
      </a:lt1>
      <a:dk2>
        <a:srgbClr val="F1F1F1"/>
      </a:dk2>
      <a:lt2>
        <a:srgbClr val="3B3B3B"/>
      </a:lt2>
      <a:accent1>
        <a:srgbClr val="C4D5FA"/>
      </a:accent1>
      <a:accent2>
        <a:srgbClr val="FFE9C1"/>
      </a:accent2>
      <a:accent3>
        <a:srgbClr val="CCE5BE"/>
      </a:accent3>
      <a:accent4>
        <a:srgbClr val="FDD8E3"/>
      </a:accent4>
      <a:accent5>
        <a:srgbClr val="FFFFFF"/>
      </a:accent5>
      <a:accent6>
        <a:srgbClr val="FFFFFF"/>
      </a:accent6>
      <a:hlink>
        <a:srgbClr val="3B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1526</Words>
  <Application>Microsoft Office PowerPoint</Application>
  <PresentationFormat>On-screen Show (16:9)</PresentationFormat>
  <Paragraphs>172</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Nunito</vt:lpstr>
      <vt:lpstr>Nunito Light</vt:lpstr>
      <vt:lpstr>Tenor Sans</vt:lpstr>
      <vt:lpstr>Loved by the King</vt:lpstr>
      <vt:lpstr>Mulish SemiBold</vt:lpstr>
      <vt:lpstr>Roboto Condensed Light</vt:lpstr>
      <vt:lpstr>Bebas Neue</vt:lpstr>
      <vt:lpstr>Asset Management Company Profile by Slidesgo</vt:lpstr>
      <vt:lpstr>BAB VIII Permintaan dan Penawaran</vt:lpstr>
      <vt:lpstr>Pembahasan</vt:lpstr>
      <vt:lpstr>Pengertian</vt:lpstr>
      <vt:lpstr>PowerPoint Presentation</vt:lpstr>
      <vt:lpstr>PowerPoint Presentation</vt:lpstr>
      <vt:lpstr>1. Hukum Permintaan</vt:lpstr>
      <vt:lpstr>PowerPoint Presentation</vt:lpstr>
      <vt:lpstr>3. Hukum Penawaran</vt:lpstr>
      <vt:lpstr>Kurva Permintaan Agregatif</vt:lpstr>
      <vt:lpstr>Universitas Darul Ulum Islamic Centre Sudirman GUPPI - 2023</vt:lpstr>
      <vt:lpstr>Kurva Penawaran Agregatif</vt:lpstr>
      <vt:lpstr>Universitas Darul Ulum Islamic Centre Sudirman GUPPI - 2023</vt:lpstr>
      <vt:lpstr>Universitas Darul Ulum Islamic Centre Sudirman GUPPI - 2023</vt:lpstr>
      <vt:lpstr>Universitas Darul Ulum Islamic Centre Sudirman GUPPI - 2023</vt:lpstr>
      <vt:lpstr>Pasar Modal dan Obligasi Syari’ah</vt:lpstr>
      <vt:lpstr>Universitas Darul Ulum Islamic Centre Sudirman GUPPI - 2023</vt:lpstr>
      <vt:lpstr>Universitas Darul Ulum Islamic Centre Sudirman GUPPI - 2023</vt:lpstr>
      <vt:lpstr>Universitas Darul Ulum Islamic Centre Sudirman GUPPI - 2023</vt:lpstr>
      <vt:lpstr>Universitas Darul Ulum Islamic Centre Sudirman GUPPI - 2023</vt:lpstr>
      <vt:lpstr>Universitas Darul Ulum Islamic Centre Sudirman GUPPI - 2023</vt:lpstr>
      <vt:lpstr>Universitas Darul Ulum Islamic Centre Sudirman GUPPI - 2023</vt:lpstr>
      <vt:lpstr>Universitas Darul Ulum Islamic Centre Sudirman GUPPI - 2023</vt:lpstr>
      <vt:lpstr>Universitas Darul Ulum Islamic Centre Sudirman GUPPI - 2023</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 MANAGEMENT COMPANY PROFILE</dc:title>
  <dc:creator>DINDA</dc:creator>
  <cp:lastModifiedBy>DINDA</cp:lastModifiedBy>
  <cp:revision>71</cp:revision>
  <dcterms:modified xsi:type="dcterms:W3CDTF">2023-08-11T05:03:47Z</dcterms:modified>
</cp:coreProperties>
</file>