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sldIdLst>
    <p:sldId id="256" r:id="rId2"/>
    <p:sldId id="305" r:id="rId3"/>
    <p:sldId id="306" r:id="rId4"/>
    <p:sldId id="307" r:id="rId5"/>
    <p:sldId id="308" r:id="rId6"/>
    <p:sldId id="309" r:id="rId7"/>
    <p:sldId id="310" r:id="rId8"/>
    <p:sldId id="311" r:id="rId9"/>
    <p:sldId id="312" r:id="rId10"/>
    <p:sldId id="257" r:id="rId11"/>
    <p:sldId id="260" r:id="rId12"/>
    <p:sldId id="261" r:id="rId13"/>
    <p:sldId id="259" r:id="rId14"/>
    <p:sldId id="258" r:id="rId15"/>
    <p:sldId id="262" r:id="rId16"/>
    <p:sldId id="264" r:id="rId17"/>
    <p:sldId id="265" r:id="rId18"/>
    <p:sldId id="266" r:id="rId19"/>
    <p:sldId id="26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6" d="100"/>
          <a:sy n="86" d="100"/>
        </p:scale>
        <p:origin x="51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rtlCol="0" anchor="b">
            <a:normAutofit/>
          </a:bodyPr>
          <a:lstStyle>
            <a:lvl1pPr algn="l">
              <a:defRPr sz="5400"/>
            </a:lvl1pPr>
          </a:lstStyle>
          <a:p>
            <a:pPr rtl="0"/>
            <a:r>
              <a:rPr lang="en-US"/>
              <a:t>Click to edit Master title style</a:t>
            </a:r>
            <a:endParaRPr/>
          </a:p>
        </p:txBody>
      </p:sp>
      <p:sp>
        <p:nvSpPr>
          <p:cNvPr id="3" name="Subtitle 2"/>
          <p:cNvSpPr>
            <a:spLocks noGrp="1"/>
          </p:cNvSpPr>
          <p:nvPr>
            <p:ph type="subTitle" idx="1"/>
          </p:nvPr>
        </p:nvSpPr>
        <p:spPr>
          <a:xfrm>
            <a:off x="4265610" y="3733800"/>
            <a:ext cx="6858002" cy="914400"/>
          </a:xfrm>
        </p:spPr>
        <p:txBody>
          <a:bodyPr rtlCol="0"/>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a:t>Click to edit Master subtitle style</a:t>
            </a:r>
            <a:endParaRPr/>
          </a:p>
        </p:txBody>
      </p:sp>
    </p:spTree>
    <p:extLst>
      <p:ext uri="{BB962C8B-B14F-4D97-AF65-F5344CB8AC3E}">
        <p14:creationId xmlns:p14="http://schemas.microsoft.com/office/powerpoint/2010/main" val="1763851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rtlCol="0">
            <a:normAutofit/>
          </a:bodyPr>
          <a:lstStyle>
            <a:lvl1pPr>
              <a:defRPr sz="2400"/>
            </a:lvl1pPr>
          </a:lstStyle>
          <a:p>
            <a:pPr rtl="0"/>
            <a:r>
              <a:rPr lang="en-US"/>
              <a:t>Click to edit Master title style</a:t>
            </a:r>
            <a:endParaRPr lang="en-GB"/>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a:buNone/>
              <a:defRPr/>
            </a:lvl1pPr>
          </a:lstStyle>
          <a:p>
            <a:pPr rtl="0"/>
            <a:r>
              <a:rPr lang="en-US"/>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a:buNone/>
              <a:defRPr/>
            </a:lvl1pPr>
          </a:lstStyle>
          <a:p>
            <a:pPr rtl="0"/>
            <a:r>
              <a:rPr lang="en-US"/>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lstStyle>
            <a:lvl1pPr marL="0" indent="0" algn="ctr">
              <a:buNone/>
              <a:defRPr/>
            </a:lvl1pPr>
          </a:lstStyle>
          <a:p>
            <a:pPr rtl="0"/>
            <a:r>
              <a:rPr lang="en-US"/>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rtlCol="0"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a:t>Click to edit Master text styles</a:t>
            </a:r>
          </a:p>
        </p:txBody>
      </p:sp>
      <p:sp>
        <p:nvSpPr>
          <p:cNvPr id="8" name="Slide Number Placeholder 7"/>
          <p:cNvSpPr>
            <a:spLocks noGrp="1"/>
          </p:cNvSpPr>
          <p:nvPr>
            <p:ph type="sldNum" sz="quarter" idx="12"/>
          </p:nvPr>
        </p:nvSpPr>
        <p:spPr/>
        <p:txBody>
          <a:bodyPr rtlCol="0"/>
          <a:lstStyle/>
          <a:p>
            <a:fld id="{1424F233-4725-48CC-A9B9-915E543D1D8D}" type="slidenum">
              <a:rPr lang="en-US" smtClean="0"/>
              <a:t>‹#›</a:t>
            </a:fld>
            <a:endParaRPr lang="en-US"/>
          </a:p>
        </p:txBody>
      </p:sp>
      <p:sp>
        <p:nvSpPr>
          <p:cNvPr id="7" name="Footer Placeholder 6"/>
          <p:cNvSpPr>
            <a:spLocks noGrp="1"/>
          </p:cNvSpPr>
          <p:nvPr>
            <p:ph type="ftr" sz="quarter" idx="11"/>
          </p:nvPr>
        </p:nvSpPr>
        <p:spPr/>
        <p:txBody>
          <a:bodyPr rtlCol="0"/>
          <a:lstStyle/>
          <a:p>
            <a:pPr rtl="0"/>
            <a:endParaRPr/>
          </a:p>
        </p:txBody>
      </p:sp>
      <p:sp>
        <p:nvSpPr>
          <p:cNvPr id="6" name="Date Placeholder 5"/>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674569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rtlCol="0" anchor="b">
            <a:normAutofit/>
          </a:bodyPr>
          <a:lstStyle>
            <a:lvl1pPr>
              <a:defRPr sz="3600"/>
            </a:lvl1pPr>
          </a:lstStyle>
          <a:p>
            <a:pPr rtl="0"/>
            <a:r>
              <a:rPr lang="en-US"/>
              <a:t>Click to edit Master title style</a:t>
            </a:r>
            <a:endParaRPr dirty="0"/>
          </a:p>
        </p:txBody>
      </p:sp>
      <p:sp>
        <p:nvSpPr>
          <p:cNvPr id="3" name="Content Placeholder 2"/>
          <p:cNvSpPr>
            <a:spLocks noGrp="1"/>
          </p:cNvSpPr>
          <p:nvPr>
            <p:ph idx="1"/>
          </p:nvPr>
        </p:nvSpPr>
        <p:spPr>
          <a:xfrm>
            <a:off x="836613" y="914400"/>
            <a:ext cx="6172201" cy="5029200"/>
          </a:xfrm>
        </p:spPr>
        <p:txBody>
          <a:bodyPr rtlCol="0">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dirty="0"/>
          </a:p>
        </p:txBody>
      </p:sp>
      <p:sp>
        <p:nvSpPr>
          <p:cNvPr id="4" name="Text Placeholder 3"/>
          <p:cNvSpPr>
            <a:spLocks noGrp="1"/>
          </p:cNvSpPr>
          <p:nvPr>
            <p:ph type="body" sz="half" idx="2"/>
          </p:nvPr>
        </p:nvSpPr>
        <p:spPr>
          <a:xfrm>
            <a:off x="7511732" y="3555523"/>
            <a:ext cx="3840480" cy="2388077"/>
          </a:xfrm>
        </p:spPr>
        <p:txBody>
          <a:bodyPr rtlCol="0">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rtlCol="0"/>
          <a:lstStyle>
            <a:lvl1pPr algn="l">
              <a:defRPr/>
            </a:lvl1pPr>
          </a:lstStyle>
          <a:p>
            <a:pPr rtl="0"/>
            <a:fld id="{022B156B-59AE-415F-B24B-8756D48BB977}" type="slidenum">
              <a:rPr/>
              <a:pPr/>
              <a:t>‹#›</a:t>
            </a:fld>
            <a:endParaRPr/>
          </a:p>
        </p:txBody>
      </p:sp>
      <p:sp>
        <p:nvSpPr>
          <p:cNvPr id="6" name="Footer Placeholder 5"/>
          <p:cNvSpPr>
            <a:spLocks noGrp="1"/>
          </p:cNvSpPr>
          <p:nvPr>
            <p:ph type="ftr" sz="quarter" idx="11"/>
          </p:nvPr>
        </p:nvSpPr>
        <p:spPr/>
        <p:txBody>
          <a:bodyPr rtlCol="0"/>
          <a:lstStyle/>
          <a:p>
            <a:pPr rtl="0"/>
            <a:endParaRPr/>
          </a:p>
        </p:txBody>
      </p:sp>
      <p:sp>
        <p:nvSpPr>
          <p:cNvPr id="5" name="Date Placeholder 4"/>
          <p:cNvSpPr>
            <a:spLocks noGrp="1"/>
          </p:cNvSpPr>
          <p:nvPr>
            <p:ph type="dt" sz="half" idx="10"/>
          </p:nvPr>
        </p:nvSpPr>
        <p:spPr>
          <a:xfrm>
            <a:off x="8075611" y="6019801"/>
            <a:ext cx="1396260" cy="228600"/>
          </a:xfrm>
        </p:spPr>
        <p:txBody>
          <a:bodyPr rtlCol="0"/>
          <a:lstStyle/>
          <a:p>
            <a:pPr rtl="0"/>
            <a:r>
              <a:rPr lang="en-US"/>
              <a:t>24/8/2016</a:t>
            </a:r>
            <a:endParaRPr/>
          </a:p>
        </p:txBody>
      </p:sp>
    </p:spTree>
    <p:extLst>
      <p:ext uri="{BB962C8B-B14F-4D97-AF65-F5344CB8AC3E}">
        <p14:creationId xmlns:p14="http://schemas.microsoft.com/office/powerpoint/2010/main" val="858512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rtlCol="0" anchor="b">
            <a:normAutofit/>
          </a:bodyPr>
          <a:lstStyle>
            <a:lvl1pPr>
              <a:defRPr sz="3600"/>
            </a:lvl1pPr>
          </a:lstStyle>
          <a:p>
            <a:pPr rtl="0"/>
            <a:r>
              <a:rPr lang="en-US"/>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rtlCol="0">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a:t>Click to edit Master text styles</a:t>
            </a:r>
          </a:p>
        </p:txBody>
      </p:sp>
      <p:sp>
        <p:nvSpPr>
          <p:cNvPr id="7" name="Slide Number Placeholder 6"/>
          <p:cNvSpPr>
            <a:spLocks noGrp="1"/>
          </p:cNvSpPr>
          <p:nvPr>
            <p:ph type="sldNum" sz="quarter" idx="12"/>
          </p:nvPr>
        </p:nvSpPr>
        <p:spPr/>
        <p:txBody>
          <a:bodyPr rtlCol="0"/>
          <a:lstStyle/>
          <a:p>
            <a:pPr rtl="0"/>
            <a:fld id="{022B156B-59AE-415F-B24B-8756D48BB977}" type="slidenum">
              <a:rPr/>
              <a:t>‹#›</a:t>
            </a:fld>
            <a:endParaRPr/>
          </a:p>
        </p:txBody>
      </p:sp>
      <p:sp>
        <p:nvSpPr>
          <p:cNvPr id="6" name="Footer Placeholder 5"/>
          <p:cNvSpPr>
            <a:spLocks noGrp="1"/>
          </p:cNvSpPr>
          <p:nvPr>
            <p:ph type="ftr" sz="quarter" idx="11"/>
          </p:nvPr>
        </p:nvSpPr>
        <p:spPr/>
        <p:txBody>
          <a:bodyPr rtlCol="0"/>
          <a:lstStyle/>
          <a:p>
            <a:pPr rtl="0"/>
            <a:endParaRPr/>
          </a:p>
        </p:txBody>
      </p:sp>
      <p:sp>
        <p:nvSpPr>
          <p:cNvPr id="5" name="Date Placeholder 4"/>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742180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a:p>
        </p:txBody>
      </p:sp>
      <p:sp>
        <p:nvSpPr>
          <p:cNvPr id="3" name="Vertical Text Placeholder 2"/>
          <p:cNvSpPr>
            <a:spLocks noGrp="1"/>
          </p:cNvSpPr>
          <p:nvPr>
            <p:ph type="body" orient="vert" idx="1"/>
          </p:nvPr>
        </p:nvSpPr>
        <p:spPr/>
        <p:txBody>
          <a:bodyPr vert="eaVert"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6" name="Slide Number Placeholder 5"/>
          <p:cNvSpPr>
            <a:spLocks noGrp="1"/>
          </p:cNvSpPr>
          <p:nvPr>
            <p:ph type="sldNum" sz="quarter" idx="12"/>
          </p:nvPr>
        </p:nvSpPr>
        <p:spPr/>
        <p:txBody>
          <a:bodyPr rtlCol="0"/>
          <a:lstStyle/>
          <a:p>
            <a:fld id="{1424F233-4725-48CC-A9B9-915E543D1D8D}" type="slidenum">
              <a:rPr lang="en-US" smtClean="0"/>
              <a:t>‹#›</a:t>
            </a:fld>
            <a:endParaRPr lang="en-US"/>
          </a:p>
        </p:txBody>
      </p:sp>
      <p:sp>
        <p:nvSpPr>
          <p:cNvPr id="5" name="Footer Placeholder 4"/>
          <p:cNvSpPr>
            <a:spLocks noGrp="1"/>
          </p:cNvSpPr>
          <p:nvPr>
            <p:ph type="ftr" sz="quarter" idx="11"/>
          </p:nvPr>
        </p:nvSpPr>
        <p:spPr/>
        <p:txBody>
          <a:bodyPr rtlCol="0"/>
          <a:lstStyle/>
          <a:p>
            <a:pPr rtl="0"/>
            <a:endParaRPr/>
          </a:p>
        </p:txBody>
      </p:sp>
      <p:sp>
        <p:nvSpPr>
          <p:cNvPr id="4" name="Date Placeholder 3"/>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2674167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rtlCol="0"/>
          <a:lstStyle/>
          <a:p>
            <a:pPr rtl="0"/>
            <a:r>
              <a:rPr lang="en-US"/>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6" name="Slide Number Placeholder 5"/>
          <p:cNvSpPr>
            <a:spLocks noGrp="1"/>
          </p:cNvSpPr>
          <p:nvPr>
            <p:ph type="sldNum" sz="quarter" idx="12"/>
          </p:nvPr>
        </p:nvSpPr>
        <p:spPr/>
        <p:txBody>
          <a:bodyPr rtlCol="0"/>
          <a:lstStyle/>
          <a:p>
            <a:fld id="{1424F233-4725-48CC-A9B9-915E543D1D8D}" type="slidenum">
              <a:rPr lang="en-US" smtClean="0"/>
              <a:t>‹#›</a:t>
            </a:fld>
            <a:endParaRPr lang="en-US"/>
          </a:p>
        </p:txBody>
      </p:sp>
      <p:sp>
        <p:nvSpPr>
          <p:cNvPr id="5" name="Footer Placeholder 4"/>
          <p:cNvSpPr>
            <a:spLocks noGrp="1"/>
          </p:cNvSpPr>
          <p:nvPr>
            <p:ph type="ftr" sz="quarter" idx="11"/>
          </p:nvPr>
        </p:nvSpPr>
        <p:spPr/>
        <p:txBody>
          <a:bodyPr rtlCol="0"/>
          <a:lstStyle/>
          <a:p>
            <a:pPr rtl="0"/>
            <a:endParaRPr/>
          </a:p>
        </p:txBody>
      </p:sp>
      <p:sp>
        <p:nvSpPr>
          <p:cNvPr id="4" name="Date Placeholder 3"/>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1078069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a:p>
        </p:txBody>
      </p:sp>
      <p:sp>
        <p:nvSpPr>
          <p:cNvPr id="3" name="Content Placeholder 2"/>
          <p:cNvSpPr>
            <a:spLocks noGrp="1"/>
          </p:cNvSpPr>
          <p:nvPr>
            <p:ph idx="1"/>
          </p:nvPr>
        </p:nvSpPr>
        <p:spPr/>
        <p:txBody>
          <a:bodyPr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6" name="Slide Number Placeholder 5"/>
          <p:cNvSpPr>
            <a:spLocks noGrp="1"/>
          </p:cNvSpPr>
          <p:nvPr>
            <p:ph type="sldNum" sz="quarter" idx="12"/>
          </p:nvPr>
        </p:nvSpPr>
        <p:spPr/>
        <p:txBody>
          <a:bodyPr rtlCol="0"/>
          <a:lstStyle/>
          <a:p>
            <a:pPr rtl="0"/>
            <a:fld id="{022B156B-59AE-415F-B24B-8756D48BB977}" type="slidenum">
              <a:rPr/>
              <a:t>‹#›</a:t>
            </a:fld>
            <a:endParaRPr dirty="0"/>
          </a:p>
        </p:txBody>
      </p:sp>
      <p:sp>
        <p:nvSpPr>
          <p:cNvPr id="5" name="Footer Placeholder 4"/>
          <p:cNvSpPr>
            <a:spLocks noGrp="1"/>
          </p:cNvSpPr>
          <p:nvPr>
            <p:ph type="ftr" sz="quarter" idx="11"/>
          </p:nvPr>
        </p:nvSpPr>
        <p:spPr/>
        <p:txBody>
          <a:bodyPr rtlCol="0"/>
          <a:lstStyle/>
          <a:p>
            <a:pPr rtl="0"/>
            <a:endParaRPr/>
          </a:p>
        </p:txBody>
      </p:sp>
      <p:sp>
        <p:nvSpPr>
          <p:cNvPr id="4" name="Date Placeholder 3"/>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1330215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rtlCol="0" anchor="b">
            <a:normAutofit/>
          </a:bodyPr>
          <a:lstStyle>
            <a:lvl1pPr>
              <a:defRPr sz="4400"/>
            </a:lvl1pPr>
          </a:lstStyle>
          <a:p>
            <a:pPr rtl="0"/>
            <a:r>
              <a:rPr lang="en-US"/>
              <a:t>Click to edit Master title style</a:t>
            </a:r>
            <a:endParaRPr/>
          </a:p>
        </p:txBody>
      </p:sp>
      <p:sp>
        <p:nvSpPr>
          <p:cNvPr id="3" name="Text Placeholder 2"/>
          <p:cNvSpPr>
            <a:spLocks noGrp="1"/>
          </p:cNvSpPr>
          <p:nvPr>
            <p:ph type="body" idx="1"/>
          </p:nvPr>
        </p:nvSpPr>
        <p:spPr>
          <a:xfrm>
            <a:off x="4265610" y="3733800"/>
            <a:ext cx="6858002" cy="914400"/>
          </a:xfrm>
        </p:spPr>
        <p:txBody>
          <a:bodyPr rtlCol="0"/>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US"/>
              <a:t>Click to edit Master text styles</a:t>
            </a:r>
          </a:p>
        </p:txBody>
      </p:sp>
    </p:spTree>
    <p:extLst>
      <p:ext uri="{BB962C8B-B14F-4D97-AF65-F5344CB8AC3E}">
        <p14:creationId xmlns:p14="http://schemas.microsoft.com/office/powerpoint/2010/main" val="258396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a:p>
        </p:txBody>
      </p:sp>
      <p:sp>
        <p:nvSpPr>
          <p:cNvPr id="3" name="Content Placeholder 2"/>
          <p:cNvSpPr>
            <a:spLocks noGrp="1"/>
          </p:cNvSpPr>
          <p:nvPr>
            <p:ph sz="half" idx="1"/>
          </p:nvPr>
        </p:nvSpPr>
        <p:spPr>
          <a:xfrm>
            <a:off x="1065212" y="1825625"/>
            <a:ext cx="4954588" cy="4187952"/>
          </a:xfrm>
        </p:spPr>
        <p:txBody>
          <a:bodyPr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4" name="Content Placeholder 3"/>
          <p:cNvSpPr>
            <a:spLocks noGrp="1"/>
          </p:cNvSpPr>
          <p:nvPr>
            <p:ph sz="half" idx="2"/>
          </p:nvPr>
        </p:nvSpPr>
        <p:spPr>
          <a:xfrm>
            <a:off x="6172200" y="1825625"/>
            <a:ext cx="4951414" cy="4187952"/>
          </a:xfrm>
        </p:spPr>
        <p:txBody>
          <a:bodyPr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7" name="Slide Number Placeholder 6"/>
          <p:cNvSpPr>
            <a:spLocks noGrp="1"/>
          </p:cNvSpPr>
          <p:nvPr>
            <p:ph type="sldNum" sz="quarter" idx="12"/>
          </p:nvPr>
        </p:nvSpPr>
        <p:spPr/>
        <p:txBody>
          <a:bodyPr rtlCol="0"/>
          <a:lstStyle/>
          <a:p>
            <a:pPr rtl="0"/>
            <a:fld id="{022B156B-59AE-415F-B24B-8756D48BB977}" type="slidenum">
              <a:rPr/>
              <a:t>‹#›</a:t>
            </a:fld>
            <a:endParaRPr/>
          </a:p>
        </p:txBody>
      </p:sp>
      <p:sp>
        <p:nvSpPr>
          <p:cNvPr id="6" name="Footer Placeholder 5"/>
          <p:cNvSpPr>
            <a:spLocks noGrp="1"/>
          </p:cNvSpPr>
          <p:nvPr>
            <p:ph type="ftr" sz="quarter" idx="11"/>
          </p:nvPr>
        </p:nvSpPr>
        <p:spPr/>
        <p:txBody>
          <a:bodyPr rtlCol="0"/>
          <a:lstStyle/>
          <a:p>
            <a:pPr rtl="0"/>
            <a:endParaRPr/>
          </a:p>
        </p:txBody>
      </p:sp>
      <p:sp>
        <p:nvSpPr>
          <p:cNvPr id="5" name="Date Placeholder 4"/>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3665456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a:p>
        </p:txBody>
      </p:sp>
      <p:sp>
        <p:nvSpPr>
          <p:cNvPr id="3" name="Text Placeholder 2"/>
          <p:cNvSpPr>
            <a:spLocks noGrp="1"/>
          </p:cNvSpPr>
          <p:nvPr>
            <p:ph type="body" idx="1"/>
          </p:nvPr>
        </p:nvSpPr>
        <p:spPr>
          <a:xfrm>
            <a:off x="1069848" y="1681163"/>
            <a:ext cx="4956048"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t>Click to edit Master text styles</a:t>
            </a:r>
          </a:p>
        </p:txBody>
      </p:sp>
      <p:sp>
        <p:nvSpPr>
          <p:cNvPr id="4" name="Content Placeholder 3"/>
          <p:cNvSpPr>
            <a:spLocks noGrp="1"/>
          </p:cNvSpPr>
          <p:nvPr>
            <p:ph sz="half" idx="2"/>
          </p:nvPr>
        </p:nvSpPr>
        <p:spPr>
          <a:xfrm>
            <a:off x="1069848" y="2505075"/>
            <a:ext cx="4956048" cy="3476625"/>
          </a:xfrm>
        </p:spPr>
        <p:txBody>
          <a:bodyPr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5" name="Text Placeholder 4"/>
          <p:cNvSpPr>
            <a:spLocks noGrp="1"/>
          </p:cNvSpPr>
          <p:nvPr>
            <p:ph type="body" sz="quarter" idx="3"/>
          </p:nvPr>
        </p:nvSpPr>
        <p:spPr>
          <a:xfrm>
            <a:off x="6172200" y="1681163"/>
            <a:ext cx="4956048"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t>Click to edit Master text styles</a:t>
            </a:r>
          </a:p>
        </p:txBody>
      </p:sp>
      <p:sp>
        <p:nvSpPr>
          <p:cNvPr id="6" name="Content Placeholder 5"/>
          <p:cNvSpPr>
            <a:spLocks noGrp="1"/>
          </p:cNvSpPr>
          <p:nvPr>
            <p:ph sz="quarter" idx="4"/>
          </p:nvPr>
        </p:nvSpPr>
        <p:spPr>
          <a:xfrm>
            <a:off x="6172200" y="2505075"/>
            <a:ext cx="4956048" cy="3476625"/>
          </a:xfrm>
        </p:spPr>
        <p:txBody>
          <a:bodyPr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9" name="Slide Number Placeholder 8"/>
          <p:cNvSpPr>
            <a:spLocks noGrp="1"/>
          </p:cNvSpPr>
          <p:nvPr>
            <p:ph type="sldNum" sz="quarter" idx="12"/>
          </p:nvPr>
        </p:nvSpPr>
        <p:spPr/>
        <p:txBody>
          <a:bodyPr rtlCol="0"/>
          <a:lstStyle/>
          <a:p>
            <a:pPr rtl="0"/>
            <a:fld id="{022B156B-59AE-415F-B24B-8756D48BB977}" type="slidenum">
              <a:rPr/>
              <a:t>‹#›</a:t>
            </a:fld>
            <a:endParaRPr/>
          </a:p>
        </p:txBody>
      </p:sp>
      <p:sp>
        <p:nvSpPr>
          <p:cNvPr id="8" name="Footer Placeholder 7"/>
          <p:cNvSpPr>
            <a:spLocks noGrp="1"/>
          </p:cNvSpPr>
          <p:nvPr>
            <p:ph type="ftr" sz="quarter" idx="11"/>
          </p:nvPr>
        </p:nvSpPr>
        <p:spPr/>
        <p:txBody>
          <a:bodyPr rtlCol="0"/>
          <a:lstStyle/>
          <a:p>
            <a:pPr rtl="0"/>
            <a:endParaRPr/>
          </a:p>
        </p:txBody>
      </p:sp>
      <p:sp>
        <p:nvSpPr>
          <p:cNvPr id="7" name="Date Placeholder 6"/>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3707602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a:p>
        </p:txBody>
      </p:sp>
      <p:sp>
        <p:nvSpPr>
          <p:cNvPr id="5" name="Slide Number Placeholder 4"/>
          <p:cNvSpPr>
            <a:spLocks noGrp="1"/>
          </p:cNvSpPr>
          <p:nvPr>
            <p:ph type="sldNum" sz="quarter" idx="12"/>
          </p:nvPr>
        </p:nvSpPr>
        <p:spPr/>
        <p:txBody>
          <a:bodyPr rtlCol="0"/>
          <a:lstStyle/>
          <a:p>
            <a:pPr rtl="0"/>
            <a:fld id="{022B156B-59AE-415F-B24B-8756D48BB977}" type="slidenum">
              <a:rPr/>
              <a:t>‹#›</a:t>
            </a:fld>
            <a:endParaRPr/>
          </a:p>
        </p:txBody>
      </p:sp>
      <p:sp>
        <p:nvSpPr>
          <p:cNvPr id="4" name="Footer Placeholder 3"/>
          <p:cNvSpPr>
            <a:spLocks noGrp="1"/>
          </p:cNvSpPr>
          <p:nvPr>
            <p:ph type="ftr" sz="quarter" idx="11"/>
          </p:nvPr>
        </p:nvSpPr>
        <p:spPr/>
        <p:txBody>
          <a:bodyPr rtlCol="0"/>
          <a:lstStyle/>
          <a:p>
            <a:pPr rtl="0"/>
            <a:endParaRPr/>
          </a:p>
        </p:txBody>
      </p:sp>
      <p:sp>
        <p:nvSpPr>
          <p:cNvPr id="3" name="Date Placeholder 2"/>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3340734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rtlCol="0"/>
          <a:lstStyle/>
          <a:p>
            <a:fld id="{1424F233-4725-48CC-A9B9-915E543D1D8D}" type="slidenum">
              <a:rPr lang="en-US" smtClean="0"/>
              <a:t>‹#›</a:t>
            </a:fld>
            <a:endParaRPr lang="en-US"/>
          </a:p>
        </p:txBody>
      </p:sp>
      <p:sp>
        <p:nvSpPr>
          <p:cNvPr id="3" name="Footer Placeholder 2"/>
          <p:cNvSpPr>
            <a:spLocks noGrp="1"/>
          </p:cNvSpPr>
          <p:nvPr>
            <p:ph type="ftr" sz="quarter" idx="11"/>
          </p:nvPr>
        </p:nvSpPr>
        <p:spPr/>
        <p:txBody>
          <a:bodyPr rtlCol="0"/>
          <a:lstStyle/>
          <a:p>
            <a:pPr rtl="0"/>
            <a:endParaRPr/>
          </a:p>
        </p:txBody>
      </p:sp>
      <p:sp>
        <p:nvSpPr>
          <p:cNvPr id="2" name="Date Placeholder 1"/>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4103266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rtlCol="0"/>
          <a:lstStyle>
            <a:lvl1pPr>
              <a:defRPr/>
            </a:lvl1pPr>
          </a:lstStyle>
          <a:p>
            <a:pPr rtl="0"/>
            <a:r>
              <a:rPr lang="en-US"/>
              <a:t>Click to edit Master title style</a:t>
            </a:r>
            <a:endParaRPr lang="en-GB"/>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a:buNone/>
              <a:defRPr/>
            </a:lvl1pPr>
          </a:lstStyle>
          <a:p>
            <a:pPr rtl="0"/>
            <a:r>
              <a:rPr lang="en-US"/>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a:buNone/>
              <a:defRPr/>
            </a:lvl1pPr>
          </a:lstStyle>
          <a:p>
            <a:pPr rtl="0"/>
            <a:r>
              <a:rPr lang="en-US"/>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a:t>Click to edit Master text styles</a:t>
            </a:r>
          </a:p>
        </p:txBody>
      </p:sp>
      <p:sp>
        <p:nvSpPr>
          <p:cNvPr id="8" name="Slide Number Placeholder 7"/>
          <p:cNvSpPr>
            <a:spLocks noGrp="1"/>
          </p:cNvSpPr>
          <p:nvPr>
            <p:ph type="sldNum" sz="quarter" idx="12"/>
          </p:nvPr>
        </p:nvSpPr>
        <p:spPr/>
        <p:txBody>
          <a:bodyPr rtlCol="0"/>
          <a:lstStyle/>
          <a:p>
            <a:fld id="{1424F233-4725-48CC-A9B9-915E543D1D8D}" type="slidenum">
              <a:rPr lang="en-US" smtClean="0"/>
              <a:t>‹#›</a:t>
            </a:fld>
            <a:endParaRPr lang="en-US"/>
          </a:p>
        </p:txBody>
      </p:sp>
      <p:sp>
        <p:nvSpPr>
          <p:cNvPr id="7" name="Footer Placeholder 6"/>
          <p:cNvSpPr>
            <a:spLocks noGrp="1"/>
          </p:cNvSpPr>
          <p:nvPr>
            <p:ph type="ftr" sz="quarter" idx="11"/>
          </p:nvPr>
        </p:nvSpPr>
        <p:spPr/>
        <p:txBody>
          <a:bodyPr rtlCol="0"/>
          <a:lstStyle/>
          <a:p>
            <a:pPr rtl="0"/>
            <a:endParaRPr/>
          </a:p>
        </p:txBody>
      </p:sp>
      <p:sp>
        <p:nvSpPr>
          <p:cNvPr id="6" name="Date Placeholder 5"/>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806078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lang="en-GB"/>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a:buNone/>
              <a:defRPr/>
            </a:lvl1pPr>
          </a:lstStyle>
          <a:p>
            <a:pPr rtl="0"/>
            <a:r>
              <a:rPr lang="en-US"/>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a:t>Click to edit Master text styles</a:t>
            </a:r>
          </a:p>
        </p:txBody>
      </p:sp>
      <p:grpSp>
        <p:nvGrpSpPr>
          <p:cNvPr id="84" name="Group 83"/>
          <p:cNvGrpSpPr>
            <a:grpSpLocks noChangeAspect="1"/>
          </p:cNvGrpSpPr>
          <p:nvPr/>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a:buNone/>
              <a:defRPr/>
            </a:lvl1pPr>
          </a:lstStyle>
          <a:p>
            <a:pPr rtl="0"/>
            <a:r>
              <a:rPr lang="en-US"/>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a:t>Click to edit Master text styles</a:t>
            </a:r>
          </a:p>
        </p:txBody>
      </p:sp>
      <p:grpSp>
        <p:nvGrpSpPr>
          <p:cNvPr id="97" name="Group 96"/>
          <p:cNvGrpSpPr>
            <a:grpSpLocks noChangeAspect="1"/>
          </p:cNvGrpSpPr>
          <p:nvPr/>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a:buNone/>
              <a:defRPr/>
            </a:lvl1pPr>
          </a:lstStyle>
          <a:p>
            <a:pPr rtl="0"/>
            <a:r>
              <a:rPr lang="en-US"/>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a:t>Click to edit Master text styles</a:t>
            </a:r>
          </a:p>
        </p:txBody>
      </p:sp>
      <p:sp>
        <p:nvSpPr>
          <p:cNvPr id="8" name="Slide Number Placeholder 7"/>
          <p:cNvSpPr>
            <a:spLocks noGrp="1"/>
          </p:cNvSpPr>
          <p:nvPr>
            <p:ph type="sldNum" sz="quarter" idx="12"/>
          </p:nvPr>
        </p:nvSpPr>
        <p:spPr/>
        <p:txBody>
          <a:bodyPr rtlCol="0"/>
          <a:lstStyle/>
          <a:p>
            <a:fld id="{1424F233-4725-48CC-A9B9-915E543D1D8D}" type="slidenum">
              <a:rPr lang="en-US" smtClean="0"/>
              <a:t>‹#›</a:t>
            </a:fld>
            <a:endParaRPr lang="en-US"/>
          </a:p>
        </p:txBody>
      </p:sp>
      <p:sp>
        <p:nvSpPr>
          <p:cNvPr id="7" name="Footer Placeholder 6"/>
          <p:cNvSpPr>
            <a:spLocks noGrp="1"/>
          </p:cNvSpPr>
          <p:nvPr>
            <p:ph type="ftr" sz="quarter" idx="11"/>
          </p:nvPr>
        </p:nvSpPr>
        <p:spPr/>
        <p:txBody>
          <a:bodyPr rtlCol="0"/>
          <a:lstStyle/>
          <a:p>
            <a:pPr rtl="0"/>
            <a:endParaRPr/>
          </a:p>
        </p:txBody>
      </p:sp>
      <p:sp>
        <p:nvSpPr>
          <p:cNvPr id="6" name="Date Placeholder 5"/>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44323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en-US"/>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rtl="0"/>
            <a:r>
              <a:rPr lang="en-GB"/>
              <a:t>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1424F233-4725-48CC-A9B9-915E543D1D8D}" type="slidenum">
              <a:rPr lang="en-US" smtClean="0"/>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pPr rtl="0"/>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pPr rtl="0"/>
            <a:r>
              <a:rPr lang="en-US"/>
              <a:t>24/8/2016</a:t>
            </a:r>
          </a:p>
        </p:txBody>
      </p:sp>
    </p:spTree>
    <p:extLst>
      <p:ext uri="{BB962C8B-B14F-4D97-AF65-F5344CB8AC3E}">
        <p14:creationId xmlns:p14="http://schemas.microsoft.com/office/powerpoint/2010/main" val="202361517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65610" y="1811045"/>
            <a:ext cx="6858002" cy="1828800"/>
          </a:xfrm>
        </p:spPr>
        <p:txBody>
          <a:bodyPr/>
          <a:lstStyle/>
          <a:p>
            <a:r>
              <a:rPr lang="en-US" dirty="0" err="1"/>
              <a:t>Sistem</a:t>
            </a:r>
            <a:r>
              <a:rPr lang="en-US" dirty="0"/>
              <a:t> </a:t>
            </a:r>
            <a:r>
              <a:rPr lang="en-US" dirty="0" err="1"/>
              <a:t>Transmisi</a:t>
            </a:r>
            <a:r>
              <a:rPr lang="en-US" dirty="0"/>
              <a:t> Tenaga Listrik</a:t>
            </a:r>
          </a:p>
        </p:txBody>
      </p:sp>
      <p:sp>
        <p:nvSpPr>
          <p:cNvPr id="3" name="Subtitle 2"/>
          <p:cNvSpPr>
            <a:spLocks noGrp="1"/>
          </p:cNvSpPr>
          <p:nvPr>
            <p:ph type="subTitle" idx="1"/>
          </p:nvPr>
        </p:nvSpPr>
        <p:spPr/>
        <p:txBody>
          <a:bodyPr/>
          <a:lstStyle/>
          <a:p>
            <a:r>
              <a:rPr lang="en-US" dirty="0"/>
              <a:t>Dimas </a:t>
            </a:r>
            <a:r>
              <a:rPr lang="en-US" dirty="0" err="1"/>
              <a:t>Fajar</a:t>
            </a:r>
            <a:r>
              <a:rPr lang="en-US" dirty="0"/>
              <a:t> </a:t>
            </a:r>
            <a:r>
              <a:rPr lang="en-US" dirty="0" err="1"/>
              <a:t>Uman</a:t>
            </a:r>
            <a:r>
              <a:rPr lang="en-US" dirty="0"/>
              <a:t> Putra</a:t>
            </a:r>
          </a:p>
        </p:txBody>
      </p:sp>
    </p:spTree>
    <p:extLst>
      <p:ext uri="{BB962C8B-B14F-4D97-AF65-F5344CB8AC3E}">
        <p14:creationId xmlns:p14="http://schemas.microsoft.com/office/powerpoint/2010/main" val="3251964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Sistem</a:t>
            </a:r>
            <a:r>
              <a:rPr lang="en-US" dirty="0"/>
              <a:t> </a:t>
            </a:r>
            <a:r>
              <a:rPr lang="en-US" dirty="0" err="1"/>
              <a:t>distribusi</a:t>
            </a:r>
            <a:r>
              <a:rPr lang="en-US" dirty="0"/>
              <a:t> </a:t>
            </a:r>
            <a:r>
              <a:rPr lang="en-US" dirty="0" err="1"/>
              <a:t>tenaga</a:t>
            </a:r>
            <a:r>
              <a:rPr lang="en-US" dirty="0"/>
              <a:t> </a:t>
            </a:r>
            <a:r>
              <a:rPr lang="en-US" dirty="0" err="1"/>
              <a:t>listrik</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54878" y="1869546"/>
            <a:ext cx="5114925" cy="3267075"/>
          </a:xfrm>
        </p:spPr>
      </p:pic>
      <p:sp>
        <p:nvSpPr>
          <p:cNvPr id="9" name="Freeform 8"/>
          <p:cNvSpPr/>
          <p:nvPr/>
        </p:nvSpPr>
        <p:spPr>
          <a:xfrm>
            <a:off x="4972895" y="1869546"/>
            <a:ext cx="3196908" cy="2785367"/>
          </a:xfrm>
          <a:custGeom>
            <a:avLst/>
            <a:gdLst>
              <a:gd name="connsiteX0" fmla="*/ 487575 w 3369726"/>
              <a:gd name="connsiteY0" fmla="*/ 1948586 h 2785367"/>
              <a:gd name="connsiteX1" fmla="*/ 1249575 w 3369726"/>
              <a:gd name="connsiteY1" fmla="*/ 94386 h 2785367"/>
              <a:gd name="connsiteX2" fmla="*/ 3264642 w 3369726"/>
              <a:gd name="connsiteY2" fmla="*/ 517719 h 2785367"/>
              <a:gd name="connsiteX3" fmla="*/ 2773575 w 3369726"/>
              <a:gd name="connsiteY3" fmla="*/ 2625919 h 2785367"/>
              <a:gd name="connsiteX4" fmla="*/ 131975 w 3369726"/>
              <a:gd name="connsiteY4" fmla="*/ 2558186 h 2785367"/>
              <a:gd name="connsiteX5" fmla="*/ 487575 w 3369726"/>
              <a:gd name="connsiteY5" fmla="*/ 1948586 h 2785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69726" h="2785367">
                <a:moveTo>
                  <a:pt x="487575" y="1948586"/>
                </a:moveTo>
                <a:cubicBezTo>
                  <a:pt x="673842" y="1537953"/>
                  <a:pt x="786731" y="332864"/>
                  <a:pt x="1249575" y="94386"/>
                </a:cubicBezTo>
                <a:cubicBezTo>
                  <a:pt x="1712419" y="-144092"/>
                  <a:pt x="3010642" y="95797"/>
                  <a:pt x="3264642" y="517719"/>
                </a:cubicBezTo>
                <a:cubicBezTo>
                  <a:pt x="3518642" y="939641"/>
                  <a:pt x="3295686" y="2285841"/>
                  <a:pt x="2773575" y="2625919"/>
                </a:cubicBezTo>
                <a:cubicBezTo>
                  <a:pt x="2251464" y="2965997"/>
                  <a:pt x="514386" y="2673897"/>
                  <a:pt x="131975" y="2558186"/>
                </a:cubicBezTo>
                <a:cubicBezTo>
                  <a:pt x="-250436" y="2442475"/>
                  <a:pt x="301308" y="2359219"/>
                  <a:pt x="487575" y="1948586"/>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7591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Perbedaan</a:t>
            </a:r>
            <a:r>
              <a:rPr lang="en-US" dirty="0"/>
              <a:t> </a:t>
            </a:r>
            <a:r>
              <a:rPr lang="en-US" dirty="0" err="1"/>
              <a:t>Transmisi</a:t>
            </a:r>
            <a:r>
              <a:rPr lang="en-US" dirty="0"/>
              <a:t> </a:t>
            </a:r>
            <a:r>
              <a:rPr lang="en-US" dirty="0" err="1"/>
              <a:t>dengan</a:t>
            </a:r>
            <a:r>
              <a:rPr lang="en-US" dirty="0"/>
              <a:t> </a:t>
            </a:r>
            <a:r>
              <a:rPr lang="en-US" dirty="0" err="1"/>
              <a:t>Distribusi</a:t>
            </a:r>
            <a:endParaRPr lang="en-US" dirty="0"/>
          </a:p>
        </p:txBody>
      </p:sp>
      <p:graphicFrame>
        <p:nvGraphicFramePr>
          <p:cNvPr id="4" name="Table 3"/>
          <p:cNvGraphicFramePr>
            <a:graphicFrameLocks noGrp="1"/>
          </p:cNvGraphicFramePr>
          <p:nvPr/>
        </p:nvGraphicFramePr>
        <p:xfrm>
          <a:off x="4959351" y="2569631"/>
          <a:ext cx="6946900" cy="2362200"/>
        </p:xfrm>
        <a:graphic>
          <a:graphicData uri="http://schemas.openxmlformats.org/drawingml/2006/table">
            <a:tbl>
              <a:tblPr>
                <a:tableStyleId>{69C7853C-536D-4A76-A0AE-DD22124D55A5}</a:tableStyleId>
              </a:tblPr>
              <a:tblGrid>
                <a:gridCol w="863205">
                  <a:extLst>
                    <a:ext uri="{9D8B030D-6E8A-4147-A177-3AD203B41FA5}">
                      <a16:colId xmlns:a16="http://schemas.microsoft.com/office/drawing/2014/main" val="20000"/>
                    </a:ext>
                  </a:extLst>
                </a:gridCol>
                <a:gridCol w="2694344">
                  <a:extLst>
                    <a:ext uri="{9D8B030D-6E8A-4147-A177-3AD203B41FA5}">
                      <a16:colId xmlns:a16="http://schemas.microsoft.com/office/drawing/2014/main" val="20001"/>
                    </a:ext>
                  </a:extLst>
                </a:gridCol>
                <a:gridCol w="3389351">
                  <a:extLst>
                    <a:ext uri="{9D8B030D-6E8A-4147-A177-3AD203B41FA5}">
                      <a16:colId xmlns:a16="http://schemas.microsoft.com/office/drawing/2014/main" val="20002"/>
                    </a:ext>
                  </a:extLst>
                </a:gridCol>
              </a:tblGrid>
              <a:tr h="190500">
                <a:tc>
                  <a:txBody>
                    <a:bodyPr/>
                    <a:lstStyle/>
                    <a:p>
                      <a:pPr algn="l" fontAlgn="ctr"/>
                      <a:r>
                        <a:rPr lang="en-US" sz="1100" u="none" strike="noStrike" dirty="0">
                          <a:effectLst/>
                        </a:rPr>
                        <a:t>BASIS</a:t>
                      </a:r>
                      <a:endParaRPr lang="en-US" sz="1100" b="1" i="0" u="none" strike="noStrike" dirty="0">
                        <a:solidFill>
                          <a:srgbClr val="000000"/>
                        </a:solidFill>
                        <a:effectLst/>
                        <a:latin typeface="Verdana" panose="020B0604030504040204" pitchFamily="34" charset="0"/>
                      </a:endParaRPr>
                    </a:p>
                  </a:txBody>
                  <a:tcPr marL="9525" marR="9525" marT="9525" marB="0" anchor="ctr"/>
                </a:tc>
                <a:tc>
                  <a:txBody>
                    <a:bodyPr/>
                    <a:lstStyle/>
                    <a:p>
                      <a:pPr algn="l" fontAlgn="ctr"/>
                      <a:r>
                        <a:rPr lang="en-US" sz="1100" u="none" strike="noStrike" dirty="0">
                          <a:effectLst/>
                        </a:rPr>
                        <a:t>TRANSMISSION LINE</a:t>
                      </a:r>
                      <a:endParaRPr lang="en-US" sz="1100" b="1" i="0" u="none" strike="noStrike" dirty="0">
                        <a:solidFill>
                          <a:srgbClr val="000000"/>
                        </a:solidFill>
                        <a:effectLst/>
                        <a:latin typeface="Verdana" panose="020B0604030504040204" pitchFamily="34" charset="0"/>
                      </a:endParaRPr>
                    </a:p>
                  </a:txBody>
                  <a:tcPr marL="9525" marR="9525" marT="9525" marB="0" anchor="ctr"/>
                </a:tc>
                <a:tc>
                  <a:txBody>
                    <a:bodyPr/>
                    <a:lstStyle/>
                    <a:p>
                      <a:pPr algn="l" fontAlgn="ctr"/>
                      <a:r>
                        <a:rPr lang="en-US" sz="1100" u="none" strike="noStrike">
                          <a:effectLst/>
                        </a:rPr>
                        <a:t>DISTRIBUTION LINE</a:t>
                      </a:r>
                      <a:endParaRPr lang="en-US" sz="1100" b="1" i="0" u="none" strike="noStrike">
                        <a:solidFill>
                          <a:srgbClr val="000000"/>
                        </a:solidFill>
                        <a:effectLst/>
                        <a:latin typeface="Verdana" panose="020B0604030504040204" pitchFamily="34" charset="0"/>
                      </a:endParaRPr>
                    </a:p>
                  </a:txBody>
                  <a:tcPr marL="9525" marR="9525" marT="9525" marB="0" anchor="ctr"/>
                </a:tc>
                <a:extLst>
                  <a:ext uri="{0D108BD9-81ED-4DB2-BD59-A6C34878D82A}">
                    <a16:rowId xmlns:a16="http://schemas.microsoft.com/office/drawing/2014/main" val="10000"/>
                  </a:ext>
                </a:extLst>
              </a:tr>
              <a:tr h="542925">
                <a:tc>
                  <a:txBody>
                    <a:bodyPr/>
                    <a:lstStyle/>
                    <a:p>
                      <a:pPr algn="l" fontAlgn="ctr"/>
                      <a:r>
                        <a:rPr lang="en-US" sz="1100" u="none" strike="noStrike">
                          <a:effectLst/>
                        </a:rPr>
                        <a:t>Usage</a:t>
                      </a:r>
                      <a:endParaRPr lang="en-US" sz="1100" b="0" i="0" u="none" strike="noStrike">
                        <a:solidFill>
                          <a:srgbClr val="000000"/>
                        </a:solidFill>
                        <a:effectLst/>
                        <a:latin typeface="Verdana" panose="020B0604030504040204" pitchFamily="34" charset="0"/>
                      </a:endParaRPr>
                    </a:p>
                  </a:txBody>
                  <a:tcPr marL="9525" marR="9525" marT="9525" marB="0" anchor="ctr"/>
                </a:tc>
                <a:tc>
                  <a:txBody>
                    <a:bodyPr/>
                    <a:lstStyle/>
                    <a:p>
                      <a:pPr algn="l" fontAlgn="ctr"/>
                      <a:r>
                        <a:rPr lang="en-US" sz="1100" u="none" strike="noStrike">
                          <a:effectLst/>
                        </a:rPr>
                        <a:t>Transmission Line helps in the movement of electricity from power plant to the substations.</a:t>
                      </a:r>
                      <a:endParaRPr lang="en-US" sz="1100" b="0" i="0" u="none" strike="noStrike">
                        <a:solidFill>
                          <a:srgbClr val="000000"/>
                        </a:solidFill>
                        <a:effectLst/>
                        <a:latin typeface="Verdana" panose="020B0604030504040204" pitchFamily="34" charset="0"/>
                      </a:endParaRPr>
                    </a:p>
                  </a:txBody>
                  <a:tcPr marL="9525" marR="9525" marT="9525" marB="0" anchor="ctr"/>
                </a:tc>
                <a:tc>
                  <a:txBody>
                    <a:bodyPr/>
                    <a:lstStyle/>
                    <a:p>
                      <a:pPr algn="l" fontAlgn="ctr"/>
                      <a:r>
                        <a:rPr lang="en-US" sz="1100" u="none" strike="noStrike">
                          <a:effectLst/>
                        </a:rPr>
                        <a:t>The Distribution line carries electricity from the substation to the consumer’s end.</a:t>
                      </a:r>
                      <a:endParaRPr lang="en-US" sz="1100" b="0" i="0" u="none" strike="noStrike">
                        <a:solidFill>
                          <a:srgbClr val="000000"/>
                        </a:solidFill>
                        <a:effectLst/>
                        <a:latin typeface="Verdana" panose="020B0604030504040204" pitchFamily="34" charset="0"/>
                      </a:endParaRPr>
                    </a:p>
                  </a:txBody>
                  <a:tcPr marL="9525" marR="9525" marT="9525" marB="0" anchor="ctr"/>
                </a:tc>
                <a:extLst>
                  <a:ext uri="{0D108BD9-81ED-4DB2-BD59-A6C34878D82A}">
                    <a16:rowId xmlns:a16="http://schemas.microsoft.com/office/drawing/2014/main" val="10001"/>
                  </a:ext>
                </a:extLst>
              </a:tr>
              <a:tr h="361950">
                <a:tc>
                  <a:txBody>
                    <a:bodyPr/>
                    <a:lstStyle/>
                    <a:p>
                      <a:pPr algn="l" fontAlgn="ctr"/>
                      <a:r>
                        <a:rPr lang="en-US" sz="1100" u="none" strike="noStrike">
                          <a:effectLst/>
                        </a:rPr>
                        <a:t>Phase</a:t>
                      </a:r>
                      <a:endParaRPr lang="en-US" sz="1100" b="0" i="0" u="none" strike="noStrike">
                        <a:solidFill>
                          <a:srgbClr val="000000"/>
                        </a:solidFill>
                        <a:effectLst/>
                        <a:latin typeface="Verdana" panose="020B0604030504040204" pitchFamily="34" charset="0"/>
                      </a:endParaRPr>
                    </a:p>
                  </a:txBody>
                  <a:tcPr marL="9525" marR="9525" marT="9525" marB="0" anchor="ctr"/>
                </a:tc>
                <a:tc>
                  <a:txBody>
                    <a:bodyPr/>
                    <a:lstStyle/>
                    <a:p>
                      <a:pPr algn="l" fontAlgn="ctr"/>
                      <a:r>
                        <a:rPr lang="en-US" sz="1100" u="none" strike="noStrike" dirty="0">
                          <a:effectLst/>
                        </a:rPr>
                        <a:t>It is carried out electricity in three phase supply system.</a:t>
                      </a:r>
                      <a:endParaRPr lang="en-US" sz="1100" b="0" i="0" u="none" strike="noStrike" dirty="0">
                        <a:solidFill>
                          <a:srgbClr val="000000"/>
                        </a:solidFill>
                        <a:effectLst/>
                        <a:latin typeface="Verdana" panose="020B0604030504040204" pitchFamily="34" charset="0"/>
                      </a:endParaRPr>
                    </a:p>
                  </a:txBody>
                  <a:tcPr marL="9525" marR="9525" marT="9525" marB="0" anchor="ctr"/>
                </a:tc>
                <a:tc>
                  <a:txBody>
                    <a:bodyPr/>
                    <a:lstStyle/>
                    <a:p>
                      <a:pPr algn="l" fontAlgn="ctr"/>
                      <a:r>
                        <a:rPr lang="en-US" sz="1100" u="none" strike="noStrike">
                          <a:effectLst/>
                        </a:rPr>
                        <a:t>It requires a single phase supply system for carrying electricity.</a:t>
                      </a:r>
                      <a:endParaRPr lang="en-US" sz="1100" b="0" i="0" u="none" strike="noStrike">
                        <a:solidFill>
                          <a:srgbClr val="000000"/>
                        </a:solidFill>
                        <a:effectLst/>
                        <a:latin typeface="Verdana" panose="020B0604030504040204" pitchFamily="34" charset="0"/>
                      </a:endParaRPr>
                    </a:p>
                  </a:txBody>
                  <a:tcPr marL="9525" marR="9525" marT="9525" marB="0" anchor="ctr"/>
                </a:tc>
                <a:extLst>
                  <a:ext uri="{0D108BD9-81ED-4DB2-BD59-A6C34878D82A}">
                    <a16:rowId xmlns:a16="http://schemas.microsoft.com/office/drawing/2014/main" val="10002"/>
                  </a:ext>
                </a:extLst>
              </a:tr>
              <a:tr h="361950">
                <a:tc>
                  <a:txBody>
                    <a:bodyPr/>
                    <a:lstStyle/>
                    <a:p>
                      <a:pPr algn="l" fontAlgn="ctr"/>
                      <a:endParaRPr lang="en-US" sz="1100" b="0" i="0" u="none" strike="noStrike" dirty="0">
                        <a:solidFill>
                          <a:srgbClr val="000000"/>
                        </a:solidFill>
                        <a:effectLst/>
                        <a:latin typeface="Verdana" panose="020B0604030504040204" pitchFamily="34" charset="0"/>
                      </a:endParaRPr>
                    </a:p>
                  </a:txBody>
                  <a:tcPr marL="9525" marR="9525" marT="9525" marB="0" anchor="ctr"/>
                </a:tc>
                <a:tc>
                  <a:txBody>
                    <a:bodyPr/>
                    <a:lstStyle/>
                    <a:p>
                      <a:pPr algn="l" fontAlgn="ctr"/>
                      <a:endParaRPr lang="en-US" sz="1100" b="0" i="0" u="none" strike="noStrike" dirty="0">
                        <a:solidFill>
                          <a:srgbClr val="000000"/>
                        </a:solidFill>
                        <a:effectLst/>
                        <a:latin typeface="Verdana" panose="020B0604030504040204" pitchFamily="34" charset="0"/>
                      </a:endParaRPr>
                    </a:p>
                  </a:txBody>
                  <a:tcPr marL="9525" marR="9525" marT="9525" marB="0" anchor="ctr"/>
                </a:tc>
                <a:tc>
                  <a:txBody>
                    <a:bodyPr/>
                    <a:lstStyle/>
                    <a:p>
                      <a:pPr algn="l" fontAlgn="ctr"/>
                      <a:endParaRPr lang="en-US" sz="1100" b="0" i="0" u="none" strike="noStrike" dirty="0">
                        <a:solidFill>
                          <a:srgbClr val="000000"/>
                        </a:solidFill>
                        <a:effectLst/>
                        <a:latin typeface="Verdana" panose="020B0604030504040204" pitchFamily="34" charset="0"/>
                      </a:endParaRPr>
                    </a:p>
                  </a:txBody>
                  <a:tcPr marL="9525" marR="9525" marT="9525" marB="0" anchor="ctr"/>
                </a:tc>
                <a:extLst>
                  <a:ext uri="{0D108BD9-81ED-4DB2-BD59-A6C34878D82A}">
                    <a16:rowId xmlns:a16="http://schemas.microsoft.com/office/drawing/2014/main" val="10003"/>
                  </a:ext>
                </a:extLst>
              </a:tr>
              <a:tr h="542925">
                <a:tc>
                  <a:txBody>
                    <a:bodyPr/>
                    <a:lstStyle/>
                    <a:p>
                      <a:pPr algn="l" fontAlgn="ctr"/>
                      <a:r>
                        <a:rPr lang="en-US" sz="1100" u="none" strike="noStrike">
                          <a:effectLst/>
                        </a:rPr>
                        <a:t>Current conduction level</a:t>
                      </a:r>
                      <a:endParaRPr lang="en-US" sz="1100" b="0" i="0" u="none" strike="noStrike">
                        <a:solidFill>
                          <a:srgbClr val="000000"/>
                        </a:solidFill>
                        <a:effectLst/>
                        <a:latin typeface="Verdana" panose="020B0604030504040204" pitchFamily="34" charset="0"/>
                      </a:endParaRPr>
                    </a:p>
                  </a:txBody>
                  <a:tcPr marL="9525" marR="9525" marT="9525" marB="0" anchor="ctr"/>
                </a:tc>
                <a:tc>
                  <a:txBody>
                    <a:bodyPr/>
                    <a:lstStyle/>
                    <a:p>
                      <a:pPr algn="l" fontAlgn="ctr"/>
                      <a:r>
                        <a:rPr lang="en-US" sz="1100" u="none" strike="noStrike">
                          <a:effectLst/>
                        </a:rPr>
                        <a:t>They conduct current at 69 kV or more.</a:t>
                      </a:r>
                      <a:endParaRPr lang="en-US" sz="1100" b="0" i="0" u="none" strike="noStrike">
                        <a:solidFill>
                          <a:srgbClr val="000000"/>
                        </a:solidFill>
                        <a:effectLst/>
                        <a:latin typeface="Verdana" panose="020B0604030504040204" pitchFamily="34" charset="0"/>
                      </a:endParaRPr>
                    </a:p>
                  </a:txBody>
                  <a:tcPr marL="9525" marR="9525" marT="9525" marB="0" anchor="ctr"/>
                </a:tc>
                <a:tc>
                  <a:txBody>
                    <a:bodyPr/>
                    <a:lstStyle/>
                    <a:p>
                      <a:pPr algn="l" fontAlgn="ctr"/>
                      <a:r>
                        <a:rPr lang="en-US" sz="1100" u="none" strike="noStrike">
                          <a:effectLst/>
                        </a:rPr>
                        <a:t>They conduct less than 69 kV</a:t>
                      </a:r>
                      <a:endParaRPr lang="en-US" sz="1100" b="0" i="0" u="none" strike="noStrike">
                        <a:solidFill>
                          <a:srgbClr val="000000"/>
                        </a:solidFill>
                        <a:effectLst/>
                        <a:latin typeface="Verdana" panose="020B0604030504040204" pitchFamily="34" charset="0"/>
                      </a:endParaRPr>
                    </a:p>
                  </a:txBody>
                  <a:tcPr marL="9525" marR="9525" marT="9525" marB="0" anchor="ctr"/>
                </a:tc>
                <a:extLst>
                  <a:ext uri="{0D108BD9-81ED-4DB2-BD59-A6C34878D82A}">
                    <a16:rowId xmlns:a16="http://schemas.microsoft.com/office/drawing/2014/main" val="10004"/>
                  </a:ext>
                </a:extLst>
              </a:tr>
              <a:tr h="361950">
                <a:tc>
                  <a:txBody>
                    <a:bodyPr/>
                    <a:lstStyle/>
                    <a:p>
                      <a:pPr algn="l" fontAlgn="ctr"/>
                      <a:r>
                        <a:rPr lang="en-US" sz="1100" u="none" strike="noStrike">
                          <a:effectLst/>
                        </a:rPr>
                        <a:t>Thickness</a:t>
                      </a:r>
                      <a:endParaRPr lang="en-US" sz="1100" b="0" i="0" u="none" strike="noStrike">
                        <a:solidFill>
                          <a:srgbClr val="000000"/>
                        </a:solidFill>
                        <a:effectLst/>
                        <a:latin typeface="Verdana" panose="020B0604030504040204" pitchFamily="34" charset="0"/>
                      </a:endParaRPr>
                    </a:p>
                  </a:txBody>
                  <a:tcPr marL="9525" marR="9525" marT="9525" marB="0" anchor="ctr"/>
                </a:tc>
                <a:tc>
                  <a:txBody>
                    <a:bodyPr/>
                    <a:lstStyle/>
                    <a:p>
                      <a:pPr algn="l" fontAlgn="ctr"/>
                      <a:r>
                        <a:rPr lang="en-US" sz="1100" u="none" strike="noStrike">
                          <a:effectLst/>
                        </a:rPr>
                        <a:t>Transmission lines are thick lines.</a:t>
                      </a:r>
                      <a:endParaRPr lang="en-US" sz="1100" b="0" i="0" u="none" strike="noStrike">
                        <a:solidFill>
                          <a:srgbClr val="000000"/>
                        </a:solidFill>
                        <a:effectLst/>
                        <a:latin typeface="Verdana" panose="020B0604030504040204" pitchFamily="34" charset="0"/>
                      </a:endParaRPr>
                    </a:p>
                  </a:txBody>
                  <a:tcPr marL="9525" marR="9525" marT="9525" marB="0" anchor="ctr"/>
                </a:tc>
                <a:tc>
                  <a:txBody>
                    <a:bodyPr/>
                    <a:lstStyle/>
                    <a:p>
                      <a:pPr algn="l" fontAlgn="ctr"/>
                      <a:r>
                        <a:rPr lang="en-US" sz="1100" u="none" strike="noStrike" dirty="0">
                          <a:effectLst/>
                        </a:rPr>
                        <a:t>Distribution line are thin as compared to the transmission line.</a:t>
                      </a:r>
                      <a:endParaRPr lang="en-US" sz="1100" b="0" i="0" u="none" strike="noStrike" dirty="0">
                        <a:solidFill>
                          <a:srgbClr val="000000"/>
                        </a:solidFill>
                        <a:effectLst/>
                        <a:latin typeface="Verdana" panose="020B0604030504040204" pitchFamily="34" charset="0"/>
                      </a:endParaRPr>
                    </a:p>
                  </a:txBody>
                  <a:tcPr marL="9525" marR="9525" marT="9525" marB="0" anchor="ctr"/>
                </a:tc>
                <a:extLst>
                  <a:ext uri="{0D108BD9-81ED-4DB2-BD59-A6C34878D82A}">
                    <a16:rowId xmlns:a16="http://schemas.microsoft.com/office/drawing/2014/main" val="10005"/>
                  </a:ext>
                </a:extLst>
              </a:tr>
            </a:tbl>
          </a:graphicData>
        </a:graphic>
      </p:graphicFrame>
      <p:pic>
        <p:nvPicPr>
          <p:cNvPr id="5" name="Picture 4"/>
          <p:cNvPicPr>
            <a:picLocks noChangeAspect="1"/>
          </p:cNvPicPr>
          <p:nvPr/>
        </p:nvPicPr>
        <p:blipFill rotWithShape="1">
          <a:blip r:embed="rId2"/>
          <a:srcRect l="34375" t="49383" r="27500" b="16543"/>
          <a:stretch/>
        </p:blipFill>
        <p:spPr>
          <a:xfrm>
            <a:off x="93133" y="1524000"/>
            <a:ext cx="4648200" cy="2336800"/>
          </a:xfrm>
          <a:prstGeom prst="rect">
            <a:avLst/>
          </a:prstGeom>
        </p:spPr>
      </p:pic>
    </p:spTree>
    <p:extLst>
      <p:ext uri="{BB962C8B-B14F-4D97-AF65-F5344CB8AC3E}">
        <p14:creationId xmlns:p14="http://schemas.microsoft.com/office/powerpoint/2010/main" val="2338773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Perbedaan</a:t>
            </a:r>
            <a:r>
              <a:rPr lang="en-US" dirty="0"/>
              <a:t> </a:t>
            </a:r>
            <a:r>
              <a:rPr lang="en-US" dirty="0" err="1"/>
              <a:t>Trafo</a:t>
            </a:r>
            <a:r>
              <a:rPr lang="en-US" dirty="0"/>
              <a:t> </a:t>
            </a:r>
            <a:r>
              <a:rPr lang="en-US" dirty="0" err="1"/>
              <a:t>pada</a:t>
            </a:r>
            <a:r>
              <a:rPr lang="en-US" dirty="0"/>
              <a:t> </a:t>
            </a:r>
            <a:r>
              <a:rPr lang="en-US" dirty="0" err="1"/>
              <a:t>sistem</a:t>
            </a:r>
            <a:r>
              <a:rPr lang="en-US" dirty="0"/>
              <a:t> </a:t>
            </a:r>
            <a:r>
              <a:rPr lang="en-US" dirty="0" err="1"/>
              <a:t>Transmisi</a:t>
            </a:r>
            <a:r>
              <a:rPr lang="en-US" dirty="0"/>
              <a:t> </a:t>
            </a:r>
            <a:r>
              <a:rPr lang="en-US" dirty="0" err="1"/>
              <a:t>dengan</a:t>
            </a:r>
            <a:r>
              <a:rPr lang="en-US" dirty="0"/>
              <a:t> </a:t>
            </a:r>
            <a:r>
              <a:rPr lang="en-US" dirty="0" err="1"/>
              <a:t>Distribusi</a:t>
            </a:r>
            <a:endParaRPr lang="en-US" dirty="0"/>
          </a:p>
        </p:txBody>
      </p:sp>
      <p:graphicFrame>
        <p:nvGraphicFramePr>
          <p:cNvPr id="3" name="Table 2"/>
          <p:cNvGraphicFramePr>
            <a:graphicFrameLocks noGrp="1"/>
          </p:cNvGraphicFramePr>
          <p:nvPr/>
        </p:nvGraphicFramePr>
        <p:xfrm>
          <a:off x="2175403" y="1678517"/>
          <a:ext cx="8670396" cy="4268508"/>
        </p:xfrm>
        <a:graphic>
          <a:graphicData uri="http://schemas.openxmlformats.org/drawingml/2006/table">
            <a:tbl>
              <a:tblPr>
                <a:tableStyleId>{69C7853C-536D-4A76-A0AE-DD22124D55A5}</a:tableStyleId>
              </a:tblPr>
              <a:tblGrid>
                <a:gridCol w="1077362">
                  <a:extLst>
                    <a:ext uri="{9D8B030D-6E8A-4147-A177-3AD203B41FA5}">
                      <a16:colId xmlns:a16="http://schemas.microsoft.com/office/drawing/2014/main" val="20000"/>
                    </a:ext>
                  </a:extLst>
                </a:gridCol>
                <a:gridCol w="3362799">
                  <a:extLst>
                    <a:ext uri="{9D8B030D-6E8A-4147-A177-3AD203B41FA5}">
                      <a16:colId xmlns:a16="http://schemas.microsoft.com/office/drawing/2014/main" val="20001"/>
                    </a:ext>
                  </a:extLst>
                </a:gridCol>
                <a:gridCol w="4230235">
                  <a:extLst>
                    <a:ext uri="{9D8B030D-6E8A-4147-A177-3AD203B41FA5}">
                      <a16:colId xmlns:a16="http://schemas.microsoft.com/office/drawing/2014/main" val="20002"/>
                    </a:ext>
                  </a:extLst>
                </a:gridCol>
              </a:tblGrid>
              <a:tr h="342103">
                <a:tc>
                  <a:txBody>
                    <a:bodyPr/>
                    <a:lstStyle/>
                    <a:p>
                      <a:pPr algn="ctr" fontAlgn="ctr"/>
                      <a:r>
                        <a:rPr lang="en-US" sz="800" b="1" u="none" strike="noStrike" dirty="0">
                          <a:effectLst/>
                        </a:rPr>
                        <a:t>BASIS OF DIFFERENCE</a:t>
                      </a:r>
                      <a:endParaRPr lang="en-US" sz="800" b="1" i="0" u="none" strike="noStrike" dirty="0">
                        <a:solidFill>
                          <a:srgbClr val="000000"/>
                        </a:solidFill>
                        <a:effectLst/>
                        <a:latin typeface="Verdana" panose="020B0604030504040204" pitchFamily="34" charset="0"/>
                      </a:endParaRPr>
                    </a:p>
                  </a:txBody>
                  <a:tcPr marL="5898" marR="5898" marT="5898" marB="0" anchor="ctr"/>
                </a:tc>
                <a:tc>
                  <a:txBody>
                    <a:bodyPr/>
                    <a:lstStyle/>
                    <a:p>
                      <a:pPr algn="ctr" fontAlgn="ctr"/>
                      <a:r>
                        <a:rPr lang="en-US" sz="800" b="1" u="none" strike="noStrike" dirty="0">
                          <a:effectLst/>
                        </a:rPr>
                        <a:t>POWER TRANSFORMER</a:t>
                      </a:r>
                      <a:endParaRPr lang="en-US" sz="800" b="1" i="0" u="none" strike="noStrike" dirty="0">
                        <a:solidFill>
                          <a:srgbClr val="000000"/>
                        </a:solidFill>
                        <a:effectLst/>
                        <a:latin typeface="Verdana" panose="020B0604030504040204" pitchFamily="34" charset="0"/>
                      </a:endParaRPr>
                    </a:p>
                  </a:txBody>
                  <a:tcPr marL="5898" marR="5898" marT="5898" marB="0" anchor="ctr"/>
                </a:tc>
                <a:tc>
                  <a:txBody>
                    <a:bodyPr/>
                    <a:lstStyle/>
                    <a:p>
                      <a:pPr algn="ctr" fontAlgn="ctr"/>
                      <a:r>
                        <a:rPr lang="en-US" sz="800" b="1" u="none" strike="noStrike" dirty="0">
                          <a:effectLst/>
                        </a:rPr>
                        <a:t>DISTRIBUTION TRANSFORMER</a:t>
                      </a:r>
                      <a:endParaRPr lang="en-US" sz="800" b="1" i="0" u="none" strike="noStrike" dirty="0">
                        <a:solidFill>
                          <a:srgbClr val="000000"/>
                        </a:solidFill>
                        <a:effectLst/>
                        <a:latin typeface="Verdana" panose="020B0604030504040204" pitchFamily="34" charset="0"/>
                      </a:endParaRPr>
                    </a:p>
                  </a:txBody>
                  <a:tcPr marL="5898" marR="5898" marT="5898" marB="0" anchor="ctr"/>
                </a:tc>
                <a:extLst>
                  <a:ext uri="{0D108BD9-81ED-4DB2-BD59-A6C34878D82A}">
                    <a16:rowId xmlns:a16="http://schemas.microsoft.com/office/drawing/2014/main" val="10000"/>
                  </a:ext>
                </a:extLst>
              </a:tr>
              <a:tr h="230035">
                <a:tc>
                  <a:txBody>
                    <a:bodyPr/>
                    <a:lstStyle/>
                    <a:p>
                      <a:pPr algn="just" fontAlgn="t"/>
                      <a:r>
                        <a:rPr lang="en-US" sz="800" b="1" u="none" strike="noStrike" dirty="0">
                          <a:effectLst/>
                        </a:rPr>
                        <a:t>Type of network</a:t>
                      </a:r>
                      <a:endParaRPr lang="en-US" sz="800" b="1" i="0" u="none" strike="noStrike" dirty="0">
                        <a:solidFill>
                          <a:srgbClr val="000000"/>
                        </a:solidFill>
                        <a:effectLst/>
                        <a:latin typeface="Verdana" panose="020B0604030504040204" pitchFamily="34" charset="0"/>
                      </a:endParaRPr>
                    </a:p>
                  </a:txBody>
                  <a:tcPr marL="5898" marR="5898" marT="5898" marB="0"/>
                </a:tc>
                <a:tc>
                  <a:txBody>
                    <a:bodyPr/>
                    <a:lstStyle/>
                    <a:p>
                      <a:pPr algn="just" fontAlgn="t"/>
                      <a:r>
                        <a:rPr lang="en-US" sz="800" b="1" u="none" strike="noStrike">
                          <a:effectLst/>
                        </a:rPr>
                        <a:t>It is used in transmission network of higher voltages</a:t>
                      </a:r>
                      <a:endParaRPr lang="en-US" sz="800" b="1" i="0" u="none" strike="noStrike">
                        <a:solidFill>
                          <a:srgbClr val="000000"/>
                        </a:solidFill>
                        <a:effectLst/>
                        <a:latin typeface="Verdana" panose="020B0604030504040204" pitchFamily="34" charset="0"/>
                      </a:endParaRPr>
                    </a:p>
                  </a:txBody>
                  <a:tcPr marL="5898" marR="5898" marT="5898" marB="0"/>
                </a:tc>
                <a:tc>
                  <a:txBody>
                    <a:bodyPr/>
                    <a:lstStyle/>
                    <a:p>
                      <a:pPr algn="just" fontAlgn="t"/>
                      <a:r>
                        <a:rPr lang="en-US" sz="800" b="1" u="none" strike="noStrike">
                          <a:effectLst/>
                        </a:rPr>
                        <a:t>It is used in the distribution network for lower voltages.</a:t>
                      </a:r>
                      <a:endParaRPr lang="en-US" sz="800" b="1" i="0" u="none" strike="noStrike">
                        <a:solidFill>
                          <a:srgbClr val="000000"/>
                        </a:solidFill>
                        <a:effectLst/>
                        <a:latin typeface="Verdana" panose="020B0604030504040204" pitchFamily="34" charset="0"/>
                      </a:endParaRPr>
                    </a:p>
                  </a:txBody>
                  <a:tcPr marL="5898" marR="5898" marT="5898" marB="0"/>
                </a:tc>
                <a:extLst>
                  <a:ext uri="{0D108BD9-81ED-4DB2-BD59-A6C34878D82A}">
                    <a16:rowId xmlns:a16="http://schemas.microsoft.com/office/drawing/2014/main" val="10001"/>
                  </a:ext>
                </a:extLst>
              </a:tr>
              <a:tr h="230035">
                <a:tc>
                  <a:txBody>
                    <a:bodyPr/>
                    <a:lstStyle/>
                    <a:p>
                      <a:pPr algn="l" fontAlgn="t"/>
                      <a:r>
                        <a:rPr lang="en-US" sz="800" b="1" u="none" strike="noStrike" dirty="0">
                          <a:effectLst/>
                        </a:rPr>
                        <a:t>Availability of ratings</a:t>
                      </a:r>
                      <a:endParaRPr lang="en-US" sz="800" b="1" i="0" u="none" strike="noStrike" dirty="0">
                        <a:solidFill>
                          <a:srgbClr val="000000"/>
                        </a:solidFill>
                        <a:effectLst/>
                        <a:latin typeface="Verdana" panose="020B0604030504040204" pitchFamily="34" charset="0"/>
                      </a:endParaRPr>
                    </a:p>
                  </a:txBody>
                  <a:tcPr marL="5898" marR="5898" marT="5898" marB="0"/>
                </a:tc>
                <a:tc>
                  <a:txBody>
                    <a:bodyPr/>
                    <a:lstStyle/>
                    <a:p>
                      <a:pPr algn="just" fontAlgn="t"/>
                      <a:r>
                        <a:rPr lang="nn-NO" sz="800" b="1" u="none" strike="noStrike">
                          <a:effectLst/>
                        </a:rPr>
                        <a:t>400 kV, 200 kV, 110 kV , 66 kV, 33 kV.</a:t>
                      </a:r>
                      <a:endParaRPr lang="nn-NO" sz="800" b="1" i="0" u="none" strike="noStrike">
                        <a:solidFill>
                          <a:srgbClr val="000000"/>
                        </a:solidFill>
                        <a:effectLst/>
                        <a:latin typeface="Verdana" panose="020B0604030504040204" pitchFamily="34" charset="0"/>
                      </a:endParaRPr>
                    </a:p>
                  </a:txBody>
                  <a:tcPr marL="5898" marR="5898" marT="5898" marB="0"/>
                </a:tc>
                <a:tc>
                  <a:txBody>
                    <a:bodyPr/>
                    <a:lstStyle/>
                    <a:p>
                      <a:pPr algn="just" fontAlgn="t"/>
                      <a:r>
                        <a:rPr lang="nn-NO" sz="800" b="1" u="none" strike="noStrike">
                          <a:effectLst/>
                        </a:rPr>
                        <a:t>11 Kv, 6.6 Kv, 3.3 Kv, 440 V,230 V</a:t>
                      </a:r>
                      <a:endParaRPr lang="nn-NO" sz="800" b="1" i="0" u="none" strike="noStrike">
                        <a:solidFill>
                          <a:srgbClr val="000000"/>
                        </a:solidFill>
                        <a:effectLst/>
                        <a:latin typeface="Verdana" panose="020B0604030504040204" pitchFamily="34" charset="0"/>
                      </a:endParaRPr>
                    </a:p>
                  </a:txBody>
                  <a:tcPr marL="5898" marR="5898" marT="5898" marB="0"/>
                </a:tc>
                <a:extLst>
                  <a:ext uri="{0D108BD9-81ED-4DB2-BD59-A6C34878D82A}">
                    <a16:rowId xmlns:a16="http://schemas.microsoft.com/office/drawing/2014/main" val="10002"/>
                  </a:ext>
                </a:extLst>
              </a:tr>
              <a:tr h="342103">
                <a:tc>
                  <a:txBody>
                    <a:bodyPr/>
                    <a:lstStyle/>
                    <a:p>
                      <a:pPr algn="l" fontAlgn="t"/>
                      <a:r>
                        <a:rPr lang="en-US" sz="800" b="1" u="none" strike="noStrike" dirty="0">
                          <a:effectLst/>
                        </a:rPr>
                        <a:t>Maximum rating of usage</a:t>
                      </a:r>
                      <a:endParaRPr lang="en-US" sz="800" b="1" i="0" u="none" strike="noStrike" dirty="0">
                        <a:solidFill>
                          <a:srgbClr val="000000"/>
                        </a:solidFill>
                        <a:effectLst/>
                        <a:latin typeface="Verdana" panose="020B0604030504040204" pitchFamily="34" charset="0"/>
                      </a:endParaRPr>
                    </a:p>
                  </a:txBody>
                  <a:tcPr marL="5898" marR="5898" marT="5898" marB="0"/>
                </a:tc>
                <a:tc>
                  <a:txBody>
                    <a:bodyPr/>
                    <a:lstStyle/>
                    <a:p>
                      <a:pPr algn="just" fontAlgn="t"/>
                      <a:r>
                        <a:rPr lang="en-US" sz="800" b="1" u="none" strike="noStrike">
                          <a:effectLst/>
                        </a:rPr>
                        <a:t>Power transformers are used for rating above 200 MVA</a:t>
                      </a:r>
                      <a:endParaRPr lang="en-US" sz="800" b="1" i="0" u="none" strike="noStrike">
                        <a:solidFill>
                          <a:srgbClr val="000000"/>
                        </a:solidFill>
                        <a:effectLst/>
                        <a:latin typeface="Verdana" panose="020B0604030504040204" pitchFamily="34" charset="0"/>
                      </a:endParaRPr>
                    </a:p>
                  </a:txBody>
                  <a:tcPr marL="5898" marR="5898" marT="5898" marB="0"/>
                </a:tc>
                <a:tc>
                  <a:txBody>
                    <a:bodyPr/>
                    <a:lstStyle/>
                    <a:p>
                      <a:pPr algn="just" fontAlgn="t"/>
                      <a:r>
                        <a:rPr lang="en-US" sz="800" b="1" u="none" strike="noStrike">
                          <a:effectLst/>
                        </a:rPr>
                        <a:t>Distribution transformers are used for rating less than 200 MVA</a:t>
                      </a:r>
                      <a:endParaRPr lang="en-US" sz="800" b="1" i="0" u="none" strike="noStrike">
                        <a:solidFill>
                          <a:srgbClr val="000000"/>
                        </a:solidFill>
                        <a:effectLst/>
                        <a:latin typeface="Verdana" panose="020B0604030504040204" pitchFamily="34" charset="0"/>
                      </a:endParaRPr>
                    </a:p>
                  </a:txBody>
                  <a:tcPr marL="5898" marR="5898" marT="5898" marB="0"/>
                </a:tc>
                <a:extLst>
                  <a:ext uri="{0D108BD9-81ED-4DB2-BD59-A6C34878D82A}">
                    <a16:rowId xmlns:a16="http://schemas.microsoft.com/office/drawing/2014/main" val="10003"/>
                  </a:ext>
                </a:extLst>
              </a:tr>
              <a:tr h="230035">
                <a:tc>
                  <a:txBody>
                    <a:bodyPr/>
                    <a:lstStyle/>
                    <a:p>
                      <a:pPr algn="l" fontAlgn="t"/>
                      <a:r>
                        <a:rPr lang="en-US" sz="800" b="1" u="none" strike="noStrike" dirty="0">
                          <a:effectLst/>
                        </a:rPr>
                        <a:t>Size</a:t>
                      </a:r>
                      <a:endParaRPr lang="en-US" sz="800" b="1" i="0" u="none" strike="noStrike" dirty="0">
                        <a:solidFill>
                          <a:srgbClr val="000000"/>
                        </a:solidFill>
                        <a:effectLst/>
                        <a:latin typeface="Verdana" panose="020B0604030504040204" pitchFamily="34" charset="0"/>
                      </a:endParaRPr>
                    </a:p>
                  </a:txBody>
                  <a:tcPr marL="5898" marR="5898" marT="5898" marB="0"/>
                </a:tc>
                <a:tc>
                  <a:txBody>
                    <a:bodyPr/>
                    <a:lstStyle/>
                    <a:p>
                      <a:pPr algn="just" fontAlgn="t"/>
                      <a:r>
                        <a:rPr lang="en-US" sz="800" b="1" u="none" strike="noStrike">
                          <a:effectLst/>
                        </a:rPr>
                        <a:t>Larger in size as compared of distribution transformers</a:t>
                      </a:r>
                      <a:endParaRPr lang="en-US" sz="800" b="1" i="0" u="none" strike="noStrike">
                        <a:solidFill>
                          <a:srgbClr val="000000"/>
                        </a:solidFill>
                        <a:effectLst/>
                        <a:latin typeface="Verdana" panose="020B0604030504040204" pitchFamily="34" charset="0"/>
                      </a:endParaRPr>
                    </a:p>
                  </a:txBody>
                  <a:tcPr marL="5898" marR="5898" marT="5898" marB="0"/>
                </a:tc>
                <a:tc>
                  <a:txBody>
                    <a:bodyPr/>
                    <a:lstStyle/>
                    <a:p>
                      <a:pPr algn="just" fontAlgn="t"/>
                      <a:r>
                        <a:rPr lang="en-US" sz="800" b="1" u="none" strike="noStrike">
                          <a:effectLst/>
                        </a:rPr>
                        <a:t>Smaller in size</a:t>
                      </a:r>
                      <a:endParaRPr lang="en-US" sz="800" b="1" i="0" u="none" strike="noStrike">
                        <a:solidFill>
                          <a:srgbClr val="000000"/>
                        </a:solidFill>
                        <a:effectLst/>
                        <a:latin typeface="Verdana" panose="020B0604030504040204" pitchFamily="34" charset="0"/>
                      </a:endParaRPr>
                    </a:p>
                  </a:txBody>
                  <a:tcPr marL="5898" marR="5898" marT="5898" marB="0"/>
                </a:tc>
                <a:extLst>
                  <a:ext uri="{0D108BD9-81ED-4DB2-BD59-A6C34878D82A}">
                    <a16:rowId xmlns:a16="http://schemas.microsoft.com/office/drawing/2014/main" val="10004"/>
                  </a:ext>
                </a:extLst>
              </a:tr>
              <a:tr h="230035">
                <a:tc>
                  <a:txBody>
                    <a:bodyPr/>
                    <a:lstStyle/>
                    <a:p>
                      <a:pPr algn="l" fontAlgn="t"/>
                      <a:r>
                        <a:rPr lang="en-US" sz="800" b="1" u="none" strike="noStrike" dirty="0">
                          <a:effectLst/>
                        </a:rPr>
                        <a:t>Designed Efficiency</a:t>
                      </a:r>
                      <a:endParaRPr lang="en-US" sz="800" b="1" i="0" u="none" strike="noStrike" dirty="0">
                        <a:solidFill>
                          <a:srgbClr val="000000"/>
                        </a:solidFill>
                        <a:effectLst/>
                        <a:latin typeface="Verdana" panose="020B0604030504040204" pitchFamily="34" charset="0"/>
                      </a:endParaRPr>
                    </a:p>
                  </a:txBody>
                  <a:tcPr marL="5898" marR="5898" marT="5898" marB="0"/>
                </a:tc>
                <a:tc>
                  <a:txBody>
                    <a:bodyPr/>
                    <a:lstStyle/>
                    <a:p>
                      <a:pPr algn="just" fontAlgn="t"/>
                      <a:r>
                        <a:rPr lang="en-US" sz="800" b="1" u="none" strike="noStrike" dirty="0">
                          <a:effectLst/>
                        </a:rPr>
                        <a:t>Designed for maximum efficiency of 100%</a:t>
                      </a:r>
                      <a:endParaRPr lang="en-US" sz="800" b="1" i="0" u="none" strike="noStrike" dirty="0">
                        <a:solidFill>
                          <a:srgbClr val="000000"/>
                        </a:solidFill>
                        <a:effectLst/>
                        <a:latin typeface="Verdana" panose="020B0604030504040204" pitchFamily="34" charset="0"/>
                      </a:endParaRPr>
                    </a:p>
                  </a:txBody>
                  <a:tcPr marL="5898" marR="5898" marT="5898" marB="0"/>
                </a:tc>
                <a:tc>
                  <a:txBody>
                    <a:bodyPr/>
                    <a:lstStyle/>
                    <a:p>
                      <a:pPr algn="just" fontAlgn="t"/>
                      <a:r>
                        <a:rPr lang="en-US" sz="800" b="1" u="none" strike="noStrike">
                          <a:effectLst/>
                        </a:rPr>
                        <a:t>Designed for 50-70% efficiency</a:t>
                      </a:r>
                      <a:endParaRPr lang="en-US" sz="800" b="1" i="0" u="none" strike="noStrike">
                        <a:solidFill>
                          <a:srgbClr val="000000"/>
                        </a:solidFill>
                        <a:effectLst/>
                        <a:latin typeface="Verdana" panose="020B0604030504040204" pitchFamily="34" charset="0"/>
                      </a:endParaRPr>
                    </a:p>
                  </a:txBody>
                  <a:tcPr marL="5898" marR="5898" marT="5898" marB="0"/>
                </a:tc>
                <a:extLst>
                  <a:ext uri="{0D108BD9-81ED-4DB2-BD59-A6C34878D82A}">
                    <a16:rowId xmlns:a16="http://schemas.microsoft.com/office/drawing/2014/main" val="10005"/>
                  </a:ext>
                </a:extLst>
              </a:tr>
              <a:tr h="454171">
                <a:tc>
                  <a:txBody>
                    <a:bodyPr/>
                    <a:lstStyle/>
                    <a:p>
                      <a:pPr algn="l" fontAlgn="t"/>
                      <a:r>
                        <a:rPr lang="en-US" sz="800" b="1" u="none" strike="noStrike" dirty="0">
                          <a:effectLst/>
                        </a:rPr>
                        <a:t>Efficiency formula</a:t>
                      </a:r>
                      <a:endParaRPr lang="en-US" sz="800" b="1" i="0" u="none" strike="noStrike" dirty="0">
                        <a:solidFill>
                          <a:srgbClr val="000000"/>
                        </a:solidFill>
                        <a:effectLst/>
                        <a:latin typeface="Verdana" panose="020B0604030504040204" pitchFamily="34" charset="0"/>
                      </a:endParaRPr>
                    </a:p>
                  </a:txBody>
                  <a:tcPr marL="5898" marR="5898" marT="5898" marB="0"/>
                </a:tc>
                <a:tc>
                  <a:txBody>
                    <a:bodyPr/>
                    <a:lstStyle/>
                    <a:p>
                      <a:pPr algn="just" fontAlgn="t"/>
                      <a:r>
                        <a:rPr lang="en-US" sz="800" b="1" u="none" strike="noStrike" dirty="0">
                          <a:effectLst/>
                        </a:rPr>
                        <a:t>Efficiency is measured as the ratio of output to the input power</a:t>
                      </a:r>
                      <a:endParaRPr lang="en-US" sz="800" b="1" i="0" u="none" strike="noStrike" dirty="0">
                        <a:solidFill>
                          <a:srgbClr val="000000"/>
                        </a:solidFill>
                        <a:effectLst/>
                        <a:latin typeface="Verdana" panose="020B0604030504040204" pitchFamily="34" charset="0"/>
                      </a:endParaRPr>
                    </a:p>
                  </a:txBody>
                  <a:tcPr marL="5898" marR="5898" marT="5898" marB="0"/>
                </a:tc>
                <a:tc>
                  <a:txBody>
                    <a:bodyPr/>
                    <a:lstStyle/>
                    <a:p>
                      <a:pPr algn="just" fontAlgn="t"/>
                      <a:r>
                        <a:rPr lang="en-US" sz="800" b="1" u="none" strike="noStrike">
                          <a:effectLst/>
                        </a:rPr>
                        <a:t>Here All Day Efficiency is considered. It is the ratio of output in kilowatt hour (kWh) or watt hour (Wh) to the input in kWh or Wh of a transformer over 24 hours.</a:t>
                      </a:r>
                      <a:endParaRPr lang="en-US" sz="800" b="1" i="0" u="none" strike="noStrike">
                        <a:solidFill>
                          <a:srgbClr val="000000"/>
                        </a:solidFill>
                        <a:effectLst/>
                        <a:latin typeface="Verdana" panose="020B0604030504040204" pitchFamily="34" charset="0"/>
                      </a:endParaRPr>
                    </a:p>
                  </a:txBody>
                  <a:tcPr marL="5898" marR="5898" marT="5898" marB="0"/>
                </a:tc>
                <a:extLst>
                  <a:ext uri="{0D108BD9-81ED-4DB2-BD59-A6C34878D82A}">
                    <a16:rowId xmlns:a16="http://schemas.microsoft.com/office/drawing/2014/main" val="10006"/>
                  </a:ext>
                </a:extLst>
              </a:tr>
              <a:tr h="230035">
                <a:tc>
                  <a:txBody>
                    <a:bodyPr/>
                    <a:lstStyle/>
                    <a:p>
                      <a:pPr algn="l" fontAlgn="t"/>
                      <a:r>
                        <a:rPr lang="en-US" sz="800" b="1" u="none" strike="noStrike" dirty="0">
                          <a:effectLst/>
                        </a:rPr>
                        <a:t>Application</a:t>
                      </a:r>
                      <a:endParaRPr lang="en-US" sz="800" b="1" i="0" u="none" strike="noStrike" dirty="0">
                        <a:solidFill>
                          <a:srgbClr val="000000"/>
                        </a:solidFill>
                        <a:effectLst/>
                        <a:latin typeface="Verdana" panose="020B0604030504040204" pitchFamily="34" charset="0"/>
                      </a:endParaRPr>
                    </a:p>
                  </a:txBody>
                  <a:tcPr marL="5898" marR="5898" marT="5898" marB="0"/>
                </a:tc>
                <a:tc>
                  <a:txBody>
                    <a:bodyPr/>
                    <a:lstStyle/>
                    <a:p>
                      <a:pPr algn="just" fontAlgn="t"/>
                      <a:r>
                        <a:rPr lang="en-US" sz="800" b="1" u="none" strike="noStrike" dirty="0">
                          <a:effectLst/>
                        </a:rPr>
                        <a:t>Used in generating stations and transmission substations</a:t>
                      </a:r>
                      <a:endParaRPr lang="en-US" sz="800" b="1" i="0" u="none" strike="noStrike" dirty="0">
                        <a:solidFill>
                          <a:srgbClr val="000000"/>
                        </a:solidFill>
                        <a:effectLst/>
                        <a:latin typeface="Verdana" panose="020B0604030504040204" pitchFamily="34" charset="0"/>
                      </a:endParaRPr>
                    </a:p>
                  </a:txBody>
                  <a:tcPr marL="5898" marR="5898" marT="5898" marB="0"/>
                </a:tc>
                <a:tc>
                  <a:txBody>
                    <a:bodyPr/>
                    <a:lstStyle/>
                    <a:p>
                      <a:pPr algn="just" fontAlgn="t"/>
                      <a:r>
                        <a:rPr lang="en-US" sz="800" b="1" u="none" strike="noStrike" dirty="0">
                          <a:effectLst/>
                        </a:rPr>
                        <a:t>Used in distribution stations, also for industrial and domestic purposes</a:t>
                      </a:r>
                      <a:endParaRPr lang="en-US" sz="800" b="1" i="0" u="none" strike="noStrike" dirty="0">
                        <a:solidFill>
                          <a:srgbClr val="000000"/>
                        </a:solidFill>
                        <a:effectLst/>
                        <a:latin typeface="Verdana" panose="020B0604030504040204" pitchFamily="34" charset="0"/>
                      </a:endParaRPr>
                    </a:p>
                  </a:txBody>
                  <a:tcPr marL="5898" marR="5898" marT="5898" marB="0"/>
                </a:tc>
                <a:extLst>
                  <a:ext uri="{0D108BD9-81ED-4DB2-BD59-A6C34878D82A}">
                    <a16:rowId xmlns:a16="http://schemas.microsoft.com/office/drawing/2014/main" val="10007"/>
                  </a:ext>
                </a:extLst>
              </a:tr>
              <a:tr h="230035">
                <a:tc>
                  <a:txBody>
                    <a:bodyPr/>
                    <a:lstStyle/>
                    <a:p>
                      <a:pPr algn="l" fontAlgn="t"/>
                      <a:r>
                        <a:rPr lang="en-US" sz="800" b="1" u="none" strike="noStrike" dirty="0">
                          <a:effectLst/>
                        </a:rPr>
                        <a:t>Losses</a:t>
                      </a:r>
                      <a:endParaRPr lang="en-US" sz="800" b="1" i="0" u="none" strike="noStrike" dirty="0">
                        <a:solidFill>
                          <a:srgbClr val="000000"/>
                        </a:solidFill>
                        <a:effectLst/>
                        <a:latin typeface="Verdana" panose="020B0604030504040204" pitchFamily="34" charset="0"/>
                      </a:endParaRPr>
                    </a:p>
                  </a:txBody>
                  <a:tcPr marL="5898" marR="5898" marT="5898" marB="0"/>
                </a:tc>
                <a:tc>
                  <a:txBody>
                    <a:bodyPr/>
                    <a:lstStyle/>
                    <a:p>
                      <a:pPr algn="just" fontAlgn="t"/>
                      <a:r>
                        <a:rPr lang="en-US" sz="800" b="1" u="none" strike="noStrike">
                          <a:effectLst/>
                        </a:rPr>
                        <a:t>Copper and iron losses take place throughout the day</a:t>
                      </a:r>
                      <a:endParaRPr lang="en-US" sz="800" b="1" i="0" u="none" strike="noStrike">
                        <a:solidFill>
                          <a:srgbClr val="000000"/>
                        </a:solidFill>
                        <a:effectLst/>
                        <a:latin typeface="Verdana" panose="020B0604030504040204" pitchFamily="34" charset="0"/>
                      </a:endParaRPr>
                    </a:p>
                  </a:txBody>
                  <a:tcPr marL="5898" marR="5898" marT="5898" marB="0"/>
                </a:tc>
                <a:tc>
                  <a:txBody>
                    <a:bodyPr/>
                    <a:lstStyle/>
                    <a:p>
                      <a:pPr algn="just" fontAlgn="t"/>
                      <a:r>
                        <a:rPr lang="en-US" sz="800" b="1" u="none" strike="noStrike" dirty="0">
                          <a:effectLst/>
                        </a:rPr>
                        <a:t>Iron losses take place for 24 hours and copper losses are based on load cycle</a:t>
                      </a:r>
                      <a:endParaRPr lang="en-US" sz="800" b="1" i="0" u="none" strike="noStrike" dirty="0">
                        <a:solidFill>
                          <a:srgbClr val="000000"/>
                        </a:solidFill>
                        <a:effectLst/>
                        <a:latin typeface="Verdana" panose="020B0604030504040204" pitchFamily="34" charset="0"/>
                      </a:endParaRPr>
                    </a:p>
                  </a:txBody>
                  <a:tcPr marL="5898" marR="5898" marT="5898" marB="0"/>
                </a:tc>
                <a:extLst>
                  <a:ext uri="{0D108BD9-81ED-4DB2-BD59-A6C34878D82A}">
                    <a16:rowId xmlns:a16="http://schemas.microsoft.com/office/drawing/2014/main" val="10008"/>
                  </a:ext>
                </a:extLst>
              </a:tr>
              <a:tr h="230035">
                <a:tc>
                  <a:txBody>
                    <a:bodyPr/>
                    <a:lstStyle/>
                    <a:p>
                      <a:pPr algn="l" fontAlgn="t"/>
                      <a:r>
                        <a:rPr lang="en-US" sz="800" b="1" u="none" strike="noStrike" dirty="0">
                          <a:effectLst/>
                        </a:rPr>
                        <a:t>Load fluctuation</a:t>
                      </a:r>
                      <a:endParaRPr lang="en-US" sz="800" b="1" i="0" u="none" strike="noStrike" dirty="0">
                        <a:solidFill>
                          <a:srgbClr val="000000"/>
                        </a:solidFill>
                        <a:effectLst/>
                        <a:latin typeface="Verdana" panose="020B0604030504040204" pitchFamily="34" charset="0"/>
                      </a:endParaRPr>
                    </a:p>
                  </a:txBody>
                  <a:tcPr marL="5898" marR="5898" marT="5898" marB="0"/>
                </a:tc>
                <a:tc>
                  <a:txBody>
                    <a:bodyPr/>
                    <a:lstStyle/>
                    <a:p>
                      <a:pPr algn="just" fontAlgn="t"/>
                      <a:r>
                        <a:rPr lang="en-US" sz="800" b="1" u="none" strike="noStrike">
                          <a:effectLst/>
                        </a:rPr>
                        <a:t>In power transformer the load fluctuations are very less</a:t>
                      </a:r>
                      <a:endParaRPr lang="en-US" sz="800" b="1" i="0" u="none" strike="noStrike">
                        <a:solidFill>
                          <a:srgbClr val="000000"/>
                        </a:solidFill>
                        <a:effectLst/>
                        <a:latin typeface="Verdana" panose="020B0604030504040204" pitchFamily="34" charset="0"/>
                      </a:endParaRPr>
                    </a:p>
                  </a:txBody>
                  <a:tcPr marL="5898" marR="5898" marT="5898" marB="0"/>
                </a:tc>
                <a:tc>
                  <a:txBody>
                    <a:bodyPr/>
                    <a:lstStyle/>
                    <a:p>
                      <a:pPr algn="just" fontAlgn="t"/>
                      <a:r>
                        <a:rPr lang="en-US" sz="800" b="1" u="none" strike="noStrike" dirty="0">
                          <a:effectLst/>
                        </a:rPr>
                        <a:t>Load fluctuations are very high</a:t>
                      </a:r>
                      <a:endParaRPr lang="en-US" sz="800" b="1" i="0" u="none" strike="noStrike" dirty="0">
                        <a:solidFill>
                          <a:srgbClr val="000000"/>
                        </a:solidFill>
                        <a:effectLst/>
                        <a:latin typeface="Verdana" panose="020B0604030504040204" pitchFamily="34" charset="0"/>
                      </a:endParaRPr>
                    </a:p>
                  </a:txBody>
                  <a:tcPr marL="5898" marR="5898" marT="5898" marB="0"/>
                </a:tc>
                <a:extLst>
                  <a:ext uri="{0D108BD9-81ED-4DB2-BD59-A6C34878D82A}">
                    <a16:rowId xmlns:a16="http://schemas.microsoft.com/office/drawing/2014/main" val="10009"/>
                  </a:ext>
                </a:extLst>
              </a:tr>
              <a:tr h="230035">
                <a:tc>
                  <a:txBody>
                    <a:bodyPr/>
                    <a:lstStyle/>
                    <a:p>
                      <a:pPr algn="l" fontAlgn="t"/>
                      <a:r>
                        <a:rPr lang="en-US" sz="800" b="1" u="none" strike="noStrike" dirty="0">
                          <a:effectLst/>
                        </a:rPr>
                        <a:t>Operating condition</a:t>
                      </a:r>
                      <a:endParaRPr lang="en-US" sz="800" b="1" i="0" u="none" strike="noStrike" dirty="0">
                        <a:solidFill>
                          <a:srgbClr val="000000"/>
                        </a:solidFill>
                        <a:effectLst/>
                        <a:latin typeface="Verdana" panose="020B0604030504040204" pitchFamily="34" charset="0"/>
                      </a:endParaRPr>
                    </a:p>
                  </a:txBody>
                  <a:tcPr marL="5898" marR="5898" marT="5898" marB="0"/>
                </a:tc>
                <a:tc>
                  <a:txBody>
                    <a:bodyPr/>
                    <a:lstStyle/>
                    <a:p>
                      <a:pPr algn="just" fontAlgn="t"/>
                      <a:r>
                        <a:rPr lang="en-US" sz="800" b="1" u="none" strike="noStrike">
                          <a:effectLst/>
                        </a:rPr>
                        <a:t>Always operated at full load</a:t>
                      </a:r>
                      <a:endParaRPr lang="en-US" sz="800" b="1" i="0" u="none" strike="noStrike">
                        <a:solidFill>
                          <a:srgbClr val="000000"/>
                        </a:solidFill>
                        <a:effectLst/>
                        <a:latin typeface="Verdana" panose="020B0604030504040204" pitchFamily="34" charset="0"/>
                      </a:endParaRPr>
                    </a:p>
                  </a:txBody>
                  <a:tcPr marL="5898" marR="5898" marT="5898" marB="0"/>
                </a:tc>
                <a:tc>
                  <a:txBody>
                    <a:bodyPr/>
                    <a:lstStyle/>
                    <a:p>
                      <a:pPr algn="just" fontAlgn="t"/>
                      <a:r>
                        <a:rPr lang="en-US" sz="800" b="1" u="none" strike="noStrike" dirty="0">
                          <a:effectLst/>
                        </a:rPr>
                        <a:t>Operated at load less than full load as load cycle fluctuates</a:t>
                      </a:r>
                      <a:endParaRPr lang="en-US" sz="800" b="1" i="0" u="none" strike="noStrike" dirty="0">
                        <a:solidFill>
                          <a:srgbClr val="000000"/>
                        </a:solidFill>
                        <a:effectLst/>
                        <a:latin typeface="Verdana" panose="020B0604030504040204" pitchFamily="34" charset="0"/>
                      </a:endParaRPr>
                    </a:p>
                  </a:txBody>
                  <a:tcPr marL="5898" marR="5898" marT="5898" marB="0"/>
                </a:tc>
                <a:extLst>
                  <a:ext uri="{0D108BD9-81ED-4DB2-BD59-A6C34878D82A}">
                    <a16:rowId xmlns:a16="http://schemas.microsoft.com/office/drawing/2014/main" val="10010"/>
                  </a:ext>
                </a:extLst>
              </a:tr>
              <a:tr h="230035">
                <a:tc>
                  <a:txBody>
                    <a:bodyPr/>
                    <a:lstStyle/>
                    <a:p>
                      <a:pPr algn="l" fontAlgn="t"/>
                      <a:r>
                        <a:rPr lang="en-US" sz="800" b="1" u="none" strike="noStrike" dirty="0">
                          <a:effectLst/>
                        </a:rPr>
                        <a:t>Considering time</a:t>
                      </a:r>
                      <a:endParaRPr lang="en-US" sz="800" b="1" i="0" u="none" strike="noStrike" dirty="0">
                        <a:solidFill>
                          <a:srgbClr val="000000"/>
                        </a:solidFill>
                        <a:effectLst/>
                        <a:latin typeface="Verdana" panose="020B0604030504040204" pitchFamily="34" charset="0"/>
                      </a:endParaRPr>
                    </a:p>
                  </a:txBody>
                  <a:tcPr marL="5898" marR="5898" marT="5898" marB="0"/>
                </a:tc>
                <a:tc>
                  <a:txBody>
                    <a:bodyPr/>
                    <a:lstStyle/>
                    <a:p>
                      <a:pPr algn="just" fontAlgn="t"/>
                      <a:r>
                        <a:rPr lang="en-US" sz="800" b="1" u="none" strike="noStrike">
                          <a:effectLst/>
                        </a:rPr>
                        <a:t>It is independent of time</a:t>
                      </a:r>
                      <a:endParaRPr lang="en-US" sz="800" b="1" i="0" u="none" strike="noStrike">
                        <a:solidFill>
                          <a:srgbClr val="000000"/>
                        </a:solidFill>
                        <a:effectLst/>
                        <a:latin typeface="Verdana" panose="020B0604030504040204" pitchFamily="34" charset="0"/>
                      </a:endParaRPr>
                    </a:p>
                  </a:txBody>
                  <a:tcPr marL="5898" marR="5898" marT="5898" marB="0"/>
                </a:tc>
                <a:tc>
                  <a:txBody>
                    <a:bodyPr/>
                    <a:lstStyle/>
                    <a:p>
                      <a:pPr algn="just" fontAlgn="t"/>
                      <a:r>
                        <a:rPr lang="en-US" sz="800" b="1" u="none" strike="noStrike" dirty="0">
                          <a:effectLst/>
                        </a:rPr>
                        <a:t>It is time dependent</a:t>
                      </a:r>
                      <a:endParaRPr lang="en-US" sz="800" b="1" i="0" u="none" strike="noStrike" dirty="0">
                        <a:solidFill>
                          <a:srgbClr val="000000"/>
                        </a:solidFill>
                        <a:effectLst/>
                        <a:latin typeface="Verdana" panose="020B0604030504040204" pitchFamily="34" charset="0"/>
                      </a:endParaRPr>
                    </a:p>
                  </a:txBody>
                  <a:tcPr marL="5898" marR="5898" marT="5898" marB="0"/>
                </a:tc>
                <a:extLst>
                  <a:ext uri="{0D108BD9-81ED-4DB2-BD59-A6C34878D82A}">
                    <a16:rowId xmlns:a16="http://schemas.microsoft.com/office/drawing/2014/main" val="10011"/>
                  </a:ext>
                </a:extLst>
              </a:tr>
              <a:tr h="230035">
                <a:tc>
                  <a:txBody>
                    <a:bodyPr/>
                    <a:lstStyle/>
                    <a:p>
                      <a:pPr algn="l" fontAlgn="t"/>
                      <a:r>
                        <a:rPr lang="en-US" sz="800" b="1" u="none" strike="noStrike" dirty="0">
                          <a:effectLst/>
                        </a:rPr>
                        <a:t>Flux density</a:t>
                      </a:r>
                      <a:endParaRPr lang="en-US" sz="800" b="1" i="0" u="none" strike="noStrike" dirty="0">
                        <a:solidFill>
                          <a:srgbClr val="000000"/>
                        </a:solidFill>
                        <a:effectLst/>
                        <a:latin typeface="Verdana" panose="020B0604030504040204" pitchFamily="34" charset="0"/>
                      </a:endParaRPr>
                    </a:p>
                  </a:txBody>
                  <a:tcPr marL="5898" marR="5898" marT="5898" marB="0"/>
                </a:tc>
                <a:tc>
                  <a:txBody>
                    <a:bodyPr/>
                    <a:lstStyle/>
                    <a:p>
                      <a:pPr algn="just" fontAlgn="t"/>
                      <a:r>
                        <a:rPr lang="en-US" sz="800" b="1" u="none" strike="noStrike">
                          <a:effectLst/>
                        </a:rPr>
                        <a:t>In power transformer flux density is higher</a:t>
                      </a:r>
                      <a:endParaRPr lang="en-US" sz="800" b="1" i="0" u="none" strike="noStrike">
                        <a:solidFill>
                          <a:srgbClr val="000000"/>
                        </a:solidFill>
                        <a:effectLst/>
                        <a:latin typeface="Verdana" panose="020B0604030504040204" pitchFamily="34" charset="0"/>
                      </a:endParaRPr>
                    </a:p>
                  </a:txBody>
                  <a:tcPr marL="5898" marR="5898" marT="5898" marB="0"/>
                </a:tc>
                <a:tc>
                  <a:txBody>
                    <a:bodyPr/>
                    <a:lstStyle/>
                    <a:p>
                      <a:pPr algn="just" fontAlgn="t"/>
                      <a:r>
                        <a:rPr lang="en-US" sz="800" b="1" u="none" strike="noStrike" dirty="0">
                          <a:effectLst/>
                        </a:rPr>
                        <a:t>As compared to power transformer the flux density is lower in distribution transformer</a:t>
                      </a:r>
                      <a:endParaRPr lang="en-US" sz="800" b="1" i="0" u="none" strike="noStrike" dirty="0">
                        <a:solidFill>
                          <a:srgbClr val="000000"/>
                        </a:solidFill>
                        <a:effectLst/>
                        <a:latin typeface="Verdana" panose="020B0604030504040204" pitchFamily="34" charset="0"/>
                      </a:endParaRPr>
                    </a:p>
                  </a:txBody>
                  <a:tcPr marL="5898" marR="5898" marT="5898" marB="0"/>
                </a:tc>
                <a:extLst>
                  <a:ext uri="{0D108BD9-81ED-4DB2-BD59-A6C34878D82A}">
                    <a16:rowId xmlns:a16="http://schemas.microsoft.com/office/drawing/2014/main" val="10012"/>
                  </a:ext>
                </a:extLst>
              </a:tr>
              <a:tr h="566239">
                <a:tc>
                  <a:txBody>
                    <a:bodyPr/>
                    <a:lstStyle/>
                    <a:p>
                      <a:pPr algn="l" fontAlgn="t"/>
                      <a:r>
                        <a:rPr lang="en-US" sz="800" b="1" u="none" strike="noStrike" dirty="0">
                          <a:effectLst/>
                        </a:rPr>
                        <a:t>Designing of the core</a:t>
                      </a:r>
                      <a:endParaRPr lang="en-US" sz="800" b="1" i="0" u="none" strike="noStrike" dirty="0">
                        <a:solidFill>
                          <a:srgbClr val="000000"/>
                        </a:solidFill>
                        <a:effectLst/>
                        <a:latin typeface="Verdana" panose="020B0604030504040204" pitchFamily="34" charset="0"/>
                      </a:endParaRPr>
                    </a:p>
                  </a:txBody>
                  <a:tcPr marL="5898" marR="5898" marT="5898" marB="0"/>
                </a:tc>
                <a:tc>
                  <a:txBody>
                    <a:bodyPr/>
                    <a:lstStyle/>
                    <a:p>
                      <a:pPr algn="just" fontAlgn="t"/>
                      <a:r>
                        <a:rPr lang="en-US" sz="800" b="1" u="none" strike="noStrike">
                          <a:effectLst/>
                        </a:rPr>
                        <a:t>Designed to utilize the core for maximum and will operate near to the saturation point of the B-H curve, which helps to bring down the mass of core</a:t>
                      </a:r>
                      <a:endParaRPr lang="en-US" sz="800" b="1" i="0" u="none" strike="noStrike">
                        <a:solidFill>
                          <a:srgbClr val="000000"/>
                        </a:solidFill>
                        <a:effectLst/>
                        <a:latin typeface="Verdana" panose="020B0604030504040204" pitchFamily="34" charset="0"/>
                      </a:endParaRPr>
                    </a:p>
                  </a:txBody>
                  <a:tcPr marL="5898" marR="5898" marT="5898" marB="0"/>
                </a:tc>
                <a:tc>
                  <a:txBody>
                    <a:bodyPr/>
                    <a:lstStyle/>
                    <a:p>
                      <a:pPr algn="just" fontAlgn="t"/>
                      <a:r>
                        <a:rPr lang="en-US" sz="800" b="1" u="none" strike="noStrike" dirty="0">
                          <a:effectLst/>
                        </a:rPr>
                        <a:t>As compared to power transformer the flux density is lower in distribution transformer</a:t>
                      </a:r>
                      <a:endParaRPr lang="en-US" sz="800" b="1" i="0" u="none" strike="noStrike" dirty="0">
                        <a:solidFill>
                          <a:srgbClr val="000000"/>
                        </a:solidFill>
                        <a:effectLst/>
                        <a:latin typeface="Verdana" panose="020B0604030504040204" pitchFamily="34" charset="0"/>
                      </a:endParaRPr>
                    </a:p>
                  </a:txBody>
                  <a:tcPr marL="5898" marR="5898" marT="5898" marB="0"/>
                </a:tc>
                <a:extLst>
                  <a:ext uri="{0D108BD9-81ED-4DB2-BD59-A6C34878D82A}">
                    <a16:rowId xmlns:a16="http://schemas.microsoft.com/office/drawing/2014/main" val="10013"/>
                  </a:ext>
                </a:extLst>
              </a:tr>
              <a:tr h="224136">
                <a:tc>
                  <a:txBody>
                    <a:bodyPr/>
                    <a:lstStyle/>
                    <a:p>
                      <a:pPr algn="l" fontAlgn="t"/>
                      <a:r>
                        <a:rPr lang="en-US" sz="800" b="1" u="none" strike="noStrike" dirty="0">
                          <a:effectLst/>
                        </a:rPr>
                        <a:t>Usage</a:t>
                      </a:r>
                      <a:endParaRPr lang="en-US" sz="800" b="1" i="0" u="none" strike="noStrike" dirty="0">
                        <a:solidFill>
                          <a:srgbClr val="000000"/>
                        </a:solidFill>
                        <a:effectLst/>
                        <a:latin typeface="Verdana" panose="020B0604030504040204" pitchFamily="34" charset="0"/>
                      </a:endParaRPr>
                    </a:p>
                  </a:txBody>
                  <a:tcPr marL="5898" marR="5898" marT="5898" marB="0"/>
                </a:tc>
                <a:tc>
                  <a:txBody>
                    <a:bodyPr/>
                    <a:lstStyle/>
                    <a:p>
                      <a:pPr algn="just" fontAlgn="t"/>
                      <a:r>
                        <a:rPr lang="en-US" sz="800" b="1" u="none" strike="noStrike">
                          <a:effectLst/>
                        </a:rPr>
                        <a:t>Used to step up and step down voltages</a:t>
                      </a:r>
                      <a:endParaRPr lang="en-US" sz="800" b="1" i="0" u="none" strike="noStrike">
                        <a:solidFill>
                          <a:srgbClr val="000000"/>
                        </a:solidFill>
                        <a:effectLst/>
                        <a:latin typeface="Verdana" panose="020B0604030504040204" pitchFamily="34" charset="0"/>
                      </a:endParaRPr>
                    </a:p>
                  </a:txBody>
                  <a:tcPr marL="5898" marR="5898" marT="5898" marB="0"/>
                </a:tc>
                <a:tc>
                  <a:txBody>
                    <a:bodyPr/>
                    <a:lstStyle/>
                    <a:p>
                      <a:pPr algn="just" fontAlgn="t"/>
                      <a:r>
                        <a:rPr lang="en-US" sz="800" b="1" u="none" strike="noStrike" dirty="0">
                          <a:effectLst/>
                        </a:rPr>
                        <a:t>Used as an end user connectivity</a:t>
                      </a:r>
                      <a:endParaRPr lang="en-US" sz="800" b="1" i="0" u="none" strike="noStrike" dirty="0">
                        <a:solidFill>
                          <a:srgbClr val="000000"/>
                        </a:solidFill>
                        <a:effectLst/>
                        <a:latin typeface="Verdana" panose="020B0604030504040204" pitchFamily="34" charset="0"/>
                      </a:endParaRPr>
                    </a:p>
                  </a:txBody>
                  <a:tcPr marL="5898" marR="5898" marT="5898" marB="0"/>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1843116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Perubahan</a:t>
            </a:r>
            <a:r>
              <a:rPr lang="en-US" dirty="0"/>
              <a:t> </a:t>
            </a:r>
            <a:r>
              <a:rPr lang="en-US" dirty="0" err="1"/>
              <a:t>sistem</a:t>
            </a:r>
            <a:r>
              <a:rPr lang="en-US" dirty="0"/>
              <a:t> </a:t>
            </a:r>
            <a:r>
              <a:rPr lang="en-US" dirty="0" err="1"/>
              <a:t>distribusi</a:t>
            </a:r>
            <a:r>
              <a:rPr lang="en-US" dirty="0"/>
              <a:t> </a:t>
            </a:r>
            <a:r>
              <a:rPr lang="en-US" dirty="0" err="1"/>
              <a:t>tenaga</a:t>
            </a:r>
            <a:r>
              <a:rPr lang="en-US" dirty="0"/>
              <a:t> </a:t>
            </a:r>
            <a:r>
              <a:rPr lang="en-US" dirty="0" err="1"/>
              <a:t>listrik</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9345" y="2275945"/>
            <a:ext cx="5114925" cy="326707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4589" y="1596305"/>
            <a:ext cx="3425077" cy="4499695"/>
          </a:xfrm>
          <a:prstGeom prst="rect">
            <a:avLst/>
          </a:prstGeom>
        </p:spPr>
      </p:pic>
      <p:sp>
        <p:nvSpPr>
          <p:cNvPr id="6" name="Right Arrow 5"/>
          <p:cNvSpPr/>
          <p:nvPr/>
        </p:nvSpPr>
        <p:spPr>
          <a:xfrm>
            <a:off x="5740400" y="3166533"/>
            <a:ext cx="1600200" cy="157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119629" y="2275945"/>
            <a:ext cx="3196908" cy="2785367"/>
          </a:xfrm>
          <a:custGeom>
            <a:avLst/>
            <a:gdLst>
              <a:gd name="connsiteX0" fmla="*/ 487575 w 3369726"/>
              <a:gd name="connsiteY0" fmla="*/ 1948586 h 2785367"/>
              <a:gd name="connsiteX1" fmla="*/ 1249575 w 3369726"/>
              <a:gd name="connsiteY1" fmla="*/ 94386 h 2785367"/>
              <a:gd name="connsiteX2" fmla="*/ 3264642 w 3369726"/>
              <a:gd name="connsiteY2" fmla="*/ 517719 h 2785367"/>
              <a:gd name="connsiteX3" fmla="*/ 2773575 w 3369726"/>
              <a:gd name="connsiteY3" fmla="*/ 2625919 h 2785367"/>
              <a:gd name="connsiteX4" fmla="*/ 131975 w 3369726"/>
              <a:gd name="connsiteY4" fmla="*/ 2558186 h 2785367"/>
              <a:gd name="connsiteX5" fmla="*/ 487575 w 3369726"/>
              <a:gd name="connsiteY5" fmla="*/ 1948586 h 2785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69726" h="2785367">
                <a:moveTo>
                  <a:pt x="487575" y="1948586"/>
                </a:moveTo>
                <a:cubicBezTo>
                  <a:pt x="673842" y="1537953"/>
                  <a:pt x="786731" y="332864"/>
                  <a:pt x="1249575" y="94386"/>
                </a:cubicBezTo>
                <a:cubicBezTo>
                  <a:pt x="1712419" y="-144092"/>
                  <a:pt x="3010642" y="95797"/>
                  <a:pt x="3264642" y="517719"/>
                </a:cubicBezTo>
                <a:cubicBezTo>
                  <a:pt x="3518642" y="939641"/>
                  <a:pt x="3295686" y="2285841"/>
                  <a:pt x="2773575" y="2625919"/>
                </a:cubicBezTo>
                <a:cubicBezTo>
                  <a:pt x="2251464" y="2965997"/>
                  <a:pt x="514386" y="2673897"/>
                  <a:pt x="131975" y="2558186"/>
                </a:cubicBezTo>
                <a:cubicBezTo>
                  <a:pt x="-250436" y="2442475"/>
                  <a:pt x="301308" y="2359219"/>
                  <a:pt x="487575" y="1948586"/>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454589" y="3801533"/>
            <a:ext cx="3669025" cy="2294467"/>
          </a:xfrm>
          <a:prstGeom prst="rect">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3516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Sistem</a:t>
            </a:r>
            <a:r>
              <a:rPr lang="en-US" dirty="0"/>
              <a:t> </a:t>
            </a:r>
            <a:r>
              <a:rPr lang="en-US" dirty="0" err="1"/>
              <a:t>Distribusi</a:t>
            </a:r>
            <a:r>
              <a:rPr lang="en-US" dirty="0"/>
              <a:t> Tenaga </a:t>
            </a:r>
            <a:r>
              <a:rPr lang="en-US" dirty="0" err="1"/>
              <a:t>Listrik</a:t>
            </a:r>
            <a:r>
              <a:rPr lang="en-US" dirty="0"/>
              <a:t> (New)</a:t>
            </a:r>
          </a:p>
        </p:txBody>
      </p:sp>
      <p:sp>
        <p:nvSpPr>
          <p:cNvPr id="3" name="Content Placeholder 2"/>
          <p:cNvSpPr>
            <a:spLocks noGrp="1"/>
          </p:cNvSpPr>
          <p:nvPr>
            <p:ph idx="1"/>
          </p:nvPr>
        </p:nvSpPr>
        <p:spPr>
          <a:xfrm>
            <a:off x="4402666" y="1752600"/>
            <a:ext cx="6720947" cy="4229100"/>
          </a:xfrm>
        </p:spPr>
        <p:txBody>
          <a:bodyPr/>
          <a:lstStyle/>
          <a:p>
            <a:r>
              <a:rPr lang="en-US" dirty="0" err="1"/>
              <a:t>Masuknya</a:t>
            </a:r>
            <a:r>
              <a:rPr lang="en-US" dirty="0"/>
              <a:t> Renewable energy </a:t>
            </a:r>
            <a:r>
              <a:rPr lang="en-US" dirty="0" err="1"/>
              <a:t>dan</a:t>
            </a:r>
            <a:r>
              <a:rPr lang="en-US" dirty="0"/>
              <a:t> DG (</a:t>
            </a:r>
            <a:r>
              <a:rPr lang="en-US" dirty="0" err="1"/>
              <a:t>aktif</a:t>
            </a:r>
            <a:r>
              <a:rPr lang="en-US" dirty="0"/>
              <a:t> distribution system)</a:t>
            </a:r>
          </a:p>
          <a:p>
            <a:r>
              <a:rPr lang="en-US" dirty="0" err="1"/>
              <a:t>Muncul</a:t>
            </a:r>
            <a:r>
              <a:rPr lang="en-US" dirty="0"/>
              <a:t> </a:t>
            </a:r>
            <a:r>
              <a:rPr lang="en-US" dirty="0" err="1"/>
              <a:t>Microgrid</a:t>
            </a:r>
            <a:r>
              <a:rPr lang="en-US" dirty="0"/>
              <a:t> (isolated distribution system), sensor </a:t>
            </a:r>
            <a:r>
              <a:rPr lang="en-US" dirty="0" err="1"/>
              <a:t>menjadi</a:t>
            </a:r>
            <a:r>
              <a:rPr lang="en-US" dirty="0"/>
              <a:t> </a:t>
            </a:r>
            <a:r>
              <a:rPr lang="en-US" dirty="0" err="1"/>
              <a:t>bertambah</a:t>
            </a:r>
            <a:endParaRPr lang="en-US" dirty="0"/>
          </a:p>
          <a:p>
            <a:r>
              <a:rPr lang="en-US" dirty="0"/>
              <a:t>SCADA </a:t>
            </a:r>
            <a:r>
              <a:rPr lang="en-US" dirty="0" err="1"/>
              <a:t>memiliki</a:t>
            </a:r>
            <a:r>
              <a:rPr lang="en-US" dirty="0"/>
              <a:t> </a:t>
            </a:r>
            <a:r>
              <a:rPr lang="en-US" dirty="0" err="1"/>
              <a:t>peran</a:t>
            </a:r>
            <a:r>
              <a:rPr lang="en-US" dirty="0"/>
              <a:t> yang </a:t>
            </a:r>
            <a:r>
              <a:rPr lang="en-US" dirty="0" err="1"/>
              <a:t>lebih</a:t>
            </a:r>
            <a:r>
              <a:rPr lang="en-US" dirty="0"/>
              <a:t> </a:t>
            </a:r>
            <a:r>
              <a:rPr lang="en-US" dirty="0" err="1"/>
              <a:t>besar</a:t>
            </a:r>
            <a:endParaRPr lang="en-US" dirty="0"/>
          </a:p>
          <a:p>
            <a:r>
              <a:rPr lang="en-US" dirty="0" err="1"/>
              <a:t>Integrasi</a:t>
            </a:r>
            <a:r>
              <a:rPr lang="en-US" dirty="0"/>
              <a:t> SCADA </a:t>
            </a:r>
            <a:r>
              <a:rPr lang="en-US" dirty="0" err="1"/>
              <a:t>dengan</a:t>
            </a:r>
            <a:r>
              <a:rPr lang="en-US" dirty="0"/>
              <a:t> GIS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056" y="1482005"/>
            <a:ext cx="3425077" cy="4499695"/>
          </a:xfrm>
          <a:prstGeom prst="rect">
            <a:avLst/>
          </a:prstGeom>
        </p:spPr>
      </p:pic>
    </p:spTree>
    <p:extLst>
      <p:ext uri="{BB962C8B-B14F-4D97-AF65-F5344CB8AC3E}">
        <p14:creationId xmlns:p14="http://schemas.microsoft.com/office/powerpoint/2010/main" val="1451550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7" name="Table 6"/>
          <p:cNvGraphicFramePr>
            <a:graphicFrameLocks noGrp="1"/>
          </p:cNvGraphicFramePr>
          <p:nvPr/>
        </p:nvGraphicFramePr>
        <p:xfrm>
          <a:off x="214313" y="237065"/>
          <a:ext cx="11760200" cy="6418041"/>
        </p:xfrm>
        <a:graphic>
          <a:graphicData uri="http://schemas.openxmlformats.org/drawingml/2006/table">
            <a:tbl>
              <a:tblPr>
                <a:tableStyleId>{69C7853C-536D-4A76-A0AE-DD22124D55A5}</a:tableStyleId>
              </a:tblPr>
              <a:tblGrid>
                <a:gridCol w="948267">
                  <a:extLst>
                    <a:ext uri="{9D8B030D-6E8A-4147-A177-3AD203B41FA5}">
                      <a16:colId xmlns:a16="http://schemas.microsoft.com/office/drawing/2014/main" val="20000"/>
                    </a:ext>
                  </a:extLst>
                </a:gridCol>
                <a:gridCol w="4668720">
                  <a:extLst>
                    <a:ext uri="{9D8B030D-6E8A-4147-A177-3AD203B41FA5}">
                      <a16:colId xmlns:a16="http://schemas.microsoft.com/office/drawing/2014/main" val="20001"/>
                    </a:ext>
                  </a:extLst>
                </a:gridCol>
                <a:gridCol w="6143213">
                  <a:extLst>
                    <a:ext uri="{9D8B030D-6E8A-4147-A177-3AD203B41FA5}">
                      <a16:colId xmlns:a16="http://schemas.microsoft.com/office/drawing/2014/main" val="20002"/>
                    </a:ext>
                  </a:extLst>
                </a:gridCol>
              </a:tblGrid>
              <a:tr h="34901">
                <a:tc>
                  <a:txBody>
                    <a:bodyPr/>
                    <a:lstStyle/>
                    <a:p>
                      <a:pPr algn="ctr" rtl="0" fontAlgn="ctr"/>
                      <a:r>
                        <a:rPr lang="en-US" sz="800" b="1" u="none" strike="noStrike" dirty="0">
                          <a:effectLst/>
                        </a:rPr>
                        <a:t>Characteristics</a:t>
                      </a:r>
                      <a:endParaRPr lang="en-US" sz="800" b="1" i="0" u="none" strike="noStrike" dirty="0">
                        <a:solidFill>
                          <a:srgbClr val="9A5315"/>
                        </a:solidFill>
                        <a:effectLst/>
                        <a:latin typeface="Segoe Print" panose="02000600000000000000" pitchFamily="2" charset="0"/>
                      </a:endParaRPr>
                    </a:p>
                  </a:txBody>
                  <a:tcPr marL="787" marR="787" marT="787" marB="0" anchor="ctr">
                    <a:solidFill>
                      <a:srgbClr val="FFFF00"/>
                    </a:solidFill>
                  </a:tcPr>
                </a:tc>
                <a:tc>
                  <a:txBody>
                    <a:bodyPr/>
                    <a:lstStyle/>
                    <a:p>
                      <a:pPr algn="ctr" rtl="0" fontAlgn="ctr"/>
                      <a:r>
                        <a:rPr lang="en-US" sz="800" b="1" u="none" strike="noStrike" dirty="0">
                          <a:effectLst/>
                        </a:rPr>
                        <a:t>Traditional Power grid</a:t>
                      </a:r>
                      <a:endParaRPr lang="en-US" sz="800" b="1" i="0" u="none" strike="noStrike" dirty="0">
                        <a:solidFill>
                          <a:srgbClr val="9A5315"/>
                        </a:solidFill>
                        <a:effectLst/>
                        <a:latin typeface="Segoe Print" panose="02000600000000000000" pitchFamily="2" charset="0"/>
                      </a:endParaRPr>
                    </a:p>
                  </a:txBody>
                  <a:tcPr marL="787" marR="787" marT="787" marB="0" anchor="ctr">
                    <a:solidFill>
                      <a:srgbClr val="FFFF00"/>
                    </a:solidFill>
                  </a:tcPr>
                </a:tc>
                <a:tc>
                  <a:txBody>
                    <a:bodyPr/>
                    <a:lstStyle/>
                    <a:p>
                      <a:pPr algn="ctr" rtl="0" fontAlgn="ctr"/>
                      <a:r>
                        <a:rPr lang="en-US" sz="800" b="1" u="none" strike="noStrike" dirty="0">
                          <a:effectLst/>
                        </a:rPr>
                        <a:t>Smart Grid</a:t>
                      </a:r>
                      <a:endParaRPr lang="en-US" sz="800" b="1" i="0" u="none" strike="noStrike" dirty="0">
                        <a:solidFill>
                          <a:srgbClr val="9A5315"/>
                        </a:solidFill>
                        <a:effectLst/>
                        <a:latin typeface="Segoe Print" panose="02000600000000000000" pitchFamily="2" charset="0"/>
                      </a:endParaRPr>
                    </a:p>
                  </a:txBody>
                  <a:tcPr marL="787" marR="787" marT="787" marB="0" anchor="ctr">
                    <a:solidFill>
                      <a:srgbClr val="FFFF00"/>
                    </a:solidFill>
                  </a:tcPr>
                </a:tc>
                <a:extLst>
                  <a:ext uri="{0D108BD9-81ED-4DB2-BD59-A6C34878D82A}">
                    <a16:rowId xmlns:a16="http://schemas.microsoft.com/office/drawing/2014/main" val="10000"/>
                  </a:ext>
                </a:extLst>
              </a:tr>
              <a:tr h="49275">
                <a:tc>
                  <a:txBody>
                    <a:bodyPr/>
                    <a:lstStyle/>
                    <a:p>
                      <a:pPr algn="l" rtl="0" fontAlgn="ctr"/>
                      <a:r>
                        <a:rPr lang="en-US" sz="800" b="1" u="none" strike="noStrike">
                          <a:effectLst/>
                        </a:rPr>
                        <a:t>Technology</a:t>
                      </a:r>
                      <a:endParaRPr lang="en-US" sz="800" b="1" i="0" u="none" strike="noStrike">
                        <a:solidFill>
                          <a:srgbClr val="9A5315"/>
                        </a:solidFill>
                        <a:effectLst/>
                        <a:latin typeface="Segoe Print" panose="02000600000000000000" pitchFamily="2" charset="0"/>
                      </a:endParaRPr>
                    </a:p>
                  </a:txBody>
                  <a:tcPr marL="787" marR="787" marT="787" marB="0" anchor="ctr">
                    <a:solidFill>
                      <a:srgbClr val="FFFF00"/>
                    </a:solidFill>
                  </a:tcPr>
                </a:tc>
                <a:tc>
                  <a:txBody>
                    <a:bodyPr/>
                    <a:lstStyle/>
                    <a:p>
                      <a:pPr algn="l" rtl="0" fontAlgn="ctr"/>
                      <a:r>
                        <a:rPr lang="en-US" sz="800" b="1" u="none" strike="noStrike" dirty="0">
                          <a:effectLst/>
                        </a:rPr>
                        <a:t>Electromechanical:</a:t>
                      </a:r>
                      <a:endParaRPr lang="en-US" sz="800" b="1" i="0" u="none" strike="noStrike" dirty="0">
                        <a:solidFill>
                          <a:srgbClr val="9A5315"/>
                        </a:solidFill>
                        <a:effectLst/>
                        <a:latin typeface="Segoe Print" panose="02000600000000000000" pitchFamily="2" charset="0"/>
                      </a:endParaRPr>
                    </a:p>
                  </a:txBody>
                  <a:tcPr marL="787" marR="787" marT="787" marB="0" anchor="ctr">
                    <a:solidFill>
                      <a:srgbClr val="FFFF00"/>
                    </a:solidFill>
                  </a:tcPr>
                </a:tc>
                <a:tc>
                  <a:txBody>
                    <a:bodyPr/>
                    <a:lstStyle/>
                    <a:p>
                      <a:pPr algn="l" rtl="0" fontAlgn="ctr"/>
                      <a:r>
                        <a:rPr lang="en-US" sz="800" b="1" u="none" strike="noStrike" dirty="0">
                          <a:effectLst/>
                        </a:rPr>
                        <a:t>Digital:</a:t>
                      </a:r>
                      <a:endParaRPr lang="en-US" sz="800" b="1" i="0" u="none" strike="noStrike" dirty="0">
                        <a:solidFill>
                          <a:srgbClr val="9A5315"/>
                        </a:solidFill>
                        <a:effectLst/>
                        <a:latin typeface="Segoe Print" panose="02000600000000000000" pitchFamily="2" charset="0"/>
                      </a:endParaRPr>
                    </a:p>
                  </a:txBody>
                  <a:tcPr marL="787" marR="787" marT="787" marB="0" anchor="ctr">
                    <a:solidFill>
                      <a:srgbClr val="FFFF00"/>
                    </a:solidFill>
                  </a:tcPr>
                </a:tc>
                <a:extLst>
                  <a:ext uri="{0D108BD9-81ED-4DB2-BD59-A6C34878D82A}">
                    <a16:rowId xmlns:a16="http://schemas.microsoft.com/office/drawing/2014/main" val="10001"/>
                  </a:ext>
                </a:extLst>
              </a:tr>
              <a:tr h="572573">
                <a:tc>
                  <a:txBody>
                    <a:bodyPr/>
                    <a:lstStyle/>
                    <a:p>
                      <a:pPr algn="l" rtl="0" fontAlgn="ctr"/>
                      <a:r>
                        <a:rPr lang="en-US" sz="800" b="1" u="none" strike="noStrike" dirty="0">
                          <a:effectLst/>
                        </a:rPr>
                        <a:t> </a:t>
                      </a:r>
                      <a:endParaRPr lang="en-US" sz="800" b="1" i="0" u="none" strike="noStrike" dirty="0">
                        <a:solidFill>
                          <a:srgbClr val="9A5315"/>
                        </a:solidFill>
                        <a:effectLst/>
                        <a:latin typeface="Segoe Print" panose="02000600000000000000" pitchFamily="2" charset="0"/>
                      </a:endParaRPr>
                    </a:p>
                  </a:txBody>
                  <a:tcPr marL="787" marR="787" marT="787" marB="0" anchor="ctr"/>
                </a:tc>
                <a:tc>
                  <a:txBody>
                    <a:bodyPr/>
                    <a:lstStyle/>
                    <a:p>
                      <a:pPr algn="l" rtl="0" fontAlgn="ctr"/>
                      <a:r>
                        <a:rPr lang="en-US" sz="800" b="1" u="none" strike="noStrike" dirty="0">
                          <a:effectLst/>
                        </a:rPr>
                        <a:t>Traditional energy infrastructure is electromechanical. This means that it is of, relating to, or denoting a mechanical device that is electrically operated. The technology of this manner is typically considered to be “dumb” as it has no means of communication between devices and little internal regulation.</a:t>
                      </a:r>
                      <a:endParaRPr lang="en-US" sz="800" b="1" i="0" u="none" strike="noStrike" dirty="0">
                        <a:solidFill>
                          <a:srgbClr val="9A5315"/>
                        </a:solidFill>
                        <a:effectLst/>
                        <a:latin typeface="Segoe Print" panose="02000600000000000000" pitchFamily="2" charset="0"/>
                      </a:endParaRPr>
                    </a:p>
                  </a:txBody>
                  <a:tcPr marL="787" marR="787" marT="787" marB="0" anchor="ctr"/>
                </a:tc>
                <a:tc>
                  <a:txBody>
                    <a:bodyPr/>
                    <a:lstStyle/>
                    <a:p>
                      <a:pPr algn="l" rtl="0" fontAlgn="ctr"/>
                      <a:r>
                        <a:rPr lang="en-US" sz="800" b="1" u="none" strike="noStrike" dirty="0">
                          <a:effectLst/>
                        </a:rPr>
                        <a:t>The smart grid employs digital technology allowing for increased communication between devices and facilitating remote control and self-regulation.</a:t>
                      </a:r>
                      <a:endParaRPr lang="en-US" sz="800" b="1" i="0" u="none" strike="noStrike" dirty="0">
                        <a:solidFill>
                          <a:srgbClr val="9A5315"/>
                        </a:solidFill>
                        <a:effectLst/>
                        <a:latin typeface="Segoe Print" panose="02000600000000000000" pitchFamily="2" charset="0"/>
                      </a:endParaRPr>
                    </a:p>
                  </a:txBody>
                  <a:tcPr marL="787" marR="787" marT="787" marB="0" anchor="ctr"/>
                </a:tc>
                <a:extLst>
                  <a:ext uri="{0D108BD9-81ED-4DB2-BD59-A6C34878D82A}">
                    <a16:rowId xmlns:a16="http://schemas.microsoft.com/office/drawing/2014/main" val="10002"/>
                  </a:ext>
                </a:extLst>
              </a:tr>
              <a:tr h="97503">
                <a:tc>
                  <a:txBody>
                    <a:bodyPr/>
                    <a:lstStyle/>
                    <a:p>
                      <a:pPr algn="l" rtl="0" fontAlgn="ctr"/>
                      <a:r>
                        <a:rPr lang="en-US" sz="800" b="1" u="none" strike="noStrike" dirty="0">
                          <a:effectLst/>
                        </a:rPr>
                        <a:t>Distribution</a:t>
                      </a:r>
                      <a:endParaRPr lang="en-US" sz="800" b="1" i="0" u="none" strike="noStrike" dirty="0">
                        <a:solidFill>
                          <a:srgbClr val="9A5315"/>
                        </a:solidFill>
                        <a:effectLst/>
                        <a:latin typeface="Segoe Print" panose="02000600000000000000" pitchFamily="2" charset="0"/>
                      </a:endParaRPr>
                    </a:p>
                  </a:txBody>
                  <a:tcPr marL="787" marR="787" marT="787" marB="0" anchor="ctr">
                    <a:solidFill>
                      <a:srgbClr val="FFFF00"/>
                    </a:solidFill>
                  </a:tcPr>
                </a:tc>
                <a:tc>
                  <a:txBody>
                    <a:bodyPr/>
                    <a:lstStyle/>
                    <a:p>
                      <a:pPr algn="l" rtl="0" fontAlgn="ctr"/>
                      <a:r>
                        <a:rPr lang="en-US" sz="800" b="1" u="none" strike="noStrike" dirty="0">
                          <a:effectLst/>
                        </a:rPr>
                        <a:t>One-Way Distribution:</a:t>
                      </a:r>
                      <a:endParaRPr lang="en-US" sz="800" b="1" i="0" u="none" strike="noStrike" dirty="0">
                        <a:solidFill>
                          <a:srgbClr val="9A5315"/>
                        </a:solidFill>
                        <a:effectLst/>
                        <a:latin typeface="Segoe Print" panose="02000600000000000000" pitchFamily="2" charset="0"/>
                      </a:endParaRPr>
                    </a:p>
                  </a:txBody>
                  <a:tcPr marL="787" marR="787" marT="787" marB="0" anchor="ctr">
                    <a:solidFill>
                      <a:srgbClr val="FFFF00"/>
                    </a:solidFill>
                  </a:tcPr>
                </a:tc>
                <a:tc>
                  <a:txBody>
                    <a:bodyPr/>
                    <a:lstStyle/>
                    <a:p>
                      <a:pPr algn="l" rtl="0" fontAlgn="ctr"/>
                      <a:r>
                        <a:rPr lang="en-US" sz="800" b="1" u="none" strike="noStrike" dirty="0">
                          <a:effectLst/>
                        </a:rPr>
                        <a:t>Two-Way Distribution:</a:t>
                      </a:r>
                      <a:endParaRPr lang="en-US" sz="800" b="1" i="0" u="none" strike="noStrike" dirty="0">
                        <a:solidFill>
                          <a:srgbClr val="9A5315"/>
                        </a:solidFill>
                        <a:effectLst/>
                        <a:latin typeface="Segoe Print" panose="02000600000000000000" pitchFamily="2" charset="0"/>
                      </a:endParaRPr>
                    </a:p>
                  </a:txBody>
                  <a:tcPr marL="787" marR="787" marT="787" marB="0" anchor="ctr">
                    <a:solidFill>
                      <a:srgbClr val="FFFF00"/>
                    </a:solidFill>
                  </a:tcPr>
                </a:tc>
                <a:extLst>
                  <a:ext uri="{0D108BD9-81ED-4DB2-BD59-A6C34878D82A}">
                    <a16:rowId xmlns:a16="http://schemas.microsoft.com/office/drawing/2014/main" val="10003"/>
                  </a:ext>
                </a:extLst>
              </a:tr>
              <a:tr h="572573">
                <a:tc>
                  <a:txBody>
                    <a:bodyPr/>
                    <a:lstStyle/>
                    <a:p>
                      <a:pPr algn="l" rtl="0" fontAlgn="ctr"/>
                      <a:r>
                        <a:rPr lang="en-US" sz="800" b="1" u="none" strike="noStrike">
                          <a:effectLst/>
                        </a:rPr>
                        <a:t> </a:t>
                      </a:r>
                      <a:endParaRPr lang="en-US" sz="800" b="1" i="0" u="none" strike="noStrike">
                        <a:solidFill>
                          <a:srgbClr val="9A5315"/>
                        </a:solidFill>
                        <a:effectLst/>
                        <a:latin typeface="Segoe Print" panose="02000600000000000000" pitchFamily="2" charset="0"/>
                      </a:endParaRPr>
                    </a:p>
                  </a:txBody>
                  <a:tcPr marL="787" marR="787" marT="787" marB="0" anchor="ctr"/>
                </a:tc>
                <a:tc>
                  <a:txBody>
                    <a:bodyPr/>
                    <a:lstStyle/>
                    <a:p>
                      <a:pPr algn="l" rtl="0" fontAlgn="ctr"/>
                      <a:r>
                        <a:rPr lang="en-US" sz="800" b="1" u="none" strike="noStrike">
                          <a:effectLst/>
                        </a:rPr>
                        <a:t>Power can only be distributed from the main plant using traditional energy infrastructure.</a:t>
                      </a:r>
                      <a:endParaRPr lang="en-US" sz="800" b="1" i="0" u="none" strike="noStrike">
                        <a:solidFill>
                          <a:srgbClr val="9A5315"/>
                        </a:solidFill>
                        <a:effectLst/>
                        <a:latin typeface="Segoe Print" panose="02000600000000000000" pitchFamily="2" charset="0"/>
                      </a:endParaRPr>
                    </a:p>
                  </a:txBody>
                  <a:tcPr marL="787" marR="787" marT="787" marB="0" anchor="ctr"/>
                </a:tc>
                <a:tc>
                  <a:txBody>
                    <a:bodyPr/>
                    <a:lstStyle/>
                    <a:p>
                      <a:pPr algn="l" rtl="0" fontAlgn="ctr"/>
                      <a:r>
                        <a:rPr lang="en-US" sz="800" b="1" u="none" strike="noStrike" dirty="0">
                          <a:effectLst/>
                        </a:rPr>
                        <a:t>While power is still distributed from the primary power plant, in a smart grid system, power can also go back up the lines to the main plant from a secondary provider. An individual with access to alternative energy sources, such as solar panels, can actually put energy back on to the grid.</a:t>
                      </a:r>
                      <a:endParaRPr lang="en-US" sz="800" b="1" i="0" u="none" strike="noStrike" dirty="0">
                        <a:solidFill>
                          <a:srgbClr val="9A5315"/>
                        </a:solidFill>
                        <a:effectLst/>
                        <a:latin typeface="Segoe Print" panose="02000600000000000000" pitchFamily="2" charset="0"/>
                      </a:endParaRPr>
                    </a:p>
                  </a:txBody>
                  <a:tcPr marL="787" marR="787" marT="787" marB="0" anchor="ctr"/>
                </a:tc>
                <a:extLst>
                  <a:ext uri="{0D108BD9-81ED-4DB2-BD59-A6C34878D82A}">
                    <a16:rowId xmlns:a16="http://schemas.microsoft.com/office/drawing/2014/main" val="10004"/>
                  </a:ext>
                </a:extLst>
              </a:tr>
              <a:tr h="49275">
                <a:tc>
                  <a:txBody>
                    <a:bodyPr/>
                    <a:lstStyle/>
                    <a:p>
                      <a:pPr algn="l" rtl="0" fontAlgn="ctr"/>
                      <a:r>
                        <a:rPr lang="en-US" sz="800" b="1" u="none" strike="noStrike" dirty="0">
                          <a:effectLst/>
                        </a:rPr>
                        <a:t>Generation</a:t>
                      </a:r>
                      <a:endParaRPr lang="en-US" sz="800" b="1" i="0" u="none" strike="noStrike" dirty="0">
                        <a:solidFill>
                          <a:srgbClr val="9A5315"/>
                        </a:solidFill>
                        <a:effectLst/>
                        <a:latin typeface="Segoe Print" panose="02000600000000000000" pitchFamily="2" charset="0"/>
                      </a:endParaRPr>
                    </a:p>
                  </a:txBody>
                  <a:tcPr marL="787" marR="787" marT="787" marB="0" anchor="ctr">
                    <a:solidFill>
                      <a:srgbClr val="FFFF00"/>
                    </a:solidFill>
                  </a:tcPr>
                </a:tc>
                <a:tc>
                  <a:txBody>
                    <a:bodyPr/>
                    <a:lstStyle/>
                    <a:p>
                      <a:pPr algn="l" rtl="0" fontAlgn="ctr"/>
                      <a:r>
                        <a:rPr lang="en-US" sz="800" b="1" u="none" strike="noStrike" dirty="0">
                          <a:effectLst/>
                        </a:rPr>
                        <a:t>Centralized:</a:t>
                      </a:r>
                      <a:endParaRPr lang="en-US" sz="800" b="1" i="0" u="none" strike="noStrike" dirty="0">
                        <a:solidFill>
                          <a:srgbClr val="9A5315"/>
                        </a:solidFill>
                        <a:effectLst/>
                        <a:latin typeface="Segoe Print" panose="02000600000000000000" pitchFamily="2" charset="0"/>
                      </a:endParaRPr>
                    </a:p>
                  </a:txBody>
                  <a:tcPr marL="787" marR="787" marT="787" marB="0" anchor="ctr">
                    <a:solidFill>
                      <a:srgbClr val="FFFF00"/>
                    </a:solidFill>
                  </a:tcPr>
                </a:tc>
                <a:tc>
                  <a:txBody>
                    <a:bodyPr/>
                    <a:lstStyle/>
                    <a:p>
                      <a:pPr algn="l" rtl="0" fontAlgn="ctr"/>
                      <a:r>
                        <a:rPr lang="en-US" sz="800" b="1" u="none" strike="noStrike" dirty="0">
                          <a:effectLst/>
                        </a:rPr>
                        <a:t>Distributed:</a:t>
                      </a:r>
                      <a:endParaRPr lang="en-US" sz="800" b="1" i="0" u="none" strike="noStrike" dirty="0">
                        <a:solidFill>
                          <a:srgbClr val="9A5315"/>
                        </a:solidFill>
                        <a:effectLst/>
                        <a:latin typeface="Segoe Print" panose="02000600000000000000" pitchFamily="2" charset="0"/>
                      </a:endParaRPr>
                    </a:p>
                  </a:txBody>
                  <a:tcPr marL="787" marR="787" marT="787" marB="0" anchor="ctr">
                    <a:solidFill>
                      <a:srgbClr val="FFFF00"/>
                    </a:solidFill>
                  </a:tcPr>
                </a:tc>
                <a:extLst>
                  <a:ext uri="{0D108BD9-81ED-4DB2-BD59-A6C34878D82A}">
                    <a16:rowId xmlns:a16="http://schemas.microsoft.com/office/drawing/2014/main" val="10005"/>
                  </a:ext>
                </a:extLst>
              </a:tr>
              <a:tr h="572573">
                <a:tc>
                  <a:txBody>
                    <a:bodyPr/>
                    <a:lstStyle/>
                    <a:p>
                      <a:pPr algn="l" rtl="0" fontAlgn="ctr"/>
                      <a:r>
                        <a:rPr lang="en-US" sz="800" b="1" u="none" strike="noStrike">
                          <a:effectLst/>
                        </a:rPr>
                        <a:t> </a:t>
                      </a:r>
                      <a:endParaRPr lang="en-US" sz="800" b="1" i="0" u="none" strike="noStrike">
                        <a:solidFill>
                          <a:srgbClr val="9A5315"/>
                        </a:solidFill>
                        <a:effectLst/>
                        <a:latin typeface="Segoe Print" panose="02000600000000000000" pitchFamily="2" charset="0"/>
                      </a:endParaRPr>
                    </a:p>
                  </a:txBody>
                  <a:tcPr marL="787" marR="787" marT="787" marB="0" anchor="ctr"/>
                </a:tc>
                <a:tc>
                  <a:txBody>
                    <a:bodyPr/>
                    <a:lstStyle/>
                    <a:p>
                      <a:pPr algn="l" rtl="0" fontAlgn="ctr"/>
                      <a:r>
                        <a:rPr lang="en-US" sz="800" b="1" u="none" strike="noStrike" dirty="0">
                          <a:effectLst/>
                        </a:rPr>
                        <a:t>With traditional energy infrastructure, all power must be generated from a central location. This eliminates the possibility of easily incorporating alternative energy sources into the grid.</a:t>
                      </a:r>
                      <a:endParaRPr lang="en-US" sz="800" b="1" i="0" u="none" strike="noStrike" dirty="0">
                        <a:solidFill>
                          <a:srgbClr val="9A5315"/>
                        </a:solidFill>
                        <a:effectLst/>
                        <a:latin typeface="Segoe Print" panose="02000600000000000000" pitchFamily="2" charset="0"/>
                      </a:endParaRPr>
                    </a:p>
                  </a:txBody>
                  <a:tcPr marL="787" marR="787" marT="787" marB="0" anchor="ctr"/>
                </a:tc>
                <a:tc>
                  <a:txBody>
                    <a:bodyPr/>
                    <a:lstStyle/>
                    <a:p>
                      <a:pPr algn="l" rtl="0" fontAlgn="ctr"/>
                      <a:r>
                        <a:rPr lang="en-US" sz="800" b="1" u="none" strike="noStrike" dirty="0">
                          <a:effectLst/>
                        </a:rPr>
                        <a:t>Using smart grid infrastructure, power can be distributed from multiple plants and substations to aid in balancing the load, decrease peak time strains, and limit the number of power outages.</a:t>
                      </a:r>
                      <a:endParaRPr lang="en-US" sz="800" b="1" i="0" u="none" strike="noStrike" dirty="0">
                        <a:solidFill>
                          <a:srgbClr val="9A5315"/>
                        </a:solidFill>
                        <a:effectLst/>
                        <a:latin typeface="Segoe Print" panose="02000600000000000000" pitchFamily="2" charset="0"/>
                      </a:endParaRPr>
                    </a:p>
                  </a:txBody>
                  <a:tcPr marL="787" marR="787" marT="787" marB="0" anchor="ctr"/>
                </a:tc>
                <a:extLst>
                  <a:ext uri="{0D108BD9-81ED-4DB2-BD59-A6C34878D82A}">
                    <a16:rowId xmlns:a16="http://schemas.microsoft.com/office/drawing/2014/main" val="10006"/>
                  </a:ext>
                </a:extLst>
              </a:tr>
              <a:tr h="73388">
                <a:tc>
                  <a:txBody>
                    <a:bodyPr/>
                    <a:lstStyle/>
                    <a:p>
                      <a:pPr algn="l" rtl="0" fontAlgn="ctr"/>
                      <a:r>
                        <a:rPr lang="en-US" sz="800" b="1" u="none" strike="noStrike" dirty="0">
                          <a:effectLst/>
                        </a:rPr>
                        <a:t>Sensors</a:t>
                      </a:r>
                      <a:endParaRPr lang="en-US" sz="800" b="1" i="0" u="none" strike="noStrike" dirty="0">
                        <a:solidFill>
                          <a:srgbClr val="9A5315"/>
                        </a:solidFill>
                        <a:effectLst/>
                        <a:latin typeface="Segoe Print" panose="02000600000000000000" pitchFamily="2" charset="0"/>
                      </a:endParaRPr>
                    </a:p>
                  </a:txBody>
                  <a:tcPr marL="787" marR="787" marT="787" marB="0" anchor="ctr">
                    <a:solidFill>
                      <a:srgbClr val="FFFF00"/>
                    </a:solidFill>
                  </a:tcPr>
                </a:tc>
                <a:tc>
                  <a:txBody>
                    <a:bodyPr/>
                    <a:lstStyle/>
                    <a:p>
                      <a:pPr algn="l" rtl="0" fontAlgn="ctr"/>
                      <a:r>
                        <a:rPr lang="en-US" sz="800" b="1" u="none" strike="noStrike" dirty="0">
                          <a:effectLst/>
                        </a:rPr>
                        <a:t>Few Sensors:</a:t>
                      </a:r>
                      <a:endParaRPr lang="en-US" sz="800" b="1" i="0" u="none" strike="noStrike" dirty="0">
                        <a:solidFill>
                          <a:srgbClr val="9A5315"/>
                        </a:solidFill>
                        <a:effectLst/>
                        <a:latin typeface="Segoe Print" panose="02000600000000000000" pitchFamily="2" charset="0"/>
                      </a:endParaRPr>
                    </a:p>
                  </a:txBody>
                  <a:tcPr marL="787" marR="787" marT="787" marB="0" anchor="ctr">
                    <a:solidFill>
                      <a:srgbClr val="FFFF00"/>
                    </a:solidFill>
                  </a:tcPr>
                </a:tc>
                <a:tc>
                  <a:txBody>
                    <a:bodyPr/>
                    <a:lstStyle/>
                    <a:p>
                      <a:pPr algn="l" rtl="0" fontAlgn="ctr"/>
                      <a:r>
                        <a:rPr lang="en-US" sz="800" b="1" u="none" strike="noStrike" dirty="0">
                          <a:effectLst/>
                        </a:rPr>
                        <a:t>Sensors Throughout:</a:t>
                      </a:r>
                      <a:endParaRPr lang="en-US" sz="800" b="1" i="0" u="none" strike="noStrike" dirty="0">
                        <a:solidFill>
                          <a:srgbClr val="9A5315"/>
                        </a:solidFill>
                        <a:effectLst/>
                        <a:latin typeface="Segoe Print" panose="02000600000000000000" pitchFamily="2" charset="0"/>
                      </a:endParaRPr>
                    </a:p>
                  </a:txBody>
                  <a:tcPr marL="787" marR="787" marT="787" marB="0" anchor="ctr">
                    <a:solidFill>
                      <a:srgbClr val="FFFF00"/>
                    </a:solidFill>
                  </a:tcPr>
                </a:tc>
                <a:extLst>
                  <a:ext uri="{0D108BD9-81ED-4DB2-BD59-A6C34878D82A}">
                    <a16:rowId xmlns:a16="http://schemas.microsoft.com/office/drawing/2014/main" val="10007"/>
                  </a:ext>
                </a:extLst>
              </a:tr>
              <a:tr h="572573">
                <a:tc>
                  <a:txBody>
                    <a:bodyPr/>
                    <a:lstStyle/>
                    <a:p>
                      <a:pPr algn="l" rtl="0" fontAlgn="ctr"/>
                      <a:r>
                        <a:rPr lang="en-US" sz="800" b="1" u="none" strike="noStrike">
                          <a:effectLst/>
                        </a:rPr>
                        <a:t> </a:t>
                      </a:r>
                      <a:endParaRPr lang="en-US" sz="800" b="1" i="0" u="none" strike="noStrike">
                        <a:solidFill>
                          <a:srgbClr val="9A5315"/>
                        </a:solidFill>
                        <a:effectLst/>
                        <a:latin typeface="Segoe Print" panose="02000600000000000000" pitchFamily="2" charset="0"/>
                      </a:endParaRPr>
                    </a:p>
                  </a:txBody>
                  <a:tcPr marL="787" marR="787" marT="787" marB="0" anchor="ctr"/>
                </a:tc>
                <a:tc>
                  <a:txBody>
                    <a:bodyPr/>
                    <a:lstStyle/>
                    <a:p>
                      <a:pPr algn="l" rtl="0" fontAlgn="ctr"/>
                      <a:r>
                        <a:rPr lang="en-US" sz="800" b="1" u="none" strike="noStrike">
                          <a:effectLst/>
                        </a:rPr>
                        <a:t>The infrastructure is not equipped to handle many sensors on the lines. This makes it difficult to pinpoint the location of a problem and can result in longer downtimes.</a:t>
                      </a:r>
                      <a:endParaRPr lang="en-US" sz="800" b="1" i="0" u="none" strike="noStrike">
                        <a:solidFill>
                          <a:srgbClr val="9A5315"/>
                        </a:solidFill>
                        <a:effectLst/>
                        <a:latin typeface="Segoe Print" panose="02000600000000000000" pitchFamily="2" charset="0"/>
                      </a:endParaRPr>
                    </a:p>
                  </a:txBody>
                  <a:tcPr marL="787" marR="787" marT="787" marB="0" anchor="ctr"/>
                </a:tc>
                <a:tc>
                  <a:txBody>
                    <a:bodyPr/>
                    <a:lstStyle/>
                    <a:p>
                      <a:pPr algn="l" rtl="0" fontAlgn="ctr"/>
                      <a:r>
                        <a:rPr lang="en-US" sz="800" b="1" u="none" strike="noStrike">
                          <a:effectLst/>
                        </a:rPr>
                        <a:t>In a smart grid infrastructure system, there are multiple sensors placed on the lines. This helps to pinpoint the location of a problem and can help reroute power to where it is needed while limiting the areas affected by the downtime.</a:t>
                      </a:r>
                      <a:endParaRPr lang="en-US" sz="800" b="1" i="0" u="none" strike="noStrike">
                        <a:solidFill>
                          <a:srgbClr val="9A5315"/>
                        </a:solidFill>
                        <a:effectLst/>
                        <a:latin typeface="Segoe Print" panose="02000600000000000000" pitchFamily="2" charset="0"/>
                      </a:endParaRPr>
                    </a:p>
                  </a:txBody>
                  <a:tcPr marL="787" marR="787" marT="787" marB="0" anchor="ctr"/>
                </a:tc>
                <a:extLst>
                  <a:ext uri="{0D108BD9-81ED-4DB2-BD59-A6C34878D82A}">
                    <a16:rowId xmlns:a16="http://schemas.microsoft.com/office/drawing/2014/main" val="10008"/>
                  </a:ext>
                </a:extLst>
              </a:tr>
              <a:tr h="49275">
                <a:tc>
                  <a:txBody>
                    <a:bodyPr/>
                    <a:lstStyle/>
                    <a:p>
                      <a:pPr algn="l" rtl="0" fontAlgn="ctr"/>
                      <a:r>
                        <a:rPr lang="en-US" sz="800" b="1" u="none" strike="noStrike" dirty="0">
                          <a:effectLst/>
                        </a:rPr>
                        <a:t>Monitoring</a:t>
                      </a:r>
                      <a:endParaRPr lang="en-US" sz="800" b="1" i="0" u="none" strike="noStrike" dirty="0">
                        <a:solidFill>
                          <a:srgbClr val="9A5315"/>
                        </a:solidFill>
                        <a:effectLst/>
                        <a:latin typeface="Segoe Print" panose="02000600000000000000" pitchFamily="2" charset="0"/>
                      </a:endParaRPr>
                    </a:p>
                  </a:txBody>
                  <a:tcPr marL="787" marR="787" marT="787" marB="0" anchor="ctr">
                    <a:solidFill>
                      <a:srgbClr val="FFFF00"/>
                    </a:solidFill>
                  </a:tcPr>
                </a:tc>
                <a:tc>
                  <a:txBody>
                    <a:bodyPr/>
                    <a:lstStyle/>
                    <a:p>
                      <a:pPr algn="l" rtl="0" fontAlgn="ctr"/>
                      <a:r>
                        <a:rPr lang="en-US" sz="800" b="1" u="none" strike="noStrike" dirty="0">
                          <a:effectLst/>
                        </a:rPr>
                        <a:t>Manual:</a:t>
                      </a:r>
                      <a:endParaRPr lang="en-US" sz="800" b="1" i="0" u="none" strike="noStrike" dirty="0">
                        <a:solidFill>
                          <a:srgbClr val="9A5315"/>
                        </a:solidFill>
                        <a:effectLst/>
                        <a:latin typeface="Segoe Print" panose="02000600000000000000" pitchFamily="2" charset="0"/>
                      </a:endParaRPr>
                    </a:p>
                  </a:txBody>
                  <a:tcPr marL="787" marR="787" marT="787" marB="0" anchor="ctr">
                    <a:solidFill>
                      <a:srgbClr val="FFFF00"/>
                    </a:solidFill>
                  </a:tcPr>
                </a:tc>
                <a:tc>
                  <a:txBody>
                    <a:bodyPr/>
                    <a:lstStyle/>
                    <a:p>
                      <a:pPr algn="l" rtl="0" fontAlgn="ctr"/>
                      <a:r>
                        <a:rPr lang="en-US" sz="800" b="1" u="none" strike="noStrike" dirty="0">
                          <a:effectLst/>
                        </a:rPr>
                        <a:t>Self:</a:t>
                      </a:r>
                      <a:endParaRPr lang="en-US" sz="800" b="1" i="0" u="none" strike="noStrike" dirty="0">
                        <a:solidFill>
                          <a:srgbClr val="9A5315"/>
                        </a:solidFill>
                        <a:effectLst/>
                        <a:latin typeface="Segoe Print" panose="02000600000000000000" pitchFamily="2" charset="0"/>
                      </a:endParaRPr>
                    </a:p>
                  </a:txBody>
                  <a:tcPr marL="787" marR="787" marT="787" marB="0" anchor="ctr">
                    <a:solidFill>
                      <a:srgbClr val="FFFF00"/>
                    </a:solidFill>
                  </a:tcPr>
                </a:tc>
                <a:extLst>
                  <a:ext uri="{0D108BD9-81ED-4DB2-BD59-A6C34878D82A}">
                    <a16:rowId xmlns:a16="http://schemas.microsoft.com/office/drawing/2014/main" val="10009"/>
                  </a:ext>
                </a:extLst>
              </a:tr>
              <a:tr h="572573">
                <a:tc>
                  <a:txBody>
                    <a:bodyPr/>
                    <a:lstStyle/>
                    <a:p>
                      <a:pPr algn="l" rtl="0" fontAlgn="ctr"/>
                      <a:r>
                        <a:rPr lang="en-US" sz="800" b="1" u="none" strike="noStrike">
                          <a:effectLst/>
                        </a:rPr>
                        <a:t> </a:t>
                      </a:r>
                      <a:endParaRPr lang="en-US" sz="800" b="1" i="0" u="none" strike="noStrike">
                        <a:solidFill>
                          <a:srgbClr val="9A5315"/>
                        </a:solidFill>
                        <a:effectLst/>
                        <a:latin typeface="Segoe Print" panose="02000600000000000000" pitchFamily="2" charset="0"/>
                      </a:endParaRPr>
                    </a:p>
                  </a:txBody>
                  <a:tcPr marL="787" marR="787" marT="787" marB="0" anchor="ctr"/>
                </a:tc>
                <a:tc>
                  <a:txBody>
                    <a:bodyPr/>
                    <a:lstStyle/>
                    <a:p>
                      <a:pPr algn="l" rtl="0" fontAlgn="ctr"/>
                      <a:r>
                        <a:rPr lang="en-US" sz="800" b="1" u="none" strike="noStrike" dirty="0">
                          <a:effectLst/>
                        </a:rPr>
                        <a:t>Due to limitations in traditional infrastructure, energy distribution must be monitored manually.</a:t>
                      </a:r>
                      <a:endParaRPr lang="en-US" sz="800" b="1" i="0" u="none" strike="noStrike" dirty="0">
                        <a:solidFill>
                          <a:srgbClr val="9A5315"/>
                        </a:solidFill>
                        <a:effectLst/>
                        <a:latin typeface="Segoe Print" panose="02000600000000000000" pitchFamily="2" charset="0"/>
                      </a:endParaRPr>
                    </a:p>
                  </a:txBody>
                  <a:tcPr marL="787" marR="787" marT="787" marB="0" anchor="ctr"/>
                </a:tc>
                <a:tc>
                  <a:txBody>
                    <a:bodyPr/>
                    <a:lstStyle/>
                    <a:p>
                      <a:pPr algn="l" rtl="0" fontAlgn="ctr"/>
                      <a:r>
                        <a:rPr lang="en-US" sz="800" b="1" u="none" strike="noStrike">
                          <a:effectLst/>
                        </a:rPr>
                        <a:t>The smart grid can monitor itself using digital technology. This allows it to balance power loads, troubleshoot outages, and manage distribution without the need for direct intervention from a technician.</a:t>
                      </a:r>
                      <a:endParaRPr lang="en-US" sz="800" b="1" i="0" u="none" strike="noStrike">
                        <a:solidFill>
                          <a:srgbClr val="9A5315"/>
                        </a:solidFill>
                        <a:effectLst/>
                        <a:latin typeface="Segoe Print" panose="02000600000000000000" pitchFamily="2" charset="0"/>
                      </a:endParaRPr>
                    </a:p>
                  </a:txBody>
                  <a:tcPr marL="787" marR="787" marT="787" marB="0" anchor="ctr"/>
                </a:tc>
                <a:extLst>
                  <a:ext uri="{0D108BD9-81ED-4DB2-BD59-A6C34878D82A}">
                    <a16:rowId xmlns:a16="http://schemas.microsoft.com/office/drawing/2014/main" val="10010"/>
                  </a:ext>
                </a:extLst>
              </a:tr>
              <a:tr h="49275">
                <a:tc>
                  <a:txBody>
                    <a:bodyPr/>
                    <a:lstStyle/>
                    <a:p>
                      <a:pPr algn="l" rtl="0" fontAlgn="ctr"/>
                      <a:r>
                        <a:rPr lang="en-US" sz="800" b="1" u="none" strike="noStrike" dirty="0">
                          <a:effectLst/>
                        </a:rPr>
                        <a:t>Restoration</a:t>
                      </a:r>
                      <a:endParaRPr lang="en-US" sz="800" b="1" i="0" u="none" strike="noStrike" dirty="0">
                        <a:solidFill>
                          <a:srgbClr val="9A5315"/>
                        </a:solidFill>
                        <a:effectLst/>
                        <a:latin typeface="Segoe Print" panose="02000600000000000000" pitchFamily="2" charset="0"/>
                      </a:endParaRPr>
                    </a:p>
                  </a:txBody>
                  <a:tcPr marL="787" marR="787" marT="787" marB="0" anchor="ctr">
                    <a:solidFill>
                      <a:srgbClr val="FFFF00"/>
                    </a:solidFill>
                  </a:tcPr>
                </a:tc>
                <a:tc>
                  <a:txBody>
                    <a:bodyPr/>
                    <a:lstStyle/>
                    <a:p>
                      <a:pPr algn="l" rtl="0" fontAlgn="ctr"/>
                      <a:r>
                        <a:rPr lang="en-US" sz="800" b="1" u="none" strike="noStrike" dirty="0">
                          <a:effectLst/>
                        </a:rPr>
                        <a:t>Manual:</a:t>
                      </a:r>
                      <a:endParaRPr lang="en-US" sz="800" b="1" i="0" u="none" strike="noStrike" dirty="0">
                        <a:solidFill>
                          <a:srgbClr val="9A5315"/>
                        </a:solidFill>
                        <a:effectLst/>
                        <a:latin typeface="Segoe Print" panose="02000600000000000000" pitchFamily="2" charset="0"/>
                      </a:endParaRPr>
                    </a:p>
                  </a:txBody>
                  <a:tcPr marL="787" marR="787" marT="787" marB="0" anchor="ctr">
                    <a:solidFill>
                      <a:srgbClr val="FFFF00"/>
                    </a:solidFill>
                  </a:tcPr>
                </a:tc>
                <a:tc>
                  <a:txBody>
                    <a:bodyPr/>
                    <a:lstStyle/>
                    <a:p>
                      <a:pPr algn="l" rtl="0" fontAlgn="ctr"/>
                      <a:r>
                        <a:rPr lang="en-US" sz="800" b="1" u="none" strike="noStrike" dirty="0">
                          <a:effectLst/>
                        </a:rPr>
                        <a:t>Self-Healing:</a:t>
                      </a:r>
                      <a:endParaRPr lang="en-US" sz="800" b="1" i="0" u="none" strike="noStrike" dirty="0">
                        <a:solidFill>
                          <a:srgbClr val="9A5315"/>
                        </a:solidFill>
                        <a:effectLst/>
                        <a:latin typeface="Segoe Print" panose="02000600000000000000" pitchFamily="2" charset="0"/>
                      </a:endParaRPr>
                    </a:p>
                  </a:txBody>
                  <a:tcPr marL="787" marR="787" marT="787" marB="0" anchor="ctr">
                    <a:solidFill>
                      <a:srgbClr val="FFFF00"/>
                    </a:solidFill>
                  </a:tcPr>
                </a:tc>
                <a:extLst>
                  <a:ext uri="{0D108BD9-81ED-4DB2-BD59-A6C34878D82A}">
                    <a16:rowId xmlns:a16="http://schemas.microsoft.com/office/drawing/2014/main" val="10011"/>
                  </a:ext>
                </a:extLst>
              </a:tr>
              <a:tr h="572573">
                <a:tc>
                  <a:txBody>
                    <a:bodyPr/>
                    <a:lstStyle/>
                    <a:p>
                      <a:pPr algn="l" rtl="0" fontAlgn="ctr"/>
                      <a:r>
                        <a:rPr lang="en-US" sz="800" b="1" u="none" strike="noStrike">
                          <a:effectLst/>
                        </a:rPr>
                        <a:t> </a:t>
                      </a:r>
                      <a:endParaRPr lang="en-US" sz="800" b="1" i="0" u="none" strike="noStrike">
                        <a:solidFill>
                          <a:srgbClr val="9A5315"/>
                        </a:solidFill>
                        <a:effectLst/>
                        <a:latin typeface="Segoe Print" panose="02000600000000000000" pitchFamily="2" charset="0"/>
                      </a:endParaRPr>
                    </a:p>
                  </a:txBody>
                  <a:tcPr marL="787" marR="787" marT="787" marB="0" anchor="ctr"/>
                </a:tc>
                <a:tc>
                  <a:txBody>
                    <a:bodyPr/>
                    <a:lstStyle/>
                    <a:p>
                      <a:pPr algn="l" rtl="0" fontAlgn="ctr"/>
                      <a:r>
                        <a:rPr lang="en-US" sz="800" b="1" u="none" strike="noStrike">
                          <a:effectLst/>
                        </a:rPr>
                        <a:t>In order to make repairs on traditional energy infrastructure, technicians have to physically go to the location of the failure to make repairs. The need for this can extend the amount of time that outages occur.</a:t>
                      </a:r>
                      <a:endParaRPr lang="en-US" sz="800" b="1" i="0" u="none" strike="noStrike">
                        <a:solidFill>
                          <a:srgbClr val="9A5315"/>
                        </a:solidFill>
                        <a:effectLst/>
                        <a:latin typeface="Segoe Print" panose="02000600000000000000" pitchFamily="2" charset="0"/>
                      </a:endParaRPr>
                    </a:p>
                  </a:txBody>
                  <a:tcPr marL="787" marR="787" marT="787" marB="0" anchor="ctr"/>
                </a:tc>
                <a:tc>
                  <a:txBody>
                    <a:bodyPr/>
                    <a:lstStyle/>
                    <a:p>
                      <a:pPr algn="l" rtl="0" fontAlgn="ctr"/>
                      <a:r>
                        <a:rPr lang="en-US" sz="800" b="1" u="none" strike="noStrike">
                          <a:effectLst/>
                        </a:rPr>
                        <a:t>Sensors can detect problems on the line and work to do simple troubleshooting and repairs without intervention. For problems related to infrastructure damage, the smart grid can immediately report to technicians at the monitoring center to begin the necessary repairs.</a:t>
                      </a:r>
                      <a:endParaRPr lang="en-US" sz="800" b="1" i="0" u="none" strike="noStrike">
                        <a:solidFill>
                          <a:srgbClr val="9A5315"/>
                        </a:solidFill>
                        <a:effectLst/>
                        <a:latin typeface="Segoe Print" panose="02000600000000000000" pitchFamily="2" charset="0"/>
                      </a:endParaRPr>
                    </a:p>
                  </a:txBody>
                  <a:tcPr marL="787" marR="787" marT="787" marB="0" anchor="ctr"/>
                </a:tc>
                <a:extLst>
                  <a:ext uri="{0D108BD9-81ED-4DB2-BD59-A6C34878D82A}">
                    <a16:rowId xmlns:a16="http://schemas.microsoft.com/office/drawing/2014/main" val="10012"/>
                  </a:ext>
                </a:extLst>
              </a:tr>
              <a:tr h="73388">
                <a:tc>
                  <a:txBody>
                    <a:bodyPr/>
                    <a:lstStyle/>
                    <a:p>
                      <a:pPr algn="l" rtl="0" fontAlgn="ctr"/>
                      <a:r>
                        <a:rPr lang="en-US" sz="800" b="1" u="none" strike="noStrike" dirty="0">
                          <a:effectLst/>
                        </a:rPr>
                        <a:t>Equipment</a:t>
                      </a:r>
                      <a:endParaRPr lang="en-US" sz="800" b="1" i="0" u="none" strike="noStrike" dirty="0">
                        <a:solidFill>
                          <a:srgbClr val="9A5315"/>
                        </a:solidFill>
                        <a:effectLst/>
                        <a:latin typeface="Segoe Print" panose="02000600000000000000" pitchFamily="2" charset="0"/>
                      </a:endParaRPr>
                    </a:p>
                  </a:txBody>
                  <a:tcPr marL="787" marR="787" marT="787" marB="0" anchor="ctr">
                    <a:solidFill>
                      <a:srgbClr val="FFFF00"/>
                    </a:solidFill>
                  </a:tcPr>
                </a:tc>
                <a:tc>
                  <a:txBody>
                    <a:bodyPr/>
                    <a:lstStyle/>
                    <a:p>
                      <a:pPr algn="l" rtl="0" fontAlgn="ctr"/>
                      <a:r>
                        <a:rPr lang="en-US" sz="800" b="1" u="none" strike="noStrike" dirty="0">
                          <a:effectLst/>
                        </a:rPr>
                        <a:t>Failure &amp; Blackout:</a:t>
                      </a:r>
                      <a:endParaRPr lang="en-US" sz="800" b="1" i="0" u="none" strike="noStrike" dirty="0">
                        <a:solidFill>
                          <a:srgbClr val="9A5315"/>
                        </a:solidFill>
                        <a:effectLst/>
                        <a:latin typeface="Segoe Print" panose="02000600000000000000" pitchFamily="2" charset="0"/>
                      </a:endParaRPr>
                    </a:p>
                  </a:txBody>
                  <a:tcPr marL="787" marR="787" marT="787" marB="0" anchor="ctr">
                    <a:solidFill>
                      <a:srgbClr val="FFFF00"/>
                    </a:solidFill>
                  </a:tcPr>
                </a:tc>
                <a:tc>
                  <a:txBody>
                    <a:bodyPr/>
                    <a:lstStyle/>
                    <a:p>
                      <a:pPr algn="l" rtl="0" fontAlgn="ctr"/>
                      <a:r>
                        <a:rPr lang="en-US" sz="800" b="1" u="none" strike="noStrike" dirty="0">
                          <a:effectLst/>
                        </a:rPr>
                        <a:t>Adaptive &amp; Islanding:</a:t>
                      </a:r>
                      <a:endParaRPr lang="en-US" sz="800" b="1" i="0" u="none" strike="noStrike" dirty="0">
                        <a:solidFill>
                          <a:srgbClr val="9A5315"/>
                        </a:solidFill>
                        <a:effectLst/>
                        <a:latin typeface="Segoe Print" panose="02000600000000000000" pitchFamily="2" charset="0"/>
                      </a:endParaRPr>
                    </a:p>
                  </a:txBody>
                  <a:tcPr marL="787" marR="787" marT="787" marB="0" anchor="ctr">
                    <a:solidFill>
                      <a:srgbClr val="FFFF00"/>
                    </a:solidFill>
                  </a:tcPr>
                </a:tc>
                <a:extLst>
                  <a:ext uri="{0D108BD9-81ED-4DB2-BD59-A6C34878D82A}">
                    <a16:rowId xmlns:a16="http://schemas.microsoft.com/office/drawing/2014/main" val="10013"/>
                  </a:ext>
                </a:extLst>
              </a:tr>
              <a:tr h="572573">
                <a:tc>
                  <a:txBody>
                    <a:bodyPr/>
                    <a:lstStyle/>
                    <a:p>
                      <a:pPr algn="l" rtl="0" fontAlgn="ctr"/>
                      <a:r>
                        <a:rPr lang="en-US" sz="800" b="1" u="none" strike="noStrike">
                          <a:effectLst/>
                        </a:rPr>
                        <a:t> </a:t>
                      </a:r>
                      <a:endParaRPr lang="en-US" sz="800" b="1" i="0" u="none" strike="noStrike">
                        <a:solidFill>
                          <a:srgbClr val="9A5315"/>
                        </a:solidFill>
                        <a:effectLst/>
                        <a:latin typeface="Segoe Print" panose="02000600000000000000" pitchFamily="2" charset="0"/>
                      </a:endParaRPr>
                    </a:p>
                  </a:txBody>
                  <a:tcPr marL="787" marR="787" marT="787" marB="0" anchor="ctr"/>
                </a:tc>
                <a:tc>
                  <a:txBody>
                    <a:bodyPr/>
                    <a:lstStyle/>
                    <a:p>
                      <a:pPr algn="l" rtl="0" fontAlgn="ctr"/>
                      <a:r>
                        <a:rPr lang="en-US" sz="800" b="1" u="none" strike="noStrike" dirty="0">
                          <a:effectLst/>
                        </a:rPr>
                        <a:t>As a result of aging and limitations, traditional energy infrastructure is prone to failures. Failure of infrastructure can lead to blackouts, a condition where the end customer is receiving no power to their unit causing downtime.</a:t>
                      </a:r>
                      <a:endParaRPr lang="en-US" sz="800" b="1" i="0" u="none" strike="noStrike" dirty="0">
                        <a:solidFill>
                          <a:srgbClr val="9A5315"/>
                        </a:solidFill>
                        <a:effectLst/>
                        <a:latin typeface="Segoe Print" panose="02000600000000000000" pitchFamily="2" charset="0"/>
                      </a:endParaRPr>
                    </a:p>
                  </a:txBody>
                  <a:tcPr marL="787" marR="787" marT="787" marB="0" anchor="ctr"/>
                </a:tc>
                <a:tc>
                  <a:txBody>
                    <a:bodyPr/>
                    <a:lstStyle/>
                    <a:p>
                      <a:pPr algn="l" rtl="0" fontAlgn="ctr"/>
                      <a:r>
                        <a:rPr lang="en-US" sz="800" b="1" u="none" strike="noStrike" dirty="0">
                          <a:effectLst/>
                        </a:rPr>
                        <a:t>Using a smart grid system, power can be rerouted to go around any problem areas. This limits the area impacted by power outages and can do it on a per residence level.</a:t>
                      </a:r>
                      <a:endParaRPr lang="en-US" sz="800" b="1" i="0" u="none" strike="noStrike" dirty="0">
                        <a:solidFill>
                          <a:srgbClr val="9A5315"/>
                        </a:solidFill>
                        <a:effectLst/>
                        <a:latin typeface="Segoe Print" panose="02000600000000000000" pitchFamily="2" charset="0"/>
                      </a:endParaRPr>
                    </a:p>
                  </a:txBody>
                  <a:tcPr marL="787" marR="787" marT="787" marB="0" anchor="ctr"/>
                </a:tc>
                <a:extLst>
                  <a:ext uri="{0D108BD9-81ED-4DB2-BD59-A6C34878D82A}">
                    <a16:rowId xmlns:a16="http://schemas.microsoft.com/office/drawing/2014/main" val="10014"/>
                  </a:ext>
                </a:extLst>
              </a:tr>
              <a:tr h="34901">
                <a:tc>
                  <a:txBody>
                    <a:bodyPr/>
                    <a:lstStyle/>
                    <a:p>
                      <a:pPr algn="l" rtl="0" fontAlgn="ctr"/>
                      <a:r>
                        <a:rPr lang="en-US" sz="800" b="1" u="none" strike="noStrike" dirty="0">
                          <a:effectLst/>
                        </a:rPr>
                        <a:t>Control</a:t>
                      </a:r>
                      <a:endParaRPr lang="en-US" sz="800" b="1" i="0" u="none" strike="noStrike" dirty="0">
                        <a:solidFill>
                          <a:srgbClr val="9A5315"/>
                        </a:solidFill>
                        <a:effectLst/>
                        <a:latin typeface="Segoe Print" panose="02000600000000000000" pitchFamily="2" charset="0"/>
                      </a:endParaRPr>
                    </a:p>
                  </a:txBody>
                  <a:tcPr marL="787" marR="787" marT="787" marB="0" anchor="ctr">
                    <a:solidFill>
                      <a:srgbClr val="FFFF00"/>
                    </a:solidFill>
                  </a:tcPr>
                </a:tc>
                <a:tc>
                  <a:txBody>
                    <a:bodyPr/>
                    <a:lstStyle/>
                    <a:p>
                      <a:pPr algn="l" rtl="0" fontAlgn="ctr"/>
                      <a:r>
                        <a:rPr lang="en-US" sz="800" b="1" u="none" strike="noStrike" dirty="0">
                          <a:effectLst/>
                        </a:rPr>
                        <a:t>Limited:</a:t>
                      </a:r>
                      <a:endParaRPr lang="en-US" sz="800" b="1" i="0" u="none" strike="noStrike" dirty="0">
                        <a:solidFill>
                          <a:srgbClr val="9A5315"/>
                        </a:solidFill>
                        <a:effectLst/>
                        <a:latin typeface="Segoe Print" panose="02000600000000000000" pitchFamily="2" charset="0"/>
                      </a:endParaRPr>
                    </a:p>
                  </a:txBody>
                  <a:tcPr marL="787" marR="787" marT="787" marB="0" anchor="ctr">
                    <a:solidFill>
                      <a:srgbClr val="FFFF00"/>
                    </a:solidFill>
                  </a:tcPr>
                </a:tc>
                <a:tc>
                  <a:txBody>
                    <a:bodyPr/>
                    <a:lstStyle/>
                    <a:p>
                      <a:pPr algn="l" rtl="0" fontAlgn="ctr"/>
                      <a:r>
                        <a:rPr lang="en-US" sz="800" b="1" u="none" strike="noStrike" dirty="0">
                          <a:effectLst/>
                        </a:rPr>
                        <a:t>Pervasive:</a:t>
                      </a:r>
                      <a:endParaRPr lang="en-US" sz="800" b="1" i="0" u="none" strike="noStrike" dirty="0">
                        <a:solidFill>
                          <a:srgbClr val="9A5315"/>
                        </a:solidFill>
                        <a:effectLst/>
                        <a:latin typeface="Segoe Print" panose="02000600000000000000" pitchFamily="2" charset="0"/>
                      </a:endParaRPr>
                    </a:p>
                  </a:txBody>
                  <a:tcPr marL="787" marR="787" marT="787" marB="0" anchor="ctr">
                    <a:solidFill>
                      <a:srgbClr val="FFFF00"/>
                    </a:solidFill>
                  </a:tcPr>
                </a:tc>
                <a:extLst>
                  <a:ext uri="{0D108BD9-81ED-4DB2-BD59-A6C34878D82A}">
                    <a16:rowId xmlns:a16="http://schemas.microsoft.com/office/drawing/2014/main" val="10015"/>
                  </a:ext>
                </a:extLst>
              </a:tr>
              <a:tr h="572573">
                <a:tc>
                  <a:txBody>
                    <a:bodyPr/>
                    <a:lstStyle/>
                    <a:p>
                      <a:pPr algn="l" rtl="0" fontAlgn="ctr"/>
                      <a:r>
                        <a:rPr lang="en-US" sz="800" b="1" u="none" strike="noStrike">
                          <a:effectLst/>
                        </a:rPr>
                        <a:t> </a:t>
                      </a:r>
                      <a:endParaRPr lang="en-US" sz="800" b="1" i="0" u="none" strike="noStrike">
                        <a:solidFill>
                          <a:srgbClr val="9A5315"/>
                        </a:solidFill>
                        <a:effectLst/>
                        <a:latin typeface="Segoe Print" panose="02000600000000000000" pitchFamily="2" charset="0"/>
                      </a:endParaRPr>
                    </a:p>
                  </a:txBody>
                  <a:tcPr marL="787" marR="787" marT="787" marB="0" anchor="ctr"/>
                </a:tc>
                <a:tc>
                  <a:txBody>
                    <a:bodyPr/>
                    <a:lstStyle/>
                    <a:p>
                      <a:pPr algn="l" rtl="0" fontAlgn="ctr"/>
                      <a:r>
                        <a:rPr lang="en-US" sz="800" b="1" u="none" strike="noStrike">
                          <a:effectLst/>
                        </a:rPr>
                        <a:t>Using traditional power infrastructure, energy is very difficult to control. After leaving the power plant or substation, companies have no control over the energy distribution.</a:t>
                      </a:r>
                      <a:endParaRPr lang="en-US" sz="800" b="1" i="0" u="none" strike="noStrike">
                        <a:solidFill>
                          <a:srgbClr val="9A5315"/>
                        </a:solidFill>
                        <a:effectLst/>
                        <a:latin typeface="Segoe Print" panose="02000600000000000000" pitchFamily="2" charset="0"/>
                      </a:endParaRPr>
                    </a:p>
                  </a:txBody>
                  <a:tcPr marL="787" marR="787" marT="787" marB="0" anchor="ctr"/>
                </a:tc>
                <a:tc>
                  <a:txBody>
                    <a:bodyPr/>
                    <a:lstStyle/>
                    <a:p>
                      <a:pPr algn="l" rtl="0" fontAlgn="ctr"/>
                      <a:r>
                        <a:rPr lang="en-US" sz="800" b="1" u="none" strike="noStrike">
                          <a:effectLst/>
                        </a:rPr>
                        <a:t>With the increased amount of sensors and other smart infrastructure, energy companies have more control than ever over power distribution. Energy and energy consumption can be monitored all the way down the line; from the moment it leaves the power plant, all the way to the consumer.</a:t>
                      </a:r>
                      <a:endParaRPr lang="en-US" sz="800" b="1" i="0" u="none" strike="noStrike">
                        <a:solidFill>
                          <a:srgbClr val="9A5315"/>
                        </a:solidFill>
                        <a:effectLst/>
                        <a:latin typeface="Segoe Print" panose="02000600000000000000" pitchFamily="2" charset="0"/>
                      </a:endParaRPr>
                    </a:p>
                  </a:txBody>
                  <a:tcPr marL="787" marR="787" marT="787" marB="0" anchor="ctr"/>
                </a:tc>
                <a:extLst>
                  <a:ext uri="{0D108BD9-81ED-4DB2-BD59-A6C34878D82A}">
                    <a16:rowId xmlns:a16="http://schemas.microsoft.com/office/drawing/2014/main" val="10016"/>
                  </a:ext>
                </a:extLst>
              </a:tr>
              <a:tr h="49275">
                <a:tc>
                  <a:txBody>
                    <a:bodyPr/>
                    <a:lstStyle/>
                    <a:p>
                      <a:pPr algn="l" rtl="0" fontAlgn="ctr"/>
                      <a:r>
                        <a:rPr lang="en-US" sz="800" b="1" u="none" strike="noStrike" dirty="0">
                          <a:effectLst/>
                        </a:rPr>
                        <a:t>Customer Choices</a:t>
                      </a:r>
                      <a:endParaRPr lang="en-US" sz="800" b="1" i="0" u="none" strike="noStrike" dirty="0">
                        <a:solidFill>
                          <a:srgbClr val="9A5315"/>
                        </a:solidFill>
                        <a:effectLst/>
                        <a:latin typeface="Segoe Print" panose="02000600000000000000" pitchFamily="2" charset="0"/>
                      </a:endParaRPr>
                    </a:p>
                  </a:txBody>
                  <a:tcPr marL="787" marR="787" marT="787" marB="0" anchor="ctr">
                    <a:solidFill>
                      <a:srgbClr val="FFFF00"/>
                    </a:solidFill>
                  </a:tcPr>
                </a:tc>
                <a:tc>
                  <a:txBody>
                    <a:bodyPr/>
                    <a:lstStyle/>
                    <a:p>
                      <a:pPr algn="l" rtl="0" fontAlgn="ctr"/>
                      <a:r>
                        <a:rPr lang="en-US" sz="800" b="1" u="none" strike="noStrike" dirty="0">
                          <a:effectLst/>
                        </a:rPr>
                        <a:t>Fewer:</a:t>
                      </a:r>
                      <a:endParaRPr lang="en-US" sz="800" b="1" i="0" u="none" strike="noStrike" dirty="0">
                        <a:solidFill>
                          <a:srgbClr val="9A5315"/>
                        </a:solidFill>
                        <a:effectLst/>
                        <a:latin typeface="Segoe Print" panose="02000600000000000000" pitchFamily="2" charset="0"/>
                      </a:endParaRPr>
                    </a:p>
                  </a:txBody>
                  <a:tcPr marL="787" marR="787" marT="787" marB="0" anchor="ctr">
                    <a:solidFill>
                      <a:srgbClr val="FFFF00"/>
                    </a:solidFill>
                  </a:tcPr>
                </a:tc>
                <a:tc>
                  <a:txBody>
                    <a:bodyPr/>
                    <a:lstStyle/>
                    <a:p>
                      <a:pPr algn="l" rtl="0" fontAlgn="ctr"/>
                      <a:r>
                        <a:rPr lang="en-US" sz="800" b="1" u="none" strike="noStrike" dirty="0">
                          <a:effectLst/>
                        </a:rPr>
                        <a:t>Many:</a:t>
                      </a:r>
                      <a:endParaRPr lang="en-US" sz="800" b="1" i="0" u="none" strike="noStrike" dirty="0">
                        <a:solidFill>
                          <a:srgbClr val="9A5315"/>
                        </a:solidFill>
                        <a:effectLst/>
                        <a:latin typeface="Segoe Print" panose="02000600000000000000" pitchFamily="2" charset="0"/>
                      </a:endParaRPr>
                    </a:p>
                  </a:txBody>
                  <a:tcPr marL="787" marR="787" marT="787" marB="0" anchor="ctr">
                    <a:solidFill>
                      <a:srgbClr val="FFFF00"/>
                    </a:solidFill>
                  </a:tcPr>
                </a:tc>
                <a:extLst>
                  <a:ext uri="{0D108BD9-81ED-4DB2-BD59-A6C34878D82A}">
                    <a16:rowId xmlns:a16="http://schemas.microsoft.com/office/drawing/2014/main" val="10017"/>
                  </a:ext>
                </a:extLst>
              </a:tr>
              <a:tr h="514699">
                <a:tc>
                  <a:txBody>
                    <a:bodyPr/>
                    <a:lstStyle/>
                    <a:p>
                      <a:pPr algn="l" rtl="0" fontAlgn="ctr"/>
                      <a:r>
                        <a:rPr lang="en-US" sz="800" b="1" u="none" strike="noStrike">
                          <a:effectLst/>
                        </a:rPr>
                        <a:t> </a:t>
                      </a:r>
                      <a:endParaRPr lang="en-US" sz="800" b="1" i="0" u="none" strike="noStrike">
                        <a:solidFill>
                          <a:srgbClr val="9A5315"/>
                        </a:solidFill>
                        <a:effectLst/>
                        <a:latin typeface="Segoe Print" panose="02000600000000000000" pitchFamily="2" charset="0"/>
                      </a:endParaRPr>
                    </a:p>
                  </a:txBody>
                  <a:tcPr marL="787" marR="787" marT="787" marB="0" anchor="ctr"/>
                </a:tc>
                <a:tc>
                  <a:txBody>
                    <a:bodyPr/>
                    <a:lstStyle/>
                    <a:p>
                      <a:pPr algn="l" rtl="0" fontAlgn="ctr"/>
                      <a:r>
                        <a:rPr lang="en-US" sz="800" b="1" u="none" strike="noStrike" dirty="0">
                          <a:effectLst/>
                        </a:rPr>
                        <a:t>The traditional power grid system infrastructure is not properly equipped to give customers a choice in the way they receive their electricity. Alternative energy sources, for example, have to be separated from power plants and traditional grid infrastructure. This is also part of the reasoning behind the establishment of electric companies as a public utility.</a:t>
                      </a:r>
                      <a:endParaRPr lang="en-US" sz="800" b="1" i="0" u="none" strike="noStrike" dirty="0">
                        <a:solidFill>
                          <a:srgbClr val="9A5315"/>
                        </a:solidFill>
                        <a:effectLst/>
                        <a:latin typeface="Segoe Print" panose="02000600000000000000" pitchFamily="2" charset="0"/>
                      </a:endParaRPr>
                    </a:p>
                  </a:txBody>
                  <a:tcPr marL="787" marR="787" marT="787" marB="0" anchor="ctr"/>
                </a:tc>
                <a:tc>
                  <a:txBody>
                    <a:bodyPr/>
                    <a:lstStyle/>
                    <a:p>
                      <a:pPr algn="l" rtl="0" fontAlgn="ctr"/>
                      <a:r>
                        <a:rPr lang="en-US" sz="800" b="1" u="none" strike="noStrike" dirty="0">
                          <a:effectLst/>
                        </a:rPr>
                        <a:t>Using smart technologies, infrastructure can be shared. This allows more companies and forms of alternative energy to come on to the grid allowing consumers to have more choice in how they receive energy.</a:t>
                      </a:r>
                      <a:endParaRPr lang="en-US" sz="800" b="1" i="0" u="none" strike="noStrike" dirty="0">
                        <a:solidFill>
                          <a:srgbClr val="9A5315"/>
                        </a:solidFill>
                        <a:effectLst/>
                        <a:latin typeface="Segoe Print" panose="02000600000000000000" pitchFamily="2" charset="0"/>
                      </a:endParaRPr>
                    </a:p>
                  </a:txBody>
                  <a:tcPr marL="787" marR="787" marT="787" marB="0" anchor="ctr"/>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3910828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Topology di </a:t>
            </a:r>
            <a:r>
              <a:rPr lang="en-US" dirty="0" err="1"/>
              <a:t>Dalam</a:t>
            </a:r>
            <a:r>
              <a:rPr lang="en-US" dirty="0"/>
              <a:t> </a:t>
            </a:r>
            <a:r>
              <a:rPr lang="en-US" dirty="0" err="1"/>
              <a:t>Sistem</a:t>
            </a:r>
            <a:r>
              <a:rPr lang="en-US" dirty="0"/>
              <a:t> </a:t>
            </a:r>
            <a:r>
              <a:rPr lang="en-US" dirty="0" err="1"/>
              <a:t>Distribusi</a:t>
            </a:r>
            <a:endParaRPr lang="en-US" dirty="0"/>
          </a:p>
        </p:txBody>
      </p:sp>
      <p:sp>
        <p:nvSpPr>
          <p:cNvPr id="4" name="Rectangle 3"/>
          <p:cNvSpPr/>
          <p:nvPr/>
        </p:nvSpPr>
        <p:spPr>
          <a:xfrm>
            <a:off x="1271786" y="2199501"/>
            <a:ext cx="910827" cy="369332"/>
          </a:xfrm>
          <a:prstGeom prst="rect">
            <a:avLst/>
          </a:prstGeom>
        </p:spPr>
        <p:txBody>
          <a:bodyPr wrap="none">
            <a:spAutoFit/>
          </a:bodyPr>
          <a:lstStyle/>
          <a:p>
            <a:r>
              <a:rPr lang="en-US" dirty="0"/>
              <a:t>Radial</a:t>
            </a:r>
          </a:p>
        </p:txBody>
      </p:sp>
      <p:sp>
        <p:nvSpPr>
          <p:cNvPr id="5" name="Rectangle 4"/>
          <p:cNvSpPr/>
          <p:nvPr/>
        </p:nvSpPr>
        <p:spPr>
          <a:xfrm>
            <a:off x="4916518" y="2199501"/>
            <a:ext cx="1055097" cy="369332"/>
          </a:xfrm>
          <a:prstGeom prst="rect">
            <a:avLst/>
          </a:prstGeom>
        </p:spPr>
        <p:txBody>
          <a:bodyPr wrap="none">
            <a:spAutoFit/>
          </a:bodyPr>
          <a:lstStyle/>
          <a:p>
            <a:r>
              <a:rPr lang="en-US" dirty="0"/>
              <a:t>Parallel</a:t>
            </a:r>
          </a:p>
        </p:txBody>
      </p:sp>
      <p:sp>
        <p:nvSpPr>
          <p:cNvPr id="7" name="Rectangle 6"/>
          <p:cNvSpPr/>
          <p:nvPr/>
        </p:nvSpPr>
        <p:spPr>
          <a:xfrm>
            <a:off x="9293695" y="2199501"/>
            <a:ext cx="1393330" cy="369332"/>
          </a:xfrm>
          <a:prstGeom prst="rect">
            <a:avLst/>
          </a:prstGeom>
        </p:spPr>
        <p:txBody>
          <a:bodyPr wrap="none">
            <a:spAutoFit/>
          </a:bodyPr>
          <a:lstStyle/>
          <a:p>
            <a:r>
              <a:rPr lang="en-US" dirty="0"/>
              <a:t>Loop/Ring</a:t>
            </a:r>
          </a:p>
        </p:txBody>
      </p:sp>
      <p:sp>
        <p:nvSpPr>
          <p:cNvPr id="9" name="Rectangle 8"/>
          <p:cNvSpPr/>
          <p:nvPr/>
        </p:nvSpPr>
        <p:spPr>
          <a:xfrm>
            <a:off x="10033000" y="8699370"/>
            <a:ext cx="477194" cy="1200329"/>
          </a:xfrm>
          <a:prstGeom prst="rect">
            <a:avLst/>
          </a:prstGeom>
        </p:spPr>
        <p:txBody>
          <a:bodyPr wrap="square">
            <a:spAutoFit/>
          </a:bodyPr>
          <a:lstStyle/>
          <a:p>
            <a:r>
              <a:rPr lang="en-US" dirty="0"/>
              <a:t>Spindle</a:t>
            </a:r>
          </a:p>
        </p:txBody>
      </p:sp>
      <p:pic>
        <p:nvPicPr>
          <p:cNvPr id="4098" name="Picture 2" descr="radial electric power distribution syst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241" y="2787213"/>
            <a:ext cx="2333625" cy="166465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parallel feeders distribution syst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3738" y="3021568"/>
            <a:ext cx="4289425" cy="107728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ring main distribution syste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05368" y="2787213"/>
            <a:ext cx="2699587" cy="1458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3865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Topology di </a:t>
            </a:r>
            <a:r>
              <a:rPr lang="en-US" dirty="0" err="1"/>
              <a:t>Dalam</a:t>
            </a:r>
            <a:r>
              <a:rPr lang="en-US" dirty="0"/>
              <a:t> </a:t>
            </a:r>
            <a:r>
              <a:rPr lang="en-US" dirty="0" err="1"/>
              <a:t>Sistem</a:t>
            </a:r>
            <a:r>
              <a:rPr lang="en-US" dirty="0"/>
              <a:t> </a:t>
            </a:r>
            <a:r>
              <a:rPr lang="en-US" dirty="0" err="1"/>
              <a:t>Distribusi</a:t>
            </a:r>
            <a:endParaRPr lang="en-US" dirty="0"/>
          </a:p>
        </p:txBody>
      </p:sp>
      <p:sp>
        <p:nvSpPr>
          <p:cNvPr id="6" name="Rectangle 5"/>
          <p:cNvSpPr/>
          <p:nvPr/>
        </p:nvSpPr>
        <p:spPr>
          <a:xfrm>
            <a:off x="1065212" y="2355334"/>
            <a:ext cx="1686680" cy="369332"/>
          </a:xfrm>
          <a:prstGeom prst="rect">
            <a:avLst/>
          </a:prstGeom>
        </p:spPr>
        <p:txBody>
          <a:bodyPr wrap="none">
            <a:spAutoFit/>
          </a:bodyPr>
          <a:lstStyle/>
          <a:p>
            <a:r>
              <a:rPr lang="en-US" dirty="0"/>
              <a:t>Weakly Mesh</a:t>
            </a:r>
          </a:p>
        </p:txBody>
      </p:sp>
      <p:sp>
        <p:nvSpPr>
          <p:cNvPr id="8" name="Rectangle 7"/>
          <p:cNvSpPr/>
          <p:nvPr/>
        </p:nvSpPr>
        <p:spPr>
          <a:xfrm>
            <a:off x="4694512" y="2355334"/>
            <a:ext cx="764953" cy="369332"/>
          </a:xfrm>
          <a:prstGeom prst="rect">
            <a:avLst/>
          </a:prstGeom>
        </p:spPr>
        <p:txBody>
          <a:bodyPr wrap="none">
            <a:spAutoFit/>
          </a:bodyPr>
          <a:lstStyle/>
          <a:p>
            <a:r>
              <a:rPr lang="en-US" dirty="0"/>
              <a:t>Mesh</a:t>
            </a:r>
          </a:p>
        </p:txBody>
      </p:sp>
      <p:sp>
        <p:nvSpPr>
          <p:cNvPr id="9" name="Rectangle 8"/>
          <p:cNvSpPr/>
          <p:nvPr/>
        </p:nvSpPr>
        <p:spPr>
          <a:xfrm>
            <a:off x="10033000" y="8699370"/>
            <a:ext cx="477194" cy="1200329"/>
          </a:xfrm>
          <a:prstGeom prst="rect">
            <a:avLst/>
          </a:prstGeom>
        </p:spPr>
        <p:txBody>
          <a:bodyPr wrap="square">
            <a:spAutoFit/>
          </a:bodyPr>
          <a:lstStyle/>
          <a:p>
            <a:r>
              <a:rPr lang="en-US" dirty="0"/>
              <a:t>Spindle</a:t>
            </a:r>
          </a:p>
        </p:txBody>
      </p:sp>
      <p:pic>
        <p:nvPicPr>
          <p:cNvPr id="5122" name="Picture 2" descr="Hasil gambar untuk weakly meshed distribution system"/>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900" b="48722"/>
          <a:stretch/>
        </p:blipFill>
        <p:spPr bwMode="auto">
          <a:xfrm>
            <a:off x="972079" y="3021543"/>
            <a:ext cx="1980345" cy="127105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www.researchgate.net/profile/Krishneel_Prakash/publication/320681810/figure/fig3/AS:554248955850753@1509154656721/Example-of-Mesh-Distribution-Networ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48046" y="2844800"/>
            <a:ext cx="2071480" cy="30226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8719079" y="2355334"/>
            <a:ext cx="1039067" cy="369332"/>
          </a:xfrm>
          <a:prstGeom prst="rect">
            <a:avLst/>
          </a:prstGeom>
        </p:spPr>
        <p:txBody>
          <a:bodyPr wrap="none">
            <a:spAutoFit/>
          </a:bodyPr>
          <a:lstStyle/>
          <a:p>
            <a:r>
              <a:rPr lang="en-US" dirty="0"/>
              <a:t>Spindle</a:t>
            </a:r>
          </a:p>
        </p:txBody>
      </p:sp>
      <p:pic>
        <p:nvPicPr>
          <p:cNvPr id="17" name="Picture 6" descr="https://www.researchgate.net/profile/Krishneel_Prakash/publication/320681810/figure/fig3/AS:554248955850753@1509154656721/Example-of-Mesh-Distribution-Networ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19079" y="2844800"/>
            <a:ext cx="2071480" cy="3022600"/>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Curved Connector 11"/>
          <p:cNvCxnSpPr/>
          <p:nvPr/>
        </p:nvCxnSpPr>
        <p:spPr>
          <a:xfrm>
            <a:off x="9182100" y="3657072"/>
            <a:ext cx="1136650" cy="559328"/>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14" name="Curved Connector 13"/>
          <p:cNvCxnSpPr/>
          <p:nvPr/>
        </p:nvCxnSpPr>
        <p:spPr>
          <a:xfrm rot="10800000" flipV="1">
            <a:off x="9182102" y="3792632"/>
            <a:ext cx="1136648" cy="499968"/>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18" name="Curved Connector 17"/>
          <p:cNvCxnSpPr/>
          <p:nvPr/>
        </p:nvCxnSpPr>
        <p:spPr>
          <a:xfrm rot="10800000" flipV="1">
            <a:off x="9182101" y="4508500"/>
            <a:ext cx="1089497" cy="551922"/>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20" name="Curved Connector 19"/>
          <p:cNvCxnSpPr/>
          <p:nvPr/>
        </p:nvCxnSpPr>
        <p:spPr>
          <a:xfrm rot="5400000">
            <a:off x="9154367" y="3820367"/>
            <a:ext cx="1192119" cy="1136649"/>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25" name="Curved Connector 24"/>
          <p:cNvCxnSpPr/>
          <p:nvPr/>
        </p:nvCxnSpPr>
        <p:spPr>
          <a:xfrm>
            <a:off x="9182100" y="4451350"/>
            <a:ext cx="1136650" cy="406400"/>
          </a:xfrm>
          <a:prstGeom prst="curvedConnector3">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9871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Berdasarkan</a:t>
            </a:r>
            <a:r>
              <a:rPr lang="en-US" dirty="0"/>
              <a:t> Level </a:t>
            </a:r>
            <a:r>
              <a:rPr lang="en-US" dirty="0" err="1"/>
              <a:t>Tegangan</a:t>
            </a:r>
            <a:endParaRPr lang="en-US" dirty="0"/>
          </a:p>
        </p:txBody>
      </p:sp>
      <p:sp>
        <p:nvSpPr>
          <p:cNvPr id="3" name="Content Placeholder 2"/>
          <p:cNvSpPr>
            <a:spLocks noGrp="1"/>
          </p:cNvSpPr>
          <p:nvPr>
            <p:ph idx="1"/>
          </p:nvPr>
        </p:nvSpPr>
        <p:spPr/>
        <p:txBody>
          <a:bodyPr/>
          <a:lstStyle/>
          <a:p>
            <a:r>
              <a:rPr lang="en-US" dirty="0" err="1"/>
              <a:t>Sistem</a:t>
            </a:r>
            <a:r>
              <a:rPr lang="en-US" dirty="0"/>
              <a:t> </a:t>
            </a:r>
            <a:r>
              <a:rPr lang="en-US" dirty="0" err="1"/>
              <a:t>Distribusi</a:t>
            </a:r>
            <a:r>
              <a:rPr lang="en-US" dirty="0"/>
              <a:t> Primer</a:t>
            </a:r>
          </a:p>
          <a:p>
            <a:endParaRPr lang="en-US" dirty="0"/>
          </a:p>
          <a:p>
            <a:endParaRPr lang="en-US" dirty="0"/>
          </a:p>
          <a:p>
            <a:r>
              <a:rPr lang="en-US" dirty="0" err="1"/>
              <a:t>Sistem</a:t>
            </a:r>
            <a:r>
              <a:rPr lang="en-US" dirty="0"/>
              <a:t> </a:t>
            </a:r>
            <a:r>
              <a:rPr lang="en-US" dirty="0" err="1"/>
              <a:t>Distribusi</a:t>
            </a:r>
            <a:r>
              <a:rPr lang="en-US" dirty="0"/>
              <a:t> </a:t>
            </a:r>
            <a:r>
              <a:rPr lang="en-US" dirty="0" err="1"/>
              <a:t>Sekunder</a:t>
            </a:r>
            <a:endParaRPr lang="en-US" dirty="0"/>
          </a:p>
        </p:txBody>
      </p:sp>
      <p:pic>
        <p:nvPicPr>
          <p:cNvPr id="6146" name="Picture 2" descr="Hasil gambar untuk sistem distribusi primer dan sekun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8975" y="1585912"/>
            <a:ext cx="6076950" cy="456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566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Gardu</a:t>
            </a:r>
            <a:r>
              <a:rPr lang="en-US" dirty="0"/>
              <a:t> </a:t>
            </a:r>
            <a:r>
              <a:rPr lang="en-US" dirty="0" err="1"/>
              <a:t>Induk</a:t>
            </a:r>
            <a:endParaRPr lang="en-US" dirty="0"/>
          </a:p>
        </p:txBody>
      </p:sp>
      <p:pic>
        <p:nvPicPr>
          <p:cNvPr id="7170" name="Picture 2" descr="Hasil gambar untuk single line diagram gardu induk pl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5212" y="1524000"/>
            <a:ext cx="6076950" cy="456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868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76400" y="3786189"/>
            <a:ext cx="8839200" cy="2770187"/>
          </a:xfrm>
          <a:prstGeom prst="rect">
            <a:avLst/>
          </a:prstGeom>
        </p:spPr>
        <p:txBody>
          <a:bodyPr>
            <a:spAutoFit/>
          </a:bodyPr>
          <a:lstStyle/>
          <a:p>
            <a:pPr algn="just">
              <a:spcBef>
                <a:spcPct val="20000"/>
              </a:spcBef>
              <a:defRPr/>
            </a:pPr>
            <a:r>
              <a:rPr lang="en-US" sz="2000" kern="0" dirty="0" err="1">
                <a:latin typeface="Tahoma" pitchFamily="34" charset="0"/>
                <a:cs typeface="Tahoma" pitchFamily="34" charset="0"/>
              </a:rPr>
              <a:t>Pengertian</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penyaluran</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energi</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listrik</a:t>
            </a:r>
            <a:r>
              <a:rPr lang="en-US" sz="2000" kern="0" dirty="0">
                <a:latin typeface="Tahoma" pitchFamily="34" charset="0"/>
                <a:cs typeface="Tahoma" pitchFamily="34" charset="0"/>
              </a:rPr>
              <a:t> :</a:t>
            </a:r>
          </a:p>
          <a:p>
            <a:pPr algn="just">
              <a:spcBef>
                <a:spcPct val="20000"/>
              </a:spcBef>
              <a:defRPr/>
            </a:pPr>
            <a:r>
              <a:rPr lang="en-US" sz="2000" kern="0" dirty="0">
                <a:latin typeface="Tahoma" pitchFamily="34" charset="0"/>
                <a:cs typeface="Tahoma" pitchFamily="34" charset="0"/>
              </a:rPr>
              <a:t>Proses dan </a:t>
            </a:r>
            <a:r>
              <a:rPr lang="en-US" sz="2000" kern="0" dirty="0" err="1">
                <a:latin typeface="Tahoma" pitchFamily="34" charset="0"/>
                <a:cs typeface="Tahoma" pitchFamily="34" charset="0"/>
              </a:rPr>
              <a:t>cara</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menyalurkan</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energi</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listrik</a:t>
            </a:r>
            <a:r>
              <a:rPr lang="en-US" sz="2000" kern="0" dirty="0">
                <a:latin typeface="Tahoma" pitchFamily="34" charset="0"/>
                <a:cs typeface="Tahoma" pitchFamily="34" charset="0"/>
              </a:rPr>
              <a:t> pada </a:t>
            </a:r>
            <a:r>
              <a:rPr lang="en-US" sz="2000" kern="0" dirty="0" err="1">
                <a:latin typeface="Tahoma" pitchFamily="34" charset="0"/>
                <a:cs typeface="Tahoma" pitchFamily="34" charset="0"/>
              </a:rPr>
              <a:t>jarak</a:t>
            </a:r>
            <a:r>
              <a:rPr lang="en-US" sz="2000" kern="0" dirty="0">
                <a:latin typeface="Tahoma" pitchFamily="34" charset="0"/>
                <a:cs typeface="Tahoma" pitchFamily="34" charset="0"/>
              </a:rPr>
              <a:t> yang </a:t>
            </a:r>
            <a:r>
              <a:rPr lang="en-US" sz="2000" kern="0" dirty="0" err="1">
                <a:latin typeface="Tahoma" pitchFamily="34" charset="0"/>
                <a:cs typeface="Tahoma" pitchFamily="34" charset="0"/>
              </a:rPr>
              <a:t>berjauhan</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dari</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satu</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tempat</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ke</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tempat</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lainnya</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dari</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pembangkit</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listrik</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ke</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gardu</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induk</a:t>
            </a:r>
            <a:r>
              <a:rPr lang="en-US" sz="2000" kern="0" dirty="0">
                <a:latin typeface="Tahoma" pitchFamily="34" charset="0"/>
                <a:cs typeface="Tahoma" pitchFamily="34" charset="0"/>
              </a:rPr>
              <a:t> dan </a:t>
            </a:r>
            <a:r>
              <a:rPr lang="en-US" sz="2000" kern="0" dirty="0" err="1">
                <a:latin typeface="Tahoma" pitchFamily="34" charset="0"/>
                <a:cs typeface="Tahoma" pitchFamily="34" charset="0"/>
              </a:rPr>
              <a:t>dari</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satu</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gardu</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induk</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ke</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gardu</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induk</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lainnya</a:t>
            </a:r>
            <a:r>
              <a:rPr lang="en-US" sz="2000" kern="0" dirty="0">
                <a:latin typeface="Tahoma" pitchFamily="34" charset="0"/>
                <a:cs typeface="Tahoma" pitchFamily="34" charset="0"/>
              </a:rPr>
              <a:t>), yang </a:t>
            </a:r>
            <a:r>
              <a:rPr lang="en-US" sz="2000" kern="0" dirty="0" err="1">
                <a:latin typeface="Tahoma" pitchFamily="34" charset="0"/>
                <a:cs typeface="Tahoma" pitchFamily="34" charset="0"/>
              </a:rPr>
              <a:t>terdiri</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dari</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konduktor</a:t>
            </a:r>
            <a:r>
              <a:rPr lang="en-US" sz="2000" kern="0" dirty="0">
                <a:latin typeface="Tahoma" pitchFamily="34" charset="0"/>
                <a:cs typeface="Tahoma" pitchFamily="34" charset="0"/>
              </a:rPr>
              <a:t> yang </a:t>
            </a:r>
            <a:r>
              <a:rPr lang="en-US" sz="2000" kern="0" dirty="0" err="1">
                <a:latin typeface="Tahoma" pitchFamily="34" charset="0"/>
                <a:cs typeface="Tahoma" pitchFamily="34" charset="0"/>
              </a:rPr>
              <a:t>direntangkan</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antara</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tiang-tiang</a:t>
            </a:r>
            <a:r>
              <a:rPr lang="en-US" sz="2000" kern="0" dirty="0">
                <a:latin typeface="Tahoma" pitchFamily="34" charset="0"/>
                <a:cs typeface="Tahoma" pitchFamily="34" charset="0"/>
              </a:rPr>
              <a:t> (tower), </a:t>
            </a:r>
            <a:r>
              <a:rPr lang="en-US" sz="2000" kern="0" dirty="0" err="1">
                <a:latin typeface="Tahoma" pitchFamily="34" charset="0"/>
                <a:cs typeface="Tahoma" pitchFamily="34" charset="0"/>
              </a:rPr>
              <a:t>melalui</a:t>
            </a:r>
            <a:r>
              <a:rPr lang="en-US" sz="2000" kern="0" dirty="0">
                <a:latin typeface="Tahoma" pitchFamily="34" charset="0"/>
                <a:cs typeface="Tahoma" pitchFamily="34" charset="0"/>
              </a:rPr>
              <a:t> isolator-isolator, </a:t>
            </a:r>
            <a:r>
              <a:rPr lang="en-US" sz="2000" kern="0" dirty="0" err="1">
                <a:latin typeface="Tahoma" pitchFamily="34" charset="0"/>
                <a:cs typeface="Tahoma" pitchFamily="34" charset="0"/>
              </a:rPr>
              <a:t>dengan</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sistem</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tegangan</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tinggi</a:t>
            </a:r>
            <a:r>
              <a:rPr lang="en-US" sz="2000" kern="0" dirty="0">
                <a:latin typeface="Tahoma" pitchFamily="34" charset="0"/>
                <a:cs typeface="Tahoma" pitchFamily="34" charset="0"/>
              </a:rPr>
              <a:t>/</a:t>
            </a:r>
            <a:r>
              <a:rPr lang="en-US" sz="2000" kern="0" dirty="0" err="1">
                <a:latin typeface="Tahoma" pitchFamily="34" charset="0"/>
                <a:cs typeface="Tahoma" pitchFamily="34" charset="0"/>
              </a:rPr>
              <a:t>ekstra</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tinggi</a:t>
            </a:r>
            <a:r>
              <a:rPr lang="en-US" sz="2000" kern="0" dirty="0">
                <a:latin typeface="Tahoma" pitchFamily="34" charset="0"/>
                <a:cs typeface="Tahoma" pitchFamily="34" charset="0"/>
              </a:rPr>
              <a:t>.</a:t>
            </a:r>
          </a:p>
          <a:p>
            <a:pPr marL="0" lvl="2" algn="just">
              <a:spcBef>
                <a:spcPts val="1200"/>
              </a:spcBef>
              <a:defRPr/>
            </a:pPr>
            <a:r>
              <a:rPr lang="en-US" sz="2000" kern="0" dirty="0" err="1">
                <a:latin typeface="Tahoma" pitchFamily="34" charset="0"/>
                <a:cs typeface="Tahoma" pitchFamily="34" charset="0"/>
              </a:rPr>
              <a:t>Ruang</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lingkupnya</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dimulai</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dari</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Gardu</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Induk</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di</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Pembangkitan</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sampai</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dengan</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Gardu</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Induk</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sisi</a:t>
            </a:r>
            <a:r>
              <a:rPr lang="en-US" sz="2000" kern="0" dirty="0">
                <a:latin typeface="Tahoma" pitchFamily="34" charset="0"/>
                <a:cs typeface="Tahoma" pitchFamily="34" charset="0"/>
              </a:rPr>
              <a:t> primer) yang </a:t>
            </a:r>
            <a:r>
              <a:rPr lang="en-US" sz="2000" kern="0" dirty="0" err="1">
                <a:latin typeface="Tahoma" pitchFamily="34" charset="0"/>
                <a:cs typeface="Tahoma" pitchFamily="34" charset="0"/>
              </a:rPr>
              <a:t>ada</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pusat-pusat</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beban</a:t>
            </a:r>
            <a:r>
              <a:rPr lang="en-US" sz="2000" kern="0" dirty="0">
                <a:latin typeface="Tahoma" pitchFamily="34" charset="0"/>
                <a:cs typeface="Tahoma" pitchFamily="34" charset="0"/>
              </a:rPr>
              <a:t>.</a:t>
            </a:r>
          </a:p>
        </p:txBody>
      </p:sp>
      <p:pic>
        <p:nvPicPr>
          <p:cNvPr id="27652" name="Picture 2" descr="D:\DOC c\Gambar Unduhan\11 Transmisi.jpg"/>
          <p:cNvPicPr>
            <a:picLocks noChangeAspect="1" noChangeArrowheads="1"/>
          </p:cNvPicPr>
          <p:nvPr/>
        </p:nvPicPr>
        <p:blipFill>
          <a:blip r:embed="rId2"/>
          <a:srcRect/>
          <a:stretch>
            <a:fillRect/>
          </a:stretch>
        </p:blipFill>
        <p:spPr bwMode="auto">
          <a:xfrm>
            <a:off x="1952625" y="714376"/>
            <a:ext cx="2171700" cy="2714625"/>
          </a:xfrm>
          <a:prstGeom prst="rect">
            <a:avLst/>
          </a:prstGeom>
          <a:noFill/>
          <a:ln w="9525">
            <a:noFill/>
            <a:miter lim="800000"/>
            <a:headEnd/>
            <a:tailEnd/>
          </a:ln>
        </p:spPr>
      </p:pic>
      <p:pic>
        <p:nvPicPr>
          <p:cNvPr id="27653" name="Picture 1" descr="Picture 014"/>
          <p:cNvPicPr>
            <a:picLocks noChangeAspect="1" noChangeArrowheads="1"/>
          </p:cNvPicPr>
          <p:nvPr/>
        </p:nvPicPr>
        <p:blipFill>
          <a:blip r:embed="rId3">
            <a:lum bright="10000" contrast="-10000"/>
          </a:blip>
          <a:srcRect/>
          <a:stretch>
            <a:fillRect/>
          </a:stretch>
        </p:blipFill>
        <p:spPr bwMode="auto">
          <a:xfrm>
            <a:off x="3881438" y="1500189"/>
            <a:ext cx="1795462" cy="2262187"/>
          </a:xfrm>
          <a:prstGeom prst="rect">
            <a:avLst/>
          </a:prstGeom>
          <a:noFill/>
          <a:ln w="9525">
            <a:noFill/>
            <a:miter lim="800000"/>
            <a:headEnd/>
            <a:tailEnd/>
          </a:ln>
        </p:spPr>
      </p:pic>
      <p:pic>
        <p:nvPicPr>
          <p:cNvPr id="27654" name="Picture 8" descr="D:\dari c\My Pictures\sutet.jpg"/>
          <p:cNvPicPr>
            <a:picLocks noChangeAspect="1" noChangeArrowheads="1"/>
          </p:cNvPicPr>
          <p:nvPr/>
        </p:nvPicPr>
        <p:blipFill>
          <a:blip r:embed="rId4"/>
          <a:srcRect l="10001" b="12782"/>
          <a:stretch>
            <a:fillRect/>
          </a:stretch>
        </p:blipFill>
        <p:spPr bwMode="auto">
          <a:xfrm>
            <a:off x="7310438" y="2000250"/>
            <a:ext cx="3008312" cy="1938338"/>
          </a:xfrm>
          <a:prstGeom prst="rect">
            <a:avLst/>
          </a:prstGeom>
          <a:noFill/>
          <a:ln w="9525">
            <a:noFill/>
            <a:miter lim="800000"/>
            <a:headEnd/>
            <a:tailEnd/>
          </a:ln>
        </p:spPr>
      </p:pic>
      <p:pic>
        <p:nvPicPr>
          <p:cNvPr id="27655" name="Picture 4" descr="D:\DOC c\Gambar Unduhan\1238988038bb.jpg"/>
          <p:cNvPicPr>
            <a:picLocks noChangeAspect="1" noChangeArrowheads="1"/>
          </p:cNvPicPr>
          <p:nvPr/>
        </p:nvPicPr>
        <p:blipFill>
          <a:blip r:embed="rId5"/>
          <a:srcRect/>
          <a:stretch>
            <a:fillRect/>
          </a:stretch>
        </p:blipFill>
        <p:spPr bwMode="auto">
          <a:xfrm>
            <a:off x="5524501" y="1016000"/>
            <a:ext cx="2786063" cy="1912938"/>
          </a:xfrm>
          <a:prstGeom prst="rect">
            <a:avLst/>
          </a:prstGeom>
          <a:noFill/>
          <a:ln w="9525">
            <a:noFill/>
            <a:miter lim="800000"/>
            <a:headEnd/>
            <a:tailEnd/>
          </a:ln>
        </p:spPr>
      </p:pic>
      <p:sp>
        <p:nvSpPr>
          <p:cNvPr id="27656" name="Text Box 10"/>
          <p:cNvSpPr txBox="1">
            <a:spLocks noChangeArrowheads="1"/>
          </p:cNvSpPr>
          <p:nvPr/>
        </p:nvSpPr>
        <p:spPr bwMode="auto">
          <a:xfrm>
            <a:off x="10210800" y="6481764"/>
            <a:ext cx="457200" cy="646331"/>
          </a:xfrm>
          <a:prstGeom prst="rect">
            <a:avLst/>
          </a:prstGeom>
          <a:solidFill>
            <a:schemeClr val="tx1"/>
          </a:solidFill>
          <a:ln w="19050">
            <a:solidFill>
              <a:srgbClr val="000000"/>
            </a:solidFill>
            <a:miter lim="800000"/>
            <a:headEnd/>
            <a:tailEnd/>
          </a:ln>
        </p:spPr>
        <p:txBody>
          <a:bodyPr>
            <a:spAutoFit/>
          </a:bodyPr>
          <a:lstStyle/>
          <a:p>
            <a:pPr algn="ctr"/>
            <a:r>
              <a:rPr lang="en-US">
                <a:solidFill>
                  <a:schemeClr val="bg1"/>
                </a:solidFill>
              </a:rPr>
              <a:t>22</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85925" y="954089"/>
            <a:ext cx="8839200" cy="5508625"/>
          </a:xfrm>
          <a:prstGeom prst="rect">
            <a:avLst/>
          </a:prstGeom>
        </p:spPr>
        <p:txBody>
          <a:bodyPr>
            <a:spAutoFit/>
          </a:bodyPr>
          <a:lstStyle/>
          <a:p>
            <a:pPr marL="463550" indent="-463550" algn="just">
              <a:spcBef>
                <a:spcPct val="20000"/>
              </a:spcBef>
              <a:buFont typeface="Webdings" pitchFamily="18" charset="2"/>
              <a:buChar char="~"/>
              <a:defRPr/>
            </a:pPr>
            <a:r>
              <a:rPr lang="en-US" sz="2000" kern="0" dirty="0" err="1">
                <a:latin typeface="Tahoma" pitchFamily="34" charset="0"/>
                <a:cs typeface="Tahoma" pitchFamily="34" charset="0"/>
              </a:rPr>
              <a:t>Besaran</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tegangan</a:t>
            </a:r>
            <a:r>
              <a:rPr lang="en-US" sz="2000" kern="0" dirty="0">
                <a:latin typeface="Tahoma" pitchFamily="34" charset="0"/>
                <a:cs typeface="Tahoma" pitchFamily="34" charset="0"/>
              </a:rPr>
              <a:t> : 66 KV, 70 KV, 132 KV, 150 KV, 245 KV, 275 KV, 350 KV, 500 KV, 1.000 KV dan lain-lain</a:t>
            </a:r>
          </a:p>
          <a:p>
            <a:pPr marL="463550" indent="-463550" algn="just">
              <a:spcBef>
                <a:spcPct val="20000"/>
              </a:spcBef>
              <a:buFont typeface="Webdings" pitchFamily="18" charset="2"/>
              <a:buChar char="~"/>
              <a:defRPr/>
            </a:pPr>
            <a:endParaRPr lang="en-US" sz="2000" kern="0" dirty="0">
              <a:latin typeface="Tahoma" pitchFamily="34" charset="0"/>
              <a:cs typeface="Tahoma" pitchFamily="34" charset="0"/>
            </a:endParaRPr>
          </a:p>
          <a:p>
            <a:pPr marL="463550" indent="-463550" algn="just">
              <a:spcBef>
                <a:spcPct val="20000"/>
              </a:spcBef>
              <a:buFont typeface="Webdings" pitchFamily="18" charset="2"/>
              <a:buChar char="~"/>
              <a:defRPr/>
            </a:pPr>
            <a:r>
              <a:rPr lang="en-US" sz="2000" kern="0" dirty="0" err="1">
                <a:latin typeface="Tahoma" pitchFamily="34" charset="0"/>
                <a:cs typeface="Tahoma" pitchFamily="34" charset="0"/>
              </a:rPr>
              <a:t>Jenis</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arus</a:t>
            </a:r>
            <a:r>
              <a:rPr lang="en-US" sz="2000" kern="0" dirty="0">
                <a:latin typeface="Tahoma" pitchFamily="34" charset="0"/>
                <a:cs typeface="Tahoma" pitchFamily="34" charset="0"/>
              </a:rPr>
              <a:t> : </a:t>
            </a:r>
            <a:r>
              <a:rPr lang="en-US" sz="2000" kern="0" dirty="0" err="1">
                <a:latin typeface="Tahoma" pitchFamily="34" charset="0"/>
                <a:cs typeface="Tahoma" pitchFamily="34" charset="0"/>
              </a:rPr>
              <a:t>arus</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searah</a:t>
            </a:r>
            <a:r>
              <a:rPr lang="en-US" sz="2000" kern="0" dirty="0">
                <a:latin typeface="Tahoma" pitchFamily="34" charset="0"/>
                <a:cs typeface="Tahoma" pitchFamily="34" charset="0"/>
              </a:rPr>
              <a:t> (DC) </a:t>
            </a:r>
            <a:r>
              <a:rPr lang="en-US" sz="2000" kern="0" dirty="0" err="1">
                <a:latin typeface="Tahoma" pitchFamily="34" charset="0"/>
                <a:cs typeface="Tahoma" pitchFamily="34" charset="0"/>
              </a:rPr>
              <a:t>dan</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arus</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bolak-balik</a:t>
            </a:r>
            <a:r>
              <a:rPr lang="en-US" sz="2000" kern="0" dirty="0">
                <a:latin typeface="Tahoma" pitchFamily="34" charset="0"/>
                <a:cs typeface="Tahoma" pitchFamily="34" charset="0"/>
              </a:rPr>
              <a:t> (AC).</a:t>
            </a:r>
          </a:p>
          <a:p>
            <a:pPr marL="463550" indent="-463550" algn="just">
              <a:spcBef>
                <a:spcPct val="20000"/>
              </a:spcBef>
              <a:buFont typeface="Webdings" pitchFamily="18" charset="2"/>
              <a:buChar char="~"/>
              <a:defRPr/>
            </a:pPr>
            <a:endParaRPr lang="en-US" sz="2000" kern="0" dirty="0">
              <a:latin typeface="Tahoma" pitchFamily="34" charset="0"/>
              <a:cs typeface="Tahoma" pitchFamily="34" charset="0"/>
            </a:endParaRPr>
          </a:p>
          <a:p>
            <a:pPr marL="463550" indent="-463550" algn="just">
              <a:spcBef>
                <a:spcPct val="20000"/>
              </a:spcBef>
              <a:buFont typeface="Webdings" pitchFamily="18" charset="2"/>
              <a:buChar char="~"/>
              <a:defRPr/>
            </a:pPr>
            <a:r>
              <a:rPr lang="en-US" sz="2000" kern="0" dirty="0" err="1">
                <a:latin typeface="Tahoma" pitchFamily="34" charset="0"/>
                <a:cs typeface="Tahoma" pitchFamily="34" charset="0"/>
              </a:rPr>
              <a:t>Jenis</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dan</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ruang</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lingkup</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penyaluran</a:t>
            </a:r>
            <a:r>
              <a:rPr lang="en-US" sz="2000" kern="0" dirty="0">
                <a:latin typeface="Tahoma" pitchFamily="34" charset="0"/>
                <a:cs typeface="Tahoma" pitchFamily="34" charset="0"/>
              </a:rPr>
              <a:t> :</a:t>
            </a:r>
          </a:p>
          <a:p>
            <a:pPr marL="1030288" lvl="1" indent="-573088" algn="just">
              <a:spcBef>
                <a:spcPct val="20000"/>
              </a:spcBef>
              <a:buFont typeface="Wingdings" pitchFamily="2" charset="2"/>
              <a:buChar char="ü"/>
              <a:defRPr/>
            </a:pPr>
            <a:r>
              <a:rPr lang="en-US" sz="2000" kern="0" dirty="0" err="1">
                <a:latin typeface="Tahoma" pitchFamily="34" charset="0"/>
                <a:cs typeface="Tahoma" pitchFamily="34" charset="0"/>
              </a:rPr>
              <a:t>Saluran</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udara</a:t>
            </a:r>
            <a:r>
              <a:rPr lang="en-US" sz="2000" kern="0" dirty="0">
                <a:latin typeface="Tahoma" pitchFamily="34" charset="0"/>
                <a:cs typeface="Tahoma" pitchFamily="34" charset="0"/>
              </a:rPr>
              <a:t> (Overhead Line).</a:t>
            </a:r>
          </a:p>
          <a:p>
            <a:pPr marL="1030288" lvl="1" indent="-573088" algn="just">
              <a:spcBef>
                <a:spcPct val="20000"/>
              </a:spcBef>
              <a:buFont typeface="Wingdings" pitchFamily="2" charset="2"/>
              <a:buChar char="ü"/>
              <a:defRPr/>
            </a:pPr>
            <a:r>
              <a:rPr lang="en-US" sz="2000" kern="0" dirty="0" err="1">
                <a:latin typeface="Tahoma" pitchFamily="34" charset="0"/>
                <a:cs typeface="Tahoma" pitchFamily="34" charset="0"/>
              </a:rPr>
              <a:t>Saluran</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bawah</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tanah</a:t>
            </a:r>
            <a:r>
              <a:rPr lang="en-US" sz="2000" kern="0" dirty="0">
                <a:latin typeface="Tahoma" pitchFamily="34" charset="0"/>
                <a:cs typeface="Tahoma" pitchFamily="34" charset="0"/>
              </a:rPr>
              <a:t> (Underground Cable).</a:t>
            </a:r>
          </a:p>
          <a:p>
            <a:pPr marL="1030288" lvl="1" indent="-573088" algn="just">
              <a:spcBef>
                <a:spcPct val="20000"/>
              </a:spcBef>
              <a:buFont typeface="Wingdings" pitchFamily="2" charset="2"/>
              <a:buChar char="ü"/>
              <a:defRPr/>
            </a:pPr>
            <a:r>
              <a:rPr lang="en-US" sz="2000" kern="0" dirty="0" err="1">
                <a:latin typeface="Tahoma" pitchFamily="34" charset="0"/>
                <a:cs typeface="Tahoma" pitchFamily="34" charset="0"/>
              </a:rPr>
              <a:t>Saluran</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kabel</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bawah</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laut</a:t>
            </a:r>
            <a:r>
              <a:rPr lang="en-US" sz="2000" kern="0" dirty="0">
                <a:latin typeface="Tahoma" pitchFamily="34" charset="0"/>
                <a:cs typeface="Tahoma" pitchFamily="34" charset="0"/>
              </a:rPr>
              <a:t> (Sub Marine Cable).</a:t>
            </a:r>
          </a:p>
          <a:p>
            <a:pPr marL="1030288" lvl="1" indent="-573088" algn="just">
              <a:spcBef>
                <a:spcPct val="20000"/>
              </a:spcBef>
              <a:buFont typeface="Wingdings" pitchFamily="2" charset="2"/>
              <a:buChar char="ü"/>
              <a:defRPr/>
            </a:pPr>
            <a:r>
              <a:rPr lang="en-US" sz="2000" kern="0" dirty="0" err="1">
                <a:latin typeface="Tahoma" pitchFamily="34" charset="0"/>
                <a:cs typeface="Tahoma" pitchFamily="34" charset="0"/>
              </a:rPr>
              <a:t>Gardu</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Induk</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Tegangan</a:t>
            </a:r>
            <a:r>
              <a:rPr lang="en-US" sz="2000" kern="0" dirty="0">
                <a:latin typeface="Tahoma" pitchFamily="34" charset="0"/>
                <a:cs typeface="Tahoma" pitchFamily="34" charset="0"/>
              </a:rPr>
              <a:t> Ultra </a:t>
            </a:r>
            <a:r>
              <a:rPr lang="en-US" sz="2000" kern="0" dirty="0" err="1">
                <a:latin typeface="Tahoma" pitchFamily="34" charset="0"/>
                <a:cs typeface="Tahoma" pitchFamily="34" charset="0"/>
              </a:rPr>
              <a:t>Tinggi</a:t>
            </a:r>
            <a:r>
              <a:rPr lang="en-US" sz="2000" kern="0" dirty="0">
                <a:latin typeface="Tahoma" pitchFamily="34" charset="0"/>
                <a:cs typeface="Tahoma" pitchFamily="34" charset="0"/>
              </a:rPr>
              <a:t>.</a:t>
            </a:r>
          </a:p>
          <a:p>
            <a:pPr marL="1030288" lvl="1" indent="-573088" algn="just">
              <a:spcBef>
                <a:spcPct val="20000"/>
              </a:spcBef>
              <a:buFont typeface="Wingdings" pitchFamily="2" charset="2"/>
              <a:buChar char="ü"/>
              <a:defRPr/>
            </a:pPr>
            <a:r>
              <a:rPr lang="en-US" sz="2000" kern="0" dirty="0" err="1">
                <a:latin typeface="Tahoma" pitchFamily="34" charset="0"/>
                <a:cs typeface="Tahoma" pitchFamily="34" charset="0"/>
              </a:rPr>
              <a:t>Gardu</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Induk</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Tegangan</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Ekstra</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Tinggi</a:t>
            </a:r>
            <a:r>
              <a:rPr lang="en-US" sz="2000" kern="0" dirty="0">
                <a:latin typeface="Tahoma" pitchFamily="34" charset="0"/>
                <a:cs typeface="Tahoma" pitchFamily="34" charset="0"/>
              </a:rPr>
              <a:t>.</a:t>
            </a:r>
          </a:p>
          <a:p>
            <a:pPr marL="1030288" lvl="1" indent="-573088" algn="just">
              <a:spcBef>
                <a:spcPct val="20000"/>
              </a:spcBef>
              <a:buFont typeface="Wingdings" pitchFamily="2" charset="2"/>
              <a:buChar char="ü"/>
              <a:defRPr/>
            </a:pPr>
            <a:r>
              <a:rPr lang="en-US" sz="2000" kern="0" dirty="0" err="1">
                <a:latin typeface="Tahoma" pitchFamily="34" charset="0"/>
                <a:cs typeface="Tahoma" pitchFamily="34" charset="0"/>
              </a:rPr>
              <a:t>Gardu</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Induk</a:t>
            </a:r>
            <a:r>
              <a:rPr lang="en-US" sz="2000" kern="0" dirty="0">
                <a:latin typeface="Tahoma" pitchFamily="34" charset="0"/>
                <a:cs typeface="Tahoma" pitchFamily="34" charset="0"/>
              </a:rPr>
              <a:t>.</a:t>
            </a:r>
          </a:p>
          <a:p>
            <a:pPr marL="1030288" lvl="1" indent="-573088" algn="just">
              <a:spcBef>
                <a:spcPct val="20000"/>
              </a:spcBef>
              <a:buFont typeface="Wingdings" pitchFamily="2" charset="2"/>
              <a:buChar char="ü"/>
              <a:defRPr/>
            </a:pPr>
            <a:r>
              <a:rPr lang="en-US" sz="2000" kern="0" dirty="0" err="1">
                <a:latin typeface="Tahoma" pitchFamily="34" charset="0"/>
                <a:cs typeface="Tahoma" pitchFamily="34" charset="0"/>
              </a:rPr>
              <a:t>Gardu</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Hubung</a:t>
            </a:r>
            <a:r>
              <a:rPr lang="en-US" sz="2000" kern="0" dirty="0">
                <a:latin typeface="Tahoma" pitchFamily="34" charset="0"/>
                <a:cs typeface="Tahoma" pitchFamily="34" charset="0"/>
              </a:rPr>
              <a:t>.</a:t>
            </a:r>
          </a:p>
          <a:p>
            <a:pPr marL="1030288" lvl="1" indent="-573088" algn="just">
              <a:spcBef>
                <a:spcPct val="20000"/>
              </a:spcBef>
              <a:buFont typeface="Wingdings" pitchFamily="2" charset="2"/>
              <a:buChar char="ü"/>
              <a:defRPr/>
            </a:pPr>
            <a:r>
              <a:rPr lang="en-US" sz="2000" kern="0" dirty="0" err="1">
                <a:latin typeface="Tahoma" pitchFamily="34" charset="0"/>
                <a:cs typeface="Tahoma" pitchFamily="34" charset="0"/>
              </a:rPr>
              <a:t>Pusat</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Pengatur</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Beban</a:t>
            </a:r>
            <a:r>
              <a:rPr lang="en-US" sz="2000" kern="0" dirty="0">
                <a:latin typeface="Tahoma" pitchFamily="34" charset="0"/>
                <a:cs typeface="Tahoma" pitchFamily="34" charset="0"/>
              </a:rPr>
              <a:t>.</a:t>
            </a:r>
          </a:p>
          <a:p>
            <a:pPr marL="1030288" lvl="1" indent="-573088" algn="just">
              <a:spcBef>
                <a:spcPct val="20000"/>
              </a:spcBef>
              <a:buFont typeface="Wingdings" pitchFamily="2" charset="2"/>
              <a:buChar char="ü"/>
              <a:defRPr/>
            </a:pPr>
            <a:r>
              <a:rPr lang="en-US" sz="2000" kern="0" dirty="0">
                <a:latin typeface="Tahoma" pitchFamily="34" charset="0"/>
                <a:cs typeface="Tahoma" pitchFamily="34" charset="0"/>
              </a:rPr>
              <a:t>Unit </a:t>
            </a:r>
            <a:r>
              <a:rPr lang="en-US" sz="2000" kern="0" dirty="0" err="1">
                <a:latin typeface="Tahoma" pitchFamily="34" charset="0"/>
                <a:cs typeface="Tahoma" pitchFamily="34" charset="0"/>
              </a:rPr>
              <a:t>Pengatur</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Beban</a:t>
            </a:r>
            <a:r>
              <a:rPr lang="en-US" sz="2000" kern="0" dirty="0">
                <a:latin typeface="Tahoma" pitchFamily="34" charset="0"/>
                <a:cs typeface="Tahoma" pitchFamily="34" charset="0"/>
              </a:rPr>
              <a:t>.</a:t>
            </a:r>
          </a:p>
        </p:txBody>
      </p:sp>
      <p:sp>
        <p:nvSpPr>
          <p:cNvPr id="28676" name="Text Box 10"/>
          <p:cNvSpPr txBox="1">
            <a:spLocks noChangeArrowheads="1"/>
          </p:cNvSpPr>
          <p:nvPr/>
        </p:nvSpPr>
        <p:spPr bwMode="auto">
          <a:xfrm>
            <a:off x="10210800" y="6481764"/>
            <a:ext cx="457200" cy="646331"/>
          </a:xfrm>
          <a:prstGeom prst="rect">
            <a:avLst/>
          </a:prstGeom>
          <a:solidFill>
            <a:schemeClr val="tx1"/>
          </a:solidFill>
          <a:ln w="19050">
            <a:solidFill>
              <a:srgbClr val="000000"/>
            </a:solidFill>
            <a:miter lim="800000"/>
            <a:headEnd/>
            <a:tailEnd/>
          </a:ln>
        </p:spPr>
        <p:txBody>
          <a:bodyPr>
            <a:spAutoFit/>
          </a:bodyPr>
          <a:lstStyle/>
          <a:p>
            <a:pPr algn="ctr"/>
            <a:r>
              <a:rPr lang="en-US">
                <a:solidFill>
                  <a:schemeClr val="bg1"/>
                </a:solidFill>
              </a:rPr>
              <a:t>23</a:t>
            </a:r>
          </a:p>
        </p:txBody>
      </p:sp>
      <p:sp>
        <p:nvSpPr>
          <p:cNvPr id="2" name="Title 1">
            <a:extLst>
              <a:ext uri="{FF2B5EF4-FFF2-40B4-BE49-F238E27FC236}">
                <a16:creationId xmlns:a16="http://schemas.microsoft.com/office/drawing/2014/main" id="{AA9ECE22-2859-4565-A813-9BB6601FA460}"/>
              </a:ext>
            </a:extLst>
          </p:cNvPr>
          <p:cNvSpPr>
            <a:spLocks noGrp="1"/>
          </p:cNvSpPr>
          <p:nvPr>
            <p:ph type="title"/>
          </p:nvPr>
        </p:nvSpPr>
        <p:spPr>
          <a:xfrm>
            <a:off x="1666875" y="242656"/>
            <a:ext cx="9602788" cy="796031"/>
          </a:xfrm>
        </p:spPr>
        <p:txBody>
          <a:bodyPr>
            <a:normAutofit fontScale="90000"/>
          </a:bodyPr>
          <a:lstStyle/>
          <a:p>
            <a:r>
              <a:rPr lang="en-US" sz="3600" kern="10" dirty="0">
                <a:ln w="9525" cap="sq">
                  <a:solidFill>
                    <a:schemeClr val="bg1"/>
                  </a:solidFill>
                  <a:round/>
                  <a:headEnd type="none" w="sm" len="sm"/>
                  <a:tailEnd type="none" w="sm" len="sm"/>
                </a:ln>
                <a:solidFill>
                  <a:schemeClr val="tx2">
                    <a:lumMod val="95000"/>
                    <a:lumOff val="5000"/>
                  </a:schemeClr>
                </a:solidFill>
                <a:latin typeface="Arial Black"/>
              </a:rPr>
              <a:t>BESARAN TEGANGAN DAN JENIS PENYALURAN (TRANSMISI)</a:t>
            </a:r>
            <a:endParaRPr lang="en-ID" dirty="0">
              <a:solidFill>
                <a:schemeClr val="tx2">
                  <a:lumMod val="95000"/>
                  <a:lumOff val="5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76400" y="809796"/>
            <a:ext cx="8839200" cy="5862637"/>
          </a:xfrm>
          <a:prstGeom prst="rect">
            <a:avLst/>
          </a:prstGeom>
        </p:spPr>
        <p:txBody>
          <a:bodyPr>
            <a:spAutoFit/>
          </a:bodyPr>
          <a:lstStyle/>
          <a:p>
            <a:pPr marL="463550" indent="-463550" algn="just">
              <a:spcBef>
                <a:spcPts val="1200"/>
              </a:spcBef>
              <a:buFont typeface="Webdings" pitchFamily="18" charset="2"/>
              <a:buChar char="~"/>
              <a:defRPr/>
            </a:pPr>
            <a:r>
              <a:rPr lang="en-US" sz="1900" kern="0" dirty="0" err="1">
                <a:latin typeface="Tahoma" pitchFamily="34" charset="0"/>
                <a:cs typeface="Tahoma" pitchFamily="34" charset="0"/>
              </a:rPr>
              <a:t>Besaran</a:t>
            </a:r>
            <a:r>
              <a:rPr lang="en-US" sz="1900" kern="0" dirty="0">
                <a:latin typeface="Tahoma" pitchFamily="34" charset="0"/>
                <a:cs typeface="Tahoma" pitchFamily="34" charset="0"/>
              </a:rPr>
              <a:t> </a:t>
            </a:r>
            <a:r>
              <a:rPr lang="en-US" sz="1900" kern="0" dirty="0" err="1">
                <a:latin typeface="Tahoma" pitchFamily="34" charset="0"/>
                <a:cs typeface="Tahoma" pitchFamily="34" charset="0"/>
              </a:rPr>
              <a:t>tegangan</a:t>
            </a:r>
            <a:r>
              <a:rPr lang="en-US" sz="1900" kern="0" dirty="0">
                <a:latin typeface="Tahoma" pitchFamily="34" charset="0"/>
                <a:cs typeface="Tahoma" pitchFamily="34" charset="0"/>
              </a:rPr>
              <a:t> : 70 KV, 150 KV, 275 KV </a:t>
            </a:r>
            <a:r>
              <a:rPr lang="en-US" sz="1900" kern="0" dirty="0" err="1">
                <a:latin typeface="Tahoma" pitchFamily="34" charset="0"/>
                <a:cs typeface="Tahoma" pitchFamily="34" charset="0"/>
              </a:rPr>
              <a:t>dan</a:t>
            </a:r>
            <a:r>
              <a:rPr lang="en-US" sz="1900" kern="0" dirty="0">
                <a:latin typeface="Tahoma" pitchFamily="34" charset="0"/>
                <a:cs typeface="Tahoma" pitchFamily="34" charset="0"/>
              </a:rPr>
              <a:t> 500 KV.</a:t>
            </a:r>
          </a:p>
          <a:p>
            <a:pPr marL="463550" indent="-463550" algn="just">
              <a:spcBef>
                <a:spcPts val="1200"/>
              </a:spcBef>
              <a:buFont typeface="Webdings" pitchFamily="18" charset="2"/>
              <a:buChar char="~"/>
              <a:defRPr/>
            </a:pPr>
            <a:r>
              <a:rPr lang="en-US" sz="1900" kern="0" dirty="0" err="1">
                <a:latin typeface="Tahoma" pitchFamily="34" charset="0"/>
                <a:cs typeface="Tahoma" pitchFamily="34" charset="0"/>
              </a:rPr>
              <a:t>Jenis</a:t>
            </a:r>
            <a:r>
              <a:rPr lang="en-US" sz="1900" kern="0" dirty="0">
                <a:latin typeface="Tahoma" pitchFamily="34" charset="0"/>
                <a:cs typeface="Tahoma" pitchFamily="34" charset="0"/>
              </a:rPr>
              <a:t> </a:t>
            </a:r>
            <a:r>
              <a:rPr lang="en-US" sz="1900" kern="0" dirty="0" err="1">
                <a:latin typeface="Tahoma" pitchFamily="34" charset="0"/>
                <a:cs typeface="Tahoma" pitchFamily="34" charset="0"/>
              </a:rPr>
              <a:t>arus</a:t>
            </a:r>
            <a:r>
              <a:rPr lang="en-US" sz="1900" kern="0" dirty="0">
                <a:latin typeface="Tahoma" pitchFamily="34" charset="0"/>
                <a:cs typeface="Tahoma" pitchFamily="34" charset="0"/>
              </a:rPr>
              <a:t> : </a:t>
            </a:r>
            <a:r>
              <a:rPr lang="en-US" sz="1900" kern="0" dirty="0" err="1">
                <a:latin typeface="Tahoma" pitchFamily="34" charset="0"/>
                <a:cs typeface="Tahoma" pitchFamily="34" charset="0"/>
              </a:rPr>
              <a:t>arus</a:t>
            </a:r>
            <a:r>
              <a:rPr lang="en-US" sz="1900" kern="0" dirty="0">
                <a:latin typeface="Tahoma" pitchFamily="34" charset="0"/>
                <a:cs typeface="Tahoma" pitchFamily="34" charset="0"/>
              </a:rPr>
              <a:t> </a:t>
            </a:r>
            <a:r>
              <a:rPr lang="en-US" sz="1900" kern="0" dirty="0" err="1">
                <a:latin typeface="Tahoma" pitchFamily="34" charset="0"/>
                <a:cs typeface="Tahoma" pitchFamily="34" charset="0"/>
              </a:rPr>
              <a:t>bolak-balik</a:t>
            </a:r>
            <a:r>
              <a:rPr lang="en-US" sz="1900" kern="0" dirty="0">
                <a:latin typeface="Tahoma" pitchFamily="34" charset="0"/>
                <a:cs typeface="Tahoma" pitchFamily="34" charset="0"/>
              </a:rPr>
              <a:t> (AC).</a:t>
            </a:r>
          </a:p>
          <a:p>
            <a:pPr marL="463550" indent="-463550" algn="just">
              <a:spcBef>
                <a:spcPts val="1200"/>
              </a:spcBef>
              <a:buFont typeface="Webdings" pitchFamily="18" charset="2"/>
              <a:buChar char="~"/>
              <a:defRPr/>
            </a:pPr>
            <a:r>
              <a:rPr lang="en-US" sz="1900" kern="0" dirty="0" err="1">
                <a:latin typeface="Tahoma" pitchFamily="34" charset="0"/>
                <a:cs typeface="Tahoma" pitchFamily="34" charset="0"/>
              </a:rPr>
              <a:t>Jenis</a:t>
            </a:r>
            <a:r>
              <a:rPr lang="en-US" sz="1900" kern="0" dirty="0">
                <a:latin typeface="Tahoma" pitchFamily="34" charset="0"/>
                <a:cs typeface="Tahoma" pitchFamily="34" charset="0"/>
              </a:rPr>
              <a:t> </a:t>
            </a:r>
            <a:r>
              <a:rPr lang="en-US" sz="1900" kern="0" dirty="0" err="1">
                <a:latin typeface="Tahoma" pitchFamily="34" charset="0"/>
                <a:cs typeface="Tahoma" pitchFamily="34" charset="0"/>
              </a:rPr>
              <a:t>dan</a:t>
            </a:r>
            <a:r>
              <a:rPr lang="en-US" sz="1900" kern="0" dirty="0">
                <a:latin typeface="Tahoma" pitchFamily="34" charset="0"/>
                <a:cs typeface="Tahoma" pitchFamily="34" charset="0"/>
              </a:rPr>
              <a:t> </a:t>
            </a:r>
            <a:r>
              <a:rPr lang="en-US" sz="1900" kern="0" dirty="0" err="1">
                <a:latin typeface="Tahoma" pitchFamily="34" charset="0"/>
                <a:cs typeface="Tahoma" pitchFamily="34" charset="0"/>
              </a:rPr>
              <a:t>ruang</a:t>
            </a:r>
            <a:r>
              <a:rPr lang="en-US" sz="1900" kern="0" dirty="0">
                <a:latin typeface="Tahoma" pitchFamily="34" charset="0"/>
                <a:cs typeface="Tahoma" pitchFamily="34" charset="0"/>
              </a:rPr>
              <a:t> </a:t>
            </a:r>
            <a:r>
              <a:rPr lang="en-US" sz="1900" kern="0" dirty="0" err="1">
                <a:latin typeface="Tahoma" pitchFamily="34" charset="0"/>
                <a:cs typeface="Tahoma" pitchFamily="34" charset="0"/>
              </a:rPr>
              <a:t>lingkup</a:t>
            </a:r>
            <a:r>
              <a:rPr lang="en-US" sz="1900" kern="0" dirty="0">
                <a:latin typeface="Tahoma" pitchFamily="34" charset="0"/>
                <a:cs typeface="Tahoma" pitchFamily="34" charset="0"/>
              </a:rPr>
              <a:t> </a:t>
            </a:r>
            <a:r>
              <a:rPr lang="en-US" sz="1900" kern="0" dirty="0" err="1">
                <a:latin typeface="Tahoma" pitchFamily="34" charset="0"/>
                <a:cs typeface="Tahoma" pitchFamily="34" charset="0"/>
              </a:rPr>
              <a:t>penyaluran</a:t>
            </a:r>
            <a:r>
              <a:rPr lang="en-US" sz="1900" kern="0" dirty="0">
                <a:latin typeface="Tahoma" pitchFamily="34" charset="0"/>
                <a:cs typeface="Tahoma" pitchFamily="34" charset="0"/>
              </a:rPr>
              <a:t> :</a:t>
            </a:r>
          </a:p>
          <a:p>
            <a:pPr marL="920750" lvl="1" indent="-463550" algn="just">
              <a:spcBef>
                <a:spcPts val="600"/>
              </a:spcBef>
              <a:buFont typeface="Wingdings" pitchFamily="2" charset="2"/>
              <a:buChar char="ü"/>
              <a:defRPr/>
            </a:pPr>
            <a:r>
              <a:rPr lang="en-US" sz="1900" kern="0" dirty="0" err="1">
                <a:latin typeface="Tahoma" pitchFamily="34" charset="0"/>
                <a:cs typeface="Tahoma" pitchFamily="34" charset="0"/>
              </a:rPr>
              <a:t>Saluran</a:t>
            </a:r>
            <a:r>
              <a:rPr lang="en-US" sz="1900" kern="0" dirty="0">
                <a:latin typeface="Tahoma" pitchFamily="34" charset="0"/>
                <a:cs typeface="Tahoma" pitchFamily="34" charset="0"/>
              </a:rPr>
              <a:t> </a:t>
            </a:r>
            <a:r>
              <a:rPr lang="en-US" sz="1900" kern="0" dirty="0" err="1">
                <a:latin typeface="Tahoma" pitchFamily="34" charset="0"/>
                <a:cs typeface="Tahoma" pitchFamily="34" charset="0"/>
              </a:rPr>
              <a:t>Udara</a:t>
            </a:r>
            <a:r>
              <a:rPr lang="en-US" sz="1900" kern="0" dirty="0">
                <a:latin typeface="Tahoma" pitchFamily="34" charset="0"/>
                <a:cs typeface="Tahoma" pitchFamily="34" charset="0"/>
              </a:rPr>
              <a:t> </a:t>
            </a:r>
            <a:r>
              <a:rPr lang="en-US" sz="1900" kern="0" dirty="0" err="1">
                <a:latin typeface="Tahoma" pitchFamily="34" charset="0"/>
                <a:cs typeface="Tahoma" pitchFamily="34" charset="0"/>
              </a:rPr>
              <a:t>Tegangan</a:t>
            </a:r>
            <a:r>
              <a:rPr lang="en-US" sz="1900" kern="0" dirty="0">
                <a:latin typeface="Tahoma" pitchFamily="34" charset="0"/>
                <a:cs typeface="Tahoma" pitchFamily="34" charset="0"/>
              </a:rPr>
              <a:t> </a:t>
            </a:r>
            <a:r>
              <a:rPr lang="en-US" sz="1900" kern="0" dirty="0" err="1">
                <a:latin typeface="Tahoma" pitchFamily="34" charset="0"/>
                <a:cs typeface="Tahoma" pitchFamily="34" charset="0"/>
              </a:rPr>
              <a:t>Tinggi</a:t>
            </a:r>
            <a:r>
              <a:rPr lang="en-US" sz="1900" kern="0" dirty="0">
                <a:latin typeface="Tahoma" pitchFamily="34" charset="0"/>
                <a:cs typeface="Tahoma" pitchFamily="34" charset="0"/>
              </a:rPr>
              <a:t> (SUTT).</a:t>
            </a:r>
          </a:p>
          <a:p>
            <a:pPr marL="920750" lvl="1" indent="-463550" algn="just">
              <a:spcBef>
                <a:spcPts val="600"/>
              </a:spcBef>
              <a:buFont typeface="Wingdings" pitchFamily="2" charset="2"/>
              <a:buChar char="ü"/>
              <a:defRPr/>
            </a:pPr>
            <a:r>
              <a:rPr lang="en-US" sz="1900" kern="0" dirty="0" err="1">
                <a:latin typeface="Tahoma" pitchFamily="34" charset="0"/>
                <a:cs typeface="Tahoma" pitchFamily="34" charset="0"/>
              </a:rPr>
              <a:t>Saluran</a:t>
            </a:r>
            <a:r>
              <a:rPr lang="en-US" sz="1900" kern="0" dirty="0">
                <a:latin typeface="Tahoma" pitchFamily="34" charset="0"/>
                <a:cs typeface="Tahoma" pitchFamily="34" charset="0"/>
              </a:rPr>
              <a:t> </a:t>
            </a:r>
            <a:r>
              <a:rPr lang="en-US" sz="1900" kern="0" dirty="0" err="1">
                <a:latin typeface="Tahoma" pitchFamily="34" charset="0"/>
                <a:cs typeface="Tahoma" pitchFamily="34" charset="0"/>
              </a:rPr>
              <a:t>Kabel</a:t>
            </a:r>
            <a:r>
              <a:rPr lang="en-US" sz="1900" kern="0" dirty="0">
                <a:latin typeface="Tahoma" pitchFamily="34" charset="0"/>
                <a:cs typeface="Tahoma" pitchFamily="34" charset="0"/>
              </a:rPr>
              <a:t> Tanah </a:t>
            </a:r>
            <a:r>
              <a:rPr lang="en-US" sz="1900" kern="0" dirty="0" err="1">
                <a:latin typeface="Tahoma" pitchFamily="34" charset="0"/>
                <a:cs typeface="Tahoma" pitchFamily="34" charset="0"/>
              </a:rPr>
              <a:t>Tegangan</a:t>
            </a:r>
            <a:r>
              <a:rPr lang="en-US" sz="1900" kern="0" dirty="0">
                <a:latin typeface="Tahoma" pitchFamily="34" charset="0"/>
                <a:cs typeface="Tahoma" pitchFamily="34" charset="0"/>
              </a:rPr>
              <a:t> </a:t>
            </a:r>
            <a:r>
              <a:rPr lang="en-US" sz="1900" kern="0" dirty="0" err="1">
                <a:latin typeface="Tahoma" pitchFamily="34" charset="0"/>
                <a:cs typeface="Tahoma" pitchFamily="34" charset="0"/>
              </a:rPr>
              <a:t>Tinggi</a:t>
            </a:r>
            <a:r>
              <a:rPr lang="en-US" sz="1900" kern="0" dirty="0">
                <a:latin typeface="Tahoma" pitchFamily="34" charset="0"/>
                <a:cs typeface="Tahoma" pitchFamily="34" charset="0"/>
              </a:rPr>
              <a:t> (SKTT).</a:t>
            </a:r>
          </a:p>
          <a:p>
            <a:pPr marL="920750" lvl="1" indent="-463550" algn="just">
              <a:spcBef>
                <a:spcPts val="600"/>
              </a:spcBef>
              <a:buFont typeface="Wingdings" pitchFamily="2" charset="2"/>
              <a:buChar char="ü"/>
              <a:defRPr/>
            </a:pPr>
            <a:r>
              <a:rPr lang="en-US" sz="1900" kern="0" dirty="0" err="1">
                <a:latin typeface="Tahoma" pitchFamily="34" charset="0"/>
                <a:cs typeface="Tahoma" pitchFamily="34" charset="0"/>
              </a:rPr>
              <a:t>Saluran</a:t>
            </a:r>
            <a:r>
              <a:rPr lang="en-US" sz="1900" kern="0" dirty="0">
                <a:latin typeface="Tahoma" pitchFamily="34" charset="0"/>
                <a:cs typeface="Tahoma" pitchFamily="34" charset="0"/>
              </a:rPr>
              <a:t> </a:t>
            </a:r>
            <a:r>
              <a:rPr lang="en-US" sz="1900" kern="0" dirty="0" err="1">
                <a:latin typeface="Tahoma" pitchFamily="34" charset="0"/>
                <a:cs typeface="Tahoma" pitchFamily="34" charset="0"/>
              </a:rPr>
              <a:t>Kabel</a:t>
            </a:r>
            <a:r>
              <a:rPr lang="en-US" sz="1900" kern="0" dirty="0">
                <a:latin typeface="Tahoma" pitchFamily="34" charset="0"/>
                <a:cs typeface="Tahoma" pitchFamily="34" charset="0"/>
              </a:rPr>
              <a:t> </a:t>
            </a:r>
            <a:r>
              <a:rPr lang="en-US" sz="1900" kern="0" dirty="0" err="1">
                <a:latin typeface="Tahoma" pitchFamily="34" charset="0"/>
                <a:cs typeface="Tahoma" pitchFamily="34" charset="0"/>
              </a:rPr>
              <a:t>Bawah</a:t>
            </a:r>
            <a:r>
              <a:rPr lang="en-US" sz="1900" kern="0" dirty="0">
                <a:latin typeface="Tahoma" pitchFamily="34" charset="0"/>
                <a:cs typeface="Tahoma" pitchFamily="34" charset="0"/>
              </a:rPr>
              <a:t> </a:t>
            </a:r>
            <a:r>
              <a:rPr lang="en-US" sz="1900" kern="0" dirty="0" err="1">
                <a:latin typeface="Tahoma" pitchFamily="34" charset="0"/>
                <a:cs typeface="Tahoma" pitchFamily="34" charset="0"/>
              </a:rPr>
              <a:t>Laut</a:t>
            </a:r>
            <a:r>
              <a:rPr lang="en-US" sz="1900" kern="0" dirty="0">
                <a:latin typeface="Tahoma" pitchFamily="34" charset="0"/>
                <a:cs typeface="Tahoma" pitchFamily="34" charset="0"/>
              </a:rPr>
              <a:t> </a:t>
            </a:r>
            <a:r>
              <a:rPr lang="en-US" sz="1900" kern="0" dirty="0" err="1">
                <a:latin typeface="Tahoma" pitchFamily="34" charset="0"/>
                <a:cs typeface="Tahoma" pitchFamily="34" charset="0"/>
              </a:rPr>
              <a:t>Tegangan</a:t>
            </a:r>
            <a:r>
              <a:rPr lang="en-US" sz="1900" kern="0" dirty="0">
                <a:latin typeface="Tahoma" pitchFamily="34" charset="0"/>
                <a:cs typeface="Tahoma" pitchFamily="34" charset="0"/>
              </a:rPr>
              <a:t> </a:t>
            </a:r>
            <a:r>
              <a:rPr lang="en-US" sz="1900" kern="0" dirty="0" err="1">
                <a:latin typeface="Tahoma" pitchFamily="34" charset="0"/>
                <a:cs typeface="Tahoma" pitchFamily="34" charset="0"/>
              </a:rPr>
              <a:t>Tinggi</a:t>
            </a:r>
            <a:r>
              <a:rPr lang="en-US" sz="1900" kern="0" dirty="0">
                <a:latin typeface="Tahoma" pitchFamily="34" charset="0"/>
                <a:cs typeface="Tahoma" pitchFamily="34" charset="0"/>
              </a:rPr>
              <a:t> (Sub Marine Cable).</a:t>
            </a:r>
          </a:p>
          <a:p>
            <a:pPr marL="920750" lvl="1" indent="-463550" algn="just">
              <a:spcBef>
                <a:spcPts val="600"/>
              </a:spcBef>
              <a:buFont typeface="Wingdings" pitchFamily="2" charset="2"/>
              <a:buChar char="ü"/>
              <a:defRPr/>
            </a:pPr>
            <a:r>
              <a:rPr lang="en-US" sz="1900" kern="0" dirty="0" err="1">
                <a:latin typeface="Tahoma" pitchFamily="34" charset="0"/>
                <a:cs typeface="Tahoma" pitchFamily="34" charset="0"/>
              </a:rPr>
              <a:t>Saluran</a:t>
            </a:r>
            <a:r>
              <a:rPr lang="en-US" sz="1900" kern="0" dirty="0">
                <a:latin typeface="Tahoma" pitchFamily="34" charset="0"/>
                <a:cs typeface="Tahoma" pitchFamily="34" charset="0"/>
              </a:rPr>
              <a:t> </a:t>
            </a:r>
            <a:r>
              <a:rPr lang="en-US" sz="1900" kern="0" dirty="0" err="1">
                <a:latin typeface="Tahoma" pitchFamily="34" charset="0"/>
                <a:cs typeface="Tahoma" pitchFamily="34" charset="0"/>
              </a:rPr>
              <a:t>Udara</a:t>
            </a:r>
            <a:r>
              <a:rPr lang="en-US" sz="1900" kern="0" dirty="0">
                <a:latin typeface="Tahoma" pitchFamily="34" charset="0"/>
                <a:cs typeface="Tahoma" pitchFamily="34" charset="0"/>
              </a:rPr>
              <a:t> </a:t>
            </a:r>
            <a:r>
              <a:rPr lang="en-US" sz="1900" kern="0" dirty="0" err="1">
                <a:latin typeface="Tahoma" pitchFamily="34" charset="0"/>
                <a:cs typeface="Tahoma" pitchFamily="34" charset="0"/>
              </a:rPr>
              <a:t>Tegangan</a:t>
            </a:r>
            <a:r>
              <a:rPr lang="en-US" sz="1900" kern="0" dirty="0">
                <a:latin typeface="Tahoma" pitchFamily="34" charset="0"/>
                <a:cs typeface="Tahoma" pitchFamily="34" charset="0"/>
              </a:rPr>
              <a:t> </a:t>
            </a:r>
            <a:r>
              <a:rPr lang="en-US" sz="1900" kern="0" dirty="0" err="1">
                <a:latin typeface="Tahoma" pitchFamily="34" charset="0"/>
                <a:cs typeface="Tahoma" pitchFamily="34" charset="0"/>
              </a:rPr>
              <a:t>Ekstra</a:t>
            </a:r>
            <a:r>
              <a:rPr lang="en-US" sz="1900" kern="0" dirty="0">
                <a:latin typeface="Tahoma" pitchFamily="34" charset="0"/>
                <a:cs typeface="Tahoma" pitchFamily="34" charset="0"/>
              </a:rPr>
              <a:t> </a:t>
            </a:r>
            <a:r>
              <a:rPr lang="en-US" sz="1900" kern="0" dirty="0" err="1">
                <a:latin typeface="Tahoma" pitchFamily="34" charset="0"/>
                <a:cs typeface="Tahoma" pitchFamily="34" charset="0"/>
              </a:rPr>
              <a:t>Tinggi</a:t>
            </a:r>
            <a:r>
              <a:rPr lang="en-US" sz="1900" kern="0" dirty="0">
                <a:latin typeface="Tahoma" pitchFamily="34" charset="0"/>
                <a:cs typeface="Tahoma" pitchFamily="34" charset="0"/>
              </a:rPr>
              <a:t> (SUTET).</a:t>
            </a:r>
          </a:p>
          <a:p>
            <a:pPr marL="920750" lvl="1" indent="-463550" algn="just">
              <a:spcBef>
                <a:spcPts val="600"/>
              </a:spcBef>
              <a:buFont typeface="Wingdings" pitchFamily="2" charset="2"/>
              <a:buChar char="ü"/>
              <a:defRPr/>
            </a:pPr>
            <a:r>
              <a:rPr lang="en-US" sz="1900" kern="0" dirty="0" err="1">
                <a:latin typeface="Tahoma" pitchFamily="34" charset="0"/>
                <a:cs typeface="Tahoma" pitchFamily="34" charset="0"/>
              </a:rPr>
              <a:t>Gardu</a:t>
            </a:r>
            <a:r>
              <a:rPr lang="en-US" sz="1900" kern="0" dirty="0">
                <a:latin typeface="Tahoma" pitchFamily="34" charset="0"/>
                <a:cs typeface="Tahoma" pitchFamily="34" charset="0"/>
              </a:rPr>
              <a:t> </a:t>
            </a:r>
            <a:r>
              <a:rPr lang="en-US" sz="1900" kern="0" dirty="0" err="1">
                <a:latin typeface="Tahoma" pitchFamily="34" charset="0"/>
                <a:cs typeface="Tahoma" pitchFamily="34" charset="0"/>
              </a:rPr>
              <a:t>Induk</a:t>
            </a:r>
            <a:r>
              <a:rPr lang="en-US" sz="1900" kern="0" dirty="0">
                <a:latin typeface="Tahoma" pitchFamily="34" charset="0"/>
                <a:cs typeface="Tahoma" pitchFamily="34" charset="0"/>
              </a:rPr>
              <a:t> (GI).</a:t>
            </a:r>
          </a:p>
          <a:p>
            <a:pPr marL="920750" lvl="1" indent="-463550" algn="just">
              <a:spcBef>
                <a:spcPts val="600"/>
              </a:spcBef>
              <a:buFont typeface="Wingdings" pitchFamily="2" charset="2"/>
              <a:buChar char="ü"/>
              <a:defRPr/>
            </a:pPr>
            <a:r>
              <a:rPr lang="en-US" sz="1900" kern="0" dirty="0" err="1">
                <a:latin typeface="Tahoma" pitchFamily="34" charset="0"/>
                <a:cs typeface="Tahoma" pitchFamily="34" charset="0"/>
              </a:rPr>
              <a:t>Gardu</a:t>
            </a:r>
            <a:r>
              <a:rPr lang="en-US" sz="1900" kern="0" dirty="0">
                <a:latin typeface="Tahoma" pitchFamily="34" charset="0"/>
                <a:cs typeface="Tahoma" pitchFamily="34" charset="0"/>
              </a:rPr>
              <a:t> </a:t>
            </a:r>
            <a:r>
              <a:rPr lang="en-US" sz="1900" kern="0" dirty="0" err="1">
                <a:latin typeface="Tahoma" pitchFamily="34" charset="0"/>
                <a:cs typeface="Tahoma" pitchFamily="34" charset="0"/>
              </a:rPr>
              <a:t>Induk</a:t>
            </a:r>
            <a:r>
              <a:rPr lang="en-US" sz="1900" kern="0" dirty="0">
                <a:latin typeface="Tahoma" pitchFamily="34" charset="0"/>
                <a:cs typeface="Tahoma" pitchFamily="34" charset="0"/>
              </a:rPr>
              <a:t> </a:t>
            </a:r>
            <a:r>
              <a:rPr lang="en-US" sz="1900" kern="0" dirty="0" err="1">
                <a:latin typeface="Tahoma" pitchFamily="34" charset="0"/>
                <a:cs typeface="Tahoma" pitchFamily="34" charset="0"/>
              </a:rPr>
              <a:t>Tegangan</a:t>
            </a:r>
            <a:r>
              <a:rPr lang="en-US" sz="1900" kern="0" dirty="0">
                <a:latin typeface="Tahoma" pitchFamily="34" charset="0"/>
                <a:cs typeface="Tahoma" pitchFamily="34" charset="0"/>
              </a:rPr>
              <a:t> </a:t>
            </a:r>
            <a:r>
              <a:rPr lang="en-US" sz="1900" kern="0" dirty="0" err="1">
                <a:latin typeface="Tahoma" pitchFamily="34" charset="0"/>
                <a:cs typeface="Tahoma" pitchFamily="34" charset="0"/>
              </a:rPr>
              <a:t>Ekstra</a:t>
            </a:r>
            <a:r>
              <a:rPr lang="en-US" sz="1900" kern="0" dirty="0">
                <a:latin typeface="Tahoma" pitchFamily="34" charset="0"/>
                <a:cs typeface="Tahoma" pitchFamily="34" charset="0"/>
              </a:rPr>
              <a:t> </a:t>
            </a:r>
            <a:r>
              <a:rPr lang="en-US" sz="1900" kern="0" dirty="0" err="1">
                <a:latin typeface="Tahoma" pitchFamily="34" charset="0"/>
                <a:cs typeface="Tahoma" pitchFamily="34" charset="0"/>
              </a:rPr>
              <a:t>Tinggi</a:t>
            </a:r>
            <a:r>
              <a:rPr lang="en-US" sz="1900" kern="0" dirty="0">
                <a:latin typeface="Tahoma" pitchFamily="34" charset="0"/>
                <a:cs typeface="Tahoma" pitchFamily="34" charset="0"/>
              </a:rPr>
              <a:t> (GITET).</a:t>
            </a:r>
          </a:p>
          <a:p>
            <a:pPr marL="920750" lvl="1" indent="-463550" algn="just">
              <a:spcBef>
                <a:spcPts val="600"/>
              </a:spcBef>
              <a:buFont typeface="Wingdings" pitchFamily="2" charset="2"/>
              <a:buChar char="ü"/>
              <a:defRPr/>
            </a:pPr>
            <a:r>
              <a:rPr lang="en-US" sz="1900" kern="0" dirty="0" err="1">
                <a:latin typeface="Tahoma" pitchFamily="34" charset="0"/>
                <a:cs typeface="Tahoma" pitchFamily="34" charset="0"/>
              </a:rPr>
              <a:t>Pusat</a:t>
            </a:r>
            <a:r>
              <a:rPr lang="en-US" sz="1900" kern="0" dirty="0">
                <a:latin typeface="Tahoma" pitchFamily="34" charset="0"/>
                <a:cs typeface="Tahoma" pitchFamily="34" charset="0"/>
              </a:rPr>
              <a:t> </a:t>
            </a:r>
            <a:r>
              <a:rPr lang="en-US" sz="1900" kern="0" dirty="0" err="1">
                <a:latin typeface="Tahoma" pitchFamily="34" charset="0"/>
                <a:cs typeface="Tahoma" pitchFamily="34" charset="0"/>
              </a:rPr>
              <a:t>Pengatur</a:t>
            </a:r>
            <a:r>
              <a:rPr lang="en-US" sz="1900" kern="0" dirty="0">
                <a:latin typeface="Tahoma" pitchFamily="34" charset="0"/>
                <a:cs typeface="Tahoma" pitchFamily="34" charset="0"/>
              </a:rPr>
              <a:t> </a:t>
            </a:r>
            <a:r>
              <a:rPr lang="en-US" sz="1900" kern="0" dirty="0" err="1">
                <a:latin typeface="Tahoma" pitchFamily="34" charset="0"/>
                <a:cs typeface="Tahoma" pitchFamily="34" charset="0"/>
              </a:rPr>
              <a:t>Beban</a:t>
            </a:r>
            <a:r>
              <a:rPr lang="en-US" sz="1900" kern="0" dirty="0">
                <a:latin typeface="Tahoma" pitchFamily="34" charset="0"/>
                <a:cs typeface="Tahoma" pitchFamily="34" charset="0"/>
              </a:rPr>
              <a:t> (UPB).</a:t>
            </a:r>
          </a:p>
          <a:p>
            <a:pPr marL="920750" lvl="1" indent="-463550" algn="just">
              <a:spcBef>
                <a:spcPts val="600"/>
              </a:spcBef>
              <a:buFont typeface="Wingdings" pitchFamily="2" charset="2"/>
              <a:buChar char="ü"/>
              <a:defRPr/>
            </a:pPr>
            <a:r>
              <a:rPr lang="en-US" sz="1900" kern="0" dirty="0">
                <a:latin typeface="Tahoma" pitchFamily="34" charset="0"/>
                <a:cs typeface="Tahoma" pitchFamily="34" charset="0"/>
              </a:rPr>
              <a:t>Unit </a:t>
            </a:r>
            <a:r>
              <a:rPr lang="en-US" sz="1900" kern="0" dirty="0" err="1">
                <a:latin typeface="Tahoma" pitchFamily="34" charset="0"/>
                <a:cs typeface="Tahoma" pitchFamily="34" charset="0"/>
              </a:rPr>
              <a:t>Pengatur</a:t>
            </a:r>
            <a:r>
              <a:rPr lang="en-US" sz="1900" kern="0" dirty="0">
                <a:latin typeface="Tahoma" pitchFamily="34" charset="0"/>
                <a:cs typeface="Tahoma" pitchFamily="34" charset="0"/>
              </a:rPr>
              <a:t> </a:t>
            </a:r>
            <a:r>
              <a:rPr lang="en-US" sz="1900" kern="0" dirty="0" err="1">
                <a:latin typeface="Tahoma" pitchFamily="34" charset="0"/>
                <a:cs typeface="Tahoma" pitchFamily="34" charset="0"/>
              </a:rPr>
              <a:t>Beban</a:t>
            </a:r>
            <a:r>
              <a:rPr lang="en-US" sz="1900" kern="0" dirty="0">
                <a:latin typeface="Tahoma" pitchFamily="34" charset="0"/>
                <a:cs typeface="Tahoma" pitchFamily="34" charset="0"/>
              </a:rPr>
              <a:t>.</a:t>
            </a:r>
          </a:p>
          <a:p>
            <a:pPr marL="463550" indent="-463550" algn="just">
              <a:spcBef>
                <a:spcPts val="1200"/>
              </a:spcBef>
              <a:buFont typeface="Webdings" pitchFamily="18" charset="2"/>
              <a:buChar char="~"/>
              <a:defRPr/>
            </a:pPr>
            <a:r>
              <a:rPr lang="en-US" sz="1900" kern="0" dirty="0" err="1">
                <a:latin typeface="Tahoma" pitchFamily="34" charset="0"/>
                <a:cs typeface="Tahoma" pitchFamily="34" charset="0"/>
              </a:rPr>
              <a:t>Sistem</a:t>
            </a:r>
            <a:r>
              <a:rPr lang="en-US" sz="1900" kern="0" dirty="0">
                <a:latin typeface="Tahoma" pitchFamily="34" charset="0"/>
                <a:cs typeface="Tahoma" pitchFamily="34" charset="0"/>
              </a:rPr>
              <a:t> </a:t>
            </a:r>
            <a:r>
              <a:rPr lang="en-US" sz="1900" kern="0" dirty="0" err="1">
                <a:latin typeface="Tahoma" pitchFamily="34" charset="0"/>
                <a:cs typeface="Tahoma" pitchFamily="34" charset="0"/>
              </a:rPr>
              <a:t>interkoneksi</a:t>
            </a:r>
            <a:r>
              <a:rPr lang="en-US" sz="1900" kern="0" dirty="0">
                <a:latin typeface="Tahoma" pitchFamily="34" charset="0"/>
                <a:cs typeface="Tahoma" pitchFamily="34" charset="0"/>
              </a:rPr>
              <a:t> (Interconnection System) :</a:t>
            </a:r>
          </a:p>
          <a:p>
            <a:pPr marL="920750" lvl="1" indent="-463550" algn="just">
              <a:spcBef>
                <a:spcPts val="600"/>
              </a:spcBef>
              <a:buFont typeface="Wingdings" pitchFamily="2" charset="2"/>
              <a:buChar char="ü"/>
              <a:defRPr/>
            </a:pPr>
            <a:r>
              <a:rPr lang="en-US" sz="1900" kern="0" dirty="0" err="1">
                <a:latin typeface="Tahoma" pitchFamily="34" charset="0"/>
                <a:cs typeface="Tahoma" pitchFamily="34" charset="0"/>
              </a:rPr>
              <a:t>Telah</a:t>
            </a:r>
            <a:r>
              <a:rPr lang="en-US" sz="1900" kern="0" dirty="0">
                <a:latin typeface="Tahoma" pitchFamily="34" charset="0"/>
                <a:cs typeface="Tahoma" pitchFamily="34" charset="0"/>
              </a:rPr>
              <a:t> </a:t>
            </a:r>
            <a:r>
              <a:rPr lang="en-US" sz="1900" kern="0" dirty="0" err="1">
                <a:latin typeface="Tahoma" pitchFamily="34" charset="0"/>
                <a:cs typeface="Tahoma" pitchFamily="34" charset="0"/>
              </a:rPr>
              <a:t>terpasang</a:t>
            </a:r>
            <a:r>
              <a:rPr lang="en-US" sz="1900" kern="0" dirty="0">
                <a:latin typeface="Tahoma" pitchFamily="34" charset="0"/>
                <a:cs typeface="Tahoma" pitchFamily="34" charset="0"/>
              </a:rPr>
              <a:t> </a:t>
            </a:r>
            <a:r>
              <a:rPr lang="en-US" sz="1900" kern="0" dirty="0" err="1">
                <a:latin typeface="Tahoma" pitchFamily="34" charset="0"/>
                <a:cs typeface="Tahoma" pitchFamily="34" charset="0"/>
              </a:rPr>
              <a:t>di</a:t>
            </a:r>
            <a:r>
              <a:rPr lang="en-US" sz="1900" kern="0" dirty="0">
                <a:latin typeface="Tahoma" pitchFamily="34" charset="0"/>
                <a:cs typeface="Tahoma" pitchFamily="34" charset="0"/>
              </a:rPr>
              <a:t> </a:t>
            </a:r>
            <a:r>
              <a:rPr lang="en-US" sz="1900" kern="0" dirty="0" err="1">
                <a:latin typeface="Tahoma" pitchFamily="34" charset="0"/>
                <a:cs typeface="Tahoma" pitchFamily="34" charset="0"/>
              </a:rPr>
              <a:t>Pulau</a:t>
            </a:r>
            <a:r>
              <a:rPr lang="en-US" sz="1900" kern="0" dirty="0">
                <a:latin typeface="Tahoma" pitchFamily="34" charset="0"/>
                <a:cs typeface="Tahoma" pitchFamily="34" charset="0"/>
              </a:rPr>
              <a:t> </a:t>
            </a:r>
            <a:r>
              <a:rPr lang="en-US" sz="1900" kern="0" dirty="0" err="1">
                <a:latin typeface="Tahoma" pitchFamily="34" charset="0"/>
                <a:cs typeface="Tahoma" pitchFamily="34" charset="0"/>
              </a:rPr>
              <a:t>Jawa</a:t>
            </a:r>
            <a:r>
              <a:rPr lang="en-US" sz="1900" kern="0" dirty="0">
                <a:latin typeface="Tahoma" pitchFamily="34" charset="0"/>
                <a:cs typeface="Tahoma" pitchFamily="34" charset="0"/>
              </a:rPr>
              <a:t>-Madura-Bali (</a:t>
            </a:r>
            <a:r>
              <a:rPr lang="en-US" sz="1900" kern="0" dirty="0" err="1">
                <a:latin typeface="Tahoma" pitchFamily="34" charset="0"/>
                <a:cs typeface="Tahoma" pitchFamily="34" charset="0"/>
              </a:rPr>
              <a:t>Jamali</a:t>
            </a:r>
            <a:r>
              <a:rPr lang="en-US" sz="1900" kern="0" dirty="0">
                <a:latin typeface="Tahoma" pitchFamily="34" charset="0"/>
                <a:cs typeface="Tahoma" pitchFamily="34" charset="0"/>
              </a:rPr>
              <a:t>) </a:t>
            </a:r>
            <a:r>
              <a:rPr lang="en-US" sz="1900" kern="0" dirty="0" err="1">
                <a:latin typeface="Tahoma" pitchFamily="34" charset="0"/>
                <a:cs typeface="Tahoma" pitchFamily="34" charset="0"/>
              </a:rPr>
              <a:t>dan</a:t>
            </a:r>
            <a:r>
              <a:rPr lang="en-US" sz="1900" kern="0" dirty="0">
                <a:latin typeface="Tahoma" pitchFamily="34" charset="0"/>
                <a:cs typeface="Tahoma" pitchFamily="34" charset="0"/>
              </a:rPr>
              <a:t> </a:t>
            </a:r>
            <a:r>
              <a:rPr lang="en-US" sz="1900" kern="0" dirty="0" err="1">
                <a:latin typeface="Tahoma" pitchFamily="34" charset="0"/>
                <a:cs typeface="Tahoma" pitchFamily="34" charset="0"/>
              </a:rPr>
              <a:t>Pulau</a:t>
            </a:r>
            <a:r>
              <a:rPr lang="en-US" sz="1900" kern="0" dirty="0">
                <a:latin typeface="Tahoma" pitchFamily="34" charset="0"/>
                <a:cs typeface="Tahoma" pitchFamily="34" charset="0"/>
              </a:rPr>
              <a:t> Sumatera.</a:t>
            </a:r>
          </a:p>
          <a:p>
            <a:pPr marL="920750" lvl="1" indent="-463550" algn="just">
              <a:spcBef>
                <a:spcPts val="600"/>
              </a:spcBef>
              <a:buFont typeface="Wingdings" pitchFamily="2" charset="2"/>
              <a:buChar char="ü"/>
              <a:defRPr/>
            </a:pPr>
            <a:r>
              <a:rPr lang="en-US" sz="1900" kern="0" dirty="0" err="1">
                <a:latin typeface="Tahoma" pitchFamily="34" charset="0"/>
                <a:cs typeface="Tahoma" pitchFamily="34" charset="0"/>
              </a:rPr>
              <a:t>Sebagian</a:t>
            </a:r>
            <a:r>
              <a:rPr lang="en-US" sz="1900" kern="0" dirty="0">
                <a:latin typeface="Tahoma" pitchFamily="34" charset="0"/>
                <a:cs typeface="Tahoma" pitchFamily="34" charset="0"/>
              </a:rPr>
              <a:t> </a:t>
            </a:r>
            <a:r>
              <a:rPr lang="en-US" sz="1900" kern="0" dirty="0" err="1">
                <a:latin typeface="Tahoma" pitchFamily="34" charset="0"/>
                <a:cs typeface="Tahoma" pitchFamily="34" charset="0"/>
              </a:rPr>
              <a:t>daerah</a:t>
            </a:r>
            <a:r>
              <a:rPr lang="en-US" sz="1900" kern="0" dirty="0">
                <a:latin typeface="Tahoma" pitchFamily="34" charset="0"/>
                <a:cs typeface="Tahoma" pitchFamily="34" charset="0"/>
              </a:rPr>
              <a:t> </a:t>
            </a:r>
            <a:r>
              <a:rPr lang="en-US" sz="1900" kern="0" dirty="0" err="1">
                <a:latin typeface="Tahoma" pitchFamily="34" charset="0"/>
                <a:cs typeface="Tahoma" pitchFamily="34" charset="0"/>
              </a:rPr>
              <a:t>di</a:t>
            </a:r>
            <a:r>
              <a:rPr lang="en-US" sz="1900" kern="0" dirty="0">
                <a:latin typeface="Tahoma" pitchFamily="34" charset="0"/>
                <a:cs typeface="Tahoma" pitchFamily="34" charset="0"/>
              </a:rPr>
              <a:t> Sumatera </a:t>
            </a:r>
            <a:r>
              <a:rPr lang="en-US" sz="1900" kern="0" dirty="0" err="1">
                <a:latin typeface="Tahoma" pitchFamily="34" charset="0"/>
                <a:cs typeface="Tahoma" pitchFamily="34" charset="0"/>
              </a:rPr>
              <a:t>masih</a:t>
            </a:r>
            <a:r>
              <a:rPr lang="en-US" sz="1900" kern="0" dirty="0">
                <a:latin typeface="Tahoma" pitchFamily="34" charset="0"/>
                <a:cs typeface="Tahoma" pitchFamily="34" charset="0"/>
              </a:rPr>
              <a:t> </a:t>
            </a:r>
            <a:r>
              <a:rPr lang="en-US" sz="1900" kern="0" dirty="0" err="1">
                <a:latin typeface="Tahoma" pitchFamily="34" charset="0"/>
                <a:cs typeface="Tahoma" pitchFamily="34" charset="0"/>
              </a:rPr>
              <a:t>terjadi</a:t>
            </a:r>
            <a:r>
              <a:rPr lang="en-US" sz="1900" kern="0" dirty="0">
                <a:latin typeface="Tahoma" pitchFamily="34" charset="0"/>
                <a:cs typeface="Tahoma" pitchFamily="34" charset="0"/>
              </a:rPr>
              <a:t> </a:t>
            </a:r>
            <a:r>
              <a:rPr lang="en-US" sz="1900" b="1" i="1" kern="0" dirty="0">
                <a:latin typeface="Tahoma" pitchFamily="34" charset="0"/>
                <a:cs typeface="Tahoma" pitchFamily="34" charset="0"/>
              </a:rPr>
              <a:t>bottle neck</a:t>
            </a:r>
            <a:r>
              <a:rPr lang="en-US" sz="1900" kern="0" dirty="0">
                <a:latin typeface="Tahoma" pitchFamily="34" charset="0"/>
                <a:cs typeface="Tahoma" pitchFamily="34" charset="0"/>
              </a:rPr>
              <a:t>.</a:t>
            </a:r>
          </a:p>
        </p:txBody>
      </p:sp>
      <p:sp>
        <p:nvSpPr>
          <p:cNvPr id="29700" name="Text Box 10"/>
          <p:cNvSpPr txBox="1">
            <a:spLocks noChangeArrowheads="1"/>
          </p:cNvSpPr>
          <p:nvPr/>
        </p:nvSpPr>
        <p:spPr bwMode="auto">
          <a:xfrm>
            <a:off x="10210800" y="6481764"/>
            <a:ext cx="457200" cy="646331"/>
          </a:xfrm>
          <a:prstGeom prst="rect">
            <a:avLst/>
          </a:prstGeom>
          <a:solidFill>
            <a:schemeClr val="tx1"/>
          </a:solidFill>
          <a:ln w="19050">
            <a:solidFill>
              <a:srgbClr val="000000"/>
            </a:solidFill>
            <a:miter lim="800000"/>
            <a:headEnd/>
            <a:tailEnd/>
          </a:ln>
        </p:spPr>
        <p:txBody>
          <a:bodyPr>
            <a:spAutoFit/>
          </a:bodyPr>
          <a:lstStyle/>
          <a:p>
            <a:pPr algn="ctr"/>
            <a:r>
              <a:rPr lang="en-US">
                <a:solidFill>
                  <a:schemeClr val="bg1"/>
                </a:solidFill>
              </a:rPr>
              <a:t>24</a:t>
            </a:r>
          </a:p>
        </p:txBody>
      </p:sp>
      <p:sp>
        <p:nvSpPr>
          <p:cNvPr id="2" name="Title 1">
            <a:extLst>
              <a:ext uri="{FF2B5EF4-FFF2-40B4-BE49-F238E27FC236}">
                <a16:creationId xmlns:a16="http://schemas.microsoft.com/office/drawing/2014/main" id="{18A0B09B-EB81-4B28-9EC5-FD7251E44BA6}"/>
              </a:ext>
            </a:extLst>
          </p:cNvPr>
          <p:cNvSpPr>
            <a:spLocks noGrp="1"/>
          </p:cNvSpPr>
          <p:nvPr>
            <p:ph type="title"/>
          </p:nvPr>
        </p:nvSpPr>
        <p:spPr>
          <a:xfrm>
            <a:off x="1031288" y="-465630"/>
            <a:ext cx="11015710" cy="1168894"/>
          </a:xfrm>
        </p:spPr>
        <p:txBody>
          <a:bodyPr>
            <a:normAutofit/>
          </a:bodyPr>
          <a:lstStyle/>
          <a:p>
            <a:r>
              <a:rPr lang="en-US" sz="2800" kern="10" dirty="0">
                <a:ln w="9525" cap="sq">
                  <a:solidFill>
                    <a:schemeClr val="bg1"/>
                  </a:solidFill>
                  <a:round/>
                  <a:headEnd type="none" w="sm" len="sm"/>
                  <a:tailEnd type="none" w="sm" len="sm"/>
                </a:ln>
                <a:solidFill>
                  <a:schemeClr val="tx2">
                    <a:lumMod val="95000"/>
                    <a:lumOff val="5000"/>
                  </a:schemeClr>
                </a:solidFill>
                <a:latin typeface="Arial Black"/>
              </a:rPr>
              <a:t>SISTEM PENYALURAN (TRANSMISI) DI INDONESIA</a:t>
            </a:r>
            <a:endParaRPr lang="en-ID" sz="2800" dirty="0">
              <a:solidFill>
                <a:schemeClr val="tx2">
                  <a:lumMod val="95000"/>
                  <a:lumOff val="5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85925" y="714376"/>
            <a:ext cx="8839200" cy="5940425"/>
          </a:xfrm>
          <a:prstGeom prst="rect">
            <a:avLst/>
          </a:prstGeom>
        </p:spPr>
        <p:txBody>
          <a:bodyPr>
            <a:spAutoFit/>
          </a:bodyPr>
          <a:lstStyle/>
          <a:p>
            <a:pPr marL="463550" indent="-463550" algn="just">
              <a:spcBef>
                <a:spcPct val="20000"/>
              </a:spcBef>
              <a:buFont typeface="Webdings" pitchFamily="18" charset="2"/>
              <a:buChar char="~"/>
              <a:defRPr/>
            </a:pPr>
            <a:r>
              <a:rPr lang="en-US" sz="2000" kern="0" dirty="0">
                <a:latin typeface="Tahoma" pitchFamily="34" charset="0"/>
                <a:cs typeface="Tahoma" pitchFamily="34" charset="0"/>
              </a:rPr>
              <a:t>Tingkat </a:t>
            </a:r>
            <a:r>
              <a:rPr lang="en-US" sz="2000" kern="0" dirty="0" err="1">
                <a:latin typeface="Tahoma" pitchFamily="34" charset="0"/>
                <a:cs typeface="Tahoma" pitchFamily="34" charset="0"/>
              </a:rPr>
              <a:t>pengembangan</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sistem</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menuju</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ke</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interkoneksi</a:t>
            </a:r>
            <a:r>
              <a:rPr lang="en-US" sz="2000" kern="0" dirty="0">
                <a:latin typeface="Tahoma" pitchFamily="34" charset="0"/>
                <a:cs typeface="Tahoma" pitchFamily="34" charset="0"/>
              </a:rPr>
              <a:t>) :</a:t>
            </a:r>
          </a:p>
          <a:p>
            <a:pPr marL="920750" lvl="1" indent="-463550" algn="just">
              <a:spcBef>
                <a:spcPct val="20000"/>
              </a:spcBef>
              <a:buFont typeface="Wingdings" pitchFamily="2" charset="2"/>
              <a:buChar char="ü"/>
              <a:defRPr/>
            </a:pPr>
            <a:r>
              <a:rPr lang="en-US" sz="2000" kern="0" dirty="0" err="1">
                <a:latin typeface="Tahoma" pitchFamily="34" charset="0"/>
                <a:cs typeface="Tahoma" pitchFamily="34" charset="0"/>
              </a:rPr>
              <a:t>Sistem</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penyaluran</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dari</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parsial</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menuju</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ke</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interkoneksi</a:t>
            </a:r>
            <a:r>
              <a:rPr lang="en-US" sz="2000" kern="0" dirty="0">
                <a:latin typeface="Tahoma" pitchFamily="34" charset="0"/>
                <a:cs typeface="Tahoma" pitchFamily="34" charset="0"/>
              </a:rPr>
              <a:t>.</a:t>
            </a:r>
          </a:p>
          <a:p>
            <a:pPr marL="920750" lvl="1" indent="-463550" algn="just">
              <a:spcBef>
                <a:spcPct val="20000"/>
              </a:spcBef>
              <a:buFont typeface="Wingdings" pitchFamily="2" charset="2"/>
              <a:buChar char="ü"/>
              <a:defRPr/>
            </a:pPr>
            <a:r>
              <a:rPr lang="en-US" sz="2000" kern="0" dirty="0" err="1">
                <a:latin typeface="Tahoma" pitchFamily="34" charset="0"/>
                <a:cs typeface="Tahoma" pitchFamily="34" charset="0"/>
              </a:rPr>
              <a:t>Terpasang</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di</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Pulau</a:t>
            </a:r>
            <a:r>
              <a:rPr lang="en-US" sz="2000" kern="0" dirty="0">
                <a:latin typeface="Tahoma" pitchFamily="34" charset="0"/>
                <a:cs typeface="Tahoma" pitchFamily="34" charset="0"/>
              </a:rPr>
              <a:t> Kalimantan </a:t>
            </a:r>
            <a:r>
              <a:rPr lang="en-US" sz="2000" kern="0" dirty="0" err="1">
                <a:latin typeface="Tahoma" pitchFamily="34" charset="0"/>
                <a:cs typeface="Tahoma" pitchFamily="34" charset="0"/>
              </a:rPr>
              <a:t>dan</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Pulau</a:t>
            </a:r>
            <a:r>
              <a:rPr lang="en-US" sz="2000" kern="0" dirty="0">
                <a:latin typeface="Tahoma" pitchFamily="34" charset="0"/>
                <a:cs typeface="Tahoma" pitchFamily="34" charset="0"/>
              </a:rPr>
              <a:t> Sulawesi.</a:t>
            </a:r>
          </a:p>
          <a:p>
            <a:pPr marL="920750" lvl="1" indent="-463550" algn="just">
              <a:spcBef>
                <a:spcPct val="20000"/>
              </a:spcBef>
              <a:buFont typeface="Wingdings" pitchFamily="2" charset="2"/>
              <a:buChar char="ü"/>
              <a:defRPr/>
            </a:pPr>
            <a:endParaRPr lang="en-US" sz="2000" kern="0" dirty="0">
              <a:latin typeface="Tahoma" pitchFamily="34" charset="0"/>
              <a:cs typeface="Tahoma" pitchFamily="34" charset="0"/>
            </a:endParaRPr>
          </a:p>
          <a:p>
            <a:pPr marL="463550" indent="-463550" algn="just">
              <a:spcBef>
                <a:spcPct val="20000"/>
              </a:spcBef>
              <a:buFont typeface="Webdings" pitchFamily="18" charset="2"/>
              <a:buChar char="~"/>
              <a:defRPr/>
            </a:pPr>
            <a:r>
              <a:rPr lang="en-US" sz="2000" kern="0" dirty="0">
                <a:latin typeface="Tahoma" pitchFamily="34" charset="0"/>
                <a:cs typeface="Tahoma" pitchFamily="34" charset="0"/>
              </a:rPr>
              <a:t>Tingkat </a:t>
            </a:r>
            <a:r>
              <a:rPr lang="en-US" sz="2000" kern="0" dirty="0" err="1">
                <a:latin typeface="Tahoma" pitchFamily="34" charset="0"/>
                <a:cs typeface="Tahoma" pitchFamily="34" charset="0"/>
              </a:rPr>
              <a:t>perintisan</a:t>
            </a:r>
            <a:r>
              <a:rPr lang="en-US" sz="2000" kern="0" dirty="0">
                <a:latin typeface="Tahoma" pitchFamily="34" charset="0"/>
                <a:cs typeface="Tahoma" pitchFamily="34" charset="0"/>
              </a:rPr>
              <a:t> :</a:t>
            </a:r>
          </a:p>
          <a:p>
            <a:pPr marL="920750" lvl="1" indent="-463550" algn="just">
              <a:spcBef>
                <a:spcPct val="20000"/>
              </a:spcBef>
              <a:buFont typeface="Wingdings" pitchFamily="2" charset="2"/>
              <a:buChar char="ü"/>
              <a:defRPr/>
            </a:pPr>
            <a:r>
              <a:rPr lang="en-US" sz="2000" kern="0" dirty="0" err="1">
                <a:latin typeface="Tahoma" pitchFamily="34" charset="0"/>
                <a:cs typeface="Tahoma" pitchFamily="34" charset="0"/>
              </a:rPr>
              <a:t>Pada</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umumnya</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di</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daerah-daerah</a:t>
            </a:r>
            <a:r>
              <a:rPr lang="en-US" sz="2000" kern="0" dirty="0">
                <a:latin typeface="Tahoma" pitchFamily="34" charset="0"/>
                <a:cs typeface="Tahoma" pitchFamily="34" charset="0"/>
              </a:rPr>
              <a:t> yang ratio </a:t>
            </a:r>
            <a:r>
              <a:rPr lang="en-US" sz="2000" kern="0" dirty="0" err="1">
                <a:latin typeface="Tahoma" pitchFamily="34" charset="0"/>
                <a:cs typeface="Tahoma" pitchFamily="34" charset="0"/>
              </a:rPr>
              <a:t>elektrifikasinya</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rendah</a:t>
            </a:r>
            <a:r>
              <a:rPr lang="en-US" sz="2000" kern="0" dirty="0">
                <a:latin typeface="Tahoma" pitchFamily="34" charset="0"/>
                <a:cs typeface="Tahoma" pitchFamily="34" charset="0"/>
              </a:rPr>
              <a:t> (NTT, Maluku, Maluku Utara, Papua </a:t>
            </a:r>
            <a:r>
              <a:rPr lang="en-US" sz="2000" kern="0" dirty="0" err="1">
                <a:latin typeface="Tahoma" pitchFamily="34" charset="0"/>
                <a:cs typeface="Tahoma" pitchFamily="34" charset="0"/>
              </a:rPr>
              <a:t>dan</a:t>
            </a:r>
            <a:r>
              <a:rPr lang="en-US" sz="2000" kern="0" dirty="0">
                <a:latin typeface="Tahoma" pitchFamily="34" charset="0"/>
                <a:cs typeface="Tahoma" pitchFamily="34" charset="0"/>
              </a:rPr>
              <a:t> lain-lain).</a:t>
            </a:r>
          </a:p>
          <a:p>
            <a:pPr marL="920750" lvl="1" indent="-463550" algn="just">
              <a:spcBef>
                <a:spcPct val="20000"/>
              </a:spcBef>
              <a:buFont typeface="Wingdings" pitchFamily="2" charset="2"/>
              <a:buChar char="ü"/>
              <a:defRPr/>
            </a:pPr>
            <a:r>
              <a:rPr lang="en-US" sz="2000" kern="0" dirty="0" err="1">
                <a:latin typeface="Tahoma" pitchFamily="34" charset="0"/>
                <a:cs typeface="Tahoma" pitchFamily="34" charset="0"/>
              </a:rPr>
              <a:t>Penyediaan</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listrik</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bersifat</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parsial</a:t>
            </a:r>
            <a:r>
              <a:rPr lang="en-US" sz="2000" kern="0" dirty="0">
                <a:latin typeface="Tahoma" pitchFamily="34" charset="0"/>
                <a:cs typeface="Tahoma" pitchFamily="34" charset="0"/>
              </a:rPr>
              <a:t>.</a:t>
            </a:r>
          </a:p>
          <a:p>
            <a:pPr marL="920750" lvl="1" indent="-463550" algn="just">
              <a:spcBef>
                <a:spcPct val="20000"/>
              </a:spcBef>
              <a:buFont typeface="Wingdings" pitchFamily="2" charset="2"/>
              <a:buChar char="ü"/>
              <a:defRPr/>
            </a:pPr>
            <a:endParaRPr lang="en-US" sz="2000" kern="0" dirty="0">
              <a:latin typeface="Tahoma" pitchFamily="34" charset="0"/>
              <a:cs typeface="Tahoma" pitchFamily="34" charset="0"/>
            </a:endParaRPr>
          </a:p>
          <a:p>
            <a:pPr marL="463550" indent="-463550" algn="just">
              <a:spcBef>
                <a:spcPct val="20000"/>
              </a:spcBef>
              <a:buFont typeface="Webdings" pitchFamily="18" charset="2"/>
              <a:buChar char="~"/>
              <a:defRPr/>
            </a:pPr>
            <a:r>
              <a:rPr lang="en-US" sz="2000" kern="0" dirty="0" err="1">
                <a:latin typeface="Tahoma" pitchFamily="34" charset="0"/>
                <a:cs typeface="Tahoma" pitchFamily="34" charset="0"/>
              </a:rPr>
              <a:t>Saluran</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udara</a:t>
            </a:r>
            <a:r>
              <a:rPr lang="en-US" sz="2000" kern="0" dirty="0">
                <a:latin typeface="Tahoma" pitchFamily="34" charset="0"/>
                <a:cs typeface="Tahoma" pitchFamily="34" charset="0"/>
              </a:rPr>
              <a:t> (Overhead Line) </a:t>
            </a:r>
            <a:r>
              <a:rPr lang="en-US" sz="2000" kern="0" dirty="0" err="1">
                <a:latin typeface="Tahoma" pitchFamily="34" charset="0"/>
                <a:cs typeface="Tahoma" pitchFamily="34" charset="0"/>
              </a:rPr>
              <a:t>dipasang</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di</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daerah-daerah</a:t>
            </a:r>
            <a:r>
              <a:rPr lang="en-US" sz="2000" kern="0" dirty="0">
                <a:latin typeface="Tahoma" pitchFamily="34" charset="0"/>
                <a:cs typeface="Tahoma" pitchFamily="34" charset="0"/>
              </a:rPr>
              <a:t> yang </a:t>
            </a:r>
            <a:r>
              <a:rPr lang="en-US" sz="2000" kern="0" dirty="0" err="1">
                <a:latin typeface="Tahoma" pitchFamily="34" charset="0"/>
                <a:cs typeface="Tahoma" pitchFamily="34" charset="0"/>
              </a:rPr>
              <a:t>keadaan</a:t>
            </a:r>
            <a:r>
              <a:rPr lang="en-US" sz="2000" kern="0" dirty="0">
                <a:latin typeface="Tahoma" pitchFamily="34" charset="0"/>
                <a:cs typeface="Tahoma" pitchFamily="34" charset="0"/>
              </a:rPr>
              <a:t> ROW-</a:t>
            </a:r>
            <a:r>
              <a:rPr lang="en-US" sz="2000" kern="0" dirty="0" err="1">
                <a:latin typeface="Tahoma" pitchFamily="34" charset="0"/>
                <a:cs typeface="Tahoma" pitchFamily="34" charset="0"/>
              </a:rPr>
              <a:t>nya</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memungkinkan</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pada</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umumnya</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di</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daerah</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pinggiran</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kota</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dan</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di</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luar</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kota</a:t>
            </a:r>
            <a:r>
              <a:rPr lang="en-US" sz="2000" kern="0" dirty="0">
                <a:latin typeface="Tahoma" pitchFamily="34" charset="0"/>
                <a:cs typeface="Tahoma" pitchFamily="34" charset="0"/>
              </a:rPr>
              <a:t>.</a:t>
            </a:r>
          </a:p>
          <a:p>
            <a:pPr marL="463550" indent="-463550" algn="just">
              <a:spcBef>
                <a:spcPct val="20000"/>
              </a:spcBef>
              <a:buFont typeface="Webdings" pitchFamily="18" charset="2"/>
              <a:buChar char="~"/>
              <a:defRPr/>
            </a:pPr>
            <a:endParaRPr lang="en-US" sz="2000" kern="0" dirty="0">
              <a:latin typeface="Tahoma" pitchFamily="34" charset="0"/>
              <a:cs typeface="Tahoma" pitchFamily="34" charset="0"/>
            </a:endParaRPr>
          </a:p>
          <a:p>
            <a:pPr marL="463550" indent="-463550" algn="just">
              <a:spcBef>
                <a:spcPct val="20000"/>
              </a:spcBef>
              <a:buFont typeface="Webdings" pitchFamily="18" charset="2"/>
              <a:buChar char="~"/>
              <a:defRPr/>
            </a:pPr>
            <a:r>
              <a:rPr lang="en-US" sz="2000" kern="0" dirty="0" err="1">
                <a:latin typeface="Tahoma" pitchFamily="34" charset="0"/>
                <a:cs typeface="Tahoma" pitchFamily="34" charset="0"/>
              </a:rPr>
              <a:t>Saluran</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kabel</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bawah</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tanah</a:t>
            </a:r>
            <a:r>
              <a:rPr lang="en-US" sz="2000" kern="0" dirty="0">
                <a:latin typeface="Tahoma" pitchFamily="34" charset="0"/>
                <a:cs typeface="Tahoma" pitchFamily="34" charset="0"/>
              </a:rPr>
              <a:t> (Underground cable) </a:t>
            </a:r>
            <a:r>
              <a:rPr lang="en-US" sz="2000" kern="0" dirty="0" err="1">
                <a:latin typeface="Tahoma" pitchFamily="34" charset="0"/>
                <a:cs typeface="Tahoma" pitchFamily="34" charset="0"/>
              </a:rPr>
              <a:t>dipasang</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di</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daerah</a:t>
            </a:r>
            <a:r>
              <a:rPr lang="en-US" sz="2000" kern="0" dirty="0">
                <a:latin typeface="Tahoma" pitchFamily="34" charset="0"/>
                <a:cs typeface="Tahoma" pitchFamily="34" charset="0"/>
              </a:rPr>
              <a:t> yang ROW-</a:t>
            </a:r>
            <a:r>
              <a:rPr lang="en-US" sz="2000" kern="0" dirty="0" err="1">
                <a:latin typeface="Tahoma" pitchFamily="34" charset="0"/>
                <a:cs typeface="Tahoma" pitchFamily="34" charset="0"/>
              </a:rPr>
              <a:t>nya</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tidak</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memungkinkan</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pada</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umumnya</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di</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daerah</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tengah</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kota</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kota</a:t>
            </a:r>
            <a:r>
              <a:rPr lang="en-US" sz="2000" kern="0" dirty="0">
                <a:latin typeface="Tahoma" pitchFamily="34" charset="0"/>
                <a:cs typeface="Tahoma" pitchFamily="34" charset="0"/>
              </a:rPr>
              <a:t>-</a:t>
            </a:r>
            <a:r>
              <a:rPr lang="en-US" sz="2000" kern="0" dirty="0" err="1">
                <a:latin typeface="Tahoma" pitchFamily="34" charset="0"/>
                <a:cs typeface="Tahoma" pitchFamily="34" charset="0"/>
              </a:rPr>
              <a:t>kota</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besar</a:t>
            </a:r>
            <a:r>
              <a:rPr lang="en-US" sz="2000" kern="0" dirty="0">
                <a:latin typeface="Tahoma" pitchFamily="34" charset="0"/>
                <a:cs typeface="Tahoma" pitchFamily="34" charset="0"/>
              </a:rPr>
              <a:t> yang </a:t>
            </a:r>
            <a:r>
              <a:rPr lang="en-US" sz="2000" kern="0" dirty="0" err="1">
                <a:latin typeface="Tahoma" pitchFamily="34" charset="0"/>
                <a:cs typeface="Tahoma" pitchFamily="34" charset="0"/>
              </a:rPr>
              <a:t>padat</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pemukiman</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dan</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beban</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listriknya</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besar</a:t>
            </a:r>
            <a:r>
              <a:rPr lang="en-US" sz="2000" kern="0" dirty="0">
                <a:latin typeface="Tahoma" pitchFamily="34" charset="0"/>
                <a:cs typeface="Tahoma" pitchFamily="34" charset="0"/>
              </a:rPr>
              <a:t>.</a:t>
            </a:r>
          </a:p>
        </p:txBody>
      </p:sp>
      <p:sp>
        <p:nvSpPr>
          <p:cNvPr id="30724" name="Text Box 10"/>
          <p:cNvSpPr txBox="1">
            <a:spLocks noChangeArrowheads="1"/>
          </p:cNvSpPr>
          <p:nvPr/>
        </p:nvSpPr>
        <p:spPr bwMode="auto">
          <a:xfrm>
            <a:off x="10210800" y="6481764"/>
            <a:ext cx="457200" cy="646331"/>
          </a:xfrm>
          <a:prstGeom prst="rect">
            <a:avLst/>
          </a:prstGeom>
          <a:solidFill>
            <a:schemeClr val="tx1"/>
          </a:solidFill>
          <a:ln w="19050">
            <a:solidFill>
              <a:srgbClr val="000000"/>
            </a:solidFill>
            <a:miter lim="800000"/>
            <a:headEnd/>
            <a:tailEnd/>
          </a:ln>
        </p:spPr>
        <p:txBody>
          <a:bodyPr>
            <a:spAutoFit/>
          </a:bodyPr>
          <a:lstStyle/>
          <a:p>
            <a:pPr algn="ctr"/>
            <a:r>
              <a:rPr lang="en-US">
                <a:solidFill>
                  <a:schemeClr val="bg1"/>
                </a:solidFill>
              </a:rPr>
              <a:t>25</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85925" y="846139"/>
            <a:ext cx="8839200" cy="4770437"/>
          </a:xfrm>
          <a:prstGeom prst="rect">
            <a:avLst/>
          </a:prstGeom>
        </p:spPr>
        <p:txBody>
          <a:bodyPr>
            <a:spAutoFit/>
          </a:bodyPr>
          <a:lstStyle/>
          <a:p>
            <a:pPr marL="463550" indent="-463550" algn="just">
              <a:spcBef>
                <a:spcPct val="20000"/>
              </a:spcBef>
              <a:buFont typeface="Webdings" pitchFamily="18" charset="2"/>
              <a:buChar char="~"/>
              <a:defRPr/>
            </a:pPr>
            <a:r>
              <a:rPr lang="en-US" sz="2000" kern="0" dirty="0" err="1">
                <a:latin typeface="Tahoma" pitchFamily="34" charset="0"/>
                <a:cs typeface="Tahoma" pitchFamily="34" charset="0"/>
              </a:rPr>
              <a:t>Gardu</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Induk</a:t>
            </a:r>
            <a:r>
              <a:rPr lang="en-US" sz="2000" kern="0" dirty="0">
                <a:latin typeface="Tahoma" pitchFamily="34" charset="0"/>
                <a:cs typeface="Tahoma" pitchFamily="34" charset="0"/>
              </a:rPr>
              <a:t> :</a:t>
            </a:r>
          </a:p>
          <a:p>
            <a:pPr marL="920750" lvl="1" indent="-463550" algn="just">
              <a:spcBef>
                <a:spcPct val="20000"/>
              </a:spcBef>
              <a:buFont typeface="Wingdings" pitchFamily="2" charset="2"/>
              <a:buChar char="ü"/>
              <a:defRPr/>
            </a:pPr>
            <a:r>
              <a:rPr lang="en-US" sz="2000" kern="0" dirty="0" err="1">
                <a:latin typeface="Tahoma" pitchFamily="34" charset="0"/>
                <a:cs typeface="Tahoma" pitchFamily="34" charset="0"/>
              </a:rPr>
              <a:t>Untuk</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daerah-daerah</a:t>
            </a:r>
            <a:r>
              <a:rPr lang="en-US" sz="2000" kern="0" dirty="0">
                <a:latin typeface="Tahoma" pitchFamily="34" charset="0"/>
                <a:cs typeface="Tahoma" pitchFamily="34" charset="0"/>
              </a:rPr>
              <a:t> yang </a:t>
            </a:r>
            <a:r>
              <a:rPr lang="en-US" sz="2000" kern="0" dirty="0" err="1">
                <a:latin typeface="Tahoma" pitchFamily="34" charset="0"/>
                <a:cs typeface="Tahoma" pitchFamily="34" charset="0"/>
              </a:rPr>
              <a:t>masih</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memungkinkan</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mendapatkan</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lahan</a:t>
            </a:r>
            <a:r>
              <a:rPr lang="en-US" sz="2000" kern="0" dirty="0">
                <a:latin typeface="Tahoma" pitchFamily="34" charset="0"/>
                <a:cs typeface="Tahoma" pitchFamily="34" charset="0"/>
              </a:rPr>
              <a:t>/space </a:t>
            </a:r>
            <a:r>
              <a:rPr lang="en-US" sz="2000" kern="0" dirty="0" err="1">
                <a:latin typeface="Tahoma" pitchFamily="34" charset="0"/>
                <a:cs typeface="Tahoma" pitchFamily="34" charset="0"/>
              </a:rPr>
              <a:t>tanah</a:t>
            </a:r>
            <a:r>
              <a:rPr lang="en-US" sz="2000" kern="0" dirty="0">
                <a:latin typeface="Tahoma" pitchFamily="34" charset="0"/>
                <a:cs typeface="Tahoma" pitchFamily="34" charset="0"/>
              </a:rPr>
              <a:t> yang </a:t>
            </a:r>
            <a:r>
              <a:rPr lang="en-US" sz="2000" kern="0" dirty="0" err="1">
                <a:latin typeface="Tahoma" pitchFamily="34" charset="0"/>
                <a:cs typeface="Tahoma" pitchFamily="34" charset="0"/>
              </a:rPr>
              <a:t>luas</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dipasang</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Gardu</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Induk</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Konvesional</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pada</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umumnya</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di</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pinggiran</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kota</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atau</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di</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kota-kota</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kecil</a:t>
            </a:r>
            <a:r>
              <a:rPr lang="en-US" sz="2000" kern="0" dirty="0">
                <a:latin typeface="Tahoma" pitchFamily="34" charset="0"/>
                <a:cs typeface="Tahoma" pitchFamily="34" charset="0"/>
              </a:rPr>
              <a:t>.</a:t>
            </a:r>
          </a:p>
          <a:p>
            <a:pPr marL="920750" lvl="1" indent="-463550" algn="just">
              <a:spcBef>
                <a:spcPct val="20000"/>
              </a:spcBef>
              <a:buFont typeface="Wingdings" pitchFamily="2" charset="2"/>
              <a:buChar char="ü"/>
              <a:defRPr/>
            </a:pPr>
            <a:r>
              <a:rPr lang="en-US" sz="2000" kern="0" dirty="0" err="1">
                <a:latin typeface="Tahoma" pitchFamily="34" charset="0"/>
                <a:cs typeface="Tahoma" pitchFamily="34" charset="0"/>
              </a:rPr>
              <a:t>Untuk</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daerah-daerah</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perkotaan</a:t>
            </a:r>
            <a:r>
              <a:rPr lang="en-US" sz="2000" kern="0" dirty="0">
                <a:latin typeface="Tahoma" pitchFamily="34" charset="0"/>
                <a:cs typeface="Tahoma" pitchFamily="34" charset="0"/>
              </a:rPr>
              <a:t> (Kota </a:t>
            </a:r>
            <a:r>
              <a:rPr lang="en-US" sz="2000" kern="0" dirty="0" err="1">
                <a:latin typeface="Tahoma" pitchFamily="34" charset="0"/>
                <a:cs typeface="Tahoma" pitchFamily="34" charset="0"/>
              </a:rPr>
              <a:t>Besar</a:t>
            </a:r>
            <a:r>
              <a:rPr lang="en-US" sz="2000" kern="0" dirty="0">
                <a:latin typeface="Tahoma" pitchFamily="34" charset="0"/>
                <a:cs typeface="Tahoma" pitchFamily="34" charset="0"/>
              </a:rPr>
              <a:t>) yang </a:t>
            </a:r>
            <a:r>
              <a:rPr lang="en-US" sz="2000" kern="0" dirty="0" err="1">
                <a:latin typeface="Tahoma" pitchFamily="34" charset="0"/>
                <a:cs typeface="Tahoma" pitchFamily="34" charset="0"/>
              </a:rPr>
              <a:t>padat</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pemukiman</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dipasang</a:t>
            </a:r>
            <a:r>
              <a:rPr lang="en-US" sz="2000" kern="0" dirty="0">
                <a:latin typeface="Tahoma" pitchFamily="34" charset="0"/>
                <a:cs typeface="Tahoma" pitchFamily="34" charset="0"/>
              </a:rPr>
              <a:t> Gas Insulated Switchgear SF6 (GIS SF6).</a:t>
            </a:r>
          </a:p>
          <a:p>
            <a:pPr marL="920750" lvl="1" indent="-463550" algn="just">
              <a:spcBef>
                <a:spcPct val="20000"/>
              </a:spcBef>
              <a:buFont typeface="Wingdings" pitchFamily="2" charset="2"/>
              <a:buChar char="ü"/>
              <a:defRPr/>
            </a:pPr>
            <a:endParaRPr lang="en-US" sz="2000" kern="0" dirty="0">
              <a:latin typeface="Tahoma" pitchFamily="34" charset="0"/>
              <a:cs typeface="Tahoma" pitchFamily="34" charset="0"/>
            </a:endParaRPr>
          </a:p>
          <a:p>
            <a:pPr marL="463550" indent="-463550" algn="just">
              <a:spcBef>
                <a:spcPct val="20000"/>
              </a:spcBef>
              <a:buFont typeface="Webdings" pitchFamily="18" charset="2"/>
              <a:buChar char="~"/>
              <a:defRPr/>
            </a:pPr>
            <a:r>
              <a:rPr lang="en-US" sz="2000" kern="0" dirty="0" err="1">
                <a:latin typeface="Tahoma" pitchFamily="34" charset="0"/>
                <a:cs typeface="Tahoma" pitchFamily="34" charset="0"/>
              </a:rPr>
              <a:t>Pusat</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Pengatur</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Beban</a:t>
            </a:r>
            <a:r>
              <a:rPr lang="en-US" sz="2000" kern="0" dirty="0">
                <a:latin typeface="Tahoma" pitchFamily="34" charset="0"/>
                <a:cs typeface="Tahoma" pitchFamily="34" charset="0"/>
              </a:rPr>
              <a:t> (P2B) </a:t>
            </a:r>
            <a:r>
              <a:rPr lang="en-US" sz="2000" kern="0" dirty="0" err="1">
                <a:latin typeface="Tahoma" pitchFamily="34" charset="0"/>
                <a:cs typeface="Tahoma" pitchFamily="34" charset="0"/>
              </a:rPr>
              <a:t>dan</a:t>
            </a:r>
            <a:r>
              <a:rPr lang="en-US" sz="2000" kern="0" dirty="0">
                <a:latin typeface="Tahoma" pitchFamily="34" charset="0"/>
                <a:cs typeface="Tahoma" pitchFamily="34" charset="0"/>
              </a:rPr>
              <a:t> Unit </a:t>
            </a:r>
            <a:r>
              <a:rPr lang="en-US" sz="2000" kern="0" dirty="0" err="1">
                <a:latin typeface="Tahoma" pitchFamily="34" charset="0"/>
                <a:cs typeface="Tahoma" pitchFamily="34" charset="0"/>
              </a:rPr>
              <a:t>Pengatur</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Beban</a:t>
            </a:r>
            <a:r>
              <a:rPr lang="en-US" sz="2000" kern="0" dirty="0">
                <a:latin typeface="Tahoma" pitchFamily="34" charset="0"/>
                <a:cs typeface="Tahoma" pitchFamily="34" charset="0"/>
              </a:rPr>
              <a:t> (UPB) :</a:t>
            </a:r>
          </a:p>
          <a:p>
            <a:pPr marL="920750" lvl="1" indent="-463550" algn="just">
              <a:spcBef>
                <a:spcPct val="20000"/>
              </a:spcBef>
              <a:buFont typeface="Wingdings" pitchFamily="2" charset="2"/>
              <a:buChar char="ü"/>
              <a:defRPr/>
            </a:pPr>
            <a:r>
              <a:rPr lang="en-US" sz="2000" kern="0" dirty="0" err="1">
                <a:latin typeface="Tahoma" pitchFamily="34" charset="0"/>
                <a:cs typeface="Tahoma" pitchFamily="34" charset="0"/>
              </a:rPr>
              <a:t>Dipasang</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di</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daerah-daerah</a:t>
            </a:r>
            <a:r>
              <a:rPr lang="en-US" sz="2000" kern="0" dirty="0">
                <a:latin typeface="Tahoma" pitchFamily="34" charset="0"/>
                <a:cs typeface="Tahoma" pitchFamily="34" charset="0"/>
              </a:rPr>
              <a:t> yang </a:t>
            </a:r>
            <a:r>
              <a:rPr lang="en-US" sz="2000" kern="0" dirty="0" err="1">
                <a:latin typeface="Tahoma" pitchFamily="34" charset="0"/>
                <a:cs typeface="Tahoma" pitchFamily="34" charset="0"/>
              </a:rPr>
              <a:t>jaringannya</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telah</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terinterkoneksi</a:t>
            </a:r>
            <a:r>
              <a:rPr lang="en-US" sz="2000" kern="0" dirty="0">
                <a:latin typeface="Tahoma" pitchFamily="34" charset="0"/>
                <a:cs typeface="Tahoma" pitchFamily="34" charset="0"/>
              </a:rPr>
              <a:t>, area </a:t>
            </a:r>
            <a:r>
              <a:rPr lang="en-US" sz="2000" kern="0" dirty="0" err="1">
                <a:latin typeface="Tahoma" pitchFamily="34" charset="0"/>
                <a:cs typeface="Tahoma" pitchFamily="34" charset="0"/>
              </a:rPr>
              <a:t>pelayanan</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luas</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dan</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beban</a:t>
            </a:r>
            <a:r>
              <a:rPr lang="en-US" sz="2000" kern="0" dirty="0">
                <a:latin typeface="Tahoma" pitchFamily="34" charset="0"/>
                <a:cs typeface="Tahoma" pitchFamily="34" charset="0"/>
              </a:rPr>
              <a:t> yang </a:t>
            </a:r>
            <a:r>
              <a:rPr lang="en-US" sz="2000" kern="0" dirty="0" err="1">
                <a:latin typeface="Tahoma" pitchFamily="34" charset="0"/>
                <a:cs typeface="Tahoma" pitchFamily="34" charset="0"/>
              </a:rPr>
              <a:t>dilayani</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besar</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contoh</a:t>
            </a:r>
            <a:r>
              <a:rPr lang="en-US" sz="2000" kern="0" dirty="0">
                <a:latin typeface="Tahoma" pitchFamily="34" charset="0"/>
                <a:cs typeface="Tahoma" pitchFamily="34" charset="0"/>
              </a:rPr>
              <a:t> : P3B &amp; UPB yang </a:t>
            </a:r>
            <a:r>
              <a:rPr lang="en-US" sz="2000" kern="0" dirty="0" err="1">
                <a:latin typeface="Tahoma" pitchFamily="34" charset="0"/>
                <a:cs typeface="Tahoma" pitchFamily="34" charset="0"/>
              </a:rPr>
              <a:t>ada</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di</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Sistem</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Jawa</a:t>
            </a:r>
            <a:r>
              <a:rPr lang="en-US" sz="2000" kern="0" dirty="0">
                <a:latin typeface="Tahoma" pitchFamily="34" charset="0"/>
                <a:cs typeface="Tahoma" pitchFamily="34" charset="0"/>
              </a:rPr>
              <a:t>-Madura-Bali (</a:t>
            </a:r>
            <a:r>
              <a:rPr lang="en-US" sz="2000" kern="0" dirty="0" err="1">
                <a:latin typeface="Tahoma" pitchFamily="34" charset="0"/>
                <a:cs typeface="Tahoma" pitchFamily="34" charset="0"/>
              </a:rPr>
              <a:t>Jamali</a:t>
            </a:r>
            <a:r>
              <a:rPr lang="en-US" sz="2000" kern="0" dirty="0">
                <a:latin typeface="Tahoma" pitchFamily="34" charset="0"/>
                <a:cs typeface="Tahoma" pitchFamily="34" charset="0"/>
              </a:rPr>
              <a:t>).</a:t>
            </a:r>
          </a:p>
          <a:p>
            <a:pPr marL="920750" lvl="1" indent="-463550" algn="just">
              <a:spcBef>
                <a:spcPct val="20000"/>
              </a:spcBef>
              <a:buFont typeface="Wingdings" pitchFamily="2" charset="2"/>
              <a:buChar char="ü"/>
              <a:defRPr/>
            </a:pPr>
            <a:r>
              <a:rPr lang="en-US" sz="2000" kern="0" dirty="0" err="1">
                <a:latin typeface="Tahoma" pitchFamily="34" charset="0"/>
                <a:cs typeface="Tahoma" pitchFamily="34" charset="0"/>
              </a:rPr>
              <a:t>Tujuannya</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adalah</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untuk</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pengaturan</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beban</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maupun</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melakukan</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manuver</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beban</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jika</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terjadi</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masalah</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di</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sistem</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misal</a:t>
            </a:r>
            <a:r>
              <a:rPr lang="en-US" sz="2000" kern="0" dirty="0">
                <a:latin typeface="Tahoma" pitchFamily="34" charset="0"/>
                <a:cs typeface="Tahoma" pitchFamily="34" charset="0"/>
              </a:rPr>
              <a:t> : </a:t>
            </a:r>
            <a:r>
              <a:rPr lang="en-US" sz="2000" kern="0" dirty="0" err="1">
                <a:latin typeface="Tahoma" pitchFamily="34" charset="0"/>
                <a:cs typeface="Tahoma" pitchFamily="34" charset="0"/>
              </a:rPr>
              <a:t>jika</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terjadi</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gangguan</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di</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sistem</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pembangkit</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atau</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di</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sistem</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transmisi</a:t>
            </a:r>
            <a:r>
              <a:rPr lang="en-US" sz="2000" kern="0" dirty="0">
                <a:latin typeface="Tahoma" pitchFamily="34" charset="0"/>
                <a:cs typeface="Tahoma" pitchFamily="34" charset="0"/>
              </a:rPr>
              <a:t>.</a:t>
            </a:r>
          </a:p>
        </p:txBody>
      </p:sp>
      <p:sp>
        <p:nvSpPr>
          <p:cNvPr id="31748" name="Text Box 10"/>
          <p:cNvSpPr txBox="1">
            <a:spLocks noChangeArrowheads="1"/>
          </p:cNvSpPr>
          <p:nvPr/>
        </p:nvSpPr>
        <p:spPr bwMode="auto">
          <a:xfrm>
            <a:off x="10210800" y="6481764"/>
            <a:ext cx="457200" cy="646331"/>
          </a:xfrm>
          <a:prstGeom prst="rect">
            <a:avLst/>
          </a:prstGeom>
          <a:solidFill>
            <a:schemeClr val="tx1"/>
          </a:solidFill>
          <a:ln w="19050">
            <a:solidFill>
              <a:srgbClr val="000000"/>
            </a:solidFill>
            <a:miter lim="800000"/>
            <a:headEnd/>
            <a:tailEnd/>
          </a:ln>
        </p:spPr>
        <p:txBody>
          <a:bodyPr>
            <a:spAutoFit/>
          </a:bodyPr>
          <a:lstStyle/>
          <a:p>
            <a:pPr algn="ctr"/>
            <a:r>
              <a:rPr lang="en-US">
                <a:solidFill>
                  <a:schemeClr val="bg1"/>
                </a:solidFill>
              </a:rPr>
              <a:t>26</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85925" y="846139"/>
            <a:ext cx="8839200" cy="5724525"/>
          </a:xfrm>
          <a:prstGeom prst="rect">
            <a:avLst/>
          </a:prstGeom>
        </p:spPr>
        <p:txBody>
          <a:bodyPr>
            <a:spAutoFit/>
          </a:bodyPr>
          <a:lstStyle/>
          <a:p>
            <a:pPr marL="463550" indent="-463550" algn="just">
              <a:spcBef>
                <a:spcPct val="20000"/>
              </a:spcBef>
              <a:buFont typeface="Webdings" pitchFamily="18" charset="2"/>
              <a:buChar char="~"/>
              <a:defRPr/>
            </a:pPr>
            <a:r>
              <a:rPr lang="en-US" sz="2000" b="1" i="1" kern="0" dirty="0" err="1">
                <a:latin typeface="Verdana" pitchFamily="34" charset="0"/>
                <a:cs typeface="Tahoma" pitchFamily="34" charset="0"/>
              </a:rPr>
              <a:t>Secara</a:t>
            </a:r>
            <a:r>
              <a:rPr lang="en-US" sz="2000" b="1" i="1" kern="0" dirty="0">
                <a:latin typeface="Verdana" pitchFamily="34" charset="0"/>
                <a:cs typeface="Tahoma" pitchFamily="34" charset="0"/>
              </a:rPr>
              <a:t> </a:t>
            </a:r>
            <a:r>
              <a:rPr lang="en-US" sz="2000" b="1" i="1" kern="0" dirty="0" err="1">
                <a:latin typeface="Verdana" pitchFamily="34" charset="0"/>
                <a:cs typeface="Tahoma" pitchFamily="34" charset="0"/>
              </a:rPr>
              <a:t>teknis</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pembangunan</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dan</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pengembangan</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sistem</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penyaluran</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tenaga</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listrik</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tidak</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ada</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masalah</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dan</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tidak</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ada</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kesulitan</a:t>
            </a:r>
            <a:r>
              <a:rPr lang="en-US" sz="2000" kern="0" dirty="0">
                <a:latin typeface="Tahoma" pitchFamily="34" charset="0"/>
                <a:cs typeface="Tahoma" pitchFamily="34" charset="0"/>
              </a:rPr>
              <a:t>.</a:t>
            </a:r>
          </a:p>
          <a:p>
            <a:pPr marL="463550" indent="-463550" algn="just">
              <a:spcBef>
                <a:spcPts val="1200"/>
              </a:spcBef>
              <a:buFont typeface="Webdings" pitchFamily="18" charset="2"/>
              <a:buChar char="~"/>
              <a:defRPr/>
            </a:pPr>
            <a:r>
              <a:rPr lang="en-US" sz="2000" kern="0" dirty="0" err="1">
                <a:latin typeface="Tahoma" pitchFamily="34" charset="0"/>
                <a:cs typeface="Tahoma" pitchFamily="34" charset="0"/>
              </a:rPr>
              <a:t>Masalah-masalah</a:t>
            </a:r>
            <a:r>
              <a:rPr lang="en-US" sz="2000" kern="0" dirty="0">
                <a:latin typeface="Tahoma" pitchFamily="34" charset="0"/>
                <a:cs typeface="Tahoma" pitchFamily="34" charset="0"/>
              </a:rPr>
              <a:t> yang </a:t>
            </a:r>
            <a:r>
              <a:rPr lang="en-US" sz="2000" kern="0" dirty="0" err="1">
                <a:latin typeface="Tahoma" pitchFamily="34" charset="0"/>
                <a:cs typeface="Tahoma" pitchFamily="34" charset="0"/>
              </a:rPr>
              <a:t>sering</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timbul</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dalam</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pembangunan</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sistem</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penyaluran</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transmisi</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adalah</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masalah</a:t>
            </a:r>
            <a:r>
              <a:rPr lang="en-US" sz="2000" kern="0" dirty="0">
                <a:latin typeface="Tahoma" pitchFamily="34" charset="0"/>
                <a:cs typeface="Tahoma" pitchFamily="34" charset="0"/>
              </a:rPr>
              <a:t> non </a:t>
            </a:r>
            <a:r>
              <a:rPr lang="en-US" sz="2000" kern="0" dirty="0" err="1">
                <a:latin typeface="Tahoma" pitchFamily="34" charset="0"/>
                <a:cs typeface="Tahoma" pitchFamily="34" charset="0"/>
              </a:rPr>
              <a:t>teknis</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antara</a:t>
            </a:r>
            <a:r>
              <a:rPr lang="en-US" sz="2000" kern="0" dirty="0">
                <a:latin typeface="Tahoma" pitchFamily="34" charset="0"/>
                <a:cs typeface="Tahoma" pitchFamily="34" charset="0"/>
              </a:rPr>
              <a:t> lain :</a:t>
            </a:r>
          </a:p>
          <a:p>
            <a:pPr marL="920750" lvl="1" indent="-463550" algn="just">
              <a:spcBef>
                <a:spcPct val="20000"/>
              </a:spcBef>
              <a:buFont typeface="Wingdings" pitchFamily="2" charset="2"/>
              <a:buChar char="ü"/>
              <a:defRPr/>
            </a:pPr>
            <a:r>
              <a:rPr lang="en-US" sz="2000" kern="0" dirty="0" err="1">
                <a:latin typeface="Tahoma" pitchFamily="34" charset="0"/>
                <a:cs typeface="Tahoma" pitchFamily="34" charset="0"/>
              </a:rPr>
              <a:t>Kesulitan</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mendapatkan</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lahan</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untuk</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tapak</a:t>
            </a:r>
            <a:r>
              <a:rPr lang="en-US" sz="2000" kern="0" dirty="0">
                <a:latin typeface="Tahoma" pitchFamily="34" charset="0"/>
                <a:cs typeface="Tahoma" pitchFamily="34" charset="0"/>
              </a:rPr>
              <a:t> tower.</a:t>
            </a:r>
          </a:p>
          <a:p>
            <a:pPr marL="920750" lvl="1" indent="-463550" algn="just">
              <a:spcBef>
                <a:spcPct val="20000"/>
              </a:spcBef>
              <a:buFont typeface="Wingdings" pitchFamily="2" charset="2"/>
              <a:buChar char="ü"/>
              <a:defRPr/>
            </a:pPr>
            <a:r>
              <a:rPr lang="en-US" sz="2000" kern="0" dirty="0" err="1">
                <a:latin typeface="Tahoma" pitchFamily="34" charset="0"/>
                <a:cs typeface="Tahoma" pitchFamily="34" charset="0"/>
              </a:rPr>
              <a:t>Harga</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tanah</a:t>
            </a:r>
            <a:r>
              <a:rPr lang="en-US" sz="2000" kern="0" dirty="0">
                <a:latin typeface="Tahoma" pitchFamily="34" charset="0"/>
                <a:cs typeface="Tahoma" pitchFamily="34" charset="0"/>
              </a:rPr>
              <a:t> yang </a:t>
            </a:r>
            <a:r>
              <a:rPr lang="en-US" sz="2000" kern="0" dirty="0" err="1">
                <a:latin typeface="Tahoma" pitchFamily="34" charset="0"/>
                <a:cs typeface="Tahoma" pitchFamily="34" charset="0"/>
              </a:rPr>
              <a:t>sangat</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terlalu</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mahal</a:t>
            </a:r>
            <a:r>
              <a:rPr lang="en-US" sz="2000" kern="0" dirty="0">
                <a:latin typeface="Tahoma" pitchFamily="34" charset="0"/>
                <a:cs typeface="Tahoma" pitchFamily="34" charset="0"/>
              </a:rPr>
              <a:t>.</a:t>
            </a:r>
          </a:p>
          <a:p>
            <a:pPr marL="920750" lvl="1" indent="-463550" algn="just">
              <a:spcBef>
                <a:spcPct val="20000"/>
              </a:spcBef>
              <a:buFont typeface="Wingdings" pitchFamily="2" charset="2"/>
              <a:buChar char="ü"/>
              <a:defRPr/>
            </a:pPr>
            <a:r>
              <a:rPr lang="en-US" sz="2000" kern="0" dirty="0" err="1">
                <a:latin typeface="Tahoma" pitchFamily="34" charset="0"/>
                <a:cs typeface="Tahoma" pitchFamily="34" charset="0"/>
              </a:rPr>
              <a:t>Proses</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perijinan</a:t>
            </a:r>
            <a:r>
              <a:rPr lang="en-US" sz="2000" kern="0" dirty="0">
                <a:latin typeface="Tahoma" pitchFamily="34" charset="0"/>
                <a:cs typeface="Tahoma" pitchFamily="34" charset="0"/>
              </a:rPr>
              <a:t> yang </a:t>
            </a:r>
            <a:r>
              <a:rPr lang="en-US" sz="2000" kern="0" dirty="0" err="1">
                <a:latin typeface="Tahoma" pitchFamily="34" charset="0"/>
                <a:cs typeface="Tahoma" pitchFamily="34" charset="0"/>
              </a:rPr>
              <a:t>sulit</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dan</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berbelit</a:t>
            </a:r>
            <a:r>
              <a:rPr lang="en-US" sz="2000" kern="0" dirty="0">
                <a:latin typeface="Tahoma" pitchFamily="34" charset="0"/>
                <a:cs typeface="Tahoma" pitchFamily="34" charset="0"/>
              </a:rPr>
              <a:t>.</a:t>
            </a:r>
          </a:p>
          <a:p>
            <a:pPr marL="920750" lvl="1" indent="-463550" algn="just">
              <a:spcBef>
                <a:spcPct val="20000"/>
              </a:spcBef>
              <a:buFont typeface="Wingdings" pitchFamily="2" charset="2"/>
              <a:buChar char="ü"/>
              <a:defRPr/>
            </a:pPr>
            <a:r>
              <a:rPr lang="en-US" sz="2000" kern="0" dirty="0" err="1">
                <a:latin typeface="Tahoma" pitchFamily="34" charset="0"/>
                <a:cs typeface="Tahoma" pitchFamily="34" charset="0"/>
              </a:rPr>
              <a:t>Reaksi</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dari</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masyarakat</a:t>
            </a:r>
            <a:r>
              <a:rPr lang="en-US" sz="2000" kern="0" dirty="0">
                <a:latin typeface="Tahoma" pitchFamily="34" charset="0"/>
                <a:cs typeface="Tahoma" pitchFamily="34" charset="0"/>
              </a:rPr>
              <a:t> yang </a:t>
            </a:r>
            <a:r>
              <a:rPr lang="en-US" sz="2000" kern="0" dirty="0" err="1">
                <a:latin typeface="Tahoma" pitchFamily="34" charset="0"/>
                <a:cs typeface="Tahoma" pitchFamily="34" charset="0"/>
              </a:rPr>
              <a:t>tidak</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mau</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dilalui</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jalur</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transmisi</a:t>
            </a:r>
            <a:r>
              <a:rPr lang="en-US" sz="2000" kern="0" dirty="0">
                <a:latin typeface="Tahoma" pitchFamily="34" charset="0"/>
                <a:cs typeface="Tahoma" pitchFamily="34" charset="0"/>
              </a:rPr>
              <a:t>.</a:t>
            </a:r>
          </a:p>
          <a:p>
            <a:pPr marL="920750" lvl="1" indent="-463550" algn="just">
              <a:spcBef>
                <a:spcPct val="20000"/>
              </a:spcBef>
              <a:buFont typeface="Wingdings" pitchFamily="2" charset="2"/>
              <a:buChar char="ü"/>
              <a:defRPr/>
            </a:pPr>
            <a:r>
              <a:rPr lang="en-US" sz="2000" kern="0" dirty="0" err="1">
                <a:latin typeface="Tahoma" pitchFamily="34" charset="0"/>
                <a:cs typeface="Tahoma" pitchFamily="34" charset="0"/>
              </a:rPr>
              <a:t>Beberapa</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waktu</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terakhir</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ini</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muncul</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fenomena</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baru</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masyarakat</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minta</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kompensasi</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ganti</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rugi</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di</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sepanjang</a:t>
            </a:r>
            <a:r>
              <a:rPr lang="en-US" sz="2000" kern="0" dirty="0">
                <a:latin typeface="Tahoma" pitchFamily="34" charset="0"/>
                <a:cs typeface="Tahoma" pitchFamily="34" charset="0"/>
              </a:rPr>
              <a:t> ROW </a:t>
            </a:r>
            <a:r>
              <a:rPr lang="en-US" sz="2000" kern="0" dirty="0" err="1">
                <a:latin typeface="Tahoma" pitchFamily="34" charset="0"/>
                <a:cs typeface="Tahoma" pitchFamily="34" charset="0"/>
              </a:rPr>
              <a:t>jalur</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transmisi</a:t>
            </a:r>
            <a:r>
              <a:rPr lang="en-US" sz="2000" kern="0" dirty="0">
                <a:latin typeface="Tahoma" pitchFamily="34" charset="0"/>
                <a:cs typeface="Tahoma" pitchFamily="34" charset="0"/>
              </a:rPr>
              <a:t>.</a:t>
            </a:r>
          </a:p>
          <a:p>
            <a:pPr marL="920750" lvl="1" indent="-463550" algn="just">
              <a:spcBef>
                <a:spcPct val="20000"/>
              </a:spcBef>
              <a:buFont typeface="Wingdings" pitchFamily="2" charset="2"/>
              <a:buChar char="ü"/>
              <a:defRPr/>
            </a:pPr>
            <a:r>
              <a:rPr lang="en-US" sz="2000" kern="0" dirty="0" err="1">
                <a:latin typeface="Tahoma" pitchFamily="34" charset="0"/>
                <a:cs typeface="Tahoma" pitchFamily="34" charset="0"/>
              </a:rPr>
              <a:t>Biaya</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ganti</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rugi</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kerusakan</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bangunan</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tanaman</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dan</a:t>
            </a:r>
            <a:r>
              <a:rPr lang="en-US" sz="2000" kern="0" dirty="0">
                <a:latin typeface="Tahoma" pitchFamily="34" charset="0"/>
                <a:cs typeface="Tahoma" pitchFamily="34" charset="0"/>
              </a:rPr>
              <a:t> lain-lain yang </a:t>
            </a:r>
            <a:r>
              <a:rPr lang="en-US" sz="2000" kern="0" dirty="0" err="1">
                <a:latin typeface="Tahoma" pitchFamily="34" charset="0"/>
                <a:cs typeface="Tahoma" pitchFamily="34" charset="0"/>
              </a:rPr>
              <a:t>mahal</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bahkan</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terkadang</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jauh</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melampaui</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harga</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standar</a:t>
            </a:r>
            <a:r>
              <a:rPr lang="en-US" sz="2000" kern="0" dirty="0">
                <a:latin typeface="Tahoma" pitchFamily="34" charset="0"/>
                <a:cs typeface="Tahoma" pitchFamily="34" charset="0"/>
              </a:rPr>
              <a:t>.</a:t>
            </a:r>
          </a:p>
          <a:p>
            <a:pPr marL="920750" lvl="1" indent="-463550" algn="just">
              <a:spcBef>
                <a:spcPct val="20000"/>
              </a:spcBef>
              <a:buFont typeface="Wingdings" pitchFamily="2" charset="2"/>
              <a:buChar char="ü"/>
              <a:defRPr/>
            </a:pPr>
            <a:r>
              <a:rPr lang="en-US" sz="2000" kern="0" dirty="0" err="1">
                <a:latin typeface="Tahoma" pitchFamily="34" charset="0"/>
                <a:cs typeface="Tahoma" pitchFamily="34" charset="0"/>
              </a:rPr>
              <a:t>Koordinasi</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dengan</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berbagai</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pihak</a:t>
            </a:r>
            <a:r>
              <a:rPr lang="en-US" sz="2000" kern="0" dirty="0">
                <a:latin typeface="Tahoma" pitchFamily="34" charset="0"/>
                <a:cs typeface="Tahoma" pitchFamily="34" charset="0"/>
              </a:rPr>
              <a:t> / </a:t>
            </a:r>
            <a:r>
              <a:rPr lang="en-US" sz="2000" kern="0" dirty="0" err="1">
                <a:latin typeface="Tahoma" pitchFamily="34" charset="0"/>
                <a:cs typeface="Tahoma" pitchFamily="34" charset="0"/>
              </a:rPr>
              <a:t>instansi</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terkait</a:t>
            </a:r>
            <a:r>
              <a:rPr lang="en-US" sz="2000" kern="0" dirty="0">
                <a:latin typeface="Tahoma" pitchFamily="34" charset="0"/>
                <a:cs typeface="Tahoma" pitchFamily="34" charset="0"/>
              </a:rPr>
              <a:t>, yang </a:t>
            </a:r>
            <a:r>
              <a:rPr lang="en-US" sz="2000" kern="0" dirty="0" err="1">
                <a:latin typeface="Tahoma" pitchFamily="34" charset="0"/>
                <a:cs typeface="Tahoma" pitchFamily="34" charset="0"/>
              </a:rPr>
              <a:t>merupakan</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kesulitan</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tersendiri</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dan</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tak</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jarang</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membutuhkan</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biaya</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besar</a:t>
            </a:r>
            <a:r>
              <a:rPr lang="en-US" sz="2000" kern="0" dirty="0">
                <a:latin typeface="Tahoma" pitchFamily="34" charset="0"/>
                <a:cs typeface="Tahoma" pitchFamily="34" charset="0"/>
              </a:rPr>
              <a:t>.</a:t>
            </a:r>
          </a:p>
          <a:p>
            <a:pPr marL="920750" lvl="1" indent="-463550" algn="just">
              <a:spcBef>
                <a:spcPct val="20000"/>
              </a:spcBef>
              <a:buFont typeface="Wingdings" pitchFamily="2" charset="2"/>
              <a:buChar char="ü"/>
              <a:defRPr/>
            </a:pPr>
            <a:r>
              <a:rPr lang="en-US" sz="2000" kern="0" dirty="0" err="1">
                <a:latin typeface="Tahoma" pitchFamily="34" charset="0"/>
                <a:cs typeface="Tahoma" pitchFamily="34" charset="0"/>
              </a:rPr>
              <a:t>Isu</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lingkungan</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hidup</a:t>
            </a:r>
            <a:r>
              <a:rPr lang="en-US" sz="2000" kern="0" dirty="0">
                <a:latin typeface="Tahoma" pitchFamily="34" charset="0"/>
                <a:cs typeface="Tahoma" pitchFamily="34" charset="0"/>
              </a:rPr>
              <a:t>.</a:t>
            </a:r>
          </a:p>
          <a:p>
            <a:pPr marL="920750" lvl="1" indent="-463550" algn="just">
              <a:spcBef>
                <a:spcPct val="20000"/>
              </a:spcBef>
              <a:buFont typeface="Wingdings" pitchFamily="2" charset="2"/>
              <a:buChar char="ü"/>
              <a:defRPr/>
            </a:pPr>
            <a:r>
              <a:rPr lang="en-US" sz="2000" kern="0" dirty="0">
                <a:latin typeface="Tahoma" pitchFamily="34" charset="0"/>
                <a:cs typeface="Tahoma" pitchFamily="34" charset="0"/>
              </a:rPr>
              <a:t>Dan </a:t>
            </a:r>
            <a:r>
              <a:rPr lang="en-US" sz="2000" kern="0" dirty="0" err="1">
                <a:latin typeface="Tahoma" pitchFamily="34" charset="0"/>
                <a:cs typeface="Tahoma" pitchFamily="34" charset="0"/>
              </a:rPr>
              <a:t>berbagai</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hambatan</a:t>
            </a:r>
            <a:r>
              <a:rPr lang="en-US" sz="2000" kern="0" dirty="0">
                <a:latin typeface="Tahoma" pitchFamily="34" charset="0"/>
                <a:cs typeface="Tahoma" pitchFamily="34" charset="0"/>
              </a:rPr>
              <a:t>/</a:t>
            </a:r>
            <a:r>
              <a:rPr lang="en-US" sz="2000" kern="0" dirty="0" err="1">
                <a:latin typeface="Tahoma" pitchFamily="34" charset="0"/>
                <a:cs typeface="Tahoma" pitchFamily="34" charset="0"/>
              </a:rPr>
              <a:t>kendala</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lainnya</a:t>
            </a:r>
            <a:r>
              <a:rPr lang="en-US" sz="2000" kern="0" dirty="0">
                <a:latin typeface="Tahoma" pitchFamily="34" charset="0"/>
                <a:cs typeface="Tahoma" pitchFamily="34" charset="0"/>
              </a:rPr>
              <a:t>.</a:t>
            </a:r>
          </a:p>
        </p:txBody>
      </p:sp>
      <p:sp>
        <p:nvSpPr>
          <p:cNvPr id="32772" name="Text Box 10"/>
          <p:cNvSpPr txBox="1">
            <a:spLocks noChangeArrowheads="1"/>
          </p:cNvSpPr>
          <p:nvPr/>
        </p:nvSpPr>
        <p:spPr bwMode="auto">
          <a:xfrm>
            <a:off x="10210800" y="6481764"/>
            <a:ext cx="457200" cy="646331"/>
          </a:xfrm>
          <a:prstGeom prst="rect">
            <a:avLst/>
          </a:prstGeom>
          <a:solidFill>
            <a:schemeClr val="tx1"/>
          </a:solidFill>
          <a:ln w="19050">
            <a:solidFill>
              <a:srgbClr val="000000"/>
            </a:solidFill>
            <a:miter lim="800000"/>
            <a:headEnd/>
            <a:tailEnd/>
          </a:ln>
        </p:spPr>
        <p:txBody>
          <a:bodyPr>
            <a:spAutoFit/>
          </a:bodyPr>
          <a:lstStyle/>
          <a:p>
            <a:pPr algn="ctr"/>
            <a:r>
              <a:rPr lang="en-US">
                <a:solidFill>
                  <a:schemeClr val="bg1"/>
                </a:solidFill>
              </a:rPr>
              <a:t>27</a:t>
            </a:r>
          </a:p>
        </p:txBody>
      </p:sp>
      <p:sp>
        <p:nvSpPr>
          <p:cNvPr id="2" name="Title 1">
            <a:extLst>
              <a:ext uri="{FF2B5EF4-FFF2-40B4-BE49-F238E27FC236}">
                <a16:creationId xmlns:a16="http://schemas.microsoft.com/office/drawing/2014/main" id="{C4F1C66C-389D-46D0-B0B6-67FA5F9F14C1}"/>
              </a:ext>
            </a:extLst>
          </p:cNvPr>
          <p:cNvSpPr>
            <a:spLocks noGrp="1"/>
          </p:cNvSpPr>
          <p:nvPr>
            <p:ph type="title"/>
          </p:nvPr>
        </p:nvSpPr>
        <p:spPr>
          <a:xfrm>
            <a:off x="1171746" y="-183476"/>
            <a:ext cx="10058402" cy="1219200"/>
          </a:xfrm>
        </p:spPr>
        <p:txBody>
          <a:bodyPr>
            <a:normAutofit/>
          </a:bodyPr>
          <a:lstStyle/>
          <a:p>
            <a:r>
              <a:rPr lang="en-US" sz="3200" kern="10" dirty="0">
                <a:ln w="9525" cap="sq">
                  <a:solidFill>
                    <a:schemeClr val="bg1"/>
                  </a:solidFill>
                  <a:round/>
                  <a:headEnd type="none" w="sm" len="sm"/>
                  <a:tailEnd type="none" w="sm" len="sm"/>
                </a:ln>
                <a:solidFill>
                  <a:schemeClr val="tx2">
                    <a:lumMod val="95000"/>
                    <a:lumOff val="5000"/>
                  </a:schemeClr>
                </a:solidFill>
                <a:latin typeface="Arial Black"/>
              </a:rPr>
              <a:t>PEMBANGUNAN DAN PENGEMBANGAN PENYALURAN (TRANSMISI)</a:t>
            </a:r>
            <a:endParaRPr lang="en-ID" sz="3200" dirty="0">
              <a:solidFill>
                <a:schemeClr val="tx2">
                  <a:lumMod val="95000"/>
                  <a:lumOff val="5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85925" y="871538"/>
            <a:ext cx="8839200" cy="3478212"/>
          </a:xfrm>
          <a:prstGeom prst="rect">
            <a:avLst/>
          </a:prstGeom>
        </p:spPr>
        <p:txBody>
          <a:bodyPr>
            <a:spAutoFit/>
          </a:bodyPr>
          <a:lstStyle/>
          <a:p>
            <a:pPr marL="463550" indent="-463550" algn="just">
              <a:spcBef>
                <a:spcPts val="1200"/>
              </a:spcBef>
              <a:buFont typeface="Webdings" pitchFamily="18" charset="2"/>
              <a:buChar char="~"/>
              <a:defRPr/>
            </a:pPr>
            <a:r>
              <a:rPr lang="en-US" sz="2000" kern="0" dirty="0" err="1">
                <a:latin typeface="Tahoma" pitchFamily="34" charset="0"/>
                <a:cs typeface="Tahoma" pitchFamily="34" charset="0"/>
              </a:rPr>
              <a:t>Berbagai</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permasalahan</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tersebut</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mengakibatkan</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proses</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pembangunan</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dan</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pengembangan</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sistem</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penyaluran</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menjadi</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terhambat</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bahkan</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ada</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pembangunan</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transmisi</a:t>
            </a:r>
            <a:r>
              <a:rPr lang="en-US" sz="2000" kern="0" dirty="0">
                <a:latin typeface="Tahoma" pitchFamily="34" charset="0"/>
                <a:cs typeface="Tahoma" pitchFamily="34" charset="0"/>
              </a:rPr>
              <a:t> yang </a:t>
            </a:r>
            <a:r>
              <a:rPr lang="en-US" sz="2000" kern="0" dirty="0" err="1">
                <a:latin typeface="Tahoma" pitchFamily="34" charset="0"/>
                <a:cs typeface="Tahoma" pitchFamily="34" charset="0"/>
              </a:rPr>
              <a:t>terhenti</a:t>
            </a:r>
            <a:r>
              <a:rPr lang="en-US" sz="2000" kern="0" dirty="0">
                <a:latin typeface="Tahoma" pitchFamily="34" charset="0"/>
                <a:cs typeface="Tahoma" pitchFamily="34" charset="0"/>
              </a:rPr>
              <a:t>/</a:t>
            </a:r>
            <a:r>
              <a:rPr lang="en-US" sz="2000" kern="0" dirty="0" err="1">
                <a:latin typeface="Tahoma" pitchFamily="34" charset="0"/>
                <a:cs typeface="Tahoma" pitchFamily="34" charset="0"/>
              </a:rPr>
              <a:t>tertunda</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bertahun-tahun</a:t>
            </a:r>
            <a:r>
              <a:rPr lang="en-US" sz="2000" kern="0" dirty="0">
                <a:latin typeface="Tahoma" pitchFamily="34" charset="0"/>
                <a:cs typeface="Tahoma" pitchFamily="34" charset="0"/>
              </a:rPr>
              <a:t>.</a:t>
            </a:r>
          </a:p>
          <a:p>
            <a:pPr marL="463550" indent="-463550" algn="just">
              <a:spcBef>
                <a:spcPts val="1200"/>
              </a:spcBef>
              <a:buFont typeface="Webdings" pitchFamily="18" charset="2"/>
              <a:buChar char="~"/>
              <a:defRPr/>
            </a:pPr>
            <a:r>
              <a:rPr lang="en-US" sz="2000" kern="0" dirty="0" err="1">
                <a:latin typeface="Tahoma" pitchFamily="34" charset="0"/>
                <a:cs typeface="Tahoma" pitchFamily="34" charset="0"/>
              </a:rPr>
              <a:t>Mengingat</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dari</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waktu</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ke</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waktu</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beban</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akan</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terus</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berkembang</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mengalami</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pertumbuhan</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sedangkan</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di</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sisi</a:t>
            </a:r>
            <a:r>
              <a:rPr lang="en-US" sz="2000" kern="0" dirty="0">
                <a:latin typeface="Tahoma" pitchFamily="34" charset="0"/>
                <a:cs typeface="Tahoma" pitchFamily="34" charset="0"/>
              </a:rPr>
              <a:t> lain </a:t>
            </a:r>
            <a:r>
              <a:rPr lang="en-US" sz="2000" kern="0" dirty="0" err="1">
                <a:latin typeface="Tahoma" pitchFamily="34" charset="0"/>
                <a:cs typeface="Tahoma" pitchFamily="34" charset="0"/>
              </a:rPr>
              <a:t>untuk</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membangun</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transmisi</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dan</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gardu</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induk</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banyak</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menghadapi</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masalah</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perlu</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dipikirkan</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dan</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dicarikan</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solusi</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dalam</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pengembangan</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sistem</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penyaluran</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di</a:t>
            </a:r>
            <a:r>
              <a:rPr lang="en-US" sz="2000" kern="0" dirty="0">
                <a:latin typeface="Tahoma" pitchFamily="34" charset="0"/>
                <a:cs typeface="Tahoma" pitchFamily="34" charset="0"/>
              </a:rPr>
              <a:t> Indonesia.</a:t>
            </a:r>
          </a:p>
          <a:p>
            <a:pPr marL="463550" indent="-463550" algn="just">
              <a:spcBef>
                <a:spcPts val="1200"/>
              </a:spcBef>
              <a:buFont typeface="Webdings" pitchFamily="18" charset="2"/>
              <a:buChar char="~"/>
              <a:defRPr/>
            </a:pPr>
            <a:r>
              <a:rPr lang="en-US" sz="2000" kern="0" dirty="0" err="1">
                <a:latin typeface="Tahoma" pitchFamily="34" charset="0"/>
                <a:cs typeface="Tahoma" pitchFamily="34" charset="0"/>
              </a:rPr>
              <a:t>Harus</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dicermati</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bahwa</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penambahan</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pembangkit</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tanpa</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diimbangi</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penambahan</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sistem</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transmisi</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akan</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timbul</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masalah</a:t>
            </a:r>
            <a:r>
              <a:rPr lang="en-US" sz="2000" kern="0" dirty="0">
                <a:latin typeface="Tahoma" pitchFamily="34" charset="0"/>
                <a:cs typeface="Tahoma" pitchFamily="34" charset="0"/>
              </a:rPr>
              <a:t> </a:t>
            </a:r>
            <a:r>
              <a:rPr lang="en-US" sz="2000" kern="0" dirty="0" err="1">
                <a:latin typeface="Tahoma" pitchFamily="34" charset="0"/>
                <a:cs typeface="Tahoma" pitchFamily="34" charset="0"/>
              </a:rPr>
              <a:t>tersendiri</a:t>
            </a:r>
            <a:r>
              <a:rPr lang="en-US" sz="2000" kern="0" dirty="0">
                <a:latin typeface="Tahoma" pitchFamily="34" charset="0"/>
                <a:cs typeface="Tahoma" pitchFamily="34" charset="0"/>
              </a:rPr>
              <a:t>.</a:t>
            </a:r>
          </a:p>
        </p:txBody>
      </p:sp>
      <p:sp>
        <p:nvSpPr>
          <p:cNvPr id="33796" name="Text Box 10"/>
          <p:cNvSpPr txBox="1">
            <a:spLocks noChangeArrowheads="1"/>
          </p:cNvSpPr>
          <p:nvPr/>
        </p:nvSpPr>
        <p:spPr bwMode="auto">
          <a:xfrm>
            <a:off x="10210800" y="6481764"/>
            <a:ext cx="457200" cy="646331"/>
          </a:xfrm>
          <a:prstGeom prst="rect">
            <a:avLst/>
          </a:prstGeom>
          <a:solidFill>
            <a:schemeClr val="tx1"/>
          </a:solidFill>
          <a:ln w="19050">
            <a:solidFill>
              <a:srgbClr val="000000"/>
            </a:solidFill>
            <a:miter lim="800000"/>
            <a:headEnd/>
            <a:tailEnd/>
          </a:ln>
        </p:spPr>
        <p:txBody>
          <a:bodyPr>
            <a:spAutoFit/>
          </a:bodyPr>
          <a:lstStyle/>
          <a:p>
            <a:pPr algn="ctr"/>
            <a:r>
              <a:rPr lang="en-US">
                <a:solidFill>
                  <a:schemeClr val="bg1"/>
                </a:solidFill>
              </a:rPr>
              <a:t>28</a:t>
            </a:r>
          </a:p>
        </p:txBody>
      </p:sp>
      <p:sp>
        <p:nvSpPr>
          <p:cNvPr id="2" name="Title 1">
            <a:extLst>
              <a:ext uri="{FF2B5EF4-FFF2-40B4-BE49-F238E27FC236}">
                <a16:creationId xmlns:a16="http://schemas.microsoft.com/office/drawing/2014/main" id="{62CC6B1C-434C-48A7-A282-B8543DE24A54}"/>
              </a:ext>
            </a:extLst>
          </p:cNvPr>
          <p:cNvSpPr>
            <a:spLocks noGrp="1"/>
          </p:cNvSpPr>
          <p:nvPr>
            <p:ph type="title"/>
          </p:nvPr>
        </p:nvSpPr>
        <p:spPr/>
        <p:txBody>
          <a:bodyPr/>
          <a:lstStyle/>
          <a:p>
            <a:endParaRPr lang="en-ID"/>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85925" y="703263"/>
            <a:ext cx="8839200" cy="5986462"/>
          </a:xfrm>
          <a:prstGeom prst="rect">
            <a:avLst/>
          </a:prstGeom>
        </p:spPr>
        <p:txBody>
          <a:bodyPr>
            <a:spAutoFit/>
          </a:bodyPr>
          <a:lstStyle/>
          <a:p>
            <a:pPr marL="463550" indent="-463550" algn="just">
              <a:buFont typeface="Webdings" pitchFamily="18" charset="2"/>
              <a:buChar char="~"/>
              <a:defRPr/>
            </a:pPr>
            <a:r>
              <a:rPr lang="en-US" sz="1900" kern="0" dirty="0">
                <a:latin typeface="Tahoma" pitchFamily="34" charset="0"/>
                <a:cs typeface="Tahoma" pitchFamily="34" charset="0"/>
              </a:rPr>
              <a:t>Up-rating </a:t>
            </a:r>
            <a:r>
              <a:rPr lang="en-US" sz="1900" kern="0" dirty="0" err="1">
                <a:latin typeface="Tahoma" pitchFamily="34" charset="0"/>
                <a:cs typeface="Tahoma" pitchFamily="34" charset="0"/>
              </a:rPr>
              <a:t>berarti</a:t>
            </a:r>
            <a:r>
              <a:rPr lang="en-US" sz="1900" kern="0" dirty="0">
                <a:latin typeface="Tahoma" pitchFamily="34" charset="0"/>
                <a:cs typeface="Tahoma" pitchFamily="34" charset="0"/>
              </a:rPr>
              <a:t> </a:t>
            </a:r>
            <a:r>
              <a:rPr lang="en-US" sz="1900" kern="0" dirty="0" err="1">
                <a:latin typeface="Tahoma" pitchFamily="34" charset="0"/>
                <a:cs typeface="Tahoma" pitchFamily="34" charset="0"/>
              </a:rPr>
              <a:t>menaikkan</a:t>
            </a:r>
            <a:r>
              <a:rPr lang="en-US" sz="1900" kern="0" dirty="0">
                <a:latin typeface="Tahoma" pitchFamily="34" charset="0"/>
                <a:cs typeface="Tahoma" pitchFamily="34" charset="0"/>
              </a:rPr>
              <a:t> rate/</a:t>
            </a:r>
            <a:r>
              <a:rPr lang="en-US" sz="1900" kern="0" dirty="0" err="1">
                <a:latin typeface="Tahoma" pitchFamily="34" charset="0"/>
                <a:cs typeface="Tahoma" pitchFamily="34" charset="0"/>
              </a:rPr>
              <a:t>menaikkan</a:t>
            </a:r>
            <a:r>
              <a:rPr lang="en-US" sz="1900" kern="0" dirty="0">
                <a:latin typeface="Tahoma" pitchFamily="34" charset="0"/>
                <a:cs typeface="Tahoma" pitchFamily="34" charset="0"/>
              </a:rPr>
              <a:t> </a:t>
            </a:r>
            <a:r>
              <a:rPr lang="en-US" sz="1900" kern="0" dirty="0" err="1">
                <a:latin typeface="Tahoma" pitchFamily="34" charset="0"/>
                <a:cs typeface="Tahoma" pitchFamily="34" charset="0"/>
              </a:rPr>
              <a:t>kemampuan</a:t>
            </a:r>
            <a:r>
              <a:rPr lang="en-US" sz="1900" kern="0" dirty="0">
                <a:latin typeface="Tahoma" pitchFamily="34" charset="0"/>
                <a:cs typeface="Tahoma" pitchFamily="34" charset="0"/>
              </a:rPr>
              <a:t>/</a:t>
            </a:r>
            <a:r>
              <a:rPr lang="en-US" sz="1900" kern="0" dirty="0" err="1">
                <a:latin typeface="Tahoma" pitchFamily="34" charset="0"/>
                <a:cs typeface="Tahoma" pitchFamily="34" charset="0"/>
              </a:rPr>
              <a:t>menaikkan</a:t>
            </a:r>
            <a:r>
              <a:rPr lang="en-US" sz="1900" kern="0" dirty="0">
                <a:latin typeface="Tahoma" pitchFamily="34" charset="0"/>
                <a:cs typeface="Tahoma" pitchFamily="34" charset="0"/>
              </a:rPr>
              <a:t> </a:t>
            </a:r>
            <a:r>
              <a:rPr lang="en-US" sz="1900" kern="0" dirty="0" err="1">
                <a:latin typeface="Tahoma" pitchFamily="34" charset="0"/>
                <a:cs typeface="Tahoma" pitchFamily="34" charset="0"/>
              </a:rPr>
              <a:t>kapasitas</a:t>
            </a:r>
            <a:r>
              <a:rPr lang="en-US" sz="1900" kern="0" dirty="0">
                <a:latin typeface="Tahoma" pitchFamily="34" charset="0"/>
                <a:cs typeface="Tahoma" pitchFamily="34" charset="0"/>
              </a:rPr>
              <a:t>.</a:t>
            </a:r>
          </a:p>
          <a:p>
            <a:pPr marL="463550" indent="-463550" algn="just">
              <a:buFont typeface="Webdings" pitchFamily="18" charset="2"/>
              <a:buChar char="~"/>
              <a:defRPr/>
            </a:pPr>
            <a:endParaRPr lang="en-US" sz="1100" kern="0" dirty="0">
              <a:latin typeface="Tahoma" pitchFamily="34" charset="0"/>
              <a:cs typeface="Tahoma" pitchFamily="34" charset="0"/>
            </a:endParaRPr>
          </a:p>
          <a:p>
            <a:pPr marL="463550" indent="-463550" algn="just">
              <a:buFont typeface="Webdings" pitchFamily="18" charset="2"/>
              <a:buChar char="~"/>
              <a:defRPr/>
            </a:pPr>
            <a:r>
              <a:rPr lang="en-US" sz="1900" kern="0" dirty="0">
                <a:latin typeface="Tahoma" pitchFamily="34" charset="0"/>
                <a:cs typeface="Tahoma" pitchFamily="34" charset="0"/>
              </a:rPr>
              <a:t>Up-rating </a:t>
            </a:r>
            <a:r>
              <a:rPr lang="en-US" sz="1900" kern="0" dirty="0" err="1">
                <a:latin typeface="Tahoma" pitchFamily="34" charset="0"/>
                <a:cs typeface="Tahoma" pitchFamily="34" charset="0"/>
              </a:rPr>
              <a:t>sistem</a:t>
            </a:r>
            <a:r>
              <a:rPr lang="en-US" sz="1900" kern="0" dirty="0">
                <a:latin typeface="Tahoma" pitchFamily="34" charset="0"/>
                <a:cs typeface="Tahoma" pitchFamily="34" charset="0"/>
              </a:rPr>
              <a:t> </a:t>
            </a:r>
            <a:r>
              <a:rPr lang="en-US" sz="1900" kern="0" dirty="0" err="1">
                <a:latin typeface="Tahoma" pitchFamily="34" charset="0"/>
                <a:cs typeface="Tahoma" pitchFamily="34" charset="0"/>
              </a:rPr>
              <a:t>penyaluran</a:t>
            </a:r>
            <a:r>
              <a:rPr lang="en-US" sz="1900" kern="0" dirty="0">
                <a:latin typeface="Tahoma" pitchFamily="34" charset="0"/>
                <a:cs typeface="Tahoma" pitchFamily="34" charset="0"/>
              </a:rPr>
              <a:t>, </a:t>
            </a:r>
            <a:r>
              <a:rPr lang="en-US" sz="1900" kern="0" dirty="0" err="1">
                <a:latin typeface="Tahoma" pitchFamily="34" charset="0"/>
                <a:cs typeface="Tahoma" pitchFamily="34" charset="0"/>
              </a:rPr>
              <a:t>berarti</a:t>
            </a:r>
            <a:r>
              <a:rPr lang="en-US" sz="1900" kern="0" dirty="0">
                <a:latin typeface="Tahoma" pitchFamily="34" charset="0"/>
                <a:cs typeface="Tahoma" pitchFamily="34" charset="0"/>
              </a:rPr>
              <a:t> </a:t>
            </a:r>
            <a:r>
              <a:rPr lang="en-US" sz="1900" kern="0" dirty="0" err="1">
                <a:latin typeface="Tahoma" pitchFamily="34" charset="0"/>
                <a:cs typeface="Tahoma" pitchFamily="34" charset="0"/>
              </a:rPr>
              <a:t>menaikkan</a:t>
            </a:r>
            <a:r>
              <a:rPr lang="en-US" sz="1900" kern="0" dirty="0">
                <a:latin typeface="Tahoma" pitchFamily="34" charset="0"/>
                <a:cs typeface="Tahoma" pitchFamily="34" charset="0"/>
              </a:rPr>
              <a:t> rate/</a:t>
            </a:r>
            <a:r>
              <a:rPr lang="en-US" sz="1900" kern="0" dirty="0" err="1">
                <a:latin typeface="Tahoma" pitchFamily="34" charset="0"/>
                <a:cs typeface="Tahoma" pitchFamily="34" charset="0"/>
              </a:rPr>
              <a:t>menaikkan</a:t>
            </a:r>
            <a:r>
              <a:rPr lang="en-US" sz="1900" kern="0" dirty="0">
                <a:latin typeface="Tahoma" pitchFamily="34" charset="0"/>
                <a:cs typeface="Tahoma" pitchFamily="34" charset="0"/>
              </a:rPr>
              <a:t> </a:t>
            </a:r>
            <a:r>
              <a:rPr lang="en-US" sz="1900" kern="0" dirty="0" err="1">
                <a:latin typeface="Tahoma" pitchFamily="34" charset="0"/>
                <a:cs typeface="Tahoma" pitchFamily="34" charset="0"/>
              </a:rPr>
              <a:t>kemampuan</a:t>
            </a:r>
            <a:r>
              <a:rPr lang="en-US" sz="1900" kern="0" dirty="0">
                <a:latin typeface="Tahoma" pitchFamily="34" charset="0"/>
                <a:cs typeface="Tahoma" pitchFamily="34" charset="0"/>
              </a:rPr>
              <a:t>/</a:t>
            </a:r>
            <a:r>
              <a:rPr lang="en-US" sz="1900" kern="0" dirty="0" err="1">
                <a:latin typeface="Tahoma" pitchFamily="34" charset="0"/>
                <a:cs typeface="Tahoma" pitchFamily="34" charset="0"/>
              </a:rPr>
              <a:t>menaikkan</a:t>
            </a:r>
            <a:r>
              <a:rPr lang="en-US" sz="1900" kern="0" dirty="0">
                <a:latin typeface="Tahoma" pitchFamily="34" charset="0"/>
                <a:cs typeface="Tahoma" pitchFamily="34" charset="0"/>
              </a:rPr>
              <a:t> </a:t>
            </a:r>
            <a:r>
              <a:rPr lang="en-US" sz="1900" kern="0" dirty="0" err="1">
                <a:latin typeface="Tahoma" pitchFamily="34" charset="0"/>
                <a:cs typeface="Tahoma" pitchFamily="34" charset="0"/>
              </a:rPr>
              <a:t>kapasitas</a:t>
            </a:r>
            <a:r>
              <a:rPr lang="en-US" sz="1900" kern="0" dirty="0">
                <a:latin typeface="Tahoma" pitchFamily="34" charset="0"/>
                <a:cs typeface="Tahoma" pitchFamily="34" charset="0"/>
              </a:rPr>
              <a:t> </a:t>
            </a:r>
            <a:r>
              <a:rPr lang="en-US" sz="1900" kern="0" dirty="0" err="1">
                <a:latin typeface="Tahoma" pitchFamily="34" charset="0"/>
                <a:cs typeface="Tahoma" pitchFamily="34" charset="0"/>
              </a:rPr>
              <a:t>penyaluran</a:t>
            </a:r>
            <a:r>
              <a:rPr lang="en-US" sz="1900" kern="0" dirty="0">
                <a:latin typeface="Tahoma" pitchFamily="34" charset="0"/>
                <a:cs typeface="Tahoma" pitchFamily="34" charset="0"/>
              </a:rPr>
              <a:t>, </a:t>
            </a:r>
            <a:r>
              <a:rPr lang="en-US" sz="1900" kern="0" dirty="0" err="1">
                <a:latin typeface="Tahoma" pitchFamily="34" charset="0"/>
                <a:cs typeface="Tahoma" pitchFamily="34" charset="0"/>
              </a:rPr>
              <a:t>antara</a:t>
            </a:r>
            <a:r>
              <a:rPr lang="en-US" sz="1900" kern="0" dirty="0">
                <a:latin typeface="Tahoma" pitchFamily="34" charset="0"/>
                <a:cs typeface="Tahoma" pitchFamily="34" charset="0"/>
              </a:rPr>
              <a:t> lain :</a:t>
            </a:r>
          </a:p>
          <a:p>
            <a:pPr marL="920750" lvl="1" indent="-463550" algn="just">
              <a:buFont typeface="Wingdings" pitchFamily="2" charset="2"/>
              <a:buChar char="ü"/>
              <a:defRPr/>
            </a:pPr>
            <a:r>
              <a:rPr lang="en-US" sz="1900" kern="0" dirty="0">
                <a:latin typeface="Tahoma" pitchFamily="34" charset="0"/>
                <a:cs typeface="Tahoma" pitchFamily="34" charset="0"/>
              </a:rPr>
              <a:t>Dari SUTT 70 KV </a:t>
            </a:r>
            <a:r>
              <a:rPr lang="en-US" sz="1900" kern="0" dirty="0" err="1">
                <a:latin typeface="Tahoma" pitchFamily="34" charset="0"/>
                <a:cs typeface="Tahoma" pitchFamily="34" charset="0"/>
              </a:rPr>
              <a:t>menjadi</a:t>
            </a:r>
            <a:r>
              <a:rPr lang="en-US" sz="1900" kern="0" dirty="0">
                <a:latin typeface="Tahoma" pitchFamily="34" charset="0"/>
                <a:cs typeface="Tahoma" pitchFamily="34" charset="0"/>
              </a:rPr>
              <a:t> 150 KV.</a:t>
            </a:r>
          </a:p>
          <a:p>
            <a:pPr marL="920750" lvl="1" indent="-463550" algn="just">
              <a:buFont typeface="Wingdings" pitchFamily="2" charset="2"/>
              <a:buChar char="ü"/>
              <a:defRPr/>
            </a:pPr>
            <a:r>
              <a:rPr lang="en-US" sz="1900" kern="0" dirty="0">
                <a:latin typeface="Tahoma" pitchFamily="34" charset="0"/>
                <a:cs typeface="Tahoma" pitchFamily="34" charset="0"/>
              </a:rPr>
              <a:t>SUTT 150 KV yang </a:t>
            </a:r>
            <a:r>
              <a:rPr lang="en-US" sz="1900" kern="0" dirty="0" err="1">
                <a:latin typeface="Tahoma" pitchFamily="34" charset="0"/>
                <a:cs typeface="Tahoma" pitchFamily="34" charset="0"/>
              </a:rPr>
              <a:t>ditingkatkan</a:t>
            </a:r>
            <a:r>
              <a:rPr lang="en-US" sz="1900" kern="0" dirty="0">
                <a:latin typeface="Tahoma" pitchFamily="34" charset="0"/>
                <a:cs typeface="Tahoma" pitchFamily="34" charset="0"/>
              </a:rPr>
              <a:t> </a:t>
            </a:r>
            <a:r>
              <a:rPr lang="en-US" sz="1900" kern="0" dirty="0" err="1">
                <a:latin typeface="Tahoma" pitchFamily="34" charset="0"/>
                <a:cs typeface="Tahoma" pitchFamily="34" charset="0"/>
              </a:rPr>
              <a:t>kemampuannya</a:t>
            </a:r>
            <a:r>
              <a:rPr lang="en-US" sz="1900" kern="0" dirty="0">
                <a:latin typeface="Tahoma" pitchFamily="34" charset="0"/>
                <a:cs typeface="Tahoma" pitchFamily="34" charset="0"/>
              </a:rPr>
              <a:t> </a:t>
            </a:r>
            <a:r>
              <a:rPr lang="en-US" sz="1900" kern="0" dirty="0" err="1">
                <a:latin typeface="Tahoma" pitchFamily="34" charset="0"/>
                <a:cs typeface="Tahoma" pitchFamily="34" charset="0"/>
              </a:rPr>
              <a:t>dalam</a:t>
            </a:r>
            <a:r>
              <a:rPr lang="en-US" sz="1900" kern="0" dirty="0">
                <a:latin typeface="Tahoma" pitchFamily="34" charset="0"/>
                <a:cs typeface="Tahoma" pitchFamily="34" charset="0"/>
              </a:rPr>
              <a:t> </a:t>
            </a:r>
            <a:r>
              <a:rPr lang="en-US" sz="1900" kern="0" dirty="0" err="1">
                <a:latin typeface="Tahoma" pitchFamily="34" charset="0"/>
                <a:cs typeface="Tahoma" pitchFamily="34" charset="0"/>
              </a:rPr>
              <a:t>menyalurkan</a:t>
            </a:r>
            <a:r>
              <a:rPr lang="en-US" sz="1900" kern="0" dirty="0">
                <a:latin typeface="Tahoma" pitchFamily="34" charset="0"/>
                <a:cs typeface="Tahoma" pitchFamily="34" charset="0"/>
              </a:rPr>
              <a:t> </a:t>
            </a:r>
            <a:r>
              <a:rPr lang="en-US" sz="1900" kern="0" dirty="0" err="1">
                <a:latin typeface="Tahoma" pitchFamily="34" charset="0"/>
                <a:cs typeface="Tahoma" pitchFamily="34" charset="0"/>
              </a:rPr>
              <a:t>energi</a:t>
            </a:r>
            <a:r>
              <a:rPr lang="en-US" sz="1900" kern="0" dirty="0">
                <a:latin typeface="Tahoma" pitchFamily="34" charset="0"/>
                <a:cs typeface="Tahoma" pitchFamily="34" charset="0"/>
              </a:rPr>
              <a:t> </a:t>
            </a:r>
            <a:r>
              <a:rPr lang="en-US" sz="1900" kern="0" dirty="0" err="1">
                <a:latin typeface="Tahoma" pitchFamily="34" charset="0"/>
                <a:cs typeface="Tahoma" pitchFamily="34" charset="0"/>
              </a:rPr>
              <a:t>listrik</a:t>
            </a:r>
            <a:r>
              <a:rPr lang="en-US" sz="1900" kern="0" dirty="0">
                <a:latin typeface="Tahoma" pitchFamily="34" charset="0"/>
                <a:cs typeface="Tahoma" pitchFamily="34" charset="0"/>
              </a:rPr>
              <a:t>.</a:t>
            </a:r>
          </a:p>
          <a:p>
            <a:pPr marL="920750" lvl="1" indent="-463550" algn="just">
              <a:buFont typeface="Wingdings" pitchFamily="2" charset="2"/>
              <a:buChar char="ü"/>
              <a:defRPr/>
            </a:pPr>
            <a:r>
              <a:rPr lang="en-US" sz="1900" kern="0" dirty="0">
                <a:latin typeface="Tahoma" pitchFamily="34" charset="0"/>
                <a:cs typeface="Tahoma" pitchFamily="34" charset="0"/>
              </a:rPr>
              <a:t>SUTT single circuit </a:t>
            </a:r>
            <a:r>
              <a:rPr lang="en-US" sz="1900" kern="0" dirty="0" err="1">
                <a:latin typeface="Tahoma" pitchFamily="34" charset="0"/>
                <a:cs typeface="Tahoma" pitchFamily="34" charset="0"/>
              </a:rPr>
              <a:t>ditingkatkan</a:t>
            </a:r>
            <a:r>
              <a:rPr lang="en-US" sz="1900" kern="0" dirty="0">
                <a:latin typeface="Tahoma" pitchFamily="34" charset="0"/>
                <a:cs typeface="Tahoma" pitchFamily="34" charset="0"/>
              </a:rPr>
              <a:t> </a:t>
            </a:r>
            <a:r>
              <a:rPr lang="en-US" sz="1900" kern="0" dirty="0" err="1">
                <a:latin typeface="Tahoma" pitchFamily="34" charset="0"/>
                <a:cs typeface="Tahoma" pitchFamily="34" charset="0"/>
              </a:rPr>
              <a:t>menjadi</a:t>
            </a:r>
            <a:r>
              <a:rPr lang="en-US" sz="1900" kern="0" dirty="0">
                <a:latin typeface="Tahoma" pitchFamily="34" charset="0"/>
                <a:cs typeface="Tahoma" pitchFamily="34" charset="0"/>
              </a:rPr>
              <a:t> double circuit.</a:t>
            </a:r>
          </a:p>
          <a:p>
            <a:pPr marL="920750" lvl="1" indent="-463550" algn="just">
              <a:buFont typeface="Wingdings" pitchFamily="2" charset="2"/>
              <a:buChar char="ü"/>
              <a:defRPr/>
            </a:pPr>
            <a:r>
              <a:rPr lang="en-US" sz="1900" kern="0" dirty="0" err="1">
                <a:latin typeface="Tahoma" pitchFamily="34" charset="0"/>
                <a:cs typeface="Tahoma" pitchFamily="34" charset="0"/>
              </a:rPr>
              <a:t>Gardu</a:t>
            </a:r>
            <a:r>
              <a:rPr lang="en-US" sz="1900" kern="0" dirty="0">
                <a:latin typeface="Tahoma" pitchFamily="34" charset="0"/>
                <a:cs typeface="Tahoma" pitchFamily="34" charset="0"/>
              </a:rPr>
              <a:t> </a:t>
            </a:r>
            <a:r>
              <a:rPr lang="en-US" sz="1900" kern="0" dirty="0" err="1">
                <a:latin typeface="Tahoma" pitchFamily="34" charset="0"/>
                <a:cs typeface="Tahoma" pitchFamily="34" charset="0"/>
              </a:rPr>
              <a:t>induk</a:t>
            </a:r>
            <a:r>
              <a:rPr lang="en-US" sz="1900" kern="0" dirty="0">
                <a:latin typeface="Tahoma" pitchFamily="34" charset="0"/>
                <a:cs typeface="Tahoma" pitchFamily="34" charset="0"/>
              </a:rPr>
              <a:t> yang </a:t>
            </a:r>
            <a:r>
              <a:rPr lang="en-US" sz="1900" kern="0" dirty="0" err="1">
                <a:latin typeface="Tahoma" pitchFamily="34" charset="0"/>
                <a:cs typeface="Tahoma" pitchFamily="34" charset="0"/>
              </a:rPr>
              <a:t>berkapasitas</a:t>
            </a:r>
            <a:r>
              <a:rPr lang="en-US" sz="1900" kern="0" dirty="0">
                <a:latin typeface="Tahoma" pitchFamily="34" charset="0"/>
                <a:cs typeface="Tahoma" pitchFamily="34" charset="0"/>
              </a:rPr>
              <a:t> 10 MVA </a:t>
            </a:r>
            <a:r>
              <a:rPr lang="en-US" sz="1900" kern="0" dirty="0" err="1">
                <a:latin typeface="Tahoma" pitchFamily="34" charset="0"/>
                <a:cs typeface="Tahoma" pitchFamily="34" charset="0"/>
              </a:rPr>
              <a:t>dinaikkan</a:t>
            </a:r>
            <a:r>
              <a:rPr lang="en-US" sz="1900" kern="0" dirty="0">
                <a:latin typeface="Tahoma" pitchFamily="34" charset="0"/>
                <a:cs typeface="Tahoma" pitchFamily="34" charset="0"/>
              </a:rPr>
              <a:t> </a:t>
            </a:r>
            <a:r>
              <a:rPr lang="en-US" sz="1900" kern="0" dirty="0" err="1">
                <a:latin typeface="Tahoma" pitchFamily="34" charset="0"/>
                <a:cs typeface="Tahoma" pitchFamily="34" charset="0"/>
              </a:rPr>
              <a:t>menjadi</a:t>
            </a:r>
            <a:r>
              <a:rPr lang="en-US" sz="1900" kern="0" dirty="0">
                <a:latin typeface="Tahoma" pitchFamily="34" charset="0"/>
                <a:cs typeface="Tahoma" pitchFamily="34" charset="0"/>
              </a:rPr>
              <a:t> 30 MVA, </a:t>
            </a:r>
            <a:r>
              <a:rPr lang="en-US" sz="1900" kern="0" dirty="0" err="1">
                <a:latin typeface="Tahoma" pitchFamily="34" charset="0"/>
                <a:cs typeface="Tahoma" pitchFamily="34" charset="0"/>
              </a:rPr>
              <a:t>dari</a:t>
            </a:r>
            <a:r>
              <a:rPr lang="en-US" sz="1900" kern="0" dirty="0">
                <a:latin typeface="Tahoma" pitchFamily="34" charset="0"/>
                <a:cs typeface="Tahoma" pitchFamily="34" charset="0"/>
              </a:rPr>
              <a:t> 1 </a:t>
            </a:r>
            <a:r>
              <a:rPr lang="en-US" sz="1900" kern="0" dirty="0" err="1">
                <a:latin typeface="Tahoma" pitchFamily="34" charset="0"/>
                <a:cs typeface="Tahoma" pitchFamily="34" charset="0"/>
              </a:rPr>
              <a:t>trafo</a:t>
            </a:r>
            <a:r>
              <a:rPr lang="en-US" sz="1900" kern="0" dirty="0">
                <a:latin typeface="Tahoma" pitchFamily="34" charset="0"/>
                <a:cs typeface="Tahoma" pitchFamily="34" charset="0"/>
              </a:rPr>
              <a:t> </a:t>
            </a:r>
            <a:r>
              <a:rPr lang="en-US" sz="1900" kern="0" dirty="0" err="1">
                <a:latin typeface="Tahoma" pitchFamily="34" charset="0"/>
                <a:cs typeface="Tahoma" pitchFamily="34" charset="0"/>
              </a:rPr>
              <a:t>menjadi</a:t>
            </a:r>
            <a:r>
              <a:rPr lang="en-US" sz="1900" kern="0" dirty="0">
                <a:latin typeface="Tahoma" pitchFamily="34" charset="0"/>
                <a:cs typeface="Tahoma" pitchFamily="34" charset="0"/>
              </a:rPr>
              <a:t> 2 </a:t>
            </a:r>
            <a:r>
              <a:rPr lang="en-US" sz="1900" kern="0" dirty="0" err="1">
                <a:latin typeface="Tahoma" pitchFamily="34" charset="0"/>
                <a:cs typeface="Tahoma" pitchFamily="34" charset="0"/>
              </a:rPr>
              <a:t>trafo</a:t>
            </a:r>
            <a:r>
              <a:rPr lang="en-US" sz="1900" kern="0" dirty="0">
                <a:latin typeface="Tahoma" pitchFamily="34" charset="0"/>
                <a:cs typeface="Tahoma" pitchFamily="34" charset="0"/>
              </a:rPr>
              <a:t>, </a:t>
            </a:r>
            <a:r>
              <a:rPr lang="en-US" sz="1900" kern="0" dirty="0" err="1">
                <a:latin typeface="Tahoma" pitchFamily="34" charset="0"/>
                <a:cs typeface="Tahoma" pitchFamily="34" charset="0"/>
              </a:rPr>
              <a:t>dari</a:t>
            </a:r>
            <a:r>
              <a:rPr lang="en-US" sz="1900" kern="0" dirty="0">
                <a:latin typeface="Tahoma" pitchFamily="34" charset="0"/>
                <a:cs typeface="Tahoma" pitchFamily="34" charset="0"/>
              </a:rPr>
              <a:t> 30 MVA </a:t>
            </a:r>
            <a:r>
              <a:rPr lang="en-US" sz="1900" kern="0" dirty="0" err="1">
                <a:latin typeface="Tahoma" pitchFamily="34" charset="0"/>
                <a:cs typeface="Tahoma" pitchFamily="34" charset="0"/>
              </a:rPr>
              <a:t>menjadi</a:t>
            </a:r>
            <a:r>
              <a:rPr lang="en-US" sz="1900" kern="0" dirty="0">
                <a:latin typeface="Tahoma" pitchFamily="34" charset="0"/>
                <a:cs typeface="Tahoma" pitchFamily="34" charset="0"/>
              </a:rPr>
              <a:t> 60 MVA </a:t>
            </a:r>
            <a:r>
              <a:rPr lang="en-US" sz="1900" kern="0" dirty="0" err="1">
                <a:latin typeface="Tahoma" pitchFamily="34" charset="0"/>
                <a:cs typeface="Tahoma" pitchFamily="34" charset="0"/>
              </a:rPr>
              <a:t>atau</a:t>
            </a:r>
            <a:r>
              <a:rPr lang="en-US" sz="1900" kern="0" dirty="0">
                <a:latin typeface="Tahoma" pitchFamily="34" charset="0"/>
                <a:cs typeface="Tahoma" pitchFamily="34" charset="0"/>
              </a:rPr>
              <a:t> 100 MVA.</a:t>
            </a:r>
          </a:p>
          <a:p>
            <a:pPr marL="920750" lvl="1" indent="-463550" algn="just">
              <a:buFont typeface="Wingdings" pitchFamily="2" charset="2"/>
              <a:buChar char="ü"/>
              <a:defRPr/>
            </a:pPr>
            <a:r>
              <a:rPr lang="en-US" sz="1900" kern="0" dirty="0">
                <a:latin typeface="Tahoma" pitchFamily="34" charset="0"/>
                <a:cs typeface="Tahoma" pitchFamily="34" charset="0"/>
              </a:rPr>
              <a:t>Dan lain </a:t>
            </a:r>
            <a:r>
              <a:rPr lang="en-US" sz="1900" kern="0" dirty="0" err="1">
                <a:latin typeface="Tahoma" pitchFamily="34" charset="0"/>
                <a:cs typeface="Tahoma" pitchFamily="34" charset="0"/>
              </a:rPr>
              <a:t>sebagainya</a:t>
            </a:r>
            <a:r>
              <a:rPr lang="en-US" sz="1900" kern="0" dirty="0">
                <a:latin typeface="Tahoma" pitchFamily="34" charset="0"/>
                <a:cs typeface="Tahoma" pitchFamily="34" charset="0"/>
              </a:rPr>
              <a:t>.</a:t>
            </a:r>
          </a:p>
          <a:p>
            <a:pPr marL="920750" lvl="1" indent="-463550" algn="just">
              <a:buFont typeface="Wingdings" pitchFamily="2" charset="2"/>
              <a:buChar char="ü"/>
              <a:defRPr/>
            </a:pPr>
            <a:endParaRPr lang="en-US" sz="1100" kern="0" dirty="0">
              <a:latin typeface="Tahoma" pitchFamily="34" charset="0"/>
              <a:cs typeface="Tahoma" pitchFamily="34" charset="0"/>
            </a:endParaRPr>
          </a:p>
          <a:p>
            <a:pPr marL="463550" indent="-463550" algn="just">
              <a:buFont typeface="Webdings" pitchFamily="18" charset="2"/>
              <a:buChar char="~"/>
              <a:defRPr/>
            </a:pPr>
            <a:r>
              <a:rPr lang="en-US" sz="1900" kern="0" dirty="0">
                <a:latin typeface="Tahoma" pitchFamily="34" charset="0"/>
                <a:cs typeface="Tahoma" pitchFamily="34" charset="0"/>
              </a:rPr>
              <a:t>Up-rating </a:t>
            </a:r>
            <a:r>
              <a:rPr lang="en-US" sz="1900" kern="0" dirty="0" err="1">
                <a:latin typeface="Tahoma" pitchFamily="34" charset="0"/>
                <a:cs typeface="Tahoma" pitchFamily="34" charset="0"/>
              </a:rPr>
              <a:t>bisa</a:t>
            </a:r>
            <a:r>
              <a:rPr lang="en-US" sz="1900" kern="0" dirty="0">
                <a:latin typeface="Tahoma" pitchFamily="34" charset="0"/>
                <a:cs typeface="Tahoma" pitchFamily="34" charset="0"/>
              </a:rPr>
              <a:t> </a:t>
            </a:r>
            <a:r>
              <a:rPr lang="en-US" sz="1900" kern="0" dirty="0" err="1">
                <a:latin typeface="Tahoma" pitchFamily="34" charset="0"/>
                <a:cs typeface="Tahoma" pitchFamily="34" charset="0"/>
              </a:rPr>
              <a:t>dilakukan</a:t>
            </a:r>
            <a:r>
              <a:rPr lang="en-US" sz="1900" kern="0" dirty="0">
                <a:latin typeface="Tahoma" pitchFamily="34" charset="0"/>
                <a:cs typeface="Tahoma" pitchFamily="34" charset="0"/>
              </a:rPr>
              <a:t> </a:t>
            </a:r>
            <a:r>
              <a:rPr lang="en-US" sz="1900" kern="0" dirty="0" err="1">
                <a:latin typeface="Tahoma" pitchFamily="34" charset="0"/>
                <a:cs typeface="Tahoma" pitchFamily="34" charset="0"/>
              </a:rPr>
              <a:t>dengan</a:t>
            </a:r>
            <a:r>
              <a:rPr lang="en-US" sz="1900" kern="0" dirty="0">
                <a:latin typeface="Tahoma" pitchFamily="34" charset="0"/>
                <a:cs typeface="Tahoma" pitchFamily="34" charset="0"/>
              </a:rPr>
              <a:t> </a:t>
            </a:r>
            <a:r>
              <a:rPr lang="en-US" sz="1900" kern="0" dirty="0" err="1">
                <a:latin typeface="Tahoma" pitchFamily="34" charset="0"/>
                <a:cs typeface="Tahoma" pitchFamily="34" charset="0"/>
              </a:rPr>
              <a:t>cara</a:t>
            </a:r>
            <a:r>
              <a:rPr lang="en-US" sz="1900" kern="0" dirty="0">
                <a:latin typeface="Tahoma" pitchFamily="34" charset="0"/>
                <a:cs typeface="Tahoma" pitchFamily="34" charset="0"/>
              </a:rPr>
              <a:t> :</a:t>
            </a:r>
          </a:p>
          <a:p>
            <a:pPr marL="920750" lvl="1" indent="-463550" algn="just">
              <a:buFont typeface="Wingdings" pitchFamily="2" charset="2"/>
              <a:buChar char="ü"/>
              <a:defRPr/>
            </a:pPr>
            <a:r>
              <a:rPr lang="en-US" sz="1900" kern="0" dirty="0" err="1">
                <a:latin typeface="Tahoma" pitchFamily="34" charset="0"/>
                <a:cs typeface="Tahoma" pitchFamily="34" charset="0"/>
              </a:rPr>
              <a:t>Membangun</a:t>
            </a:r>
            <a:r>
              <a:rPr lang="en-US" sz="1900" kern="0" dirty="0">
                <a:latin typeface="Tahoma" pitchFamily="34" charset="0"/>
                <a:cs typeface="Tahoma" pitchFamily="34" charset="0"/>
              </a:rPr>
              <a:t> SUTT </a:t>
            </a:r>
            <a:r>
              <a:rPr lang="en-US" sz="1900" kern="0" dirty="0" err="1">
                <a:latin typeface="Tahoma" pitchFamily="34" charset="0"/>
                <a:cs typeface="Tahoma" pitchFamily="34" charset="0"/>
              </a:rPr>
              <a:t>baru</a:t>
            </a:r>
            <a:r>
              <a:rPr lang="en-US" sz="1900" kern="0" dirty="0">
                <a:latin typeface="Tahoma" pitchFamily="34" charset="0"/>
                <a:cs typeface="Tahoma" pitchFamily="34" charset="0"/>
              </a:rPr>
              <a:t>, </a:t>
            </a:r>
            <a:r>
              <a:rPr lang="en-US" sz="1900" kern="0" dirty="0" err="1">
                <a:latin typeface="Tahoma" pitchFamily="34" charset="0"/>
                <a:cs typeface="Tahoma" pitchFamily="34" charset="0"/>
              </a:rPr>
              <a:t>membangun</a:t>
            </a:r>
            <a:r>
              <a:rPr lang="en-US" sz="1900" kern="0" dirty="0">
                <a:latin typeface="Tahoma" pitchFamily="34" charset="0"/>
                <a:cs typeface="Tahoma" pitchFamily="34" charset="0"/>
              </a:rPr>
              <a:t> (</a:t>
            </a:r>
            <a:r>
              <a:rPr lang="en-US" sz="1900" kern="0" dirty="0" err="1">
                <a:latin typeface="Tahoma" pitchFamily="34" charset="0"/>
                <a:cs typeface="Tahoma" pitchFamily="34" charset="0"/>
              </a:rPr>
              <a:t>memperluas</a:t>
            </a:r>
            <a:r>
              <a:rPr lang="en-US" sz="1900" kern="0" dirty="0">
                <a:latin typeface="Tahoma" pitchFamily="34" charset="0"/>
                <a:cs typeface="Tahoma" pitchFamily="34" charset="0"/>
              </a:rPr>
              <a:t>) </a:t>
            </a:r>
            <a:r>
              <a:rPr lang="en-US" sz="1900" kern="0" dirty="0" err="1">
                <a:latin typeface="Tahoma" pitchFamily="34" charset="0"/>
                <a:cs typeface="Tahoma" pitchFamily="34" charset="0"/>
              </a:rPr>
              <a:t>Gardu</a:t>
            </a:r>
            <a:r>
              <a:rPr lang="en-US" sz="1900" kern="0" dirty="0">
                <a:latin typeface="Tahoma" pitchFamily="34" charset="0"/>
                <a:cs typeface="Tahoma" pitchFamily="34" charset="0"/>
              </a:rPr>
              <a:t> </a:t>
            </a:r>
            <a:r>
              <a:rPr lang="en-US" sz="1900" kern="0" dirty="0" err="1">
                <a:latin typeface="Tahoma" pitchFamily="34" charset="0"/>
                <a:cs typeface="Tahoma" pitchFamily="34" charset="0"/>
              </a:rPr>
              <a:t>Induk</a:t>
            </a:r>
            <a:r>
              <a:rPr lang="en-US" sz="1900" kern="0" dirty="0">
                <a:latin typeface="Tahoma" pitchFamily="34" charset="0"/>
                <a:cs typeface="Tahoma" pitchFamily="34" charset="0"/>
              </a:rPr>
              <a:t> </a:t>
            </a:r>
            <a:r>
              <a:rPr lang="en-US" sz="1900" kern="0" dirty="0" err="1">
                <a:latin typeface="Tahoma" pitchFamily="34" charset="0"/>
                <a:cs typeface="Tahoma" pitchFamily="34" charset="0"/>
              </a:rPr>
              <a:t>Eksisting</a:t>
            </a:r>
            <a:r>
              <a:rPr lang="en-US" sz="1900" kern="0" dirty="0">
                <a:latin typeface="Tahoma" pitchFamily="34" charset="0"/>
                <a:cs typeface="Tahoma" pitchFamily="34" charset="0"/>
              </a:rPr>
              <a:t>.</a:t>
            </a:r>
          </a:p>
          <a:p>
            <a:pPr marL="920750" lvl="1" indent="-463550" algn="just">
              <a:buFont typeface="Wingdings" pitchFamily="2" charset="2"/>
              <a:buChar char="ü"/>
              <a:defRPr/>
            </a:pPr>
            <a:r>
              <a:rPr lang="en-US" sz="1900" kern="0" dirty="0" err="1">
                <a:latin typeface="Tahoma" pitchFamily="34" charset="0"/>
                <a:cs typeface="Tahoma" pitchFamily="34" charset="0"/>
              </a:rPr>
              <a:t>Mengganti</a:t>
            </a:r>
            <a:r>
              <a:rPr lang="en-US" sz="1900" kern="0" dirty="0">
                <a:latin typeface="Tahoma" pitchFamily="34" charset="0"/>
                <a:cs typeface="Tahoma" pitchFamily="34" charset="0"/>
              </a:rPr>
              <a:t> </a:t>
            </a:r>
            <a:r>
              <a:rPr lang="en-US" sz="1900" kern="0" dirty="0" err="1">
                <a:latin typeface="Tahoma" pitchFamily="34" charset="0"/>
                <a:cs typeface="Tahoma" pitchFamily="34" charset="0"/>
              </a:rPr>
              <a:t>konduktor</a:t>
            </a:r>
            <a:r>
              <a:rPr lang="en-US" sz="1900" kern="0" dirty="0">
                <a:latin typeface="Tahoma" pitchFamily="34" charset="0"/>
                <a:cs typeface="Tahoma" pitchFamily="34" charset="0"/>
              </a:rPr>
              <a:t> (re-</a:t>
            </a:r>
            <a:r>
              <a:rPr lang="en-US" sz="1900" kern="0" dirty="0" err="1">
                <a:latin typeface="Tahoma" pitchFamily="34" charset="0"/>
                <a:cs typeface="Tahoma" pitchFamily="34" charset="0"/>
              </a:rPr>
              <a:t>conductoring</a:t>
            </a:r>
            <a:r>
              <a:rPr lang="en-US" sz="1900" kern="0" dirty="0">
                <a:latin typeface="Tahoma" pitchFamily="34" charset="0"/>
                <a:cs typeface="Tahoma" pitchFamily="34" charset="0"/>
              </a:rPr>
              <a:t>) SUTT </a:t>
            </a:r>
            <a:r>
              <a:rPr lang="en-US" sz="1900" kern="0" dirty="0" err="1">
                <a:latin typeface="Tahoma" pitchFamily="34" charset="0"/>
                <a:cs typeface="Tahoma" pitchFamily="34" charset="0"/>
              </a:rPr>
              <a:t>eksisting</a:t>
            </a:r>
            <a:r>
              <a:rPr lang="en-US" sz="1900" kern="0" dirty="0">
                <a:latin typeface="Tahoma" pitchFamily="34" charset="0"/>
                <a:cs typeface="Tahoma" pitchFamily="34" charset="0"/>
              </a:rPr>
              <a:t>, </a:t>
            </a:r>
            <a:r>
              <a:rPr lang="en-US" sz="1900" kern="0" dirty="0" err="1">
                <a:latin typeface="Tahoma" pitchFamily="34" charset="0"/>
                <a:cs typeface="Tahoma" pitchFamily="34" charset="0"/>
              </a:rPr>
              <a:t>mengganti</a:t>
            </a:r>
            <a:r>
              <a:rPr lang="en-US" sz="1900" kern="0" dirty="0">
                <a:latin typeface="Tahoma" pitchFamily="34" charset="0"/>
                <a:cs typeface="Tahoma" pitchFamily="34" charset="0"/>
              </a:rPr>
              <a:t> </a:t>
            </a:r>
            <a:r>
              <a:rPr lang="en-US" sz="1900" kern="0" dirty="0" err="1">
                <a:latin typeface="Tahoma" pitchFamily="34" charset="0"/>
                <a:cs typeface="Tahoma" pitchFamily="34" charset="0"/>
              </a:rPr>
              <a:t>trafo</a:t>
            </a:r>
            <a:r>
              <a:rPr lang="en-US" sz="1900" kern="0" dirty="0">
                <a:latin typeface="Tahoma" pitchFamily="34" charset="0"/>
                <a:cs typeface="Tahoma" pitchFamily="34" charset="0"/>
              </a:rPr>
              <a:t> </a:t>
            </a:r>
            <a:r>
              <a:rPr lang="en-US" sz="1900" kern="0" dirty="0" err="1">
                <a:latin typeface="Tahoma" pitchFamily="34" charset="0"/>
                <a:cs typeface="Tahoma" pitchFamily="34" charset="0"/>
              </a:rPr>
              <a:t>pada</a:t>
            </a:r>
            <a:r>
              <a:rPr lang="en-US" sz="1900" kern="0" dirty="0">
                <a:latin typeface="Tahoma" pitchFamily="34" charset="0"/>
                <a:cs typeface="Tahoma" pitchFamily="34" charset="0"/>
              </a:rPr>
              <a:t> </a:t>
            </a:r>
            <a:r>
              <a:rPr lang="en-US" sz="1900" kern="0" dirty="0" err="1">
                <a:latin typeface="Tahoma" pitchFamily="34" charset="0"/>
                <a:cs typeface="Tahoma" pitchFamily="34" charset="0"/>
              </a:rPr>
              <a:t>Gardu</a:t>
            </a:r>
            <a:r>
              <a:rPr lang="en-US" sz="1900" kern="0" dirty="0">
                <a:latin typeface="Tahoma" pitchFamily="34" charset="0"/>
                <a:cs typeface="Tahoma" pitchFamily="34" charset="0"/>
              </a:rPr>
              <a:t> </a:t>
            </a:r>
            <a:r>
              <a:rPr lang="en-US" sz="1900" kern="0" dirty="0" err="1">
                <a:latin typeface="Tahoma" pitchFamily="34" charset="0"/>
                <a:cs typeface="Tahoma" pitchFamily="34" charset="0"/>
              </a:rPr>
              <a:t>Induk</a:t>
            </a:r>
            <a:r>
              <a:rPr lang="en-US" sz="1900" kern="0" dirty="0">
                <a:latin typeface="Tahoma" pitchFamily="34" charset="0"/>
                <a:cs typeface="Tahoma" pitchFamily="34" charset="0"/>
              </a:rPr>
              <a:t> </a:t>
            </a:r>
            <a:r>
              <a:rPr lang="en-US" sz="1900" kern="0" dirty="0" err="1">
                <a:latin typeface="Tahoma" pitchFamily="34" charset="0"/>
                <a:cs typeface="Tahoma" pitchFamily="34" charset="0"/>
              </a:rPr>
              <a:t>Eksisting</a:t>
            </a:r>
            <a:r>
              <a:rPr lang="en-US" sz="1900" kern="0" dirty="0">
                <a:latin typeface="Tahoma" pitchFamily="34" charset="0"/>
                <a:cs typeface="Tahoma" pitchFamily="34" charset="0"/>
              </a:rPr>
              <a:t>, </a:t>
            </a:r>
            <a:r>
              <a:rPr lang="en-US" sz="1900" kern="0" dirty="0" err="1">
                <a:latin typeface="Tahoma" pitchFamily="34" charset="0"/>
                <a:cs typeface="Tahoma" pitchFamily="34" charset="0"/>
              </a:rPr>
              <a:t>dari</a:t>
            </a:r>
            <a:r>
              <a:rPr lang="en-US" sz="1900" kern="0" dirty="0">
                <a:latin typeface="Tahoma" pitchFamily="34" charset="0"/>
                <a:cs typeface="Tahoma" pitchFamily="34" charset="0"/>
              </a:rPr>
              <a:t> </a:t>
            </a:r>
            <a:r>
              <a:rPr lang="en-US" sz="1900" kern="0" dirty="0" err="1">
                <a:latin typeface="Tahoma" pitchFamily="34" charset="0"/>
                <a:cs typeface="Tahoma" pitchFamily="34" charset="0"/>
              </a:rPr>
              <a:t>kapasitas</a:t>
            </a:r>
            <a:r>
              <a:rPr lang="en-US" sz="1900" kern="0" dirty="0">
                <a:latin typeface="Tahoma" pitchFamily="34" charset="0"/>
                <a:cs typeface="Tahoma" pitchFamily="34" charset="0"/>
              </a:rPr>
              <a:t> </a:t>
            </a:r>
            <a:r>
              <a:rPr lang="en-US" sz="1900" kern="0" dirty="0" err="1">
                <a:latin typeface="Tahoma" pitchFamily="34" charset="0"/>
                <a:cs typeface="Tahoma" pitchFamily="34" charset="0"/>
              </a:rPr>
              <a:t>kecil</a:t>
            </a:r>
            <a:r>
              <a:rPr lang="en-US" sz="1900" kern="0" dirty="0">
                <a:latin typeface="Tahoma" pitchFamily="34" charset="0"/>
                <a:cs typeface="Tahoma" pitchFamily="34" charset="0"/>
              </a:rPr>
              <a:t> </a:t>
            </a:r>
            <a:r>
              <a:rPr lang="en-US" sz="1900" kern="0" dirty="0" err="1">
                <a:latin typeface="Tahoma" pitchFamily="34" charset="0"/>
                <a:cs typeface="Tahoma" pitchFamily="34" charset="0"/>
              </a:rPr>
              <a:t>diganti</a:t>
            </a:r>
            <a:r>
              <a:rPr lang="en-US" sz="1900" kern="0" dirty="0">
                <a:latin typeface="Tahoma" pitchFamily="34" charset="0"/>
                <a:cs typeface="Tahoma" pitchFamily="34" charset="0"/>
              </a:rPr>
              <a:t> </a:t>
            </a:r>
            <a:r>
              <a:rPr lang="en-US" sz="1900" kern="0" dirty="0" err="1">
                <a:latin typeface="Tahoma" pitchFamily="34" charset="0"/>
                <a:cs typeface="Tahoma" pitchFamily="34" charset="0"/>
              </a:rPr>
              <a:t>dengan</a:t>
            </a:r>
            <a:r>
              <a:rPr lang="en-US" sz="1900" kern="0" dirty="0">
                <a:latin typeface="Tahoma" pitchFamily="34" charset="0"/>
                <a:cs typeface="Tahoma" pitchFamily="34" charset="0"/>
              </a:rPr>
              <a:t> </a:t>
            </a:r>
            <a:r>
              <a:rPr lang="en-US" sz="1900" kern="0" dirty="0" err="1">
                <a:latin typeface="Tahoma" pitchFamily="34" charset="0"/>
                <a:cs typeface="Tahoma" pitchFamily="34" charset="0"/>
              </a:rPr>
              <a:t>kapasitas</a:t>
            </a:r>
            <a:r>
              <a:rPr lang="en-US" sz="1900" kern="0" dirty="0">
                <a:latin typeface="Tahoma" pitchFamily="34" charset="0"/>
                <a:cs typeface="Tahoma" pitchFamily="34" charset="0"/>
              </a:rPr>
              <a:t> yang </a:t>
            </a:r>
            <a:r>
              <a:rPr lang="en-US" sz="1900" kern="0" dirty="0" err="1">
                <a:latin typeface="Tahoma" pitchFamily="34" charset="0"/>
                <a:cs typeface="Tahoma" pitchFamily="34" charset="0"/>
              </a:rPr>
              <a:t>lebih</a:t>
            </a:r>
            <a:r>
              <a:rPr lang="en-US" sz="1900" kern="0" dirty="0">
                <a:latin typeface="Tahoma" pitchFamily="34" charset="0"/>
                <a:cs typeface="Tahoma" pitchFamily="34" charset="0"/>
              </a:rPr>
              <a:t> </a:t>
            </a:r>
            <a:r>
              <a:rPr lang="en-US" sz="1900" kern="0" dirty="0" err="1">
                <a:latin typeface="Tahoma" pitchFamily="34" charset="0"/>
                <a:cs typeface="Tahoma" pitchFamily="34" charset="0"/>
              </a:rPr>
              <a:t>besar</a:t>
            </a:r>
            <a:r>
              <a:rPr lang="en-US" sz="1900" kern="0" dirty="0">
                <a:latin typeface="Tahoma" pitchFamily="34" charset="0"/>
                <a:cs typeface="Tahoma" pitchFamily="34" charset="0"/>
              </a:rPr>
              <a:t>.</a:t>
            </a:r>
          </a:p>
          <a:p>
            <a:pPr marL="920750" lvl="1" indent="-463550" algn="just">
              <a:buFont typeface="Wingdings" pitchFamily="2" charset="2"/>
              <a:buChar char="ü"/>
              <a:defRPr/>
            </a:pPr>
            <a:r>
              <a:rPr lang="en-US" sz="1900" kern="0" dirty="0" err="1">
                <a:latin typeface="Tahoma" pitchFamily="34" charset="0"/>
                <a:cs typeface="Tahoma" pitchFamily="34" charset="0"/>
              </a:rPr>
              <a:t>Menambah</a:t>
            </a:r>
            <a:r>
              <a:rPr lang="en-US" sz="1900" kern="0" dirty="0">
                <a:latin typeface="Tahoma" pitchFamily="34" charset="0"/>
                <a:cs typeface="Tahoma" pitchFamily="34" charset="0"/>
              </a:rPr>
              <a:t> </a:t>
            </a:r>
            <a:r>
              <a:rPr lang="en-US" sz="1900" kern="0" dirty="0" err="1">
                <a:latin typeface="Tahoma" pitchFamily="34" charset="0"/>
                <a:cs typeface="Tahoma" pitchFamily="34" charset="0"/>
              </a:rPr>
              <a:t>jumlah</a:t>
            </a:r>
            <a:r>
              <a:rPr lang="en-US" sz="1900" kern="0" dirty="0">
                <a:latin typeface="Tahoma" pitchFamily="34" charset="0"/>
                <a:cs typeface="Tahoma" pitchFamily="34" charset="0"/>
              </a:rPr>
              <a:t> </a:t>
            </a:r>
            <a:r>
              <a:rPr lang="en-US" sz="1900" kern="0" dirty="0" err="1">
                <a:latin typeface="Tahoma" pitchFamily="34" charset="0"/>
                <a:cs typeface="Tahoma" pitchFamily="34" charset="0"/>
              </a:rPr>
              <a:t>sirkit</a:t>
            </a:r>
            <a:r>
              <a:rPr lang="en-US" sz="1900" kern="0" dirty="0">
                <a:latin typeface="Tahoma" pitchFamily="34" charset="0"/>
                <a:cs typeface="Tahoma" pitchFamily="34" charset="0"/>
              </a:rPr>
              <a:t> SUTT </a:t>
            </a:r>
            <a:r>
              <a:rPr lang="en-US" sz="1900" kern="0" dirty="0" err="1">
                <a:latin typeface="Tahoma" pitchFamily="34" charset="0"/>
                <a:cs typeface="Tahoma" pitchFamily="34" charset="0"/>
              </a:rPr>
              <a:t>eksisting</a:t>
            </a:r>
            <a:r>
              <a:rPr lang="en-US" sz="1900" kern="0" dirty="0">
                <a:latin typeface="Tahoma" pitchFamily="34" charset="0"/>
                <a:cs typeface="Tahoma" pitchFamily="34" charset="0"/>
              </a:rPr>
              <a:t>, </a:t>
            </a:r>
            <a:r>
              <a:rPr lang="en-US" sz="1900" kern="0" dirty="0" err="1">
                <a:latin typeface="Tahoma" pitchFamily="34" charset="0"/>
                <a:cs typeface="Tahoma" pitchFamily="34" charset="0"/>
              </a:rPr>
              <a:t>menambah</a:t>
            </a:r>
            <a:r>
              <a:rPr lang="en-US" sz="1900" kern="0" dirty="0">
                <a:latin typeface="Tahoma" pitchFamily="34" charset="0"/>
                <a:cs typeface="Tahoma" pitchFamily="34" charset="0"/>
              </a:rPr>
              <a:t> </a:t>
            </a:r>
            <a:r>
              <a:rPr lang="en-US" sz="1900" kern="0" dirty="0" err="1">
                <a:latin typeface="Tahoma" pitchFamily="34" charset="0"/>
                <a:cs typeface="Tahoma" pitchFamily="34" charset="0"/>
              </a:rPr>
              <a:t>jumlah</a:t>
            </a:r>
            <a:r>
              <a:rPr lang="en-US" sz="1900" kern="0" dirty="0">
                <a:latin typeface="Tahoma" pitchFamily="34" charset="0"/>
                <a:cs typeface="Tahoma" pitchFamily="34" charset="0"/>
              </a:rPr>
              <a:t> </a:t>
            </a:r>
            <a:r>
              <a:rPr lang="en-US" sz="1900" kern="0" dirty="0" err="1">
                <a:latin typeface="Tahoma" pitchFamily="34" charset="0"/>
                <a:cs typeface="Tahoma" pitchFamily="34" charset="0"/>
              </a:rPr>
              <a:t>trafo</a:t>
            </a:r>
            <a:r>
              <a:rPr lang="en-US" sz="1900" kern="0" dirty="0">
                <a:latin typeface="Tahoma" pitchFamily="34" charset="0"/>
                <a:cs typeface="Tahoma" pitchFamily="34" charset="0"/>
              </a:rPr>
              <a:t> </a:t>
            </a:r>
            <a:r>
              <a:rPr lang="en-US" sz="1900" kern="0" dirty="0" err="1">
                <a:latin typeface="Tahoma" pitchFamily="34" charset="0"/>
                <a:cs typeface="Tahoma" pitchFamily="34" charset="0"/>
              </a:rPr>
              <a:t>dan</a:t>
            </a:r>
            <a:r>
              <a:rPr lang="en-US" sz="1900" kern="0" dirty="0">
                <a:latin typeface="Tahoma" pitchFamily="34" charset="0"/>
                <a:cs typeface="Tahoma" pitchFamily="34" charset="0"/>
              </a:rPr>
              <a:t> </a:t>
            </a:r>
            <a:r>
              <a:rPr lang="en-US" sz="1900" kern="0" dirty="0" err="1">
                <a:latin typeface="Tahoma" pitchFamily="34" charset="0"/>
                <a:cs typeface="Tahoma" pitchFamily="34" charset="0"/>
              </a:rPr>
              <a:t>peralatan</a:t>
            </a:r>
            <a:r>
              <a:rPr lang="en-US" sz="1900" kern="0" dirty="0">
                <a:latin typeface="Tahoma" pitchFamily="34" charset="0"/>
                <a:cs typeface="Tahoma" pitchFamily="34" charset="0"/>
              </a:rPr>
              <a:t> </a:t>
            </a:r>
            <a:r>
              <a:rPr lang="en-US" sz="1900" kern="0" dirty="0" err="1">
                <a:latin typeface="Tahoma" pitchFamily="34" charset="0"/>
                <a:cs typeface="Tahoma" pitchFamily="34" charset="0"/>
              </a:rPr>
              <a:t>pada</a:t>
            </a:r>
            <a:r>
              <a:rPr lang="en-US" sz="1900" kern="0" dirty="0">
                <a:latin typeface="Tahoma" pitchFamily="34" charset="0"/>
                <a:cs typeface="Tahoma" pitchFamily="34" charset="0"/>
              </a:rPr>
              <a:t> </a:t>
            </a:r>
            <a:r>
              <a:rPr lang="en-US" sz="1900" kern="0" dirty="0" err="1">
                <a:latin typeface="Tahoma" pitchFamily="34" charset="0"/>
                <a:cs typeface="Tahoma" pitchFamily="34" charset="0"/>
              </a:rPr>
              <a:t>Gardu</a:t>
            </a:r>
            <a:r>
              <a:rPr lang="en-US" sz="1900" kern="0" dirty="0">
                <a:latin typeface="Tahoma" pitchFamily="34" charset="0"/>
                <a:cs typeface="Tahoma" pitchFamily="34" charset="0"/>
              </a:rPr>
              <a:t> </a:t>
            </a:r>
            <a:r>
              <a:rPr lang="en-US" sz="1900" kern="0" dirty="0" err="1">
                <a:latin typeface="Tahoma" pitchFamily="34" charset="0"/>
                <a:cs typeface="Tahoma" pitchFamily="34" charset="0"/>
              </a:rPr>
              <a:t>Induk</a:t>
            </a:r>
            <a:r>
              <a:rPr lang="en-US" sz="1900" kern="0" dirty="0">
                <a:latin typeface="Tahoma" pitchFamily="34" charset="0"/>
                <a:cs typeface="Tahoma" pitchFamily="34" charset="0"/>
              </a:rPr>
              <a:t> </a:t>
            </a:r>
            <a:r>
              <a:rPr lang="en-US" sz="1900" kern="0" dirty="0" err="1">
                <a:latin typeface="Tahoma" pitchFamily="34" charset="0"/>
                <a:cs typeface="Tahoma" pitchFamily="34" charset="0"/>
              </a:rPr>
              <a:t>eksisting</a:t>
            </a:r>
            <a:r>
              <a:rPr lang="en-US" sz="1900" kern="0" dirty="0">
                <a:latin typeface="Tahoma" pitchFamily="34" charset="0"/>
                <a:cs typeface="Tahoma" pitchFamily="34" charset="0"/>
              </a:rPr>
              <a:t>.</a:t>
            </a:r>
          </a:p>
        </p:txBody>
      </p:sp>
      <p:sp>
        <p:nvSpPr>
          <p:cNvPr id="34820" name="Text Box 10"/>
          <p:cNvSpPr txBox="1">
            <a:spLocks noChangeArrowheads="1"/>
          </p:cNvSpPr>
          <p:nvPr/>
        </p:nvSpPr>
        <p:spPr bwMode="auto">
          <a:xfrm>
            <a:off x="10210800" y="6481764"/>
            <a:ext cx="457200" cy="646331"/>
          </a:xfrm>
          <a:prstGeom prst="rect">
            <a:avLst/>
          </a:prstGeom>
          <a:solidFill>
            <a:schemeClr val="tx1"/>
          </a:solidFill>
          <a:ln w="19050">
            <a:solidFill>
              <a:srgbClr val="000000"/>
            </a:solidFill>
            <a:miter lim="800000"/>
            <a:headEnd/>
            <a:tailEnd/>
          </a:ln>
        </p:spPr>
        <p:txBody>
          <a:bodyPr>
            <a:spAutoFit/>
          </a:bodyPr>
          <a:lstStyle/>
          <a:p>
            <a:pPr algn="ctr"/>
            <a:r>
              <a:rPr lang="en-US">
                <a:solidFill>
                  <a:schemeClr val="bg1"/>
                </a:solidFill>
              </a:rPr>
              <a:t>29</a:t>
            </a:r>
          </a:p>
        </p:txBody>
      </p:sp>
      <p:sp>
        <p:nvSpPr>
          <p:cNvPr id="2" name="Title 1">
            <a:extLst>
              <a:ext uri="{FF2B5EF4-FFF2-40B4-BE49-F238E27FC236}">
                <a16:creationId xmlns:a16="http://schemas.microsoft.com/office/drawing/2014/main" id="{F67A25A0-67B4-4A6B-BA96-D5E629816333}"/>
              </a:ext>
            </a:extLst>
          </p:cNvPr>
          <p:cNvSpPr>
            <a:spLocks noGrp="1"/>
          </p:cNvSpPr>
          <p:nvPr>
            <p:ph type="title"/>
          </p:nvPr>
        </p:nvSpPr>
        <p:spPr>
          <a:xfrm>
            <a:off x="781126" y="-515937"/>
            <a:ext cx="11126788" cy="1219200"/>
          </a:xfrm>
        </p:spPr>
        <p:txBody>
          <a:bodyPr>
            <a:normAutofit/>
          </a:bodyPr>
          <a:lstStyle/>
          <a:p>
            <a:r>
              <a:rPr lang="en-US" sz="3200" kern="10" dirty="0">
                <a:ln w="9525" cap="sq">
                  <a:solidFill>
                    <a:schemeClr val="bg1"/>
                  </a:solidFill>
                  <a:round/>
                  <a:headEnd type="none" w="sm" len="sm"/>
                  <a:tailEnd type="none" w="sm" len="sm"/>
                </a:ln>
                <a:solidFill>
                  <a:schemeClr val="tx2">
                    <a:lumMod val="95000"/>
                    <a:lumOff val="5000"/>
                  </a:schemeClr>
                </a:solidFill>
                <a:latin typeface="Arial Black"/>
              </a:rPr>
              <a:t>UP-RATING SISTEM PENYALURAN (TRANSMISI)</a:t>
            </a:r>
            <a:endParaRPr lang="en-ID" sz="3200" dirty="0">
              <a:solidFill>
                <a:schemeClr val="tx2">
                  <a:lumMod val="95000"/>
                  <a:lumOff val="5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docProps/app.xml><?xml version="1.0" encoding="utf-8"?>
<Properties xmlns="http://schemas.openxmlformats.org/officeDocument/2006/extended-properties" xmlns:vt="http://schemas.openxmlformats.org/officeDocument/2006/docPropsVTypes">
  <Template>tf03431377</Template>
  <TotalTime>1544</TotalTime>
  <Words>2189</Words>
  <Application>Microsoft Office PowerPoint</Application>
  <PresentationFormat>Widescreen</PresentationFormat>
  <Paragraphs>232</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Arial Black</vt:lpstr>
      <vt:lpstr>Segoe Print</vt:lpstr>
      <vt:lpstr>Tahoma</vt:lpstr>
      <vt:lpstr>Verdana</vt:lpstr>
      <vt:lpstr>Webdings</vt:lpstr>
      <vt:lpstr>Wingdings</vt:lpstr>
      <vt:lpstr>Nature Illustration 16x9</vt:lpstr>
      <vt:lpstr>Sistem Transmisi Tenaga Listrik</vt:lpstr>
      <vt:lpstr>PowerPoint Presentation</vt:lpstr>
      <vt:lpstr>BESARAN TEGANGAN DAN JENIS PENYALURAN (TRANSMISI)</vt:lpstr>
      <vt:lpstr>SISTEM PENYALURAN (TRANSMISI) DI INDONESIA</vt:lpstr>
      <vt:lpstr>PowerPoint Presentation</vt:lpstr>
      <vt:lpstr>PowerPoint Presentation</vt:lpstr>
      <vt:lpstr>PEMBANGUNAN DAN PENGEMBANGAN PENYALURAN (TRANSMISI)</vt:lpstr>
      <vt:lpstr>PowerPoint Presentation</vt:lpstr>
      <vt:lpstr>UP-RATING SISTEM PENYALURAN (TRANSMISI)</vt:lpstr>
      <vt:lpstr>Sistem distribusi tenaga listrik</vt:lpstr>
      <vt:lpstr>Perbedaan Transmisi dengan Distribusi</vt:lpstr>
      <vt:lpstr>Perbedaan Trafo pada sistem Transmisi dengan Distribusi</vt:lpstr>
      <vt:lpstr>Perubahan sistem distribusi tenaga listrik</vt:lpstr>
      <vt:lpstr>Sistem Distribusi Tenaga Listrik (New)</vt:lpstr>
      <vt:lpstr>PowerPoint Presentation</vt:lpstr>
      <vt:lpstr>Topology di Dalam Sistem Distribusi</vt:lpstr>
      <vt:lpstr>Topology di Dalam Sistem Distribusi</vt:lpstr>
      <vt:lpstr>Berdasarkan Level Tegangan</vt:lpstr>
      <vt:lpstr>Gardu Induk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umen</dc:creator>
  <cp:lastModifiedBy>Dimas Fajar Uman Putra, S.T., M.T.(3003)</cp:lastModifiedBy>
  <cp:revision>15</cp:revision>
  <dcterms:created xsi:type="dcterms:W3CDTF">2020-02-12T02:54:59Z</dcterms:created>
  <dcterms:modified xsi:type="dcterms:W3CDTF">2020-09-17T05:07:46Z</dcterms:modified>
</cp:coreProperties>
</file>