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0" r:id="rId7"/>
    <p:sldId id="271" r:id="rId8"/>
    <p:sldId id="263" r:id="rId9"/>
    <p:sldId id="264" r:id="rId10"/>
    <p:sldId id="265" r:id="rId11"/>
    <p:sldId id="273" r:id="rId12"/>
    <p:sldId id="266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Childos Arabic Semi-Bold" panose="020B0604020202020204" charset="-78"/>
      <p:regular r:id="rId20"/>
    </p:embeddedFont>
    <p:embeddedFont>
      <p:font typeface="Lemon Tuesday" panose="020B0604020202020204" charset="0"/>
      <p:regular r:id="rId21"/>
    </p:embeddedFont>
    <p:embeddedFont>
      <p:font typeface="Six Hands Brush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7" d="100"/>
          <a:sy n="37" d="100"/>
        </p:scale>
        <p:origin x="171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1.png"/><Relationship Id="rId1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60.svg"/><Relationship Id="rId19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59.png"/><Relationship Id="rId1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sv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sv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svg"/><Relationship Id="rId4" Type="http://schemas.openxmlformats.org/officeDocument/2006/relationships/image" Target="../media/image27.sv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4" Type="http://schemas.openxmlformats.org/officeDocument/2006/relationships/image" Target="../media/image19.svg"/><Relationship Id="rId9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8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90551" y="1407129"/>
            <a:ext cx="4869564" cy="4568537"/>
          </a:xfrm>
          <a:custGeom>
            <a:avLst/>
            <a:gdLst/>
            <a:ahLst/>
            <a:cxnLst/>
            <a:rect l="l" t="t" r="r" b="b"/>
            <a:pathLst>
              <a:path w="4869564" h="4568537">
                <a:moveTo>
                  <a:pt x="0" y="0"/>
                </a:moveTo>
                <a:lnTo>
                  <a:pt x="4869564" y="0"/>
                </a:lnTo>
                <a:lnTo>
                  <a:pt x="4869564" y="4568536"/>
                </a:lnTo>
                <a:lnTo>
                  <a:pt x="0" y="4568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 rot="106449">
            <a:off x="-618998" y="3425639"/>
            <a:ext cx="19522506" cy="385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spc="639">
                <a:solidFill>
                  <a:srgbClr val="FFFFFF"/>
                </a:solidFill>
                <a:latin typeface="Six Hands Brush"/>
              </a:rPr>
              <a:t>APLIKASI TURUNAN; TITIK STASIONER</a:t>
            </a:r>
          </a:p>
          <a:p>
            <a:pPr>
              <a:lnSpc>
                <a:spcPts val="9999"/>
              </a:lnSpc>
            </a:pPr>
            <a:endParaRPr lang="en-US" sz="9999" spc="639">
              <a:solidFill>
                <a:srgbClr val="FFFFFF"/>
              </a:solidFill>
              <a:latin typeface="Six Hands Brush"/>
            </a:endParaRPr>
          </a:p>
        </p:txBody>
      </p:sp>
      <p:sp>
        <p:nvSpPr>
          <p:cNvPr id="5" name="Freeform 5"/>
          <p:cNvSpPr/>
          <p:nvPr/>
        </p:nvSpPr>
        <p:spPr>
          <a:xfrm rot="-426732">
            <a:off x="7473641" y="6215642"/>
            <a:ext cx="3905556" cy="468667"/>
          </a:xfrm>
          <a:custGeom>
            <a:avLst/>
            <a:gdLst/>
            <a:ahLst/>
            <a:cxnLst/>
            <a:rect l="l" t="t" r="r" b="b"/>
            <a:pathLst>
              <a:path w="3905556" h="468667">
                <a:moveTo>
                  <a:pt x="0" y="0"/>
                </a:moveTo>
                <a:lnTo>
                  <a:pt x="3905556" y="0"/>
                </a:lnTo>
                <a:lnTo>
                  <a:pt x="3905556" y="468666"/>
                </a:lnTo>
                <a:lnTo>
                  <a:pt x="0" y="468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768905" flipH="1" flipV="1">
            <a:off x="1650700" y="7606820"/>
            <a:ext cx="2556526" cy="1538564"/>
          </a:xfrm>
          <a:custGeom>
            <a:avLst/>
            <a:gdLst/>
            <a:ahLst/>
            <a:cxnLst/>
            <a:rect l="l" t="t" r="r" b="b"/>
            <a:pathLst>
              <a:path w="2556526" h="1538564">
                <a:moveTo>
                  <a:pt x="2556527" y="1538564"/>
                </a:moveTo>
                <a:lnTo>
                  <a:pt x="0" y="1538564"/>
                </a:lnTo>
                <a:lnTo>
                  <a:pt x="0" y="0"/>
                </a:lnTo>
                <a:lnTo>
                  <a:pt x="2556527" y="0"/>
                </a:lnTo>
                <a:lnTo>
                  <a:pt x="2556527" y="153856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85806" flipH="1">
            <a:off x="801177" y="-816554"/>
            <a:ext cx="1421465" cy="2489828"/>
          </a:xfrm>
          <a:custGeom>
            <a:avLst/>
            <a:gdLst/>
            <a:ahLst/>
            <a:cxnLst/>
            <a:rect l="l" t="t" r="r" b="b"/>
            <a:pathLst>
              <a:path w="1421465" h="2489828">
                <a:moveTo>
                  <a:pt x="1421465" y="0"/>
                </a:moveTo>
                <a:lnTo>
                  <a:pt x="0" y="0"/>
                </a:lnTo>
                <a:lnTo>
                  <a:pt x="0" y="2489828"/>
                </a:lnTo>
                <a:lnTo>
                  <a:pt x="1421465" y="2489828"/>
                </a:lnTo>
                <a:lnTo>
                  <a:pt x="142146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3817893">
            <a:off x="4243567" y="7595618"/>
            <a:ext cx="1194207" cy="1013990"/>
          </a:xfrm>
          <a:custGeom>
            <a:avLst/>
            <a:gdLst/>
            <a:ahLst/>
            <a:cxnLst/>
            <a:rect l="l" t="t" r="r" b="b"/>
            <a:pathLst>
              <a:path w="1194207" h="1013990">
                <a:moveTo>
                  <a:pt x="0" y="0"/>
                </a:moveTo>
                <a:lnTo>
                  <a:pt x="1194208" y="0"/>
                </a:lnTo>
                <a:lnTo>
                  <a:pt x="1194208" y="1013990"/>
                </a:lnTo>
                <a:lnTo>
                  <a:pt x="0" y="1013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345405" y="498535"/>
            <a:ext cx="1595821" cy="1817188"/>
          </a:xfrm>
          <a:custGeom>
            <a:avLst/>
            <a:gdLst/>
            <a:ahLst/>
            <a:cxnLst/>
            <a:rect l="l" t="t" r="r" b="b"/>
            <a:pathLst>
              <a:path w="1595821" h="1817188">
                <a:moveTo>
                  <a:pt x="0" y="0"/>
                </a:moveTo>
                <a:lnTo>
                  <a:pt x="1595821" y="0"/>
                </a:lnTo>
                <a:lnTo>
                  <a:pt x="1595821" y="1817187"/>
                </a:lnTo>
                <a:lnTo>
                  <a:pt x="0" y="18171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892277">
            <a:off x="12881188" y="4708747"/>
            <a:ext cx="384866" cy="1679970"/>
          </a:xfrm>
          <a:custGeom>
            <a:avLst/>
            <a:gdLst/>
            <a:ahLst/>
            <a:cxnLst/>
            <a:rect l="l" t="t" r="r" b="b"/>
            <a:pathLst>
              <a:path w="384866" h="1679970">
                <a:moveTo>
                  <a:pt x="0" y="0"/>
                </a:moveTo>
                <a:lnTo>
                  <a:pt x="384866" y="0"/>
                </a:lnTo>
                <a:lnTo>
                  <a:pt x="384866" y="1679970"/>
                </a:lnTo>
                <a:lnTo>
                  <a:pt x="0" y="16799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1796822" flipH="1">
            <a:off x="11331765" y="8029910"/>
            <a:ext cx="693544" cy="1293049"/>
          </a:xfrm>
          <a:custGeom>
            <a:avLst/>
            <a:gdLst/>
            <a:ahLst/>
            <a:cxnLst/>
            <a:rect l="l" t="t" r="r" b="b"/>
            <a:pathLst>
              <a:path w="693544" h="1293049">
                <a:moveTo>
                  <a:pt x="693544" y="0"/>
                </a:moveTo>
                <a:lnTo>
                  <a:pt x="0" y="0"/>
                </a:lnTo>
                <a:lnTo>
                  <a:pt x="0" y="1293048"/>
                </a:lnTo>
                <a:lnTo>
                  <a:pt x="693544" y="1293048"/>
                </a:lnTo>
                <a:lnTo>
                  <a:pt x="693544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1917193" y="8034430"/>
            <a:ext cx="6063159" cy="65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37"/>
              </a:lnSpc>
            </a:pPr>
            <a:r>
              <a:rPr lang="en-US" sz="4134" dirty="0">
                <a:solidFill>
                  <a:srgbClr val="FFFFFF"/>
                </a:solidFill>
                <a:latin typeface="Childos Arabic Semi-Bold"/>
              </a:rPr>
              <a:t>By : Dr. M Abdul Basir, </a:t>
            </a:r>
            <a:r>
              <a:rPr lang="en-US" sz="4134" dirty="0" err="1">
                <a:solidFill>
                  <a:srgbClr val="FFFFFF"/>
                </a:solidFill>
                <a:latin typeface="Childos Arabic Semi-Bold"/>
              </a:rPr>
              <a:t>M.Pd</a:t>
            </a:r>
            <a:endParaRPr lang="en-US" sz="4134" dirty="0">
              <a:solidFill>
                <a:srgbClr val="FFFFFF"/>
              </a:solidFill>
              <a:latin typeface="Childos Arabic Sem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1576914" y="2539816"/>
                <a:ext cx="16267390" cy="465281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>
                  <a:lnSpc>
                    <a:spcPct val="150000"/>
                  </a:lnSpc>
                </a:pPr>
                <a:r>
                  <a:rPr lang="id-ID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3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maka pernyataan dibawah ini yang benar adalah</a:t>
                </a:r>
                <a:endParaRPr lang="en-ID" sz="3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Both"/>
                </a:pPr>
                <a:r>
                  <a:rPr lang="id-ID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Fungsi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naik pada interval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(−∞,−1)∪(1,∞)</m:t>
                    </m:r>
                  </m:oMath>
                </a14:m>
                <a:endParaRPr lang="en-ID" sz="3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3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3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D" sz="3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Both"/>
                </a:pPr>
                <a:r>
                  <a:rPr lang="id-ID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Fungsi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turun pada interval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(−1,0)∪(0, 1)</m:t>
                    </m:r>
                  </m:oMath>
                </a14:m>
                <a:endParaRPr lang="en-ID" sz="3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id-ID" sz="34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Fungsi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mencapai minimum pada </a:t>
                </a:r>
                <a14:m>
                  <m:oMath xmlns:m="http://schemas.openxmlformats.org/officeDocument/2006/math"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ID" sz="34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14" y="2539816"/>
                <a:ext cx="16267390" cy="4652812"/>
              </a:xfrm>
              <a:prstGeom prst="rect">
                <a:avLst/>
              </a:prstGeom>
              <a:blipFill>
                <a:blip r:embed="rId3"/>
                <a:stretch>
                  <a:fillRect l="-1649" b="-484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7"/>
          <p:cNvSpPr txBox="1"/>
          <p:nvPr/>
        </p:nvSpPr>
        <p:spPr>
          <a:xfrm>
            <a:off x="7230907" y="5774601"/>
            <a:ext cx="3858019" cy="36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endParaRPr lang="en-US" sz="2396" dirty="0">
              <a:solidFill>
                <a:srgbClr val="FFFFFF"/>
              </a:solidFill>
              <a:latin typeface="Childos Arabic Semi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72969" y="5774601"/>
            <a:ext cx="3795002" cy="36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3"/>
              </a:lnSpc>
            </a:pPr>
            <a:endParaRPr lang="en-US" sz="2396" dirty="0">
              <a:solidFill>
                <a:srgbClr val="FFFFFF"/>
              </a:solidFill>
              <a:latin typeface="Childos Arabic Semi-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8119" y="441598"/>
            <a:ext cx="6384549" cy="975671"/>
          </a:xfrm>
          <a:custGeom>
            <a:avLst/>
            <a:gdLst/>
            <a:ahLst/>
            <a:cxnLst/>
            <a:rect l="l" t="t" r="r" b="b"/>
            <a:pathLst>
              <a:path w="4207885" h="609539">
                <a:moveTo>
                  <a:pt x="0" y="0"/>
                </a:moveTo>
                <a:lnTo>
                  <a:pt x="4207885" y="0"/>
                </a:lnTo>
                <a:lnTo>
                  <a:pt x="4207885" y="609539"/>
                </a:lnTo>
                <a:lnTo>
                  <a:pt x="0" y="609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0" name="TextBox 10"/>
          <p:cNvSpPr txBox="1"/>
          <p:nvPr/>
        </p:nvSpPr>
        <p:spPr>
          <a:xfrm>
            <a:off x="637517" y="248954"/>
            <a:ext cx="11749318" cy="114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id-ID" sz="5400" dirty="0">
                <a:solidFill>
                  <a:schemeClr val="bg1"/>
                </a:solidFill>
                <a:effectLst/>
                <a:latin typeface="Six Hands Brush" panose="020B0604020202020204" charset="0"/>
                <a:ea typeface="Six Hands Brush" panose="020B0604020202020204" charset="0"/>
                <a:cs typeface="Times New Roman" panose="02020603050405020304" pitchFamily="18" charset="0"/>
              </a:rPr>
              <a:t>3. SIMAK UI Tahun 2020</a:t>
            </a:r>
            <a:endParaRPr lang="en-ID" sz="5400" dirty="0">
              <a:solidFill>
                <a:schemeClr val="bg1"/>
              </a:solidFill>
              <a:effectLst/>
              <a:latin typeface="Six Hands Brush" panose="020B0604020202020204" charset="0"/>
              <a:ea typeface="Six Hands Brush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 rot="633802" flipH="1">
            <a:off x="1039781" y="1502559"/>
            <a:ext cx="1377108" cy="1798759"/>
          </a:xfrm>
          <a:custGeom>
            <a:avLst/>
            <a:gdLst/>
            <a:ahLst/>
            <a:cxnLst/>
            <a:rect l="l" t="t" r="r" b="b"/>
            <a:pathLst>
              <a:path w="923850" h="1435360">
                <a:moveTo>
                  <a:pt x="923850" y="0"/>
                </a:moveTo>
                <a:lnTo>
                  <a:pt x="0" y="0"/>
                </a:lnTo>
                <a:lnTo>
                  <a:pt x="0" y="1435360"/>
                </a:lnTo>
                <a:lnTo>
                  <a:pt x="923850" y="1435360"/>
                </a:lnTo>
                <a:lnTo>
                  <a:pt x="92385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TextBox 15"/>
          <p:cNvSpPr txBox="1"/>
          <p:nvPr/>
        </p:nvSpPr>
        <p:spPr>
          <a:xfrm>
            <a:off x="12065616" y="4705731"/>
            <a:ext cx="4645470" cy="78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1"/>
              </a:lnSpc>
              <a:spcBef>
                <a:spcPct val="0"/>
              </a:spcBef>
            </a:pPr>
            <a:endParaRPr lang="en-US" sz="4530" dirty="0">
              <a:solidFill>
                <a:srgbClr val="FFFFFF"/>
              </a:solidFill>
              <a:latin typeface="Lemon Tuesd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04" y="0"/>
            <a:ext cx="18293862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4"/>
              <p:cNvSpPr txBox="1"/>
              <p:nvPr/>
            </p:nvSpPr>
            <p:spPr>
              <a:xfrm>
                <a:off x="1371600" y="150530"/>
                <a:ext cx="15201900" cy="9985939"/>
              </a:xfrm>
              <a:prstGeom prst="rect">
                <a:avLst/>
              </a:prstGeom>
            </p:spPr>
            <p:txBody>
              <a:bodyPr wrap="square" lIns="0" tIns="0" rIns="0" bIns="0" numCol="2" rtlCol="0" anchor="t">
                <a:spAutoFit/>
              </a:bodyPr>
              <a:lstStyle/>
              <a:p>
                <a:pPr marL="914400">
                  <a:lnSpc>
                    <a:spcPct val="150000"/>
                  </a:lnSpc>
                </a:pPr>
                <a:r>
                  <a:rPr lang="id-ID" sz="3000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Penyelesaian </a:t>
                </a:r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Diketahui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+1+</m:t>
                    </m:r>
                    <m:sSup>
                      <m:sSup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sSup>
                      <m:sSup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𝑎𝑡𝑎𝑢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1−</m:t>
                    </m:r>
                    <m:f>
                      <m:f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d-ID" sz="3000" i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4287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altLang="en-US" sz="3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14400">
                  <a:lnSpc>
                    <a:spcPct val="150000"/>
                  </a:lnSpc>
                </a:pPr>
                <a:r>
                  <a:rPr lang="id-ID" sz="3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en-ID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D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d-ID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id-ID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id-ID" sz="3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(Benar) </a:t>
                </a:r>
              </a:p>
              <a:p>
                <a:pPr marL="914400">
                  <a:lnSpc>
                    <a:spcPct val="150000"/>
                  </a:lnSpc>
                </a:pPr>
                <a:r>
                  <a:rPr kumimoji="0" lang="id-ID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Untuk membuktikan maka diperlukan pembuat nol </a:t>
                </a:r>
              </a:p>
              <a:p>
                <a:pPr marL="1371600">
                  <a:lnSpc>
                    <a:spcPct val="150000"/>
                  </a:lnSpc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 </m:t>
                    </m:r>
                    <m:r>
                      <a:rPr lang="id-ID" sz="3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id-ID" sz="30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Syarat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naik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>
                  <a:lnSpc>
                    <a:spcPct val="150000"/>
                  </a:lnSpc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&lt;−1)∪(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&gt;1)≡(−∞,−1)∪(1,∞)→(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𝐵𝑒𝑛𝑎𝑟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>
                  <a:lnSpc>
                    <a:spcPct val="150000"/>
                  </a:lnSpc>
                </a:pPr>
                <a:r>
                  <a:rPr kumimoji="0" lang="id-ID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Syarat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turun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id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id-ID" sz="3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−1&lt;</m:t>
                        </m:r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∪ </m:t>
                    </m:r>
                    <m:d>
                      <m:dPr>
                        <m:ctrlP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  <m:d>
                      <m:dPr>
                        <m:ctrlP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−1,0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0, 1</m:t>
                        </m:r>
                      </m:e>
                    </m:d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𝐵𝑒𝑛𝑎𝑟</m:t>
                        </m:r>
                      </m:e>
                    </m:d>
                  </m:oMath>
                </a14:m>
                <a:r>
                  <a:rPr lang="id-ID" sz="3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id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id-ID" sz="3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Melalui garis bilangan pembuat nol di atas fungsi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mencapai minimum pada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mencapai maksimum pada </a:t>
                </a:r>
                <a14:m>
                  <m:oMath xmlns:m="http://schemas.openxmlformats.org/officeDocument/2006/math"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Maka, pernyataan (d) Salah.</a:t>
                </a:r>
              </a:p>
              <a:p>
                <a:pPr marL="914400">
                  <a:lnSpc>
                    <a:spcPct val="150000"/>
                  </a:lnSpc>
                </a:pPr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id-ID" sz="3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 dapat disimpulkan bahwa pernyataan yang benar adalah pernyataan (a), (b), dan (c).</a:t>
                </a:r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endParaRPr lang="en-ID" sz="3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d-ID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0530"/>
                <a:ext cx="15201900" cy="9985939"/>
              </a:xfrm>
              <a:prstGeom prst="rect">
                <a:avLst/>
              </a:prstGeom>
              <a:blipFill>
                <a:blip r:embed="rId3"/>
                <a:stretch>
                  <a:fillRect r="-9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7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10800000">
            <a:off x="13266743" y="5872223"/>
            <a:ext cx="1411899" cy="975494"/>
          </a:xfrm>
          <a:custGeom>
            <a:avLst/>
            <a:gdLst/>
            <a:ahLst/>
            <a:cxnLst/>
            <a:rect l="l" t="t" r="r" b="b"/>
            <a:pathLst>
              <a:path w="1411899" h="975494">
                <a:moveTo>
                  <a:pt x="0" y="0"/>
                </a:moveTo>
                <a:lnTo>
                  <a:pt x="1411899" y="0"/>
                </a:lnTo>
                <a:lnTo>
                  <a:pt x="1411899" y="975494"/>
                </a:lnTo>
                <a:lnTo>
                  <a:pt x="0" y="9754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5104551" y="3906847"/>
            <a:ext cx="8134723" cy="2210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</a:pPr>
            <a:r>
              <a:rPr lang="id-ID" sz="3710" dirty="0">
                <a:solidFill>
                  <a:srgbClr val="FFFFFF"/>
                </a:solidFill>
                <a:latin typeface="Childos Arabic Semi-Bold"/>
              </a:rPr>
              <a:t>“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Jika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mereka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bertanya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padaku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apakah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aku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menyesal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,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jawabanku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adalah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tidak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.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Berhasil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ataupun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gagal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,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aku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bangga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hidup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di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atas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keputusan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yang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kubuat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 </a:t>
            </a:r>
            <a:r>
              <a:rPr lang="en-US" sz="3710" dirty="0" err="1">
                <a:solidFill>
                  <a:srgbClr val="FFFFFF"/>
                </a:solidFill>
                <a:latin typeface="Childos Arabic Semi-Bold"/>
              </a:rPr>
              <a:t>sendiri</a:t>
            </a:r>
            <a:r>
              <a:rPr lang="en-US" sz="3710" dirty="0">
                <a:solidFill>
                  <a:srgbClr val="FFFFFF"/>
                </a:solidFill>
                <a:latin typeface="Childos Arabic Semi-Bold"/>
              </a:rPr>
              <a:t>.”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3581400" y="2722114"/>
            <a:ext cx="1488515" cy="1028429"/>
          </a:xfrm>
          <a:custGeom>
            <a:avLst/>
            <a:gdLst/>
            <a:ahLst/>
            <a:cxnLst/>
            <a:rect l="l" t="t" r="r" b="b"/>
            <a:pathLst>
              <a:path w="1488515" h="1028429">
                <a:moveTo>
                  <a:pt x="0" y="0"/>
                </a:moveTo>
                <a:lnTo>
                  <a:pt x="1488515" y="0"/>
                </a:lnTo>
                <a:lnTo>
                  <a:pt x="1488515" y="1028428"/>
                </a:lnTo>
                <a:lnTo>
                  <a:pt x="0" y="102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V="1">
            <a:off x="2440702" y="6753031"/>
            <a:ext cx="1706419" cy="1715778"/>
          </a:xfrm>
          <a:custGeom>
            <a:avLst/>
            <a:gdLst/>
            <a:ahLst/>
            <a:cxnLst/>
            <a:rect l="l" t="t" r="r" b="b"/>
            <a:pathLst>
              <a:path w="1706419" h="1715778">
                <a:moveTo>
                  <a:pt x="0" y="1715778"/>
                </a:moveTo>
                <a:lnTo>
                  <a:pt x="1706419" y="1715778"/>
                </a:lnTo>
                <a:lnTo>
                  <a:pt x="1706419" y="0"/>
                </a:lnTo>
                <a:lnTo>
                  <a:pt x="0" y="0"/>
                </a:lnTo>
                <a:lnTo>
                  <a:pt x="0" y="171577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0800000" flipV="1">
            <a:off x="14196481" y="1774019"/>
            <a:ext cx="1706419" cy="1715778"/>
          </a:xfrm>
          <a:custGeom>
            <a:avLst/>
            <a:gdLst/>
            <a:ahLst/>
            <a:cxnLst/>
            <a:rect l="l" t="t" r="r" b="b"/>
            <a:pathLst>
              <a:path w="1706419" h="1715778">
                <a:moveTo>
                  <a:pt x="0" y="1715778"/>
                </a:moveTo>
                <a:lnTo>
                  <a:pt x="1706419" y="1715778"/>
                </a:lnTo>
                <a:lnTo>
                  <a:pt x="1706419" y="0"/>
                </a:lnTo>
                <a:lnTo>
                  <a:pt x="0" y="0"/>
                </a:lnTo>
                <a:lnTo>
                  <a:pt x="0" y="171577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486C5-D248-5854-2D1C-057E45376615}"/>
              </a:ext>
            </a:extLst>
          </p:cNvPr>
          <p:cNvSpPr txBox="1"/>
          <p:nvPr/>
        </p:nvSpPr>
        <p:spPr>
          <a:xfrm>
            <a:off x="12115800" y="846880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37"/>
              </a:lnSpc>
            </a:pPr>
            <a:r>
              <a:rPr lang="en-US" sz="2400" dirty="0">
                <a:solidFill>
                  <a:srgbClr val="FFFFFF"/>
                </a:solidFill>
                <a:latin typeface="Childos Arabic Semi-Bold"/>
              </a:rPr>
              <a:t>By : </a:t>
            </a:r>
            <a:r>
              <a:rPr lang="id-ID" sz="2400" dirty="0">
                <a:solidFill>
                  <a:srgbClr val="FFFFFF"/>
                </a:solidFill>
                <a:latin typeface="Childos Arabic Semi-Bold"/>
              </a:rPr>
              <a:t>Fiersa Besari</a:t>
            </a:r>
            <a:endParaRPr lang="en-US" sz="2400" dirty="0">
              <a:solidFill>
                <a:srgbClr val="FFFFFF"/>
              </a:solidFill>
              <a:latin typeface="Childos Arabic Semi-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378318" y="2604163"/>
            <a:ext cx="4869564" cy="4568537"/>
          </a:xfrm>
          <a:custGeom>
            <a:avLst/>
            <a:gdLst/>
            <a:ahLst/>
            <a:cxnLst/>
            <a:rect l="l" t="t" r="r" b="b"/>
            <a:pathLst>
              <a:path w="4869564" h="4568537">
                <a:moveTo>
                  <a:pt x="0" y="0"/>
                </a:moveTo>
                <a:lnTo>
                  <a:pt x="4869564" y="0"/>
                </a:lnTo>
                <a:lnTo>
                  <a:pt x="4869564" y="4568537"/>
                </a:lnTo>
                <a:lnTo>
                  <a:pt x="0" y="4568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 rot="106449">
            <a:off x="4755331" y="4092344"/>
            <a:ext cx="10964374" cy="216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00"/>
              </a:lnSpc>
            </a:pPr>
            <a:r>
              <a:rPr lang="id-ID" sz="16100" spc="1030" dirty="0">
                <a:solidFill>
                  <a:srgbClr val="FFFFFF"/>
                </a:solidFill>
                <a:latin typeface="Six Hands Brush"/>
              </a:rPr>
              <a:t>FIGHTING</a:t>
            </a:r>
            <a:endParaRPr lang="en-US" sz="16100" spc="1030" dirty="0">
              <a:solidFill>
                <a:srgbClr val="FFFFFF"/>
              </a:solidFill>
              <a:latin typeface="Six Hands Brush"/>
            </a:endParaRPr>
          </a:p>
        </p:txBody>
      </p:sp>
      <p:sp>
        <p:nvSpPr>
          <p:cNvPr id="5" name="Freeform 5"/>
          <p:cNvSpPr/>
          <p:nvPr/>
        </p:nvSpPr>
        <p:spPr>
          <a:xfrm rot="-426732">
            <a:off x="6396393" y="6257017"/>
            <a:ext cx="5046616" cy="605594"/>
          </a:xfrm>
          <a:custGeom>
            <a:avLst/>
            <a:gdLst/>
            <a:ahLst/>
            <a:cxnLst/>
            <a:rect l="l" t="t" r="r" b="b"/>
            <a:pathLst>
              <a:path w="5046616" h="605594">
                <a:moveTo>
                  <a:pt x="0" y="0"/>
                </a:moveTo>
                <a:lnTo>
                  <a:pt x="5046616" y="0"/>
                </a:lnTo>
                <a:lnTo>
                  <a:pt x="5046616" y="605594"/>
                </a:lnTo>
                <a:lnTo>
                  <a:pt x="0" y="605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768905" flipH="1" flipV="1">
            <a:off x="1014615" y="1293064"/>
            <a:ext cx="2556526" cy="1538564"/>
          </a:xfrm>
          <a:custGeom>
            <a:avLst/>
            <a:gdLst/>
            <a:ahLst/>
            <a:cxnLst/>
            <a:rect l="l" t="t" r="r" b="b"/>
            <a:pathLst>
              <a:path w="2556526" h="1538564">
                <a:moveTo>
                  <a:pt x="2556526" y="1538564"/>
                </a:moveTo>
                <a:lnTo>
                  <a:pt x="0" y="1538564"/>
                </a:lnTo>
                <a:lnTo>
                  <a:pt x="0" y="0"/>
                </a:lnTo>
                <a:lnTo>
                  <a:pt x="2556526" y="0"/>
                </a:lnTo>
                <a:lnTo>
                  <a:pt x="2556526" y="153856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0693305" y="1836787"/>
            <a:ext cx="2248712" cy="1848033"/>
          </a:xfrm>
          <a:custGeom>
            <a:avLst/>
            <a:gdLst/>
            <a:ahLst/>
            <a:cxnLst/>
            <a:rect l="l" t="t" r="r" b="b"/>
            <a:pathLst>
              <a:path w="2248712" h="1848033">
                <a:moveTo>
                  <a:pt x="0" y="0"/>
                </a:moveTo>
                <a:lnTo>
                  <a:pt x="2248712" y="0"/>
                </a:lnTo>
                <a:lnTo>
                  <a:pt x="2248712" y="1848033"/>
                </a:lnTo>
                <a:lnTo>
                  <a:pt x="0" y="18480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3817893">
            <a:off x="3607482" y="1281861"/>
            <a:ext cx="1194207" cy="1013990"/>
          </a:xfrm>
          <a:custGeom>
            <a:avLst/>
            <a:gdLst/>
            <a:ahLst/>
            <a:cxnLst/>
            <a:rect l="l" t="t" r="r" b="b"/>
            <a:pathLst>
              <a:path w="1194207" h="1013990">
                <a:moveTo>
                  <a:pt x="0" y="0"/>
                </a:moveTo>
                <a:lnTo>
                  <a:pt x="1194207" y="0"/>
                </a:lnTo>
                <a:lnTo>
                  <a:pt x="1194207" y="1013991"/>
                </a:lnTo>
                <a:lnTo>
                  <a:pt x="0" y="10139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flipH="1">
            <a:off x="2193527" y="7431804"/>
            <a:ext cx="1516404" cy="1766997"/>
          </a:xfrm>
          <a:custGeom>
            <a:avLst/>
            <a:gdLst/>
            <a:ahLst/>
            <a:cxnLst/>
            <a:rect l="l" t="t" r="r" b="b"/>
            <a:pathLst>
              <a:path w="1516404" h="1766997">
                <a:moveTo>
                  <a:pt x="1516405" y="0"/>
                </a:moveTo>
                <a:lnTo>
                  <a:pt x="0" y="0"/>
                </a:lnTo>
                <a:lnTo>
                  <a:pt x="0" y="1766997"/>
                </a:lnTo>
                <a:lnTo>
                  <a:pt x="1516405" y="1766997"/>
                </a:lnTo>
                <a:lnTo>
                  <a:pt x="151640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5362673" y="1284251"/>
            <a:ext cx="1425978" cy="1623784"/>
          </a:xfrm>
          <a:custGeom>
            <a:avLst/>
            <a:gdLst/>
            <a:ahLst/>
            <a:cxnLst/>
            <a:rect l="l" t="t" r="r" b="b"/>
            <a:pathLst>
              <a:path w="1425978" h="1623784">
                <a:moveTo>
                  <a:pt x="0" y="0"/>
                </a:moveTo>
                <a:lnTo>
                  <a:pt x="1425978" y="0"/>
                </a:lnTo>
                <a:lnTo>
                  <a:pt x="1425978" y="1623784"/>
                </a:lnTo>
                <a:lnTo>
                  <a:pt x="0" y="162378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892277">
            <a:off x="13324932" y="3792337"/>
            <a:ext cx="626084" cy="2732906"/>
          </a:xfrm>
          <a:custGeom>
            <a:avLst/>
            <a:gdLst/>
            <a:ahLst/>
            <a:cxnLst/>
            <a:rect l="l" t="t" r="r" b="b"/>
            <a:pathLst>
              <a:path w="626084" h="2732906">
                <a:moveTo>
                  <a:pt x="0" y="0"/>
                </a:moveTo>
                <a:lnTo>
                  <a:pt x="626084" y="0"/>
                </a:lnTo>
                <a:lnTo>
                  <a:pt x="626084" y="2732906"/>
                </a:lnTo>
                <a:lnTo>
                  <a:pt x="0" y="27329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10186206" flipH="1">
            <a:off x="16400950" y="8366611"/>
            <a:ext cx="693544" cy="1293049"/>
          </a:xfrm>
          <a:custGeom>
            <a:avLst/>
            <a:gdLst/>
            <a:ahLst/>
            <a:cxnLst/>
            <a:rect l="l" t="t" r="r" b="b"/>
            <a:pathLst>
              <a:path w="693544" h="1293049">
                <a:moveTo>
                  <a:pt x="693544" y="0"/>
                </a:moveTo>
                <a:lnTo>
                  <a:pt x="0" y="0"/>
                </a:lnTo>
                <a:lnTo>
                  <a:pt x="0" y="1293048"/>
                </a:lnTo>
                <a:lnTo>
                  <a:pt x="693544" y="1293048"/>
                </a:lnTo>
                <a:lnTo>
                  <a:pt x="693544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505919" y="467664"/>
            <a:ext cx="1706419" cy="1715778"/>
          </a:xfrm>
          <a:custGeom>
            <a:avLst/>
            <a:gdLst/>
            <a:ahLst/>
            <a:cxnLst/>
            <a:rect l="l" t="t" r="r" b="b"/>
            <a:pathLst>
              <a:path w="1706419" h="1715778">
                <a:moveTo>
                  <a:pt x="0" y="0"/>
                </a:moveTo>
                <a:lnTo>
                  <a:pt x="1706418" y="0"/>
                </a:lnTo>
                <a:lnTo>
                  <a:pt x="1706418" y="1715777"/>
                </a:lnTo>
                <a:lnTo>
                  <a:pt x="0" y="1715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509930" y="2583408"/>
                <a:ext cx="17276162" cy="512018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57200" algn="just">
                  <a:lnSpc>
                    <a:spcPct val="150000"/>
                  </a:lnSpc>
                </a:pPr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Misalkan diberikan fungsi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daerah asal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Maka akan timbul 3 pertanyaan: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Both"/>
                </a:pPr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Apakah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memiliki suatu nilai maksimum atau minimum pada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Both"/>
                </a:pPr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mempunyai suatu nilai maksimum atau minimum, di manakah nilai-nilai tersebut dicapai?; dan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Jika nilai-nilai itu ada, berapakah nilai-nilai maksimum dan minimum itu?.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ts val="4882"/>
                  </a:lnSpc>
                </a:pPr>
                <a:endParaRPr lang="en-US" sz="4172" dirty="0">
                  <a:solidFill>
                    <a:srgbClr val="FFFFFF"/>
                  </a:solidFill>
                  <a:latin typeface="Childos Arabic Semi-Bold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0" y="2583408"/>
                <a:ext cx="17276162" cy="5120184"/>
              </a:xfrm>
              <a:prstGeom prst="rect">
                <a:avLst/>
              </a:prstGeom>
              <a:blipFill>
                <a:blip r:embed="rId5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5"/>
          <p:cNvSpPr txBox="1"/>
          <p:nvPr/>
        </p:nvSpPr>
        <p:spPr>
          <a:xfrm>
            <a:off x="897774" y="1052045"/>
            <a:ext cx="12940644" cy="113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63"/>
              </a:lnSpc>
              <a:spcBef>
                <a:spcPct val="0"/>
              </a:spcBef>
            </a:pPr>
            <a:r>
              <a:rPr lang="en-US" sz="6616" dirty="0">
                <a:solidFill>
                  <a:srgbClr val="FFFFFF"/>
                </a:solidFill>
                <a:latin typeface="Six Hands Brush"/>
              </a:rPr>
              <a:t>A.   TEOREMA KEBERADAAN MAKS-MIN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15979942" y="7974315"/>
            <a:ext cx="1706419" cy="1715778"/>
          </a:xfrm>
          <a:custGeom>
            <a:avLst/>
            <a:gdLst/>
            <a:ahLst/>
            <a:cxnLst/>
            <a:rect l="l" t="t" r="r" b="b"/>
            <a:pathLst>
              <a:path w="1706419" h="1715778">
                <a:moveTo>
                  <a:pt x="0" y="0"/>
                </a:moveTo>
                <a:lnTo>
                  <a:pt x="1706419" y="0"/>
                </a:lnTo>
                <a:lnTo>
                  <a:pt x="1706419" y="1715778"/>
                </a:lnTo>
                <a:lnTo>
                  <a:pt x="0" y="1715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2873461">
            <a:off x="13566577" y="487474"/>
            <a:ext cx="1274835" cy="1082451"/>
          </a:xfrm>
          <a:custGeom>
            <a:avLst/>
            <a:gdLst/>
            <a:ahLst/>
            <a:cxnLst/>
            <a:rect l="l" t="t" r="r" b="b"/>
            <a:pathLst>
              <a:path w="1274835" h="1082451">
                <a:moveTo>
                  <a:pt x="0" y="0"/>
                </a:moveTo>
                <a:lnTo>
                  <a:pt x="1274836" y="0"/>
                </a:lnTo>
                <a:lnTo>
                  <a:pt x="1274836" y="1082452"/>
                </a:lnTo>
                <a:lnTo>
                  <a:pt x="0" y="1082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803570">
            <a:off x="15688864" y="7275166"/>
            <a:ext cx="1600533" cy="1822553"/>
          </a:xfrm>
          <a:custGeom>
            <a:avLst/>
            <a:gdLst/>
            <a:ahLst/>
            <a:cxnLst/>
            <a:rect l="l" t="t" r="r" b="b"/>
            <a:pathLst>
              <a:path w="1600533" h="1822553">
                <a:moveTo>
                  <a:pt x="0" y="0"/>
                </a:moveTo>
                <a:lnTo>
                  <a:pt x="1600533" y="0"/>
                </a:lnTo>
                <a:lnTo>
                  <a:pt x="1600533" y="1822554"/>
                </a:lnTo>
                <a:lnTo>
                  <a:pt x="0" y="1822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3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890816" y="990703"/>
            <a:ext cx="6468944" cy="1188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8960" spc="573" dirty="0">
                <a:solidFill>
                  <a:srgbClr val="FFFFFF"/>
                </a:solidFill>
                <a:latin typeface="Six Hands Brush"/>
              </a:rPr>
              <a:t>DEFINISI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-313641" y="2864148"/>
                <a:ext cx="18915282" cy="5133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>
                  <a:lnSpc>
                    <a:spcPct val="150000"/>
                  </a:lnSpc>
                </a:pPr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daerah asal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mengandung tiitk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Kita katakan bahwa: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50000"/>
                  </a:lnSpc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id-ID" sz="3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adalah </a:t>
                </a:r>
                <a:r>
                  <a:rPr lang="id-ID" sz="3800" b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nilai maksimum</a:t>
                </a:r>
                <a:r>
                  <a:rPr lang="id-ID" sz="3800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semua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50000"/>
                  </a:lnSpc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id-ID" sz="3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adalah </a:t>
                </a:r>
                <a:r>
                  <a:rPr lang="id-ID" sz="3800" b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nilai minimum</a:t>
                </a:r>
                <a:r>
                  <a:rPr lang="id-ID" sz="3800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semua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50000"/>
                  </a:lnSpc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id-ID" sz="3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adalah </a:t>
                </a:r>
                <a:r>
                  <a:rPr lang="id-ID" sz="3800" b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nilai ekstrim</a:t>
                </a:r>
                <a:r>
                  <a:rPr lang="id-ID" sz="3800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14:m>
                  <m:oMath xmlns:m="http://schemas.openxmlformats.org/officeDocument/2006/math">
                    <m:r>
                      <a:rPr lang="id-ID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ia adalah nilai maksimum atau nilai minimum;</a:t>
                </a:r>
                <a:endParaRPr lang="en-ID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id-ID" sz="3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Fungsi yang ingin kita maksimumkan atau minimumkan adalah </a:t>
                </a:r>
                <a:r>
                  <a:rPr lang="id-ID" sz="3800" b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fungsi objektif</a:t>
                </a:r>
                <a:r>
                  <a:rPr lang="id-ID" sz="3800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ID" sz="3800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984"/>
                  </a:lnSpc>
                </a:pPr>
                <a:endParaRPr lang="en-US" sz="4260" dirty="0">
                  <a:solidFill>
                    <a:srgbClr val="FFFFFF"/>
                  </a:solidFill>
                  <a:latin typeface="Childos Arabic Semi-Bold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641" y="2864148"/>
                <a:ext cx="18915282" cy="513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5"/>
          <p:cNvSpPr/>
          <p:nvPr/>
        </p:nvSpPr>
        <p:spPr>
          <a:xfrm rot="-426732">
            <a:off x="3885925" y="2028856"/>
            <a:ext cx="3905556" cy="468667"/>
          </a:xfrm>
          <a:custGeom>
            <a:avLst/>
            <a:gdLst/>
            <a:ahLst/>
            <a:cxnLst/>
            <a:rect l="l" t="t" r="r" b="b"/>
            <a:pathLst>
              <a:path w="3905556" h="468667">
                <a:moveTo>
                  <a:pt x="0" y="0"/>
                </a:moveTo>
                <a:lnTo>
                  <a:pt x="3905556" y="0"/>
                </a:lnTo>
                <a:lnTo>
                  <a:pt x="3905556" y="468667"/>
                </a:lnTo>
                <a:lnTo>
                  <a:pt x="0" y="468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85806" flipH="1">
            <a:off x="317967" y="-784243"/>
            <a:ext cx="1421465" cy="2489828"/>
          </a:xfrm>
          <a:custGeom>
            <a:avLst/>
            <a:gdLst/>
            <a:ahLst/>
            <a:cxnLst/>
            <a:rect l="l" t="t" r="r" b="b"/>
            <a:pathLst>
              <a:path w="1421465" h="2489828">
                <a:moveTo>
                  <a:pt x="1421466" y="0"/>
                </a:moveTo>
                <a:lnTo>
                  <a:pt x="0" y="0"/>
                </a:lnTo>
                <a:lnTo>
                  <a:pt x="0" y="2489828"/>
                </a:lnTo>
                <a:lnTo>
                  <a:pt x="1421466" y="2489828"/>
                </a:lnTo>
                <a:lnTo>
                  <a:pt x="14214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5400000">
            <a:off x="-6267705" y="1125684"/>
            <a:ext cx="14615196" cy="11904741"/>
          </a:xfrm>
          <a:custGeom>
            <a:avLst/>
            <a:gdLst/>
            <a:ahLst/>
            <a:cxnLst/>
            <a:rect l="l" t="t" r="r" b="b"/>
            <a:pathLst>
              <a:path w="14615196" h="11904741">
                <a:moveTo>
                  <a:pt x="0" y="0"/>
                </a:moveTo>
                <a:lnTo>
                  <a:pt x="14615196" y="0"/>
                </a:lnTo>
                <a:lnTo>
                  <a:pt x="14615196" y="11904741"/>
                </a:lnTo>
                <a:lnTo>
                  <a:pt x="0" y="1190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408186" y="2229494"/>
            <a:ext cx="5699561" cy="825618"/>
          </a:xfrm>
          <a:custGeom>
            <a:avLst/>
            <a:gdLst/>
            <a:ahLst/>
            <a:cxnLst/>
            <a:rect l="l" t="t" r="r" b="b"/>
            <a:pathLst>
              <a:path w="5699561" h="825618">
                <a:moveTo>
                  <a:pt x="0" y="0"/>
                </a:moveTo>
                <a:lnTo>
                  <a:pt x="5699561" y="0"/>
                </a:lnTo>
                <a:lnTo>
                  <a:pt x="5699561" y="825618"/>
                </a:lnTo>
                <a:lnTo>
                  <a:pt x="0" y="825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913873" y="1142774"/>
            <a:ext cx="6468944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id-ID" sz="8960" spc="573" dirty="0">
                <a:solidFill>
                  <a:srgbClr val="000000"/>
                </a:solidFill>
                <a:latin typeface="Six Hands Brush"/>
              </a:rPr>
              <a:t>CONTOH</a:t>
            </a:r>
            <a:endParaRPr lang="en-US" sz="8960" spc="573" dirty="0">
              <a:solidFill>
                <a:srgbClr val="000000"/>
              </a:solidFill>
              <a:latin typeface="Six Hands Brush"/>
            </a:endParaRPr>
          </a:p>
        </p:txBody>
      </p:sp>
      <p:sp>
        <p:nvSpPr>
          <p:cNvPr id="13" name="Freeform 13"/>
          <p:cNvSpPr/>
          <p:nvPr/>
        </p:nvSpPr>
        <p:spPr>
          <a:xfrm rot="2700000">
            <a:off x="4544309" y="319311"/>
            <a:ext cx="1194207" cy="1013990"/>
          </a:xfrm>
          <a:custGeom>
            <a:avLst/>
            <a:gdLst/>
            <a:ahLst/>
            <a:cxnLst/>
            <a:rect l="l" t="t" r="r" b="b"/>
            <a:pathLst>
              <a:path w="1194207" h="1013990">
                <a:moveTo>
                  <a:pt x="0" y="0"/>
                </a:moveTo>
                <a:lnTo>
                  <a:pt x="1194207" y="0"/>
                </a:lnTo>
                <a:lnTo>
                  <a:pt x="1194207" y="1013990"/>
                </a:lnTo>
                <a:lnTo>
                  <a:pt x="0" y="1013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FC86C13-4B5B-0E77-FBC8-626A18C0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48FE582-23D9-465B-DE6F-A1AC8168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73" y="3319232"/>
            <a:ext cx="733018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d-ID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Perhatikan grafik berikut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35DF1ACC-B73E-6285-7138-BC1136F5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45" y="4539079"/>
            <a:ext cx="5370911" cy="485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77FD3192-B74F-0063-6B8D-05EE85A40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9191" y="0"/>
                <a:ext cx="9843302" cy="5137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Fungsi y = </a:t>
                </a:r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D" sz="3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</a:t>
                </a:r>
                <a:r>
                  <a:rPr lang="en-ID" sz="3200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Maka, berdasarkan grafik fungsi di atas diperoleh; </a:t>
                </a:r>
                <a:endParaRPr kumimoji="0" lang="id-ID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Pada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tanpa maks atau min</a:t>
                </a:r>
                <a:endParaRPr kumimoji="0" lang="id-ID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  <a:p>
                <a:pPr lvl="0">
                  <a:buFontTx/>
                  <a:buChar char="•"/>
                </a:pP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Pada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maks </a:t>
                </a:r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min </a:t>
                </a:r>
                <a:r>
                  <a:rPr lang="id-ID" altLang="en-US" sz="3200" i="1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D" sz="3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id-ID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  <a:p>
                <a:pPr lvl="0">
                  <a:buFontTx/>
                  <a:buChar char="•"/>
                </a:pP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Pada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d>
                          <m:dPr>
                            <m:begChr m:val=""/>
                            <m:endChr m:val="]"/>
                            <m:ctrlPr>
                              <a:rPr kumimoji="0" lang="id-ID" altLang="en-US" sz="3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id-ID" altLang="en-US" sz="3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tanpa maks, min</a:t>
                </a:r>
                <a:r>
                  <a:rPr lang="id-ID" altLang="en-US" sz="3200" i="1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D" sz="3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id-ID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 juga tergantung pada jenis fungsi. Misalkan ada fungsi </a:t>
                </a:r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yang didefinisikan oleh </a:t>
                </a:r>
                <a:endParaRPr kumimoji="0" lang="id-ID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0"/>
                <a:r>
                  <a:rPr kumimoji="0" lang="en-US" altLang="en-US" sz="3200" b="0" i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ID" sz="3200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kumimoji="0" lang="id-ID" altLang="en-US" sz="3200" b="0" i="1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altLang="en-US" sz="32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 </m:t>
                            </m:r>
                            <m:r>
                              <a:rPr kumimoji="0" lang="id-ID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𝑗𝑖𝑘𝑎</m:t>
                            </m:r>
                            <m:r>
                              <a:rPr kumimoji="0" lang="id-ID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1 ≤</m:t>
                            </m:r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&lt;2</m:t>
                            </m:r>
                          </m:e>
                          <m:e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id-ID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kumimoji="0" lang="id-ID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𝑗𝑖𝑘𝑎</m:t>
                            </m:r>
                            <m:r>
                              <a:rPr kumimoji="0" lang="id-ID" altLang="en-US" sz="3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2≤</m:t>
                            </m:r>
                            <m:r>
                              <a:rPr lang="en-US" alt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en-US" sz="32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id-ID" alt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77FD3192-B74F-0063-6B8D-05EE85A40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9191" y="0"/>
                <a:ext cx="9843302" cy="5137304"/>
              </a:xfrm>
              <a:prstGeom prst="rect">
                <a:avLst/>
              </a:prstGeom>
              <a:blipFill>
                <a:blip r:embed="rId10"/>
                <a:stretch>
                  <a:fillRect l="-1673" t="-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15">
            <a:extLst>
              <a:ext uri="{FF2B5EF4-FFF2-40B4-BE49-F238E27FC236}">
                <a16:creationId xmlns:a16="http://schemas.microsoft.com/office/drawing/2014/main" id="{E0457A40-1E08-23C4-25FF-DBC9A4E3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865" y="6242376"/>
            <a:ext cx="5732885" cy="36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E12688FD-D398-88F6-512B-4A13E54B6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1175" y="4750898"/>
                <a:ext cx="10861088" cy="1738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b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Pada </a:t>
                </a:r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S=</a:t>
                </a:r>
                <a:r>
                  <a:rPr kumimoji="0" lang="id-ID" altLang="en-US" sz="32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id-ID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</a:t>
                </a: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tidak mempunyai nilai maksimum (cukup dekat ke 2 tetapi tidak pernah mencapainya). Namun </a:t>
                </a:r>
                <a:r>
                  <a:rPr kumimoji="0" lang="id-ID" altLang="en-US" sz="32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kumimoji="0" lang="id-ID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mempunyai nilai minimum </a:t>
                </a:r>
                <a:r>
                  <a:rPr lang="en-US" altLang="en-US" sz="32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ID" sz="3200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id-ID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E12688FD-D398-88F6-512B-4A13E54B6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1175" y="4750898"/>
                <a:ext cx="10861088" cy="1738938"/>
              </a:xfrm>
              <a:prstGeom prst="rect">
                <a:avLst/>
              </a:prstGeom>
              <a:blipFill>
                <a:blip r:embed="rId12"/>
                <a:stretch>
                  <a:fillRect l="-1403" r="-2076" b="-111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4129836" y="-4099759"/>
            <a:ext cx="10020304" cy="18288001"/>
            <a:chOff x="0" y="0"/>
            <a:chExt cx="10511708" cy="19843592"/>
          </a:xfrm>
        </p:grpSpPr>
        <p:sp>
          <p:nvSpPr>
            <p:cNvPr id="4" name="Freeform 4"/>
            <p:cNvSpPr/>
            <p:nvPr/>
          </p:nvSpPr>
          <p:spPr>
            <a:xfrm flipH="1" flipV="1">
              <a:off x="342674" y="13610380"/>
              <a:ext cx="9732856" cy="6233211"/>
            </a:xfrm>
            <a:custGeom>
              <a:avLst/>
              <a:gdLst/>
              <a:ahLst/>
              <a:cxnLst/>
              <a:rect l="l" t="t" r="r" b="b"/>
              <a:pathLst>
                <a:path w="9732856" h="6233211">
                  <a:moveTo>
                    <a:pt x="9732856" y="6233212"/>
                  </a:moveTo>
                  <a:lnTo>
                    <a:pt x="0" y="6233212"/>
                  </a:lnTo>
                  <a:lnTo>
                    <a:pt x="0" y="0"/>
                  </a:lnTo>
                  <a:lnTo>
                    <a:pt x="9732856" y="0"/>
                  </a:lnTo>
                  <a:lnTo>
                    <a:pt x="9732856" y="623321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2718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2674" y="13305630"/>
              <a:ext cx="9972074" cy="5729196"/>
            </a:xfrm>
            <a:custGeom>
              <a:avLst/>
              <a:gdLst/>
              <a:ahLst/>
              <a:cxnLst/>
              <a:rect l="l" t="t" r="r" b="b"/>
              <a:pathLst>
                <a:path w="9972074" h="5729196">
                  <a:moveTo>
                    <a:pt x="0" y="0"/>
                  </a:moveTo>
                  <a:lnTo>
                    <a:pt x="9972074" y="0"/>
                  </a:lnTo>
                  <a:lnTo>
                    <a:pt x="9972074" y="5729196"/>
                  </a:lnTo>
                  <a:lnTo>
                    <a:pt x="0" y="5729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4177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Freeform 6"/>
            <p:cNvSpPr/>
            <p:nvPr/>
          </p:nvSpPr>
          <p:spPr>
            <a:xfrm rot="-5400000" flipH="1" flipV="1">
              <a:off x="-2323381" y="3197972"/>
              <a:ext cx="15648446" cy="10021731"/>
            </a:xfrm>
            <a:custGeom>
              <a:avLst/>
              <a:gdLst/>
              <a:ahLst/>
              <a:cxnLst/>
              <a:rect l="l" t="t" r="r" b="b"/>
              <a:pathLst>
                <a:path w="15648446" h="10021731">
                  <a:moveTo>
                    <a:pt x="15648446" y="10021731"/>
                  </a:moveTo>
                  <a:lnTo>
                    <a:pt x="0" y="10021731"/>
                  </a:lnTo>
                  <a:lnTo>
                    <a:pt x="0" y="0"/>
                  </a:lnTo>
                  <a:lnTo>
                    <a:pt x="15648446" y="0"/>
                  </a:lnTo>
                  <a:lnTo>
                    <a:pt x="15648446" y="1002173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2718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-3410842" y="3410842"/>
              <a:ext cx="16033060" cy="9211377"/>
            </a:xfrm>
            <a:custGeom>
              <a:avLst/>
              <a:gdLst/>
              <a:ahLst/>
              <a:cxnLst/>
              <a:rect l="l" t="t" r="r" b="b"/>
              <a:pathLst>
                <a:path w="16033060" h="9211377">
                  <a:moveTo>
                    <a:pt x="0" y="0"/>
                  </a:moveTo>
                  <a:lnTo>
                    <a:pt x="16033061" y="0"/>
                  </a:lnTo>
                  <a:lnTo>
                    <a:pt x="16033061" y="9211377"/>
                  </a:lnTo>
                  <a:lnTo>
                    <a:pt x="0" y="9211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b="-41777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" name="Freeform 8"/>
          <p:cNvSpPr/>
          <p:nvPr/>
        </p:nvSpPr>
        <p:spPr>
          <a:xfrm>
            <a:off x="1207258" y="4181558"/>
            <a:ext cx="4799001" cy="4580190"/>
          </a:xfrm>
          <a:custGeom>
            <a:avLst/>
            <a:gdLst/>
            <a:ahLst/>
            <a:cxnLst/>
            <a:rect l="l" t="t" r="r" b="b"/>
            <a:pathLst>
              <a:path w="4167224" h="4144493">
                <a:moveTo>
                  <a:pt x="0" y="0"/>
                </a:moveTo>
                <a:lnTo>
                  <a:pt x="4167224" y="0"/>
                </a:lnTo>
                <a:lnTo>
                  <a:pt x="4167224" y="4144493"/>
                </a:lnTo>
                <a:lnTo>
                  <a:pt x="0" y="41444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2141734" y="4269417"/>
            <a:ext cx="4763763" cy="4511344"/>
          </a:xfrm>
          <a:custGeom>
            <a:avLst/>
            <a:gdLst/>
            <a:ahLst/>
            <a:cxnLst/>
            <a:rect l="l" t="t" r="r" b="b"/>
            <a:pathLst>
              <a:path w="4143804" h="4121201">
                <a:moveTo>
                  <a:pt x="0" y="0"/>
                </a:moveTo>
                <a:lnTo>
                  <a:pt x="4143804" y="0"/>
                </a:lnTo>
                <a:lnTo>
                  <a:pt x="4143804" y="4121201"/>
                </a:lnTo>
                <a:lnTo>
                  <a:pt x="0" y="4121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0" name="Freeform 10"/>
          <p:cNvSpPr/>
          <p:nvPr/>
        </p:nvSpPr>
        <p:spPr>
          <a:xfrm>
            <a:off x="6628676" y="4320338"/>
            <a:ext cx="4866370" cy="4460423"/>
          </a:xfrm>
          <a:custGeom>
            <a:avLst/>
            <a:gdLst/>
            <a:ahLst/>
            <a:cxnLst/>
            <a:rect l="l" t="t" r="r" b="b"/>
            <a:pathLst>
              <a:path w="4143804" h="4121201">
                <a:moveTo>
                  <a:pt x="0" y="0"/>
                </a:moveTo>
                <a:lnTo>
                  <a:pt x="4143803" y="0"/>
                </a:lnTo>
                <a:lnTo>
                  <a:pt x="4143803" y="4121201"/>
                </a:lnTo>
                <a:lnTo>
                  <a:pt x="0" y="41212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-461211" y="1818012"/>
                <a:ext cx="18745199" cy="21384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>
                  <a:lnSpc>
                    <a:spcPct val="150000"/>
                  </a:lnSpc>
                </a:pPr>
                <a:r>
                  <a:rPr lang="id-ID" sz="3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“Jika </a:t>
                </a:r>
                <a14:m>
                  <m:oMath xmlns:m="http://schemas.openxmlformats.org/officeDocument/2006/math">
                    <m:r>
                      <a:rPr lang="id-ID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kontinu pada interval tertutup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id-ID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d-ID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id-ID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maka </a:t>
                </a:r>
                <a14:m>
                  <m:oMath xmlns:m="http://schemas.openxmlformats.org/officeDocument/2006/math">
                    <m:r>
                      <a:rPr lang="id-ID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mencapai nilai maksimum dan nilai minimum disana”.</a:t>
                </a:r>
                <a:endParaRPr lang="en-ID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id-ID" sz="3200" u="sng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Kata kunci:</a:t>
                </a:r>
                <a:endParaRPr lang="en-ID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d-ID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disyaratkan harus </a:t>
                </a:r>
                <a:r>
                  <a:rPr lang="id-ID" sz="3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kontinu</a:t>
                </a:r>
                <a:r>
                  <a:rPr lang="id-ID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himpunan </a:t>
                </a:r>
                <a14:m>
                  <m:oMath xmlns:m="http://schemas.openxmlformats.org/officeDocument/2006/math">
                    <m:r>
                      <a:rPr lang="id-ID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id-ID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disyaratkan harus berupa </a:t>
                </a:r>
                <a:r>
                  <a:rPr lang="id-ID" sz="32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interval tertutup</a:t>
                </a:r>
                <a:r>
                  <a:rPr lang="id-ID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id-ID" sz="3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ID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211" y="1818012"/>
                <a:ext cx="18745199" cy="2138406"/>
              </a:xfrm>
              <a:prstGeom prst="rect">
                <a:avLst/>
              </a:prstGeom>
              <a:blipFill>
                <a:blip r:embed="rId11"/>
                <a:stretch>
                  <a:fillRect b="-108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5"/>
          <p:cNvSpPr txBox="1"/>
          <p:nvPr/>
        </p:nvSpPr>
        <p:spPr>
          <a:xfrm>
            <a:off x="4616116" y="331873"/>
            <a:ext cx="10698327" cy="152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id-ID" sz="7200" b="1" u="sng" dirty="0">
                <a:effectLst/>
                <a:latin typeface="Six Hands Brush" panose="020B0604020202020204" charset="0"/>
                <a:ea typeface="Six Hands Brush" panose="020B0604020202020204" charset="0"/>
                <a:cs typeface="Times New Roman" panose="02020603050405020304" pitchFamily="18" charset="0"/>
              </a:rPr>
              <a:t>Teorema keberadaan Maks-Min </a:t>
            </a:r>
            <a:endParaRPr lang="en-ID" sz="7200" b="1" u="sng" dirty="0">
              <a:effectLst/>
              <a:latin typeface="Six Hands Brush" panose="020B0604020202020204" charset="0"/>
              <a:ea typeface="Six Hands Brush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" name="Freeform 19"/>
          <p:cNvSpPr/>
          <p:nvPr/>
        </p:nvSpPr>
        <p:spPr>
          <a:xfrm rot="804752" flipH="1" flipV="1">
            <a:off x="481663" y="270234"/>
            <a:ext cx="3905548" cy="1261824"/>
          </a:xfrm>
          <a:custGeom>
            <a:avLst/>
            <a:gdLst/>
            <a:ahLst/>
            <a:cxnLst/>
            <a:rect l="l" t="t" r="r" b="b"/>
            <a:pathLst>
              <a:path w="2713814" h="1633222">
                <a:moveTo>
                  <a:pt x="2713814" y="1633222"/>
                </a:moveTo>
                <a:lnTo>
                  <a:pt x="0" y="1633222"/>
                </a:lnTo>
                <a:lnTo>
                  <a:pt x="0" y="0"/>
                </a:lnTo>
                <a:lnTo>
                  <a:pt x="2713814" y="0"/>
                </a:lnTo>
                <a:lnTo>
                  <a:pt x="2713814" y="163322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EC3D9C-096B-45E4-449D-13A3B7C28F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03" y="4350881"/>
            <a:ext cx="4497893" cy="411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112ACE-803B-3563-EB45-2DA5361A34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31" y="4610100"/>
            <a:ext cx="4402663" cy="385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CD9145-6235-3A90-664D-BD43E7E399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066" y="4838700"/>
            <a:ext cx="424939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8186" y="2433873"/>
            <a:ext cx="17616284" cy="642533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0" name="Freeform 10"/>
          <p:cNvSpPr/>
          <p:nvPr/>
        </p:nvSpPr>
        <p:spPr>
          <a:xfrm>
            <a:off x="5257800" y="419567"/>
            <a:ext cx="6860261" cy="1740646"/>
          </a:xfrm>
          <a:custGeom>
            <a:avLst/>
            <a:gdLst/>
            <a:ahLst/>
            <a:cxnLst/>
            <a:rect l="l" t="t" r="r" b="b"/>
            <a:pathLst>
              <a:path w="5699561" h="825618">
                <a:moveTo>
                  <a:pt x="0" y="0"/>
                </a:moveTo>
                <a:lnTo>
                  <a:pt x="5699561" y="0"/>
                </a:lnTo>
                <a:lnTo>
                  <a:pt x="5699561" y="825618"/>
                </a:lnTo>
                <a:lnTo>
                  <a:pt x="0" y="825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1" name="TextBox 11"/>
          <p:cNvSpPr txBox="1"/>
          <p:nvPr/>
        </p:nvSpPr>
        <p:spPr>
          <a:xfrm>
            <a:off x="5919737" y="781262"/>
            <a:ext cx="699226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id-ID" sz="7500" spc="573" dirty="0">
                <a:solidFill>
                  <a:srgbClr val="000000"/>
                </a:solidFill>
                <a:latin typeface="Six Hands Brush"/>
              </a:rPr>
              <a:t>CONTOH SOAL</a:t>
            </a:r>
            <a:endParaRPr lang="en-US" sz="7500" spc="573" dirty="0">
              <a:solidFill>
                <a:srgbClr val="000000"/>
              </a:solidFill>
              <a:latin typeface="Six Hands Brush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FC86C13-4B5B-0E77-FBC8-626A18C0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48FE582-23D9-465B-DE6F-A1AC8168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73" y="3780897"/>
            <a:ext cx="733018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77FD3192-B74F-0063-6B8D-05EE85A40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273" y="3233576"/>
                <a:ext cx="17085197" cy="5134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Diketahui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 carilah titik kritis pada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D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</m:oMath>
                </a14:m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en-ID" sz="4000" dirty="0">
                  <a:solidFill>
                    <a:schemeClr val="bg1"/>
                  </a:solidFill>
                  <a:latin typeface="+mn-lt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Titik ujung yaitu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>
                      <a:rPr lang="id-ID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d-ID" sz="4000" b="0" dirty="0">
                  <a:solidFill>
                    <a:schemeClr val="bg1"/>
                  </a:solidFill>
                  <a:latin typeface="+mn-lt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Untuk mencari titik stasioner kita pecahkan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 untuk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 diperoleh 0 dan 1.</a:t>
                </a: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 tidak memiliki titik singular karena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 memiliki turunan. Jadi, titik-titik kritisnya adalah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0,  1,  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en-ID" sz="4000" dirty="0">
                  <a:solidFill>
                    <a:schemeClr val="bg1"/>
                  </a:solidFill>
                  <a:latin typeface="+mn-lt"/>
                </a:endParaRPr>
              </a:p>
              <a:p>
                <a:pPr lvl="0"/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77FD3192-B74F-0063-6B8D-05EE85A40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9273" y="3233576"/>
                <a:ext cx="17085197" cy="5134483"/>
              </a:xfrm>
              <a:prstGeom prst="rect">
                <a:avLst/>
              </a:prstGeom>
              <a:blipFill>
                <a:blip r:embed="rId5"/>
                <a:stretch>
                  <a:fillRect l="-1249" r="-1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>
            <a:extLst>
              <a:ext uri="{FF2B5EF4-FFF2-40B4-BE49-F238E27FC236}">
                <a16:creationId xmlns:a16="http://schemas.microsoft.com/office/drawing/2014/main" id="{E12688FD-D398-88F6-512B-4A13E54B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7147" y="4777796"/>
            <a:ext cx="10861088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505919" y="467664"/>
            <a:ext cx="1706419" cy="1715778"/>
          </a:xfrm>
          <a:custGeom>
            <a:avLst/>
            <a:gdLst/>
            <a:ahLst/>
            <a:cxnLst/>
            <a:rect l="l" t="t" r="r" b="b"/>
            <a:pathLst>
              <a:path w="1706419" h="1715778">
                <a:moveTo>
                  <a:pt x="0" y="0"/>
                </a:moveTo>
                <a:lnTo>
                  <a:pt x="1706418" y="0"/>
                </a:lnTo>
                <a:lnTo>
                  <a:pt x="1706418" y="1715777"/>
                </a:lnTo>
                <a:lnTo>
                  <a:pt x="0" y="1715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1263350" y="2789490"/>
                <a:ext cx="16522742" cy="432509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id-ID" sz="4000" dirty="0">
                    <a:solidFill>
                      <a:schemeClr val="bg1"/>
                    </a:solidFill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didefinisikan pada interval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yang memuat titik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Jika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adalah nilai ekstrim, maka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haruslah berupa suatu titik kritis; dengan kata lain,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adalah salah satu dari;</a:t>
                </a:r>
                <a:endParaRPr lang="en-ID" sz="4000" dirty="0">
                  <a:solidFill>
                    <a:schemeClr val="bg1"/>
                  </a:solidFill>
                </a:endParaRPr>
              </a:p>
              <a:p>
                <a:pPr marL="857250" lvl="0" indent="-857250">
                  <a:buFont typeface="+mj-lt"/>
                  <a:buAutoNum type="romanUcPeriod"/>
                </a:pPr>
                <a:r>
                  <a:rPr lang="id-ID" sz="4000" dirty="0">
                    <a:solidFill>
                      <a:schemeClr val="bg1"/>
                    </a:solidFill>
                  </a:rPr>
                  <a:t>Titik ujung dari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;</a:t>
                </a:r>
              </a:p>
              <a:p>
                <a:pPr marL="857250" lvl="0" indent="-857250">
                  <a:buFont typeface="+mj-lt"/>
                  <a:buAutoNum type="romanUcPeriod"/>
                </a:pPr>
                <a:r>
                  <a:rPr lang="id-ID" sz="4000" dirty="0">
                    <a:solidFill>
                      <a:schemeClr val="bg1"/>
                    </a:solidFill>
                  </a:rPr>
                  <a:t>Titik stasioner dari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yakni titik dimana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atau</a:t>
                </a:r>
              </a:p>
              <a:p>
                <a:pPr marL="857250" lvl="0" indent="-857250">
                  <a:buFont typeface="+mj-lt"/>
                  <a:buAutoNum type="romanUcPeriod"/>
                </a:pPr>
                <a:r>
                  <a:rPr lang="id-ID" sz="4000" dirty="0">
                    <a:solidFill>
                      <a:schemeClr val="bg1"/>
                    </a:solidFill>
                  </a:rPr>
                  <a:t>Titik singular dari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; yakni titik dimana </a:t>
                </a:r>
                <a14:m>
                  <m:oMath xmlns:m="http://schemas.openxmlformats.org/officeDocument/2006/math"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id-ID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d-ID" sz="4000" dirty="0">
                    <a:solidFill>
                      <a:schemeClr val="bg1"/>
                    </a:solidFill>
                  </a:rPr>
                  <a:t> tidak ada. </a:t>
                </a:r>
                <a:endParaRPr lang="en-ID" sz="4000" dirty="0">
                  <a:solidFill>
                    <a:schemeClr val="bg1"/>
                  </a:solidFill>
                </a:endParaRPr>
              </a:p>
              <a:p>
                <a:pPr algn="l">
                  <a:lnSpc>
                    <a:spcPts val="4882"/>
                  </a:lnSpc>
                </a:pPr>
                <a:endParaRPr lang="en-US" sz="4172" dirty="0">
                  <a:solidFill>
                    <a:srgbClr val="FFFFFF"/>
                  </a:solidFill>
                  <a:latin typeface="Childos Arabic Semi-Bold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50" y="2789490"/>
                <a:ext cx="16522742" cy="4325095"/>
              </a:xfrm>
              <a:prstGeom prst="rect">
                <a:avLst/>
              </a:prstGeom>
              <a:blipFill>
                <a:blip r:embed="rId5"/>
                <a:stretch>
                  <a:fillRect l="-1881" t="-3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5"/>
          <p:cNvSpPr txBox="1"/>
          <p:nvPr/>
        </p:nvSpPr>
        <p:spPr>
          <a:xfrm>
            <a:off x="4267200" y="725335"/>
            <a:ext cx="12940644" cy="152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d-ID" sz="7200" b="1" dirty="0">
                <a:solidFill>
                  <a:schemeClr val="bg1"/>
                </a:solidFill>
                <a:effectLst/>
                <a:latin typeface="Six Hands Brush" panose="020B0604020202020204" charset="0"/>
                <a:ea typeface="Six Hands Brush" panose="020B0604020202020204" charset="0"/>
                <a:cs typeface="Times New Roman" panose="02020603050405020304" pitchFamily="18" charset="0"/>
              </a:rPr>
              <a:t>B. TEOREMA TITIK KRITIS</a:t>
            </a:r>
            <a:endParaRPr lang="en-ID" sz="7200" dirty="0">
              <a:solidFill>
                <a:schemeClr val="bg1"/>
              </a:solidFill>
              <a:effectLst/>
              <a:latin typeface="Six Hands Brush" panose="020B0604020202020204" charset="0"/>
              <a:ea typeface="Six Hands Brush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0800000">
            <a:off x="15979942" y="7974315"/>
            <a:ext cx="1706419" cy="1715778"/>
          </a:xfrm>
          <a:custGeom>
            <a:avLst/>
            <a:gdLst/>
            <a:ahLst/>
            <a:cxnLst/>
            <a:rect l="l" t="t" r="r" b="b"/>
            <a:pathLst>
              <a:path w="1706419" h="1715778">
                <a:moveTo>
                  <a:pt x="0" y="0"/>
                </a:moveTo>
                <a:lnTo>
                  <a:pt x="1706419" y="0"/>
                </a:lnTo>
                <a:lnTo>
                  <a:pt x="1706419" y="1715778"/>
                </a:lnTo>
                <a:lnTo>
                  <a:pt x="0" y="1715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803570">
            <a:off x="15688864" y="7275166"/>
            <a:ext cx="1600533" cy="1822553"/>
          </a:xfrm>
          <a:custGeom>
            <a:avLst/>
            <a:gdLst/>
            <a:ahLst/>
            <a:cxnLst/>
            <a:rect l="l" t="t" r="r" b="b"/>
            <a:pathLst>
              <a:path w="1600533" h="1822553">
                <a:moveTo>
                  <a:pt x="0" y="0"/>
                </a:moveTo>
                <a:lnTo>
                  <a:pt x="1600533" y="0"/>
                </a:lnTo>
                <a:lnTo>
                  <a:pt x="1600533" y="1822554"/>
                </a:lnTo>
                <a:lnTo>
                  <a:pt x="0" y="1822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D8C4B27-5F26-4B99-A4A1-4462576C7ECE}"/>
              </a:ext>
            </a:extLst>
          </p:cNvPr>
          <p:cNvSpPr/>
          <p:nvPr/>
        </p:nvSpPr>
        <p:spPr>
          <a:xfrm rot="2047892" flipH="1">
            <a:off x="13178799" y="546548"/>
            <a:ext cx="601266" cy="1042670"/>
          </a:xfrm>
          <a:custGeom>
            <a:avLst/>
            <a:gdLst/>
            <a:ahLst/>
            <a:cxnLst/>
            <a:rect l="l" t="t" r="r" b="b"/>
            <a:pathLst>
              <a:path w="1080626" h="1259204">
                <a:moveTo>
                  <a:pt x="1080626" y="0"/>
                </a:moveTo>
                <a:lnTo>
                  <a:pt x="0" y="0"/>
                </a:lnTo>
                <a:lnTo>
                  <a:pt x="0" y="1259204"/>
                </a:lnTo>
                <a:lnTo>
                  <a:pt x="1080626" y="1259204"/>
                </a:lnTo>
                <a:lnTo>
                  <a:pt x="10806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695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0" y="3038124"/>
            <a:ext cx="11887200" cy="702127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579764" y="102854"/>
            <a:ext cx="8741732" cy="2023224"/>
          </a:xfrm>
          <a:custGeom>
            <a:avLst/>
            <a:gdLst/>
            <a:ahLst/>
            <a:cxnLst/>
            <a:rect l="l" t="t" r="r" b="b"/>
            <a:pathLst>
              <a:path w="5637026" h="5288556">
                <a:moveTo>
                  <a:pt x="0" y="0"/>
                </a:moveTo>
                <a:lnTo>
                  <a:pt x="5637026" y="0"/>
                </a:lnTo>
                <a:lnTo>
                  <a:pt x="5637026" y="5288555"/>
                </a:lnTo>
                <a:lnTo>
                  <a:pt x="0" y="5288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1654948" y="706504"/>
            <a:ext cx="7203301" cy="1092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42"/>
              </a:lnSpc>
            </a:pPr>
            <a:r>
              <a:rPr lang="id-ID" sz="8142" spc="521" dirty="0">
                <a:solidFill>
                  <a:schemeClr val="tx1">
                    <a:lumMod val="65000"/>
                    <a:lumOff val="35000"/>
                  </a:schemeClr>
                </a:solidFill>
                <a:latin typeface="Six Hands Brush"/>
              </a:rPr>
              <a:t>CONTOH SOAL</a:t>
            </a:r>
            <a:endParaRPr lang="en-US" sz="8142" spc="521" dirty="0">
              <a:solidFill>
                <a:schemeClr val="tx1">
                  <a:lumMod val="65000"/>
                  <a:lumOff val="35000"/>
                </a:schemeClr>
              </a:solidFill>
              <a:latin typeface="Six Hands Brus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6523697" y="3073485"/>
                <a:ext cx="11459503" cy="663861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>
                  <a:lnSpc>
                    <a:spcPct val="150000"/>
                  </a:lnSpc>
                </a:pPr>
                <a:r>
                  <a:rPr lang="id-ID" sz="3200" u="sng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Penyelesaian</a:t>
                </a:r>
                <a:r>
                  <a:rPr lang="id-ID" sz="3200" i="1" u="sng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Mencari turunan dari, 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yaitu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Mencari titik kritis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yaitu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+4=0→ 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Jadi titik-titik kritis yang diperoleh adalah -3, -2, 1.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d>
                      <m:dPr>
                        <m:ctrlP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id-ID" sz="3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d>
                      <m:dPr>
                        <m:ctrlP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endParaRPr lang="id-ID" sz="3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+4(1)=5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id-ID" sz="32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Jadi, nilai maksimumnya 5 (dicapai pada 1), nilai minimumnya -4 (dicapai pada -2) dan titik-titik titik-titik kritisnya adalah -3, -2, 1.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97" y="3073485"/>
                <a:ext cx="11459503" cy="6638612"/>
              </a:xfrm>
              <a:prstGeom prst="rect">
                <a:avLst/>
              </a:prstGeom>
              <a:blipFill>
                <a:blip r:embed="rId5"/>
                <a:stretch>
                  <a:fillRect l="-2181" b="-28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>
            <a:extLst>
              <a:ext uri="{FF2B5EF4-FFF2-40B4-BE49-F238E27FC236}">
                <a16:creationId xmlns:a16="http://schemas.microsoft.com/office/drawing/2014/main" id="{07F8C609-716B-B1C5-B539-4375EFEE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303" y="1757516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26BEF7A-9E8B-069E-881B-AE24C7FE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1" b="76115"/>
          <a:stretch>
            <a:fillRect/>
          </a:stretch>
        </p:blipFill>
        <p:spPr bwMode="auto">
          <a:xfrm>
            <a:off x="304800" y="3038124"/>
            <a:ext cx="5769931" cy="61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D754F215-FFE3-D576-E3FC-0F1F5FE9C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22" y="2028334"/>
                <a:ext cx="17430156" cy="815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b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id-ID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kumimoji="0" lang="id-ID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Carilah nilai-nilai maksimum, minimum dan titik kritis dari </a:t>
                </a:r>
                <a:r>
                  <a:rPr lang="id-ID" altLang="en-US" sz="3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ID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3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d-ID" sz="3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id-ID" sz="3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𝑝𝑎𝑑𝑎</m:t>
                    </m:r>
                    <m:r>
                      <a:rPr lang="id-ID" sz="3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id-ID" sz="3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−3,1</m:t>
                        </m:r>
                      </m:e>
                    </m:d>
                    <m:r>
                      <a:rPr lang="id-ID" sz="3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!.</m:t>
                    </m:r>
                  </m:oMath>
                </a14:m>
                <a:r>
                  <a:rPr kumimoji="0" lang="id-ID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id-ID" altLang="en-US" sz="36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D754F215-FFE3-D576-E3FC-0F1F5FE9C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22" y="2028334"/>
                <a:ext cx="17430156" cy="815608"/>
              </a:xfrm>
              <a:prstGeom prst="rect">
                <a:avLst/>
              </a:prstGeom>
              <a:blipFill>
                <a:blip r:embed="rId7"/>
                <a:stretch>
                  <a:fillRect l="-1084" b="-27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700" y="-34470"/>
            <a:ext cx="18300700" cy="337751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ID" sz="6000" dirty="0"/>
          </a:p>
        </p:txBody>
      </p:sp>
      <p:sp>
        <p:nvSpPr>
          <p:cNvPr id="10" name="Freeform 10"/>
          <p:cNvSpPr/>
          <p:nvPr/>
        </p:nvSpPr>
        <p:spPr>
          <a:xfrm rot="-5400000">
            <a:off x="5672026" y="-2328977"/>
            <a:ext cx="6943952" cy="18288001"/>
          </a:xfrm>
          <a:custGeom>
            <a:avLst/>
            <a:gdLst/>
            <a:ahLst/>
            <a:cxnLst/>
            <a:rect l="l" t="t" r="r" b="b"/>
            <a:pathLst>
              <a:path w="3612251" h="5578263">
                <a:moveTo>
                  <a:pt x="0" y="0"/>
                </a:moveTo>
                <a:lnTo>
                  <a:pt x="3612251" y="0"/>
                </a:lnTo>
                <a:lnTo>
                  <a:pt x="3612251" y="5578263"/>
                </a:lnTo>
                <a:lnTo>
                  <a:pt x="0" y="5578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355600" y="-97971"/>
            <a:ext cx="6764333" cy="126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63"/>
              </a:lnSpc>
            </a:pPr>
            <a:r>
              <a:rPr lang="id-ID" sz="5400" spc="669" dirty="0">
                <a:solidFill>
                  <a:srgbClr val="FFFFFF"/>
                </a:solidFill>
                <a:latin typeface="Six Hands Brush"/>
              </a:rPr>
              <a:t>2. Soal UN 2012</a:t>
            </a:r>
            <a:endParaRPr lang="en-US" sz="5400" spc="669" dirty="0">
              <a:solidFill>
                <a:srgbClr val="FFFFFF"/>
              </a:solidFill>
              <a:latin typeface="Six Hands Brus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/>
              <p:cNvSpPr txBox="1"/>
              <p:nvPr/>
            </p:nvSpPr>
            <p:spPr>
              <a:xfrm>
                <a:off x="330200" y="985538"/>
                <a:ext cx="17602200" cy="215642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4400" algn="just">
                  <a:lnSpc>
                    <a:spcPct val="150000"/>
                  </a:lnSpc>
                </a:pPr>
                <a:r>
                  <a:rPr lang="id-ID" sz="3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Suatu perusahaan memproduksi 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unit barang dengan biaya (</a:t>
                </a:r>
                <a14:m>
                  <m:oMath xmlns:m="http://schemas.openxmlformats.org/officeDocument/2006/math"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+30) </m:t>
                    </m:r>
                  </m:oMath>
                </a14:m>
                <a:r>
                  <a:rPr lang="id-ID" sz="32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dalam ribuan rupiah untuk tiap unit. Jika barang tersebut terjual habis dengan harga Rp. 50.000,00 tiap unit, maka keuntungan maksimum yang diperoleh perusahaan tersebut adalah?</a:t>
                </a:r>
                <a:endParaRPr lang="en-ID" sz="32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985538"/>
                <a:ext cx="17602200" cy="2156424"/>
              </a:xfrm>
              <a:prstGeom prst="rect">
                <a:avLst/>
              </a:prstGeom>
              <a:blipFill>
                <a:blip r:embed="rId5"/>
                <a:stretch>
                  <a:fillRect r="-1420" b="-1076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8467A9-BAAF-D8C0-52E6-A2289BCB2C91}"/>
                  </a:ext>
                </a:extLst>
              </p:cNvPr>
              <p:cNvSpPr txBox="1"/>
              <p:nvPr/>
            </p:nvSpPr>
            <p:spPr>
              <a:xfrm>
                <a:off x="355600" y="3745219"/>
                <a:ext cx="16319500" cy="6629187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914400"/>
                <a:r>
                  <a:rPr lang="id-ID" sz="3400" u="sng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Penyelesaian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r>
                  <a:rPr lang="id-ID" sz="3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Biaya produksi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unit = (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+30)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Biaya penjualan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unit = 50</a:t>
                </a:r>
                <a:r>
                  <a:rPr lang="id-ID" sz="3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Keuntungan = biaya penjualan – biaya produksi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U(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	= 50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id-ID" sz="3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+30)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50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+ 10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−30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+ 10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id-ID" sz="3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endParaRPr lang="id-ID" sz="3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endParaRPr lang="id-ID" sz="3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endParaRPr lang="id-ID" sz="3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indent="-457200">
                  <a:buFont typeface="Arial" panose="020B0604020202020204" pitchFamily="34" charset="0"/>
                  <a:buChar char="•"/>
                </a:pPr>
                <a:r>
                  <a:rPr lang="id-ID" sz="3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Keuntungan akan maksimum jika: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3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    </a:t>
                </a:r>
                <a14:m>
                  <m:oMath xmlns:m="http://schemas.openxmlformats.org/officeDocument/2006/math">
                    <m:r>
                      <a:rPr lang="id-ID" sz="3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/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+20=0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(dibagi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d-ID" sz="3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+2) (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sz="3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𝑎𝑡𝑎𝑢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/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Jadi keuntungan akan maksimum jika perusahaan memproduksi 2 unit barang, dengan keuntungan maksimum: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spcAft>
                    <a:spcPts val="800"/>
                  </a:spcAft>
                </a:pPr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U(</a:t>
                </a:r>
                <a14:m>
                  <m:oMath xmlns:m="http://schemas.openxmlformats.org/officeDocument/2006/math"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2)= 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(2)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+ 10</m:t>
                    </m:r>
                    <m:sSup>
                      <m:sSupPr>
                        <m:ctrlPr>
                          <a:rPr lang="en-ID" sz="3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(2)</m:t>
                        </m:r>
                      </m:e>
                      <m:sup>
                        <m:r>
                          <a:rPr lang="id-ID" sz="3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(2)→40 (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𝑑𝑎𝑙𝑎𝑚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𝑟𝑖𝑏𝑢𝑎𝑛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𝑟𝑢𝑝𝑖𝑎h</m:t>
                    </m:r>
                    <m:r>
                      <a:rPr lang="id-ID" sz="3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3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algn="just">
                  <a:lnSpc>
                    <a:spcPct val="150000"/>
                  </a:lnSpc>
                </a:pP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8467A9-BAAF-D8C0-52E6-A2289BCB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745219"/>
                <a:ext cx="16319500" cy="6629187"/>
              </a:xfrm>
              <a:prstGeom prst="rect">
                <a:avLst/>
              </a:prstGeom>
              <a:blipFill>
                <a:blip r:embed="rId6"/>
                <a:stretch>
                  <a:fillRect t="-1287" r="-13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1081</Words>
  <Application>Microsoft Office PowerPoint</Application>
  <PresentationFormat>Custom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Childos Arabic Semi-Bold</vt:lpstr>
      <vt:lpstr>Lemon Tuesday</vt:lpstr>
      <vt:lpstr>Six Hands Brush</vt:lpstr>
      <vt:lpstr>Times New Roman</vt:lpstr>
      <vt:lpstr>Symbol</vt:lpstr>
      <vt:lpstr>Cambria Math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TURUNAN; TITIK STASIONER</dc:title>
  <cp:lastModifiedBy>kaima tafuza</cp:lastModifiedBy>
  <cp:revision>4</cp:revision>
  <dcterms:created xsi:type="dcterms:W3CDTF">2006-08-16T00:00:00Z</dcterms:created>
  <dcterms:modified xsi:type="dcterms:W3CDTF">2023-08-28T05:03:48Z</dcterms:modified>
  <dc:identifier>DAFsuYQ2-1w</dc:identifier>
</cp:coreProperties>
</file>