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85" r:id="rId5"/>
    <p:sldId id="294" r:id="rId6"/>
    <p:sldId id="307" r:id="rId7"/>
    <p:sldId id="301" r:id="rId8"/>
    <p:sldId id="308" r:id="rId9"/>
    <p:sldId id="302" r:id="rId10"/>
    <p:sldId id="304" r:id="rId11"/>
    <p:sldId id="318" r:id="rId12"/>
    <p:sldId id="323" r:id="rId13"/>
    <p:sldId id="322" r:id="rId14"/>
    <p:sldId id="325" r:id="rId15"/>
    <p:sldId id="326" r:id="rId16"/>
    <p:sldId id="329" r:id="rId17"/>
    <p:sldId id="330" r:id="rId18"/>
    <p:sldId id="328" r:id="rId19"/>
    <p:sldId id="327" r:id="rId20"/>
    <p:sldId id="334" r:id="rId21"/>
    <p:sldId id="332" r:id="rId22"/>
    <p:sldId id="331" r:id="rId23"/>
    <p:sldId id="336" r:id="rId24"/>
    <p:sldId id="338" r:id="rId25"/>
    <p:sldId id="335" r:id="rId26"/>
    <p:sldId id="337" r:id="rId27"/>
    <p:sldId id="340" r:id="rId28"/>
    <p:sldId id="339" r:id="rId29"/>
    <p:sldId id="342" r:id="rId30"/>
    <p:sldId id="343" r:id="rId31"/>
    <p:sldId id="341" r:id="rId32"/>
    <p:sldId id="344" r:id="rId33"/>
    <p:sldId id="345" r:id="rId34"/>
    <p:sldId id="346" r:id="rId35"/>
    <p:sldId id="347" r:id="rId36"/>
    <p:sldId id="297" r:id="rId37"/>
    <p:sldId id="31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1935" autoAdjust="0"/>
  </p:normalViewPr>
  <p:slideViewPr>
    <p:cSldViewPr snapToGrid="0">
      <p:cViewPr>
        <p:scale>
          <a:sx n="60" d="100"/>
          <a:sy n="60" d="100"/>
        </p:scale>
        <p:origin x="1146" y="138"/>
      </p:cViewPr>
      <p:guideLst>
        <p:guide orient="horz" pos="3648"/>
        <p:guide pos="2664"/>
        <p:guide orient="horz" pos="2664"/>
        <p:guide orient="horz" pos="32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7E1B8-528F-4D87-8EBD-B843BAE2C86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576D-777F-42E1-9739-7FD89F404092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1A11-BB96-443E-B274-982C61AA7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C2E115-5267-49A0-A702-59745AC64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4479580-C1B1-4B70-875C-70152944F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4355" y="4687178"/>
            <a:ext cx="159851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323CA5D-7F88-4E2C-B2E1-D03E01072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0172" y="172667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FF095-F8DE-447E-A83F-BD55BD03B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3189" y="71740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A2755C1-A0B6-448A-BE5D-4B492BB7BB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693" y="285863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F3357-BDC3-43CE-89C0-05F5AB97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3216" y="3667946"/>
            <a:ext cx="9285382" cy="1277857"/>
          </a:xfrm>
        </p:spPr>
        <p:txBody>
          <a:bodyPr anchor="ctr"/>
          <a:lstStyle>
            <a:lvl1pPr algn="l">
              <a:defRPr sz="60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FD7F6-12F1-44A8-B26F-82773993F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0418" y="5325276"/>
            <a:ext cx="3677297" cy="682094"/>
          </a:xfrm>
        </p:spPr>
        <p:txBody>
          <a:bodyPr anchor="ctr"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EC412-0EF3-4D93-AF25-A2D2F5A5093A}"/>
              </a:ext>
            </a:extLst>
          </p:cNvPr>
          <p:cNvCxnSpPr>
            <a:cxnSpLocks/>
          </p:cNvCxnSpPr>
          <p:nvPr userDrawn="1"/>
        </p:nvCxnSpPr>
        <p:spPr>
          <a:xfrm>
            <a:off x="2536371" y="2017985"/>
            <a:ext cx="0" cy="15343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836A9-D1F4-4562-B95F-B7BF8F4713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428" y="5655432"/>
            <a:ext cx="33188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Bullet 1</a:t>
            </a:r>
            <a:endParaRPr lang="en-ZA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#</a:t>
            </a:r>
            <a:endParaRPr lang="en-ZA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1/7/20XX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4114797" cy="27479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3" y="3429000"/>
            <a:ext cx="4114797" cy="27479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2413000"/>
            <a:ext cx="4114795" cy="4937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39003" y="2413000"/>
            <a:ext cx="4114797" cy="49371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a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4142" y="2046288"/>
            <a:ext cx="554445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4142" y="3162300"/>
            <a:ext cx="5544458" cy="302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40588" y="2046288"/>
            <a:ext cx="411480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0588" y="3162300"/>
            <a:ext cx="4114800" cy="302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2" y="1850572"/>
            <a:ext cx="10134601" cy="4093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err="1"/>
              <a:t>nAME</a:t>
            </a:r>
            <a:endParaRPr lang="en-US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7" name="Text Placeholder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8" name="Text Placeholder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0" name="Text Placeholder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2" name="Text Placeholder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4" name="Text Placeholder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5" name="Text Placeholder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Text Placeholder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8" name="Text Placeholder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0" name="Text Placeholder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0771" y="4136571"/>
            <a:ext cx="3907972" cy="1883230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771" y="3363686"/>
            <a:ext cx="3907972" cy="555171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A9869E4-27A3-4A22-92EA-ECD5099EC492}"/>
              </a:ext>
            </a:extLst>
          </p:cNvPr>
          <p:cNvSpPr/>
          <p:nvPr userDrawn="1"/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  <a:gd name="connsiteX17" fmla="*/ 1341004 w 6175114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lnTo>
                  <a:pt x="1341004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6" y="3257550"/>
            <a:ext cx="4203247" cy="743744"/>
          </a:xfrm>
        </p:spPr>
        <p:txBody>
          <a:bodyPr lIns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4238625"/>
            <a:ext cx="4203247" cy="1800225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F96520-E4CE-4EAD-8ABF-1D2297D6B3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1" y="3363686"/>
            <a:ext cx="3907972" cy="555171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6" y="3257550"/>
            <a:ext cx="4203247" cy="743744"/>
          </a:xfrm>
        </p:spPr>
        <p:txBody>
          <a:bodyPr lIns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4238625"/>
            <a:ext cx="4203247" cy="1800225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F96520-E4CE-4EAD-8ABF-1D2297D6B3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419184"/>
            <a:ext cx="2362200" cy="1110286"/>
          </a:xfrm>
        </p:spPr>
        <p:txBody>
          <a:bodyPr lIns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6694955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4955" h="6858000">
                <a:moveTo>
                  <a:pt x="0" y="0"/>
                </a:moveTo>
                <a:lnTo>
                  <a:pt x="6694955" y="0"/>
                </a:lnTo>
                <a:lnTo>
                  <a:pt x="2589160" y="6857732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633" y="690928"/>
            <a:ext cx="4501910" cy="732282"/>
          </a:xfrm>
        </p:spPr>
        <p:txBody>
          <a:bodyPr lIns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99" y="2318657"/>
            <a:ext cx="4203247" cy="1440996"/>
          </a:xfrm>
        </p:spPr>
        <p:txBody>
          <a:bodyPr lIns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99" y="4147457"/>
            <a:ext cx="4203247" cy="1532165"/>
          </a:xfrm>
        </p:spPr>
        <p:txBody>
          <a:bodyPr lIns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3" y="5201920"/>
            <a:ext cx="5747657" cy="992505"/>
          </a:xfrm>
        </p:spPr>
        <p:txBody>
          <a:bodyPr anchor="ctr">
            <a:normAutofit/>
          </a:bodyPr>
          <a:lstStyle>
            <a:lvl1pPr>
              <a:defRPr sz="4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Graphic 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 2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Title 3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Bullet Description</a:t>
            </a:r>
            <a:endParaRPr lang="en-ZA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9FF96520-E4CE-4EAD-8ABF-1D2297D6B3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70" r:id="rId7"/>
    <p:sldLayoutId id="2147483651" r:id="rId8"/>
    <p:sldLayoutId id="2147483671" r:id="rId9"/>
    <p:sldLayoutId id="2147483679" r:id="rId10"/>
    <p:sldLayoutId id="2147483677" r:id="rId11"/>
    <p:sldLayoutId id="2147483672" r:id="rId12"/>
    <p:sldLayoutId id="2147483652" r:id="rId13"/>
    <p:sldLayoutId id="2147483653" r:id="rId14"/>
    <p:sldLayoutId id="2147483650" r:id="rId15"/>
    <p:sldLayoutId id="2147483654" r:id="rId16"/>
    <p:sldLayoutId id="2147483674" r:id="rId17"/>
    <p:sldLayoutId id="2147483676" r:id="rId18"/>
    <p:sldLayoutId id="2147483673" r:id="rId19"/>
    <p:sldLayoutId id="214748367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atrio.k@iti.ac.id" TargetMode="External"/><Relationship Id="rId3" Type="http://schemas.openxmlformats.org/officeDocument/2006/relationships/hyperlink" Target="https://foto.wuestenigel.com/hand-in-protective-gloves-holding-covid-19-test-tube-in-front-of-flag-of-finland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0G7iyz4McM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z8FvgCE-U" TargetMode="External"/><Relationship Id="rId2" Type="http://schemas.openxmlformats.org/officeDocument/2006/relationships/hyperlink" Target="https://www.youtube.com/watch?v=0e_xBwQ7znI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HSXVjBDHMM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_xBwQ7znI" TargetMode="External"/><Relationship Id="rId2" Type="http://schemas.openxmlformats.org/officeDocument/2006/relationships/hyperlink" Target="https://www.youtube.com/watch?v=HHSXVjBDHMM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a0G7iyz4McM" TargetMode="External"/><Relationship Id="rId4" Type="http://schemas.openxmlformats.org/officeDocument/2006/relationships/hyperlink" Target="https://www.youtube.com/watch?v=xgz8FvgCE-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4164480-ECF3-4F09-B48E-13A40EAE5A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33" b="7833"/>
          <a:stretch/>
        </p:blipFill>
        <p:spPr/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0F3A494-7424-F609-5DBB-2A64ABD39F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F85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17" y="5433528"/>
            <a:ext cx="9285382" cy="127785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TEKNOLOGI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60117"/>
            <a:ext cx="5551715" cy="682094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Satrio Kuntolaksono, </a:t>
            </a:r>
            <a:r>
              <a:rPr lang="en-US" b="1" dirty="0" err="1">
                <a:solidFill>
                  <a:schemeClr val="bg1">
                    <a:lumMod val="90000"/>
                    <a:lumOff val="10000"/>
                  </a:schemeClr>
                </a:solidFill>
              </a:rPr>
              <a:t>ph.d</a:t>
            </a:r>
            <a:endParaRPr lang="en-US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DDB411-0E13-3741-911B-CFCB74C5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92031" y="4890273"/>
            <a:ext cx="1977572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A9DCCA6-3F65-494E-AB3B-D27BFABC9C93}"/>
              </a:ext>
            </a:extLst>
          </p:cNvPr>
          <p:cNvSpPr txBox="1">
            <a:spLocks/>
          </p:cNvSpPr>
          <p:nvPr/>
        </p:nvSpPr>
        <p:spPr>
          <a:xfrm>
            <a:off x="5468545" y="1255681"/>
            <a:ext cx="6179170" cy="301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b="1" dirty="0" err="1">
                <a:solidFill>
                  <a:schemeClr val="bg1"/>
                </a:solidFill>
              </a:rPr>
              <a:t>Nanoteknologi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FC276F-1941-33D5-A5A4-3715F68B0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49" y="277307"/>
            <a:ext cx="830443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3CBC75-E99C-8586-8C41-FC5E91F0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77" y="277306"/>
            <a:ext cx="819101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050E01-F3F9-822D-5EDC-27B35F85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803" y="215335"/>
            <a:ext cx="1674912" cy="8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5577D782-7A5D-32F5-49A5-91FC62BCF8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0085" y="3796393"/>
            <a:ext cx="1500624" cy="1681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70C5F2-0603-26B4-B76A-E0C0B291FF9F}"/>
              </a:ext>
            </a:extLst>
          </p:cNvPr>
          <p:cNvSpPr txBox="1">
            <a:spLocks/>
          </p:cNvSpPr>
          <p:nvPr/>
        </p:nvSpPr>
        <p:spPr>
          <a:xfrm>
            <a:off x="2377374" y="2000210"/>
            <a:ext cx="1253665" cy="168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FFDE0CF7-7693-245B-B91F-C0CD9E84B0C6}"/>
              </a:ext>
            </a:extLst>
          </p:cNvPr>
          <p:cNvSpPr txBox="1">
            <a:spLocks/>
          </p:cNvSpPr>
          <p:nvPr/>
        </p:nvSpPr>
        <p:spPr>
          <a:xfrm>
            <a:off x="442380" y="153332"/>
            <a:ext cx="1253665" cy="168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FE1CE354-28AC-6118-770D-4B8CE5D4D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7374" y="146890"/>
            <a:ext cx="1253665" cy="1681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" name="Graphic 8">
            <a:extLst>
              <a:ext uri="{FF2B5EF4-FFF2-40B4-BE49-F238E27FC236}">
                <a16:creationId xmlns:a16="http://schemas.microsoft.com/office/drawing/2014/main" id="{8DB9D80A-7B6F-0A4D-DA41-9653A34D3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5311" y="1107218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Graphic 8">
            <a:extLst>
              <a:ext uri="{FF2B5EF4-FFF2-40B4-BE49-F238E27FC236}">
                <a16:creationId xmlns:a16="http://schemas.microsoft.com/office/drawing/2014/main" id="{DA350F6F-9E82-4AE6-399E-5B8385C25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5384" y="1107749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Subtitle 31">
            <a:extLst>
              <a:ext uri="{FF2B5EF4-FFF2-40B4-BE49-F238E27FC236}">
                <a16:creationId xmlns:a16="http://schemas.microsoft.com/office/drawing/2014/main" id="{2F0041A9-68A8-8F6E-8602-F846159A672D}"/>
              </a:ext>
            </a:extLst>
          </p:cNvPr>
          <p:cNvSpPr txBox="1">
            <a:spLocks/>
          </p:cNvSpPr>
          <p:nvPr/>
        </p:nvSpPr>
        <p:spPr>
          <a:xfrm>
            <a:off x="7128688" y="5731409"/>
            <a:ext cx="4519028" cy="911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Program </a:t>
            </a:r>
            <a:r>
              <a:rPr lang="en-US" b="1" dirty="0" err="1">
                <a:solidFill>
                  <a:schemeClr val="bg1"/>
                </a:solidFill>
              </a:rPr>
              <a:t>studi</a:t>
            </a:r>
            <a:r>
              <a:rPr lang="en-US" b="1" dirty="0">
                <a:solidFill>
                  <a:schemeClr val="bg1"/>
                </a:solidFill>
              </a:rPr>
              <a:t> s1 </a:t>
            </a:r>
            <a:r>
              <a:rPr lang="en-US" b="1" dirty="0" err="1">
                <a:solidFill>
                  <a:schemeClr val="bg1"/>
                </a:solidFill>
              </a:rPr>
              <a:t>teknik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kimia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institut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teknologi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indonesia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A00964-1A97-C8CE-8CE6-FB8D9FA9A5BD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s://foto.wuestenigel.com/hand-in-protective-gloves-holding-covid-19-test-tube-in-front-of-flag-of-finland/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7" tooltip="https://creativecommons.org/licenses/by/3.0/"/>
              </a:rPr>
              <a:t>CC BY</a:t>
            </a:r>
            <a:endParaRPr lang="en-ID" sz="90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6DE595D-8090-F21D-0358-5D2D42E4F6F4}"/>
              </a:ext>
            </a:extLst>
          </p:cNvPr>
          <p:cNvSpPr txBox="1">
            <a:spLocks/>
          </p:cNvSpPr>
          <p:nvPr/>
        </p:nvSpPr>
        <p:spPr>
          <a:xfrm>
            <a:off x="7128688" y="5308069"/>
            <a:ext cx="4467695" cy="378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satrio.k@iti.ac.id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0010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Green synthesis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F04-9DE5-5547-1265-BDC4477A7197}"/>
              </a:ext>
            </a:extLst>
          </p:cNvPr>
          <p:cNvSpPr txBox="1"/>
          <p:nvPr/>
        </p:nvSpPr>
        <p:spPr>
          <a:xfrm>
            <a:off x="236220" y="1950908"/>
            <a:ext cx="11719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Sintesis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hijau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metode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biologis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mensintesis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nanopartikel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Tanaman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menyediakan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agen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pereduksi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penstabil</a:t>
            </a:r>
            <a:r>
              <a:rPr lang="en-US" sz="2800" dirty="0">
                <a:solidFill>
                  <a:schemeClr val="bg1"/>
                </a:solidFill>
              </a:rPr>
              <a:t>, dan </a:t>
            </a:r>
            <a:r>
              <a:rPr lang="en-US" sz="2800" dirty="0" err="1">
                <a:solidFill>
                  <a:schemeClr val="bg1"/>
                </a:solidFill>
              </a:rPr>
              <a:t>penutup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gratis dan juga </a:t>
            </a:r>
            <a:r>
              <a:rPr lang="en-US" sz="2800" dirty="0" err="1">
                <a:solidFill>
                  <a:schemeClr val="bg1"/>
                </a:solidFill>
              </a:rPr>
              <a:t>biaya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mikroorganisme</a:t>
            </a:r>
            <a:r>
              <a:rPr lang="en-US" sz="2800" dirty="0">
                <a:solidFill>
                  <a:schemeClr val="bg1"/>
                </a:solidFill>
              </a:rPr>
              <a:t> dan media kultur </a:t>
            </a:r>
            <a:r>
              <a:rPr lang="en-US" sz="2800" dirty="0" err="1">
                <a:solidFill>
                  <a:schemeClr val="bg1"/>
                </a:solidFill>
              </a:rPr>
              <a:t>berkurang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Teknik </a:t>
            </a:r>
            <a:r>
              <a:rPr lang="en-ID" sz="2800" dirty="0" err="1">
                <a:solidFill>
                  <a:schemeClr val="bg1"/>
                </a:solidFill>
              </a:rPr>
              <a:t>ini</a:t>
            </a:r>
            <a:r>
              <a:rPr lang="en-ID" sz="2800" dirty="0">
                <a:solidFill>
                  <a:schemeClr val="bg1"/>
                </a:solidFill>
              </a:rPr>
              <a:t> sangat </a:t>
            </a:r>
            <a:r>
              <a:rPr lang="en-ID" sz="2800" dirty="0" err="1">
                <a:solidFill>
                  <a:schemeClr val="bg1"/>
                </a:solidFill>
              </a:rPr>
              <a:t>ramah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lingkungan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mudah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tidak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memerlukan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instrumen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bahan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kimia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canggih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</a:rPr>
              <a:t>Metode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ini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merupakan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alternatif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baik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untuk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metode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sintesis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nanopartikel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konvensional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</a:rPr>
              <a:t>Produk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dibentuk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metode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ini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lebih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stabil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bentuk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ukuran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diinginkan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8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0010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Green synthesis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F04-9DE5-5547-1265-BDC4477A7197}"/>
              </a:ext>
            </a:extLst>
          </p:cNvPr>
          <p:cNvSpPr txBox="1"/>
          <p:nvPr/>
        </p:nvSpPr>
        <p:spPr>
          <a:xfrm>
            <a:off x="236220" y="2080260"/>
            <a:ext cx="1171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Tanaman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pernah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dipakai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yaitu</a:t>
            </a:r>
            <a:r>
              <a:rPr lang="en-US" sz="3200" dirty="0">
                <a:solidFill>
                  <a:schemeClr val="bg1"/>
                </a:solidFill>
              </a:rPr>
              <a:t> serai, lavender, </a:t>
            </a:r>
            <a:r>
              <a:rPr lang="en-US" sz="3200" dirty="0" err="1">
                <a:solidFill>
                  <a:schemeClr val="bg1"/>
                </a:solidFill>
              </a:rPr>
              <a:t>kulit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petai</a:t>
            </a:r>
            <a:r>
              <a:rPr lang="en-US" sz="3200" dirty="0">
                <a:solidFill>
                  <a:schemeClr val="bg1"/>
                </a:solidFill>
              </a:rPr>
              <a:t>, dan </a:t>
            </a:r>
            <a:r>
              <a:rPr lang="en-US" sz="3200" dirty="0" err="1">
                <a:solidFill>
                  <a:schemeClr val="bg1"/>
                </a:solidFill>
              </a:rPr>
              <a:t>daun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kelor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Keuntungan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menggunakan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tanaman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yaitu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memiliki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sifat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sebagai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bioreduktor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membentuk</a:t>
            </a:r>
            <a:r>
              <a:rPr lang="en-US" sz="3200" dirty="0">
                <a:solidFill>
                  <a:schemeClr val="bg1"/>
                </a:solidFill>
              </a:rPr>
              <a:t> NPs.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Teknik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sangat </a:t>
            </a:r>
            <a:r>
              <a:rPr lang="en-ID" sz="3200" dirty="0" err="1">
                <a:solidFill>
                  <a:schemeClr val="bg1"/>
                </a:solidFill>
              </a:rPr>
              <a:t>ramah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lingkungan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mudah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memerlukan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instrumen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bahan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kimia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canggih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D21DA-139A-097C-C4BE-B6C25E8A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192" y="4776275"/>
            <a:ext cx="1781616" cy="1781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E7F7B-6827-FA51-B9C7-44E440056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122" y="136525"/>
            <a:ext cx="1783715" cy="17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46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0010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Nanoparticles (NPs)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F04-9DE5-5547-1265-BDC4477A7197}"/>
              </a:ext>
            </a:extLst>
          </p:cNvPr>
          <p:cNvSpPr txBox="1"/>
          <p:nvPr/>
        </p:nvSpPr>
        <p:spPr>
          <a:xfrm>
            <a:off x="236220" y="1851660"/>
            <a:ext cx="11719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Tanaman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pernah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dipakai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yaitu</a:t>
            </a:r>
            <a:r>
              <a:rPr lang="en-US" sz="2800" dirty="0">
                <a:solidFill>
                  <a:schemeClr val="bg1"/>
                </a:solidFill>
              </a:rPr>
              <a:t> serai, lavender, </a:t>
            </a:r>
            <a:r>
              <a:rPr lang="en-US" sz="2800" dirty="0" err="1">
                <a:solidFill>
                  <a:schemeClr val="bg1"/>
                </a:solidFill>
              </a:rPr>
              <a:t>kulit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petai</a:t>
            </a:r>
            <a:r>
              <a:rPr lang="en-US" sz="2800" dirty="0">
                <a:solidFill>
                  <a:schemeClr val="bg1"/>
                </a:solidFill>
              </a:rPr>
              <a:t>, dan </a:t>
            </a:r>
            <a:r>
              <a:rPr lang="en-US" sz="2800" dirty="0" err="1">
                <a:solidFill>
                  <a:schemeClr val="bg1"/>
                </a:solidFill>
              </a:rPr>
              <a:t>daun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kelor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Keuntungan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menggunakan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tanaman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yaitu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memiliki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sifat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sebagai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bioreduktor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membentuk</a:t>
            </a:r>
            <a:r>
              <a:rPr lang="en-US" sz="2800" dirty="0">
                <a:solidFill>
                  <a:schemeClr val="bg1"/>
                </a:solidFill>
              </a:rPr>
              <a:t> NPs.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</a:rPr>
              <a:t>Teknik </a:t>
            </a:r>
            <a:r>
              <a:rPr lang="en-ID" sz="2800" dirty="0" err="1">
                <a:solidFill>
                  <a:schemeClr val="bg1"/>
                </a:solidFill>
              </a:rPr>
              <a:t>ini</a:t>
            </a:r>
            <a:r>
              <a:rPr lang="en-ID" sz="2800" dirty="0">
                <a:solidFill>
                  <a:schemeClr val="bg1"/>
                </a:solidFill>
              </a:rPr>
              <a:t> sangat </a:t>
            </a:r>
            <a:r>
              <a:rPr lang="en-ID" sz="2800" dirty="0" err="1">
                <a:solidFill>
                  <a:schemeClr val="bg1"/>
                </a:solidFill>
              </a:rPr>
              <a:t>ramah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lingkungan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mudah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tidak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memerlukan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instrumen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bahan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kimia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canggih</a:t>
            </a:r>
            <a:r>
              <a:rPr lang="en-ID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Jenis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logam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bisa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buat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Nanopartikel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yaitu</a:t>
            </a:r>
            <a:r>
              <a:rPr lang="en-US" sz="2800" dirty="0">
                <a:solidFill>
                  <a:schemeClr val="bg1"/>
                </a:solidFill>
              </a:rPr>
              <a:t> Cu, Ag, Au, Pt, Zn, Fe, dan lain-lain.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67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0010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Electrodeposition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F04-9DE5-5547-1265-BDC4477A7197}"/>
              </a:ext>
            </a:extLst>
          </p:cNvPr>
          <p:cNvSpPr txBox="1"/>
          <p:nvPr/>
        </p:nvSpPr>
        <p:spPr>
          <a:xfrm>
            <a:off x="236220" y="1720840"/>
            <a:ext cx="11719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Ilmu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yang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mempelajari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pengendapan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material ke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suatu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permukaan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melalui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penerapan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medan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listrik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Elektrodeposisi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sangat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dikenal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dalam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ilmu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material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karena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sederhana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dan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menggunakan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energi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yang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rendah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Ini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memungkinkan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penyetelan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sifat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dan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struktur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endapan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akhir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dengan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mengubah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parameter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elektrokimia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seperti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kerapatan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arus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dan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potensial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yang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diterapkan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Elektrodeposisi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mengacu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pada 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proses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penerapan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tegangan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atau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arus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ElsevierGulliver"/>
              </a:rPr>
              <a:t>listrik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untuk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menyimpan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bahan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aktif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ke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permukaan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ElsevierGulliver"/>
              </a:rPr>
              <a:t>elektroda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ElsevierGulliver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F1F1F"/>
                </a:solidFill>
                <a:latin typeface="ElsevierGulliver"/>
              </a:rPr>
              <a:t>Biasanya</a:t>
            </a:r>
            <a:r>
              <a:rPr lang="en-US" sz="2800" dirty="0">
                <a:solidFill>
                  <a:srgbClr val="1F1F1F"/>
                </a:solidFill>
                <a:latin typeface="ElsevierGulliver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ElsevierGulliver"/>
              </a:rPr>
              <a:t>ada</a:t>
            </a:r>
            <a:r>
              <a:rPr lang="en-US" sz="2800" dirty="0">
                <a:solidFill>
                  <a:srgbClr val="1F1F1F"/>
                </a:solidFill>
                <a:latin typeface="ElsevierGulliver"/>
              </a:rPr>
              <a:t> dua </a:t>
            </a:r>
            <a:r>
              <a:rPr lang="en-US" sz="2800" dirty="0" err="1">
                <a:solidFill>
                  <a:srgbClr val="1F1F1F"/>
                </a:solidFill>
                <a:latin typeface="ElsevierGulliver"/>
              </a:rPr>
              <a:t>jenis</a:t>
            </a:r>
            <a:r>
              <a:rPr lang="en-US" sz="2800" dirty="0">
                <a:solidFill>
                  <a:srgbClr val="1F1F1F"/>
                </a:solidFill>
                <a:latin typeface="ElsevierGulliver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ElsevierGulliver"/>
              </a:rPr>
              <a:t>yaitu</a:t>
            </a:r>
            <a:r>
              <a:rPr lang="en-US" sz="2800" dirty="0">
                <a:solidFill>
                  <a:srgbClr val="1F1F1F"/>
                </a:solidFill>
                <a:latin typeface="ElsevierGulliver"/>
              </a:rPr>
              <a:t> </a:t>
            </a:r>
            <a:r>
              <a:rPr lang="en-US" sz="2800" b="1" dirty="0">
                <a:solidFill>
                  <a:srgbClr val="1F1F1F"/>
                </a:solidFill>
                <a:latin typeface="ElsevierGulliver"/>
              </a:rPr>
              <a:t>electro-oxidation</a:t>
            </a:r>
            <a:r>
              <a:rPr lang="en-US" sz="2800" dirty="0">
                <a:solidFill>
                  <a:srgbClr val="1F1F1F"/>
                </a:solidFill>
                <a:latin typeface="ElsevierGulliver"/>
              </a:rPr>
              <a:t> dan </a:t>
            </a:r>
            <a:r>
              <a:rPr lang="en-US" sz="2800" b="1" dirty="0">
                <a:solidFill>
                  <a:srgbClr val="1F1F1F"/>
                </a:solidFill>
                <a:latin typeface="ElsevierGulliver"/>
              </a:rPr>
              <a:t>electro-reduction</a:t>
            </a:r>
            <a:r>
              <a:rPr lang="en-US" sz="2800" dirty="0">
                <a:solidFill>
                  <a:srgbClr val="1F1F1F"/>
                </a:solidFill>
                <a:latin typeface="ElsevierGulliv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01359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7E2ED-C250-87A8-DCA7-EC55B8CD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8" y="731520"/>
            <a:ext cx="5455920" cy="4952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A64BA-2415-271F-0C97-B53D7200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718" y="731521"/>
            <a:ext cx="52953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101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136525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Application of </a:t>
            </a:r>
            <a:r>
              <a:rPr lang="en-US" sz="6000" b="1" dirty="0" err="1">
                <a:solidFill>
                  <a:schemeClr val="bg1"/>
                </a:solidFill>
              </a:rPr>
              <a:t>Nps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F04-9DE5-5547-1265-BDC4477A7197}"/>
              </a:ext>
            </a:extLst>
          </p:cNvPr>
          <p:cNvSpPr txBox="1"/>
          <p:nvPr/>
        </p:nvSpPr>
        <p:spPr>
          <a:xfrm>
            <a:off x="236220" y="2090172"/>
            <a:ext cx="5250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Aplikasi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nanopartikel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digunakan</a:t>
            </a:r>
            <a:r>
              <a:rPr lang="en-US" sz="2800" dirty="0">
                <a:solidFill>
                  <a:schemeClr val="bg1"/>
                </a:solidFill>
              </a:rPr>
              <a:t> ke </a:t>
            </a:r>
            <a:r>
              <a:rPr lang="en-US" sz="2800" dirty="0" err="1">
                <a:solidFill>
                  <a:schemeClr val="bg1"/>
                </a:solidFill>
              </a:rPr>
              <a:t>arah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lingkungan</a:t>
            </a:r>
            <a:r>
              <a:rPr lang="en-US" sz="2800" dirty="0">
                <a:solidFill>
                  <a:schemeClr val="bg1"/>
                </a:solidFill>
              </a:rPr>
              <a:t>, material, dan </a:t>
            </a:r>
            <a:r>
              <a:rPr lang="en-US" sz="2800" dirty="0" err="1">
                <a:solidFill>
                  <a:schemeClr val="bg1"/>
                </a:solidFill>
              </a:rPr>
              <a:t>energi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Penerapan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bidang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seperti</a:t>
            </a:r>
            <a:r>
              <a:rPr lang="en-US" sz="2800" dirty="0">
                <a:solidFill>
                  <a:schemeClr val="bg1"/>
                </a:solidFill>
              </a:rPr>
              <a:t> sensor, drug delivery, energy </a:t>
            </a:r>
            <a:r>
              <a:rPr lang="en-US" sz="2800" dirty="0" err="1">
                <a:solidFill>
                  <a:schemeClr val="bg1"/>
                </a:solidFill>
              </a:rPr>
              <a:t>penyimpanan</a:t>
            </a:r>
            <a:r>
              <a:rPr lang="en-US" sz="2800" dirty="0">
                <a:solidFill>
                  <a:schemeClr val="bg1"/>
                </a:solidFill>
              </a:rPr>
              <a:t>, dan lain-lain.</a:t>
            </a:r>
            <a:endParaRPr lang="en-ID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FAE2F-00C7-BD7E-2C7C-EB1751B5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793" y="4090481"/>
            <a:ext cx="5597887" cy="2265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429DF2-9ACE-DDF7-8412-E8D29594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371530"/>
            <a:ext cx="5250180" cy="25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1295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0010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Elektrokimia</a:t>
            </a:r>
            <a:r>
              <a:rPr lang="en-US" sz="6000" b="1" dirty="0">
                <a:solidFill>
                  <a:schemeClr val="bg1"/>
                </a:solidFill>
              </a:rPr>
              <a:t> sensor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F04-9DE5-5547-1265-BDC4477A7197}"/>
              </a:ext>
            </a:extLst>
          </p:cNvPr>
          <p:cNvSpPr txBox="1"/>
          <p:nvPr/>
        </p:nvSpPr>
        <p:spPr>
          <a:xfrm>
            <a:off x="236220" y="1668780"/>
            <a:ext cx="11719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Istilah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elektrokimia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berasal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istilah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listrik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kimia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yaitu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pengukuran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besaran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listrik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seperti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arus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potensial</a:t>
            </a:r>
            <a:r>
              <a:rPr lang="en-US" sz="2800" dirty="0">
                <a:solidFill>
                  <a:schemeClr val="bg1"/>
                </a:solidFill>
              </a:rPr>
              <a:t>, atau </a:t>
            </a:r>
            <a:r>
              <a:rPr lang="en-US" sz="2800" dirty="0" err="1">
                <a:solidFill>
                  <a:schemeClr val="bg1"/>
                </a:solidFill>
              </a:rPr>
              <a:t>muatan</a:t>
            </a:r>
            <a:r>
              <a:rPr lang="en-US" sz="2800" dirty="0">
                <a:solidFill>
                  <a:schemeClr val="bg1"/>
                </a:solidFill>
              </a:rPr>
              <a:t>, dan </a:t>
            </a:r>
            <a:r>
              <a:rPr lang="en-US" sz="2800" dirty="0" err="1">
                <a:solidFill>
                  <a:schemeClr val="bg1"/>
                </a:solidFill>
              </a:rPr>
              <a:t>hubungannya</a:t>
            </a:r>
            <a:r>
              <a:rPr lang="en-US" sz="2800" dirty="0">
                <a:solidFill>
                  <a:schemeClr val="bg1"/>
                </a:solidFill>
              </a:rPr>
              <a:t> dengan parameter </a:t>
            </a:r>
            <a:r>
              <a:rPr lang="en-US" sz="2800" dirty="0" err="1">
                <a:solidFill>
                  <a:schemeClr val="bg1"/>
                </a:solidFill>
              </a:rPr>
              <a:t>kimia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Elektrokimia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bidang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kimia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mempelajari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perpindahan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elektron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antara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zat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berbagai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fenomena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menyertainya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Bidang</a:t>
            </a:r>
            <a:r>
              <a:rPr lang="en-US" sz="2800" dirty="0">
                <a:solidFill>
                  <a:schemeClr val="bg1"/>
                </a:solidFill>
              </a:rPr>
              <a:t> ini </a:t>
            </a:r>
            <a:r>
              <a:rPr lang="en-US" sz="2800" dirty="0" err="1">
                <a:solidFill>
                  <a:schemeClr val="bg1"/>
                </a:solidFill>
              </a:rPr>
              <a:t>memiliki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hubungan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erat</a:t>
            </a:r>
            <a:r>
              <a:rPr lang="en-US" sz="2800" dirty="0">
                <a:solidFill>
                  <a:schemeClr val="bg1"/>
                </a:solidFill>
              </a:rPr>
              <a:t> dengan </a:t>
            </a:r>
            <a:r>
              <a:rPr lang="en-US" sz="2800" dirty="0" err="1">
                <a:solidFill>
                  <a:schemeClr val="bg1"/>
                </a:solidFill>
              </a:rPr>
              <a:t>kimia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fisika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kimia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analitik</a:t>
            </a:r>
            <a:r>
              <a:rPr lang="en-US" sz="2800" dirty="0">
                <a:solidFill>
                  <a:schemeClr val="bg1"/>
                </a:solidFill>
              </a:rPr>
              <a:t>, dan </a:t>
            </a:r>
            <a:r>
              <a:rPr lang="en-US" sz="2800" dirty="0" err="1">
                <a:solidFill>
                  <a:schemeClr val="bg1"/>
                </a:solidFill>
              </a:rPr>
              <a:t>industri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kimia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</a:rPr>
              <a:t>Sebagian besar bidang ini berkaitan dengan studi perubahan kimia yang disebabkan oleh aliran arus listrik dan produksi energi listrik melalui reaksi kimia.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159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0010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Elektrokimia</a:t>
            </a:r>
            <a:r>
              <a:rPr lang="en-US" sz="6000" b="1" dirty="0">
                <a:solidFill>
                  <a:schemeClr val="bg1"/>
                </a:solidFill>
              </a:rPr>
              <a:t> sensor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F04-9DE5-5547-1265-BDC4477A7197}"/>
              </a:ext>
            </a:extLst>
          </p:cNvPr>
          <p:cNvSpPr txBox="1"/>
          <p:nvPr/>
        </p:nvSpPr>
        <p:spPr>
          <a:xfrm>
            <a:off x="236220" y="1668780"/>
            <a:ext cx="6286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Ada 3 </a:t>
            </a:r>
            <a:r>
              <a:rPr lang="en-US" sz="2400" dirty="0" err="1">
                <a:solidFill>
                  <a:schemeClr val="bg1"/>
                </a:solidFill>
              </a:rPr>
              <a:t>elektroda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selalu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rangkaian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elektrokimia</a:t>
            </a:r>
            <a:r>
              <a:rPr lang="en-US" sz="2400" dirty="0">
                <a:solidFill>
                  <a:schemeClr val="bg1"/>
                </a:solidFill>
              </a:rPr>
              <a:t> sensor </a:t>
            </a:r>
            <a:r>
              <a:rPr lang="en-US" sz="2400" dirty="0" err="1">
                <a:solidFill>
                  <a:schemeClr val="bg1"/>
                </a:solidFill>
              </a:rPr>
              <a:t>antara</a:t>
            </a:r>
            <a:r>
              <a:rPr lang="en-US" sz="2400" dirty="0">
                <a:solidFill>
                  <a:schemeClr val="bg1"/>
                </a:solidFill>
              </a:rPr>
              <a:t> lain working electrode, reference electrode, dan counter electrode.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Working electrode : </a:t>
            </a:r>
            <a:r>
              <a:rPr lang="en-US" sz="2400" dirty="0" err="1">
                <a:solidFill>
                  <a:schemeClr val="bg1"/>
                </a:solidFill>
              </a:rPr>
              <a:t>elektroda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karbon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kaca</a:t>
            </a:r>
            <a:r>
              <a:rPr lang="en-US" sz="2400" dirty="0">
                <a:solidFill>
                  <a:schemeClr val="bg1"/>
                </a:solidFill>
              </a:rPr>
              <a:t> (glassy carbon electrode), carbon felt electrode, screen printed electrode, dan CNT.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Reference electrode : Ag/AgCl dengan 3M atau 6M.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Counter electrode : Pt wire (</a:t>
            </a:r>
            <a:r>
              <a:rPr lang="en-US" sz="2400" dirty="0" err="1">
                <a:solidFill>
                  <a:schemeClr val="bg1"/>
                </a:solidFill>
              </a:rPr>
              <a:t>Kawat</a:t>
            </a:r>
            <a:r>
              <a:rPr lang="en-US" sz="2400" dirty="0">
                <a:solidFill>
                  <a:schemeClr val="bg1"/>
                </a:solidFill>
              </a:rPr>
              <a:t> platinum).</a:t>
            </a:r>
            <a:endParaRPr lang="en-ID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FA161-378F-5987-9B0B-B9A9D042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473562"/>
            <a:ext cx="5029673" cy="45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770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7FB79-C98B-0DDC-ADCE-3169DD70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670560"/>
            <a:ext cx="9997440" cy="51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335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30010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Elektrokimia</a:t>
            </a:r>
            <a:r>
              <a:rPr lang="en-US" sz="6000" b="1" dirty="0">
                <a:solidFill>
                  <a:schemeClr val="bg1"/>
                </a:solidFill>
              </a:rPr>
              <a:t> sensor</a:t>
            </a:r>
            <a:endParaRPr lang="en-ID" sz="6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DF0958-1AAD-3DE9-B4D1-8DF1DFAD982D}"/>
              </a:ext>
            </a:extLst>
          </p:cNvPr>
          <p:cNvGrpSpPr/>
          <p:nvPr/>
        </p:nvGrpSpPr>
        <p:grpSpPr>
          <a:xfrm>
            <a:off x="579120" y="3328997"/>
            <a:ext cx="11033760" cy="1569660"/>
            <a:chOff x="579120" y="3039437"/>
            <a:chExt cx="11033760" cy="1569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11105A-A971-A63E-5318-F758E110C315}"/>
                </a:ext>
              </a:extLst>
            </p:cNvPr>
            <p:cNvSpPr txBox="1"/>
            <p:nvPr/>
          </p:nvSpPr>
          <p:spPr>
            <a:xfrm>
              <a:off x="579120" y="3177935"/>
              <a:ext cx="2514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Cyclic Voltammetry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CE7A21-417E-3C6C-50E7-8C65F1CA8136}"/>
                </a:ext>
              </a:extLst>
            </p:cNvPr>
            <p:cNvSpPr txBox="1"/>
            <p:nvPr/>
          </p:nvSpPr>
          <p:spPr>
            <a:xfrm>
              <a:off x="4632960" y="3424157"/>
              <a:ext cx="2773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Amperometry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060AD8-11FE-091F-7969-8C0A0FE897A6}"/>
                </a:ext>
              </a:extLst>
            </p:cNvPr>
            <p:cNvSpPr txBox="1"/>
            <p:nvPr/>
          </p:nvSpPr>
          <p:spPr>
            <a:xfrm>
              <a:off x="8839200" y="3039437"/>
              <a:ext cx="27736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Potential-Controlled Coulometry</a:t>
              </a:r>
              <a:endParaRPr lang="en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A3D954-6031-7D6E-1847-968BDEEE56F7}"/>
              </a:ext>
            </a:extLst>
          </p:cNvPr>
          <p:cNvGrpSpPr/>
          <p:nvPr/>
        </p:nvGrpSpPr>
        <p:grpSpPr>
          <a:xfrm>
            <a:off x="1836420" y="1577340"/>
            <a:ext cx="8389620" cy="2136377"/>
            <a:chOff x="1836420" y="1577340"/>
            <a:chExt cx="8389620" cy="213637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7DFBB2-0753-24FF-CA0B-A56C4125397A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1836420" y="1577340"/>
              <a:ext cx="4145280" cy="18468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EFEEE8-24F0-0CFF-E31A-0E1A9BCCC019}"/>
                </a:ext>
              </a:extLst>
            </p:cNvPr>
            <p:cNvCxnSpPr>
              <a:stCxn id="3" idx="2"/>
              <a:endCxn id="5" idx="0"/>
            </p:cNvCxnSpPr>
            <p:nvPr/>
          </p:nvCxnSpPr>
          <p:spPr>
            <a:xfrm>
              <a:off x="5981700" y="1577340"/>
              <a:ext cx="38100" cy="21363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CA845A-DBCC-2D63-6AAB-39A11321C35D}"/>
                </a:ext>
              </a:extLst>
            </p:cNvPr>
            <p:cNvCxnSpPr>
              <a:stCxn id="3" idx="2"/>
              <a:endCxn id="7" idx="0"/>
            </p:cNvCxnSpPr>
            <p:nvPr/>
          </p:nvCxnSpPr>
          <p:spPr>
            <a:xfrm>
              <a:off x="5981700" y="1577340"/>
              <a:ext cx="4244340" cy="17516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42766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1F50801-87EF-814D-E43F-79A12E35E35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F85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F25F1-9242-41C0-96EB-97E19717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7B4C-9F2C-459E-B835-5C4DEAB0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4EBC8CE-AA05-A71C-2967-8758AC1B2550}"/>
              </a:ext>
            </a:extLst>
          </p:cNvPr>
          <p:cNvSpPr txBox="1">
            <a:spLocks/>
          </p:cNvSpPr>
          <p:nvPr/>
        </p:nvSpPr>
        <p:spPr>
          <a:xfrm>
            <a:off x="278130" y="2447196"/>
            <a:ext cx="11635740" cy="306968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ID" sz="2800" b="1" u="sng" dirty="0">
                <a:solidFill>
                  <a:schemeClr val="bg1"/>
                </a:solidFill>
              </a:rPr>
              <a:t>CPL1 (S2)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Memiliki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moral,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etika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kepribadian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baik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menyelesaikan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tugasnya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ID" sz="2800" b="1" u="sng" dirty="0">
                <a:solidFill>
                  <a:schemeClr val="bg1"/>
                </a:solidFill>
              </a:rPr>
              <a:t>CPL 2 (P2)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Menguasai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prinsip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metode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rekayasa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kimia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prinsip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ekonomi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dan proses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ekologi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berperan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tenaga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ahli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(sub professional)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menangani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masalah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rekayasa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Kimia.</a:t>
            </a: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B0082C-1EF9-22FC-477F-04980311B705}"/>
              </a:ext>
            </a:extLst>
          </p:cNvPr>
          <p:cNvSpPr txBox="1">
            <a:spLocks/>
          </p:cNvSpPr>
          <p:nvPr/>
        </p:nvSpPr>
        <p:spPr>
          <a:xfrm>
            <a:off x="891540" y="277305"/>
            <a:ext cx="7261854" cy="187957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CAPAIAN PEMBELAJARAN LULUSAN (CPL)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A6C21A6-AFBF-342A-F10D-08DE079F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49" y="277307"/>
            <a:ext cx="830443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2AC17DC-F27B-FEA5-5EFD-650D8660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77" y="277306"/>
            <a:ext cx="819101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D89BE1F-49F9-EB6F-D088-99AF7A3B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803" y="215335"/>
            <a:ext cx="1674912" cy="8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FB4163-7D2A-6214-B507-19401DB8F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7691" y="2293407"/>
            <a:ext cx="0" cy="35675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15176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</a:rPr>
              <a:t>Karakterisasi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endParaRPr lang="en-ID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237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810649"/>
            <a:ext cx="11490960" cy="127723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TEM &amp; Sem</a:t>
            </a:r>
            <a:endParaRPr lang="en-ID" sz="7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20820-F124-2531-D0E1-51FB8B41B36B}"/>
              </a:ext>
            </a:extLst>
          </p:cNvPr>
          <p:cNvSpPr txBox="1"/>
          <p:nvPr/>
        </p:nvSpPr>
        <p:spPr>
          <a:xfrm>
            <a:off x="350520" y="2705725"/>
            <a:ext cx="11231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Scanning Electron Microscope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Transmission Electron Microscope</a:t>
            </a:r>
            <a:endParaRPr lang="en-ID" sz="4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D6474-4F71-FC0A-D7E5-67EE3B992FB2}"/>
              </a:ext>
            </a:extLst>
          </p:cNvPr>
          <p:cNvSpPr txBox="1"/>
          <p:nvPr/>
        </p:nvSpPr>
        <p:spPr>
          <a:xfrm>
            <a:off x="3048000" y="48849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hlinkClick r:id="rId2"/>
              </a:rPr>
              <a:t>https://www.youtube.com/watch?v=a0G7iyz4McM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7297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4D629-0DA9-5751-5F14-8DD278ED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5" y="55551"/>
            <a:ext cx="4858428" cy="3093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A667B-EE02-EF6D-E74B-D90A63819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411" y="409888"/>
            <a:ext cx="6468378" cy="3093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2FD7C9-0E92-AD4C-8344-B39F911F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192" y="3744583"/>
            <a:ext cx="8039616" cy="27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57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620E5-C933-F4D9-4079-3587B39C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31" y="776605"/>
            <a:ext cx="3735070" cy="5139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FE6A67-92CD-6284-97C8-EA5AA5BCA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0" y="776605"/>
            <a:ext cx="3403742" cy="5139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35A70F-B77B-E1C9-0067-CB7D15331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776605"/>
            <a:ext cx="4548010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718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838200"/>
            <a:ext cx="11490960" cy="397763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FTIR 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(Fourier Transform Infrared Spectroscopy)</a:t>
            </a:r>
            <a:endParaRPr lang="en-ID" sz="7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FF542-835D-50CC-6611-CA4603C90C0F}"/>
              </a:ext>
            </a:extLst>
          </p:cNvPr>
          <p:cNvSpPr txBox="1"/>
          <p:nvPr/>
        </p:nvSpPr>
        <p:spPr>
          <a:xfrm>
            <a:off x="3040380" y="5216762"/>
            <a:ext cx="611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>
                <a:solidFill>
                  <a:schemeClr val="bg1"/>
                </a:solidFill>
                <a:hlinkClick r:id="rId2"/>
              </a:rPr>
              <a:t>https://www.youtube.com/watch?v=0e_xBwQ7znI</a:t>
            </a:r>
            <a:endParaRPr lang="en-ID" dirty="0">
              <a:solidFill>
                <a:schemeClr val="bg1"/>
              </a:solidFill>
            </a:endParaRPr>
          </a:p>
          <a:p>
            <a:pPr algn="ctr"/>
            <a:r>
              <a:rPr lang="en-ID" dirty="0">
                <a:solidFill>
                  <a:schemeClr val="bg1"/>
                </a:solidFill>
                <a:hlinkClick r:id="rId3"/>
              </a:rPr>
              <a:t>https://www.youtube.com/watch?v=xgz8FvgCE-U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15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BD83B-B806-83C6-754E-9C52A4053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59" y="1011404"/>
            <a:ext cx="5151461" cy="4642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C1861-6835-80CC-073B-777AA12CE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97" y="1011404"/>
            <a:ext cx="5411243" cy="46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94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1A879-8514-B1C6-6DFD-7FECEB56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5" y="1217000"/>
            <a:ext cx="5220429" cy="477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99EF53-E2E4-1716-1E2F-84D6C305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812" y="683601"/>
            <a:ext cx="6506483" cy="45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312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838200"/>
            <a:ext cx="11490960" cy="397763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XPS</a:t>
            </a:r>
            <a:br>
              <a:rPr lang="en-US" sz="7200" b="1" dirty="0">
                <a:solidFill>
                  <a:schemeClr val="bg1"/>
                </a:solidFill>
              </a:rPr>
            </a:br>
            <a:r>
              <a:rPr lang="en-US" sz="7200" b="1" dirty="0">
                <a:solidFill>
                  <a:schemeClr val="bg1"/>
                </a:solidFill>
              </a:rPr>
              <a:t>(X-ray photoelectron spectroscopy)</a:t>
            </a:r>
            <a:endParaRPr lang="en-ID" sz="7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FF542-835D-50CC-6611-CA4603C90C0F}"/>
              </a:ext>
            </a:extLst>
          </p:cNvPr>
          <p:cNvSpPr txBox="1"/>
          <p:nvPr/>
        </p:nvSpPr>
        <p:spPr>
          <a:xfrm>
            <a:off x="3040380" y="5216762"/>
            <a:ext cx="611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>
                <a:solidFill>
                  <a:schemeClr val="bg1"/>
                </a:solidFill>
                <a:hlinkClick r:id="rId2"/>
              </a:rPr>
              <a:t>https://www.youtube.com/watch?v=HHSXVjBDHMM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1981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2DA2F-5355-FC9F-E570-F508A4DE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258996"/>
            <a:ext cx="7559040" cy="59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2203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108FB-C7A9-0343-009D-05E2CDA3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118360"/>
            <a:ext cx="11490960" cy="179768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Elektrokimia</a:t>
            </a:r>
            <a:r>
              <a:rPr lang="en-US" sz="7200" b="1" dirty="0">
                <a:solidFill>
                  <a:schemeClr val="bg1"/>
                </a:solidFill>
              </a:rPr>
              <a:t> sensor</a:t>
            </a:r>
            <a:endParaRPr lang="en-ID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652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1F50801-87EF-814D-E43F-79A12E35E35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F85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F25F1-9242-41C0-96EB-97E19717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7B4C-9F2C-459E-B835-5C4DEAB0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4EBC8CE-AA05-A71C-2967-8758AC1B2550}"/>
              </a:ext>
            </a:extLst>
          </p:cNvPr>
          <p:cNvSpPr txBox="1">
            <a:spLocks/>
          </p:cNvSpPr>
          <p:nvPr/>
        </p:nvSpPr>
        <p:spPr>
          <a:xfrm>
            <a:off x="251497" y="2409964"/>
            <a:ext cx="11689006" cy="385773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ID" sz="2400" b="1" u="sng" dirty="0">
                <a:solidFill>
                  <a:schemeClr val="bg1"/>
                </a:solidFill>
              </a:rPr>
              <a:t>CPL 3 (KU2)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Mampu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memahami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kebutuhan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pembelajaran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sepanjang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hayat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proses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evaluasi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diri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mengelola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pembelajaran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diri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sendiri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efektif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mengkomunikasikan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informasi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dan ide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berbagai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bentuk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media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kepada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tentang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rekayasa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kimia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sz="24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ID" sz="2400" b="1" u="sng" dirty="0">
                <a:solidFill>
                  <a:schemeClr val="bg1"/>
                </a:solidFill>
              </a:rPr>
              <a:t>CPL 4 (KK1)</a:t>
            </a:r>
            <a:r>
              <a:rPr lang="en-ID" sz="2400" b="1" dirty="0">
                <a:solidFill>
                  <a:schemeClr val="bg1"/>
                </a:solidFill>
              </a:rPr>
              <a:t> 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Mampu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mengidentifikasi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merumuskan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masalah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penerapan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ilmu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kimia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melakukan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studi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mendesain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suatu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sistem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proses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menyelesaikan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masalah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berdasarkan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prinsip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aplikasi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kimia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perubahan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bahan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baku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menjadi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produk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mempunyai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nilai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tambah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proses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fisika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kimia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biologi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aman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ramah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ekonomis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memanfaatkan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metode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teknik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instrument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rekayasa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modern,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serta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menganalisis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mengevaluasi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hasilnya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batasan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ada</a:t>
            </a:r>
            <a:r>
              <a:rPr lang="en-ID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B0082C-1EF9-22FC-477F-04980311B705}"/>
              </a:ext>
            </a:extLst>
          </p:cNvPr>
          <p:cNvSpPr txBox="1">
            <a:spLocks/>
          </p:cNvSpPr>
          <p:nvPr/>
        </p:nvSpPr>
        <p:spPr>
          <a:xfrm>
            <a:off x="544285" y="175455"/>
            <a:ext cx="7178439" cy="191458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CAPAIAN PEMBELAJARAN LULUSAN (CPL)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A6C21A6-AFBF-342A-F10D-08DE079F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49" y="277307"/>
            <a:ext cx="830443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2AC17DC-F27B-FEA5-5EFD-650D8660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77" y="277306"/>
            <a:ext cx="819101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D89BE1F-49F9-EB6F-D088-99AF7A3B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803" y="215335"/>
            <a:ext cx="1674912" cy="8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FB4163-7D2A-6214-B507-19401DB8F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7691" y="2293407"/>
            <a:ext cx="0" cy="35675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8A62F-3436-4107-29D6-2BC99A47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393"/>
            <a:ext cx="4008460" cy="5044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DCB2D-288D-CFF7-86BF-7D8D625B6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02" y="501406"/>
            <a:ext cx="4008460" cy="4963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8A356-3B30-AF14-CA77-0972F3250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940" y="474664"/>
            <a:ext cx="3962060" cy="50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43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C2006-9551-CAD7-472B-F52D624A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" y="573108"/>
            <a:ext cx="3672840" cy="4959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ADCEB-5B89-2DF9-693E-5D073AEE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81" y="573108"/>
            <a:ext cx="3807916" cy="4959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949030-46D5-9E6C-8AF7-327DEAFCC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437" y="573109"/>
            <a:ext cx="4513123" cy="495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845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AFE86-1948-B072-446F-158D520D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2" y="774984"/>
            <a:ext cx="3219899" cy="50139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DAEDF5D-A41C-5E7F-A86B-12CFFE7B4474}"/>
              </a:ext>
            </a:extLst>
          </p:cNvPr>
          <p:cNvGrpSpPr/>
          <p:nvPr/>
        </p:nvGrpSpPr>
        <p:grpSpPr>
          <a:xfrm>
            <a:off x="4000282" y="452644"/>
            <a:ext cx="3620680" cy="5648699"/>
            <a:chOff x="3892640" y="457200"/>
            <a:chExt cx="3248479" cy="56486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B5B818-C910-F62B-540C-56BCEE5DB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2641" y="457200"/>
              <a:ext cx="3248478" cy="28197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584C4E-FE45-B9DA-CF37-D34B3221B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2640" y="3429000"/>
              <a:ext cx="3248477" cy="26768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00CE33-6633-5C30-D757-77BDB11EC283}"/>
              </a:ext>
            </a:extLst>
          </p:cNvPr>
          <p:cNvGrpSpPr/>
          <p:nvPr/>
        </p:nvGrpSpPr>
        <p:grpSpPr>
          <a:xfrm>
            <a:off x="8084602" y="452644"/>
            <a:ext cx="3513038" cy="5648699"/>
            <a:chOff x="7581682" y="457200"/>
            <a:chExt cx="3124636" cy="56486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6A26C4-A1F6-A2CA-6EC6-A3541167D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1682" y="457200"/>
              <a:ext cx="3124636" cy="28293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0FE3B9-89F8-70AC-1075-71581A1D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1682" y="3429000"/>
              <a:ext cx="3124636" cy="2676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888026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3429000"/>
            <a:ext cx="5013960" cy="27479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[1] M. Z. </a:t>
            </a:r>
            <a:r>
              <a:rPr lang="en-US" sz="1400" dirty="0" err="1">
                <a:solidFill>
                  <a:schemeClr val="bg1"/>
                </a:solidFill>
              </a:rPr>
              <a:t>Risana</a:t>
            </a:r>
            <a:r>
              <a:rPr lang="en-US" sz="1400" dirty="0">
                <a:solidFill>
                  <a:schemeClr val="bg1"/>
                </a:solidFill>
              </a:rPr>
              <a:t> et. al., </a:t>
            </a:r>
            <a:r>
              <a:rPr lang="en-US" sz="1400" dirty="0" err="1">
                <a:solidFill>
                  <a:schemeClr val="bg1"/>
                </a:solidFill>
              </a:rPr>
              <a:t>Talanta</a:t>
            </a:r>
            <a:r>
              <a:rPr lang="en-US" sz="1400" dirty="0">
                <a:solidFill>
                  <a:schemeClr val="bg1"/>
                </a:solidFill>
              </a:rPr>
              <a:t> Open, 10 (2024) 100340.</a:t>
            </a:r>
          </a:p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[2] M. Jinnai et. al., Electrochemistry, 88(5) (2020) 347-349.</a:t>
            </a:r>
          </a:p>
          <a:p>
            <a:pPr algn="just">
              <a:lnSpc>
                <a:spcPct val="100000"/>
              </a:lnSpc>
            </a:pPr>
            <a:r>
              <a:rPr lang="en-ID" sz="1400" dirty="0">
                <a:solidFill>
                  <a:schemeClr val="bg1"/>
                </a:solidFill>
              </a:rPr>
              <a:t>[3] </a:t>
            </a:r>
            <a:r>
              <a:rPr lang="en-US" sz="1400" dirty="0">
                <a:solidFill>
                  <a:schemeClr val="bg1"/>
                </a:solidFill>
              </a:rPr>
              <a:t>C. Shimamura et. al., Journal of the Surface Finishing Society of Japan, 71(2) (2020) 833-835.</a:t>
            </a:r>
          </a:p>
          <a:p>
            <a:pPr algn="just">
              <a:lnSpc>
                <a:spcPct val="100000"/>
              </a:lnSpc>
            </a:pPr>
            <a:r>
              <a:rPr lang="en-ID" sz="1400" dirty="0">
                <a:solidFill>
                  <a:schemeClr val="bg1"/>
                </a:solidFill>
              </a:rPr>
              <a:t>[4] S. Kuntolaksono, et. al., Electrochemistry, 88(5) (2020) 441-443.</a:t>
            </a:r>
          </a:p>
          <a:p>
            <a:pPr algn="just">
              <a:lnSpc>
                <a:spcPct val="100000"/>
              </a:lnSpc>
            </a:pPr>
            <a:r>
              <a:rPr lang="en-ID" sz="1400" dirty="0">
                <a:solidFill>
                  <a:schemeClr val="bg1"/>
                </a:solidFill>
              </a:rPr>
              <a:t>[5]  C. Shimamura, et. al., </a:t>
            </a:r>
            <a:r>
              <a:rPr lang="en-ID" sz="1400" dirty="0" err="1">
                <a:solidFill>
                  <a:schemeClr val="bg1"/>
                </a:solidFill>
              </a:rPr>
              <a:t>Bunseki</a:t>
            </a:r>
            <a:r>
              <a:rPr lang="en-ID" sz="1400" dirty="0">
                <a:solidFill>
                  <a:schemeClr val="bg1"/>
                </a:solidFill>
              </a:rPr>
              <a:t> Kagaku, 69(10-11) (2020) 593-597.</a:t>
            </a:r>
          </a:p>
          <a:p>
            <a:pPr algn="just">
              <a:lnSpc>
                <a:spcPct val="100000"/>
              </a:lnSpc>
            </a:pPr>
            <a:r>
              <a:rPr lang="en-ID" sz="1400" dirty="0">
                <a:solidFill>
                  <a:schemeClr val="bg1"/>
                </a:solidFill>
              </a:rPr>
              <a:t>[6]  S. Kuntolaksono, et. al., Analytical Sciences, (36) (2020) 1547-1550.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AF2965-1DCE-4B93-BD47-2AD94F6E3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4904" y="3429000"/>
            <a:ext cx="5013960" cy="2747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ID" sz="2000" dirty="0">
                <a:solidFill>
                  <a:schemeClr val="bg1"/>
                </a:solidFill>
                <a:hlinkClick r:id="rId2"/>
              </a:rPr>
              <a:t>https://www.youtube.com/watch?v=HHSXVjBDHMM</a:t>
            </a:r>
            <a:endParaRPr lang="en-ID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ID" sz="2000" dirty="0">
                <a:solidFill>
                  <a:schemeClr val="bg1"/>
                </a:solidFill>
                <a:hlinkClick r:id="rId3"/>
              </a:rPr>
              <a:t>https://www.youtube.com/watch?v=0e_xBwQ7znI</a:t>
            </a:r>
            <a:endParaRPr lang="en-ID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ID" sz="2000" dirty="0">
                <a:solidFill>
                  <a:schemeClr val="bg1"/>
                </a:solidFill>
                <a:hlinkClick r:id="rId4"/>
              </a:rPr>
              <a:t>https://www.youtube.com/watch?v=xgz8FvgCE-U</a:t>
            </a:r>
            <a:endParaRPr lang="en-ID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ID" sz="2000" dirty="0">
                <a:solidFill>
                  <a:schemeClr val="bg1"/>
                </a:solidFill>
                <a:hlinkClick r:id="rId5"/>
              </a:rPr>
              <a:t>https://www.youtube.com/watch?v=a0G7iyz4McM</a:t>
            </a:r>
            <a:endParaRPr lang="en-ID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ID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604E6A-773D-4777-825E-8D25A2E7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DAFTAR PUSTAKA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ZA" b="1" dirty="0"/>
              <a:t>PUSTAKA UTAMA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b="1" dirty="0"/>
              <a:t>SUMBER LAINNYA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05826AED-802F-40C1-9AD0-8144FA96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6765" y="6334127"/>
            <a:ext cx="3038469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</p:spTree>
    <p:extLst>
      <p:ext uri="{BB962C8B-B14F-4D97-AF65-F5344CB8AC3E}">
        <p14:creationId xmlns:p14="http://schemas.microsoft.com/office/powerpoint/2010/main" val="2077502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34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B29D7-3489-56A6-7649-3253ED3B430A}"/>
              </a:ext>
            </a:extLst>
          </p:cNvPr>
          <p:cNvSpPr txBox="1"/>
          <p:nvPr/>
        </p:nvSpPr>
        <p:spPr>
          <a:xfrm>
            <a:off x="838200" y="2034540"/>
            <a:ext cx="10774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</a:rPr>
              <a:t>Terimakasih</a:t>
            </a:r>
            <a:endParaRPr lang="en-ID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1F50801-87EF-814D-E43F-79A12E35E35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F85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F25F1-9242-41C0-96EB-97E19717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7B4C-9F2C-459E-B835-5C4DEAB0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A4621C0-3120-42C3-39F3-7C8787984D7D}"/>
              </a:ext>
            </a:extLst>
          </p:cNvPr>
          <p:cNvSpPr txBox="1">
            <a:spLocks/>
          </p:cNvSpPr>
          <p:nvPr/>
        </p:nvSpPr>
        <p:spPr>
          <a:xfrm>
            <a:off x="205540" y="2602184"/>
            <a:ext cx="11780919" cy="2950012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CPMK 1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Memiliki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moral,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etika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kepribadian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baik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menyelesaikan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tugas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selama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proses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pembelajaran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terkait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mata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kuliah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Nanoteknologi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CPMK 2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Menguasai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prinsip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metode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rekayasa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kimia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prinsip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ekonomi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proses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ekologi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berperan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tenaga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ahli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(sub professional) yang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menangani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masalah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Kimia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menggunakan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ilmu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nanoteknologi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mandiri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6D22B88-4348-BD05-0BA0-F92BAD875AF9}"/>
              </a:ext>
            </a:extLst>
          </p:cNvPr>
          <p:cNvSpPr txBox="1">
            <a:spLocks/>
          </p:cNvSpPr>
          <p:nvPr/>
        </p:nvSpPr>
        <p:spPr>
          <a:xfrm>
            <a:off x="426720" y="302776"/>
            <a:ext cx="7503329" cy="139302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CAPAIAN PEMBELAJARAN </a:t>
            </a:r>
            <a:r>
              <a:rPr lang="en-US" sz="4000" b="1" dirty="0" err="1">
                <a:solidFill>
                  <a:schemeClr val="bg1"/>
                </a:solidFill>
              </a:rPr>
              <a:t>mata</a:t>
            </a:r>
            <a:r>
              <a:rPr lang="en-US" sz="4000" b="1" dirty="0">
                <a:solidFill>
                  <a:schemeClr val="bg1"/>
                </a:solidFill>
              </a:rPr>
              <a:t> kuliah (CPMK)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A6C21A6-AFBF-342A-F10D-08DE079F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49" y="277307"/>
            <a:ext cx="830443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2AC17DC-F27B-FEA5-5EFD-650D8660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77" y="277306"/>
            <a:ext cx="819101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D89BE1F-49F9-EB6F-D088-99AF7A3B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803" y="215335"/>
            <a:ext cx="1674912" cy="8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FB4163-7D2A-6214-B507-19401DB8F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7691" y="2293407"/>
            <a:ext cx="0" cy="35675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1F50801-87EF-814D-E43F-79A12E35E35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F85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F25F1-9242-41C0-96EB-97E19717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7B4C-9F2C-459E-B835-5C4DEAB0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6D22B88-4348-BD05-0BA0-F92BAD875AF9}"/>
              </a:ext>
            </a:extLst>
          </p:cNvPr>
          <p:cNvSpPr txBox="1">
            <a:spLocks/>
          </p:cNvSpPr>
          <p:nvPr/>
        </p:nvSpPr>
        <p:spPr>
          <a:xfrm>
            <a:off x="426720" y="302776"/>
            <a:ext cx="7503329" cy="139302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CAPAIAN PEMBELAJARAN </a:t>
            </a:r>
            <a:r>
              <a:rPr lang="en-US" sz="4000" b="1" dirty="0" err="1">
                <a:solidFill>
                  <a:schemeClr val="bg1"/>
                </a:solidFill>
              </a:rPr>
              <a:t>mata</a:t>
            </a:r>
            <a:r>
              <a:rPr lang="en-US" sz="4000" b="1" dirty="0">
                <a:solidFill>
                  <a:schemeClr val="bg1"/>
                </a:solidFill>
              </a:rPr>
              <a:t> kuliah (CPMK)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A6C21A6-AFBF-342A-F10D-08DE079F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49" y="277307"/>
            <a:ext cx="830443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2AC17DC-F27B-FEA5-5EFD-650D8660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77" y="277306"/>
            <a:ext cx="819101" cy="8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D89BE1F-49F9-EB6F-D088-99AF7A3B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803" y="215335"/>
            <a:ext cx="1674912" cy="8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FB4163-7D2A-6214-B507-19401DB8F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7691" y="2293407"/>
            <a:ext cx="0" cy="35675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D9FEC7-40ED-B171-7C99-35B8D2BF0810}"/>
              </a:ext>
            </a:extLst>
          </p:cNvPr>
          <p:cNvSpPr txBox="1"/>
          <p:nvPr/>
        </p:nvSpPr>
        <p:spPr>
          <a:xfrm>
            <a:off x="312420" y="2266662"/>
            <a:ext cx="116610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1" u="sng" dirty="0">
                <a:solidFill>
                  <a:schemeClr val="bg1"/>
                </a:solidFill>
              </a:rPr>
              <a:t>CPMK 3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Mampu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memahami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kebutuhan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pembelajaran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sepanjang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hayat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proses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evaluasi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diri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mengelola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pembelajaran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diri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sendiri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efektif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mengkomunikasikan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informasi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dan ide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berbagai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bentuk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media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kepada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bidang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ilmu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Kimia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umum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terkait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ilmu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nanoteknologi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ID" sz="2800" b="1" u="sng" dirty="0">
                <a:solidFill>
                  <a:schemeClr val="bg1"/>
                </a:solidFill>
              </a:rPr>
              <a:t>CPMK 4</a:t>
            </a:r>
            <a:r>
              <a:rPr lang="en-ID" sz="2800" b="1" dirty="0">
                <a:solidFill>
                  <a:schemeClr val="bg1"/>
                </a:solidFill>
              </a:rPr>
              <a:t> 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Mampu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memahami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ilmu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nanoteknologi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menyelesaikan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masalah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berdasarkan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prinsip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rekayasa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Kimia yang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saling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terkait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aspek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material,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energi</a:t>
            </a:r>
            <a:r>
              <a:rPr lang="en-ID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2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lingkungan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F149">
                <a:lumMod val="75000"/>
              </a:srgb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FD96F-47CA-1C41-EE07-6F2371D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AFB75-EE13-AA87-2013-86A8B0A8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74DCEB-F8B2-9CA7-FC68-BED00F8C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39" y="271508"/>
            <a:ext cx="8503921" cy="2075452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Outline Course</a:t>
            </a:r>
            <a:endParaRPr lang="en-ID" sz="7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8DB8C-D046-20DC-481E-25E00C3F1D65}"/>
              </a:ext>
            </a:extLst>
          </p:cNvPr>
          <p:cNvSpPr txBox="1"/>
          <p:nvPr/>
        </p:nvSpPr>
        <p:spPr>
          <a:xfrm>
            <a:off x="358140" y="3154147"/>
            <a:ext cx="11475720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Green synthesis for NPs.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Characterization of NPs.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Application NPs in sensing fields.</a:t>
            </a:r>
          </a:p>
        </p:txBody>
      </p:sp>
    </p:spTree>
    <p:extLst>
      <p:ext uri="{BB962C8B-B14F-4D97-AF65-F5344CB8AC3E}">
        <p14:creationId xmlns:p14="http://schemas.microsoft.com/office/powerpoint/2010/main" val="32698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F149">
                <a:lumMod val="75000"/>
              </a:srgb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FD96F-47CA-1C41-EE07-6F2371D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AFB75-EE13-AA87-2013-86A8B0A8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74DCEB-F8B2-9CA7-FC68-BED00F8C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95308"/>
            <a:ext cx="11216639" cy="1176292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Fabrication of Bottom up</a:t>
            </a:r>
            <a:endParaRPr lang="en-ID" sz="6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Bottom up and Top down Nanomaterial fabrication methods. | Download  Scientific Diagram">
            <a:extLst>
              <a:ext uri="{FF2B5EF4-FFF2-40B4-BE49-F238E27FC236}">
                <a16:creationId xmlns:a16="http://schemas.microsoft.com/office/drawing/2014/main" id="{DC4E27E7-94B2-1F15-05CA-BC3357036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89760"/>
            <a:ext cx="587121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D45C9-F002-5D1D-ACC8-575FF6753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9760"/>
            <a:ext cx="5525271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F149">
                <a:lumMod val="75000"/>
              </a:srgb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FD96F-47CA-1C41-EE07-6F2371D7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AFB75-EE13-AA87-2013-86A8B0A8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520-E4CE-4EAD-8ABF-1D2297D6B3AA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74DCEB-F8B2-9CA7-FC68-BED00F8C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95308"/>
            <a:ext cx="11216639" cy="1176292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Fabrication of Bottom up</a:t>
            </a:r>
            <a:endParaRPr lang="en-ID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C818B-837E-DEA8-BCB3-DDCFEF2BC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1445998"/>
            <a:ext cx="9845040" cy="432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9015D-17CA-1F35-2645-C8B1366CC7B7}"/>
              </a:ext>
            </a:extLst>
          </p:cNvPr>
          <p:cNvSpPr txBox="1"/>
          <p:nvPr/>
        </p:nvSpPr>
        <p:spPr>
          <a:xfrm>
            <a:off x="4785360" y="5987018"/>
            <a:ext cx="74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P. Khanna, A. Kaur, and D. Goyal, J. </a:t>
            </a:r>
            <a:r>
              <a:rPr lang="en-US" dirty="0" err="1">
                <a:solidFill>
                  <a:schemeClr val="bg1"/>
                </a:solidFill>
              </a:rPr>
              <a:t>Microbiol</a:t>
            </a:r>
            <a:r>
              <a:rPr lang="en-US" dirty="0">
                <a:solidFill>
                  <a:schemeClr val="bg1"/>
                </a:solidFill>
              </a:rPr>
              <a:t>. Methods, 2019, 163, 105656.</a:t>
            </a:r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0C18F2-4ECE-57B5-790A-597B41B5D6E1}"/>
              </a:ext>
            </a:extLst>
          </p:cNvPr>
          <p:cNvCxnSpPr>
            <a:cxnSpLocks/>
          </p:cNvCxnSpPr>
          <p:nvPr/>
        </p:nvCxnSpPr>
        <p:spPr>
          <a:xfrm flipV="1">
            <a:off x="1005840" y="5693255"/>
            <a:ext cx="609600" cy="587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8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143CD1-C9FB-9804-C107-E76A5CAB09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Fabrication of Bottom Up Method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9CF188-8874-C398-A0CC-A5038EBF16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37B56-EB6C-5A03-193D-4A0B10F4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434340"/>
            <a:ext cx="1057656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098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174">
      <a:dk1>
        <a:srgbClr val="1E1E1E"/>
      </a:dk1>
      <a:lt1>
        <a:sysClr val="window" lastClr="FFFFFF"/>
      </a:lt1>
      <a:dk2>
        <a:srgbClr val="44546A"/>
      </a:dk2>
      <a:lt2>
        <a:srgbClr val="E7E6E6"/>
      </a:lt2>
      <a:accent1>
        <a:srgbClr val="81CC48"/>
      </a:accent1>
      <a:accent2>
        <a:srgbClr val="45BEAD"/>
      </a:accent2>
      <a:accent3>
        <a:srgbClr val="BFFF4B"/>
      </a:accent3>
      <a:accent4>
        <a:srgbClr val="B001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.potx" id="{50D3F641-2B59-4E25-9440-7A006AB5DE4F}" vid="{A6D17500-6421-4BD4-89D5-25B2E6BFFA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6E941-6182-4A32-B603-DDB09E5F071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1612839-5FA9-4715-8A7D-7F95D097B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FFC980-8EEC-4CFC-96C7-CEB6F5CA86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1291</Words>
  <Application>Microsoft Office PowerPoint</Application>
  <PresentationFormat>Widescreen</PresentationFormat>
  <Paragraphs>149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ElsevierGulliver</vt:lpstr>
      <vt:lpstr>Source Sans Pro</vt:lpstr>
      <vt:lpstr>Times New Roman</vt:lpstr>
      <vt:lpstr>Office Theme</vt:lpstr>
      <vt:lpstr>TEKNOLOGI</vt:lpstr>
      <vt:lpstr>PowerPoint Presentation</vt:lpstr>
      <vt:lpstr>PowerPoint Presentation</vt:lpstr>
      <vt:lpstr>PowerPoint Presentation</vt:lpstr>
      <vt:lpstr>PowerPoint Presentation</vt:lpstr>
      <vt:lpstr>Outline Course</vt:lpstr>
      <vt:lpstr>Fabrication of Bottom up</vt:lpstr>
      <vt:lpstr>Fabrication of Bottom up</vt:lpstr>
      <vt:lpstr>PowerPoint Presentation</vt:lpstr>
      <vt:lpstr>Green synthesis</vt:lpstr>
      <vt:lpstr>Green synthesis</vt:lpstr>
      <vt:lpstr>Nanoparticles (NPs)</vt:lpstr>
      <vt:lpstr>Electrodeposition</vt:lpstr>
      <vt:lpstr>PowerPoint Presentation</vt:lpstr>
      <vt:lpstr>Application of Nps</vt:lpstr>
      <vt:lpstr>Elektrokimia sensor</vt:lpstr>
      <vt:lpstr>Elektrokimia sensor</vt:lpstr>
      <vt:lpstr>PowerPoint Presentation</vt:lpstr>
      <vt:lpstr>Elektrokimia sensor</vt:lpstr>
      <vt:lpstr>Karakterisasi </vt:lpstr>
      <vt:lpstr>TEM &amp; Sem</vt:lpstr>
      <vt:lpstr>PowerPoint Presentation</vt:lpstr>
      <vt:lpstr>PowerPoint Presentation</vt:lpstr>
      <vt:lpstr>FTIR  (Fourier Transform Infrared Spectroscopy)</vt:lpstr>
      <vt:lpstr>PowerPoint Presentation</vt:lpstr>
      <vt:lpstr>PowerPoint Presentation</vt:lpstr>
      <vt:lpstr>XPS (X-ray photoelectron spectroscopy)</vt:lpstr>
      <vt:lpstr>PowerPoint Presentation</vt:lpstr>
      <vt:lpstr>Elektrokimia sensor</vt:lpstr>
      <vt:lpstr>PowerPoint Presentation</vt:lpstr>
      <vt:lpstr>PowerPoint Presentation</vt:lpstr>
      <vt:lpstr>PowerPoint Presentation</vt:lpstr>
      <vt:lpstr>DAFTAR PUSTAKA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Intan Findanavy</dc:creator>
  <cp:lastModifiedBy>Satrio Kuntolaksono</cp:lastModifiedBy>
  <cp:revision>359</cp:revision>
  <dcterms:created xsi:type="dcterms:W3CDTF">2024-06-24T03:24:23Z</dcterms:created>
  <dcterms:modified xsi:type="dcterms:W3CDTF">2024-08-13T14:56:09Z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