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14579" y="1674558"/>
            <a:ext cx="6891655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650" b="0" i="0">
                <a:solidFill>
                  <a:srgbClr val="FDF9D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45614" y="6003735"/>
            <a:ext cx="12396771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FDF9D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033" y="1821941"/>
            <a:ext cx="4858450" cy="66389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888" y="2068930"/>
            <a:ext cx="4052038" cy="60427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24215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24215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24215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24215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2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7192" y="363592"/>
            <a:ext cx="9993615" cy="17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24215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5542" y="3764762"/>
            <a:ext cx="10996915" cy="636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24215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4047597"/>
            <a:ext cx="7038975" cy="4714875"/>
            <a:chOff x="1028700" y="4047597"/>
            <a:chExt cx="7038975" cy="4714875"/>
          </a:xfrm>
        </p:grpSpPr>
        <p:sp>
          <p:nvSpPr>
            <p:cNvPr id="3" name="object 3"/>
            <p:cNvSpPr/>
            <p:nvPr/>
          </p:nvSpPr>
          <p:spPr>
            <a:xfrm>
              <a:off x="1028700" y="4048556"/>
              <a:ext cx="7038975" cy="4533265"/>
            </a:xfrm>
            <a:custGeom>
              <a:avLst/>
              <a:gdLst/>
              <a:ahLst/>
              <a:cxnLst/>
              <a:rect l="l" t="t" r="r" b="b"/>
              <a:pathLst>
                <a:path w="7038975" h="4533265">
                  <a:moveTo>
                    <a:pt x="7038939" y="4532727"/>
                  </a:moveTo>
                  <a:lnTo>
                    <a:pt x="0" y="4532727"/>
                  </a:lnTo>
                  <a:lnTo>
                    <a:pt x="905436" y="3126860"/>
                  </a:lnTo>
                  <a:lnTo>
                    <a:pt x="905436" y="0"/>
                  </a:lnTo>
                  <a:lnTo>
                    <a:pt x="6152346" y="0"/>
                  </a:lnTo>
                  <a:lnTo>
                    <a:pt x="6152346" y="3126860"/>
                  </a:lnTo>
                  <a:lnTo>
                    <a:pt x="7038939" y="4532727"/>
                  </a:lnTo>
                  <a:close/>
                </a:path>
              </a:pathLst>
            </a:custGeom>
            <a:solidFill>
              <a:srgbClr val="FDF9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420" y="4047597"/>
              <a:ext cx="6885359" cy="45346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5066" y="4260851"/>
              <a:ext cx="5245735" cy="2936240"/>
            </a:xfrm>
            <a:custGeom>
              <a:avLst/>
              <a:gdLst/>
              <a:ahLst/>
              <a:cxnLst/>
              <a:rect l="l" t="t" r="r" b="b"/>
              <a:pathLst>
                <a:path w="5245734" h="2936240">
                  <a:moveTo>
                    <a:pt x="4732384" y="2936063"/>
                  </a:moveTo>
                  <a:lnTo>
                    <a:pt x="22624" y="2896652"/>
                  </a:lnTo>
                  <a:lnTo>
                    <a:pt x="5648" y="2889424"/>
                  </a:lnTo>
                  <a:lnTo>
                    <a:pt x="117" y="2873881"/>
                  </a:lnTo>
                  <a:lnTo>
                    <a:pt x="0" y="2873497"/>
                  </a:lnTo>
                  <a:lnTo>
                    <a:pt x="5648" y="2857624"/>
                  </a:lnTo>
                  <a:lnTo>
                    <a:pt x="22624" y="2850397"/>
                  </a:lnTo>
                  <a:lnTo>
                    <a:pt x="4424509" y="2882679"/>
                  </a:lnTo>
                  <a:lnTo>
                    <a:pt x="4881117" y="2893929"/>
                  </a:lnTo>
                  <a:lnTo>
                    <a:pt x="5235601" y="2908888"/>
                  </a:lnTo>
                  <a:lnTo>
                    <a:pt x="5243019" y="2911852"/>
                  </a:lnTo>
                  <a:lnTo>
                    <a:pt x="5245395" y="2918443"/>
                  </a:lnTo>
                  <a:lnTo>
                    <a:pt x="5242645" y="2925215"/>
                  </a:lnTo>
                  <a:lnTo>
                    <a:pt x="5234681" y="2928717"/>
                  </a:lnTo>
                  <a:lnTo>
                    <a:pt x="4983666" y="2934397"/>
                  </a:lnTo>
                  <a:lnTo>
                    <a:pt x="4732384" y="2936063"/>
                  </a:lnTo>
                  <a:close/>
                </a:path>
                <a:path w="5245734" h="2936240">
                  <a:moveTo>
                    <a:pt x="5088645" y="2738131"/>
                  </a:moveTo>
                  <a:lnTo>
                    <a:pt x="155447" y="2738131"/>
                  </a:lnTo>
                  <a:lnTo>
                    <a:pt x="155447" y="0"/>
                  </a:lnTo>
                  <a:lnTo>
                    <a:pt x="5087688" y="0"/>
                  </a:lnTo>
                  <a:lnTo>
                    <a:pt x="5088645" y="2738131"/>
                  </a:lnTo>
                  <a:close/>
                </a:path>
              </a:pathLst>
            </a:custGeom>
            <a:solidFill>
              <a:srgbClr val="E361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4260851"/>
              <a:ext cx="7038974" cy="450148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8703" y="0"/>
            <a:ext cx="2599699" cy="320645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365"/>
              <a:t>K</a:t>
            </a:r>
            <a:r>
              <a:rPr dirty="0" spc="600"/>
              <a:t>o</a:t>
            </a:r>
            <a:r>
              <a:rPr dirty="0" spc="869"/>
              <a:t>n</a:t>
            </a:r>
            <a:r>
              <a:rPr dirty="0" spc="275"/>
              <a:t>t</a:t>
            </a:r>
            <a:r>
              <a:rPr dirty="0" spc="-25"/>
              <a:t>r</a:t>
            </a:r>
            <a:r>
              <a:rPr dirty="0" spc="1250"/>
              <a:t>a</a:t>
            </a:r>
            <a:r>
              <a:rPr dirty="0" spc="795"/>
              <a:t>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14579" y="3446241"/>
            <a:ext cx="8208645" cy="4427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650" spc="760">
                <a:solidFill>
                  <a:srgbClr val="FDF9DE"/>
                </a:solidFill>
                <a:latin typeface="Verdana"/>
                <a:cs typeface="Verdana"/>
              </a:rPr>
              <a:t>Kuliah</a:t>
            </a:r>
            <a:endParaRPr sz="12650">
              <a:latin typeface="Verdana"/>
              <a:cs typeface="Verdana"/>
            </a:endParaRPr>
          </a:p>
          <a:p>
            <a:pPr marL="12700" marR="5080">
              <a:lnSpc>
                <a:spcPts val="7350"/>
              </a:lnSpc>
              <a:spcBef>
                <a:spcPts val="4845"/>
              </a:spcBef>
            </a:pPr>
            <a:r>
              <a:rPr dirty="0" sz="6150" spc="-50">
                <a:solidFill>
                  <a:srgbClr val="FDF9DE"/>
                </a:solidFill>
                <a:latin typeface="Lucida Sans Unicode"/>
                <a:cs typeface="Lucida Sans Unicode"/>
              </a:rPr>
              <a:t>MATA </a:t>
            </a:r>
            <a:r>
              <a:rPr dirty="0" sz="6150" spc="-165">
                <a:solidFill>
                  <a:srgbClr val="FDF9DE"/>
                </a:solidFill>
                <a:latin typeface="Lucida Sans Unicode"/>
                <a:cs typeface="Lucida Sans Unicode"/>
              </a:rPr>
              <a:t>KULIAH </a:t>
            </a:r>
            <a:r>
              <a:rPr dirty="0" sz="6150" spc="-16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6150" spc="-105">
                <a:solidFill>
                  <a:srgbClr val="FDF9DE"/>
                </a:solidFill>
                <a:latin typeface="Lucida Sans Unicode"/>
                <a:cs typeface="Lucida Sans Unicode"/>
              </a:rPr>
              <a:t>KETAHANAN</a:t>
            </a:r>
            <a:r>
              <a:rPr dirty="0" sz="6150" spc="-16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6150" spc="75">
                <a:solidFill>
                  <a:srgbClr val="FDF9DE"/>
                </a:solidFill>
                <a:latin typeface="Lucida Sans Unicode"/>
                <a:cs typeface="Lucida Sans Unicode"/>
              </a:rPr>
              <a:t>PANGAN</a:t>
            </a:r>
            <a:endParaRPr sz="6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2192" y="2158582"/>
            <a:ext cx="6074393" cy="59627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89565" y="3034284"/>
            <a:ext cx="639699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500" spc="254">
                <a:solidFill>
                  <a:srgbClr val="FDF9DE"/>
                </a:solidFill>
                <a:latin typeface="Verdana"/>
                <a:cs typeface="Verdana"/>
              </a:rPr>
              <a:t>JUMLAH </a:t>
            </a:r>
            <a:r>
              <a:rPr dirty="0" sz="7500" spc="260">
                <a:solidFill>
                  <a:srgbClr val="FDF9DE"/>
                </a:solidFill>
                <a:latin typeface="Verdana"/>
                <a:cs typeface="Verdana"/>
              </a:rPr>
              <a:t> </a:t>
            </a:r>
            <a:r>
              <a:rPr dirty="0" sz="7500" spc="114">
                <a:solidFill>
                  <a:srgbClr val="FDF9DE"/>
                </a:solidFill>
                <a:latin typeface="Verdana"/>
                <a:cs typeface="Verdana"/>
              </a:rPr>
              <a:t>TATAP</a:t>
            </a:r>
            <a:r>
              <a:rPr dirty="0" sz="7500" spc="-484">
                <a:solidFill>
                  <a:srgbClr val="FDF9DE"/>
                </a:solidFill>
                <a:latin typeface="Verdana"/>
                <a:cs typeface="Verdana"/>
              </a:rPr>
              <a:t> </a:t>
            </a:r>
            <a:r>
              <a:rPr dirty="0" sz="7500" spc="295">
                <a:solidFill>
                  <a:srgbClr val="FDF9DE"/>
                </a:solidFill>
                <a:latin typeface="Verdana"/>
                <a:cs typeface="Verdana"/>
              </a:rPr>
              <a:t>MUKA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356350">
              <a:lnSpc>
                <a:spcPct val="100000"/>
              </a:lnSpc>
              <a:spcBef>
                <a:spcPts val="100"/>
              </a:spcBef>
            </a:pPr>
            <a:r>
              <a:rPr dirty="0" spc="-1925"/>
              <a:t>1</a:t>
            </a:r>
            <a:r>
              <a:rPr dirty="0" spc="95"/>
              <a:t>4</a:t>
            </a:r>
            <a:r>
              <a:rPr dirty="0" spc="-114"/>
              <a:t> </a:t>
            </a:r>
            <a:r>
              <a:rPr dirty="0" spc="325"/>
              <a:t>p</a:t>
            </a:r>
            <a:r>
              <a:rPr dirty="0" spc="400"/>
              <a:t>e</a:t>
            </a:r>
            <a:r>
              <a:rPr dirty="0" spc="-180"/>
              <a:t>r</a:t>
            </a:r>
            <a:r>
              <a:rPr dirty="0" spc="-20"/>
              <a:t>t</a:t>
            </a:r>
            <a:r>
              <a:rPr dirty="0" spc="400"/>
              <a:t>e</a:t>
            </a:r>
            <a:r>
              <a:rPr dirty="0" spc="710"/>
              <a:t>m</a:t>
            </a:r>
            <a:r>
              <a:rPr dirty="0" spc="185"/>
              <a:t>u</a:t>
            </a:r>
            <a:r>
              <a:rPr dirty="0" spc="850"/>
              <a:t>a</a:t>
            </a:r>
            <a:r>
              <a:rPr dirty="0" spc="190"/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BD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6000" y="961186"/>
            <a:ext cx="7971790" cy="791908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114"/>
              </a:spcBef>
            </a:pPr>
            <a:r>
              <a:rPr dirty="0" sz="4300" spc="114">
                <a:solidFill>
                  <a:srgbClr val="242153"/>
                </a:solidFill>
                <a:latin typeface="Verdana"/>
                <a:cs typeface="Verdana"/>
              </a:rPr>
              <a:t>JADWAL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0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&gt;&gt;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9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919">
                <a:solidFill>
                  <a:srgbClr val="242153"/>
                </a:solidFill>
                <a:latin typeface="Verdana"/>
                <a:cs typeface="Verdana"/>
              </a:rPr>
              <a:t>1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6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-125">
                <a:solidFill>
                  <a:srgbClr val="242153"/>
                </a:solidFill>
                <a:latin typeface="Verdana"/>
                <a:cs typeface="Verdana"/>
              </a:rPr>
              <a:t>3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-125">
                <a:solidFill>
                  <a:srgbClr val="242153"/>
                </a:solidFill>
                <a:latin typeface="Verdana"/>
                <a:cs typeface="Verdana"/>
              </a:rPr>
              <a:t>3</a:t>
            </a:r>
            <a:r>
              <a:rPr dirty="0" sz="4300" spc="80">
                <a:solidFill>
                  <a:srgbClr val="242153"/>
                </a:solidFill>
                <a:latin typeface="Verdana"/>
                <a:cs typeface="Verdana"/>
              </a:rPr>
              <a:t>0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450">
                <a:solidFill>
                  <a:srgbClr val="242153"/>
                </a:solidFill>
                <a:latin typeface="Verdana"/>
                <a:cs typeface="Verdana"/>
              </a:rPr>
              <a:t>M</a:t>
            </a:r>
            <a:r>
              <a:rPr dirty="0" sz="4300" spc="430">
                <a:solidFill>
                  <a:srgbClr val="242153"/>
                </a:solidFill>
                <a:latin typeface="Verdana"/>
                <a:cs typeface="Verdana"/>
              </a:rPr>
              <a:t>a</a:t>
            </a:r>
            <a:r>
              <a:rPr dirty="0" sz="4300" spc="-5">
                <a:solidFill>
                  <a:srgbClr val="242153"/>
                </a:solidFill>
                <a:latin typeface="Verdana"/>
                <a:cs typeface="Verdana"/>
              </a:rPr>
              <a:t>r</a:t>
            </a:r>
            <a:r>
              <a:rPr dirty="0" sz="4300" spc="165">
                <a:solidFill>
                  <a:srgbClr val="242153"/>
                </a:solidFill>
                <a:latin typeface="Verdana"/>
                <a:cs typeface="Verdana"/>
              </a:rPr>
              <a:t>e</a:t>
            </a:r>
            <a:r>
              <a:rPr dirty="0" sz="4300" spc="95">
                <a:solidFill>
                  <a:srgbClr val="242153"/>
                </a:solidFill>
                <a:latin typeface="Verdana"/>
                <a:cs typeface="Verdana"/>
              </a:rPr>
              <a:t>t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</a:t>
            </a:r>
            <a:r>
              <a:rPr dirty="0" sz="4300" spc="-1110">
                <a:solidFill>
                  <a:srgbClr val="242153"/>
                </a:solidFill>
                <a:latin typeface="Verdana"/>
                <a:cs typeface="Verdana"/>
              </a:rPr>
              <a:t>&gt;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6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919">
                <a:solidFill>
                  <a:srgbClr val="242153"/>
                </a:solidFill>
                <a:latin typeface="Verdana"/>
                <a:cs typeface="Verdana"/>
              </a:rPr>
              <a:t>1</a:t>
            </a:r>
            <a:r>
              <a:rPr dirty="0" sz="4300" spc="-125">
                <a:solidFill>
                  <a:srgbClr val="242153"/>
                </a:solidFill>
                <a:latin typeface="Verdana"/>
                <a:cs typeface="Verdana"/>
              </a:rPr>
              <a:t>3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80">
                <a:solidFill>
                  <a:srgbClr val="242153"/>
                </a:solidFill>
                <a:latin typeface="Verdana"/>
                <a:cs typeface="Verdana"/>
              </a:rPr>
              <a:t>0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135">
                <a:solidFill>
                  <a:srgbClr val="242153"/>
                </a:solidFill>
                <a:latin typeface="Verdana"/>
                <a:cs typeface="Verdana"/>
              </a:rPr>
              <a:t>A</a:t>
            </a:r>
            <a:r>
              <a:rPr dirty="0" sz="4300" spc="330">
                <a:solidFill>
                  <a:srgbClr val="242153"/>
                </a:solidFill>
                <a:latin typeface="Verdana"/>
                <a:cs typeface="Verdana"/>
              </a:rPr>
              <a:t>p</a:t>
            </a:r>
            <a:r>
              <a:rPr dirty="0" sz="4300" spc="-5">
                <a:solidFill>
                  <a:srgbClr val="242153"/>
                </a:solidFill>
                <a:latin typeface="Verdana"/>
                <a:cs typeface="Verdana"/>
              </a:rPr>
              <a:t>r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il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195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</a:t>
            </a:r>
            <a:r>
              <a:rPr dirty="0" sz="4300" spc="-1110">
                <a:solidFill>
                  <a:srgbClr val="242153"/>
                </a:solidFill>
                <a:latin typeface="Verdana"/>
                <a:cs typeface="Verdana"/>
              </a:rPr>
              <a:t>&gt;</a:t>
            </a:r>
            <a:r>
              <a:rPr dirty="0" sz="4300" spc="5">
                <a:solidFill>
                  <a:srgbClr val="242153"/>
                </a:solidFill>
                <a:latin typeface="Verdana"/>
                <a:cs typeface="Verdana"/>
              </a:rPr>
              <a:t>U</a:t>
            </a:r>
            <a:r>
              <a:rPr dirty="0" sz="4300" spc="-30">
                <a:solidFill>
                  <a:srgbClr val="242153"/>
                </a:solidFill>
                <a:latin typeface="Verdana"/>
                <a:cs typeface="Verdana"/>
              </a:rPr>
              <a:t>T</a:t>
            </a:r>
            <a:r>
              <a:rPr dirty="0" sz="4300" spc="-150">
                <a:solidFill>
                  <a:srgbClr val="242153"/>
                </a:solidFill>
                <a:latin typeface="Verdana"/>
                <a:cs typeface="Verdana"/>
              </a:rPr>
              <a:t>S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114">
                <a:solidFill>
                  <a:srgbClr val="242153"/>
                </a:solidFill>
                <a:latin typeface="Verdana"/>
                <a:cs typeface="Verdana"/>
              </a:rPr>
              <a:t>(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6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135">
                <a:solidFill>
                  <a:srgbClr val="242153"/>
                </a:solidFill>
                <a:latin typeface="Verdana"/>
                <a:cs typeface="Verdana"/>
              </a:rPr>
              <a:t>A</a:t>
            </a:r>
            <a:r>
              <a:rPr dirty="0" sz="4300" spc="330">
                <a:solidFill>
                  <a:srgbClr val="242153"/>
                </a:solidFill>
                <a:latin typeface="Verdana"/>
                <a:cs typeface="Verdana"/>
              </a:rPr>
              <a:t>p</a:t>
            </a:r>
            <a:r>
              <a:rPr dirty="0" sz="4300" spc="-5">
                <a:solidFill>
                  <a:srgbClr val="242153"/>
                </a:solidFill>
                <a:latin typeface="Verdana"/>
                <a:cs typeface="Verdana"/>
              </a:rPr>
              <a:t>r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il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550">
                <a:solidFill>
                  <a:srgbClr val="242153"/>
                </a:solidFill>
                <a:latin typeface="Verdana"/>
                <a:cs typeface="Verdana"/>
              </a:rPr>
              <a:t>-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60">
                <a:solidFill>
                  <a:srgbClr val="242153"/>
                </a:solidFill>
                <a:latin typeface="Verdana"/>
                <a:cs typeface="Verdana"/>
              </a:rPr>
              <a:t>8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450">
                <a:solidFill>
                  <a:srgbClr val="242153"/>
                </a:solidFill>
                <a:latin typeface="Verdana"/>
                <a:cs typeface="Verdana"/>
              </a:rPr>
              <a:t>M</a:t>
            </a:r>
            <a:r>
              <a:rPr dirty="0" sz="4300" spc="165">
                <a:solidFill>
                  <a:srgbClr val="242153"/>
                </a:solidFill>
                <a:latin typeface="Verdana"/>
                <a:cs typeface="Verdana"/>
              </a:rPr>
              <a:t>e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i</a:t>
            </a:r>
            <a:r>
              <a:rPr dirty="0" sz="4300" spc="125">
                <a:solidFill>
                  <a:srgbClr val="242153"/>
                </a:solidFill>
                <a:latin typeface="Verdana"/>
                <a:cs typeface="Verdana"/>
              </a:rPr>
              <a:t>)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0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&gt;&gt;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70">
                <a:solidFill>
                  <a:srgbClr val="242153"/>
                </a:solidFill>
                <a:latin typeface="Verdana"/>
                <a:cs typeface="Verdana"/>
              </a:rPr>
              <a:t>5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450">
                <a:solidFill>
                  <a:srgbClr val="242153"/>
                </a:solidFill>
                <a:latin typeface="Verdana"/>
                <a:cs typeface="Verdana"/>
              </a:rPr>
              <a:t>M</a:t>
            </a:r>
            <a:r>
              <a:rPr dirty="0" sz="4300" spc="165">
                <a:solidFill>
                  <a:srgbClr val="242153"/>
                </a:solidFill>
                <a:latin typeface="Verdana"/>
                <a:cs typeface="Verdana"/>
              </a:rPr>
              <a:t>e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i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&gt;&gt;</a:t>
            </a:r>
            <a:r>
              <a:rPr dirty="0" sz="4300" spc="60">
                <a:solidFill>
                  <a:srgbClr val="242153"/>
                </a:solidFill>
                <a:latin typeface="Verdana"/>
                <a:cs typeface="Verdana"/>
              </a:rPr>
              <a:t>8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919">
                <a:solidFill>
                  <a:srgbClr val="242153"/>
                </a:solidFill>
                <a:latin typeface="Verdana"/>
                <a:cs typeface="Verdana"/>
              </a:rPr>
              <a:t>1</a:t>
            </a:r>
            <a:r>
              <a:rPr dirty="0" sz="4300" spc="70">
                <a:solidFill>
                  <a:srgbClr val="242153"/>
                </a:solidFill>
                <a:latin typeface="Verdana"/>
                <a:cs typeface="Verdana"/>
              </a:rPr>
              <a:t>5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22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9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605">
                <a:solidFill>
                  <a:srgbClr val="242153"/>
                </a:solidFill>
                <a:latin typeface="Verdana"/>
                <a:cs typeface="Verdana"/>
              </a:rPr>
              <a:t>J</a:t>
            </a:r>
            <a:r>
              <a:rPr dirty="0" sz="4300" spc="300">
                <a:solidFill>
                  <a:srgbClr val="242153"/>
                </a:solidFill>
                <a:latin typeface="Verdana"/>
                <a:cs typeface="Verdana"/>
              </a:rPr>
              <a:t>un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i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&gt;&gt;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6</a:t>
            </a:r>
            <a:r>
              <a:rPr dirty="0" sz="4300" spc="-525">
                <a:solidFill>
                  <a:srgbClr val="242153"/>
                </a:solidFill>
                <a:latin typeface="Verdana"/>
                <a:cs typeface="Verdana"/>
              </a:rPr>
              <a:t>,</a:t>
            </a:r>
            <a:r>
              <a:rPr dirty="0" sz="4300" spc="-919">
                <a:solidFill>
                  <a:srgbClr val="242153"/>
                </a:solidFill>
                <a:latin typeface="Verdana"/>
                <a:cs typeface="Verdana"/>
              </a:rPr>
              <a:t>1</a:t>
            </a:r>
            <a:r>
              <a:rPr dirty="0" sz="4300" spc="-125">
                <a:solidFill>
                  <a:srgbClr val="242153"/>
                </a:solidFill>
                <a:latin typeface="Verdana"/>
                <a:cs typeface="Verdana"/>
              </a:rPr>
              <a:t>3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605">
                <a:solidFill>
                  <a:srgbClr val="242153"/>
                </a:solidFill>
                <a:latin typeface="Verdana"/>
                <a:cs typeface="Verdana"/>
              </a:rPr>
              <a:t>J</a:t>
            </a:r>
            <a:r>
              <a:rPr dirty="0" sz="4300" spc="300">
                <a:solidFill>
                  <a:srgbClr val="242153"/>
                </a:solidFill>
                <a:latin typeface="Verdana"/>
                <a:cs typeface="Verdana"/>
              </a:rPr>
              <a:t>u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li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00"/>
              </a:spcBef>
            </a:pPr>
            <a:r>
              <a:rPr dirty="0" sz="4300" spc="-1105">
                <a:solidFill>
                  <a:srgbClr val="242153"/>
                </a:solidFill>
                <a:latin typeface="Verdana"/>
                <a:cs typeface="Verdana"/>
              </a:rPr>
              <a:t>&gt;&gt;</a:t>
            </a:r>
            <a:r>
              <a:rPr dirty="0" sz="4300" spc="5">
                <a:solidFill>
                  <a:srgbClr val="242153"/>
                </a:solidFill>
                <a:latin typeface="Verdana"/>
                <a:cs typeface="Verdana"/>
              </a:rPr>
              <a:t>U</a:t>
            </a:r>
            <a:r>
              <a:rPr dirty="0" sz="4300" spc="135">
                <a:solidFill>
                  <a:srgbClr val="242153"/>
                </a:solidFill>
                <a:latin typeface="Verdana"/>
                <a:cs typeface="Verdana"/>
              </a:rPr>
              <a:t>A</a:t>
            </a:r>
            <a:r>
              <a:rPr dirty="0" sz="4300" spc="-150">
                <a:solidFill>
                  <a:srgbClr val="242153"/>
                </a:solidFill>
                <a:latin typeface="Verdana"/>
                <a:cs typeface="Verdana"/>
              </a:rPr>
              <a:t>S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114">
                <a:solidFill>
                  <a:srgbClr val="242153"/>
                </a:solidFill>
                <a:latin typeface="Verdana"/>
                <a:cs typeface="Verdana"/>
              </a:rPr>
              <a:t>(</a:t>
            </a:r>
            <a:r>
              <a:rPr dirty="0" sz="4300" spc="-270">
                <a:solidFill>
                  <a:srgbClr val="242153"/>
                </a:solidFill>
                <a:latin typeface="Verdana"/>
                <a:cs typeface="Verdana"/>
              </a:rPr>
              <a:t>2</a:t>
            </a:r>
            <a:r>
              <a:rPr dirty="0" sz="4300" spc="15">
                <a:solidFill>
                  <a:srgbClr val="242153"/>
                </a:solidFill>
                <a:latin typeface="Verdana"/>
                <a:cs typeface="Verdana"/>
              </a:rPr>
              <a:t>6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605">
                <a:solidFill>
                  <a:srgbClr val="242153"/>
                </a:solidFill>
                <a:latin typeface="Verdana"/>
                <a:cs typeface="Verdana"/>
              </a:rPr>
              <a:t>J</a:t>
            </a:r>
            <a:r>
              <a:rPr dirty="0" sz="4300" spc="300">
                <a:solidFill>
                  <a:srgbClr val="242153"/>
                </a:solidFill>
                <a:latin typeface="Verdana"/>
                <a:cs typeface="Verdana"/>
              </a:rPr>
              <a:t>u</a:t>
            </a:r>
            <a:r>
              <a:rPr dirty="0" sz="4300" spc="204">
                <a:solidFill>
                  <a:srgbClr val="242153"/>
                </a:solidFill>
                <a:latin typeface="Verdana"/>
                <a:cs typeface="Verdana"/>
              </a:rPr>
              <a:t>li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265">
                <a:solidFill>
                  <a:srgbClr val="242153"/>
                </a:solidFill>
                <a:latin typeface="Verdana"/>
                <a:cs typeface="Verdana"/>
              </a:rPr>
              <a:t>–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60">
                <a:solidFill>
                  <a:srgbClr val="242153"/>
                </a:solidFill>
                <a:latin typeface="Verdana"/>
                <a:cs typeface="Verdana"/>
              </a:rPr>
              <a:t>8</a:t>
            </a:r>
            <a:r>
              <a:rPr dirty="0" sz="4300" spc="-220">
                <a:solidFill>
                  <a:srgbClr val="242153"/>
                </a:solidFill>
                <a:latin typeface="Verdana"/>
                <a:cs typeface="Verdana"/>
              </a:rPr>
              <a:t> </a:t>
            </a:r>
            <a:r>
              <a:rPr dirty="0" sz="4300" spc="135">
                <a:solidFill>
                  <a:srgbClr val="242153"/>
                </a:solidFill>
                <a:latin typeface="Verdana"/>
                <a:cs typeface="Verdana"/>
              </a:rPr>
              <a:t>A</a:t>
            </a:r>
            <a:r>
              <a:rPr dirty="0" sz="4300" spc="330">
                <a:solidFill>
                  <a:srgbClr val="242153"/>
                </a:solidFill>
                <a:latin typeface="Verdana"/>
                <a:cs typeface="Verdana"/>
              </a:rPr>
              <a:t>g</a:t>
            </a:r>
            <a:r>
              <a:rPr dirty="0" sz="4300" spc="300">
                <a:solidFill>
                  <a:srgbClr val="242153"/>
                </a:solidFill>
                <a:latin typeface="Verdana"/>
                <a:cs typeface="Verdana"/>
              </a:rPr>
              <a:t>u</a:t>
            </a:r>
            <a:r>
              <a:rPr dirty="0" sz="4300" spc="165">
                <a:solidFill>
                  <a:srgbClr val="242153"/>
                </a:solidFill>
                <a:latin typeface="Verdana"/>
                <a:cs typeface="Verdana"/>
              </a:rPr>
              <a:t>stus)</a:t>
            </a:r>
            <a:endParaRPr sz="4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6548" y="2110156"/>
            <a:ext cx="7483740" cy="6065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PENILAIAN </a:t>
            </a:r>
            <a:r>
              <a:rPr dirty="0" spc="-110"/>
              <a:t> </a:t>
            </a:r>
            <a:r>
              <a:rPr dirty="0" spc="-50"/>
              <a:t>DITENTUKAN</a:t>
            </a:r>
            <a:r>
              <a:rPr dirty="0" spc="-380"/>
              <a:t> </a:t>
            </a:r>
            <a:r>
              <a:rPr dirty="0" spc="-285"/>
              <a:t>OLEH: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641090">
              <a:lnSpc>
                <a:spcPct val="100000"/>
              </a:lnSpc>
              <a:spcBef>
                <a:spcPts val="120"/>
              </a:spcBef>
            </a:pPr>
            <a:r>
              <a:rPr dirty="0" spc="130"/>
              <a:t>Presensi/kehadiran</a:t>
            </a:r>
          </a:p>
          <a:p>
            <a:pPr marL="3641090" marR="5080">
              <a:lnSpc>
                <a:spcPts val="11190"/>
              </a:lnSpc>
              <a:spcBef>
                <a:spcPts val="1370"/>
              </a:spcBef>
            </a:pPr>
            <a:r>
              <a:rPr dirty="0" spc="145"/>
              <a:t>Tugas</a:t>
            </a:r>
            <a:r>
              <a:rPr dirty="0" spc="-105"/>
              <a:t> </a:t>
            </a:r>
            <a:r>
              <a:rPr dirty="0" spc="-35"/>
              <a:t>:</a:t>
            </a:r>
            <a:r>
              <a:rPr dirty="0" spc="-100"/>
              <a:t> </a:t>
            </a:r>
            <a:r>
              <a:rPr dirty="0" spc="95"/>
              <a:t>Mandiri/Kelompok </a:t>
            </a:r>
            <a:r>
              <a:rPr dirty="0" spc="-1345"/>
              <a:t> </a:t>
            </a:r>
            <a:r>
              <a:rPr dirty="0" spc="65"/>
              <a:t>Aktivitasdi </a:t>
            </a:r>
            <a:r>
              <a:rPr dirty="0" spc="335"/>
              <a:t>dalam </a:t>
            </a:r>
            <a:r>
              <a:rPr dirty="0" spc="140"/>
              <a:t>kelas </a:t>
            </a:r>
            <a:r>
              <a:rPr dirty="0" spc="145"/>
              <a:t> </a:t>
            </a:r>
            <a:r>
              <a:rPr dirty="0" spc="65"/>
              <a:t>Attitude</a:t>
            </a:r>
          </a:p>
          <a:p>
            <a:pPr marL="3641090">
              <a:lnSpc>
                <a:spcPct val="100000"/>
              </a:lnSpc>
              <a:spcBef>
                <a:spcPts val="4640"/>
              </a:spcBef>
            </a:pPr>
            <a:r>
              <a:rPr dirty="0"/>
              <a:t>UTS</a:t>
            </a:r>
            <a:r>
              <a:rPr dirty="0" spc="-95"/>
              <a:t> </a:t>
            </a:r>
            <a:r>
              <a:rPr dirty="0" spc="300"/>
              <a:t>dan</a:t>
            </a:r>
            <a:r>
              <a:rPr dirty="0" spc="-90"/>
              <a:t> </a:t>
            </a:r>
            <a:r>
              <a:rPr dirty="0" spc="105"/>
              <a:t>UAS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21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69860" y="6249210"/>
            <a:ext cx="794829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350">
                <a:solidFill>
                  <a:srgbClr val="FDF9DE"/>
                </a:solidFill>
                <a:latin typeface="Verdana"/>
                <a:cs typeface="Verdana"/>
              </a:rPr>
              <a:t>Take</a:t>
            </a:r>
            <a:r>
              <a:rPr dirty="0" sz="7500" spc="-425">
                <a:solidFill>
                  <a:srgbClr val="FDF9DE"/>
                </a:solidFill>
                <a:latin typeface="Verdana"/>
                <a:cs typeface="Verdana"/>
              </a:rPr>
              <a:t> </a:t>
            </a:r>
            <a:r>
              <a:rPr dirty="0" sz="7500" spc="295">
                <a:solidFill>
                  <a:srgbClr val="FDF9DE"/>
                </a:solidFill>
                <a:latin typeface="Verdana"/>
                <a:cs typeface="Verdana"/>
              </a:rPr>
              <a:t>your</a:t>
            </a:r>
            <a:r>
              <a:rPr dirty="0" sz="7500" spc="-425">
                <a:solidFill>
                  <a:srgbClr val="FDF9DE"/>
                </a:solidFill>
                <a:latin typeface="Verdana"/>
                <a:cs typeface="Verdana"/>
              </a:rPr>
              <a:t> </a:t>
            </a:r>
            <a:r>
              <a:rPr dirty="0" sz="7500" spc="160">
                <a:solidFill>
                  <a:srgbClr val="FDF9DE"/>
                </a:solidFill>
                <a:latin typeface="Verdana"/>
                <a:cs typeface="Verdana"/>
              </a:rPr>
              <a:t>time.</a:t>
            </a:r>
            <a:endParaRPr sz="7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8027" y="7816751"/>
            <a:ext cx="11572240" cy="1196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6800"/>
              </a:lnSpc>
              <a:spcBef>
                <a:spcPts val="100"/>
              </a:spcBef>
            </a:pPr>
            <a:r>
              <a:rPr dirty="0" sz="2400" spc="60">
                <a:solidFill>
                  <a:srgbClr val="FDF9DE"/>
                </a:solidFill>
                <a:latin typeface="Lucida Sans Unicode"/>
                <a:cs typeface="Lucida Sans Unicode"/>
              </a:rPr>
              <a:t>Going </a:t>
            </a:r>
            <a:r>
              <a:rPr dirty="0" sz="2400" spc="40">
                <a:solidFill>
                  <a:srgbClr val="FDF9DE"/>
                </a:solidFill>
                <a:latin typeface="Lucida Sans Unicode"/>
                <a:cs typeface="Lucida Sans Unicode"/>
              </a:rPr>
              <a:t>from </a:t>
            </a:r>
            <a:r>
              <a:rPr dirty="0" sz="2400" spc="100">
                <a:solidFill>
                  <a:srgbClr val="FDF9DE"/>
                </a:solidFill>
                <a:latin typeface="Lucida Sans Unicode"/>
                <a:cs typeface="Lucida Sans Unicode"/>
              </a:rPr>
              <a:t>face-to-face </a:t>
            </a:r>
            <a:r>
              <a:rPr dirty="0" sz="2400" spc="90">
                <a:solidFill>
                  <a:srgbClr val="FDF9DE"/>
                </a:solidFill>
                <a:latin typeface="Lucida Sans Unicode"/>
                <a:cs typeface="Lucida Sans Unicode"/>
              </a:rPr>
              <a:t>meetings </a:t>
            </a:r>
            <a:r>
              <a:rPr dirty="0" sz="2400" spc="25">
                <a:solidFill>
                  <a:srgbClr val="FDF9DE"/>
                </a:solidFill>
                <a:latin typeface="Lucida Sans Unicode"/>
                <a:cs typeface="Lucida Sans Unicode"/>
              </a:rPr>
              <a:t>to </a:t>
            </a:r>
            <a:r>
              <a:rPr dirty="0" sz="2400" spc="35">
                <a:solidFill>
                  <a:srgbClr val="FDF9DE"/>
                </a:solidFill>
                <a:latin typeface="Lucida Sans Unicode"/>
                <a:cs typeface="Lucida Sans Unicode"/>
              </a:rPr>
              <a:t>online </a:t>
            </a:r>
            <a:r>
              <a:rPr dirty="0" sz="2400" spc="90">
                <a:solidFill>
                  <a:srgbClr val="FDF9DE"/>
                </a:solidFill>
                <a:latin typeface="Lucida Sans Unicode"/>
                <a:cs typeface="Lucida Sans Unicode"/>
              </a:rPr>
              <a:t>meetings </a:t>
            </a:r>
            <a:r>
              <a:rPr dirty="0" sz="2400" spc="190">
                <a:solidFill>
                  <a:srgbClr val="FDF9DE"/>
                </a:solidFill>
                <a:latin typeface="Lucida Sans Unicode"/>
                <a:cs typeface="Lucida Sans Unicode"/>
              </a:rPr>
              <a:t>can </a:t>
            </a:r>
            <a:r>
              <a:rPr dirty="0" sz="2400" spc="130">
                <a:solidFill>
                  <a:srgbClr val="FDF9DE"/>
                </a:solidFill>
                <a:latin typeface="Lucida Sans Unicode"/>
                <a:cs typeface="Lucida Sans Unicode"/>
              </a:rPr>
              <a:t>be </a:t>
            </a:r>
            <a:r>
              <a:rPr dirty="0" sz="2400" spc="300">
                <a:solidFill>
                  <a:srgbClr val="FDF9DE"/>
                </a:solidFill>
                <a:latin typeface="Lucida Sans Unicode"/>
                <a:cs typeface="Lucida Sans Unicode"/>
              </a:rPr>
              <a:t>a </a:t>
            </a:r>
            <a:r>
              <a:rPr dirty="0" sz="2400" spc="60">
                <a:solidFill>
                  <a:srgbClr val="FDF9DE"/>
                </a:solidFill>
                <a:latin typeface="Lucida Sans Unicode"/>
                <a:cs typeface="Lucida Sans Unicode"/>
              </a:rPr>
              <a:t>big </a:t>
            </a:r>
            <a:r>
              <a:rPr dirty="0" sz="2400" spc="6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90">
                <a:solidFill>
                  <a:srgbClr val="FDF9DE"/>
                </a:solidFill>
                <a:latin typeface="Lucida Sans Unicode"/>
                <a:cs typeface="Lucida Sans Unicode"/>
              </a:rPr>
              <a:t>adjustment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30">
                <a:solidFill>
                  <a:srgbClr val="FDF9DE"/>
                </a:solidFill>
                <a:latin typeface="Lucida Sans Unicode"/>
                <a:cs typeface="Lucida Sans Unicode"/>
              </a:rPr>
              <a:t>for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65">
                <a:solidFill>
                  <a:srgbClr val="FDF9DE"/>
                </a:solidFill>
                <a:latin typeface="Lucida Sans Unicode"/>
                <a:cs typeface="Lucida Sans Unicode"/>
              </a:rPr>
              <a:t>the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65">
                <a:solidFill>
                  <a:srgbClr val="FDF9DE"/>
                </a:solidFill>
                <a:latin typeface="Lucida Sans Unicode"/>
                <a:cs typeface="Lucida Sans Unicode"/>
              </a:rPr>
              <a:t>whole</a:t>
            </a:r>
            <a:r>
              <a:rPr dirty="0" sz="2400" spc="-3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95">
                <a:solidFill>
                  <a:srgbClr val="FDF9DE"/>
                </a:solidFill>
                <a:latin typeface="Lucida Sans Unicode"/>
                <a:cs typeface="Lucida Sans Unicode"/>
              </a:rPr>
              <a:t>team.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5">
                <a:solidFill>
                  <a:srgbClr val="FDF9DE"/>
                </a:solidFill>
                <a:latin typeface="Lucida Sans Unicode"/>
                <a:cs typeface="Lucida Sans Unicode"/>
              </a:rPr>
              <a:t>A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55">
                <a:solidFill>
                  <a:srgbClr val="FDF9DE"/>
                </a:solidFill>
                <a:latin typeface="Lucida Sans Unicode"/>
                <a:cs typeface="Lucida Sans Unicode"/>
              </a:rPr>
              <a:t>supportive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70">
                <a:solidFill>
                  <a:srgbClr val="FDF9DE"/>
                </a:solidFill>
                <a:latin typeface="Lucida Sans Unicode"/>
                <a:cs typeface="Lucida Sans Unicode"/>
              </a:rPr>
              <a:t>environment</a:t>
            </a:r>
            <a:r>
              <a:rPr dirty="0" sz="2400" spc="-3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FDF9DE"/>
                </a:solidFill>
                <a:latin typeface="Lucida Sans Unicode"/>
                <a:cs typeface="Lucida Sans Unicode"/>
              </a:rPr>
              <a:t>is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70">
                <a:solidFill>
                  <a:srgbClr val="FDF9DE"/>
                </a:solidFill>
                <a:latin typeface="Lucida Sans Unicode"/>
                <a:cs typeface="Lucida Sans Unicode"/>
              </a:rPr>
              <a:t>key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DF9DE"/>
                </a:solidFill>
                <a:latin typeface="Lucida Sans Unicode"/>
                <a:cs typeface="Lucida Sans Unicode"/>
              </a:rPr>
              <a:t>in</a:t>
            </a:r>
            <a:r>
              <a:rPr dirty="0" sz="2400" spc="-3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55">
                <a:solidFill>
                  <a:srgbClr val="FDF9DE"/>
                </a:solidFill>
                <a:latin typeface="Lucida Sans Unicode"/>
                <a:cs typeface="Lucida Sans Unicode"/>
              </a:rPr>
              <a:t>helping </a:t>
            </a:r>
            <a:r>
              <a:rPr dirty="0" sz="2400" spc="-74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95">
                <a:solidFill>
                  <a:srgbClr val="FDF9DE"/>
                </a:solidFill>
                <a:latin typeface="Lucida Sans Unicode"/>
                <a:cs typeface="Lucida Sans Unicode"/>
              </a:rPr>
              <a:t>everyone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35">
                <a:solidFill>
                  <a:srgbClr val="FDF9DE"/>
                </a:solidFill>
                <a:latin typeface="Lucida Sans Unicode"/>
                <a:cs typeface="Lucida Sans Unicode"/>
              </a:rPr>
              <a:t>transition</a:t>
            </a:r>
            <a:r>
              <a:rPr dirty="0" sz="2400" spc="-45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25">
                <a:solidFill>
                  <a:srgbClr val="FDF9DE"/>
                </a:solidFill>
                <a:latin typeface="Lucida Sans Unicode"/>
                <a:cs typeface="Lucida Sans Unicode"/>
              </a:rPr>
              <a:t>to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65">
                <a:solidFill>
                  <a:srgbClr val="FDF9DE"/>
                </a:solidFill>
                <a:latin typeface="Lucida Sans Unicode"/>
                <a:cs typeface="Lucida Sans Unicode"/>
              </a:rPr>
              <a:t>the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10">
                <a:solidFill>
                  <a:srgbClr val="FDF9DE"/>
                </a:solidFill>
                <a:latin typeface="Lucida Sans Unicode"/>
                <a:cs typeface="Lucida Sans Unicode"/>
              </a:rPr>
              <a:t>new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190">
                <a:solidFill>
                  <a:srgbClr val="FDF9DE"/>
                </a:solidFill>
                <a:latin typeface="Lucida Sans Unicode"/>
                <a:cs typeface="Lucida Sans Unicode"/>
              </a:rPr>
              <a:t>way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5">
                <a:solidFill>
                  <a:srgbClr val="FDF9DE"/>
                </a:solidFill>
                <a:latin typeface="Lucida Sans Unicode"/>
                <a:cs typeface="Lucida Sans Unicode"/>
              </a:rPr>
              <a:t>of</a:t>
            </a:r>
            <a:r>
              <a:rPr dirty="0" sz="2400" spc="-40">
                <a:solidFill>
                  <a:srgbClr val="FDF9DE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55">
                <a:solidFill>
                  <a:srgbClr val="FDF9DE"/>
                </a:solidFill>
                <a:latin typeface="Lucida Sans Unicode"/>
                <a:cs typeface="Lucida Sans Unicode"/>
              </a:rPr>
              <a:t>collaborating.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416" y="1254225"/>
            <a:ext cx="3695254" cy="4305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Fefi Nurdiana W, S.P., M.P.</dc:creator>
  <cp:keywords>DAEXlbun3EU,BAEAVCBJdo4</cp:keywords>
  <dc:title>Kontrak Kuliah</dc:title>
  <dcterms:created xsi:type="dcterms:W3CDTF">2021-03-02T05:52:29Z</dcterms:created>
  <dcterms:modified xsi:type="dcterms:W3CDTF">2021-03-02T05:52:29Z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Creator">
    <vt:lpwstr>Canva</vt:lpwstr>
  </property>
  <property fmtid="{D5CDD505-2E9C-101B-9397-08002B2CF9AE}" pid="4" name="LastSaved">
    <vt:filetime>2021-03-02T00:00:00Z</vt:filetime>
  </property>
</Properties>
</file>