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79" r:id="rId13"/>
    <p:sldId id="277" r:id="rId14"/>
    <p:sldId id="278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46" autoAdjust="0"/>
    <p:restoredTop sz="80969" autoAdjust="0"/>
  </p:normalViewPr>
  <p:slideViewPr>
    <p:cSldViewPr>
      <p:cViewPr varScale="1">
        <p:scale>
          <a:sx n="60" d="100"/>
          <a:sy n="60" d="100"/>
        </p:scale>
        <p:origin x="20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DE7BC-6A2D-4BC5-9A5F-8343EE00BF7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10511-0A70-40DD-9F65-6D2D7B8B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8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17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36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454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136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35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82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77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95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84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02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5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98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23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600200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219200" y="5715000"/>
            <a:ext cx="4038600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Nama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Dosen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74661" y="5715000"/>
            <a:ext cx="1120739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2000" b="1">
                <a:solidFill>
                  <a:srgbClr val="002060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DOSEN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2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2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3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5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1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553200"/>
            <a:ext cx="1752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fld id="{31DB2422-387D-4E7D-BD13-DA96FC6E0F1E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00" y="6553200"/>
            <a:ext cx="495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B3F74CC-6543-45BD-9478-04BA9142D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7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1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4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image" Target="../media/image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971800"/>
            <a:ext cx="2590800" cy="1219200"/>
          </a:xfrm>
          <a:prstGeom prst="roundRect">
            <a:avLst>
              <a:gd name="adj" fmla="val 27779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Topik</a:t>
            </a:r>
            <a:r>
              <a:rPr lang="en-US" dirty="0" smtClean="0"/>
              <a:t>, TIK, </a:t>
            </a:r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381000" y="609600"/>
            <a:ext cx="2590800" cy="1752600"/>
          </a:xfrm>
          <a:prstGeom prst="wedgeEllipseCallout">
            <a:avLst>
              <a:gd name="adj1" fmla="val -13970"/>
              <a:gd name="adj2" fmla="val 7409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Pengertian</a:t>
            </a:r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4343400" y="2286000"/>
            <a:ext cx="3733800" cy="1828800"/>
          </a:xfrm>
          <a:prstGeom prst="cloudCallout">
            <a:avLst>
              <a:gd name="adj1" fmla="val -75935"/>
              <a:gd name="adj2" fmla="val 18056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Multikulturalisme</a:t>
            </a:r>
            <a:r>
              <a:rPr lang="en-US" dirty="0" smtClean="0"/>
              <a:t> di Indonesia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810000" y="1066800"/>
            <a:ext cx="2514600" cy="917448"/>
          </a:xfrm>
          <a:prstGeom prst="wedgeRoundRectCallout">
            <a:avLst>
              <a:gd name="adj1" fmla="val -87500"/>
              <a:gd name="adj2" fmla="val 128945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Multikulturalisme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4343400" y="5029200"/>
            <a:ext cx="2667000" cy="1143000"/>
          </a:xfrm>
          <a:prstGeom prst="wedgeRectCallout">
            <a:avLst>
              <a:gd name="adj1" fmla="val -86547"/>
              <a:gd name="adj2" fmla="val -88611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Multikulturalisme</a:t>
            </a:r>
            <a:endParaRPr lang="en-US" dirty="0"/>
          </a:p>
        </p:txBody>
      </p:sp>
      <p:sp>
        <p:nvSpPr>
          <p:cNvPr id="9" name="Cloud Callout 8"/>
          <p:cNvSpPr/>
          <p:nvPr/>
        </p:nvSpPr>
        <p:spPr>
          <a:xfrm>
            <a:off x="0" y="5029200"/>
            <a:ext cx="3124200" cy="1447800"/>
          </a:xfrm>
          <a:prstGeom prst="cloudCallout">
            <a:avLst>
              <a:gd name="adj1" fmla="val 1931"/>
              <a:gd name="adj2" fmla="val -9364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Multikulturalisme</a:t>
            </a:r>
            <a:endParaRPr lang="en-US" dirty="0"/>
          </a:p>
        </p:txBody>
      </p:sp>
      <p:sp>
        <p:nvSpPr>
          <p:cNvPr id="10" name="Action Button: Custom 9">
            <a:hlinkClick r:id="rId2" action="ppaction://hlinksldjump" highlightClick="1"/>
          </p:cNvPr>
          <p:cNvSpPr/>
          <p:nvPr/>
        </p:nvSpPr>
        <p:spPr>
          <a:xfrm>
            <a:off x="533400" y="2971800"/>
            <a:ext cx="2743200" cy="1295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Custom 10">
            <a:hlinkClick r:id="rId3" action="ppaction://hlinksldjump" highlightClick="1"/>
          </p:cNvPr>
          <p:cNvSpPr/>
          <p:nvPr/>
        </p:nvSpPr>
        <p:spPr>
          <a:xfrm>
            <a:off x="457200" y="609600"/>
            <a:ext cx="2438400" cy="18288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Custom 11">
            <a:hlinkClick r:id="rId4" action="ppaction://hlinksldjump" highlightClick="1"/>
          </p:cNvPr>
          <p:cNvSpPr/>
          <p:nvPr/>
        </p:nvSpPr>
        <p:spPr>
          <a:xfrm>
            <a:off x="3733800" y="1143000"/>
            <a:ext cx="2743200" cy="8382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Custom 12">
            <a:hlinkClick r:id="rId5" action="ppaction://hlinksldjump" highlightClick="1"/>
          </p:cNvPr>
          <p:cNvSpPr/>
          <p:nvPr/>
        </p:nvSpPr>
        <p:spPr>
          <a:xfrm>
            <a:off x="4724400" y="2286000"/>
            <a:ext cx="3200400" cy="18288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Custom 13">
            <a:hlinkClick r:id="rId6" action="ppaction://hlinksldjump" highlightClick="1"/>
          </p:cNvPr>
          <p:cNvSpPr/>
          <p:nvPr/>
        </p:nvSpPr>
        <p:spPr>
          <a:xfrm>
            <a:off x="4267200" y="5029200"/>
            <a:ext cx="2667000" cy="10668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Custom 14">
            <a:hlinkClick r:id="rId7" action="ppaction://hlinksldjump" highlightClick="1"/>
          </p:cNvPr>
          <p:cNvSpPr/>
          <p:nvPr/>
        </p:nvSpPr>
        <p:spPr>
          <a:xfrm>
            <a:off x="152400" y="5181600"/>
            <a:ext cx="2971800" cy="12192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5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MULTIKULTURALISME DI INDONESIA</a:t>
            </a:r>
            <a:endParaRPr lang="en-US" b="1" dirty="0"/>
          </a:p>
        </p:txBody>
      </p:sp>
      <p:sp>
        <p:nvSpPr>
          <p:cNvPr id="4" name="Wave 3"/>
          <p:cNvSpPr/>
          <p:nvPr/>
        </p:nvSpPr>
        <p:spPr>
          <a:xfrm>
            <a:off x="990600" y="1219200"/>
            <a:ext cx="4953000" cy="914400"/>
          </a:xfrm>
          <a:prstGeom prst="wave">
            <a:avLst>
              <a:gd name="adj1" fmla="val 12500"/>
              <a:gd name="adj2" fmla="val -2051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/>
              <a:t>Bentuk-bentuk</a:t>
            </a:r>
            <a:r>
              <a:rPr lang="en-US" sz="2800" dirty="0"/>
              <a:t> </a:t>
            </a:r>
            <a:r>
              <a:rPr lang="en-US" sz="2800" dirty="0" err="1"/>
              <a:t>multikultural</a:t>
            </a:r>
            <a:r>
              <a:rPr lang="en-US" sz="2800" dirty="0"/>
              <a:t> :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1143000" y="1981200"/>
            <a:ext cx="3886200" cy="2590800"/>
          </a:xfrm>
          <a:prstGeom prst="flowChartMagneticDisk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kebudayaan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Ras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antropologis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Agama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kepercayaan</a:t>
            </a:r>
            <a:endParaRPr lang="en-US" dirty="0"/>
          </a:p>
        </p:txBody>
      </p:sp>
      <p:sp>
        <p:nvSpPr>
          <p:cNvPr id="6" name="Snip Single Corner Rectangle 5"/>
          <p:cNvSpPr/>
          <p:nvPr/>
        </p:nvSpPr>
        <p:spPr>
          <a:xfrm>
            <a:off x="381000" y="4648200"/>
            <a:ext cx="8763000" cy="2057400"/>
          </a:xfrm>
          <a:prstGeom prst="snip1Rect">
            <a:avLst>
              <a:gd name="adj" fmla="val 27273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/>
              <a:t>masa </a:t>
            </a:r>
            <a:r>
              <a:rPr lang="en-US" sz="2400" dirty="0" err="1"/>
              <a:t>orde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Indonesia </a:t>
            </a:r>
            <a:r>
              <a:rPr lang="en-US" sz="2400" dirty="0" err="1"/>
              <a:t>membagi</a:t>
            </a:r>
            <a:r>
              <a:rPr lang="en-US" sz="2400" dirty="0"/>
              <a:t> </a:t>
            </a:r>
            <a:r>
              <a:rPr lang="en-US" sz="2400" dirty="0" err="1"/>
              <a:t>suku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3 </a:t>
            </a:r>
            <a:r>
              <a:rPr lang="en-US" sz="2400" dirty="0" err="1"/>
              <a:t>golongan</a:t>
            </a:r>
            <a:r>
              <a:rPr lang="en-US" sz="2400" dirty="0"/>
              <a:t> :</a:t>
            </a:r>
          </a:p>
          <a:p>
            <a:pPr marL="514350" indent="-514350">
              <a:buAutoNum type="arabicPeriod"/>
            </a:pPr>
            <a:r>
              <a:rPr lang="en-US" sz="2400" dirty="0" err="1"/>
              <a:t>Suku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.</a:t>
            </a:r>
          </a:p>
          <a:p>
            <a:pPr marL="514350" indent="-514350">
              <a:buAutoNum type="arabicPeriod"/>
            </a:pPr>
            <a:r>
              <a:rPr lang="en-US" sz="2400" dirty="0" err="1"/>
              <a:t>Golongan</a:t>
            </a:r>
            <a:r>
              <a:rPr lang="en-US" sz="2400" dirty="0"/>
              <a:t> </a:t>
            </a:r>
            <a:r>
              <a:rPr lang="en-US" sz="2400" dirty="0" err="1"/>
              <a:t>keturunan</a:t>
            </a:r>
            <a:r>
              <a:rPr lang="en-US" sz="2400" dirty="0"/>
              <a:t>.</a:t>
            </a:r>
          </a:p>
          <a:p>
            <a:pPr marL="514350" indent="-514350">
              <a:buAutoNum type="arabicPeriod"/>
            </a:pP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terasing</a:t>
            </a:r>
            <a:r>
              <a:rPr lang="en-US" sz="2400" dirty="0"/>
              <a:t>.</a:t>
            </a:r>
          </a:p>
        </p:txBody>
      </p:sp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467600" y="5867400"/>
            <a:ext cx="990600" cy="8382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1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62484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PERMASALAHAN DALAM MULTIKULTURALISME</a:t>
            </a:r>
            <a:endParaRPr lang="en-US" dirty="0"/>
          </a:p>
        </p:txBody>
      </p:sp>
      <p:sp>
        <p:nvSpPr>
          <p:cNvPr id="4" name="Double Wave 3"/>
          <p:cNvSpPr/>
          <p:nvPr/>
        </p:nvSpPr>
        <p:spPr>
          <a:xfrm>
            <a:off x="685800" y="990600"/>
            <a:ext cx="3962400" cy="914400"/>
          </a:xfrm>
          <a:prstGeom prst="doubleWave">
            <a:avLst>
              <a:gd name="adj1" fmla="val 9028"/>
              <a:gd name="adj2" fmla="val -3846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pandangan</a:t>
            </a:r>
            <a:r>
              <a:rPr lang="en-US" sz="2400" dirty="0"/>
              <a:t>  :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304800" y="2057400"/>
            <a:ext cx="8305800" cy="4419600"/>
          </a:xfrm>
          <a:prstGeom prst="foldedCorner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Blip>
                <a:blip r:embed="rId3"/>
              </a:buBlip>
            </a:pPr>
            <a:endParaRPr lang="en-US" b="1" dirty="0" smtClean="0">
              <a:solidFill>
                <a:schemeClr val="bg1"/>
              </a:solidFill>
            </a:endParaRPr>
          </a:p>
          <a:p>
            <a:pPr marL="285750" indent="-285750">
              <a:buBlip>
                <a:blip r:embed="rId3"/>
              </a:buBlip>
            </a:pPr>
            <a:r>
              <a:rPr lang="en-US" sz="2000" b="1" dirty="0" err="1" smtClean="0">
                <a:solidFill>
                  <a:schemeClr val="bg1"/>
                </a:solidFill>
              </a:rPr>
              <a:t>Pandangan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Primordialisme</a:t>
            </a:r>
            <a:r>
              <a:rPr lang="en-US" sz="2000" b="1" dirty="0" smtClean="0">
                <a:solidFill>
                  <a:schemeClr val="bg1"/>
                </a:solidFill>
              </a:rPr>
              <a:t> :</a:t>
            </a:r>
            <a:r>
              <a:rPr lang="en-US" sz="2000" dirty="0" err="1" smtClean="0">
                <a:solidFill>
                  <a:schemeClr val="bg1"/>
                </a:solidFill>
              </a:rPr>
              <a:t>menganggap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perbedaan-perbedaan</a:t>
            </a:r>
            <a:r>
              <a:rPr lang="en-US" sz="2000" dirty="0">
                <a:solidFill>
                  <a:schemeClr val="bg1"/>
                </a:solidFill>
              </a:rPr>
              <a:t> yang </a:t>
            </a:r>
            <a:r>
              <a:rPr lang="en-US" sz="2000" dirty="0" err="1">
                <a:solidFill>
                  <a:schemeClr val="bg1"/>
                </a:solidFill>
              </a:rPr>
              <a:t>berasal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dari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genetika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merupakan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sumber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utama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lahirnya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benturan-bentuan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kepentingan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etnis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maupun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budaya</a:t>
            </a:r>
            <a:r>
              <a:rPr lang="en-US" sz="2000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 algn="just">
              <a:buBlip>
                <a:blip r:embed="rId3"/>
              </a:buBlip>
            </a:pPr>
            <a:r>
              <a:rPr lang="en-US" sz="2000" dirty="0" err="1" smtClean="0">
                <a:solidFill>
                  <a:schemeClr val="bg1"/>
                </a:solidFill>
              </a:rPr>
              <a:t>P</a:t>
            </a:r>
            <a:r>
              <a:rPr lang="en-US" sz="2000" b="1" dirty="0" err="1" smtClean="0">
                <a:solidFill>
                  <a:schemeClr val="bg1"/>
                </a:solidFill>
              </a:rPr>
              <a:t>andangan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Kaum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Instrumentalisme</a:t>
            </a:r>
            <a:r>
              <a:rPr lang="en-US" sz="2000" b="1" dirty="0" smtClean="0">
                <a:solidFill>
                  <a:schemeClr val="bg1"/>
                </a:solidFill>
              </a:rPr>
              <a:t> :</a:t>
            </a:r>
            <a:r>
              <a:rPr lang="en-US" sz="2000" dirty="0" err="1" smtClean="0">
                <a:solidFill>
                  <a:schemeClr val="bg1"/>
                </a:solidFill>
              </a:rPr>
              <a:t>menganggap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suku</a:t>
            </a:r>
            <a:r>
              <a:rPr lang="en-US" sz="2000" dirty="0">
                <a:solidFill>
                  <a:schemeClr val="bg1"/>
                </a:solidFill>
              </a:rPr>
              <a:t>, agama, </a:t>
            </a:r>
            <a:r>
              <a:rPr lang="en-US" sz="2000" dirty="0" err="1">
                <a:solidFill>
                  <a:schemeClr val="bg1"/>
                </a:solidFill>
              </a:rPr>
              <a:t>dan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identitas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lain </a:t>
            </a:r>
            <a:r>
              <a:rPr lang="en-US" sz="2000" dirty="0" err="1">
                <a:solidFill>
                  <a:schemeClr val="bg1"/>
                </a:solidFill>
              </a:rPr>
              <a:t>dianggap</a:t>
            </a:r>
            <a:r>
              <a:rPr lang="en-US" sz="2000" dirty="0">
                <a:solidFill>
                  <a:schemeClr val="bg1"/>
                </a:solidFill>
              </a:rPr>
              <a:t> sebagai </a:t>
            </a:r>
            <a:r>
              <a:rPr lang="en-US" sz="2000" dirty="0" err="1">
                <a:solidFill>
                  <a:schemeClr val="bg1"/>
                </a:solidFill>
              </a:rPr>
              <a:t>alat</a:t>
            </a:r>
            <a:r>
              <a:rPr lang="en-US" sz="2000" dirty="0">
                <a:solidFill>
                  <a:schemeClr val="bg1"/>
                </a:solidFill>
              </a:rPr>
              <a:t> yang </a:t>
            </a:r>
            <a:r>
              <a:rPr lang="en-US" sz="2000" dirty="0" err="1">
                <a:solidFill>
                  <a:schemeClr val="bg1"/>
                </a:solidFill>
              </a:rPr>
              <a:t>digunakan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individu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atau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kelompok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mengejar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tujuan</a:t>
            </a:r>
            <a:r>
              <a:rPr lang="en-US" sz="2000" dirty="0">
                <a:solidFill>
                  <a:schemeClr val="bg1"/>
                </a:solidFill>
              </a:rPr>
              <a:t> yang </a:t>
            </a:r>
            <a:r>
              <a:rPr lang="en-US" sz="2000" dirty="0" err="1">
                <a:solidFill>
                  <a:schemeClr val="bg1"/>
                </a:solidFill>
              </a:rPr>
              <a:t>lebih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besar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baik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dalam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bentuk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materiil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maupun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non-</a:t>
            </a:r>
            <a:r>
              <a:rPr lang="en-US" sz="2000" dirty="0" err="1" smtClean="0">
                <a:solidFill>
                  <a:schemeClr val="bg1"/>
                </a:solidFill>
              </a:rPr>
              <a:t>materiil</a:t>
            </a:r>
            <a:r>
              <a:rPr lang="en-US" sz="2000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 algn="just">
              <a:buBlip>
                <a:blip r:embed="rId3"/>
              </a:buBlip>
            </a:pPr>
            <a:r>
              <a:rPr lang="en-US" sz="2000" dirty="0" err="1">
                <a:solidFill>
                  <a:schemeClr val="bg1"/>
                </a:solidFill>
              </a:rPr>
              <a:t>P</a:t>
            </a:r>
            <a:r>
              <a:rPr lang="en-US" sz="2000" b="1" dirty="0" err="1" smtClean="0">
                <a:solidFill>
                  <a:schemeClr val="bg1"/>
                </a:solidFill>
              </a:rPr>
              <a:t>andangan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Kaum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Konstruktivisme</a:t>
            </a:r>
            <a:r>
              <a:rPr lang="en-US" sz="2000" b="1" dirty="0" smtClean="0">
                <a:solidFill>
                  <a:schemeClr val="bg1"/>
                </a:solidFill>
              </a:rPr>
              <a:t> :</a:t>
            </a:r>
            <a:r>
              <a:rPr lang="en-US" sz="2000" dirty="0" err="1" smtClean="0">
                <a:solidFill>
                  <a:schemeClr val="bg1"/>
                </a:solidFill>
              </a:rPr>
              <a:t>menganggap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identitas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kelompok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bersifat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kaku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sehingga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etnisitas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merupakan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sumber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kekayaan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hakiki</a:t>
            </a:r>
            <a:r>
              <a:rPr lang="en-US" sz="2000" dirty="0">
                <a:solidFill>
                  <a:schemeClr val="bg1"/>
                </a:solidFill>
              </a:rPr>
              <a:t> yang </a:t>
            </a:r>
            <a:r>
              <a:rPr lang="en-US" sz="2000" dirty="0" err="1">
                <a:solidFill>
                  <a:schemeClr val="bg1"/>
                </a:solidFill>
              </a:rPr>
              <a:t>dimiliki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manusia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untuk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saling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mengenal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memperkaya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budaya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 smtClean="0">
                <a:solidFill>
                  <a:schemeClr val="bg1"/>
                </a:solidFill>
              </a:rPr>
              <a:t>Jadi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persamaan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adalah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anugerah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perbedaan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adalah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berkat</a:t>
            </a:r>
            <a:r>
              <a:rPr lang="en-US" sz="2000" dirty="0" smtClean="0">
                <a:solidFill>
                  <a:schemeClr val="bg1"/>
                </a:solidFill>
              </a:rPr>
              <a:t>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4-Point Star 9"/>
          <p:cNvSpPr/>
          <p:nvPr/>
        </p:nvSpPr>
        <p:spPr>
          <a:xfrm>
            <a:off x="-228600" y="5791200"/>
            <a:ext cx="1219200" cy="1066800"/>
          </a:xfrm>
          <a:prstGeom prst="star4">
            <a:avLst>
              <a:gd name="adj" fmla="val 172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4-Point Star 10"/>
          <p:cNvSpPr/>
          <p:nvPr/>
        </p:nvSpPr>
        <p:spPr>
          <a:xfrm>
            <a:off x="-25400" y="5918200"/>
            <a:ext cx="914400" cy="914400"/>
          </a:xfrm>
          <a:prstGeom prst="star4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152400" y="5969000"/>
            <a:ext cx="914400" cy="914400"/>
          </a:xfrm>
          <a:prstGeom prst="star4">
            <a:avLst>
              <a:gd name="adj" fmla="val 1111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rId4" action="ppaction://hlinksldjump" highlightClick="1"/>
          </p:cNvPr>
          <p:cNvSpPr/>
          <p:nvPr/>
        </p:nvSpPr>
        <p:spPr>
          <a:xfrm>
            <a:off x="8001000" y="5791200"/>
            <a:ext cx="1143000" cy="838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36095" y="457200"/>
            <a:ext cx="6553200" cy="609600"/>
          </a:xfrm>
          <a:prstGeom prst="snip2DiagRect">
            <a:avLst>
              <a:gd name="adj1" fmla="val 50000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bg1"/>
                </a:solidFill>
              </a:rPr>
              <a:t>Cara  </a:t>
            </a:r>
            <a:r>
              <a:rPr lang="en-US" sz="2000" dirty="0" err="1" smtClean="0">
                <a:solidFill>
                  <a:schemeClr val="bg1"/>
                </a:solidFill>
              </a:rPr>
              <a:t>membangun</a:t>
            </a:r>
            <a:r>
              <a:rPr lang="en-US" sz="2000" dirty="0" smtClean="0">
                <a:solidFill>
                  <a:schemeClr val="bg1"/>
                </a:solidFill>
              </a:rPr>
              <a:t>  </a:t>
            </a:r>
            <a:r>
              <a:rPr lang="en-US" sz="2000" dirty="0" err="1" smtClean="0">
                <a:solidFill>
                  <a:schemeClr val="bg1"/>
                </a:solidFill>
              </a:rPr>
              <a:t>negara</a:t>
            </a:r>
            <a:r>
              <a:rPr lang="en-US" sz="2000" dirty="0" smtClean="0">
                <a:solidFill>
                  <a:schemeClr val="bg1"/>
                </a:solidFill>
              </a:rPr>
              <a:t>  </a:t>
            </a:r>
            <a:r>
              <a:rPr lang="en-US" sz="2000" dirty="0">
                <a:solidFill>
                  <a:schemeClr val="bg1"/>
                </a:solidFill>
              </a:rPr>
              <a:t>yang </a:t>
            </a:r>
            <a:r>
              <a:rPr lang="en-US" sz="2000" dirty="0" err="1">
                <a:solidFill>
                  <a:schemeClr val="bg1"/>
                </a:solidFill>
              </a:rPr>
              <a:t>multikultural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: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Flowchart: Magnetic Disk 4"/>
          <p:cNvSpPr/>
          <p:nvPr/>
        </p:nvSpPr>
        <p:spPr>
          <a:xfrm>
            <a:off x="228600" y="1371600"/>
            <a:ext cx="7924800" cy="5486400"/>
          </a:xfrm>
          <a:prstGeom prst="flowChartMagneticDisk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FF00"/>
              </a:solidFill>
            </a:endParaRPr>
          </a:p>
          <a:p>
            <a:pPr algn="just"/>
            <a:r>
              <a:rPr lang="en-US" b="1" dirty="0" err="1" smtClean="0">
                <a:solidFill>
                  <a:srgbClr val="FFFF00"/>
                </a:solidFill>
              </a:rPr>
              <a:t>Pertam</a:t>
            </a:r>
            <a:r>
              <a:rPr lang="en-US" dirty="0" err="1" smtClean="0">
                <a:solidFill>
                  <a:srgbClr val="FFFF00"/>
                </a:solidFill>
              </a:rPr>
              <a:t>a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menyadari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bahwa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manusia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sbg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insan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ciptaan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Tuhan</a:t>
            </a:r>
            <a:r>
              <a:rPr lang="en-US" dirty="0" smtClean="0">
                <a:solidFill>
                  <a:srgbClr val="FFFF00"/>
                </a:solidFill>
              </a:rPr>
              <a:t> yang </a:t>
            </a:r>
            <a:r>
              <a:rPr lang="en-US" dirty="0" err="1" smtClean="0">
                <a:solidFill>
                  <a:srgbClr val="FFFF00"/>
                </a:solidFill>
              </a:rPr>
              <a:t>berbeda-beda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algn="just"/>
            <a:endParaRPr lang="en-US" dirty="0" smtClean="0">
              <a:solidFill>
                <a:srgbClr val="FFFF00"/>
              </a:solidFill>
            </a:endParaRPr>
          </a:p>
          <a:p>
            <a:pPr algn="just"/>
            <a:r>
              <a:rPr lang="en-US" b="1" dirty="0" err="1" smtClean="0">
                <a:solidFill>
                  <a:srgbClr val="FFFF00"/>
                </a:solidFill>
              </a:rPr>
              <a:t>Kedua</a:t>
            </a:r>
            <a:r>
              <a:rPr lang="en-US" dirty="0" smtClean="0">
                <a:solidFill>
                  <a:srgbClr val="FFFF00"/>
                </a:solidFill>
              </a:rPr>
              <a:t>,  </a:t>
            </a:r>
            <a:r>
              <a:rPr lang="en-US" dirty="0" err="1" smtClean="0">
                <a:solidFill>
                  <a:srgbClr val="FFFF00"/>
                </a:solidFill>
              </a:rPr>
              <a:t>menunjukkan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masalah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mayoritas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minoritas</a:t>
            </a:r>
            <a:r>
              <a:rPr lang="en-US" dirty="0" smtClean="0">
                <a:solidFill>
                  <a:srgbClr val="FFFF00"/>
                </a:solidFill>
              </a:rPr>
              <a:t> sebagai </a:t>
            </a:r>
            <a:r>
              <a:rPr lang="en-US" dirty="0" err="1" smtClean="0">
                <a:solidFill>
                  <a:srgbClr val="FFFF00"/>
                </a:solidFill>
              </a:rPr>
              <a:t>realitas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sosial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endParaRPr lang="en-US" dirty="0" smtClean="0">
              <a:solidFill>
                <a:srgbClr val="FFFF00"/>
              </a:solidFill>
            </a:endParaRPr>
          </a:p>
          <a:p>
            <a:pPr algn="just"/>
            <a:r>
              <a:rPr lang="en-US" b="1" dirty="0" err="1" smtClean="0">
                <a:solidFill>
                  <a:srgbClr val="FFFF00"/>
                </a:solidFill>
              </a:rPr>
              <a:t>Ketiga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mengingatkan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kembali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melalui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sejarah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ttg</a:t>
            </a:r>
            <a:r>
              <a:rPr lang="en-US" dirty="0">
                <a:solidFill>
                  <a:srgbClr val="FFFF00"/>
                </a:solidFill>
              </a:rPr>
              <a:t>  </a:t>
            </a:r>
            <a:r>
              <a:rPr lang="en-US" dirty="0" err="1">
                <a:solidFill>
                  <a:srgbClr val="FFFF00"/>
                </a:solidFill>
              </a:rPr>
              <a:t>terbentuknya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negara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karena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kesepakatan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bukan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karena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kekuasaan</a:t>
            </a:r>
            <a:r>
              <a:rPr lang="en-US" dirty="0" smtClean="0">
                <a:solidFill>
                  <a:srgbClr val="FFFF00"/>
                </a:solidFill>
              </a:rPr>
              <a:t>. (</a:t>
            </a:r>
            <a:r>
              <a:rPr lang="en-US" dirty="0" err="1" smtClean="0">
                <a:solidFill>
                  <a:srgbClr val="FFFF00"/>
                </a:solidFill>
              </a:rPr>
              <a:t>untuk</a:t>
            </a:r>
            <a:r>
              <a:rPr lang="en-US" dirty="0" smtClean="0">
                <a:solidFill>
                  <a:srgbClr val="FFFF00"/>
                </a:solidFill>
              </a:rPr>
              <a:t> Indonesia)</a:t>
            </a:r>
          </a:p>
          <a:p>
            <a:pPr algn="just"/>
            <a:endParaRPr lang="en-US" dirty="0" smtClean="0">
              <a:solidFill>
                <a:srgbClr val="FFFF00"/>
              </a:solidFill>
            </a:endParaRPr>
          </a:p>
          <a:p>
            <a:pPr algn="just"/>
            <a:r>
              <a:rPr lang="en-US" b="1" dirty="0" err="1" smtClean="0">
                <a:solidFill>
                  <a:srgbClr val="FFFF00"/>
                </a:solidFill>
              </a:rPr>
              <a:t>Keempat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mendorong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semua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pihak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menyadari</a:t>
            </a:r>
            <a:r>
              <a:rPr lang="en-US" dirty="0">
                <a:solidFill>
                  <a:srgbClr val="FFFF00"/>
                </a:solidFill>
              </a:rPr>
              <a:t>  </a:t>
            </a:r>
            <a:r>
              <a:rPr lang="en-US" dirty="0" err="1">
                <a:solidFill>
                  <a:srgbClr val="FFFF00"/>
                </a:solidFill>
              </a:rPr>
              <a:t>ttg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kekuatan</a:t>
            </a:r>
            <a:r>
              <a:rPr lang="en-US" dirty="0">
                <a:solidFill>
                  <a:srgbClr val="FFFF00"/>
                </a:solidFill>
              </a:rPr>
              <a:t> Indonesia </a:t>
            </a:r>
            <a:r>
              <a:rPr lang="en-US" dirty="0" err="1">
                <a:solidFill>
                  <a:srgbClr val="FFFF00"/>
                </a:solidFill>
              </a:rPr>
              <a:t>terletak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pada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multikultural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itu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sendiri</a:t>
            </a:r>
            <a:r>
              <a:rPr lang="en-US" dirty="0" smtClean="0">
                <a:solidFill>
                  <a:srgbClr val="FFFF00"/>
                </a:solidFill>
              </a:rPr>
              <a:t>. (</a:t>
            </a:r>
            <a:r>
              <a:rPr lang="en-US" dirty="0" err="1" smtClean="0">
                <a:solidFill>
                  <a:srgbClr val="FFFF00"/>
                </a:solidFill>
              </a:rPr>
              <a:t>untuk</a:t>
            </a:r>
            <a:r>
              <a:rPr lang="en-US" dirty="0" smtClean="0">
                <a:solidFill>
                  <a:srgbClr val="FFFF00"/>
                </a:solidFill>
              </a:rPr>
              <a:t> Indonesia)</a:t>
            </a:r>
            <a:endParaRPr lang="en-US" dirty="0">
              <a:solidFill>
                <a:srgbClr val="FFFF00"/>
              </a:solidFill>
            </a:endParaRPr>
          </a:p>
          <a:p>
            <a:pPr algn="just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" name="Action Button: Home 1">
            <a:hlinkClick r:id="rId3" action="ppaction://hlinksldjump" highlightClick="1"/>
          </p:cNvPr>
          <p:cNvSpPr/>
          <p:nvPr/>
        </p:nvSpPr>
        <p:spPr>
          <a:xfrm>
            <a:off x="8229600" y="5943600"/>
            <a:ext cx="762000" cy="7620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1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SOLUSI MULTIKULTURALISME</a:t>
            </a:r>
            <a:endParaRPr lang="en-US" b="1" dirty="0"/>
          </a:p>
        </p:txBody>
      </p:sp>
      <p:sp>
        <p:nvSpPr>
          <p:cNvPr id="4" name="Vertical Scroll 3"/>
          <p:cNvSpPr/>
          <p:nvPr/>
        </p:nvSpPr>
        <p:spPr>
          <a:xfrm>
            <a:off x="838200" y="1371600"/>
            <a:ext cx="6324600" cy="4876800"/>
          </a:xfrm>
          <a:prstGeom prst="verticalScroll">
            <a:avLst>
              <a:gd name="adj" fmla="val 1916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800" dirty="0" smtClean="0"/>
          </a:p>
          <a:p>
            <a:pPr marL="285750" indent="-285750" algn="just">
              <a:buBlip>
                <a:blip r:embed="rId3"/>
              </a:buBlip>
            </a:pPr>
            <a:endParaRPr lang="en-US" sz="2800" dirty="0" smtClean="0"/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pPr marL="457200" indent="-457200" algn="just">
              <a:buBlip>
                <a:blip r:embed="rId4"/>
              </a:buBlip>
            </a:pPr>
            <a:r>
              <a:rPr lang="en-US" sz="2800" dirty="0"/>
              <a:t>4</a:t>
            </a:r>
            <a:r>
              <a:rPr lang="en-US" sz="2800" dirty="0" smtClean="0"/>
              <a:t> K (</a:t>
            </a:r>
            <a:r>
              <a:rPr lang="en-US" sz="2800" dirty="0" err="1" smtClean="0"/>
              <a:t>Kesadaran</a:t>
            </a:r>
            <a:r>
              <a:rPr lang="en-US" sz="2800" dirty="0" smtClean="0"/>
              <a:t>, </a:t>
            </a:r>
            <a:r>
              <a:rPr lang="en-US" sz="2800" dirty="0" err="1" smtClean="0"/>
              <a:t>Keseimbangan</a:t>
            </a:r>
            <a:r>
              <a:rPr lang="en-US" sz="2800" dirty="0" smtClean="0"/>
              <a:t>, </a:t>
            </a:r>
            <a:r>
              <a:rPr lang="en-US" sz="2800" dirty="0" err="1"/>
              <a:t>K</a:t>
            </a:r>
            <a:r>
              <a:rPr lang="en-US" sz="2800" dirty="0" err="1" smtClean="0"/>
              <a:t>eserasian</a:t>
            </a:r>
            <a:r>
              <a:rPr lang="en-US" sz="2800" dirty="0" smtClean="0"/>
              <a:t>, 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Keharmonisan</a:t>
            </a:r>
            <a:r>
              <a:rPr lang="en-US" sz="2800" dirty="0" smtClean="0"/>
              <a:t>)</a:t>
            </a:r>
          </a:p>
          <a:p>
            <a:pPr marL="457200" indent="-457200" algn="just">
              <a:buBlip>
                <a:blip r:embed="rId4"/>
              </a:buBlip>
            </a:pPr>
            <a:r>
              <a:rPr lang="en-US" sz="2800" dirty="0" err="1" smtClean="0"/>
              <a:t>Toleransi</a:t>
            </a:r>
            <a:endParaRPr lang="en-US" sz="2800" dirty="0" smtClean="0"/>
          </a:p>
          <a:p>
            <a:pPr marL="457200" indent="-457200" algn="just">
              <a:buBlip>
                <a:blip r:embed="rId4"/>
              </a:buBlip>
            </a:pPr>
            <a:r>
              <a:rPr lang="en-US" sz="2800" dirty="0" err="1" smtClean="0"/>
              <a:t>Pancasila</a:t>
            </a:r>
            <a:r>
              <a:rPr lang="en-US" sz="2800" dirty="0" smtClean="0"/>
              <a:t> (Indonesia)</a:t>
            </a:r>
          </a:p>
          <a:p>
            <a:pPr marL="457200" indent="-457200" algn="just">
              <a:buBlip>
                <a:blip r:embed="rId4"/>
              </a:buBlip>
            </a:pP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kekeluargaan</a:t>
            </a:r>
            <a:r>
              <a:rPr lang="en-US" sz="2800" dirty="0" smtClean="0"/>
              <a:t>, </a:t>
            </a:r>
            <a:r>
              <a:rPr lang="en-US" sz="2800" dirty="0" err="1" smtClean="0"/>
              <a:t>kekerabatan</a:t>
            </a:r>
            <a:r>
              <a:rPr lang="en-US" sz="2800" dirty="0" smtClean="0"/>
              <a:t>  (Indonesia)</a:t>
            </a:r>
          </a:p>
          <a:p>
            <a:pPr marL="285750" indent="-285750" algn="just">
              <a:buBlip>
                <a:blip r:embed="rId3"/>
              </a:buBlip>
            </a:pPr>
            <a:endParaRPr lang="en-US" sz="2800" dirty="0" smtClean="0"/>
          </a:p>
          <a:p>
            <a:pPr marL="285750" indent="-285750" algn="just">
              <a:buBlip>
                <a:blip r:embed="rId3"/>
              </a:buBlip>
            </a:pPr>
            <a:endParaRPr lang="en-US" dirty="0" smtClean="0"/>
          </a:p>
          <a:p>
            <a:pPr algn="just"/>
            <a:endParaRPr lang="en-US" dirty="0" smtClean="0"/>
          </a:p>
          <a:p>
            <a:pPr marL="285750" indent="-285750" algn="just">
              <a:buBlip>
                <a:blip r:embed="rId3"/>
              </a:buBlip>
            </a:pPr>
            <a:endParaRPr lang="en-US" dirty="0"/>
          </a:p>
        </p:txBody>
      </p:sp>
      <p:sp>
        <p:nvSpPr>
          <p:cNvPr id="3" name="Action Button: Forward or Next 2">
            <a:hlinkClick r:id="rId5" action="ppaction://hlinksldjump" highlightClick="1"/>
          </p:cNvPr>
          <p:cNvSpPr/>
          <p:nvPr/>
        </p:nvSpPr>
        <p:spPr>
          <a:xfrm>
            <a:off x="7620000" y="6019800"/>
            <a:ext cx="1295400" cy="838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9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endParaRPr lang="en-US" dirty="0"/>
          </a:p>
        </p:txBody>
      </p:sp>
      <p:sp>
        <p:nvSpPr>
          <p:cNvPr id="4" name="Flowchart: Internal Storage 3"/>
          <p:cNvSpPr/>
          <p:nvPr/>
        </p:nvSpPr>
        <p:spPr>
          <a:xfrm>
            <a:off x="1295400" y="1676400"/>
            <a:ext cx="6705600" cy="4114800"/>
          </a:xfrm>
          <a:prstGeom prst="flowChartInternalStorag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>
              <a:buAutoNum type="arabicPeriod"/>
            </a:pP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 yang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Judul</a:t>
            </a:r>
            <a:r>
              <a:rPr lang="en-US" sz="2400" dirty="0"/>
              <a:t> </a:t>
            </a:r>
            <a:r>
              <a:rPr lang="en-US" sz="2400" dirty="0" smtClean="0"/>
              <a:t>:  </a:t>
            </a:r>
            <a:r>
              <a:rPr lang="en-US" sz="2400" dirty="0"/>
              <a:t>“</a:t>
            </a:r>
            <a:r>
              <a:rPr lang="en-US" sz="2400" dirty="0" err="1"/>
              <a:t>Multikulturalisme</a:t>
            </a:r>
            <a:r>
              <a:rPr lang="en-US" sz="2400" dirty="0"/>
              <a:t> : 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 smtClean="0"/>
              <a:t>anugerah</a:t>
            </a:r>
            <a:r>
              <a:rPr lang="en-US" sz="2400" dirty="0" smtClean="0"/>
              <a:t>  </a:t>
            </a:r>
            <a:r>
              <a:rPr lang="en-US" sz="2400" dirty="0" err="1"/>
              <a:t>atau</a:t>
            </a:r>
            <a:r>
              <a:rPr lang="en-US" sz="2400" dirty="0"/>
              <a:t> 	</a:t>
            </a:r>
            <a:r>
              <a:rPr lang="en-US" sz="2400" dirty="0" err="1"/>
              <a:t>malapetaka</a:t>
            </a:r>
            <a:r>
              <a:rPr lang="en-US" sz="2400" dirty="0" smtClean="0"/>
              <a:t>?”</a:t>
            </a:r>
          </a:p>
          <a:p>
            <a:pPr algn="just"/>
            <a:endParaRPr lang="en-US" sz="2400" dirty="0"/>
          </a:p>
          <a:p>
            <a:pPr marL="514350" indent="-514350" algn="just">
              <a:buAutoNum type="arabicPeriod" startAt="2"/>
            </a:pPr>
            <a:r>
              <a:rPr lang="en-US" sz="2400" dirty="0" err="1"/>
              <a:t>Menyusun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tulisan</a:t>
            </a:r>
            <a:r>
              <a:rPr lang="en-US" sz="2400" dirty="0"/>
              <a:t> </a:t>
            </a:r>
            <a:r>
              <a:rPr lang="en-US" sz="2400" dirty="0" err="1"/>
              <a:t>sebanyak</a:t>
            </a:r>
            <a:r>
              <a:rPr lang="en-US" sz="2400" dirty="0"/>
              <a:t>  300 </a:t>
            </a:r>
            <a:r>
              <a:rPr lang="en-US" sz="2400" dirty="0" smtClean="0"/>
              <a:t> </a:t>
            </a:r>
            <a:r>
              <a:rPr lang="en-US" sz="2400" dirty="0"/>
              <a:t>kata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 </a:t>
            </a:r>
            <a:r>
              <a:rPr lang="en-US" sz="2400" dirty="0" err="1" smtClean="0"/>
              <a:t>kajian</a:t>
            </a:r>
            <a:r>
              <a:rPr lang="en-US" sz="2400" dirty="0" smtClean="0"/>
              <a:t>  </a:t>
            </a:r>
            <a:r>
              <a:rPr lang="en-US" sz="2400" dirty="0" err="1" smtClean="0"/>
              <a:t>teori</a:t>
            </a:r>
            <a:r>
              <a:rPr lang="en-US" sz="2400" dirty="0" smtClean="0"/>
              <a:t>    </a:t>
            </a:r>
            <a:r>
              <a:rPr lang="en-US" sz="2400" dirty="0" err="1" smtClean="0"/>
              <a:t>kebudayaan</a:t>
            </a:r>
            <a:r>
              <a:rPr lang="en-US" sz="2400" dirty="0"/>
              <a:t>.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533400" y="1219200"/>
            <a:ext cx="1752600" cy="1219200"/>
          </a:xfrm>
          <a:prstGeom prst="star5">
            <a:avLst>
              <a:gd name="adj" fmla="val 21610"/>
              <a:gd name="hf" fmla="val 105146"/>
              <a:gd name="vf" fmla="val 110557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1066800" y="1676400"/>
            <a:ext cx="914400" cy="91440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1219200" y="1981200"/>
            <a:ext cx="914400" cy="914400"/>
          </a:xfrm>
          <a:prstGeom prst="star4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ction Button: Forward or Next 2">
            <a:hlinkClick r:id="rId3" action="ppaction://hlinksldjump" highlightClick="1"/>
          </p:cNvPr>
          <p:cNvSpPr/>
          <p:nvPr/>
        </p:nvSpPr>
        <p:spPr>
          <a:xfrm>
            <a:off x="8001000" y="6172200"/>
            <a:ext cx="914400" cy="6858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4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95400"/>
            <a:ext cx="7239000" cy="4876800"/>
          </a:xfrm>
        </p:spPr>
      </p:pic>
      <p:sp>
        <p:nvSpPr>
          <p:cNvPr id="7" name="Smiley Face 6"/>
          <p:cNvSpPr/>
          <p:nvPr/>
        </p:nvSpPr>
        <p:spPr>
          <a:xfrm>
            <a:off x="5410200" y="2133600"/>
            <a:ext cx="1828800" cy="14478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ction Button: Home 1">
            <a:hlinkClick r:id="rId3" action="ppaction://hlinksldjump" highlightClick="1"/>
          </p:cNvPr>
          <p:cNvSpPr/>
          <p:nvPr/>
        </p:nvSpPr>
        <p:spPr>
          <a:xfrm>
            <a:off x="8077200" y="5943600"/>
            <a:ext cx="914400" cy="9144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0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Kebudayaan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828800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US" dirty="0" err="1" smtClean="0"/>
              <a:t>Pengertian</a:t>
            </a:r>
            <a:endParaRPr lang="en-US" dirty="0" smtClean="0"/>
          </a:p>
          <a:p>
            <a:pPr marL="514350" indent="-514350" algn="l">
              <a:buFont typeface="Arial" pitchFamily="34" charset="0"/>
              <a:buChar char="•"/>
            </a:pPr>
            <a:r>
              <a:rPr lang="en-US" dirty="0" err="1" smtClean="0"/>
              <a:t>Multikulutral</a:t>
            </a:r>
            <a:endParaRPr lang="en-US" dirty="0" smtClean="0"/>
          </a:p>
          <a:p>
            <a:pPr marL="514350" indent="-514350" algn="l">
              <a:buFont typeface="Arial" pitchFamily="34" charset="0"/>
              <a:buChar char="•"/>
            </a:pPr>
            <a:r>
              <a:rPr lang="en-US" dirty="0" err="1" smtClean="0"/>
              <a:t>Multikultural</a:t>
            </a:r>
            <a:r>
              <a:rPr lang="en-US" dirty="0" smtClean="0"/>
              <a:t> di Indonesia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dirty="0" err="1" smtClean="0"/>
              <a:t>Permasalahan</a:t>
            </a:r>
            <a:endParaRPr lang="en-US" dirty="0" smtClean="0"/>
          </a:p>
          <a:p>
            <a:pPr marL="514350" indent="-514350" algn="l">
              <a:buFont typeface="Arial" pitchFamily="34" charset="0"/>
              <a:buChar char="•"/>
            </a:pPr>
            <a:r>
              <a:rPr lang="en-US" dirty="0" err="1" smtClean="0"/>
              <a:t>Solusi</a:t>
            </a:r>
            <a:endParaRPr lang="en-US" dirty="0" smtClean="0"/>
          </a:p>
          <a:p>
            <a:pPr marL="514350" indent="-514350"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5029200" y="5715000"/>
            <a:ext cx="9144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Instruksional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 </a:t>
            </a:r>
            <a:r>
              <a:rPr lang="en-US" dirty="0" err="1"/>
              <a:t>keragaman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teori-teori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 smtClean="0"/>
              <a:t>kebudayaan</a:t>
            </a:r>
            <a:r>
              <a:rPr lang="en-US" dirty="0"/>
              <a:t>.</a:t>
            </a:r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7239000" y="5867400"/>
            <a:ext cx="1066800" cy="533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Andersen, Margaret, L; Taylor, Howard, F; </a:t>
            </a:r>
            <a:r>
              <a:rPr lang="en-US" b="1" i="1" dirty="0"/>
              <a:t>Sociology</a:t>
            </a:r>
            <a:r>
              <a:rPr lang="en-US" dirty="0"/>
              <a:t>, USA : Thomson Learning, </a:t>
            </a:r>
            <a:r>
              <a:rPr lang="en-US" dirty="0" err="1"/>
              <a:t>Inc</a:t>
            </a:r>
            <a:r>
              <a:rPr lang="en-US" dirty="0"/>
              <a:t>, </a:t>
            </a:r>
            <a:r>
              <a:rPr lang="en-US" dirty="0" smtClean="0"/>
              <a:t>2005, </a:t>
            </a:r>
            <a:r>
              <a:rPr lang="en-US" dirty="0" err="1"/>
              <a:t>hal</a:t>
            </a:r>
            <a:r>
              <a:rPr lang="en-US" dirty="0" smtClean="0"/>
              <a:t>. </a:t>
            </a:r>
            <a:r>
              <a:rPr lang="en-US" dirty="0"/>
              <a:t>38 – </a:t>
            </a:r>
            <a:r>
              <a:rPr lang="en-US" dirty="0" smtClean="0"/>
              <a:t>63</a:t>
            </a:r>
          </a:p>
          <a:p>
            <a:r>
              <a:rPr lang="en-US" dirty="0" err="1"/>
              <a:t>Koentjaraningrat</a:t>
            </a:r>
            <a:r>
              <a:rPr lang="en-US" dirty="0"/>
              <a:t>;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Kesukubangsaan</a:t>
            </a:r>
            <a:r>
              <a:rPr lang="en-US" dirty="0"/>
              <a:t> Dan </a:t>
            </a: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, Jakarta : </a:t>
            </a:r>
            <a:r>
              <a:rPr lang="en-US" dirty="0" err="1"/>
              <a:t>Penerbit</a:t>
            </a:r>
            <a:r>
              <a:rPr lang="en-US" dirty="0"/>
              <a:t> Univ. Indonesia, 1993, </a:t>
            </a:r>
            <a:r>
              <a:rPr lang="en-US" dirty="0" err="1"/>
              <a:t>hal</a:t>
            </a:r>
            <a:r>
              <a:rPr lang="en-US" dirty="0"/>
              <a:t>. 12-29</a:t>
            </a:r>
          </a:p>
          <a:p>
            <a:pPr lvl="0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7543800" y="5638800"/>
            <a:ext cx="838200" cy="7620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Copperplate Gothic Bold" pitchFamily="34" charset="0"/>
              </a:rPr>
              <a:t/>
            </a:r>
            <a:br>
              <a:rPr lang="en-US" sz="4000" dirty="0" smtClean="0">
                <a:solidFill>
                  <a:srgbClr val="0070C0"/>
                </a:solidFill>
                <a:latin typeface="Copperplate Gothic Bold" pitchFamily="34" charset="0"/>
              </a:rPr>
            </a:br>
            <a:r>
              <a:rPr lang="en-US" sz="4000" dirty="0" err="1" smtClean="0">
                <a:latin typeface="Copperplate Gothic Bold" pitchFamily="34" charset="0"/>
              </a:rPr>
              <a:t>Pengertian</a:t>
            </a:r>
            <a:r>
              <a:rPr lang="en-US" sz="4000" dirty="0" smtClean="0">
                <a:solidFill>
                  <a:srgbClr val="0070C0"/>
                </a:solidFill>
                <a:latin typeface="Copperplate Gothic Bold" pitchFamily="34" charset="0"/>
              </a:rPr>
              <a:t> </a:t>
            </a:r>
            <a:r>
              <a:rPr lang="en-US" sz="4000" dirty="0">
                <a:solidFill>
                  <a:srgbClr val="0070C0"/>
                </a:solidFill>
                <a:latin typeface="Copperplate Gothic Bold" pitchFamily="34" charset="0"/>
              </a:rPr>
              <a:t/>
            </a:r>
            <a:br>
              <a:rPr lang="en-US" sz="4000" dirty="0">
                <a:solidFill>
                  <a:srgbClr val="0070C0"/>
                </a:solidFill>
                <a:latin typeface="Copperplate Gothic Bold" pitchFamily="34" charset="0"/>
              </a:rPr>
            </a:br>
            <a:endParaRPr lang="en-US" dirty="0"/>
          </a:p>
        </p:txBody>
      </p:sp>
      <p:sp>
        <p:nvSpPr>
          <p:cNvPr id="4" name="Wave 3"/>
          <p:cNvSpPr/>
          <p:nvPr/>
        </p:nvSpPr>
        <p:spPr>
          <a:xfrm>
            <a:off x="228600" y="1066800"/>
            <a:ext cx="2514600" cy="914400"/>
          </a:xfrm>
          <a:prstGeom prst="wave">
            <a:avLst>
              <a:gd name="adj1" fmla="val 12500"/>
              <a:gd name="adj2" fmla="val 175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/>
              <a:t>1. </a:t>
            </a:r>
            <a:r>
              <a:rPr lang="en-US" sz="2400" dirty="0" err="1"/>
              <a:t>Etimologis</a:t>
            </a:r>
            <a:r>
              <a:rPr lang="en-US" dirty="0"/>
              <a:t>.</a:t>
            </a:r>
          </a:p>
        </p:txBody>
      </p:sp>
      <p:sp>
        <p:nvSpPr>
          <p:cNvPr id="5" name="Flowchart: Internal Storage 4"/>
          <p:cNvSpPr/>
          <p:nvPr/>
        </p:nvSpPr>
        <p:spPr>
          <a:xfrm>
            <a:off x="533400" y="2057400"/>
            <a:ext cx="5486400" cy="1600200"/>
          </a:xfrm>
          <a:prstGeom prst="flowChartInternal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/>
              <a:t>MULTIKULTURALISME :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Multi </a:t>
            </a:r>
            <a:r>
              <a:rPr lang="en-US" dirty="0" smtClean="0"/>
              <a:t>:   </a:t>
            </a:r>
            <a:r>
              <a:rPr lang="en-US" dirty="0" err="1" smtClean="0"/>
              <a:t>beraneka</a:t>
            </a:r>
            <a:r>
              <a:rPr lang="en-US" dirty="0" smtClean="0"/>
              <a:t> </a:t>
            </a:r>
            <a:r>
              <a:rPr lang="en-US" dirty="0" err="1" smtClean="0"/>
              <a:t>ragam</a:t>
            </a:r>
            <a:endParaRPr lang="en-US" dirty="0"/>
          </a:p>
          <a:p>
            <a:pPr algn="just">
              <a:buFont typeface="Wingdings" pitchFamily="2" charset="2"/>
              <a:buChar char="ü"/>
            </a:pPr>
            <a:r>
              <a:rPr lang="en-US" dirty="0" err="1"/>
              <a:t>Kultural</a:t>
            </a:r>
            <a:r>
              <a:rPr lang="en-US" dirty="0"/>
              <a:t> : </a:t>
            </a:r>
            <a:r>
              <a:rPr lang="en-US" i="1" dirty="0"/>
              <a:t>culture </a:t>
            </a:r>
            <a:r>
              <a:rPr lang="en-US" i="1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budaya</a:t>
            </a:r>
            <a:endParaRPr lang="en-US" i="1" dirty="0"/>
          </a:p>
          <a:p>
            <a:pPr algn="just">
              <a:buFont typeface="Wingdings" pitchFamily="2" charset="2"/>
              <a:buChar char="ü"/>
            </a:pP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kemajemukan</a:t>
            </a:r>
            <a:r>
              <a:rPr lang="en-US" dirty="0"/>
              <a:t> </a:t>
            </a:r>
            <a:r>
              <a:rPr lang="en-US" dirty="0" err="1"/>
              <a:t>budaya</a:t>
            </a:r>
            <a:endParaRPr lang="en-US" dirty="0"/>
          </a:p>
        </p:txBody>
      </p:sp>
      <p:sp>
        <p:nvSpPr>
          <p:cNvPr id="7" name="Down Ribbon 6"/>
          <p:cNvSpPr/>
          <p:nvPr/>
        </p:nvSpPr>
        <p:spPr>
          <a:xfrm>
            <a:off x="-609600" y="5334000"/>
            <a:ext cx="3581400" cy="609600"/>
          </a:xfrm>
          <a:prstGeom prst="ribb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Lawrence A. Blum </a:t>
            </a:r>
          </a:p>
        </p:txBody>
      </p:sp>
      <p:sp>
        <p:nvSpPr>
          <p:cNvPr id="8" name="Smiley Face 7"/>
          <p:cNvSpPr/>
          <p:nvPr/>
        </p:nvSpPr>
        <p:spPr>
          <a:xfrm>
            <a:off x="685800" y="4191000"/>
            <a:ext cx="914400" cy="914400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Callout 8"/>
          <p:cNvSpPr/>
          <p:nvPr/>
        </p:nvSpPr>
        <p:spPr>
          <a:xfrm>
            <a:off x="3733800" y="3352800"/>
            <a:ext cx="5410200" cy="2514600"/>
          </a:xfrm>
          <a:prstGeom prst="cloudCallout">
            <a:avLst>
              <a:gd name="adj1" fmla="val -71068"/>
              <a:gd name="adj2" fmla="val -506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Multikulturalisme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, </a:t>
            </a:r>
            <a:r>
              <a:rPr lang="en-US" dirty="0" err="1"/>
              <a:t>penghargaan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penghormatan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keingin-tahuan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etnis</a:t>
            </a:r>
            <a:r>
              <a:rPr lang="en-US" dirty="0"/>
              <a:t> orang lain. </a:t>
            </a:r>
          </a:p>
        </p:txBody>
      </p:sp>
      <p:sp>
        <p:nvSpPr>
          <p:cNvPr id="10" name="Action Button: Home 9">
            <a:hlinkClick r:id="rId3" action="ppaction://hlinksldjump" highlightClick="1"/>
          </p:cNvPr>
          <p:cNvSpPr/>
          <p:nvPr/>
        </p:nvSpPr>
        <p:spPr>
          <a:xfrm>
            <a:off x="7848600" y="5715000"/>
            <a:ext cx="1066800" cy="8382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9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Internal Storage 6"/>
          <p:cNvSpPr/>
          <p:nvPr/>
        </p:nvSpPr>
        <p:spPr>
          <a:xfrm>
            <a:off x="0" y="1066800"/>
            <a:ext cx="8839200" cy="5181600"/>
          </a:xfrm>
          <a:prstGeom prst="flowChartInternalStora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defRPr/>
            </a:pPr>
            <a:r>
              <a:rPr lang="en-US" sz="2400" dirty="0" err="1"/>
              <a:t>Ciri-ciri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multikultural</a:t>
            </a:r>
            <a:r>
              <a:rPr lang="en-US" sz="2400" dirty="0"/>
              <a:t> </a:t>
            </a:r>
            <a:r>
              <a:rPr lang="en-US" sz="2400" dirty="0" smtClean="0"/>
              <a:t>: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28600" indent="-228600" algn="just">
              <a:buFontTx/>
              <a:buAutoNum type="arabicPeriod"/>
              <a:defRPr/>
            </a:pPr>
            <a:r>
              <a:rPr lang="en-US" sz="2400" dirty="0" err="1" smtClean="0">
                <a:solidFill>
                  <a:schemeClr val="tx1"/>
                </a:solidFill>
              </a:rPr>
              <a:t>Segmentasi</a:t>
            </a:r>
            <a:r>
              <a:rPr lang="en-US" sz="2400" dirty="0" smtClean="0">
                <a:solidFill>
                  <a:schemeClr val="tx1"/>
                </a:solidFill>
              </a:rPr>
              <a:t> : </a:t>
            </a:r>
            <a:r>
              <a:rPr lang="en-US" sz="2400" dirty="0" err="1" smtClean="0">
                <a:solidFill>
                  <a:schemeClr val="tx1"/>
                </a:solidFill>
              </a:rPr>
              <a:t>masyarakat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terbentuk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oleh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bermacam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suku,ras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dll</a:t>
            </a:r>
            <a:r>
              <a:rPr lang="en-US" sz="2400" dirty="0" smtClean="0">
                <a:solidFill>
                  <a:schemeClr val="tx1"/>
                </a:solidFill>
              </a:rPr>
              <a:t> ,  </a:t>
            </a:r>
            <a:r>
              <a:rPr lang="en-US" sz="2400" dirty="0" err="1" smtClean="0">
                <a:solidFill>
                  <a:schemeClr val="tx1"/>
                </a:solidFill>
              </a:rPr>
              <a:t>tetapi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memiliki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pemisah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2. </a:t>
            </a:r>
            <a:r>
              <a:rPr lang="en-US" sz="2400" dirty="0" err="1" smtClean="0">
                <a:solidFill>
                  <a:schemeClr val="tx1"/>
                </a:solidFill>
              </a:rPr>
              <a:t>Struktur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lembaga</a:t>
            </a:r>
            <a:r>
              <a:rPr lang="en-US" sz="2400" dirty="0" smtClean="0">
                <a:solidFill>
                  <a:schemeClr val="tx1"/>
                </a:solidFill>
              </a:rPr>
              <a:t> non </a:t>
            </a:r>
            <a:r>
              <a:rPr lang="en-US" sz="2400" dirty="0" err="1" smtClean="0">
                <a:solidFill>
                  <a:schemeClr val="tx1"/>
                </a:solidFill>
              </a:rPr>
              <a:t>komplementer</a:t>
            </a:r>
            <a:r>
              <a:rPr lang="en-US" sz="2400" dirty="0" smtClean="0">
                <a:solidFill>
                  <a:schemeClr val="tx1"/>
                </a:solidFill>
              </a:rPr>
              <a:t>  :   sebagai  </a:t>
            </a:r>
            <a:r>
              <a:rPr lang="en-US" sz="2400" dirty="0" err="1" smtClean="0">
                <a:solidFill>
                  <a:schemeClr val="tx1"/>
                </a:solidFill>
              </a:rPr>
              <a:t>struktur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lembaga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tdk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saling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mengisi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melengkapi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3. </a:t>
            </a:r>
            <a:r>
              <a:rPr lang="en-US" sz="2400" dirty="0" err="1" smtClean="0">
                <a:solidFill>
                  <a:schemeClr val="tx1"/>
                </a:solidFill>
              </a:rPr>
              <a:t>Konsensus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rendah</a:t>
            </a:r>
            <a:r>
              <a:rPr lang="en-US" sz="2400" dirty="0" smtClean="0">
                <a:solidFill>
                  <a:schemeClr val="tx1"/>
                </a:solidFill>
              </a:rPr>
              <a:t> : </a:t>
            </a:r>
            <a:r>
              <a:rPr lang="en-US" sz="2400" dirty="0" err="1" smtClean="0">
                <a:solidFill>
                  <a:schemeClr val="tx1"/>
                </a:solidFill>
              </a:rPr>
              <a:t>kurangnya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keputusan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bersama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4. </a:t>
            </a:r>
            <a:r>
              <a:rPr lang="en-US" sz="2400" dirty="0" err="1" smtClean="0">
                <a:solidFill>
                  <a:schemeClr val="tx1"/>
                </a:solidFill>
              </a:rPr>
              <a:t>Relatif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potensi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konflik</a:t>
            </a:r>
            <a:r>
              <a:rPr lang="en-US" sz="2400" dirty="0" smtClean="0">
                <a:solidFill>
                  <a:schemeClr val="tx1"/>
                </a:solidFill>
              </a:rPr>
              <a:t>  :  </a:t>
            </a:r>
            <a:r>
              <a:rPr lang="en-US" sz="2400" dirty="0" err="1" smtClean="0">
                <a:solidFill>
                  <a:schemeClr val="tx1"/>
                </a:solidFill>
              </a:rPr>
              <a:t>berpeluang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terjadi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konflik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5. </a:t>
            </a:r>
            <a:r>
              <a:rPr lang="en-US" sz="2400" dirty="0" err="1" smtClean="0">
                <a:solidFill>
                  <a:schemeClr val="tx1"/>
                </a:solidFill>
              </a:rPr>
              <a:t>Integrasi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bersifat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paksaan</a:t>
            </a:r>
            <a:r>
              <a:rPr lang="en-US" sz="2400" dirty="0" smtClean="0">
                <a:solidFill>
                  <a:schemeClr val="tx1"/>
                </a:solidFill>
              </a:rPr>
              <a:t>  :  </a:t>
            </a:r>
            <a:r>
              <a:rPr lang="en-US" sz="2400" dirty="0" err="1" smtClean="0">
                <a:solidFill>
                  <a:schemeClr val="tx1"/>
                </a:solidFill>
              </a:rPr>
              <a:t>penyatuan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dapat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terjadi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karena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paksaan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6. </a:t>
            </a:r>
            <a:r>
              <a:rPr lang="en-US" sz="2400" dirty="0" err="1" smtClean="0">
                <a:solidFill>
                  <a:schemeClr val="tx1"/>
                </a:solidFill>
              </a:rPr>
              <a:t>Dominasi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politik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terhadap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kelompok</a:t>
            </a:r>
            <a:r>
              <a:rPr lang="en-US" sz="2400" dirty="0" smtClean="0">
                <a:solidFill>
                  <a:schemeClr val="tx1"/>
                </a:solidFill>
              </a:rPr>
              <a:t> lain :  </a:t>
            </a:r>
            <a:r>
              <a:rPr lang="en-US" sz="2400" dirty="0" err="1" smtClean="0">
                <a:solidFill>
                  <a:schemeClr val="tx1"/>
                </a:solidFill>
              </a:rPr>
              <a:t>pasti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ada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mendominasi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biasanya</a:t>
            </a:r>
            <a:r>
              <a:rPr lang="en-US" sz="2400" dirty="0" smtClean="0">
                <a:solidFill>
                  <a:schemeClr val="tx1"/>
                </a:solidFill>
              </a:rPr>
              <a:t> yang ‘</a:t>
            </a:r>
            <a:r>
              <a:rPr lang="en-US" sz="2400" dirty="0" err="1" smtClean="0">
                <a:solidFill>
                  <a:schemeClr val="tx1"/>
                </a:solidFill>
              </a:rPr>
              <a:t>mayoritas</a:t>
            </a:r>
            <a:r>
              <a:rPr lang="en-US" sz="2400" dirty="0" smtClean="0">
                <a:solidFill>
                  <a:schemeClr val="tx1"/>
                </a:solidFill>
              </a:rPr>
              <a:t>’.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Explosion 1 7"/>
          <p:cNvSpPr/>
          <p:nvPr/>
        </p:nvSpPr>
        <p:spPr>
          <a:xfrm>
            <a:off x="-228600" y="990600"/>
            <a:ext cx="914400" cy="609600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xplosion 1 8"/>
          <p:cNvSpPr/>
          <p:nvPr/>
        </p:nvSpPr>
        <p:spPr>
          <a:xfrm>
            <a:off x="-457200" y="1219200"/>
            <a:ext cx="914400" cy="609600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228600"/>
            <a:ext cx="3962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MULTIKULTURALISME</a:t>
            </a:r>
            <a:endParaRPr lang="en-US" b="1" dirty="0"/>
          </a:p>
        </p:txBody>
      </p:sp>
      <p:sp>
        <p:nvSpPr>
          <p:cNvPr id="10" name="Action Button: Forward or Next 9">
            <a:hlinkClick r:id="rId3" action="ppaction://hlinksldjump" highlightClick="1"/>
          </p:cNvPr>
          <p:cNvSpPr/>
          <p:nvPr/>
        </p:nvSpPr>
        <p:spPr>
          <a:xfrm>
            <a:off x="8001000" y="6019800"/>
            <a:ext cx="914400" cy="533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3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anual Input 1"/>
          <p:cNvSpPr/>
          <p:nvPr/>
        </p:nvSpPr>
        <p:spPr>
          <a:xfrm>
            <a:off x="533400" y="762000"/>
            <a:ext cx="5029200" cy="838200"/>
          </a:xfrm>
          <a:prstGeom prst="flowChartManualInp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None/>
            </a:pP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Keragaman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:</a:t>
            </a:r>
          </a:p>
        </p:txBody>
      </p:sp>
      <p:sp>
        <p:nvSpPr>
          <p:cNvPr id="4" name="Vertical Scroll 3"/>
          <p:cNvSpPr/>
          <p:nvPr/>
        </p:nvSpPr>
        <p:spPr>
          <a:xfrm>
            <a:off x="457200" y="1905000"/>
            <a:ext cx="7315200" cy="4191000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Blip>
                <a:blip r:embed="rId3"/>
              </a:buBlip>
            </a:pPr>
            <a:r>
              <a:rPr lang="en-US" sz="2400" dirty="0" smtClean="0"/>
              <a:t>Sub-</a:t>
            </a:r>
            <a:r>
              <a:rPr lang="en-US" sz="2400" dirty="0" err="1" smtClean="0"/>
              <a:t>budaya</a:t>
            </a:r>
            <a:r>
              <a:rPr lang="en-US" sz="2400" dirty="0" smtClean="0"/>
              <a:t> 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i="1" dirty="0" smtClean="0"/>
              <a:t>subculture diversity </a:t>
            </a:r>
            <a:r>
              <a:rPr lang="en-US" sz="2400" dirty="0" smtClean="0"/>
              <a:t>: </a:t>
            </a:r>
            <a:r>
              <a:rPr lang="en-US" sz="2400" dirty="0" err="1" smtClean="0"/>
              <a:t>menjalankan</a:t>
            </a:r>
            <a:r>
              <a:rPr lang="en-US" sz="2400" dirty="0" smtClean="0"/>
              <a:t> </a:t>
            </a:r>
            <a:r>
              <a:rPr lang="en-US" sz="2400" dirty="0" err="1" smtClean="0"/>
              <a:t>kebudayaan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 yang </a:t>
            </a:r>
            <a:r>
              <a:rPr lang="en-US" sz="2400" dirty="0" err="1" smtClean="0"/>
              <a:t>relatif</a:t>
            </a:r>
            <a:r>
              <a:rPr lang="en-US" sz="2400" dirty="0" smtClean="0"/>
              <a:t>  </a:t>
            </a:r>
            <a:r>
              <a:rPr lang="en-US" sz="2400" dirty="0" err="1" smtClean="0"/>
              <a:t>sama</a:t>
            </a:r>
            <a:r>
              <a:rPr lang="en-US" sz="2400" dirty="0" smtClean="0"/>
              <a:t>. </a:t>
            </a:r>
            <a:r>
              <a:rPr lang="en-US" sz="2400" dirty="0" err="1"/>
              <a:t>C</a:t>
            </a:r>
            <a:r>
              <a:rPr lang="en-US" sz="2400" dirty="0" err="1" smtClean="0"/>
              <a:t>ontoh</a:t>
            </a:r>
            <a:r>
              <a:rPr lang="en-US" sz="2400" dirty="0" smtClean="0"/>
              <a:t> : Indonesia</a:t>
            </a:r>
            <a:endParaRPr lang="en-US" sz="2400" dirty="0" smtClean="0"/>
          </a:p>
          <a:p>
            <a:pPr marL="285750" indent="-285750" algn="just">
              <a:buBlip>
                <a:blip r:embed="rId3"/>
              </a:buBlip>
            </a:pPr>
            <a:r>
              <a:rPr lang="en-US" sz="2400" i="1" dirty="0" smtClean="0"/>
              <a:t>Perspective diversity </a:t>
            </a:r>
            <a:r>
              <a:rPr lang="en-US" sz="2400" dirty="0" smtClean="0"/>
              <a:t>: </a:t>
            </a:r>
            <a:r>
              <a:rPr lang="en-US" sz="2400" dirty="0" err="1" smtClean="0"/>
              <a:t>krisis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dominan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menyusun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seimbang</a:t>
            </a:r>
            <a:r>
              <a:rPr lang="en-US" sz="2400" dirty="0" smtClean="0"/>
              <a:t>.</a:t>
            </a:r>
          </a:p>
          <a:p>
            <a:pPr marL="285750" indent="-285750" algn="just">
              <a:buBlip>
                <a:blip r:embed="rId3"/>
              </a:buBlip>
            </a:pPr>
            <a:r>
              <a:rPr lang="en-US" sz="2400" i="1" dirty="0" smtClean="0"/>
              <a:t>Communal diversity </a:t>
            </a:r>
            <a:r>
              <a:rPr lang="en-US" sz="2400" dirty="0" smtClean="0"/>
              <a:t>: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relatif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 </a:t>
            </a:r>
            <a:r>
              <a:rPr lang="en-US" sz="2400" dirty="0" err="1" smtClean="0"/>
              <a:t>praktiknya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. </a:t>
            </a:r>
            <a:r>
              <a:rPr lang="en-US" sz="2400" dirty="0" err="1"/>
              <a:t>C</a:t>
            </a:r>
            <a:r>
              <a:rPr lang="en-US" sz="2400" dirty="0" err="1" smtClean="0"/>
              <a:t>ontoh</a:t>
            </a:r>
            <a:r>
              <a:rPr lang="en-US" sz="2400" dirty="0" smtClean="0"/>
              <a:t> : </a:t>
            </a:r>
            <a:r>
              <a:rPr lang="en-US" sz="2400" dirty="0" err="1" smtClean="0"/>
              <a:t>Baduy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Baduy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/>
              <a:t>.</a:t>
            </a:r>
            <a:endParaRPr lang="en-US" sz="2400" dirty="0"/>
          </a:p>
        </p:txBody>
      </p:sp>
      <p:sp>
        <p:nvSpPr>
          <p:cNvPr id="3" name="Action Button: Forward or Next 2">
            <a:hlinkClick r:id="rId4" action="ppaction://hlinksldjump" highlightClick="1"/>
          </p:cNvPr>
          <p:cNvSpPr/>
          <p:nvPr/>
        </p:nvSpPr>
        <p:spPr>
          <a:xfrm>
            <a:off x="7391400" y="5867400"/>
            <a:ext cx="13716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0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>
          <a:xfrm>
            <a:off x="228600" y="1143000"/>
            <a:ext cx="4343400" cy="685800"/>
          </a:xfrm>
          <a:prstGeom prst="snip2DiagRect">
            <a:avLst>
              <a:gd name="adj1" fmla="val 0"/>
              <a:gd name="adj2" fmla="val 30556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/>
              <a:t>Sebab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 </a:t>
            </a:r>
            <a:r>
              <a:rPr lang="en-US" sz="2400" dirty="0" err="1" smtClean="0"/>
              <a:t>multikultural</a:t>
            </a:r>
            <a:r>
              <a:rPr lang="en-US" sz="2400" dirty="0" smtClean="0"/>
              <a:t> </a:t>
            </a:r>
            <a:r>
              <a:rPr lang="en-US" dirty="0"/>
              <a:t>:</a:t>
            </a:r>
          </a:p>
        </p:txBody>
      </p:sp>
      <p:sp>
        <p:nvSpPr>
          <p:cNvPr id="4" name="Flowchart: Internal Storage 3"/>
          <p:cNvSpPr/>
          <p:nvPr/>
        </p:nvSpPr>
        <p:spPr>
          <a:xfrm>
            <a:off x="838200" y="2133600"/>
            <a:ext cx="6172200" cy="3962400"/>
          </a:xfrm>
          <a:prstGeom prst="flowChartInternalStorag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Blip>
                <a:blip r:embed="rId3"/>
              </a:buBlip>
            </a:pPr>
            <a:r>
              <a:rPr lang="en-US" sz="2400" dirty="0" err="1" smtClean="0"/>
              <a:t>Faktor</a:t>
            </a:r>
            <a:r>
              <a:rPr lang="en-US" sz="2400" dirty="0" smtClean="0"/>
              <a:t> </a:t>
            </a:r>
            <a:r>
              <a:rPr lang="en-US" sz="2400" dirty="0" err="1"/>
              <a:t>geografis</a:t>
            </a:r>
            <a:r>
              <a:rPr lang="en-US" sz="2400" dirty="0"/>
              <a:t> :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dirty="0" err="1" smtClean="0"/>
              <a:t>tradisi</a:t>
            </a:r>
            <a:r>
              <a:rPr lang="en-US" sz="2400" dirty="0" smtClean="0"/>
              <a:t>.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: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tinggal</a:t>
            </a:r>
            <a:r>
              <a:rPr lang="en-US" sz="2400" dirty="0" smtClean="0"/>
              <a:t> di </a:t>
            </a:r>
            <a:r>
              <a:rPr lang="en-US" sz="2400" dirty="0" err="1" smtClean="0"/>
              <a:t>pegunungan</a:t>
            </a:r>
            <a:r>
              <a:rPr lang="en-US" sz="2400" dirty="0" smtClean="0"/>
              <a:t> (</a:t>
            </a:r>
            <a:r>
              <a:rPr lang="en-US" sz="2400" dirty="0" err="1" smtClean="0"/>
              <a:t>berbicara</a:t>
            </a:r>
            <a:r>
              <a:rPr lang="en-US" sz="2400" dirty="0" smtClean="0"/>
              <a:t> </a:t>
            </a:r>
            <a:r>
              <a:rPr lang="en-US" sz="2400" dirty="0" err="1" smtClean="0"/>
              <a:t>pelan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di </a:t>
            </a:r>
            <a:r>
              <a:rPr lang="en-US" sz="2400" dirty="0" err="1" smtClean="0"/>
              <a:t>pinggiran</a:t>
            </a:r>
            <a:r>
              <a:rPr lang="en-US" sz="2400" dirty="0" smtClean="0"/>
              <a:t> </a:t>
            </a:r>
            <a:r>
              <a:rPr lang="en-US" sz="2400" dirty="0" err="1" smtClean="0"/>
              <a:t>pantai</a:t>
            </a:r>
            <a:r>
              <a:rPr lang="en-US" sz="2400" dirty="0" smtClean="0"/>
              <a:t> (</a:t>
            </a:r>
            <a:r>
              <a:rPr lang="en-US" sz="2400" dirty="0" err="1" smtClean="0"/>
              <a:t>berbicara</a:t>
            </a:r>
            <a:r>
              <a:rPr lang="en-US" sz="2400" dirty="0" smtClean="0"/>
              <a:t> </a:t>
            </a:r>
            <a:r>
              <a:rPr lang="en-US" sz="2400" dirty="0" err="1" smtClean="0"/>
              <a:t>kencang</a:t>
            </a:r>
            <a:r>
              <a:rPr lang="en-US" sz="2400" dirty="0" smtClean="0"/>
              <a:t> / </a:t>
            </a:r>
            <a:r>
              <a:rPr lang="en-US" sz="2400" dirty="0" err="1" smtClean="0"/>
              <a:t>kuat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marL="285750" indent="-285750" algn="just">
              <a:buBlip>
                <a:blip r:embed="rId3"/>
              </a:buBlip>
            </a:pPr>
            <a:r>
              <a:rPr lang="en-US" sz="2400" dirty="0" smtClean="0"/>
              <a:t> </a:t>
            </a:r>
            <a:r>
              <a:rPr lang="en-US" sz="2400" dirty="0" err="1"/>
              <a:t>Pengaruh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asing</a:t>
            </a:r>
            <a:r>
              <a:rPr lang="en-US" sz="2400" dirty="0"/>
              <a:t> : </a:t>
            </a:r>
            <a:r>
              <a:rPr lang="en-US" sz="2400" dirty="0" err="1" smtClean="0"/>
              <a:t>mempengaruhi</a:t>
            </a:r>
            <a:r>
              <a:rPr lang="en-US" sz="2400" dirty="0" smtClean="0"/>
              <a:t> </a:t>
            </a:r>
            <a:r>
              <a:rPr lang="en-US" sz="2400" i="1" dirty="0"/>
              <a:t>mind </a:t>
            </a:r>
            <a:r>
              <a:rPr lang="en-US" sz="2400" i="1" dirty="0" smtClean="0"/>
              <a:t>set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algn="just"/>
            <a:endParaRPr lang="en-US" sz="2400" dirty="0"/>
          </a:p>
        </p:txBody>
      </p:sp>
      <p:sp>
        <p:nvSpPr>
          <p:cNvPr id="3" name="Action Button: Forward or Next 2">
            <a:hlinkClick r:id="rId4" action="ppaction://hlinksldjump" highlightClick="1"/>
          </p:cNvPr>
          <p:cNvSpPr/>
          <p:nvPr/>
        </p:nvSpPr>
        <p:spPr>
          <a:xfrm>
            <a:off x="7848600" y="5791200"/>
            <a:ext cx="914400" cy="914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9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Georgia" pitchFamily="18" charset="0"/>
                <a:ea typeface="Gungsuh" pitchFamily="18" charset="-127"/>
              </a:rPr>
              <a:t/>
            </a:r>
            <a:br>
              <a:rPr lang="en-US" sz="3600" dirty="0" smtClean="0">
                <a:solidFill>
                  <a:srgbClr val="0070C0"/>
                </a:solidFill>
                <a:latin typeface="Georgia" pitchFamily="18" charset="0"/>
                <a:ea typeface="Gungsuh" pitchFamily="18" charset="-127"/>
              </a:rPr>
            </a:br>
            <a:endParaRPr lang="en-US" dirty="0"/>
          </a:p>
        </p:txBody>
      </p:sp>
      <p:sp>
        <p:nvSpPr>
          <p:cNvPr id="5" name="Smiley Face 4"/>
          <p:cNvSpPr/>
          <p:nvPr/>
        </p:nvSpPr>
        <p:spPr>
          <a:xfrm>
            <a:off x="533400" y="3276600"/>
            <a:ext cx="914400" cy="9144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Ribbon 5"/>
          <p:cNvSpPr/>
          <p:nvPr/>
        </p:nvSpPr>
        <p:spPr>
          <a:xfrm>
            <a:off x="-685800" y="4343400"/>
            <a:ext cx="3581400" cy="609600"/>
          </a:xfrm>
          <a:prstGeom prst="ribb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Parekh</a:t>
            </a:r>
          </a:p>
        </p:txBody>
      </p:sp>
      <p:sp>
        <p:nvSpPr>
          <p:cNvPr id="7" name="Vertical Scroll 6"/>
          <p:cNvSpPr/>
          <p:nvPr/>
        </p:nvSpPr>
        <p:spPr>
          <a:xfrm>
            <a:off x="457200" y="457200"/>
            <a:ext cx="9778181" cy="6400800"/>
          </a:xfrm>
          <a:prstGeom prst="verticalScroll">
            <a:avLst>
              <a:gd name="adj" fmla="val 1792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/>
              <a:t>• </a:t>
            </a:r>
            <a:r>
              <a:rPr lang="en-US" sz="2000" dirty="0" err="1" smtClean="0"/>
              <a:t>Isolasionis</a:t>
            </a:r>
            <a:r>
              <a:rPr lang="en-US" sz="2000" dirty="0" smtClean="0"/>
              <a:t> :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menjalankan</a:t>
            </a:r>
            <a:r>
              <a:rPr lang="en-US" sz="2000" dirty="0" smtClean="0"/>
              <a:t> </a:t>
            </a:r>
            <a:r>
              <a:rPr lang="en-US" sz="2000" dirty="0" err="1"/>
              <a:t>hidup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 smtClean="0"/>
              <a:t>otonom</a:t>
            </a:r>
            <a:r>
              <a:rPr lang="en-US" sz="2000" dirty="0" smtClean="0"/>
              <a:t>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/>
              <a:t>tetap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interaksi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di </a:t>
            </a:r>
            <a:r>
              <a:rPr lang="en-US" sz="2000" dirty="0" err="1"/>
              <a:t>lingkungannya</a:t>
            </a:r>
            <a:r>
              <a:rPr lang="en-US" sz="2000" dirty="0"/>
              <a:t> </a:t>
            </a:r>
          </a:p>
          <a:p>
            <a:pPr algn="just"/>
            <a:r>
              <a:rPr lang="en-US" sz="2000" dirty="0"/>
              <a:t>• </a:t>
            </a:r>
            <a:r>
              <a:rPr lang="en-US" sz="2000" dirty="0" err="1" smtClean="0"/>
              <a:t>Akomodatif</a:t>
            </a:r>
            <a:r>
              <a:rPr lang="en-US" sz="2000" dirty="0"/>
              <a:t> </a:t>
            </a:r>
            <a:r>
              <a:rPr lang="en-US" sz="2000" dirty="0" smtClean="0"/>
              <a:t>: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 </a:t>
            </a:r>
            <a:r>
              <a:rPr lang="en-US" sz="2000" dirty="0" err="1"/>
              <a:t>kultur</a:t>
            </a:r>
            <a:r>
              <a:rPr lang="en-US" sz="2000" dirty="0"/>
              <a:t> </a:t>
            </a:r>
            <a:r>
              <a:rPr lang="en-US" sz="2000" dirty="0" err="1"/>
              <a:t>dominan</a:t>
            </a:r>
            <a:r>
              <a:rPr lang="en-US" sz="2000" dirty="0"/>
              <a:t>,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penyesuaian-penyesuaian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kultural</a:t>
            </a:r>
            <a:r>
              <a:rPr lang="en-US" sz="2000" dirty="0"/>
              <a:t> </a:t>
            </a:r>
            <a:r>
              <a:rPr lang="en-US" sz="2000" dirty="0" err="1"/>
              <a:t>kaum</a:t>
            </a:r>
            <a:r>
              <a:rPr lang="en-US" sz="2000" dirty="0"/>
              <a:t> </a:t>
            </a:r>
            <a:r>
              <a:rPr lang="en-US" sz="2000" dirty="0" err="1" smtClean="0"/>
              <a:t>minoritas</a:t>
            </a:r>
            <a:endParaRPr lang="en-US" sz="2000" dirty="0"/>
          </a:p>
          <a:p>
            <a:pPr algn="just"/>
            <a:r>
              <a:rPr lang="en-US" sz="2000" dirty="0"/>
              <a:t>• </a:t>
            </a:r>
            <a:r>
              <a:rPr lang="en-US" sz="2000" dirty="0" err="1" smtClean="0"/>
              <a:t>Otonomis</a:t>
            </a:r>
            <a:r>
              <a:rPr lang="en-US" sz="2000" dirty="0" smtClean="0"/>
              <a:t> </a:t>
            </a:r>
            <a:r>
              <a:rPr lang="en-US" sz="2000" dirty="0" smtClean="0"/>
              <a:t>: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mewujudkan</a:t>
            </a:r>
            <a:r>
              <a:rPr lang="en-US" sz="2000" dirty="0" smtClean="0"/>
              <a:t> </a:t>
            </a:r>
            <a:r>
              <a:rPr lang="en-US" sz="2000" dirty="0" err="1"/>
              <a:t>kesetaraan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budaya</a:t>
            </a:r>
            <a:r>
              <a:rPr lang="en-US" sz="2000" dirty="0"/>
              <a:t> </a:t>
            </a:r>
            <a:r>
              <a:rPr lang="en-US" sz="2000" dirty="0" err="1"/>
              <a:t>dominan</a:t>
            </a:r>
            <a:r>
              <a:rPr lang="en-US" sz="2000" dirty="0"/>
              <a:t>, </a:t>
            </a:r>
            <a:r>
              <a:rPr lang="en-US" sz="2000" dirty="0" err="1"/>
              <a:t>tetapi</a:t>
            </a:r>
            <a:r>
              <a:rPr lang="en-US" sz="2000" dirty="0"/>
              <a:t>  </a:t>
            </a:r>
            <a:r>
              <a:rPr lang="en-US" sz="2000" dirty="0" err="1" smtClean="0"/>
              <a:t>dlm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/>
              <a:t>plural </a:t>
            </a:r>
            <a:r>
              <a:rPr lang="en-US" sz="2000" dirty="0" smtClean="0"/>
              <a:t> </a:t>
            </a:r>
            <a:r>
              <a:rPr lang="en-US" sz="2000" dirty="0" err="1" smtClean="0"/>
              <a:t>yakni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/>
              <a:t>kelompok-kelompok</a:t>
            </a:r>
            <a:r>
              <a:rPr lang="en-US" sz="2000" dirty="0"/>
              <a:t> </a:t>
            </a:r>
            <a:r>
              <a:rPr lang="en-US" sz="2000" dirty="0" err="1" smtClean="0"/>
              <a:t>kultural</a:t>
            </a:r>
            <a:r>
              <a:rPr lang="en-US" sz="2000" dirty="0" smtClean="0"/>
              <a:t> </a:t>
            </a:r>
            <a:r>
              <a:rPr lang="en-US" sz="2000" dirty="0" err="1"/>
              <a:t>utama</a:t>
            </a:r>
            <a:r>
              <a:rPr lang="en-US" sz="2000" dirty="0"/>
              <a:t> </a:t>
            </a:r>
            <a:r>
              <a:rPr lang="en-US" sz="2000" dirty="0" err="1"/>
              <a:t>berusaha</a:t>
            </a:r>
            <a:r>
              <a:rPr lang="en-US" sz="2000" dirty="0"/>
              <a:t> </a:t>
            </a:r>
            <a:r>
              <a:rPr lang="en-US" sz="2000" dirty="0" err="1"/>
              <a:t>mewujudkan</a:t>
            </a:r>
            <a:r>
              <a:rPr lang="en-US" sz="2000" dirty="0"/>
              <a:t> </a:t>
            </a:r>
            <a:r>
              <a:rPr lang="en-US" sz="2000" dirty="0" err="1"/>
              <a:t>kesetaraan</a:t>
            </a:r>
            <a:r>
              <a:rPr lang="en-US" sz="2000" dirty="0"/>
              <a:t> (</a:t>
            </a:r>
            <a:r>
              <a:rPr lang="en-US" sz="2000" i="1" dirty="0"/>
              <a:t>equality</a:t>
            </a:r>
            <a:r>
              <a:rPr lang="en-US" sz="2000" dirty="0"/>
              <a:t>)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budaya</a:t>
            </a:r>
            <a:r>
              <a:rPr lang="en-US" sz="2000" dirty="0"/>
              <a:t> </a:t>
            </a:r>
            <a:r>
              <a:rPr lang="en-US" sz="2000" dirty="0" err="1"/>
              <a:t>dominan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menginginkan</a:t>
            </a:r>
            <a:r>
              <a:rPr lang="en-US" sz="2000" dirty="0"/>
              <a:t> </a:t>
            </a:r>
            <a:r>
              <a:rPr lang="en-US" sz="2000" dirty="0" err="1"/>
              <a:t>kehidupan</a:t>
            </a:r>
            <a:r>
              <a:rPr lang="en-US" sz="2000" dirty="0"/>
              <a:t> </a:t>
            </a:r>
            <a:r>
              <a:rPr lang="en-US" sz="2000" dirty="0" err="1"/>
              <a:t>otonom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kerangka</a:t>
            </a:r>
            <a:r>
              <a:rPr lang="en-US" sz="2000" dirty="0"/>
              <a:t> </a:t>
            </a:r>
            <a:r>
              <a:rPr lang="en-US" sz="2000" dirty="0" err="1"/>
              <a:t>politik</a:t>
            </a:r>
            <a:r>
              <a:rPr lang="en-US" sz="2000" dirty="0"/>
              <a:t> yang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kolektif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diterima</a:t>
            </a:r>
            <a:r>
              <a:rPr lang="en-US" sz="2000" dirty="0"/>
              <a:t>. </a:t>
            </a:r>
            <a:r>
              <a:rPr lang="en-US" sz="2000" dirty="0" smtClean="0"/>
              <a:t>  </a:t>
            </a:r>
            <a:endParaRPr lang="en-US" sz="2000" dirty="0"/>
          </a:p>
          <a:p>
            <a:pPr algn="just"/>
            <a:r>
              <a:rPr lang="en-US" sz="2000" dirty="0"/>
              <a:t>• </a:t>
            </a:r>
            <a:r>
              <a:rPr lang="en-US" sz="2000" dirty="0" err="1"/>
              <a:t>Kritikal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 smtClean="0"/>
              <a:t>interaktif</a:t>
            </a:r>
            <a:r>
              <a:rPr lang="en-US" sz="2000" dirty="0" smtClean="0"/>
              <a:t> :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smtClean="0"/>
              <a:t>plural 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/>
              <a:t>kelompok-kelompok</a:t>
            </a:r>
            <a:r>
              <a:rPr lang="en-US" sz="2000" dirty="0"/>
              <a:t> </a:t>
            </a:r>
            <a:r>
              <a:rPr lang="en-US" sz="2000" dirty="0" err="1"/>
              <a:t>kultural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terlalu</a:t>
            </a:r>
            <a:r>
              <a:rPr lang="en-US" sz="2000" dirty="0"/>
              <a:t> </a:t>
            </a:r>
            <a:r>
              <a:rPr lang="en-US" sz="2000" dirty="0" err="1"/>
              <a:t>terfokus</a:t>
            </a:r>
            <a:r>
              <a:rPr lang="en-US" sz="2000" dirty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/>
              <a:t>kehidupan</a:t>
            </a:r>
            <a:r>
              <a:rPr lang="en-US" sz="2000" dirty="0"/>
              <a:t> </a:t>
            </a:r>
            <a:r>
              <a:rPr lang="en-US" sz="2000" dirty="0" err="1"/>
              <a:t>kultural</a:t>
            </a:r>
            <a:r>
              <a:rPr lang="en-US" sz="2000" dirty="0"/>
              <a:t> </a:t>
            </a:r>
            <a:r>
              <a:rPr lang="en-US" sz="2000" dirty="0" err="1" smtClean="0"/>
              <a:t>otonom</a:t>
            </a:r>
            <a:endParaRPr lang="en-US" sz="2000" dirty="0"/>
          </a:p>
          <a:p>
            <a:pPr algn="just"/>
            <a:r>
              <a:rPr lang="en-US" sz="2000" dirty="0"/>
              <a:t>• </a:t>
            </a:r>
            <a:r>
              <a:rPr lang="en-US" sz="2000" dirty="0" err="1" smtClean="0"/>
              <a:t>Kosmopolitan</a:t>
            </a:r>
            <a:r>
              <a:rPr lang="en-US" sz="2000" dirty="0"/>
              <a:t> </a:t>
            </a:r>
            <a:r>
              <a:rPr lang="en-US" sz="2000" dirty="0" smtClean="0"/>
              <a:t>: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/>
              <a:t>berusaha</a:t>
            </a:r>
            <a:r>
              <a:rPr lang="en-US" sz="2000" dirty="0"/>
              <a:t> </a:t>
            </a:r>
            <a:r>
              <a:rPr lang="en-US" sz="2000" dirty="0" err="1"/>
              <a:t>menghapus</a:t>
            </a:r>
            <a:r>
              <a:rPr lang="en-US" sz="2000" dirty="0"/>
              <a:t> </a:t>
            </a:r>
            <a:r>
              <a:rPr lang="en-US" sz="2000" dirty="0" err="1"/>
              <a:t>batas-batas</a:t>
            </a:r>
            <a:r>
              <a:rPr lang="en-US" sz="2000" dirty="0"/>
              <a:t> </a:t>
            </a:r>
            <a:r>
              <a:rPr lang="en-US" sz="2000" dirty="0" err="1"/>
              <a:t>kultural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menciptakan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di </a:t>
            </a:r>
            <a:r>
              <a:rPr lang="en-US" sz="2000" dirty="0" err="1"/>
              <a:t>mana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lagi</a:t>
            </a:r>
            <a:r>
              <a:rPr lang="en-US" sz="2000" dirty="0"/>
              <a:t> </a:t>
            </a:r>
            <a:r>
              <a:rPr lang="en-US" sz="2000" dirty="0" err="1"/>
              <a:t>terikat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budaya</a:t>
            </a:r>
            <a:r>
              <a:rPr lang="en-US" sz="2000" dirty="0"/>
              <a:t>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, </a:t>
            </a:r>
            <a:r>
              <a:rPr lang="en-US" sz="2000" dirty="0" err="1"/>
              <a:t>sebaliknya</a:t>
            </a:r>
            <a:r>
              <a:rPr lang="en-US" sz="2000" dirty="0"/>
              <a:t>,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bebas</a:t>
            </a:r>
            <a:r>
              <a:rPr lang="en-US" sz="2000" dirty="0"/>
              <a:t> </a:t>
            </a:r>
            <a:r>
              <a:rPr lang="en-US" sz="2000" dirty="0" err="1"/>
              <a:t>terlibat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percobaan-percobaan</a:t>
            </a:r>
            <a:r>
              <a:rPr lang="en-US" sz="2000" dirty="0"/>
              <a:t> </a:t>
            </a:r>
            <a:r>
              <a:rPr lang="en-US" sz="2000" dirty="0" err="1"/>
              <a:t>interkultural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sekaligus</a:t>
            </a:r>
            <a:r>
              <a:rPr lang="en-US" sz="2000" dirty="0"/>
              <a:t> </a:t>
            </a:r>
            <a:r>
              <a:rPr lang="en-US" sz="2000" dirty="0" err="1"/>
              <a:t>mengembangkan</a:t>
            </a:r>
            <a:r>
              <a:rPr lang="en-US" sz="2000" dirty="0"/>
              <a:t> </a:t>
            </a:r>
            <a:r>
              <a:rPr lang="en-US" sz="2000" dirty="0" err="1"/>
              <a:t>kehidupan</a:t>
            </a:r>
            <a:r>
              <a:rPr lang="en-US" sz="2000" dirty="0"/>
              <a:t> </a:t>
            </a:r>
            <a:r>
              <a:rPr lang="en-US" sz="2000" dirty="0" err="1"/>
              <a:t>kultural</a:t>
            </a:r>
            <a:r>
              <a:rPr lang="en-US" sz="2000" dirty="0"/>
              <a:t> </a:t>
            </a:r>
            <a:r>
              <a:rPr lang="en-US" sz="2000" dirty="0" err="1"/>
              <a:t>masing-masing</a:t>
            </a:r>
            <a:endParaRPr lang="en-US" sz="2000" dirty="0"/>
          </a:p>
          <a:p>
            <a:pPr algn="just"/>
            <a:endParaRPr lang="en-US" dirty="0"/>
          </a:p>
        </p:txBody>
      </p:sp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304800" y="5486400"/>
            <a:ext cx="914400" cy="9906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nip Single Corner Rectangle 8"/>
          <p:cNvSpPr/>
          <p:nvPr/>
        </p:nvSpPr>
        <p:spPr>
          <a:xfrm>
            <a:off x="25400" y="0"/>
            <a:ext cx="4114800" cy="609600"/>
          </a:xfrm>
          <a:prstGeom prst="snip1Rect">
            <a:avLst>
              <a:gd name="adj" fmla="val 50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/>
              <a:t>Jenis-Jenis</a:t>
            </a:r>
            <a:r>
              <a:rPr lang="en-US" sz="2400" dirty="0"/>
              <a:t> </a:t>
            </a:r>
            <a:r>
              <a:rPr lang="en-US" sz="2400" dirty="0" err="1"/>
              <a:t>multikulturalisme</a:t>
            </a:r>
            <a:r>
              <a:rPr lang="en-US" sz="2400" dirty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225517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708</Words>
  <Application>Microsoft Office PowerPoint</Application>
  <PresentationFormat>On-screen Show (4:3)</PresentationFormat>
  <Paragraphs>103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Gungsuh</vt:lpstr>
      <vt:lpstr>Arial</vt:lpstr>
      <vt:lpstr>Calibri</vt:lpstr>
      <vt:lpstr>Copperplate Gothic Bold</vt:lpstr>
      <vt:lpstr>Georgia</vt:lpstr>
      <vt:lpstr>Wingdings</vt:lpstr>
      <vt:lpstr>Office Theme</vt:lpstr>
      <vt:lpstr>PowerPoint Presentation</vt:lpstr>
      <vt:lpstr>Kebudayaan</vt:lpstr>
      <vt:lpstr>Tujuan Instruksional Khusus</vt:lpstr>
      <vt:lpstr>Referensi</vt:lpstr>
      <vt:lpstr> Pengertian  </vt:lpstr>
      <vt:lpstr>PowerPoint Presentation</vt:lpstr>
      <vt:lpstr>PowerPoint Presentation</vt:lpstr>
      <vt:lpstr>PowerPoint Presentation</vt:lpstr>
      <vt:lpstr> </vt:lpstr>
      <vt:lpstr>MULTIKULTURALISME DI INDONESIA</vt:lpstr>
      <vt:lpstr>PERMASALAHAN DALAM MULTIKULTURALISME</vt:lpstr>
      <vt:lpstr>PowerPoint Presentation</vt:lpstr>
      <vt:lpstr>SOLUSI MULTIKULTURALISME</vt:lpstr>
      <vt:lpstr>Tugas Untuk Mahasiswa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Devy Stany Walukau</cp:lastModifiedBy>
  <cp:revision>162</cp:revision>
  <dcterms:created xsi:type="dcterms:W3CDTF">2014-04-28T03:24:33Z</dcterms:created>
  <dcterms:modified xsi:type="dcterms:W3CDTF">2016-04-19T06:10:03Z</dcterms:modified>
</cp:coreProperties>
</file>