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31"/>
  </p:notesMasterIdLst>
  <p:handoutMasterIdLst>
    <p:handoutMasterId r:id="rId32"/>
  </p:handoutMasterIdLst>
  <p:sldIdLst>
    <p:sldId id="261" r:id="rId5"/>
    <p:sldId id="314" r:id="rId6"/>
    <p:sldId id="332" r:id="rId7"/>
    <p:sldId id="340" r:id="rId8"/>
    <p:sldId id="426" r:id="rId9"/>
    <p:sldId id="378" r:id="rId10"/>
    <p:sldId id="423" r:id="rId11"/>
    <p:sldId id="424" r:id="rId12"/>
    <p:sldId id="425" r:id="rId13"/>
    <p:sldId id="358" r:id="rId14"/>
    <p:sldId id="428" r:id="rId15"/>
    <p:sldId id="433" r:id="rId16"/>
    <p:sldId id="427" r:id="rId17"/>
    <p:sldId id="430" r:id="rId18"/>
    <p:sldId id="429" r:id="rId19"/>
    <p:sldId id="431" r:id="rId20"/>
    <p:sldId id="432" r:id="rId21"/>
    <p:sldId id="421" r:id="rId22"/>
    <p:sldId id="422" r:id="rId23"/>
    <p:sldId id="417" r:id="rId24"/>
    <p:sldId id="418" r:id="rId25"/>
    <p:sldId id="434" r:id="rId26"/>
    <p:sldId id="280" r:id="rId27"/>
    <p:sldId id="302" r:id="rId28"/>
    <p:sldId id="308" r:id="rId29"/>
    <p:sldId id="313" r:id="rId30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67B"/>
    <a:srgbClr val="EEEEEE"/>
    <a:srgbClr val="87175F"/>
    <a:srgbClr val="EEC621"/>
    <a:srgbClr val="E58C09"/>
    <a:srgbClr val="AEA422"/>
    <a:srgbClr val="F69E1D"/>
    <a:srgbClr val="E19E6B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8" autoAdjust="0"/>
    <p:restoredTop sz="95034" autoAdjust="0"/>
  </p:normalViewPr>
  <p:slideViewPr>
    <p:cSldViewPr>
      <p:cViewPr varScale="1">
        <p:scale>
          <a:sx n="83" d="100"/>
          <a:sy n="83" d="100"/>
        </p:scale>
        <p:origin x="643" y="77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41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3-483B-8984-67AD3F1595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33-483B-8984-67AD3F1595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3-483B-8984-67AD3F1595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33-483B-8984-67AD3F15958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3-483B-8984-67AD3F159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58F2BD-11CB-41D7-ACE1-CB931506CAE3}" type="datetime1">
              <a:rPr lang="en-GB" smtClean="0">
                <a:latin typeface="Tw Cen MT" panose="020B0602020104020603" pitchFamily="34" charset="0"/>
              </a:rPr>
              <a:t>08/08/2024</a:t>
            </a:fld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en-GB" smtClean="0">
                <a:latin typeface="Tw Cen MT" panose="020B0602020104020603" pitchFamily="34" charset="0"/>
              </a:rPr>
              <a:t>‹#›</a:t>
            </a:fld>
            <a:endParaRPr lang="en-GB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7B1D4F73-BBEC-4515-9637-2C90D336509A}" type="datetime1">
              <a:rPr lang="en-GB" noProof="0" smtClean="0"/>
              <a:t>08/08/2024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7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1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94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2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24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1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97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51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9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0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2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8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8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2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2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en-GB" smtClean="0"/>
              <a:pPr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en-GB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en-GB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jUi953lTxWk?t=9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9890287-4DB6-4C87-AEAF-17E9594F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Text Placeholder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5300" dirty="0"/>
              <a:t>Human Aspects in Social Enterprises</a:t>
            </a:r>
            <a:br>
              <a:rPr lang="en-GB" dirty="0"/>
            </a:b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Building Sustainable Enterprises for Social Change</a:t>
            </a:r>
          </a:p>
          <a:p>
            <a:pPr rtl="0"/>
            <a:r>
              <a:rPr lang="en-GB" dirty="0">
                <a:solidFill>
                  <a:schemeClr val="accent2"/>
                </a:solidFill>
              </a:rPr>
              <a:t>Wendy Suganda, PhD &amp; </a:t>
            </a:r>
            <a:r>
              <a:rPr lang="en-GB" dirty="0" err="1">
                <a:solidFill>
                  <a:schemeClr val="accent2"/>
                </a:solidFill>
              </a:rPr>
              <a:t>Shelvi</a:t>
            </a:r>
            <a:r>
              <a:rPr lang="en-GB" dirty="0">
                <a:solidFill>
                  <a:schemeClr val="accent2"/>
                </a:solidFill>
              </a:rPr>
              <a:t>, M.M.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Contextual Approach: Who are social Entrepreneurs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10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/>
          <a:lstStyle/>
          <a:p>
            <a:r>
              <a:rPr lang="en-GB" dirty="0"/>
              <a:t>Social entrepreneur (</a:t>
            </a:r>
            <a:r>
              <a:rPr lang="en-GB" dirty="0" err="1"/>
              <a:t>sociopreneur</a:t>
            </a:r>
            <a:r>
              <a:rPr lang="en-GB" dirty="0"/>
              <a:t>) adalah </a:t>
            </a:r>
            <a:r>
              <a:rPr lang="en-GB" dirty="0" err="1"/>
              <a:t>individu</a:t>
            </a:r>
            <a:r>
              <a:rPr lang="en-GB" dirty="0"/>
              <a:t> yang </a:t>
            </a:r>
            <a:r>
              <a:rPr lang="en-GB" dirty="0" err="1"/>
              <a:t>mengenali</a:t>
            </a:r>
            <a:r>
              <a:rPr lang="en-GB" dirty="0"/>
              <a:t> dan </a:t>
            </a:r>
            <a:r>
              <a:rPr lang="en-GB" dirty="0" err="1"/>
              <a:t>mengejar</a:t>
            </a:r>
            <a:r>
              <a:rPr lang="en-GB" dirty="0"/>
              <a:t> </a:t>
            </a:r>
            <a:r>
              <a:rPr lang="en-GB" dirty="0" err="1"/>
              <a:t>peluang</a:t>
            </a:r>
            <a:r>
              <a:rPr lang="en-GB" dirty="0"/>
              <a:t> untuk </a:t>
            </a:r>
            <a:r>
              <a:rPr lang="en-GB" dirty="0" err="1"/>
              <a:t>menciptakan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, </a:t>
            </a:r>
            <a:r>
              <a:rPr lang="en-GB" dirty="0" err="1"/>
              <a:t>menangani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yang </a:t>
            </a:r>
            <a:r>
              <a:rPr lang="en-GB" dirty="0" err="1"/>
              <a:t>mendesak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solusi</a:t>
            </a:r>
            <a:r>
              <a:rPr lang="en-GB" dirty="0"/>
              <a:t> </a:t>
            </a:r>
            <a:r>
              <a:rPr lang="en-GB" dirty="0" err="1"/>
              <a:t>inovatif</a:t>
            </a:r>
            <a:r>
              <a:rPr lang="en-GB" dirty="0"/>
              <a:t>. </a:t>
            </a:r>
          </a:p>
          <a:p>
            <a:r>
              <a:rPr lang="en-GB" dirty="0" err="1"/>
              <a:t>Berbeda</a:t>
            </a:r>
            <a:r>
              <a:rPr lang="en-GB" dirty="0"/>
              <a:t> dengan </a:t>
            </a:r>
            <a:r>
              <a:rPr lang="en-GB" dirty="0" err="1"/>
              <a:t>wirausahawan</a:t>
            </a:r>
            <a:r>
              <a:rPr lang="en-GB" dirty="0"/>
              <a:t> </a:t>
            </a:r>
            <a:r>
              <a:rPr lang="en-GB" dirty="0" err="1"/>
              <a:t>tradisional</a:t>
            </a:r>
            <a:r>
              <a:rPr lang="en-GB" dirty="0"/>
              <a:t> yang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utamanya</a:t>
            </a:r>
            <a:r>
              <a:rPr lang="en-GB" dirty="0"/>
              <a:t> adalah pada </a:t>
            </a:r>
            <a:r>
              <a:rPr lang="en-GB" dirty="0" err="1"/>
              <a:t>maksimalisasi</a:t>
            </a:r>
            <a:r>
              <a:rPr lang="en-GB" dirty="0"/>
              <a:t> </a:t>
            </a:r>
            <a:r>
              <a:rPr lang="en-GB" dirty="0" err="1"/>
              <a:t>keuntungan</a:t>
            </a:r>
            <a:r>
              <a:rPr lang="en-GB" dirty="0"/>
              <a:t>, </a:t>
            </a:r>
            <a:r>
              <a:rPr lang="en-GB" dirty="0" err="1"/>
              <a:t>wirausahawan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memprioritaskan</a:t>
            </a:r>
            <a:r>
              <a:rPr lang="en-GB" dirty="0"/>
              <a:t> </a:t>
            </a:r>
            <a:r>
              <a:rPr lang="en-GB" dirty="0" err="1"/>
              <a:t>dampak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sambil</a:t>
            </a:r>
            <a:r>
              <a:rPr lang="en-GB" dirty="0"/>
              <a:t> juga </a:t>
            </a:r>
            <a:r>
              <a:rPr lang="en-GB" dirty="0" err="1"/>
              <a:t>memastikan</a:t>
            </a:r>
            <a:r>
              <a:rPr lang="en-GB" dirty="0"/>
              <a:t> </a:t>
            </a:r>
            <a:r>
              <a:rPr lang="en-GB" dirty="0" err="1"/>
              <a:t>keberlanjutan</a:t>
            </a:r>
            <a:r>
              <a:rPr lang="en-GB" dirty="0"/>
              <a:t> </a:t>
            </a:r>
            <a:r>
              <a:rPr lang="en-GB" dirty="0" err="1"/>
              <a:t>finansial</a:t>
            </a:r>
            <a:r>
              <a:rPr lang="en-GB" dirty="0"/>
              <a:t>. </a:t>
            </a:r>
          </a:p>
          <a:p>
            <a:r>
              <a:rPr lang="en-GB" dirty="0"/>
              <a:t>Social entrepreneur adalah entrepreneurial leaders yang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keinginan</a:t>
            </a:r>
            <a:r>
              <a:rPr lang="en-GB" dirty="0"/>
              <a:t> </a:t>
            </a:r>
            <a:r>
              <a:rPr lang="en-GB" dirty="0" err="1"/>
              <a:t>kuat</a:t>
            </a:r>
            <a:r>
              <a:rPr lang="en-GB" dirty="0"/>
              <a:t> untuk </a:t>
            </a:r>
            <a:r>
              <a:rPr lang="en-GB" dirty="0" err="1"/>
              <a:t>membuat</a:t>
            </a:r>
            <a:r>
              <a:rPr lang="en-GB" dirty="0"/>
              <a:t> social impact.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37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Entrepreneurial leadership and Scalability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5880" y="2667000"/>
            <a:ext cx="5904656" cy="3660648"/>
          </a:xfrm>
        </p:spPr>
        <p:txBody>
          <a:bodyPr/>
          <a:lstStyle/>
          <a:p>
            <a:r>
              <a:rPr lang="en-GB" dirty="0"/>
              <a:t>Untuk </a:t>
            </a:r>
            <a:r>
              <a:rPr lang="en-GB" dirty="0" err="1"/>
              <a:t>membantu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Bisnis </a:t>
            </a:r>
            <a:r>
              <a:rPr lang="en-GB" dirty="0" err="1"/>
              <a:t>sosial</a:t>
            </a:r>
            <a:r>
              <a:rPr lang="en-GB" dirty="0"/>
              <a:t> untuk dapat </a:t>
            </a:r>
            <a:r>
              <a:rPr lang="en-GB" dirty="0" err="1"/>
              <a:t>berkembang</a:t>
            </a:r>
            <a:r>
              <a:rPr lang="en-GB" dirty="0"/>
              <a:t>,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sociopreneur</a:t>
            </a:r>
            <a:r>
              <a:rPr lang="en-GB" dirty="0"/>
              <a:t> perlu untuk </a:t>
            </a:r>
            <a:r>
              <a:rPr lang="en-GB" dirty="0" err="1"/>
              <a:t>menemukan</a:t>
            </a:r>
            <a:r>
              <a:rPr lang="en-GB" dirty="0"/>
              <a:t> business partners yang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karakteristik</a:t>
            </a:r>
            <a:r>
              <a:rPr lang="en-GB" dirty="0"/>
              <a:t> </a:t>
            </a:r>
            <a:r>
              <a:rPr lang="en-GB" dirty="0" err="1"/>
              <a:t>kuat</a:t>
            </a:r>
            <a:r>
              <a:rPr lang="en-GB" dirty="0"/>
              <a:t> dalam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GB" dirty="0"/>
              <a:t>Entrepreneurial leadership dan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motivasi</a:t>
            </a:r>
            <a:r>
              <a:rPr lang="en-GB" dirty="0"/>
              <a:t> untuk </a:t>
            </a:r>
            <a:r>
              <a:rPr lang="en-GB" dirty="0" err="1"/>
              <a:t>membawa</a:t>
            </a:r>
            <a:r>
              <a:rPr lang="en-GB" dirty="0"/>
              <a:t> </a:t>
            </a:r>
            <a:r>
              <a:rPr lang="en-GB" dirty="0" err="1"/>
              <a:t>dampak</a:t>
            </a:r>
            <a:r>
              <a:rPr lang="en-GB" dirty="0"/>
              <a:t> </a:t>
            </a:r>
            <a:r>
              <a:rPr lang="en-GB" dirty="0" err="1"/>
              <a:t>positif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dunia. </a:t>
            </a:r>
          </a:p>
          <a:p>
            <a:endParaRPr lang="en-GB" dirty="0"/>
          </a:p>
        </p:txBody>
      </p:sp>
      <p:pic>
        <p:nvPicPr>
          <p:cNvPr id="10242" name="Picture 2" descr="Teamwork makes the Dream work. Working alone can be very nice at times… |  by Jerry Dudum | Medium">
            <a:extLst>
              <a:ext uri="{FF2B5EF4-FFF2-40B4-BE49-F238E27FC236}">
                <a16:creationId xmlns:a16="http://schemas.microsoft.com/office/drawing/2014/main" id="{CE3671BB-8CD4-48EF-FD8C-28F85A67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5" y="2686717"/>
            <a:ext cx="4609254" cy="30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5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1243B-7A3A-8450-3C66-EF387CB4D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D9984-E3E8-1E93-8D6F-0EDBC22DF5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2/3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20CB3-AFE4-1D75-CC8C-3C60D2314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0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</a:t>
            </a:r>
            <a:r>
              <a:rPr lang="en-GB" dirty="0" err="1"/>
              <a:t>pandawara</a:t>
            </a:r>
            <a:r>
              <a:rPr lang="en-GB" dirty="0"/>
              <a:t>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3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Pandawara</a:t>
            </a:r>
            <a:r>
              <a:rPr lang="en-GB" dirty="0"/>
              <a:t> Group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14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3992" y="2667000"/>
            <a:ext cx="4896544" cy="366064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Pandawara</a:t>
            </a:r>
            <a:r>
              <a:rPr lang="en-GB" dirty="0"/>
              <a:t> Group adalah </a:t>
            </a:r>
            <a:r>
              <a:rPr lang="en-GB" dirty="0" err="1"/>
              <a:t>kelompok</a:t>
            </a:r>
            <a:r>
              <a:rPr lang="en-GB" dirty="0"/>
              <a:t> pemuda </a:t>
            </a:r>
            <a:r>
              <a:rPr lang="en-GB" dirty="0" err="1"/>
              <a:t>asal</a:t>
            </a:r>
            <a:r>
              <a:rPr lang="en-GB" dirty="0"/>
              <a:t> Bandung yang </a:t>
            </a:r>
            <a:r>
              <a:rPr lang="en-GB" dirty="0" err="1"/>
              <a:t>terkenal</a:t>
            </a:r>
            <a:r>
              <a:rPr lang="en-GB" dirty="0"/>
              <a:t> dengan </a:t>
            </a:r>
            <a:r>
              <a:rPr lang="en-GB" dirty="0" err="1"/>
              <a:t>aksi</a:t>
            </a:r>
            <a:r>
              <a:rPr lang="en-GB" dirty="0"/>
              <a:t> </a:t>
            </a:r>
            <a:r>
              <a:rPr lang="en-GB" dirty="0" err="1"/>
              <a:t>membersihkan</a:t>
            </a:r>
            <a:r>
              <a:rPr lang="en-GB" dirty="0"/>
              <a:t> sampah di </a:t>
            </a:r>
            <a:r>
              <a:rPr lang="en-GB" dirty="0" err="1"/>
              <a:t>sungai</a:t>
            </a:r>
            <a:r>
              <a:rPr lang="en-GB" dirty="0"/>
              <a:t> dan </a:t>
            </a:r>
            <a:r>
              <a:rPr lang="en-GB" dirty="0" err="1"/>
              <a:t>pantai</a:t>
            </a:r>
            <a:r>
              <a:rPr lang="en-GB" dirty="0"/>
              <a:t>.</a:t>
            </a:r>
          </a:p>
          <a:p>
            <a:r>
              <a:rPr lang="en-GB" dirty="0" err="1"/>
              <a:t>Latar</a:t>
            </a:r>
            <a:r>
              <a:rPr lang="en-GB" dirty="0"/>
              <a:t> </a:t>
            </a:r>
            <a:r>
              <a:rPr lang="en-GB" dirty="0" err="1"/>
              <a:t>belakang</a:t>
            </a:r>
            <a:r>
              <a:rPr lang="en-GB" dirty="0"/>
              <a:t> lima </a:t>
            </a:r>
            <a:r>
              <a:rPr lang="en-GB" dirty="0" err="1"/>
              <a:t>anak</a:t>
            </a:r>
            <a:r>
              <a:rPr lang="en-GB" dirty="0"/>
              <a:t> </a:t>
            </a:r>
            <a:r>
              <a:rPr lang="en-GB" dirty="0" err="1"/>
              <a:t>muda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membentuk</a:t>
            </a:r>
            <a:r>
              <a:rPr lang="en-GB" dirty="0"/>
              <a:t> </a:t>
            </a:r>
            <a:r>
              <a:rPr lang="en-GB" dirty="0" err="1"/>
              <a:t>Pandawara</a:t>
            </a:r>
            <a:r>
              <a:rPr lang="en-GB" dirty="0"/>
              <a:t> Group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dampak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permasalahan</a:t>
            </a:r>
            <a:r>
              <a:rPr lang="en-GB" dirty="0"/>
              <a:t> sampah di Indonesia yang mereka </a:t>
            </a:r>
            <a:r>
              <a:rPr lang="en-GB" dirty="0" err="1"/>
              <a:t>rasakan</a:t>
            </a:r>
            <a:r>
              <a:rPr lang="en-GB" dirty="0"/>
              <a:t> secara </a:t>
            </a:r>
            <a:r>
              <a:rPr lang="en-GB" dirty="0" err="1"/>
              <a:t>langsung</a:t>
            </a:r>
            <a:r>
              <a:rPr lang="en-GB" dirty="0"/>
              <a:t>, </a:t>
            </a:r>
            <a:r>
              <a:rPr lang="en-GB" dirty="0" err="1"/>
              <a:t>yaitu</a:t>
            </a:r>
            <a:r>
              <a:rPr lang="en-GB" dirty="0"/>
              <a:t> </a:t>
            </a:r>
            <a:r>
              <a:rPr lang="en-GB" dirty="0" err="1"/>
              <a:t>banjir</a:t>
            </a:r>
            <a:r>
              <a:rPr lang="en-GB" dirty="0"/>
              <a:t>. Sebagai korban </a:t>
            </a:r>
            <a:r>
              <a:rPr lang="en-GB" dirty="0" err="1"/>
              <a:t>banjir</a:t>
            </a:r>
            <a:r>
              <a:rPr lang="en-GB" dirty="0"/>
              <a:t>, mereka </a:t>
            </a:r>
            <a:r>
              <a:rPr lang="en-GB" dirty="0" err="1"/>
              <a:t>merasakan</a:t>
            </a:r>
            <a:r>
              <a:rPr lang="en-GB" dirty="0"/>
              <a:t> </a:t>
            </a:r>
            <a:r>
              <a:rPr lang="en-GB" dirty="0" err="1"/>
              <a:t>keresahan</a:t>
            </a:r>
            <a:r>
              <a:rPr lang="en-GB" dirty="0"/>
              <a:t> dan </a:t>
            </a:r>
            <a:r>
              <a:rPr lang="en-GB" dirty="0" err="1"/>
              <a:t>empati</a:t>
            </a:r>
            <a:r>
              <a:rPr lang="en-GB" dirty="0"/>
              <a:t> </a:t>
            </a:r>
            <a:r>
              <a:rPr lang="en-GB" dirty="0" err="1"/>
              <a:t>melihat</a:t>
            </a:r>
            <a:r>
              <a:rPr lang="en-GB" dirty="0"/>
              <a:t> </a:t>
            </a:r>
            <a:r>
              <a:rPr lang="en-GB" dirty="0" err="1"/>
              <a:t>kondisi</a:t>
            </a:r>
            <a:r>
              <a:rPr lang="en-GB" dirty="0"/>
              <a:t> </a:t>
            </a:r>
            <a:r>
              <a:rPr lang="en-GB" dirty="0" err="1"/>
              <a:t>sungai</a:t>
            </a:r>
            <a:r>
              <a:rPr lang="en-GB" dirty="0"/>
              <a:t> </a:t>
            </a:r>
            <a:r>
              <a:rPr lang="en-GB" dirty="0" err="1"/>
              <a:t>dipenuhi</a:t>
            </a:r>
            <a:r>
              <a:rPr lang="en-GB" dirty="0"/>
              <a:t> sampah. Atas dasar </a:t>
            </a:r>
            <a:r>
              <a:rPr lang="en-GB" dirty="0" err="1"/>
              <a:t>tersebut</a:t>
            </a:r>
            <a:r>
              <a:rPr lang="en-GB" dirty="0"/>
              <a:t>, mereka </a:t>
            </a:r>
            <a:r>
              <a:rPr lang="en-GB" dirty="0" err="1"/>
              <a:t>langsung</a:t>
            </a:r>
            <a:r>
              <a:rPr lang="en-GB" dirty="0"/>
              <a:t> </a:t>
            </a:r>
            <a:r>
              <a:rPr lang="en-GB" dirty="0" err="1"/>
              <a:t>turun</a:t>
            </a:r>
            <a:r>
              <a:rPr lang="en-GB" dirty="0"/>
              <a:t> </a:t>
            </a:r>
            <a:r>
              <a:rPr lang="en-GB" dirty="0" err="1"/>
              <a:t>membersihkan</a:t>
            </a:r>
            <a:r>
              <a:rPr lang="en-GB" dirty="0"/>
              <a:t> sampah di </a:t>
            </a:r>
            <a:r>
              <a:rPr lang="en-GB" dirty="0" err="1"/>
              <a:t>selokan</a:t>
            </a:r>
            <a:r>
              <a:rPr lang="en-GB" dirty="0"/>
              <a:t> dan </a:t>
            </a:r>
            <a:r>
              <a:rPr lang="en-GB" dirty="0" err="1"/>
              <a:t>sungai</a:t>
            </a:r>
            <a:r>
              <a:rPr lang="en-GB" dirty="0"/>
              <a:t> </a:t>
            </a:r>
            <a:r>
              <a:rPr lang="en-GB" dirty="0" err="1"/>
              <a:t>sekitar</a:t>
            </a:r>
            <a:r>
              <a:rPr lang="en-GB" dirty="0"/>
              <a:t> </a:t>
            </a:r>
            <a:r>
              <a:rPr lang="en-GB" dirty="0" err="1"/>
              <a:t>tempat</a:t>
            </a:r>
            <a:r>
              <a:rPr lang="en-GB" dirty="0"/>
              <a:t> </a:t>
            </a:r>
            <a:r>
              <a:rPr lang="en-GB" dirty="0" err="1"/>
              <a:t>tinggal</a:t>
            </a:r>
            <a:r>
              <a:rPr lang="en-GB" dirty="0"/>
              <a:t> mereka.</a:t>
            </a:r>
            <a:br>
              <a:rPr lang="en-GB" dirty="0"/>
            </a:br>
            <a:endParaRPr lang="en-GB" dirty="0"/>
          </a:p>
        </p:txBody>
      </p:sp>
      <p:pic>
        <p:nvPicPr>
          <p:cNvPr id="12290" name="Picture 2" descr="Lima Pemuda Pandawara Group Gerakkan Bersih Sampah di Pantai Cibutun Loji  Sukabumi, Ini Profilnya - Nasional Tempo.co">
            <a:extLst>
              <a:ext uri="{FF2B5EF4-FFF2-40B4-BE49-F238E27FC236}">
                <a16:creationId xmlns:a16="http://schemas.microsoft.com/office/drawing/2014/main" id="{257CA7C8-1FCE-AAA2-36D2-484EF7AB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0" y="2667000"/>
            <a:ext cx="5263635" cy="29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5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Pandawara</a:t>
            </a:r>
            <a:r>
              <a:rPr lang="en-GB" dirty="0"/>
              <a:t> Group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15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2667000"/>
            <a:ext cx="9989467" cy="3660648"/>
          </a:xfrm>
        </p:spPr>
        <p:txBody>
          <a:bodyPr>
            <a:normAutofit/>
          </a:bodyPr>
          <a:lstStyle/>
          <a:p>
            <a:r>
              <a:rPr lang="en-GB" dirty="0" err="1"/>
              <a:t>Pandawara</a:t>
            </a:r>
            <a:r>
              <a:rPr lang="en-GB" dirty="0"/>
              <a:t> Group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mendapatkan</a:t>
            </a:r>
            <a:r>
              <a:rPr lang="en-GB" dirty="0"/>
              <a:t> </a:t>
            </a:r>
            <a:r>
              <a:rPr lang="en-GB" dirty="0" err="1"/>
              <a:t>perhatian</a:t>
            </a:r>
            <a:r>
              <a:rPr lang="en-GB" dirty="0"/>
              <a:t> </a:t>
            </a:r>
            <a:r>
              <a:rPr lang="en-GB" dirty="0" err="1"/>
              <a:t>publik</a:t>
            </a:r>
            <a:r>
              <a:rPr lang="en-GB" dirty="0"/>
              <a:t> </a:t>
            </a:r>
            <a:r>
              <a:rPr lang="en-GB" dirty="0" err="1"/>
              <a:t>ketika</a:t>
            </a:r>
            <a:r>
              <a:rPr lang="en-GB" dirty="0"/>
              <a:t> </a:t>
            </a:r>
            <a:r>
              <a:rPr lang="en-GB" dirty="0" err="1"/>
              <a:t>aksi-aksi</a:t>
            </a:r>
            <a:r>
              <a:rPr lang="en-GB" dirty="0"/>
              <a:t> mereka </a:t>
            </a:r>
            <a:r>
              <a:rPr lang="en-GB" dirty="0" err="1"/>
              <a:t>diunggah</a:t>
            </a:r>
            <a:r>
              <a:rPr lang="en-GB" dirty="0"/>
              <a:t> ke media </a:t>
            </a:r>
            <a:r>
              <a:rPr lang="en-GB" dirty="0" err="1"/>
              <a:t>sosial</a:t>
            </a:r>
            <a:r>
              <a:rPr lang="en-GB" dirty="0"/>
              <a:t>. Video dan </a:t>
            </a:r>
            <a:r>
              <a:rPr lang="en-GB" dirty="0" err="1"/>
              <a:t>foto</a:t>
            </a:r>
            <a:r>
              <a:rPr lang="en-GB" dirty="0"/>
              <a:t> </a:t>
            </a:r>
            <a:r>
              <a:rPr lang="en-GB" dirty="0" err="1"/>
              <a:t>kegiatan</a:t>
            </a:r>
            <a:r>
              <a:rPr lang="en-GB" dirty="0"/>
              <a:t> mereka yang </a:t>
            </a:r>
            <a:r>
              <a:rPr lang="en-GB" dirty="0" err="1"/>
              <a:t>membersihkan</a:t>
            </a:r>
            <a:r>
              <a:rPr lang="en-GB" dirty="0"/>
              <a:t> </a:t>
            </a:r>
            <a:r>
              <a:rPr lang="en-GB" dirty="0" err="1"/>
              <a:t>sungai</a:t>
            </a:r>
            <a:r>
              <a:rPr lang="en-GB" dirty="0"/>
              <a:t> </a:t>
            </a:r>
            <a:r>
              <a:rPr lang="en-GB" dirty="0" err="1"/>
              <a:t>penuh</a:t>
            </a:r>
            <a:r>
              <a:rPr lang="en-GB" dirty="0"/>
              <a:t> sampah menjadi viral, dan </a:t>
            </a:r>
            <a:r>
              <a:rPr lang="en-GB" dirty="0" err="1"/>
              <a:t>banyak</a:t>
            </a:r>
            <a:r>
              <a:rPr lang="en-GB" dirty="0"/>
              <a:t> orang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terinspirasi</a:t>
            </a:r>
            <a:r>
              <a:rPr lang="en-GB" dirty="0"/>
              <a:t> oleh </a:t>
            </a:r>
            <a:r>
              <a:rPr lang="en-GB" dirty="0" err="1"/>
              <a:t>tindakan</a:t>
            </a:r>
            <a:r>
              <a:rPr lang="en-GB" dirty="0"/>
              <a:t> mereka. </a:t>
            </a:r>
            <a:r>
              <a:rPr lang="en-GB" dirty="0" err="1"/>
              <a:t>Kegiatan</a:t>
            </a:r>
            <a:r>
              <a:rPr lang="en-GB" dirty="0"/>
              <a:t> </a:t>
            </a:r>
            <a:r>
              <a:rPr lang="en-GB" dirty="0" err="1"/>
              <a:t>Pandawara</a:t>
            </a:r>
            <a:r>
              <a:rPr lang="en-GB" dirty="0"/>
              <a:t> Group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berkembang</a:t>
            </a:r>
            <a:r>
              <a:rPr lang="en-GB" dirty="0"/>
              <a:t> tidak </a:t>
            </a:r>
            <a:r>
              <a:rPr lang="en-GB" dirty="0" err="1"/>
              <a:t>hanya</a:t>
            </a:r>
            <a:r>
              <a:rPr lang="en-GB" dirty="0"/>
              <a:t> di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lokasi</a:t>
            </a:r>
            <a:r>
              <a:rPr lang="en-GB" dirty="0"/>
              <a:t>, tetapi di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tempat</a:t>
            </a:r>
            <a:r>
              <a:rPr lang="en-GB" dirty="0"/>
              <a:t> di Indonesia.</a:t>
            </a:r>
          </a:p>
          <a:p>
            <a:r>
              <a:rPr lang="en-GB" dirty="0" err="1"/>
              <a:t>Pandawara</a:t>
            </a:r>
            <a:r>
              <a:rPr lang="en-GB" dirty="0"/>
              <a:t> Group tidak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fokus</a:t>
            </a:r>
            <a:r>
              <a:rPr lang="en-GB" dirty="0"/>
              <a:t> pada </a:t>
            </a:r>
            <a:r>
              <a:rPr lang="en-GB" dirty="0" err="1"/>
              <a:t>pembersihan</a:t>
            </a:r>
            <a:r>
              <a:rPr lang="en-GB" dirty="0"/>
              <a:t> </a:t>
            </a:r>
            <a:r>
              <a:rPr lang="en-GB" dirty="0" err="1"/>
              <a:t>sungai</a:t>
            </a:r>
            <a:r>
              <a:rPr lang="en-GB" dirty="0"/>
              <a:t>, tetapi juga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mengembangkan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program yang </a:t>
            </a:r>
            <a:r>
              <a:rPr lang="en-GB" dirty="0" err="1"/>
              <a:t>bertujuan</a:t>
            </a:r>
            <a:r>
              <a:rPr lang="en-GB" dirty="0"/>
              <a:t> untuk </a:t>
            </a:r>
            <a:r>
              <a:rPr lang="en-GB" dirty="0" err="1"/>
              <a:t>meningkatkan</a:t>
            </a:r>
            <a:r>
              <a:rPr lang="en-GB" dirty="0"/>
              <a:t> </a:t>
            </a:r>
            <a:r>
              <a:rPr lang="en-GB" dirty="0" err="1"/>
              <a:t>kesadaran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. Mereka </a:t>
            </a:r>
            <a:r>
              <a:rPr lang="en-GB" dirty="0" err="1"/>
              <a:t>mengadakan</a:t>
            </a:r>
            <a:r>
              <a:rPr lang="en-GB" dirty="0"/>
              <a:t> workshop, seminar, dan </a:t>
            </a:r>
            <a:r>
              <a:rPr lang="en-GB" dirty="0" err="1"/>
              <a:t>kegiatan</a:t>
            </a:r>
            <a:r>
              <a:rPr lang="en-GB" dirty="0"/>
              <a:t> </a:t>
            </a:r>
            <a:r>
              <a:rPr lang="en-GB" dirty="0" err="1"/>
              <a:t>edukatif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 yang </a:t>
            </a:r>
            <a:r>
              <a:rPr lang="en-GB" dirty="0" err="1"/>
              <a:t>ditujukan</a:t>
            </a:r>
            <a:r>
              <a:rPr lang="en-GB" dirty="0"/>
              <a:t> untuk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kalangan</a:t>
            </a:r>
            <a:r>
              <a:rPr lang="en-GB" dirty="0"/>
              <a:t>,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anak-anak</a:t>
            </a:r>
            <a:r>
              <a:rPr lang="en-GB" dirty="0"/>
              <a:t> </a:t>
            </a:r>
            <a:r>
              <a:rPr lang="en-GB" dirty="0" err="1"/>
              <a:t>hingga</a:t>
            </a:r>
            <a:r>
              <a:rPr lang="en-GB" dirty="0"/>
              <a:t> orang </a:t>
            </a:r>
            <a:r>
              <a:rPr lang="en-GB" dirty="0" err="1"/>
              <a:t>dewasa</a:t>
            </a:r>
            <a:r>
              <a:rPr lang="en-GB" dirty="0"/>
              <a:t>.</a:t>
            </a:r>
          </a:p>
          <a:p>
            <a:r>
              <a:rPr lang="en-GB" dirty="0"/>
              <a:t>Watch this: </a:t>
            </a:r>
            <a:r>
              <a:rPr lang="en-GB" dirty="0">
                <a:hlinkClick r:id="rId4"/>
              </a:rPr>
              <a:t>https://youtu.be/jUi953lTxWk?t=90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33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Pandawara</a:t>
            </a:r>
            <a:r>
              <a:rPr lang="en-GB" dirty="0"/>
              <a:t> Group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16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2667000"/>
            <a:ext cx="9989467" cy="3660648"/>
          </a:xfrm>
        </p:spPr>
        <p:txBody>
          <a:bodyPr>
            <a:normAutofit/>
          </a:bodyPr>
          <a:lstStyle/>
          <a:p>
            <a:r>
              <a:rPr lang="en-GB" dirty="0" err="1"/>
              <a:t>Kelompok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juga </a:t>
            </a:r>
            <a:r>
              <a:rPr lang="en-GB" dirty="0" err="1"/>
              <a:t>bekerja</a:t>
            </a:r>
            <a:r>
              <a:rPr lang="en-GB" dirty="0"/>
              <a:t> sama dengan pemerintah </a:t>
            </a:r>
            <a:r>
              <a:rPr lang="en-GB" dirty="0" err="1"/>
              <a:t>daerah</a:t>
            </a:r>
            <a:r>
              <a:rPr lang="en-GB" dirty="0"/>
              <a:t>, </a:t>
            </a:r>
            <a:r>
              <a:rPr lang="en-GB" dirty="0" err="1"/>
              <a:t>perusahaan</a:t>
            </a:r>
            <a:r>
              <a:rPr lang="en-GB" dirty="0"/>
              <a:t>, dan NGO untuk </a:t>
            </a:r>
            <a:r>
              <a:rPr lang="en-GB" dirty="0" err="1"/>
              <a:t>memperluas</a:t>
            </a:r>
            <a:r>
              <a:rPr lang="en-GB" dirty="0"/>
              <a:t> </a:t>
            </a:r>
            <a:r>
              <a:rPr lang="en-GB" dirty="0" err="1"/>
              <a:t>jangkauan</a:t>
            </a:r>
            <a:r>
              <a:rPr lang="en-GB" dirty="0"/>
              <a:t> </a:t>
            </a:r>
            <a:r>
              <a:rPr lang="en-GB" dirty="0" err="1"/>
              <a:t>dampaknya</a:t>
            </a:r>
            <a:r>
              <a:rPr lang="en-GB" dirty="0"/>
              <a:t>. Beberapa </a:t>
            </a:r>
            <a:r>
              <a:rPr lang="en-GB" dirty="0" err="1"/>
              <a:t>proyek</a:t>
            </a:r>
            <a:r>
              <a:rPr lang="en-GB" dirty="0"/>
              <a:t> </a:t>
            </a:r>
            <a:r>
              <a:rPr lang="en-GB" dirty="0" err="1"/>
              <a:t>kolaboratif</a:t>
            </a:r>
            <a:r>
              <a:rPr lang="en-GB" dirty="0"/>
              <a:t> </a:t>
            </a:r>
            <a:r>
              <a:rPr lang="en-GB" dirty="0" err="1"/>
              <a:t>melibatkan</a:t>
            </a:r>
            <a:r>
              <a:rPr lang="en-GB" dirty="0"/>
              <a:t> </a:t>
            </a:r>
            <a:r>
              <a:rPr lang="en-GB" dirty="0" err="1"/>
              <a:t>pengadaan</a:t>
            </a:r>
            <a:r>
              <a:rPr lang="en-GB" dirty="0"/>
              <a:t> </a:t>
            </a:r>
            <a:r>
              <a:rPr lang="en-GB" dirty="0" err="1"/>
              <a:t>tempat</a:t>
            </a:r>
            <a:r>
              <a:rPr lang="en-GB" dirty="0"/>
              <a:t> sampah, </a:t>
            </a:r>
            <a:r>
              <a:rPr lang="en-GB" dirty="0" err="1"/>
              <a:t>pengolahan</a:t>
            </a:r>
            <a:r>
              <a:rPr lang="en-GB" dirty="0"/>
              <a:t> </a:t>
            </a:r>
            <a:r>
              <a:rPr lang="en-GB" dirty="0" err="1"/>
              <a:t>limbah</a:t>
            </a:r>
            <a:r>
              <a:rPr lang="en-GB" dirty="0"/>
              <a:t>, dan </a:t>
            </a:r>
            <a:r>
              <a:rPr lang="en-GB" dirty="0" err="1"/>
              <a:t>kampanye</a:t>
            </a:r>
            <a:r>
              <a:rPr lang="en-GB" dirty="0"/>
              <a:t> </a:t>
            </a:r>
            <a:r>
              <a:rPr lang="en-GB" dirty="0" err="1"/>
              <a:t>pengurangan</a:t>
            </a:r>
            <a:r>
              <a:rPr lang="en-GB" dirty="0"/>
              <a:t> sampah </a:t>
            </a:r>
            <a:r>
              <a:rPr lang="en-GB" dirty="0" err="1"/>
              <a:t>plastik</a:t>
            </a:r>
            <a:r>
              <a:rPr lang="en-GB" dirty="0"/>
              <a:t> di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kota</a:t>
            </a:r>
            <a:r>
              <a:rPr lang="en-GB" dirty="0"/>
              <a:t> di Indonesia.</a:t>
            </a:r>
          </a:p>
          <a:p>
            <a:r>
              <a:rPr lang="en-GB" dirty="0"/>
              <a:t>Case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menjelaskan</a:t>
            </a:r>
            <a:r>
              <a:rPr lang="en-GB" dirty="0"/>
              <a:t> </a:t>
            </a:r>
            <a:r>
              <a:rPr lang="en-GB" dirty="0" err="1"/>
              <a:t>bagaimana</a:t>
            </a:r>
            <a:r>
              <a:rPr lang="en-GB" dirty="0"/>
              <a:t> </a:t>
            </a:r>
            <a:r>
              <a:rPr lang="en-GB" dirty="0" err="1"/>
              <a:t>Pandawara</a:t>
            </a:r>
            <a:r>
              <a:rPr lang="en-GB" dirty="0"/>
              <a:t> Group </a:t>
            </a:r>
            <a:r>
              <a:rPr lang="en-GB" dirty="0" err="1"/>
              <a:t>memulai</a:t>
            </a:r>
            <a:r>
              <a:rPr lang="en-GB" dirty="0"/>
              <a:t> social movement dan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mengkonversikannya</a:t>
            </a:r>
            <a:r>
              <a:rPr lang="en-GB" dirty="0"/>
              <a:t> menjadi </a:t>
            </a:r>
            <a:r>
              <a:rPr lang="en-GB" dirty="0" err="1"/>
              <a:t>sebuah</a:t>
            </a:r>
            <a:r>
              <a:rPr lang="en-GB" dirty="0"/>
              <a:t> Bisnis </a:t>
            </a:r>
            <a:r>
              <a:rPr lang="en-GB" dirty="0" err="1"/>
              <a:t>sosial</a:t>
            </a:r>
            <a:r>
              <a:rPr lang="en-GB" dirty="0"/>
              <a:t> yang </a:t>
            </a:r>
            <a:r>
              <a:rPr lang="en-GB" dirty="0" err="1"/>
              <a:t>membuat</a:t>
            </a:r>
            <a:r>
              <a:rPr lang="en-GB" dirty="0"/>
              <a:t> impact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417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Case Reflection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17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2667000"/>
            <a:ext cx="9989467" cy="3660648"/>
          </a:xfrm>
        </p:spPr>
        <p:txBody>
          <a:bodyPr>
            <a:normAutofit/>
          </a:bodyPr>
          <a:lstStyle/>
          <a:p>
            <a:r>
              <a:rPr lang="en-GB" dirty="0"/>
              <a:t>Dari case study </a:t>
            </a:r>
            <a:r>
              <a:rPr lang="en-GB" dirty="0" err="1"/>
              <a:t>ini</a:t>
            </a:r>
            <a:r>
              <a:rPr lang="en-GB" dirty="0"/>
              <a:t>, </a:t>
            </a:r>
            <a:r>
              <a:rPr lang="en-GB" dirty="0" err="1"/>
              <a:t>kita</a:t>
            </a:r>
            <a:r>
              <a:rPr lang="en-GB" dirty="0"/>
              <a:t> dapat </a:t>
            </a:r>
            <a:r>
              <a:rPr lang="en-GB" dirty="0" err="1"/>
              <a:t>melihat</a:t>
            </a:r>
            <a:r>
              <a:rPr lang="en-GB" dirty="0"/>
              <a:t> </a:t>
            </a:r>
            <a:r>
              <a:rPr lang="en-GB" dirty="0" err="1"/>
              <a:t>bagaiman</a:t>
            </a:r>
            <a:r>
              <a:rPr lang="en-GB" dirty="0"/>
              <a:t> </a:t>
            </a:r>
            <a:r>
              <a:rPr lang="en-GB" dirty="0" err="1"/>
              <a:t>sekelompok</a:t>
            </a:r>
            <a:r>
              <a:rPr lang="en-GB" dirty="0"/>
              <a:t> </a:t>
            </a:r>
            <a:r>
              <a:rPr lang="en-GB" dirty="0" err="1"/>
              <a:t>sociopreneur</a:t>
            </a:r>
            <a:r>
              <a:rPr lang="en-GB" dirty="0"/>
              <a:t> dapat </a:t>
            </a:r>
            <a:r>
              <a:rPr lang="en-GB" dirty="0" err="1"/>
              <a:t>menginspirasi</a:t>
            </a:r>
            <a:r>
              <a:rPr lang="en-GB" dirty="0"/>
              <a:t> orang-orang yang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keingingan</a:t>
            </a:r>
            <a:r>
              <a:rPr lang="en-GB" dirty="0"/>
              <a:t> </a:t>
            </a:r>
            <a:r>
              <a:rPr lang="en-GB" dirty="0" err="1"/>
              <a:t>serupa</a:t>
            </a:r>
            <a:r>
              <a:rPr lang="en-GB" dirty="0"/>
              <a:t> untuk </a:t>
            </a:r>
            <a:r>
              <a:rPr lang="en-GB" dirty="0" err="1"/>
              <a:t>membantu</a:t>
            </a:r>
            <a:r>
              <a:rPr lang="en-GB" dirty="0"/>
              <a:t> </a:t>
            </a:r>
            <a:r>
              <a:rPr lang="en-GB" dirty="0" err="1"/>
              <a:t>mewujudkan</a:t>
            </a:r>
            <a:r>
              <a:rPr lang="en-GB" dirty="0"/>
              <a:t> </a:t>
            </a:r>
            <a:r>
              <a:rPr lang="en-GB" dirty="0" err="1"/>
              <a:t>misi</a:t>
            </a:r>
            <a:endParaRPr lang="en-GB" dirty="0"/>
          </a:p>
          <a:p>
            <a:r>
              <a:rPr lang="en-GB" dirty="0"/>
              <a:t>Mereka </a:t>
            </a:r>
            <a:r>
              <a:rPr lang="en-GB" dirty="0" err="1"/>
              <a:t>bahkan</a:t>
            </a:r>
            <a:r>
              <a:rPr lang="en-GB" dirty="0"/>
              <a:t> </a:t>
            </a:r>
            <a:r>
              <a:rPr lang="en-GB" dirty="0" err="1"/>
              <a:t>rela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dengan </a:t>
            </a:r>
            <a:r>
              <a:rPr lang="en-GB" dirty="0" err="1"/>
              <a:t>liteterally</a:t>
            </a:r>
            <a:r>
              <a:rPr lang="en-GB" dirty="0"/>
              <a:t> </a:t>
            </a:r>
            <a:r>
              <a:rPr lang="en-GB" dirty="0" err="1"/>
              <a:t>mengotori</a:t>
            </a:r>
            <a:r>
              <a:rPr lang="en-GB" dirty="0"/>
              <a:t> </a:t>
            </a:r>
            <a:r>
              <a:rPr lang="en-GB" dirty="0" err="1"/>
              <a:t>tangan</a:t>
            </a:r>
            <a:r>
              <a:rPr lang="en-GB" dirty="0"/>
              <a:t> mereka dan </a:t>
            </a:r>
            <a:r>
              <a:rPr lang="en-GB" dirty="0" err="1"/>
              <a:t>membantu</a:t>
            </a:r>
            <a:r>
              <a:rPr lang="en-GB" dirty="0"/>
              <a:t> </a:t>
            </a:r>
            <a:r>
              <a:rPr lang="en-GB" dirty="0" err="1"/>
              <a:t>memungut</a:t>
            </a:r>
            <a:r>
              <a:rPr lang="en-GB" dirty="0"/>
              <a:t> sampah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bayaran</a:t>
            </a:r>
            <a:r>
              <a:rPr lang="en-GB" dirty="0"/>
              <a:t>. </a:t>
            </a:r>
          </a:p>
          <a:p>
            <a:r>
              <a:rPr lang="en-GB" dirty="0" err="1"/>
              <a:t>Seringkali</a:t>
            </a:r>
            <a:r>
              <a:rPr lang="en-GB" dirty="0"/>
              <a:t>, </a:t>
            </a:r>
            <a:r>
              <a:rPr lang="en-GB" dirty="0" err="1"/>
              <a:t>kesamaan</a:t>
            </a:r>
            <a:r>
              <a:rPr lang="en-GB" dirty="0"/>
              <a:t> dalam </a:t>
            </a:r>
            <a:r>
              <a:rPr lang="en-GB" dirty="0" err="1"/>
              <a:t>pencapaian</a:t>
            </a:r>
            <a:r>
              <a:rPr lang="en-GB" dirty="0"/>
              <a:t> </a:t>
            </a:r>
            <a:r>
              <a:rPr lang="en-GB" dirty="0" err="1"/>
              <a:t>misi</a:t>
            </a:r>
            <a:r>
              <a:rPr lang="en-GB" dirty="0"/>
              <a:t> menjadi </a:t>
            </a:r>
            <a:r>
              <a:rPr lang="en-GB" dirty="0" err="1"/>
              <a:t>penghubung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orang-orang yang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jiwa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. </a:t>
            </a:r>
          </a:p>
          <a:p>
            <a:r>
              <a:rPr lang="en-GB" dirty="0"/>
              <a:t>Untuk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ide Bisnis </a:t>
            </a:r>
            <a:r>
              <a:rPr lang="en-GB" dirty="0" err="1"/>
              <a:t>sosial</a:t>
            </a:r>
            <a:r>
              <a:rPr lang="en-GB" dirty="0"/>
              <a:t> menjadi scalable, </a:t>
            </a:r>
            <a:r>
              <a:rPr lang="en-GB" dirty="0" err="1"/>
              <a:t>sociopreneur</a:t>
            </a:r>
            <a:r>
              <a:rPr lang="en-GB" dirty="0"/>
              <a:t> dapat </a:t>
            </a:r>
            <a:r>
              <a:rPr lang="en-GB" dirty="0" err="1"/>
              <a:t>mengidentifikasi</a:t>
            </a:r>
            <a:r>
              <a:rPr lang="en-GB" dirty="0"/>
              <a:t> orang-orang yang </a:t>
            </a:r>
            <a:r>
              <a:rPr lang="en-GB" dirty="0" err="1"/>
              <a:t>tepat</a:t>
            </a:r>
            <a:r>
              <a:rPr lang="en-GB" dirty="0"/>
              <a:t> yang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keinginan</a:t>
            </a:r>
            <a:r>
              <a:rPr lang="en-GB" dirty="0"/>
              <a:t> </a:t>
            </a:r>
            <a:r>
              <a:rPr lang="en-GB" dirty="0" err="1"/>
              <a:t>serupa</a:t>
            </a:r>
            <a:r>
              <a:rPr lang="en-GB" dirty="0"/>
              <a:t> untuk </a:t>
            </a:r>
            <a:r>
              <a:rPr lang="en-GB" dirty="0" err="1"/>
              <a:t>membuat</a:t>
            </a:r>
            <a:r>
              <a:rPr lang="en-GB" dirty="0"/>
              <a:t> dunia menjadi sedikit </a:t>
            </a:r>
            <a:r>
              <a:rPr lang="en-GB" dirty="0" err="1"/>
              <a:t>lebih</a:t>
            </a:r>
            <a:r>
              <a:rPr lang="en-GB" dirty="0"/>
              <a:t> baik. </a:t>
            </a:r>
          </a:p>
        </p:txBody>
      </p:sp>
    </p:spTree>
    <p:extLst>
      <p:ext uri="{BB962C8B-B14F-4D97-AF65-F5344CB8AC3E}">
        <p14:creationId xmlns:p14="http://schemas.microsoft.com/office/powerpoint/2010/main" val="116289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1243B-7A3A-8450-3C66-EF387CB4D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6D9984-E3E8-1E93-8D6F-0EDBC22DF5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C64036-886C-E012-8DB5-E6778D9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3/3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20CB3-AFE4-1D75-CC8C-3C60D2314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2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leadership skillset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8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Learning Outcomes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Pada 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sesi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: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</a:t>
            </a:r>
            <a:r>
              <a:rPr lang="en-GB" dirty="0" err="1"/>
              <a:t>memahami</a:t>
            </a:r>
            <a:r>
              <a:rPr lang="en-GB" dirty="0"/>
              <a:t> </a:t>
            </a:r>
            <a:r>
              <a:rPr lang="en-GB" dirty="0" err="1"/>
              <a:t>pentingnya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dalam </a:t>
            </a:r>
            <a:r>
              <a:rPr lang="en-GB" dirty="0" err="1"/>
              <a:t>pengembangan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.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</a:t>
            </a:r>
            <a:r>
              <a:rPr lang="en-GB" dirty="0" err="1"/>
              <a:t>memahami</a:t>
            </a:r>
            <a:r>
              <a:rPr lang="en-GB" dirty="0"/>
              <a:t> </a:t>
            </a:r>
            <a:r>
              <a:rPr lang="en-GB" dirty="0" err="1"/>
              <a:t>karakteristik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wirausahawan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sukses</a:t>
            </a:r>
            <a:endParaRPr lang="en-GB" dirty="0"/>
          </a:p>
          <a:p>
            <a:pPr marL="457200" indent="-457200" rtl="0">
              <a:buFont typeface="+mj-lt"/>
              <a:buAutoNum type="arabicPeriod"/>
            </a:pPr>
            <a:r>
              <a:rPr lang="en-GB" dirty="0" err="1"/>
              <a:t>Peserta</a:t>
            </a:r>
            <a:r>
              <a:rPr lang="en-GB" dirty="0"/>
              <a:t> </a:t>
            </a:r>
            <a:r>
              <a:rPr lang="en-GB" dirty="0" err="1"/>
              <a:t>didik</a:t>
            </a:r>
            <a:r>
              <a:rPr lang="en-GB" dirty="0"/>
              <a:t> </a:t>
            </a:r>
            <a:r>
              <a:rPr lang="en-GB" dirty="0" err="1"/>
              <a:t>mengidentifkasi</a:t>
            </a:r>
            <a:r>
              <a:rPr lang="en-GB" dirty="0"/>
              <a:t> </a:t>
            </a:r>
            <a:r>
              <a:rPr lang="en-GB" dirty="0" err="1"/>
              <a:t>ciri-ciri</a:t>
            </a:r>
            <a:r>
              <a:rPr lang="en-GB" dirty="0"/>
              <a:t> </a:t>
            </a:r>
            <a:r>
              <a:rPr lang="en-GB" dirty="0" err="1"/>
              <a:t>kepemeimpinan</a:t>
            </a:r>
            <a:r>
              <a:rPr lang="en-GB" dirty="0"/>
              <a:t> </a:t>
            </a:r>
            <a:r>
              <a:rPr lang="en-GB" dirty="0" err="1"/>
              <a:t>entreprenurial</a:t>
            </a:r>
            <a:r>
              <a:rPr lang="en-GB" dirty="0"/>
              <a:t> dalam </a:t>
            </a:r>
            <a:r>
              <a:rPr lang="en-GB" dirty="0" err="1"/>
              <a:t>konteks</a:t>
            </a:r>
            <a:r>
              <a:rPr lang="en-GB" dirty="0"/>
              <a:t> </a:t>
            </a:r>
            <a:r>
              <a:rPr lang="en-GB" dirty="0" err="1"/>
              <a:t>kewirausahaan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1676400"/>
            <a:ext cx="10837333" cy="424732"/>
          </a:xfrm>
        </p:spPr>
        <p:txBody>
          <a:bodyPr rtlCol="0"/>
          <a:lstStyle/>
          <a:p>
            <a:pPr rtl="0"/>
            <a:r>
              <a:rPr lang="en-GB" dirty="0"/>
              <a:t>Design Thinking in the context of Social Entrepreneurship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</p:spTree>
    <p:extLst>
      <p:ext uri="{BB962C8B-B14F-4D97-AF65-F5344CB8AC3E}">
        <p14:creationId xmlns:p14="http://schemas.microsoft.com/office/powerpoint/2010/main" val="149779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Is leader born or made?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20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936" y="2667000"/>
            <a:ext cx="5400600" cy="3660648"/>
          </a:xfrm>
        </p:spPr>
        <p:txBody>
          <a:bodyPr>
            <a:normAutofit/>
          </a:bodyPr>
          <a:lstStyle/>
          <a:p>
            <a:r>
              <a:rPr lang="en-GB" dirty="0"/>
              <a:t>Contextual approach dalam </a:t>
            </a:r>
            <a:r>
              <a:rPr lang="en-GB" dirty="0" err="1"/>
              <a:t>literatur</a:t>
            </a:r>
            <a:r>
              <a:rPr lang="en-GB" dirty="0"/>
              <a:t> entrepreneurial leadership </a:t>
            </a:r>
            <a:r>
              <a:rPr lang="en-GB" dirty="0" err="1"/>
              <a:t>berpendapat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entrepreneurial leaders </a:t>
            </a:r>
            <a:r>
              <a:rPr lang="en-GB" dirty="0" err="1"/>
              <a:t>terbentuk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tempat</a:t>
            </a:r>
            <a:r>
              <a:rPr lang="en-GB" dirty="0"/>
              <a:t> 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berkarier</a:t>
            </a:r>
            <a:r>
              <a:rPr lang="en-GB" dirty="0"/>
              <a:t>.</a:t>
            </a:r>
          </a:p>
          <a:p>
            <a:r>
              <a:rPr lang="en-GB" dirty="0" err="1"/>
              <a:t>Pandangan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berarti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entrepreneurial leadership itu bukan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bakat</a:t>
            </a:r>
            <a:r>
              <a:rPr lang="en-GB" dirty="0"/>
              <a:t>, tetapi </a:t>
            </a:r>
            <a:r>
              <a:rPr lang="en-GB" dirty="0" err="1"/>
              <a:t>sesuatu</a:t>
            </a:r>
            <a:r>
              <a:rPr lang="en-GB" dirty="0"/>
              <a:t> yang dapat </a:t>
            </a:r>
            <a:r>
              <a:rPr lang="en-GB" dirty="0" err="1"/>
              <a:t>dipelajari</a:t>
            </a:r>
            <a:r>
              <a:rPr lang="en-GB" dirty="0"/>
              <a:t>. </a:t>
            </a:r>
          </a:p>
          <a:p>
            <a:r>
              <a:rPr lang="en-GB" dirty="0" err="1"/>
              <a:t>Seorang</a:t>
            </a:r>
            <a:r>
              <a:rPr lang="en-GB" dirty="0"/>
              <a:t> entrepreneur </a:t>
            </a:r>
            <a:r>
              <a:rPr lang="en-GB" dirty="0" err="1"/>
              <a:t>senantiasa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lingkungannya</a:t>
            </a:r>
            <a:r>
              <a:rPr lang="en-GB" dirty="0"/>
              <a:t> dan </a:t>
            </a:r>
            <a:r>
              <a:rPr lang="en-GB" dirty="0" err="1"/>
              <a:t>mengadopsi</a:t>
            </a:r>
            <a:r>
              <a:rPr lang="en-GB" dirty="0"/>
              <a:t> </a:t>
            </a:r>
            <a:r>
              <a:rPr lang="en-GB" dirty="0" err="1"/>
              <a:t>kemampuan-kemampuan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 yang 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butuhkan</a:t>
            </a:r>
            <a:r>
              <a:rPr lang="en-GB" dirty="0"/>
              <a:t> untuk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bisnisnya</a:t>
            </a:r>
            <a:r>
              <a:rPr lang="en-GB" dirty="0"/>
              <a:t> menjadi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sukses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. </a:t>
            </a:r>
          </a:p>
        </p:txBody>
      </p:sp>
      <p:pic>
        <p:nvPicPr>
          <p:cNvPr id="13314" name="Picture 2" descr="Stephen Covey quote: Leaders are not born or made - they are self...">
            <a:extLst>
              <a:ext uri="{FF2B5EF4-FFF2-40B4-BE49-F238E27FC236}">
                <a16:creationId xmlns:a16="http://schemas.microsoft.com/office/drawing/2014/main" id="{DD8B907B-6CF2-865A-C27A-FD2523F7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1" y="3022672"/>
            <a:ext cx="5279890" cy="24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1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 err="1"/>
              <a:t>Sociopreneur</a:t>
            </a:r>
            <a:r>
              <a:rPr lang="en-GB" dirty="0"/>
              <a:t> leaders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21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600" y="2658410"/>
            <a:ext cx="10371896" cy="3660648"/>
          </a:xfrm>
        </p:spPr>
        <p:txBody>
          <a:bodyPr>
            <a:normAutofit/>
          </a:bodyPr>
          <a:lstStyle/>
          <a:p>
            <a:pPr lvl="1"/>
            <a:r>
              <a:rPr lang="en-GB" sz="2000" dirty="0" err="1"/>
              <a:t>Begitu</a:t>
            </a:r>
            <a:r>
              <a:rPr lang="en-GB" sz="2000" dirty="0"/>
              <a:t> pula dengan </a:t>
            </a:r>
            <a:r>
              <a:rPr lang="en-GB" sz="2000" dirty="0" err="1"/>
              <a:t>sociopreneurs</a:t>
            </a:r>
            <a:r>
              <a:rPr lang="en-GB" sz="2000" dirty="0"/>
              <a:t>, </a:t>
            </a:r>
            <a:r>
              <a:rPr lang="en-GB" sz="2000" dirty="0" err="1"/>
              <a:t>ketika</a:t>
            </a:r>
            <a:r>
              <a:rPr lang="en-GB" sz="2000" dirty="0"/>
              <a:t> mereka </a:t>
            </a:r>
            <a:r>
              <a:rPr lang="en-GB" sz="2000" dirty="0" err="1"/>
              <a:t>bertemu</a:t>
            </a:r>
            <a:r>
              <a:rPr lang="en-GB" sz="2000" dirty="0"/>
              <a:t> dan </a:t>
            </a:r>
            <a:r>
              <a:rPr lang="en-GB" sz="2000" dirty="0" err="1"/>
              <a:t>bekerja</a:t>
            </a:r>
            <a:r>
              <a:rPr lang="en-GB" sz="2000" dirty="0"/>
              <a:t> dengan orang-orang yang </a:t>
            </a:r>
            <a:r>
              <a:rPr lang="en-GB" sz="2000" dirty="0" err="1"/>
              <a:t>mempunyai</a:t>
            </a:r>
            <a:r>
              <a:rPr lang="en-GB" sz="2000" dirty="0"/>
              <a:t> </a:t>
            </a:r>
            <a:r>
              <a:rPr lang="en-GB" sz="2000" dirty="0" err="1"/>
              <a:t>keinginan</a:t>
            </a:r>
            <a:r>
              <a:rPr lang="en-GB" sz="2000" dirty="0"/>
              <a:t> yang sama untuk </a:t>
            </a:r>
            <a:r>
              <a:rPr lang="en-GB" sz="2000" dirty="0" err="1"/>
              <a:t>mengubah</a:t>
            </a:r>
            <a:r>
              <a:rPr lang="en-GB" sz="2000" dirty="0"/>
              <a:t> dunia menjadi </a:t>
            </a:r>
            <a:r>
              <a:rPr lang="en-GB" sz="2000" dirty="0" err="1"/>
              <a:t>lebih</a:t>
            </a:r>
            <a:r>
              <a:rPr lang="en-GB" sz="2000" dirty="0"/>
              <a:t> baik, mereka </a:t>
            </a:r>
            <a:r>
              <a:rPr lang="en-GB" sz="2000" dirty="0" err="1"/>
              <a:t>belajar</a:t>
            </a:r>
            <a:r>
              <a:rPr lang="en-GB" sz="2000" dirty="0"/>
              <a:t> </a:t>
            </a:r>
            <a:r>
              <a:rPr lang="en-GB" sz="2000" dirty="0" err="1"/>
              <a:t>dari</a:t>
            </a:r>
            <a:r>
              <a:rPr lang="en-GB" sz="2000" dirty="0"/>
              <a:t> </a:t>
            </a:r>
            <a:r>
              <a:rPr lang="en-GB" sz="2000" dirty="0" err="1"/>
              <a:t>satu</a:t>
            </a:r>
            <a:r>
              <a:rPr lang="en-GB" sz="2000" dirty="0"/>
              <a:t> sama lain</a:t>
            </a:r>
          </a:p>
          <a:p>
            <a:pPr lvl="1"/>
            <a:r>
              <a:rPr lang="en-GB" sz="2000" dirty="0"/>
              <a:t>Proses </a:t>
            </a:r>
            <a:r>
              <a:rPr lang="en-GB" sz="2000" dirty="0" err="1"/>
              <a:t>pembelajaran</a:t>
            </a:r>
            <a:r>
              <a:rPr lang="en-GB" sz="2000" dirty="0"/>
              <a:t> yang iterative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merupakan</a:t>
            </a:r>
            <a:r>
              <a:rPr lang="en-GB" sz="2000" dirty="0"/>
              <a:t> modal yang </a:t>
            </a:r>
            <a:r>
              <a:rPr lang="en-GB" sz="2000" dirty="0" err="1"/>
              <a:t>kuat</a:t>
            </a:r>
            <a:r>
              <a:rPr lang="en-GB" sz="2000" dirty="0"/>
              <a:t> untuk </a:t>
            </a:r>
            <a:r>
              <a:rPr lang="en-GB" sz="2000" dirty="0" err="1"/>
              <a:t>membua</a:t>
            </a:r>
            <a:r>
              <a:rPr lang="en-GB" sz="2000" dirty="0"/>
              <a:t> </a:t>
            </a:r>
            <a:r>
              <a:rPr lang="en-GB" sz="2000" dirty="0" err="1"/>
              <a:t>sebuah</a:t>
            </a:r>
            <a:r>
              <a:rPr lang="en-GB" sz="2000" dirty="0"/>
              <a:t> </a:t>
            </a:r>
            <a:r>
              <a:rPr lang="en-GB" sz="2000" dirty="0" err="1"/>
              <a:t>usaha</a:t>
            </a:r>
            <a:r>
              <a:rPr lang="en-GB" sz="2000" dirty="0"/>
              <a:t> </a:t>
            </a:r>
            <a:r>
              <a:rPr lang="en-GB" sz="2000" dirty="0" err="1"/>
              <a:t>sosial</a:t>
            </a:r>
            <a:r>
              <a:rPr lang="en-GB" sz="2000" dirty="0"/>
              <a:t> dapat menjadi sustainable dan scalable. 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711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E9A3A1-A1AB-EBDD-CCD7-10AF747C66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BDD7D0-24C2-1D50-000E-73F82AFB9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>
                <a:solidFill>
                  <a:srgbClr val="43467B"/>
                </a:solidFill>
              </a:rPr>
              <a:t>“Be kind to all kinds”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7" name="Picture Placeholder 16" descr="A person sitting on a bar with a view of the ocean&#10;&#10;Description automatically generated">
            <a:extLst>
              <a:ext uri="{FF2B5EF4-FFF2-40B4-BE49-F238E27FC236}">
                <a16:creationId xmlns:a16="http://schemas.microsoft.com/office/drawing/2014/main" id="{0FF3BE71-8297-938B-A3CE-A81971F5BB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41" r="441"/>
          <a:stretch>
            <a:fillRect/>
          </a:stretch>
        </p:blipFill>
        <p:spPr/>
      </p:pic>
      <p:sp>
        <p:nvSpPr>
          <p:cNvPr id="19" name="Subtitle 43">
            <a:extLst>
              <a:ext uri="{FF2B5EF4-FFF2-40B4-BE49-F238E27FC236}">
                <a16:creationId xmlns:a16="http://schemas.microsoft.com/office/drawing/2014/main" id="{55206978-0C43-C38C-9242-302BFD0DD7A3}"/>
              </a:ext>
            </a:extLst>
          </p:cNvPr>
          <p:cNvSpPr txBox="1">
            <a:spLocks/>
          </p:cNvSpPr>
          <p:nvPr/>
        </p:nvSpPr>
        <p:spPr>
          <a:xfrm>
            <a:off x="1792374" y="4581128"/>
            <a:ext cx="2587452" cy="1689597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© 2024</a:t>
            </a:r>
          </a:p>
          <a:p>
            <a:pPr marL="0" indent="0" algn="ctr">
              <a:buNone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Mata Kuliah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dikembangkan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oleh Wendy Suganda, PhD dan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Shelvi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, M.M. untuk Kementerian Pendidikan, Kebudayaan,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Riset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, dan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Teknologi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Republik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202369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76"/>
            <a:ext cx="12191999" cy="3278423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rtlCol="0"/>
          <a:lstStyle/>
          <a:p>
            <a:pPr rtl="0"/>
            <a:r>
              <a:rPr lang="en-GB"/>
              <a:t>Lorem ipsum dolor sit amet, consectetuer adipiscing elit. Maecenas porttitor congue massa. 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23</a:t>
            </a:fld>
            <a:endParaRPr lang="en-GB"/>
          </a:p>
        </p:txBody>
      </p:sp>
      <p:sp>
        <p:nvSpPr>
          <p:cNvPr id="32" name="Text Placeholder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1670C9-7A12-431E-92B2-050F238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COMPANY TEAM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9EB77-3854-428A-99DF-5F6FB999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24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37B7E0-A907-45B1-854A-895D985A5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416F1B-2260-46A3-8712-BD1EA50EF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GB"/>
              <a:t>Designation | Description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EFCA5F8-2322-4618-9000-E296A1B576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79AF253-AC40-4AA1-AFA7-9A4836DA0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D30168-25CE-4C20-BBE9-2C5590AFEB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FBC632A-A085-45FB-8A22-A087AB251A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0F79018-7E80-4F11-97D6-C1AC907028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FB39279-C8C5-49A2-A66B-0E32CBBA58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rtlCol="0"/>
          <a:lstStyle/>
          <a:p>
            <a:pPr rtl="0"/>
            <a:r>
              <a:rPr lang="en-GB"/>
              <a:t>Firstname Lastname</a:t>
            </a:r>
          </a:p>
        </p:txBody>
      </p:sp>
      <p:sp>
        <p:nvSpPr>
          <p:cNvPr id="14" name="Text Placeholder 119">
            <a:extLst>
              <a:ext uri="{FF2B5EF4-FFF2-40B4-BE49-F238E27FC236}">
                <a16:creationId xmlns:a16="http://schemas.microsoft.com/office/drawing/2014/main" id="{E4C8DF3B-1E41-46C5-80F8-C3025F33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4A7FBF-2DE0-4849-9DC7-AB2BCC1E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F9EA9A4-B365-45B0-9991-F68DF233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8832" y="2223786"/>
            <a:ext cx="1005836" cy="1005836"/>
          </a:xfrm>
        </p:spPr>
      </p:pic>
      <p:pic>
        <p:nvPicPr>
          <p:cNvPr id="40" name="Picture Placeholder 11">
            <a:extLst>
              <a:ext uri="{FF2B5EF4-FFF2-40B4-BE49-F238E27FC236}">
                <a16:creationId xmlns:a16="http://schemas.microsoft.com/office/drawing/2014/main" id="{9A1098EC-17B9-4663-931A-7EC2A74C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5426075" y="3663950"/>
            <a:ext cx="1006475" cy="1004888"/>
          </a:xfrm>
        </p:spPr>
      </p:pic>
      <p:pic>
        <p:nvPicPr>
          <p:cNvPr id="42" name="Picture Placeholder 11">
            <a:extLst>
              <a:ext uri="{FF2B5EF4-FFF2-40B4-BE49-F238E27FC236}">
                <a16:creationId xmlns:a16="http://schemas.microsoft.com/office/drawing/2014/main" id="{42823932-792D-43FD-8EB3-8E8407FD8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488" y="5089525"/>
            <a:ext cx="1006475" cy="1006475"/>
          </a:xfrm>
        </p:spPr>
      </p:pic>
      <p:pic>
        <p:nvPicPr>
          <p:cNvPr id="44" name="Picture Placeholder 11">
            <a:extLst>
              <a:ext uri="{FF2B5EF4-FFF2-40B4-BE49-F238E27FC236}">
                <a16:creationId xmlns:a16="http://schemas.microsoft.com/office/drawing/2014/main" id="{74D86A10-BCCD-4CE2-9A36-D852A1A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450" y="5089525"/>
            <a:ext cx="1006475" cy="1006475"/>
          </a:xfrm>
        </p:spPr>
      </p:pic>
      <p:pic>
        <p:nvPicPr>
          <p:cNvPr id="46" name="Picture Placeholder 11">
            <a:extLst>
              <a:ext uri="{FF2B5EF4-FFF2-40B4-BE49-F238E27FC236}">
                <a16:creationId xmlns:a16="http://schemas.microsoft.com/office/drawing/2014/main" id="{E8BEFAE8-8E1F-471E-9FDC-C0CB51AD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8555038" y="3663950"/>
            <a:ext cx="1006475" cy="1004888"/>
          </a:xfrm>
        </p:spPr>
      </p:pic>
      <p:pic>
        <p:nvPicPr>
          <p:cNvPr id="48" name="Picture Placeholder 11">
            <a:extLst>
              <a:ext uri="{FF2B5EF4-FFF2-40B4-BE49-F238E27FC236}">
                <a16:creationId xmlns:a16="http://schemas.microsoft.com/office/drawing/2014/main" id="{9982CF15-E391-4403-8701-6F22884F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" b="79"/>
          <a:stretch/>
        </p:blipFill>
        <p:spPr>
          <a:xfrm>
            <a:off x="9586913" y="2224088"/>
            <a:ext cx="1006475" cy="1004887"/>
          </a:xfrm>
        </p:spPr>
      </p:pic>
    </p:spTree>
    <p:extLst>
      <p:ext uri="{BB962C8B-B14F-4D97-AF65-F5344CB8AC3E}">
        <p14:creationId xmlns:p14="http://schemas.microsoft.com/office/powerpoint/2010/main" val="2596912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TABLE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6BA4CE-8BD2-419E-A270-15A0EFE01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25</a:t>
            </a:fld>
            <a:endParaRPr lang="en-GB"/>
          </a:p>
        </p:txBody>
      </p:sp>
      <p:sp>
        <p:nvSpPr>
          <p:cNvPr id="12" name="Text Placeholder 119">
            <a:extLst>
              <a:ext uri="{FF2B5EF4-FFF2-40B4-BE49-F238E27FC236}">
                <a16:creationId xmlns:a16="http://schemas.microsoft.com/office/drawing/2014/main" id="{C0F25050-A2F4-4F04-ACDB-1E696503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130FA9-9682-4FC0-84C0-A1E09669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85201"/>
              </p:ext>
            </p:extLst>
          </p:nvPr>
        </p:nvGraphicFramePr>
        <p:xfrm>
          <a:off x="685800" y="2209800"/>
          <a:ext cx="10805160" cy="384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1032">
                  <a:extLst>
                    <a:ext uri="{9D8B030D-6E8A-4147-A177-3AD203B41FA5}">
                      <a16:colId xmlns:a16="http://schemas.microsoft.com/office/drawing/2014/main" val="3698606507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4203379421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1923939207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4275484518"/>
                    </a:ext>
                  </a:extLst>
                </a:gridCol>
                <a:gridCol w="2161032">
                  <a:extLst>
                    <a:ext uri="{9D8B030D-6E8A-4147-A177-3AD203B41FA5}">
                      <a16:colId xmlns:a16="http://schemas.microsoft.com/office/drawing/2014/main" val="199025764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2153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8107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63967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1875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5681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Title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Content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9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089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52902DB-60A1-4BBC-BD80-ABD51351C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4200" y="2590800"/>
            <a:ext cx="2209800" cy="2209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66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87F1B-3E25-4481-B199-24E6AD18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/>
          <a:lstStyle/>
          <a:p>
            <a:pPr rtl="0"/>
            <a:r>
              <a:rPr lang="en-GB" dirty="0"/>
              <a:t>PIE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D4ADB-79CE-478E-8FBE-53E59DEC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26</a:t>
            </a:fld>
            <a:endParaRPr lang="en-GB" dirty="0"/>
          </a:p>
        </p:txBody>
      </p:sp>
      <p:sp>
        <p:nvSpPr>
          <p:cNvPr id="5" name="Text Placeholder 119">
            <a:extLst>
              <a:ext uri="{FF2B5EF4-FFF2-40B4-BE49-F238E27FC236}">
                <a16:creationId xmlns:a16="http://schemas.microsoft.com/office/drawing/2014/main" id="{A8F5C4E3-6105-466B-A340-80D73DB2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dirty="0"/>
          </a:p>
        </p:txBody>
      </p:sp>
      <p:graphicFrame>
        <p:nvGraphicFramePr>
          <p:cNvPr id="7" name="Chart 6" descr="chart">
            <a:extLst>
              <a:ext uri="{FF2B5EF4-FFF2-40B4-BE49-F238E27FC236}">
                <a16:creationId xmlns:a16="http://schemas.microsoft.com/office/drawing/2014/main" id="{423F99F7-105E-4F90-AEE5-0ABC1BA8E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689342"/>
              </p:ext>
            </p:extLst>
          </p:nvPr>
        </p:nvGraphicFramePr>
        <p:xfrm>
          <a:off x="7543800" y="2133600"/>
          <a:ext cx="353060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36D8B7C8-55F2-49D9-A8C1-5754C2A7D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1900" y="3238500"/>
            <a:ext cx="914400" cy="914400"/>
          </a:xfrm>
          <a:prstGeom prst="rect">
            <a:avLst/>
          </a:prstGeom>
        </p:spPr>
      </p:pic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5F307770-38D8-49CA-BFD0-64F78C89348C}"/>
              </a:ext>
            </a:extLst>
          </p:cNvPr>
          <p:cNvSpPr txBox="1">
            <a:spLocks/>
          </p:cNvSpPr>
          <p:nvPr/>
        </p:nvSpPr>
        <p:spPr>
          <a:xfrm>
            <a:off x="548641" y="2667000"/>
            <a:ext cx="3261359" cy="25146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pulvinar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73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61" r="46661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GB" dirty="0"/>
              <a:t>Design Thinking in the context of Social Entrepreneurship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7900" y="3733800"/>
            <a:ext cx="4876800" cy="2057402"/>
          </a:xfrm>
        </p:spPr>
        <p:txBody>
          <a:bodyPr rtlCol="0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en-GB" dirty="0"/>
              <a:t>Entrepreneurial Leadership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Case Study: </a:t>
            </a:r>
            <a:r>
              <a:rPr lang="en-GB" dirty="0" err="1"/>
              <a:t>Pandawara</a:t>
            </a:r>
            <a:r>
              <a:rPr lang="en-GB" dirty="0"/>
              <a:t> Group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GB" dirty="0"/>
              <a:t>Developing Leadership Skillset</a:t>
            </a:r>
          </a:p>
          <a:p>
            <a:pPr marL="457200" indent="-457200" rtl="0">
              <a:buFont typeface="+mj-lt"/>
              <a:buAutoNum type="arabicPeriod"/>
            </a:pPr>
            <a:endParaRPr lang="en-GB" dirty="0"/>
          </a:p>
          <a:p>
            <a:pPr marL="457200" indent="-457200" rtl="0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9F542A-9F69-EE51-9D08-B698826EF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B5540-39CE-6173-C5F6-071DD0204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3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765A4-52B3-E9C0-0E37-03F36D15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B514-AA8B-51F6-C58D-0A625D8B50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602934-012C-12B3-9539-42A037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Entrepreneurial Leadership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C2F74-D6C9-2596-68CB-105F93F25F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4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Entrepreneurial Leadership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r>
              <a:rPr lang="en-GB" dirty="0"/>
              <a:t>Entrepreneurial leadership adalah </a:t>
            </a:r>
            <a:r>
              <a:rPr lang="en-GB" dirty="0" err="1"/>
              <a:t>kemampuan</a:t>
            </a:r>
            <a:r>
              <a:rPr lang="en-GB" dirty="0"/>
              <a:t> </a:t>
            </a:r>
            <a:r>
              <a:rPr lang="en-GB" dirty="0" err="1"/>
              <a:t>kepemimpinan</a:t>
            </a:r>
            <a:r>
              <a:rPr lang="en-GB" dirty="0"/>
              <a:t> yang </a:t>
            </a:r>
            <a:r>
              <a:rPr lang="en-GB" dirty="0" err="1"/>
              <a:t>sesuai</a:t>
            </a:r>
            <a:r>
              <a:rPr lang="en-GB" dirty="0"/>
              <a:t> dan </a:t>
            </a:r>
            <a:r>
              <a:rPr lang="en-GB" dirty="0" err="1"/>
              <a:t>efektif</a:t>
            </a:r>
            <a:r>
              <a:rPr lang="en-GB" dirty="0"/>
              <a:t> di dalam </a:t>
            </a:r>
            <a:r>
              <a:rPr lang="en-GB" dirty="0" err="1"/>
              <a:t>konteks</a:t>
            </a:r>
            <a:r>
              <a:rPr lang="en-GB" dirty="0"/>
              <a:t>, </a:t>
            </a:r>
            <a:r>
              <a:rPr lang="en-GB" dirty="0" err="1"/>
              <a:t>yaitu</a:t>
            </a:r>
            <a:r>
              <a:rPr lang="en-GB" dirty="0"/>
              <a:t> industry, </a:t>
            </a:r>
            <a:r>
              <a:rPr lang="en-GB" dirty="0" err="1"/>
              <a:t>tim</a:t>
            </a:r>
            <a:r>
              <a:rPr lang="en-GB" dirty="0"/>
              <a:t>, dan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kewirausahaan</a:t>
            </a:r>
            <a:r>
              <a:rPr lang="en-GB" dirty="0"/>
              <a:t> (</a:t>
            </a:r>
            <a:r>
              <a:rPr lang="en-GB" dirty="0" err="1"/>
              <a:t>Roomi</a:t>
            </a:r>
            <a:r>
              <a:rPr lang="en-GB" dirty="0"/>
              <a:t> and Harrison, 2011).  </a:t>
            </a:r>
          </a:p>
          <a:p>
            <a:r>
              <a:rPr lang="en-GB" dirty="0"/>
              <a:t>Ada dua </a:t>
            </a:r>
            <a:r>
              <a:rPr lang="en-GB" dirty="0" err="1"/>
              <a:t>pendekatan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bagaimana</a:t>
            </a:r>
            <a:r>
              <a:rPr lang="en-GB" dirty="0"/>
              <a:t> </a:t>
            </a:r>
            <a:r>
              <a:rPr lang="en-GB" dirty="0" err="1"/>
              <a:t>akademisi</a:t>
            </a:r>
            <a:r>
              <a:rPr lang="en-GB" dirty="0"/>
              <a:t> </a:t>
            </a:r>
            <a:r>
              <a:rPr lang="en-GB" dirty="0" err="1"/>
              <a:t>mendefinisikan</a:t>
            </a:r>
            <a:r>
              <a:rPr lang="en-GB" dirty="0"/>
              <a:t> entrepreneurial leadership, </a:t>
            </a:r>
            <a:r>
              <a:rPr lang="en-GB" dirty="0" err="1"/>
              <a:t>yaitu</a:t>
            </a:r>
            <a:r>
              <a:rPr lang="en-GB" dirty="0"/>
              <a:t> psychological dan contextual approach</a:t>
            </a:r>
          </a:p>
          <a:p>
            <a:pPr lvl="1"/>
            <a:r>
              <a:rPr lang="en-GB" dirty="0"/>
              <a:t>Psychological approach: </a:t>
            </a:r>
            <a:r>
              <a:rPr lang="en-GB" dirty="0" err="1"/>
              <a:t>melihat</a:t>
            </a:r>
            <a:r>
              <a:rPr lang="en-GB" dirty="0"/>
              <a:t> dan </a:t>
            </a:r>
            <a:r>
              <a:rPr lang="en-GB" dirty="0" err="1"/>
              <a:t>membedakan</a:t>
            </a:r>
            <a:r>
              <a:rPr lang="en-GB" dirty="0"/>
              <a:t> entrepreneurial leaders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karakter</a:t>
            </a:r>
            <a:r>
              <a:rPr lang="en-GB" dirty="0"/>
              <a:t> yang </a:t>
            </a:r>
            <a:r>
              <a:rPr lang="en-GB" dirty="0" err="1"/>
              <a:t>dimiliki</a:t>
            </a:r>
            <a:r>
              <a:rPr lang="en-GB" dirty="0"/>
              <a:t> secara natural oleh </a:t>
            </a:r>
            <a:r>
              <a:rPr lang="en-GB" dirty="0" err="1"/>
              <a:t>seseorang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Contextual approach: </a:t>
            </a:r>
            <a:r>
              <a:rPr lang="en-GB" dirty="0" err="1"/>
              <a:t>pandangan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menilai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karakteristik</a:t>
            </a:r>
            <a:r>
              <a:rPr lang="en-GB" dirty="0"/>
              <a:t> entrepreneurial leaders </a:t>
            </a:r>
            <a:r>
              <a:rPr lang="en-GB" dirty="0" err="1"/>
              <a:t>terbentuk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tempat</a:t>
            </a:r>
            <a:r>
              <a:rPr lang="en-GB" dirty="0"/>
              <a:t> 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berkarier</a:t>
            </a:r>
            <a:r>
              <a:rPr lang="en-GB" dirty="0"/>
              <a:t>. </a:t>
            </a:r>
          </a:p>
          <a:p>
            <a:r>
              <a:rPr lang="en-GB" dirty="0"/>
              <a:t>Kita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kedua</a:t>
            </a:r>
            <a:r>
              <a:rPr lang="en-GB" dirty="0"/>
              <a:t> </a:t>
            </a:r>
            <a:r>
              <a:rPr lang="en-GB" dirty="0" err="1"/>
              <a:t>pendekatan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dalam </a:t>
            </a:r>
            <a:r>
              <a:rPr lang="en-GB" dirty="0" err="1"/>
              <a:t>menjelaskan</a:t>
            </a:r>
            <a:r>
              <a:rPr lang="en-GB" dirty="0"/>
              <a:t> </a:t>
            </a:r>
            <a:r>
              <a:rPr lang="en-GB" dirty="0" err="1"/>
              <a:t>karakter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seorang</a:t>
            </a:r>
            <a:r>
              <a:rPr lang="en-GB" dirty="0"/>
              <a:t> social entrepreneur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EC04D-46A8-251F-F0F0-F52CF5BC3EB6}"/>
              </a:ext>
            </a:extLst>
          </p:cNvPr>
          <p:cNvSpPr txBox="1"/>
          <p:nvPr/>
        </p:nvSpPr>
        <p:spPr>
          <a:xfrm>
            <a:off x="1198084" y="6409728"/>
            <a:ext cx="90730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Roomi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M. A., &amp; Harrison, P. (2011). Entrepreneurial leadership: What is it and how should it be taught?.</a:t>
            </a:r>
          </a:p>
        </p:txBody>
      </p:sp>
    </p:spTree>
    <p:extLst>
      <p:ext uri="{BB962C8B-B14F-4D97-AF65-F5344CB8AC3E}">
        <p14:creationId xmlns:p14="http://schemas.microsoft.com/office/powerpoint/2010/main" val="404794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Psychological approach: Traits of an Entrepreneur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6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pic>
        <p:nvPicPr>
          <p:cNvPr id="2052" name="Picture 4" descr="10 Characteristics of Successful Entrepreneurs">
            <a:extLst>
              <a:ext uri="{FF2B5EF4-FFF2-40B4-BE49-F238E27FC236}">
                <a16:creationId xmlns:a16="http://schemas.microsoft.com/office/drawing/2014/main" id="{97BEF32C-9E93-4C7C-18C3-032B8424EC3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202730"/>
            <a:ext cx="4565575" cy="45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98AE23C-D912-3AF5-2C59-EE9AB6A1492D}"/>
              </a:ext>
            </a:extLst>
          </p:cNvPr>
          <p:cNvSpPr txBox="1">
            <a:spLocks/>
          </p:cNvSpPr>
          <p:nvPr/>
        </p:nvSpPr>
        <p:spPr>
          <a:xfrm>
            <a:off x="6096000" y="2667000"/>
            <a:ext cx="4824536" cy="36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Akademisi</a:t>
            </a:r>
            <a:r>
              <a:rPr lang="en-GB" dirty="0"/>
              <a:t> di Harvard Business School </a:t>
            </a:r>
            <a:r>
              <a:rPr lang="en-GB" dirty="0" err="1"/>
              <a:t>menemukan</a:t>
            </a:r>
            <a:r>
              <a:rPr lang="en-GB" dirty="0"/>
              <a:t> 10 </a:t>
            </a:r>
            <a:r>
              <a:rPr lang="en-GB" dirty="0" err="1"/>
              <a:t>kesamaan</a:t>
            </a:r>
            <a:r>
              <a:rPr lang="en-GB" dirty="0"/>
              <a:t> </a:t>
            </a:r>
            <a:r>
              <a:rPr lang="en-GB" dirty="0" err="1"/>
              <a:t>karakteristik</a:t>
            </a:r>
            <a:r>
              <a:rPr lang="en-GB" dirty="0"/>
              <a:t> yang </a:t>
            </a:r>
            <a:r>
              <a:rPr lang="en-GB" dirty="0" err="1"/>
              <a:t>ditemukan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entrepreneur-entrepreneur </a:t>
            </a:r>
            <a:r>
              <a:rPr lang="en-GB" dirty="0" err="1"/>
              <a:t>sukses</a:t>
            </a:r>
            <a:r>
              <a:rPr lang="en-GB" dirty="0"/>
              <a:t> di </a:t>
            </a:r>
            <a:r>
              <a:rPr lang="en-GB" dirty="0" err="1"/>
              <a:t>seluruh</a:t>
            </a:r>
            <a:r>
              <a:rPr lang="en-GB" dirty="0"/>
              <a:t> dunia.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89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Traits of an Entrepreneur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/>
          <a:lstStyle/>
          <a:p>
            <a:r>
              <a:rPr lang="en-GB" b="1" dirty="0"/>
              <a:t>Curiosity: </a:t>
            </a:r>
            <a:r>
              <a:rPr lang="en-GB" dirty="0" err="1"/>
              <a:t>Pengusaha</a:t>
            </a:r>
            <a:r>
              <a:rPr lang="en-GB" dirty="0"/>
              <a:t> </a:t>
            </a:r>
            <a:r>
              <a:rPr lang="en-GB" dirty="0" err="1"/>
              <a:t>sukses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sifat</a:t>
            </a:r>
            <a:r>
              <a:rPr lang="en-GB" dirty="0"/>
              <a:t> </a:t>
            </a:r>
            <a:r>
              <a:rPr lang="en-GB" dirty="0" err="1"/>
              <a:t>khas</a:t>
            </a:r>
            <a:r>
              <a:rPr lang="en-GB" dirty="0"/>
              <a:t> yang </a:t>
            </a:r>
            <a:r>
              <a:rPr lang="en-GB" dirty="0" err="1"/>
              <a:t>membedakan</a:t>
            </a:r>
            <a:r>
              <a:rPr lang="en-GB" dirty="0"/>
              <a:t> mereka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pemimpin</a:t>
            </a:r>
            <a:r>
              <a:rPr lang="en-GB" dirty="0"/>
              <a:t> </a:t>
            </a:r>
            <a:r>
              <a:rPr lang="en-GB" dirty="0" err="1"/>
              <a:t>organisasi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: rasa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tahu</a:t>
            </a:r>
            <a:r>
              <a:rPr lang="en-GB" dirty="0"/>
              <a:t>. </a:t>
            </a:r>
            <a:r>
              <a:rPr lang="en-GB" dirty="0" err="1"/>
              <a:t>Kemampuan</a:t>
            </a:r>
            <a:r>
              <a:rPr lang="en-GB" dirty="0"/>
              <a:t>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pengusaha</a:t>
            </a:r>
            <a:r>
              <a:rPr lang="en-GB" dirty="0"/>
              <a:t> untuk </a:t>
            </a:r>
            <a:r>
              <a:rPr lang="en-GB" dirty="0" err="1"/>
              <a:t>tetap</a:t>
            </a:r>
            <a:r>
              <a:rPr lang="en-GB" dirty="0"/>
              <a:t>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tahu</a:t>
            </a:r>
            <a:r>
              <a:rPr lang="en-GB" dirty="0"/>
              <a:t> </a:t>
            </a:r>
            <a:r>
              <a:rPr lang="en-GB" dirty="0" err="1"/>
              <a:t>memungkinkan</a:t>
            </a:r>
            <a:r>
              <a:rPr lang="en-GB" dirty="0"/>
              <a:t> mereka </a:t>
            </a:r>
            <a:r>
              <a:rPr lang="en-GB" dirty="0" err="1"/>
              <a:t>terus</a:t>
            </a:r>
            <a:r>
              <a:rPr lang="en-GB" dirty="0"/>
              <a:t> </a:t>
            </a:r>
            <a:r>
              <a:rPr lang="en-GB" dirty="0" err="1"/>
              <a:t>mencari</a:t>
            </a:r>
            <a:r>
              <a:rPr lang="en-GB" dirty="0"/>
              <a:t> </a:t>
            </a:r>
            <a:r>
              <a:rPr lang="en-GB" dirty="0" err="1"/>
              <a:t>peluang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. </a:t>
            </a:r>
            <a:r>
              <a:rPr lang="en-GB" dirty="0" err="1"/>
              <a:t>Alih-alih</a:t>
            </a:r>
            <a:r>
              <a:rPr lang="en-GB" dirty="0"/>
              <a:t> </a:t>
            </a:r>
            <a:r>
              <a:rPr lang="en-GB" dirty="0" err="1"/>
              <a:t>puas</a:t>
            </a:r>
            <a:r>
              <a:rPr lang="en-GB" dirty="0"/>
              <a:t> dengan </a:t>
            </a:r>
            <a:r>
              <a:rPr lang="en-GB" dirty="0" err="1"/>
              <a:t>apa</a:t>
            </a:r>
            <a:r>
              <a:rPr lang="en-GB" dirty="0"/>
              <a:t> yang mereka </a:t>
            </a:r>
            <a:r>
              <a:rPr lang="en-GB" dirty="0" err="1"/>
              <a:t>pikir</a:t>
            </a:r>
            <a:r>
              <a:rPr lang="en-GB" dirty="0"/>
              <a:t> sudah mereka </a:t>
            </a:r>
            <a:r>
              <a:rPr lang="en-GB" dirty="0" err="1"/>
              <a:t>ketahui</a:t>
            </a:r>
            <a:r>
              <a:rPr lang="en-GB" dirty="0"/>
              <a:t>, </a:t>
            </a:r>
            <a:r>
              <a:rPr lang="en-GB" dirty="0" err="1"/>
              <a:t>pengusaha</a:t>
            </a:r>
            <a:r>
              <a:rPr lang="en-GB" dirty="0"/>
              <a:t> </a:t>
            </a:r>
            <a:r>
              <a:rPr lang="en-GB" dirty="0" err="1"/>
              <a:t>mengajukan</a:t>
            </a:r>
            <a:r>
              <a:rPr lang="en-GB" dirty="0"/>
              <a:t> </a:t>
            </a:r>
            <a:r>
              <a:rPr lang="en-GB" dirty="0" err="1"/>
              <a:t>pertanyaan</a:t>
            </a:r>
            <a:r>
              <a:rPr lang="en-GB" dirty="0"/>
              <a:t> yang </a:t>
            </a:r>
            <a:r>
              <a:rPr lang="en-GB" dirty="0" err="1"/>
              <a:t>menantang</a:t>
            </a:r>
            <a:r>
              <a:rPr lang="en-GB" dirty="0"/>
              <a:t> dan </a:t>
            </a:r>
            <a:r>
              <a:rPr lang="en-GB" dirty="0" err="1"/>
              <a:t>mengeksplorasi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jalur</a:t>
            </a:r>
            <a:r>
              <a:rPr lang="en-GB" dirty="0"/>
              <a:t>.</a:t>
            </a:r>
          </a:p>
          <a:p>
            <a:r>
              <a:rPr lang="en-GB" b="1" dirty="0"/>
              <a:t>Willingness to experiment: </a:t>
            </a:r>
            <a:r>
              <a:rPr lang="en-GB" dirty="0" err="1"/>
              <a:t>Selain</a:t>
            </a:r>
            <a:r>
              <a:rPr lang="en-GB" dirty="0"/>
              <a:t> rasa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tahu</a:t>
            </a:r>
            <a:r>
              <a:rPr lang="en-GB" dirty="0"/>
              <a:t>, </a:t>
            </a:r>
            <a:r>
              <a:rPr lang="en-GB" dirty="0" err="1"/>
              <a:t>pengusaha</a:t>
            </a:r>
            <a:r>
              <a:rPr lang="en-GB" dirty="0"/>
              <a:t> </a:t>
            </a:r>
            <a:r>
              <a:rPr lang="en-GB" dirty="0" err="1"/>
              <a:t>membutuhkan</a:t>
            </a:r>
            <a:r>
              <a:rPr lang="en-GB" dirty="0"/>
              <a:t> </a:t>
            </a:r>
            <a:r>
              <a:rPr lang="en-GB" dirty="0" err="1"/>
              <a:t>pemahaman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eksperimen</a:t>
            </a:r>
            <a:r>
              <a:rPr lang="en-GB" dirty="0"/>
              <a:t> </a:t>
            </a:r>
            <a:r>
              <a:rPr lang="en-GB" dirty="0" err="1"/>
              <a:t>terstruktur</a:t>
            </a:r>
            <a:r>
              <a:rPr lang="en-GB" dirty="0"/>
              <a:t>, seperti design thinking. Dengan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peluang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,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pengusaha</a:t>
            </a:r>
            <a:r>
              <a:rPr lang="en-GB" dirty="0"/>
              <a:t> harus </a:t>
            </a:r>
            <a:r>
              <a:rPr lang="en-GB" dirty="0" err="1"/>
              <a:t>menjalankan</a:t>
            </a:r>
            <a:r>
              <a:rPr lang="en-GB" dirty="0"/>
              <a:t> </a:t>
            </a:r>
            <a:r>
              <a:rPr lang="en-GB" dirty="0" err="1"/>
              <a:t>tes</a:t>
            </a:r>
            <a:r>
              <a:rPr lang="en-GB" dirty="0"/>
              <a:t> untuk </a:t>
            </a:r>
            <a:r>
              <a:rPr lang="en-GB" dirty="0" err="1"/>
              <a:t>menentukan</a:t>
            </a:r>
            <a:r>
              <a:rPr lang="en-GB" dirty="0"/>
              <a:t> apakah </a:t>
            </a:r>
            <a:r>
              <a:rPr lang="en-GB" dirty="0" err="1"/>
              <a:t>peluang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layak</a:t>
            </a:r>
            <a:r>
              <a:rPr lang="en-GB" dirty="0"/>
              <a:t> untuk </a:t>
            </a:r>
            <a:r>
              <a:rPr lang="en-GB" dirty="0" err="1"/>
              <a:t>dikejar</a:t>
            </a:r>
            <a:r>
              <a:rPr lang="en-GB" dirty="0"/>
              <a:t>.</a:t>
            </a:r>
          </a:p>
          <a:p>
            <a:r>
              <a:rPr lang="en-GB" b="1" dirty="0"/>
              <a:t>Adaptability: </a:t>
            </a:r>
            <a:r>
              <a:rPr lang="en-GB" dirty="0" err="1"/>
              <a:t>Kewirausahaan</a:t>
            </a:r>
            <a:r>
              <a:rPr lang="en-GB" dirty="0"/>
              <a:t> adalah proses </a:t>
            </a:r>
            <a:r>
              <a:rPr lang="en-GB" dirty="0" err="1"/>
              <a:t>iteratif</a:t>
            </a:r>
            <a:r>
              <a:rPr lang="en-GB" dirty="0"/>
              <a:t>, dan </a:t>
            </a:r>
            <a:r>
              <a:rPr lang="en-GB" dirty="0" err="1"/>
              <a:t>tantangan</a:t>
            </a:r>
            <a:r>
              <a:rPr lang="en-GB" dirty="0"/>
              <a:t>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peluang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muncul</a:t>
            </a:r>
            <a:r>
              <a:rPr lang="en-GB" dirty="0"/>
              <a:t> di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tikungan</a:t>
            </a:r>
            <a:r>
              <a:rPr lang="en-GB" dirty="0"/>
              <a:t>. </a:t>
            </a:r>
            <a:r>
              <a:rPr lang="en-GB" dirty="0" err="1"/>
              <a:t>Hampir</a:t>
            </a:r>
            <a:r>
              <a:rPr lang="en-GB" dirty="0"/>
              <a:t> tidak </a:t>
            </a:r>
            <a:r>
              <a:rPr lang="en-GB" dirty="0" err="1"/>
              <a:t>mungkin</a:t>
            </a:r>
            <a:r>
              <a:rPr lang="en-GB" dirty="0"/>
              <a:t> untuk </a:t>
            </a:r>
            <a:r>
              <a:rPr lang="en-GB" dirty="0" err="1"/>
              <a:t>mempersiapkan</a:t>
            </a:r>
            <a:r>
              <a:rPr lang="en-GB" dirty="0"/>
              <a:t> diri untuk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skenario</a:t>
            </a:r>
            <a:r>
              <a:rPr lang="en-GB" dirty="0"/>
              <a:t>, tetapi </a:t>
            </a:r>
            <a:r>
              <a:rPr lang="en-GB" dirty="0" err="1"/>
              <a:t>pemimpin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yang </a:t>
            </a:r>
            <a:r>
              <a:rPr lang="en-GB" dirty="0" err="1"/>
              <a:t>sukses</a:t>
            </a:r>
            <a:r>
              <a:rPr lang="en-GB" dirty="0"/>
              <a:t> harus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beradaptasi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54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Traits of an Entrepreneur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 lnSpcReduction="10000"/>
          </a:bodyPr>
          <a:lstStyle/>
          <a:p>
            <a:r>
              <a:rPr lang="en-GB" b="1" dirty="0" err="1"/>
              <a:t>Deciciveness</a:t>
            </a:r>
            <a:r>
              <a:rPr lang="en-GB" b="1" dirty="0"/>
              <a:t>: </a:t>
            </a:r>
            <a:r>
              <a:rPr lang="en-GB" dirty="0"/>
              <a:t>Untuk menjadi </a:t>
            </a:r>
            <a:r>
              <a:rPr lang="en-GB" dirty="0" err="1"/>
              <a:t>sukses</a:t>
            </a:r>
            <a:r>
              <a:rPr lang="en-GB" dirty="0"/>
              <a:t>,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pengusaha</a:t>
            </a:r>
            <a:r>
              <a:rPr lang="en-GB" dirty="0"/>
              <a:t> harus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</a:t>
            </a:r>
            <a:r>
              <a:rPr lang="en-GB" dirty="0" err="1"/>
              <a:t>sulit</a:t>
            </a:r>
            <a:r>
              <a:rPr lang="en-GB" dirty="0"/>
              <a:t> dan </a:t>
            </a:r>
            <a:r>
              <a:rPr lang="en-GB" dirty="0" err="1"/>
              <a:t>tetap</a:t>
            </a:r>
            <a:r>
              <a:rPr lang="en-GB" dirty="0"/>
              <a:t> </a:t>
            </a:r>
            <a:r>
              <a:rPr lang="en-GB" dirty="0" err="1"/>
              <a:t>berpegang</a:t>
            </a:r>
            <a:r>
              <a:rPr lang="en-GB" dirty="0"/>
              <a:t> </a:t>
            </a:r>
            <a:r>
              <a:rPr lang="en-GB" dirty="0" err="1"/>
              <a:t>teguh</a:t>
            </a:r>
            <a:r>
              <a:rPr lang="en-GB" dirty="0"/>
              <a:t> pada </a:t>
            </a:r>
            <a:r>
              <a:rPr lang="en-GB" dirty="0" err="1"/>
              <a:t>keputusan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. Sebagai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pemimpin</a:t>
            </a:r>
            <a:r>
              <a:rPr lang="en-GB" dirty="0"/>
              <a:t>, mereka </a:t>
            </a:r>
            <a:r>
              <a:rPr lang="en-GB" dirty="0" err="1"/>
              <a:t>bertanggung</a:t>
            </a:r>
            <a:r>
              <a:rPr lang="en-GB" dirty="0"/>
              <a:t> jawab untuk </a:t>
            </a:r>
            <a:r>
              <a:rPr lang="en-GB" dirty="0" err="1"/>
              <a:t>membimbing</a:t>
            </a:r>
            <a:r>
              <a:rPr lang="en-GB" dirty="0"/>
              <a:t> </a:t>
            </a:r>
            <a:r>
              <a:rPr lang="en-GB" dirty="0" err="1"/>
              <a:t>arah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mereka, </a:t>
            </a:r>
            <a:r>
              <a:rPr lang="en-GB" dirty="0" err="1"/>
              <a:t>termasuk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aspek</a:t>
            </a:r>
            <a:r>
              <a:rPr lang="en-GB" dirty="0"/>
              <a:t>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pendanaan</a:t>
            </a:r>
            <a:r>
              <a:rPr lang="en-GB" dirty="0"/>
              <a:t> dan strategi </a:t>
            </a:r>
            <a:r>
              <a:rPr lang="en-GB" dirty="0" err="1"/>
              <a:t>hingga</a:t>
            </a:r>
            <a:r>
              <a:rPr lang="en-GB" dirty="0"/>
              <a:t> </a:t>
            </a:r>
            <a:r>
              <a:rPr lang="en-GB" dirty="0" err="1"/>
              <a:t>alokasi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.</a:t>
            </a:r>
          </a:p>
          <a:p>
            <a:r>
              <a:rPr lang="en-GB" b="1" dirty="0"/>
              <a:t>Self-awareness: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pengusaha</a:t>
            </a:r>
            <a:r>
              <a:rPr lang="en-GB" dirty="0"/>
              <a:t> </a:t>
            </a:r>
            <a:r>
              <a:rPr lang="en-GB" dirty="0" err="1"/>
              <a:t>hebat</a:t>
            </a:r>
            <a:r>
              <a:rPr lang="en-GB" dirty="0"/>
              <a:t> </a:t>
            </a:r>
            <a:r>
              <a:rPr lang="en-GB" dirty="0" err="1"/>
              <a:t>sadar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kekuatan</a:t>
            </a:r>
            <a:r>
              <a:rPr lang="en-GB" dirty="0"/>
              <a:t> dan </a:t>
            </a:r>
            <a:r>
              <a:rPr lang="en-GB" dirty="0" err="1"/>
              <a:t>kelemahan</a:t>
            </a:r>
            <a:r>
              <a:rPr lang="en-GB" dirty="0"/>
              <a:t> mereka. </a:t>
            </a:r>
            <a:r>
              <a:rPr lang="en-GB" dirty="0" err="1"/>
              <a:t>Alih-alih</a:t>
            </a:r>
            <a:r>
              <a:rPr lang="en-GB" dirty="0"/>
              <a:t> </a:t>
            </a:r>
            <a:r>
              <a:rPr lang="en-GB" dirty="0" err="1"/>
              <a:t>membiarkan</a:t>
            </a:r>
            <a:r>
              <a:rPr lang="en-GB" dirty="0"/>
              <a:t> </a:t>
            </a:r>
            <a:r>
              <a:rPr lang="en-GB" dirty="0" err="1"/>
              <a:t>kekurangan</a:t>
            </a:r>
            <a:r>
              <a:rPr lang="en-GB" dirty="0"/>
              <a:t> </a:t>
            </a:r>
            <a:r>
              <a:rPr lang="en-GB" dirty="0" err="1"/>
              <a:t>menghambat</a:t>
            </a:r>
            <a:r>
              <a:rPr lang="en-GB" dirty="0"/>
              <a:t> mereka, mereka </a:t>
            </a:r>
            <a:r>
              <a:rPr lang="en-GB" dirty="0" err="1"/>
              <a:t>membangun</a:t>
            </a:r>
            <a:r>
              <a:rPr lang="en-GB" dirty="0"/>
              <a:t> </a:t>
            </a:r>
            <a:r>
              <a:rPr lang="en-GB" dirty="0" err="1"/>
              <a:t>tim</a:t>
            </a:r>
            <a:r>
              <a:rPr lang="en-GB" dirty="0"/>
              <a:t> yang </a:t>
            </a:r>
            <a:r>
              <a:rPr lang="en-GB" dirty="0" err="1"/>
              <a:t>lengkap</a:t>
            </a:r>
            <a:r>
              <a:rPr lang="en-GB" dirty="0"/>
              <a:t> yang </a:t>
            </a:r>
            <a:r>
              <a:rPr lang="en-GB" dirty="0" err="1"/>
              <a:t>melengkapi</a:t>
            </a:r>
            <a:r>
              <a:rPr lang="en-GB" dirty="0"/>
              <a:t> </a:t>
            </a:r>
            <a:r>
              <a:rPr lang="en-GB" dirty="0" err="1"/>
              <a:t>kemampuan</a:t>
            </a:r>
            <a:r>
              <a:rPr lang="en-GB" dirty="0"/>
              <a:t> mereka.</a:t>
            </a:r>
          </a:p>
          <a:p>
            <a:r>
              <a:rPr lang="en-GB" b="1" dirty="0"/>
              <a:t>Risk tolerance: </a:t>
            </a:r>
            <a:r>
              <a:rPr lang="en-GB" dirty="0" err="1"/>
              <a:t>Kewirausahaan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dikaitkan</a:t>
            </a:r>
            <a:r>
              <a:rPr lang="en-GB" dirty="0"/>
              <a:t> dengan </a:t>
            </a:r>
            <a:r>
              <a:rPr lang="en-GB" dirty="0" err="1"/>
              <a:t>risiko</a:t>
            </a:r>
            <a:r>
              <a:rPr lang="en-GB" dirty="0"/>
              <a:t>. </a:t>
            </a:r>
            <a:r>
              <a:rPr lang="en-GB" dirty="0" err="1"/>
              <a:t>Meskipun</a:t>
            </a:r>
            <a:r>
              <a:rPr lang="en-GB" dirty="0"/>
              <a:t> </a:t>
            </a:r>
            <a:r>
              <a:rPr lang="en-GB" dirty="0" err="1"/>
              <a:t>benar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meluncurkan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membutuhkan</a:t>
            </a:r>
            <a:r>
              <a:rPr lang="en-GB" dirty="0"/>
              <a:t> </a:t>
            </a:r>
            <a:r>
              <a:rPr lang="en-GB" dirty="0" err="1"/>
              <a:t>pengusaha</a:t>
            </a:r>
            <a:r>
              <a:rPr lang="en-GB" dirty="0"/>
              <a:t> untuk </a:t>
            </a:r>
            <a:r>
              <a:rPr lang="en-GB" dirty="0" err="1"/>
              <a:t>mengambil</a:t>
            </a:r>
            <a:r>
              <a:rPr lang="en-GB" dirty="0"/>
              <a:t> </a:t>
            </a:r>
            <a:r>
              <a:rPr lang="en-GB" dirty="0" err="1"/>
              <a:t>risiko</a:t>
            </a:r>
            <a:r>
              <a:rPr lang="en-GB" dirty="0"/>
              <a:t>, mereka juga perlu </a:t>
            </a:r>
            <a:r>
              <a:rPr lang="en-GB" dirty="0" err="1"/>
              <a:t>mengambil</a:t>
            </a:r>
            <a:r>
              <a:rPr lang="en-GB" dirty="0"/>
              <a:t> </a:t>
            </a:r>
            <a:r>
              <a:rPr lang="en-GB" dirty="0" err="1"/>
              <a:t>langkah-langkah</a:t>
            </a:r>
            <a:r>
              <a:rPr lang="en-GB" dirty="0"/>
              <a:t> untuk </a:t>
            </a:r>
            <a:r>
              <a:rPr lang="en-GB" dirty="0" err="1"/>
              <a:t>meminimalkannya</a:t>
            </a:r>
            <a:r>
              <a:rPr lang="en-GB" dirty="0"/>
              <a:t>.</a:t>
            </a:r>
          </a:p>
          <a:p>
            <a:r>
              <a:rPr lang="en-GB" b="1" dirty="0"/>
              <a:t>Comfort with failures: </a:t>
            </a:r>
            <a:r>
              <a:rPr lang="en-GB" dirty="0" err="1"/>
              <a:t>Selain</a:t>
            </a:r>
            <a:r>
              <a:rPr lang="en-GB" dirty="0"/>
              <a:t> </a:t>
            </a:r>
            <a:r>
              <a:rPr lang="en-GB" dirty="0" err="1"/>
              <a:t>manajemen</a:t>
            </a:r>
            <a:r>
              <a:rPr lang="en-GB" dirty="0"/>
              <a:t> </a:t>
            </a:r>
            <a:r>
              <a:rPr lang="en-GB" dirty="0" err="1"/>
              <a:t>risiko</a:t>
            </a:r>
            <a:r>
              <a:rPr lang="en-GB" dirty="0"/>
              <a:t> dan </a:t>
            </a:r>
            <a:r>
              <a:rPr lang="en-GB" dirty="0" err="1"/>
              <a:t>pengambilan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yang </a:t>
            </a:r>
            <a:r>
              <a:rPr lang="en-GB" dirty="0" err="1"/>
              <a:t>terukur</a:t>
            </a:r>
            <a:r>
              <a:rPr lang="en-GB" dirty="0"/>
              <a:t>, </a:t>
            </a:r>
            <a:r>
              <a:rPr lang="en-GB" dirty="0" err="1"/>
              <a:t>kewirausahaan</a:t>
            </a:r>
            <a:r>
              <a:rPr lang="en-GB" dirty="0"/>
              <a:t> </a:t>
            </a:r>
            <a:r>
              <a:rPr lang="en-GB" dirty="0" err="1"/>
              <a:t>membutuhkan</a:t>
            </a:r>
            <a:r>
              <a:rPr lang="en-GB" dirty="0"/>
              <a:t>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dirty="0" err="1"/>
              <a:t>kenyamanan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 dengan </a:t>
            </a:r>
            <a:r>
              <a:rPr lang="en-GB" dirty="0" err="1"/>
              <a:t>kegagalan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3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Traits of an Entrepreneur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smtClean="0"/>
              <a:pPr rtl="0"/>
              <a:t>9</a:t>
            </a:fld>
            <a:endParaRPr lang="en-GB"/>
          </a:p>
        </p:txBody>
      </p:sp>
      <p:sp>
        <p:nvSpPr>
          <p:cNvPr id="18" name="Text Placeholder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320BA-6125-EAAB-5692-E4E3A5B63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371896" cy="3660648"/>
          </a:xfrm>
        </p:spPr>
        <p:txBody>
          <a:bodyPr>
            <a:normAutofit/>
          </a:bodyPr>
          <a:lstStyle/>
          <a:p>
            <a:r>
              <a:rPr lang="en-GB" b="1" dirty="0"/>
              <a:t>Persistence: </a:t>
            </a:r>
            <a:r>
              <a:rPr lang="en-GB" dirty="0" err="1"/>
              <a:t>Meskipun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pengusaha</a:t>
            </a:r>
            <a:r>
              <a:rPr lang="en-GB" dirty="0"/>
              <a:t> </a:t>
            </a:r>
            <a:r>
              <a:rPr lang="en-GB" dirty="0" err="1"/>
              <a:t>sukses</a:t>
            </a:r>
            <a:r>
              <a:rPr lang="en-GB" dirty="0"/>
              <a:t> merasa </a:t>
            </a:r>
            <a:r>
              <a:rPr lang="en-GB" dirty="0" err="1"/>
              <a:t>nyaman</a:t>
            </a:r>
            <a:r>
              <a:rPr lang="en-GB" dirty="0"/>
              <a:t> dengan </a:t>
            </a:r>
            <a:r>
              <a:rPr lang="en-GB" dirty="0" err="1"/>
              <a:t>kemungkinan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, bukan </a:t>
            </a:r>
            <a:r>
              <a:rPr lang="en-GB" dirty="0" err="1"/>
              <a:t>berarti</a:t>
            </a:r>
            <a:r>
              <a:rPr lang="en-GB" dirty="0"/>
              <a:t> mereka </a:t>
            </a:r>
            <a:r>
              <a:rPr lang="en-GB" dirty="0" err="1"/>
              <a:t>menyerah</a:t>
            </a:r>
            <a:r>
              <a:rPr lang="en-GB" dirty="0"/>
              <a:t> dengan </a:t>
            </a:r>
            <a:r>
              <a:rPr lang="en-GB" dirty="0" err="1"/>
              <a:t>mudah</a:t>
            </a:r>
            <a:r>
              <a:rPr lang="en-GB" dirty="0"/>
              <a:t>. </a:t>
            </a:r>
            <a:r>
              <a:rPr lang="en-GB" dirty="0" err="1"/>
              <a:t>Sebaliknya</a:t>
            </a:r>
            <a:r>
              <a:rPr lang="en-GB" dirty="0"/>
              <a:t>, mereka </a:t>
            </a:r>
            <a:r>
              <a:rPr lang="en-GB" dirty="0" err="1"/>
              <a:t>melihat</a:t>
            </a:r>
            <a:r>
              <a:rPr lang="en-GB" dirty="0"/>
              <a:t> </a:t>
            </a:r>
            <a:r>
              <a:rPr lang="en-GB" dirty="0" err="1"/>
              <a:t>kegagalan</a:t>
            </a:r>
            <a:r>
              <a:rPr lang="en-GB" dirty="0"/>
              <a:t> sebagai kesempatan untuk </a:t>
            </a:r>
            <a:r>
              <a:rPr lang="en-GB" dirty="0" err="1"/>
              <a:t>belajar</a:t>
            </a:r>
            <a:r>
              <a:rPr lang="en-GB" dirty="0"/>
              <a:t> dan </a:t>
            </a:r>
            <a:r>
              <a:rPr lang="en-GB" dirty="0" err="1"/>
              <a:t>tumbuh</a:t>
            </a:r>
            <a:r>
              <a:rPr lang="en-GB" dirty="0"/>
              <a:t>.</a:t>
            </a:r>
          </a:p>
          <a:p>
            <a:r>
              <a:rPr lang="en-GB" b="1" dirty="0"/>
              <a:t>Innovative thinking: </a:t>
            </a:r>
            <a:r>
              <a:rPr lang="en-GB" dirty="0" err="1"/>
              <a:t>Inovasi</a:t>
            </a:r>
            <a:r>
              <a:rPr lang="en-GB" dirty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berjalan</a:t>
            </a:r>
            <a:r>
              <a:rPr lang="en-GB" dirty="0"/>
              <a:t> </a:t>
            </a:r>
            <a:r>
              <a:rPr lang="en-GB" dirty="0" err="1"/>
              <a:t>seiring</a:t>
            </a:r>
            <a:r>
              <a:rPr lang="en-GB" dirty="0"/>
              <a:t> dengan </a:t>
            </a:r>
            <a:r>
              <a:rPr lang="en-GB" dirty="0" err="1"/>
              <a:t>kewirausahaan</a:t>
            </a:r>
            <a:r>
              <a:rPr lang="en-GB" dirty="0"/>
              <a:t>. </a:t>
            </a:r>
            <a:r>
              <a:rPr lang="en-GB" dirty="0" err="1"/>
              <a:t>Meskipun</a:t>
            </a:r>
            <a:r>
              <a:rPr lang="en-GB" dirty="0"/>
              <a:t> </a:t>
            </a:r>
            <a:r>
              <a:rPr lang="en-GB" dirty="0" err="1"/>
              <a:t>inovasi</a:t>
            </a:r>
            <a:r>
              <a:rPr lang="en-GB" dirty="0"/>
              <a:t> dalam </a:t>
            </a:r>
            <a:r>
              <a:rPr lang="en-GB" dirty="0" err="1"/>
              <a:t>bisnis</a:t>
            </a:r>
            <a:r>
              <a:rPr lang="en-GB" dirty="0"/>
              <a:t> dapat </a:t>
            </a:r>
            <a:r>
              <a:rPr lang="en-GB" dirty="0" err="1"/>
              <a:t>didefinisikan</a:t>
            </a:r>
            <a:r>
              <a:rPr lang="en-GB" dirty="0"/>
              <a:t> sebagai ide yang </a:t>
            </a:r>
            <a:r>
              <a:rPr lang="en-GB" dirty="0" err="1"/>
              <a:t>baru</a:t>
            </a:r>
            <a:r>
              <a:rPr lang="en-GB" dirty="0"/>
              <a:t> dan </a:t>
            </a:r>
            <a:r>
              <a:rPr lang="en-GB" dirty="0" err="1"/>
              <a:t>berguna</a:t>
            </a:r>
            <a:r>
              <a:rPr lang="en-GB" dirty="0"/>
              <a:t>, itu tidak </a:t>
            </a:r>
            <a:r>
              <a:rPr lang="en-GB" dirty="0" err="1"/>
              <a:t>selalu</a:t>
            </a:r>
            <a:r>
              <a:rPr lang="en-GB" dirty="0"/>
              <a:t> </a:t>
            </a:r>
            <a:r>
              <a:rPr lang="en-GB" dirty="0" err="1"/>
              <a:t>melibatkan</a:t>
            </a:r>
            <a:r>
              <a:rPr lang="en-GB" dirty="0"/>
              <a:t> </a:t>
            </a:r>
            <a:r>
              <a:rPr lang="en-GB" dirty="0" err="1"/>
              <a:t>pembuatan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atau </a:t>
            </a:r>
            <a:r>
              <a:rPr lang="en-GB" dirty="0" err="1"/>
              <a:t>layanan</a:t>
            </a:r>
            <a:r>
              <a:rPr lang="en-GB" dirty="0"/>
              <a:t> yang </a:t>
            </a:r>
            <a:r>
              <a:rPr lang="en-GB" dirty="0" err="1"/>
              <a:t>benar-benar</a:t>
            </a:r>
            <a:r>
              <a:rPr lang="en-GB" dirty="0"/>
              <a:t> </a:t>
            </a:r>
            <a:r>
              <a:rPr lang="en-GB" dirty="0" err="1"/>
              <a:t>baru</a:t>
            </a:r>
            <a:r>
              <a:rPr lang="en-GB" dirty="0"/>
              <a:t>. Beberapa startup paling </a:t>
            </a:r>
            <a:r>
              <a:rPr lang="en-GB" dirty="0" err="1"/>
              <a:t>sukses</a:t>
            </a:r>
            <a:r>
              <a:rPr lang="en-GB" dirty="0"/>
              <a:t>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mengambil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atau </a:t>
            </a:r>
            <a:r>
              <a:rPr lang="en-GB" dirty="0" err="1"/>
              <a:t>layanan</a:t>
            </a:r>
            <a:r>
              <a:rPr lang="en-GB" dirty="0"/>
              <a:t> yang </a:t>
            </a:r>
            <a:r>
              <a:rPr lang="en-GB" dirty="0" err="1"/>
              <a:t>ada</a:t>
            </a:r>
            <a:r>
              <a:rPr lang="en-GB" dirty="0"/>
              <a:t> dan </a:t>
            </a:r>
            <a:r>
              <a:rPr lang="en-GB" dirty="0" err="1"/>
              <a:t>meningkatkan</a:t>
            </a:r>
            <a:r>
              <a:rPr lang="en-GB" dirty="0"/>
              <a:t> secara </a:t>
            </a:r>
            <a:r>
              <a:rPr lang="en-GB" dirty="0" err="1"/>
              <a:t>drastis</a:t>
            </a:r>
            <a:r>
              <a:rPr lang="en-GB" dirty="0"/>
              <a:t> untuk </a:t>
            </a:r>
            <a:r>
              <a:rPr lang="en-GB" dirty="0" err="1"/>
              <a:t>memenuhi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pasar yang </a:t>
            </a:r>
            <a:r>
              <a:rPr lang="en-GB" dirty="0" err="1"/>
              <a:t>terus</a:t>
            </a:r>
            <a:r>
              <a:rPr lang="en-GB" dirty="0"/>
              <a:t> </a:t>
            </a:r>
            <a:r>
              <a:rPr lang="en-GB" dirty="0" err="1"/>
              <a:t>berubah</a:t>
            </a:r>
            <a:r>
              <a:rPr lang="en-GB" dirty="0"/>
              <a:t>.</a:t>
            </a:r>
          </a:p>
          <a:p>
            <a:r>
              <a:rPr lang="en-GB" b="1" dirty="0"/>
              <a:t>Long term focus: </a:t>
            </a:r>
            <a:r>
              <a:rPr lang="en-GB" dirty="0"/>
              <a:t>Banyak orang </a:t>
            </a:r>
            <a:r>
              <a:rPr lang="en-GB" dirty="0" err="1"/>
              <a:t>mengaitkan</a:t>
            </a:r>
            <a:r>
              <a:rPr lang="en-GB" dirty="0"/>
              <a:t> </a:t>
            </a:r>
            <a:r>
              <a:rPr lang="en-GB" dirty="0" err="1"/>
              <a:t>kewirausahaan</a:t>
            </a:r>
            <a:r>
              <a:rPr lang="en-GB" dirty="0"/>
              <a:t> dengan </a:t>
            </a:r>
            <a:r>
              <a:rPr lang="en-GB" dirty="0" err="1"/>
              <a:t>memulai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. </a:t>
            </a:r>
            <a:r>
              <a:rPr lang="en-GB" dirty="0" err="1"/>
              <a:t>Meskipun</a:t>
            </a:r>
            <a:r>
              <a:rPr lang="en-GB" dirty="0"/>
              <a:t> </a:t>
            </a:r>
            <a:r>
              <a:rPr lang="en-GB" dirty="0" err="1"/>
              <a:t>tahap</a:t>
            </a:r>
            <a:r>
              <a:rPr lang="en-GB" dirty="0"/>
              <a:t> </a:t>
            </a:r>
            <a:r>
              <a:rPr lang="en-GB" dirty="0" err="1"/>
              <a:t>awal</a:t>
            </a:r>
            <a:r>
              <a:rPr lang="en-GB" dirty="0"/>
              <a:t> </a:t>
            </a:r>
            <a:r>
              <a:rPr lang="en-GB" dirty="0" err="1"/>
              <a:t>peluncuran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, seperti </a:t>
            </a:r>
            <a:r>
              <a:rPr lang="en-GB" dirty="0" err="1"/>
              <a:t>mendapatkan</a:t>
            </a:r>
            <a:r>
              <a:rPr lang="en-GB" dirty="0"/>
              <a:t> </a:t>
            </a:r>
            <a:r>
              <a:rPr lang="en-GB" dirty="0" err="1"/>
              <a:t>pendanaan</a:t>
            </a:r>
            <a:r>
              <a:rPr lang="en-GB" dirty="0"/>
              <a:t>, sangat </a:t>
            </a:r>
            <a:r>
              <a:rPr lang="en-GB" dirty="0" err="1"/>
              <a:t>penting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kesuksesannya</a:t>
            </a:r>
            <a:r>
              <a:rPr lang="en-GB" dirty="0"/>
              <a:t>, </a:t>
            </a:r>
            <a:r>
              <a:rPr lang="en-GB" dirty="0" err="1"/>
              <a:t>prosesnya</a:t>
            </a:r>
            <a:r>
              <a:rPr lang="en-GB" dirty="0"/>
              <a:t> tidak </a:t>
            </a:r>
            <a:r>
              <a:rPr lang="en-GB" dirty="0" err="1"/>
              <a:t>berakhir</a:t>
            </a:r>
            <a:r>
              <a:rPr lang="en-GB" dirty="0"/>
              <a:t> </a:t>
            </a:r>
            <a:r>
              <a:rPr lang="en-GB" dirty="0" err="1"/>
              <a:t>setelah</a:t>
            </a:r>
            <a:r>
              <a:rPr lang="en-GB" dirty="0"/>
              <a:t> </a:t>
            </a:r>
            <a:r>
              <a:rPr lang="en-GB" dirty="0" err="1"/>
              <a:t>bisnis</a:t>
            </a:r>
            <a:r>
              <a:rPr lang="en-GB" dirty="0"/>
              <a:t> </a:t>
            </a:r>
            <a:r>
              <a:rPr lang="en-GB" dirty="0" err="1"/>
              <a:t>beroperasi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81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769_TF89082059" id="{43DCBA36-BD3D-4061-B63D-F724A33C5DA6}" vid="{D5432D10-CDFD-4E54-8381-FB36807B4F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86D9CC-0D9D-4BFE-B3F3-26F480BF8C8A}">
  <ds:schemaRefs>
    <ds:schemaRef ds:uri="http://schemas.openxmlformats.org/package/2006/metadata/core-properties"/>
    <ds:schemaRef ds:uri="71af3243-3dd4-4a8d-8c0d-dd76da1f02a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5356</TotalTime>
  <Words>1391</Words>
  <Application>Microsoft Office PowerPoint</Application>
  <PresentationFormat>Widescreen</PresentationFormat>
  <Paragraphs>158</Paragraphs>
  <Slides>26</Slides>
  <Notes>21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Tw Cen MT</vt:lpstr>
      <vt:lpstr>Tw Cen MT Condensed</vt:lpstr>
      <vt:lpstr>Wingdings 3</vt:lpstr>
      <vt:lpstr>ModernClassicBlock-3</vt:lpstr>
      <vt:lpstr>Human Aspects in Social Enterprises </vt:lpstr>
      <vt:lpstr>Learning Outcomes</vt:lpstr>
      <vt:lpstr>Agenda</vt:lpstr>
      <vt:lpstr>Entrepreneurial Leadership</vt:lpstr>
      <vt:lpstr>Entrepreneurial Leadership</vt:lpstr>
      <vt:lpstr>Psychological approach: Traits of an Entrepreneur</vt:lpstr>
      <vt:lpstr>Traits of an Entrepreneur</vt:lpstr>
      <vt:lpstr>Traits of an Entrepreneur</vt:lpstr>
      <vt:lpstr>Traits of an Entrepreneur</vt:lpstr>
      <vt:lpstr>Contextual Approach: Who are social Entrepreneurs</vt:lpstr>
      <vt:lpstr>Entrepreneurial leadership and Scalability</vt:lpstr>
      <vt:lpstr>Session 2/3</vt:lpstr>
      <vt:lpstr>Case Study: pandawara Group</vt:lpstr>
      <vt:lpstr>Pandawara Group</vt:lpstr>
      <vt:lpstr>Pandawara Group</vt:lpstr>
      <vt:lpstr>Pandawara Group</vt:lpstr>
      <vt:lpstr>Case Reflection</vt:lpstr>
      <vt:lpstr>Session 3/3</vt:lpstr>
      <vt:lpstr>Developing leadership skillset</vt:lpstr>
      <vt:lpstr>Is leader born or made?</vt:lpstr>
      <vt:lpstr>Sociopreneur leaders</vt:lpstr>
      <vt:lpstr>“Be kind to all kinds”</vt:lpstr>
      <vt:lpstr>Lorem Ipsum Dolor Sit Amet, Consectetuer Adipiscing Elit </vt:lpstr>
      <vt:lpstr>COMPANY TEAM SLIDE</vt:lpstr>
      <vt:lpstr>TABLE</vt:lpstr>
      <vt:lpstr>PIE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suganda</dc:creator>
  <cp:lastModifiedBy>wendy suganda</cp:lastModifiedBy>
  <cp:revision>46</cp:revision>
  <dcterms:created xsi:type="dcterms:W3CDTF">2024-07-21T23:52:57Z</dcterms:created>
  <dcterms:modified xsi:type="dcterms:W3CDTF">2024-08-08T13:48:20Z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