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1" autoAdjust="0"/>
    <p:restoredTop sz="94660"/>
  </p:normalViewPr>
  <p:slideViewPr>
    <p:cSldViewPr snapToGrid="0">
      <p:cViewPr>
        <p:scale>
          <a:sx n="50" d="100"/>
          <a:sy n="50" d="100"/>
        </p:scale>
        <p:origin x="-1416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6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0" y="5116046"/>
            <a:ext cx="3448049" cy="1360954"/>
          </a:xfrm>
        </p:spPr>
        <p:txBody>
          <a:bodyPr>
            <a:noAutofit/>
          </a:bodyPr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Disusun oleh :</a:t>
            </a:r>
          </a:p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Selfia Putri Bukhori</a:t>
            </a:r>
          </a:p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 Ayu Novita Sari</a:t>
            </a:r>
          </a:p>
          <a:p>
            <a:pPr algn="ctr"/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2460624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“Analisis </a:t>
            </a:r>
            <a:r>
              <a:rPr lang="id-ID" dirty="0">
                <a:solidFill>
                  <a:schemeClr val="tx1"/>
                </a:solidFill>
                <a:latin typeface="Calibri" panose="020F0502020204030204" pitchFamily="34" charset="0"/>
              </a:rPr>
              <a:t>Ketertarikan Mahasiswa Menggunakan </a:t>
            </a:r>
            <a:r>
              <a:rPr lang="id-ID" i="1" dirty="0">
                <a:solidFill>
                  <a:schemeClr val="tx1"/>
                </a:solidFill>
                <a:latin typeface="Calibri" panose="020F0502020204030204" pitchFamily="34" charset="0"/>
              </a:rPr>
              <a:t>Else-U</a:t>
            </a:r>
            <a:r>
              <a:rPr lang="id-ID" dirty="0">
                <a:solidFill>
                  <a:schemeClr val="tx1"/>
                </a:solidFill>
                <a:latin typeface="Calibri" panose="020F0502020204030204" pitchFamily="34" charset="0"/>
              </a:rPr>
              <a:t> Sebagai Media </a:t>
            </a:r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Belajar”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1026" name="Picture 2" descr="J:\lamba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700" y="219075"/>
            <a:ext cx="21145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65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1181100"/>
                <a:ext cx="10520172" cy="512826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memperoleh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transisi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dirty="0"/>
                  <a:t>:</a:t>
                </a:r>
                <a:endParaRPr lang="id-ID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0,3103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0,6897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0,1408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0,8592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0,3103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0,6897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0,1408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0,8592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 0,1934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0,8066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0,1647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 0,8353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0,1736 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0,8264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0,1687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0,8313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0,1702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0,8298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0,1694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0,8306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0,1696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0,8304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0,1695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0,8305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0,1695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0,8305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0,1695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0,8305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1181100"/>
                <a:ext cx="10520172" cy="5128260"/>
              </a:xfrm>
              <a:blipFill rotWithShape="0">
                <a:blip r:embed="rId2"/>
                <a:stretch>
                  <a:fillRect l="-463" t="-16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7365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590550"/>
                <a:ext cx="10539222" cy="5718810"/>
              </a:xfrm>
            </p:spPr>
            <p:txBody>
              <a:bodyPr/>
              <a:lstStyle/>
              <a:p>
                <a:pPr marL="310896" lvl="2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id-ID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0,1695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0,8305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0,1695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0,8305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d-ID" sz="2400" dirty="0"/>
              </a:p>
              <a:p>
                <a:pPr algn="just"/>
                <a:r>
                  <a:rPr lang="en-US" sz="2400" dirty="0" err="1"/>
                  <a:t>Terlihat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bahwa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baris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mempunyai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elemen-elemen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sama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jadi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probabilitas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transisi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keadaan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seimbang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periode</a:t>
                </a:r>
                <a:r>
                  <a:rPr lang="en-US" sz="2400" dirty="0"/>
                  <a:t> ke-6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minggu</a:t>
                </a:r>
                <a:r>
                  <a:rPr lang="en-US" sz="2400" dirty="0"/>
                  <a:t> ke-4 </a:t>
                </a:r>
                <a:r>
                  <a:rPr lang="en-US" sz="2400" dirty="0" err="1"/>
                  <a:t>bulan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Desember</a:t>
                </a:r>
                <a:r>
                  <a:rPr lang="en-US" sz="2400" dirty="0"/>
                  <a:t> 2017. </a:t>
                </a:r>
                <a:r>
                  <a:rPr lang="en-US" sz="2400" dirty="0" err="1"/>
                  <a:t>Sehingga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periode</a:t>
                </a:r>
                <a:r>
                  <a:rPr lang="en-US" sz="2400" dirty="0"/>
                  <a:t> ke-7, 8, 9,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seterusnya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sama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karena</a:t>
                </a:r>
                <a:r>
                  <a:rPr lang="en-US" sz="2400" dirty="0"/>
                  <a:t> proses </a:t>
                </a:r>
                <a:r>
                  <a:rPr lang="en-US" sz="2400" dirty="0" err="1"/>
                  <a:t>sudah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mencapai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keadaan</a:t>
                </a:r>
                <a:r>
                  <a:rPr lang="en-US" sz="2400" dirty="0"/>
                  <a:t> </a:t>
                </a:r>
                <a:r>
                  <a:rPr lang="id-ID" sz="2400" dirty="0"/>
                  <a:t>seimbang (</a:t>
                </a:r>
                <a:r>
                  <a:rPr lang="id-ID" sz="2400" i="1" dirty="0" err="1"/>
                  <a:t>Steady</a:t>
                </a:r>
                <a:r>
                  <a:rPr lang="id-ID" sz="2400" i="1" dirty="0"/>
                  <a:t> State</a:t>
                </a:r>
                <a:r>
                  <a:rPr lang="id-ID" sz="2400" dirty="0" smtClean="0"/>
                  <a:t>) dengan :</a:t>
                </a:r>
              </a:p>
              <a:p>
                <a:pPr lvl="0" algn="just"/>
                <a:r>
                  <a:rPr lang="id-ID" sz="2400" dirty="0" smtClean="0"/>
                  <a:t>1. Peluang </a:t>
                </a:r>
                <a:r>
                  <a:rPr lang="id-ID" sz="2400" dirty="0"/>
                  <a:t>mahasiswa yang mengakses </a:t>
                </a:r>
                <a:r>
                  <a:rPr lang="id-ID" sz="2400" i="1" dirty="0" err="1"/>
                  <a:t>Else-U</a:t>
                </a:r>
                <a:r>
                  <a:rPr lang="id-ID" sz="2400" dirty="0"/>
                  <a:t> pada </a:t>
                </a:r>
                <a:r>
                  <a:rPr lang="id-ID" sz="2400" dirty="0" err="1"/>
                  <a:t>minggu</a:t>
                </a:r>
                <a:r>
                  <a:rPr lang="id-ID" sz="2400" dirty="0"/>
                  <a:t> ke-4 bulan Desember 2017 dalam keadaan seimbang tanpa memperhitungkan keadaan awal yaitu 0,1695.</a:t>
                </a:r>
              </a:p>
              <a:p>
                <a:pPr lvl="0" algn="just"/>
                <a:r>
                  <a:rPr lang="id-ID" sz="2400" dirty="0" smtClean="0"/>
                  <a:t>2. Peluang </a:t>
                </a:r>
                <a:r>
                  <a:rPr lang="id-ID" sz="2400" dirty="0"/>
                  <a:t>mahasiswa yang tidak mengakses </a:t>
                </a:r>
                <a:r>
                  <a:rPr lang="id-ID" sz="2400" i="1" dirty="0" err="1"/>
                  <a:t>Else-U</a:t>
                </a:r>
                <a:r>
                  <a:rPr lang="id-ID" sz="2400" dirty="0"/>
                  <a:t> pada </a:t>
                </a:r>
                <a:r>
                  <a:rPr lang="id-ID" sz="2400" dirty="0" err="1"/>
                  <a:t>minggu</a:t>
                </a:r>
                <a:r>
                  <a:rPr lang="id-ID" sz="2400" dirty="0"/>
                  <a:t> ke-4 bulan Desember 2017 dalam keadaan seimbang tanpa memperhitungkan keadaan awal yaitu 0,8305.</a:t>
                </a:r>
              </a:p>
              <a:p>
                <a:endParaRPr lang="id-ID" sz="2400" dirty="0"/>
              </a:p>
              <a:p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590550"/>
                <a:ext cx="10539222" cy="5718810"/>
              </a:xfrm>
              <a:blipFill rotWithShape="1">
                <a:blip r:embed="rId2"/>
                <a:stretch>
                  <a:fillRect l="-752" r="-86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873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48334"/>
          </a:xfrm>
          <a:effectLst>
            <a:outerShdw blurRad="63500" dist="25400" dir="5400000" rotWithShape="0">
              <a:srgbClr val="000000">
                <a:alpha val="43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40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Kesimpulan </a:t>
            </a:r>
            <a:endParaRPr lang="id-ID" sz="40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85950"/>
            <a:ext cx="10501122" cy="4423410"/>
          </a:xfrm>
        </p:spPr>
        <p:txBody>
          <a:bodyPr>
            <a:normAutofit lnSpcReduction="10000"/>
          </a:bodyPr>
          <a:lstStyle/>
          <a:p>
            <a:r>
              <a:rPr lang="id-ID" dirty="0"/>
              <a:t>Pada bagian penggunaan </a:t>
            </a:r>
            <a:r>
              <a:rPr lang="id-ID" i="1" dirty="0" err="1"/>
              <a:t>Else-U</a:t>
            </a:r>
            <a:r>
              <a:rPr lang="id-ID" dirty="0"/>
              <a:t>, kuesioner terdiri dari 4 pertanyaan yang menggunakan skala </a:t>
            </a:r>
            <a:r>
              <a:rPr lang="id-ID" dirty="0" err="1"/>
              <a:t>Likert</a:t>
            </a:r>
            <a:r>
              <a:rPr lang="id-ID" dirty="0"/>
              <a:t> dari 1-4 (sangat tidak setuju, tidak setuju, setuju, sangat setuju). Dari 100 kuesioner yang terisi diperoleh nilai persetujuan responden sebagai berikut :</a:t>
            </a:r>
          </a:p>
          <a:p>
            <a:pPr lvl="0"/>
            <a:r>
              <a:rPr lang="id-ID" dirty="0" smtClean="0"/>
              <a:t>1. Variabel </a:t>
            </a:r>
            <a:r>
              <a:rPr lang="id-ID" dirty="0"/>
              <a:t>kinerja berada pada interval 2,51-3,25 yang berarti penggunaan </a:t>
            </a:r>
            <a:r>
              <a:rPr lang="id-ID" i="1" dirty="0" err="1"/>
              <a:t>Else-U</a:t>
            </a:r>
            <a:r>
              <a:rPr lang="id-ID" dirty="0"/>
              <a:t> cukup meningkatkan kinerja mahasiswa.</a:t>
            </a:r>
          </a:p>
          <a:p>
            <a:pPr lvl="0"/>
            <a:r>
              <a:rPr lang="id-ID" dirty="0" smtClean="0"/>
              <a:t>2. Variabel </a:t>
            </a:r>
            <a:r>
              <a:rPr lang="id-ID" dirty="0"/>
              <a:t>keefektifan berada pada interval 2,51-3,25 yang berarti penggunaan </a:t>
            </a:r>
            <a:r>
              <a:rPr lang="id-ID" i="1" dirty="0" err="1"/>
              <a:t>Else-U</a:t>
            </a:r>
            <a:r>
              <a:rPr lang="id-ID" dirty="0"/>
              <a:t> lebih efektif dan efisien.</a:t>
            </a:r>
          </a:p>
          <a:p>
            <a:pPr lvl="0"/>
            <a:r>
              <a:rPr lang="id-ID" dirty="0" smtClean="0"/>
              <a:t>3. Variabel </a:t>
            </a:r>
            <a:r>
              <a:rPr lang="id-ID" dirty="0"/>
              <a:t>produktivitas berada pada interval 1,76-2,50 yang berarti penggunaan </a:t>
            </a:r>
            <a:r>
              <a:rPr lang="id-ID" i="1" dirty="0" err="1"/>
              <a:t>Else-U</a:t>
            </a:r>
            <a:r>
              <a:rPr lang="id-ID" dirty="0"/>
              <a:t> tidak meningkatkan produktivitas mahasiswa.</a:t>
            </a:r>
          </a:p>
          <a:p>
            <a:pPr lvl="0"/>
            <a:r>
              <a:rPr lang="id-ID" dirty="0" smtClean="0"/>
              <a:t>4. Variabel </a:t>
            </a:r>
            <a:r>
              <a:rPr lang="id-ID" dirty="0"/>
              <a:t>mempermudah belajar berada pada interval 2,51-3,25 yang berarti penggunaan </a:t>
            </a:r>
            <a:r>
              <a:rPr lang="id-ID" i="1" dirty="0" err="1"/>
              <a:t>Else-U</a:t>
            </a:r>
            <a:r>
              <a:rPr lang="id-ID" dirty="0"/>
              <a:t> dapat mempermudah belajar mahasiswa.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748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500" y="2655888"/>
            <a:ext cx="10972800" cy="1143000"/>
          </a:xfrm>
          <a:effectLst>
            <a:outerShdw blurRad="63500" dist="25400" dir="5400000" rotWithShape="0">
              <a:srgbClr val="000000">
                <a:alpha val="43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7200" u="sng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TERIMAKASIH</a:t>
            </a:r>
            <a:endParaRPr lang="id-ID" sz="72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2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451866"/>
            <a:ext cx="9720072" cy="1216690"/>
          </a:xfrm>
          <a:ln/>
          <a:effectLst>
            <a:outerShdw blurRad="63500" dist="25400" dir="5400000" rotWithShape="0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4000" dirty="0" smtClean="0">
                <a:latin typeface="Broadway" pitchFamily="82" charset="0"/>
                <a:cs typeface="Calibri" pitchFamily="34" charset="0"/>
              </a:rPr>
              <a:t>Latar </a:t>
            </a:r>
            <a:r>
              <a:rPr lang="id-ID" sz="40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  <a:cs typeface="Calibri" pitchFamily="34" charset="0"/>
              </a:rPr>
              <a:t>Belakang</a:t>
            </a:r>
            <a:endParaRPr lang="id-ID" sz="4000" dirty="0">
              <a:latin typeface="Broadway" pitchFamily="82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801906"/>
            <a:ext cx="11068050" cy="4507454"/>
          </a:xfrm>
        </p:spPr>
        <p:txBody>
          <a:bodyPr>
            <a:normAutofit fontScale="92500" lnSpcReduction="20000"/>
          </a:bodyPr>
          <a:lstStyle/>
          <a:p>
            <a:endParaRPr lang="id-ID" sz="2400" dirty="0" smtClean="0"/>
          </a:p>
          <a:p>
            <a:pPr algn="just"/>
            <a:r>
              <a:rPr lang="en-US" sz="2600" dirty="0" err="1"/>
              <a:t>Perubahan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proses </a:t>
            </a:r>
            <a:r>
              <a:rPr lang="en-US" sz="2600" dirty="0" err="1"/>
              <a:t>transformasi</a:t>
            </a:r>
            <a:r>
              <a:rPr lang="en-US" sz="2600" dirty="0"/>
              <a:t>/</a:t>
            </a:r>
            <a:r>
              <a:rPr lang="en-US" sz="2600" dirty="0" err="1"/>
              <a:t>perpindahan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keadaan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r>
              <a:rPr lang="en-US" sz="2600" dirty="0"/>
              <a:t> </a:t>
            </a:r>
            <a:r>
              <a:rPr lang="en-US" sz="2600" dirty="0" err="1"/>
              <a:t>menuju</a:t>
            </a:r>
            <a:r>
              <a:rPr lang="en-US" sz="2600" dirty="0"/>
              <a:t> </a:t>
            </a:r>
            <a:r>
              <a:rPr lang="en-US" sz="2600" dirty="0" err="1"/>
              <a:t>keadaan</a:t>
            </a:r>
            <a:r>
              <a:rPr lang="en-US" sz="2600" dirty="0"/>
              <a:t> yang </a:t>
            </a:r>
            <a:r>
              <a:rPr lang="en-US" sz="2600" dirty="0" err="1"/>
              <a:t>diharapkan</a:t>
            </a:r>
            <a:r>
              <a:rPr lang="en-US" sz="2600" dirty="0"/>
              <a:t> di </a:t>
            </a:r>
            <a:r>
              <a:rPr lang="en-US" sz="2600" dirty="0" err="1"/>
              <a:t>masa</a:t>
            </a:r>
            <a:r>
              <a:rPr lang="en-US" sz="2600" dirty="0"/>
              <a:t> </a:t>
            </a:r>
            <a:r>
              <a:rPr lang="en-US" sz="2600" dirty="0" err="1"/>
              <a:t>mendatang</a:t>
            </a:r>
            <a:r>
              <a:rPr lang="en-US" sz="2600" dirty="0" smtClean="0"/>
              <a:t>.</a:t>
            </a:r>
            <a:r>
              <a:rPr lang="en-US" sz="2600" dirty="0"/>
              <a:t> </a:t>
            </a:r>
            <a:r>
              <a:rPr lang="en-US" sz="2600" dirty="0" err="1"/>
              <a:t>Terdapat</a:t>
            </a:r>
            <a:r>
              <a:rPr lang="en-US" sz="2600" dirty="0"/>
              <a:t> </a:t>
            </a:r>
            <a:r>
              <a:rPr lang="en-US" sz="2600" dirty="0" err="1"/>
              <a:t>beberapa</a:t>
            </a:r>
            <a:r>
              <a:rPr lang="en-US" sz="2600" dirty="0"/>
              <a:t> </a:t>
            </a:r>
            <a:r>
              <a:rPr lang="en-US" sz="2600" dirty="0" err="1"/>
              <a:t>jenis</a:t>
            </a:r>
            <a:r>
              <a:rPr lang="en-US" sz="2600" dirty="0"/>
              <a:t> </a:t>
            </a:r>
            <a:r>
              <a:rPr lang="en-US" sz="2600" dirty="0" err="1"/>
              <a:t>perubahan</a:t>
            </a:r>
            <a:r>
              <a:rPr lang="en-US" sz="2600" dirty="0"/>
              <a:t>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diperkirakan</a:t>
            </a:r>
            <a:r>
              <a:rPr lang="en-US" sz="2600" dirty="0"/>
              <a:t> </a:t>
            </a:r>
            <a:r>
              <a:rPr lang="en-US" sz="2600" dirty="0" err="1"/>
              <a:t>hasilnya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analisis</a:t>
            </a:r>
            <a:r>
              <a:rPr lang="en-US" sz="2600" dirty="0"/>
              <a:t>. </a:t>
            </a:r>
            <a:r>
              <a:rPr lang="en-US" sz="2600" dirty="0" err="1"/>
              <a:t>Analisis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biasa</a:t>
            </a:r>
            <a:r>
              <a:rPr lang="en-US" sz="2600" dirty="0"/>
              <a:t> </a:t>
            </a:r>
            <a:r>
              <a:rPr lang="en-US" sz="2600" dirty="0" err="1"/>
              <a:t>disebut</a:t>
            </a:r>
            <a:r>
              <a:rPr lang="en-US" sz="2600" dirty="0"/>
              <a:t> </a:t>
            </a:r>
            <a:r>
              <a:rPr lang="en-US" sz="2600" dirty="0" err="1"/>
              <a:t>analisis</a:t>
            </a:r>
            <a:r>
              <a:rPr lang="en-US" sz="2600" dirty="0"/>
              <a:t> </a:t>
            </a:r>
            <a:r>
              <a:rPr lang="en-US" sz="2600" dirty="0" err="1"/>
              <a:t>Rantai</a:t>
            </a:r>
            <a:r>
              <a:rPr lang="en-US" sz="2600" dirty="0"/>
              <a:t> Markov. </a:t>
            </a:r>
            <a:r>
              <a:rPr lang="id-ID" sz="2600" dirty="0" smtClean="0"/>
              <a:t>Salah satu</a:t>
            </a:r>
            <a:r>
              <a:rPr lang="en-US" sz="2600" dirty="0" smtClean="0"/>
              <a:t> </a:t>
            </a:r>
            <a:r>
              <a:rPr lang="en-US" sz="2600" dirty="0" err="1"/>
              <a:t>jenis</a:t>
            </a:r>
            <a:r>
              <a:rPr lang="en-US" sz="2600" dirty="0"/>
              <a:t> </a:t>
            </a:r>
            <a:r>
              <a:rPr lang="en-US" sz="2600" dirty="0" err="1"/>
              <a:t>perubahan</a:t>
            </a:r>
            <a:r>
              <a:rPr lang="en-US" sz="2600" dirty="0"/>
              <a:t> yang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diramalkan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Rantai</a:t>
            </a:r>
            <a:r>
              <a:rPr lang="en-US" sz="2600" dirty="0"/>
              <a:t> Markov </a:t>
            </a:r>
            <a:r>
              <a:rPr lang="en-US" sz="2600" dirty="0" smtClean="0"/>
              <a:t>a</a:t>
            </a:r>
            <a:r>
              <a:rPr lang="id-ID" sz="2600" dirty="0" smtClean="0"/>
              <a:t>dalah </a:t>
            </a:r>
            <a:r>
              <a:rPr lang="en-US" sz="2600" dirty="0" err="1" smtClean="0"/>
              <a:t>perubahan</a:t>
            </a:r>
            <a:r>
              <a:rPr lang="en-US" sz="2600" dirty="0" smtClean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 smtClean="0"/>
              <a:t>belajar</a:t>
            </a:r>
            <a:r>
              <a:rPr lang="id-ID" sz="2600" dirty="0" smtClean="0"/>
              <a:t>. </a:t>
            </a:r>
          </a:p>
          <a:p>
            <a:pPr algn="just"/>
            <a:r>
              <a:rPr lang="en-US" sz="2600" dirty="0" err="1"/>
              <a:t>Metode</a:t>
            </a:r>
            <a:r>
              <a:rPr lang="en-US" sz="2600" dirty="0"/>
              <a:t> </a:t>
            </a:r>
            <a:r>
              <a:rPr lang="en-US" sz="2600" dirty="0" err="1"/>
              <a:t>belajar</a:t>
            </a:r>
            <a:r>
              <a:rPr lang="en-US" sz="2600" dirty="0"/>
              <a:t> </a:t>
            </a:r>
            <a:r>
              <a:rPr lang="en-US" sz="2600" dirty="0" err="1"/>
              <a:t>baru</a:t>
            </a:r>
            <a:r>
              <a:rPr lang="en-US" sz="2600" dirty="0"/>
              <a:t> yang </a:t>
            </a:r>
            <a:r>
              <a:rPr lang="en-US" sz="2600" dirty="0" err="1"/>
              <a:t>mulai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saat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belajar</a:t>
            </a:r>
            <a:r>
              <a:rPr lang="en-US" sz="2600" dirty="0"/>
              <a:t> </a:t>
            </a:r>
            <a:r>
              <a:rPr lang="en-US" sz="2600" dirty="0" smtClean="0"/>
              <a:t>online.</a:t>
            </a:r>
            <a:r>
              <a:rPr lang="id-ID" sz="2600" dirty="0" smtClean="0"/>
              <a:t> Metode </a:t>
            </a:r>
            <a:r>
              <a:rPr lang="en-US" sz="2600" dirty="0" err="1" smtClean="0"/>
              <a:t>belajar</a:t>
            </a:r>
            <a:r>
              <a:rPr lang="en-US" sz="2600" dirty="0" smtClean="0"/>
              <a:t> online </a:t>
            </a:r>
            <a:r>
              <a:rPr lang="en-US" sz="2600" dirty="0" err="1"/>
              <a:t>mulai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di </a:t>
            </a:r>
            <a:r>
              <a:rPr lang="en-US" sz="2600" dirty="0" err="1"/>
              <a:t>kalangan</a:t>
            </a:r>
            <a:r>
              <a:rPr lang="en-US" sz="2600" dirty="0"/>
              <a:t> </a:t>
            </a:r>
            <a:r>
              <a:rPr lang="en-US" sz="2600" dirty="0" err="1"/>
              <a:t>dosen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mahasiswa</a:t>
            </a:r>
            <a:r>
              <a:rPr lang="en-US" sz="2600" dirty="0"/>
              <a:t>, </a:t>
            </a:r>
            <a:r>
              <a:rPr lang="en-US" sz="2600" dirty="0" err="1"/>
              <a:t>contohnya</a:t>
            </a:r>
            <a:r>
              <a:rPr lang="en-US" sz="2600" dirty="0"/>
              <a:t> </a:t>
            </a:r>
            <a:r>
              <a:rPr lang="en-US" sz="2600" dirty="0" err="1"/>
              <a:t>penggunaan</a:t>
            </a:r>
            <a:r>
              <a:rPr lang="en-US" sz="2600" dirty="0"/>
              <a:t> </a:t>
            </a:r>
            <a:r>
              <a:rPr lang="en-US" sz="2600" i="1" dirty="0"/>
              <a:t>Else-U</a:t>
            </a:r>
            <a:r>
              <a:rPr lang="en-US" sz="2600" dirty="0"/>
              <a:t> di </a:t>
            </a:r>
            <a:r>
              <a:rPr lang="en-US" sz="2600" dirty="0" err="1"/>
              <a:t>Universitas</a:t>
            </a:r>
            <a:r>
              <a:rPr lang="en-US" sz="2600" dirty="0"/>
              <a:t> </a:t>
            </a:r>
            <a:r>
              <a:rPr lang="en-US" sz="2600" dirty="0" err="1"/>
              <a:t>Udayana</a:t>
            </a:r>
            <a:r>
              <a:rPr lang="en-US" sz="2600" dirty="0" smtClean="0"/>
              <a:t>.</a:t>
            </a:r>
            <a:r>
              <a:rPr lang="en-US" sz="2600" dirty="0"/>
              <a:t> </a:t>
            </a:r>
            <a:r>
              <a:rPr lang="id-ID" sz="2600" dirty="0" smtClean="0"/>
              <a:t>Metode ini sangat membantu proses belajar dosen dan mahasiswa di Universitas Udayana. Akan tetapi </a:t>
            </a:r>
            <a:r>
              <a:rPr lang="en-US" sz="2600" dirty="0" err="1"/>
              <a:t>ketertarikan</a:t>
            </a:r>
            <a:r>
              <a:rPr lang="en-US" sz="2600" dirty="0"/>
              <a:t> </a:t>
            </a:r>
            <a:r>
              <a:rPr lang="en-US" sz="2600" dirty="0" err="1"/>
              <a:t>mahasiswa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penggunaan</a:t>
            </a:r>
            <a:r>
              <a:rPr lang="en-US" sz="2600" dirty="0"/>
              <a:t> </a:t>
            </a:r>
            <a:r>
              <a:rPr lang="en-US" sz="2600" i="1" dirty="0"/>
              <a:t>Else-U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media </a:t>
            </a:r>
            <a:r>
              <a:rPr lang="en-US" sz="2600" dirty="0" err="1"/>
              <a:t>belajar</a:t>
            </a:r>
            <a:r>
              <a:rPr lang="en-US" sz="2600" dirty="0"/>
              <a:t> </a:t>
            </a:r>
            <a:r>
              <a:rPr lang="en-US" sz="2600" dirty="0" err="1"/>
              <a:t>masih</a:t>
            </a:r>
            <a:r>
              <a:rPr lang="en-US" sz="2600" dirty="0"/>
              <a:t> </a:t>
            </a:r>
            <a:r>
              <a:rPr lang="en-US" sz="2600" dirty="0" err="1"/>
              <a:t>perlu</a:t>
            </a:r>
            <a:r>
              <a:rPr lang="en-US" sz="2600" dirty="0"/>
              <a:t> </a:t>
            </a:r>
            <a:r>
              <a:rPr lang="en-US" sz="2600" dirty="0" err="1" smtClean="0"/>
              <a:t>dianalisis</a:t>
            </a:r>
            <a:r>
              <a:rPr lang="id-ID" sz="2600" dirty="0" smtClean="0"/>
              <a:t>.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itu</a:t>
            </a:r>
            <a:r>
              <a:rPr lang="en-US" sz="2600" dirty="0"/>
              <a:t> </a:t>
            </a:r>
            <a:r>
              <a:rPr lang="en-US" sz="2600" dirty="0" err="1"/>
              <a:t>penulis</a:t>
            </a:r>
            <a:r>
              <a:rPr lang="en-US" sz="2600" dirty="0"/>
              <a:t> </a:t>
            </a:r>
            <a:r>
              <a:rPr lang="en-US" sz="2600" dirty="0" err="1"/>
              <a:t>menyusun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proposal yang </a:t>
            </a:r>
            <a:r>
              <a:rPr lang="en-US" sz="2600" dirty="0" err="1"/>
              <a:t>bertujuan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memprediksi</a:t>
            </a:r>
            <a:r>
              <a:rPr lang="en-US" sz="2600" dirty="0"/>
              <a:t> </a:t>
            </a:r>
            <a:r>
              <a:rPr lang="en-US" sz="2600" dirty="0" err="1"/>
              <a:t>besarnya</a:t>
            </a:r>
            <a:r>
              <a:rPr lang="en-US" sz="2600" dirty="0"/>
              <a:t> </a:t>
            </a:r>
            <a:r>
              <a:rPr lang="en-US" sz="2600" dirty="0" err="1"/>
              <a:t>ketertarikan</a:t>
            </a:r>
            <a:r>
              <a:rPr lang="en-US" sz="2600" dirty="0"/>
              <a:t> </a:t>
            </a:r>
            <a:r>
              <a:rPr lang="en-US" sz="2600" dirty="0" err="1"/>
              <a:t>mahasiswa</a:t>
            </a:r>
            <a:r>
              <a:rPr lang="en-US" sz="2600" dirty="0"/>
              <a:t> </a:t>
            </a:r>
            <a:r>
              <a:rPr lang="en-US" sz="2600" dirty="0" err="1"/>
              <a:t>Universitas</a:t>
            </a:r>
            <a:r>
              <a:rPr lang="en-US" sz="2600" dirty="0"/>
              <a:t> </a:t>
            </a:r>
            <a:r>
              <a:rPr lang="en-US" sz="2600" dirty="0" err="1"/>
              <a:t>Udayana</a:t>
            </a:r>
            <a:r>
              <a:rPr lang="en-US" sz="2600" dirty="0"/>
              <a:t> </a:t>
            </a:r>
            <a:r>
              <a:rPr lang="en-US" sz="2600" dirty="0" err="1"/>
              <a:t>menggunakan</a:t>
            </a:r>
            <a:r>
              <a:rPr lang="en-US" sz="2600" dirty="0"/>
              <a:t> </a:t>
            </a:r>
            <a:r>
              <a:rPr lang="en-US" sz="2600" i="1" dirty="0"/>
              <a:t>Else-U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media </a:t>
            </a:r>
            <a:r>
              <a:rPr lang="en-US" sz="2600" dirty="0" err="1"/>
              <a:t>belajar</a:t>
            </a:r>
            <a:r>
              <a:rPr lang="en-US" sz="2600" dirty="0"/>
              <a:t> di </a:t>
            </a:r>
            <a:r>
              <a:rPr lang="en-US" sz="2600" dirty="0" err="1"/>
              <a:t>masa</a:t>
            </a:r>
            <a:r>
              <a:rPr lang="en-US" sz="2600" dirty="0"/>
              <a:t> </a:t>
            </a:r>
            <a:r>
              <a:rPr lang="en-US" sz="2600" dirty="0" err="1"/>
              <a:t>mendatang</a:t>
            </a:r>
            <a:r>
              <a:rPr lang="en-US" sz="2600" dirty="0"/>
              <a:t>.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1015000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63500" dist="25400" dir="5400000" rotWithShape="0">
              <a:srgbClr val="000000">
                <a:alpha val="43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sz="40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Metode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 </a:t>
            </a:r>
          </a:p>
          <a:p>
            <a:pPr algn="just"/>
            <a:r>
              <a:rPr lang="en-US" sz="2400" dirty="0" err="1"/>
              <a:t>Metode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banyaknya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Universitas</a:t>
            </a:r>
            <a:r>
              <a:rPr lang="en-US" sz="2400" dirty="0"/>
              <a:t> </a:t>
            </a:r>
            <a:r>
              <a:rPr lang="en-US" sz="2400" dirty="0" err="1"/>
              <a:t>Udayana</a:t>
            </a:r>
            <a:r>
              <a:rPr lang="en-US" sz="2400" dirty="0"/>
              <a:t> yang </a:t>
            </a:r>
            <a:r>
              <a:rPr lang="en-US" sz="2400" dirty="0" err="1"/>
              <a:t>tertarik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i="1" dirty="0"/>
              <a:t>Else-U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media </a:t>
            </a:r>
            <a:r>
              <a:rPr lang="en-US" sz="2400" dirty="0" err="1"/>
              <a:t>belajar</a:t>
            </a:r>
            <a:r>
              <a:rPr lang="en-US" sz="2400" dirty="0"/>
              <a:t> di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mendatang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 smtClean="0"/>
              <a:t>kuantitatif</a:t>
            </a:r>
            <a:r>
              <a:rPr lang="id-ID" sz="2400" dirty="0" smtClean="0"/>
              <a:t>. </a:t>
            </a:r>
            <a:r>
              <a:rPr lang="en-US" sz="2400" dirty="0" err="1"/>
              <a:t>Jenis</a:t>
            </a:r>
            <a:r>
              <a:rPr lang="en-US" sz="2400" dirty="0"/>
              <a:t> data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data </a:t>
            </a:r>
            <a:r>
              <a:rPr lang="en-US" sz="2400" dirty="0" smtClean="0"/>
              <a:t>primer</a:t>
            </a:r>
            <a:r>
              <a:rPr lang="id-ID" sz="2400" dirty="0" smtClean="0"/>
              <a:t>.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/>
              <a:t>simple random sampling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 smtClean="0"/>
              <a:t>populasi</a:t>
            </a:r>
            <a:r>
              <a:rPr lang="id-ID" sz="2400" dirty="0" smtClean="0"/>
              <a:t>.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data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data </a:t>
            </a:r>
            <a:r>
              <a:rPr lang="en-US" sz="2400" dirty="0" err="1" smtClean="0"/>
              <a:t>statistik</a:t>
            </a:r>
            <a:r>
              <a:rPr lang="id-ID" sz="2400" dirty="0" smtClean="0"/>
              <a:t> dengan Rantai </a:t>
            </a:r>
            <a:r>
              <a:rPr lang="id-ID" sz="2400" dirty="0" err="1" smtClean="0"/>
              <a:t>Markov</a:t>
            </a:r>
            <a:r>
              <a:rPr lang="id-ID" sz="2400" dirty="0" smtClean="0"/>
              <a:t>.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46665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63500" dist="25400" dir="5400000" rotWithShape="0">
              <a:srgbClr val="000000">
                <a:alpha val="43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40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Hasil dan </a:t>
            </a:r>
            <a:r>
              <a:rPr lang="id-ID" sz="40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Pembahasan</a:t>
            </a:r>
            <a:endParaRPr lang="id-ID" sz="40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Kuesioner yang dibagikan berjumlah 100 dan semuanya terisi. Berdasarkan 100 kuesioner tersebut diperoleh demografi sebagai berikut :</a:t>
            </a:r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id-ID" dirty="0"/>
              <a:t>Sebagian besar responden adalah mahasiswa dan mahasiswi semester V dengan jenis kelamin perempuan.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397495"/>
              </p:ext>
            </p:extLst>
          </p:nvPr>
        </p:nvGraphicFramePr>
        <p:xfrm>
          <a:off x="2571749" y="2560002"/>
          <a:ext cx="4972052" cy="1977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944"/>
                <a:gridCol w="1657554"/>
                <a:gridCol w="1657554"/>
              </a:tblGrid>
              <a:tr h="178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Demografi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Jumlah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Persentase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83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Semester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8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I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24</a:t>
                      </a:r>
                      <a:endParaRPr lang="id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24%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8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III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26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26%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8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V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50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50%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8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Total 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100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100%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8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Gender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8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Laki-laki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31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31%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8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Perempuan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69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69%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8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Total 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100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100%</a:t>
                      </a:r>
                      <a:endParaRPr lang="id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45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72134"/>
          </a:xfrm>
          <a:effectLst>
            <a:outerShdw blurRad="63500" dist="25400" dir="5400000" rotWithShape="0">
              <a:srgbClr val="000000">
                <a:alpha val="43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40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Deskripsi </a:t>
            </a:r>
            <a:r>
              <a:rPr lang="id-ID" sz="40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Data</a:t>
            </a:r>
            <a:endParaRPr lang="id-ID" sz="40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10234422" cy="4773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algn="just"/>
            <a:r>
              <a:rPr lang="id-ID" dirty="0"/>
              <a:t>Dari tabel tersebut dapat terlihat bahwa </a:t>
            </a:r>
            <a:r>
              <a:rPr lang="id-ID" dirty="0" smtClean="0"/>
              <a:t>rata-rata</a:t>
            </a:r>
            <a:r>
              <a:rPr lang="id-ID" dirty="0" smtClean="0"/>
              <a:t> </a:t>
            </a:r>
            <a:r>
              <a:rPr lang="id-ID" dirty="0"/>
              <a:t>kinerja sebesar 2,54, rata-rata keefektifan sebesar 2,52, rata-rata produktivitas sebesar 2,32, dan rata-rata mempermudah belajar sebesar 2,62. Pada bagian penggunaan </a:t>
            </a:r>
            <a:r>
              <a:rPr lang="id-ID" i="1" dirty="0" err="1"/>
              <a:t>Else-U</a:t>
            </a:r>
            <a:r>
              <a:rPr lang="id-ID" dirty="0"/>
              <a:t>, kuesioner terdiri dari 4 pertanyaan yang menggunakan skala </a:t>
            </a:r>
            <a:r>
              <a:rPr lang="id-ID" dirty="0" err="1"/>
              <a:t>Likert</a:t>
            </a:r>
            <a:r>
              <a:rPr lang="id-ID" dirty="0"/>
              <a:t> dari 1-4 (sangat tidak setuju, tidak setuju, setuju, sangat setuju). Jawaban skala tersebut akan dikelompokkan menjadi 1 sangat tidak setuju, 2 tidak setuju, 3 </a:t>
            </a:r>
            <a:r>
              <a:rPr lang="id-ID" dirty="0" smtClean="0"/>
              <a:t>setuju </a:t>
            </a:r>
            <a:r>
              <a:rPr lang="id-ID" dirty="0"/>
              <a:t>dan 4 sangat setuju. </a:t>
            </a:r>
          </a:p>
          <a:p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28508"/>
              </p:ext>
            </p:extLst>
          </p:nvPr>
        </p:nvGraphicFramePr>
        <p:xfrm>
          <a:off x="1257141" y="2133602"/>
          <a:ext cx="6039010" cy="1657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2510"/>
                <a:gridCol w="2013250"/>
                <a:gridCol w="2013250"/>
              </a:tblGrid>
              <a:tr h="331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Variabel</a:t>
                      </a:r>
                      <a:endParaRPr lang="id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Mean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Standar Deviasi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Kinerja 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2,54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0,6264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Keefektifan 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2,52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0,5942</a:t>
                      </a:r>
                      <a:endParaRPr lang="id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Produktivitas 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2,32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0,5101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Mempermudah belajar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2,62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0,6159</a:t>
                      </a:r>
                      <a:endParaRPr lang="id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34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878" y="400050"/>
            <a:ext cx="10520172" cy="579501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d-ID" dirty="0"/>
          </a:p>
          <a:p>
            <a:pPr algn="just"/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id-ID" dirty="0"/>
          </a:p>
          <a:p>
            <a:pPr algn="just"/>
            <a:endParaRPr lang="id-ID" dirty="0" smtClean="0"/>
          </a:p>
          <a:p>
            <a:pPr algn="just"/>
            <a:r>
              <a:rPr lang="id-ID" dirty="0" smtClean="0"/>
              <a:t>Dari </a:t>
            </a:r>
            <a:r>
              <a:rPr lang="id-ID" dirty="0"/>
              <a:t>tabel tersebut diperoleh variabel kinerja berada pada interval 2,51-3,25 yang berarti penggunaan </a:t>
            </a:r>
            <a:r>
              <a:rPr lang="id-ID" i="1" dirty="0" err="1"/>
              <a:t>Else-U</a:t>
            </a:r>
            <a:r>
              <a:rPr lang="id-ID" dirty="0"/>
              <a:t> cukup meningkatkan kinerja mahasiswa. Variabel keefektifan berada pada interval 2,51-3,25 yang berarti penggunaan </a:t>
            </a:r>
            <a:r>
              <a:rPr lang="id-ID" i="1" dirty="0" err="1"/>
              <a:t>Else-U</a:t>
            </a:r>
            <a:r>
              <a:rPr lang="id-ID" dirty="0"/>
              <a:t> lebih efektif dan efisien. Variabel produktivitas berada pada interval 1,76-2,50 yang berarti penggunaan </a:t>
            </a:r>
            <a:r>
              <a:rPr lang="id-ID" i="1" dirty="0" err="1"/>
              <a:t>Else-U</a:t>
            </a:r>
            <a:r>
              <a:rPr lang="id-ID" dirty="0"/>
              <a:t> tidak meningkatkan produktivitas mahasiswa. Variabel mempermudah belajar berada pada interval 2,51-3,25 yang berarti penggunaan </a:t>
            </a:r>
            <a:r>
              <a:rPr lang="id-ID" i="1" dirty="0" err="1"/>
              <a:t>Else-U</a:t>
            </a:r>
            <a:r>
              <a:rPr lang="id-ID" dirty="0"/>
              <a:t> dapat mempermudah belajar mahasiswa. Jadi, penggunaan </a:t>
            </a:r>
            <a:r>
              <a:rPr lang="id-ID" i="1" dirty="0" err="1"/>
              <a:t>Else-U</a:t>
            </a:r>
            <a:r>
              <a:rPr lang="id-ID" dirty="0"/>
              <a:t> sebagai media belajar layak digunakan oleh para mahasiswa Universitas </a:t>
            </a:r>
            <a:r>
              <a:rPr lang="id-ID" dirty="0" err="1"/>
              <a:t>Udayana</a:t>
            </a:r>
            <a:r>
              <a:rPr lang="id-ID" dirty="0"/>
              <a:t>. Hal ini dikarenakan penggunaan </a:t>
            </a:r>
            <a:r>
              <a:rPr lang="id-ID" i="1" dirty="0" err="1"/>
              <a:t>Else-U</a:t>
            </a:r>
            <a:r>
              <a:rPr lang="id-ID" dirty="0"/>
              <a:t> dapat meningkatkan kinerja mahasiswa, lebih efektif dan efisien serta mempermudah belajar mahasiswa.</a:t>
            </a:r>
          </a:p>
          <a:p>
            <a:pPr algn="just"/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02292"/>
              </p:ext>
            </p:extLst>
          </p:nvPr>
        </p:nvGraphicFramePr>
        <p:xfrm>
          <a:off x="2529078" y="628650"/>
          <a:ext cx="6919722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9437"/>
                <a:gridCol w="3460285"/>
              </a:tblGrid>
              <a:tr h="350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Nilai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Interval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Sangat setuju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3,26-4,00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Setuju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2,51-3,25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Tidak setuju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1,76-2,50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Sangat tidak setuju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1,00-1,75</a:t>
                      </a:r>
                      <a:endParaRPr lang="id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733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63500" dist="25400" dir="5400000" rotWithShape="0">
              <a:srgbClr val="000000">
                <a:alpha val="43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40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Analisis </a:t>
            </a:r>
            <a:r>
              <a:rPr lang="id-ID" sz="4000" b="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R</a:t>
            </a:r>
            <a:r>
              <a:rPr lang="id-ID" sz="40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antai </a:t>
            </a:r>
            <a:r>
              <a:rPr lang="id-ID" sz="4000" b="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M</a:t>
            </a:r>
            <a:r>
              <a:rPr lang="id-ID" sz="40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arkov</a:t>
            </a:r>
            <a:endParaRPr lang="id-ID" sz="40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10215372" cy="4023360"/>
              </a:xfrm>
            </p:spPr>
            <p:txBody>
              <a:bodyPr/>
              <a:lstStyle/>
              <a:p>
                <a:pPr algn="just"/>
                <a:r>
                  <a:rPr lang="en-US" sz="2400" dirty="0" err="1"/>
                  <a:t>Kejadian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himpunan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bagian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sampel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kejadian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kondisi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tertentu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kejadian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kumpulan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semua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kejadian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percobaan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statistik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dinotasikan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𝑆</m:t>
                    </m:r>
                  </m:oMath>
                </a14:m>
                <a:r>
                  <a:rPr lang="en-US" sz="2400" dirty="0"/>
                  <a:t>. </a:t>
                </a:r>
                <a14:m>
                  <m:oMath xmlns:m="http://schemas.openxmlformats.org/officeDocument/2006/math">
                    <m:r>
                      <a:rPr lang="id-ID" sz="2400" i="1">
                        <a:latin typeface="Cambria Math"/>
                      </a:rPr>
                      <m:t>𝑆</m:t>
                    </m:r>
                    <m:r>
                      <a:rPr lang="en-US" sz="2400" i="1">
                        <a:latin typeface="Cambria Math"/>
                      </a:rPr>
                      <m:t>={</m:t>
                    </m:r>
                    <m:r>
                      <a:rPr lang="en-US" sz="2400" i="1">
                        <a:latin typeface="Cambria Math"/>
                      </a:rPr>
                      <m:t>𝑋𝑛</m:t>
                    </m:r>
                    <m:r>
                      <a:rPr lang="en-US" sz="2400" i="1">
                        <a:latin typeface="Cambria Math"/>
                      </a:rPr>
                      <m:t>, </m:t>
                    </m:r>
                    <m:r>
                      <a:rPr lang="en-US" sz="2400" i="1">
                        <a:latin typeface="Cambria Math"/>
                      </a:rPr>
                      <m:t>𝑛</m:t>
                    </m:r>
                    <m:r>
                      <a:rPr lang="en-US" sz="2400" i="1">
                        <a:latin typeface="Cambria Math"/>
                      </a:rPr>
                      <m:t>≥0} </m:t>
                    </m:r>
                  </m:oMath>
                </a14:m>
                <a:r>
                  <a:rPr lang="en-US" sz="2400" dirty="0" err="1"/>
                  <a:t>dimana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banyaknya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mahasiswa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mengakses</a:t>
                </a:r>
                <a:r>
                  <a:rPr lang="en-US" sz="2400" dirty="0"/>
                  <a:t> </a:t>
                </a:r>
                <a:r>
                  <a:rPr lang="en-US" sz="2400" i="1" dirty="0"/>
                  <a:t>Else-U</a:t>
                </a:r>
                <a:r>
                  <a:rPr lang="en-US" sz="2400" dirty="0"/>
                  <a:t> (</a:t>
                </a:r>
                <a:r>
                  <a:rPr lang="en-US" sz="2400" dirty="0" err="1"/>
                  <a:t>ya,tidak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:</a:t>
                </a:r>
                <a:endParaRPr lang="id-ID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id-ID" sz="24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id-ID" sz="240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latin typeface="Cambria Math"/>
                              </a:rPr>
                              <m:t>1. 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𝑗𝑖𝑘𝑎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𝑎𝑑𝑎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𝑚𝑎h𝑎𝑠𝑖𝑠𝑤𝑎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𝑦𝑎𝑛𝑔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𝑚𝑒𝑛𝑔𝑎𝑘𝑠𝑒𝑠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𝐸𝑙𝑠𝑒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𝑈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2. 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𝑗𝑖𝑘𝑎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𝑡𝑖𝑑𝑎𝑘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𝑎𝑑𝑎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𝑚𝑎h𝑎𝑠𝑖𝑠𝑤𝑎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𝑦𝑎𝑛𝑔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𝑚𝑒𝑛𝑔𝑎𝑘𝑠𝑒𝑠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𝐸𝑙𝑠𝑒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𝑈</m:t>
                            </m:r>
                          </m:e>
                        </m:eqArr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10215372" cy="4023360"/>
              </a:xfrm>
              <a:blipFill rotWithShape="0">
                <a:blip r:embed="rId2"/>
                <a:stretch>
                  <a:fillRect l="-477" t="-2121" r="-137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467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419100"/>
                <a:ext cx="10501122" cy="5756910"/>
              </a:xfrm>
            </p:spPr>
            <p:txBody>
              <a:bodyPr/>
              <a:lstStyle/>
              <a:p>
                <a:r>
                  <a:rPr lang="en-US" dirty="0" err="1"/>
                  <a:t>Tabel</a:t>
                </a:r>
                <a:r>
                  <a:rPr lang="en-US" dirty="0"/>
                  <a:t> 1: </a:t>
                </a:r>
                <a:r>
                  <a:rPr lang="en-US" dirty="0" err="1"/>
                  <a:t>Banyak</a:t>
                </a:r>
                <a:r>
                  <a:rPr lang="en-US" dirty="0"/>
                  <a:t> </a:t>
                </a:r>
                <a:r>
                  <a:rPr lang="en-US" dirty="0" err="1"/>
                  <a:t>mahasiswa</a:t>
                </a:r>
                <a:r>
                  <a:rPr lang="en-US" dirty="0"/>
                  <a:t> yang </a:t>
                </a:r>
                <a:r>
                  <a:rPr lang="en-US" dirty="0" err="1"/>
                  <a:t>mengakses</a:t>
                </a:r>
                <a:r>
                  <a:rPr lang="en-US" dirty="0"/>
                  <a:t> </a:t>
                </a:r>
                <a:r>
                  <a:rPr lang="en-US" i="1" dirty="0"/>
                  <a:t>Else-U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id-ID" dirty="0"/>
                  <a:t> </a:t>
                </a:r>
                <a:r>
                  <a:rPr lang="id-ID" dirty="0" err="1"/>
                  <a:t>minggu</a:t>
                </a:r>
                <a:r>
                  <a:rPr lang="id-ID" dirty="0"/>
                  <a:t> ke-2 dan </a:t>
                </a:r>
                <a:r>
                  <a:rPr lang="id-ID" dirty="0" err="1"/>
                  <a:t>minggu</a:t>
                </a:r>
                <a:r>
                  <a:rPr lang="id-ID" dirty="0"/>
                  <a:t> ke-3</a:t>
                </a:r>
                <a:r>
                  <a:rPr lang="en-US" dirty="0"/>
                  <a:t> </a:t>
                </a:r>
                <a:r>
                  <a:rPr lang="en-US" dirty="0" err="1"/>
                  <a:t>bulan</a:t>
                </a:r>
                <a:r>
                  <a:rPr lang="en-US" dirty="0"/>
                  <a:t> November 2017</a:t>
                </a:r>
                <a:r>
                  <a:rPr lang="id-ID" dirty="0"/>
                  <a:t>.</a:t>
                </a:r>
              </a:p>
              <a:p>
                <a:endParaRPr lang="id-ID" dirty="0"/>
              </a:p>
              <a:p>
                <a:endParaRPr lang="id-ID" dirty="0" smtClean="0"/>
              </a:p>
              <a:p>
                <a:endParaRPr lang="id-ID" dirty="0"/>
              </a:p>
              <a:p>
                <a:endParaRPr lang="id-ID" dirty="0" smtClean="0"/>
              </a:p>
              <a:p>
                <a:pPr algn="ctr"/>
                <a:r>
                  <a:rPr lang="id-ID" dirty="0" smtClean="0"/>
                  <a:t>Sumber : survei</a:t>
                </a:r>
              </a:p>
              <a:p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memperoleh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probabilitas</a:t>
                </a:r>
                <a:r>
                  <a:rPr lang="en-US" dirty="0"/>
                  <a:t> </a:t>
                </a:r>
                <a:r>
                  <a:rPr lang="en-US" dirty="0" err="1"/>
                  <a:t>transisi</a:t>
                </a:r>
                <a:r>
                  <a:rPr lang="en-US" dirty="0"/>
                  <a:t> </a:t>
                </a:r>
                <a:r>
                  <a:rPr lang="en-US" dirty="0" err="1"/>
                  <a:t>digunakan</a:t>
                </a:r>
                <a:r>
                  <a:rPr lang="en-US" dirty="0"/>
                  <a:t> </a:t>
                </a:r>
                <a:r>
                  <a:rPr lang="id-ID" dirty="0"/>
                  <a:t>persamaan probabilitas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id-ID" dirty="0" smtClean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r>
                  <a:rPr lang="en-US" dirty="0"/>
                  <a:t> :</a:t>
                </a:r>
                <a:endParaRPr lang="id-ID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(1)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29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=0,3103</m:t>
                    </m:r>
                    <m:r>
                      <a:rPr lang="id-ID" i="1">
                        <a:latin typeface="Cambria Math"/>
                      </a:rPr>
                      <m:t>              </m:t>
                    </m:r>
                  </m:oMath>
                </a14:m>
                <a:r>
                  <a:rPr lang="id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(2)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29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=0,6897</m:t>
                    </m:r>
                  </m:oMath>
                </a14:m>
                <a:endParaRPr lang="id-ID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(1)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71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=0,1408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               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(2)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71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=0,8592</m:t>
                    </m:r>
                  </m:oMath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419100"/>
                <a:ext cx="10501122" cy="5756910"/>
              </a:xfrm>
              <a:blipFill rotWithShape="0">
                <a:blip r:embed="rId2"/>
                <a:stretch>
                  <a:fillRect l="-290" t="-127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328802"/>
              </p:ext>
            </p:extLst>
          </p:nvPr>
        </p:nvGraphicFramePr>
        <p:xfrm>
          <a:off x="3137055" y="1390332"/>
          <a:ext cx="5740244" cy="1562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5061"/>
                <a:gridCol w="1435061"/>
                <a:gridCol w="1435061"/>
                <a:gridCol w="1435061"/>
              </a:tblGrid>
              <a:tr h="3124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Minggu Lalu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Minggu Ini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48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 (1)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 (2)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2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 (1)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 (2)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61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71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48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id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07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476250"/>
                <a:ext cx="10520172" cy="5833110"/>
              </a:xfrm>
            </p:spPr>
            <p:txBody>
              <a:bodyPr/>
              <a:lstStyle/>
              <a:p>
                <a:r>
                  <a:rPr lang="en-US" dirty="0" err="1"/>
                  <a:t>Tabel</a:t>
                </a:r>
                <a:r>
                  <a:rPr lang="en-US" dirty="0"/>
                  <a:t> 2: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Probabilitas</a:t>
                </a:r>
                <a:r>
                  <a:rPr lang="en-US" dirty="0"/>
                  <a:t> </a:t>
                </a:r>
                <a:r>
                  <a:rPr lang="en-US" dirty="0" err="1" smtClean="0"/>
                  <a:t>Transisi</a:t>
                </a:r>
                <a:endParaRPr lang="id-ID" dirty="0" smtClean="0"/>
              </a:p>
              <a:p>
                <a:endParaRPr lang="id-ID" dirty="0"/>
              </a:p>
              <a:p>
                <a:endParaRPr lang="id-ID" dirty="0" smtClean="0"/>
              </a:p>
              <a:p>
                <a:endParaRPr lang="id-ID" dirty="0"/>
              </a:p>
              <a:p>
                <a:endParaRPr lang="id-ID" dirty="0" smtClean="0"/>
              </a:p>
              <a:p>
                <a:endParaRPr lang="id-ID" sz="2400" dirty="0" smtClean="0"/>
              </a:p>
              <a:p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demikian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probabilitas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transisinya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:</a:t>
                </a:r>
                <a:endParaRPr lang="id-ID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𝑝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id-ID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𝑝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id-ID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0,3103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0,6897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0,1408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0,8592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  <a:p>
                <a:endParaRPr lang="id-ID" dirty="0"/>
              </a:p>
              <a:p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476250"/>
                <a:ext cx="10520172" cy="5833110"/>
              </a:xfrm>
              <a:blipFill rotWithShape="1">
                <a:blip r:embed="rId2"/>
                <a:stretch>
                  <a:fillRect l="-753" t="-83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048939"/>
              </p:ext>
            </p:extLst>
          </p:nvPr>
        </p:nvGraphicFramePr>
        <p:xfrm>
          <a:off x="2933701" y="1095438"/>
          <a:ext cx="6191248" cy="1914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812"/>
                <a:gridCol w="1547812"/>
                <a:gridCol w="1547812"/>
                <a:gridCol w="1547812"/>
              </a:tblGrid>
              <a:tr h="4786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Minggu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Lalu</a:t>
                      </a:r>
                      <a:endParaRPr lang="id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Minggu Ini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1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 (1)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 (2)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 (1)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0,3103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0,6897</a:t>
                      </a:r>
                      <a:endParaRPr lang="id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 (2)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0,1408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0,8592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id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360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148</TotalTime>
  <Words>1086</Words>
  <Application>Microsoft Office PowerPoint</Application>
  <PresentationFormat>Custom</PresentationFormat>
  <Paragraphs>153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“Analisis Ketertarikan Mahasiswa Menggunakan Else-U Sebagai Media Belajar”</vt:lpstr>
      <vt:lpstr>Latar Belakang</vt:lpstr>
      <vt:lpstr>Metode </vt:lpstr>
      <vt:lpstr>Hasil dan Pembahasan</vt:lpstr>
      <vt:lpstr>Deskripsi Data</vt:lpstr>
      <vt:lpstr>PowerPoint Presentation</vt:lpstr>
      <vt:lpstr>Analisis Rantai Markov</vt:lpstr>
      <vt:lpstr>PowerPoint Presentation</vt:lpstr>
      <vt:lpstr>PowerPoint Presentation</vt:lpstr>
      <vt:lpstr>PowerPoint Presentation</vt:lpstr>
      <vt:lpstr>PowerPoint Presentation</vt:lpstr>
      <vt:lpstr>Kesimpulan </vt:lpstr>
      <vt:lpstr>TERIMAKASIH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Ketertarikan Mahasiswa Menggunakan Else-U Sebagai Media Belajar</dc:title>
  <dc:creator>hp</dc:creator>
  <cp:lastModifiedBy>user</cp:lastModifiedBy>
  <cp:revision>16</cp:revision>
  <dcterms:created xsi:type="dcterms:W3CDTF">2017-11-29T10:50:19Z</dcterms:created>
  <dcterms:modified xsi:type="dcterms:W3CDTF">2017-12-05T07:39:51Z</dcterms:modified>
</cp:coreProperties>
</file>