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8" r:id="rId44"/>
    <p:sldId id="290" r:id="rId45"/>
  </p:sldIdLst>
  <p:sldSz cx="9144000" cy="5143500" type="screen16x9"/>
  <p:notesSz cx="6858000" cy="9144000"/>
  <p:embeddedFontLst>
    <p:embeddedFont>
      <p:font typeface="Arial Black" panose="020B0A04020102020204" pitchFamily="34" charset="0"/>
      <p:regular r:id="rId47"/>
      <p:bold r:id="rId48"/>
    </p:embeddedFont>
    <p:embeddedFont>
      <p:font typeface="Trebuchet MS" panose="020B060302020202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Tahoma" panose="020B0604030504040204" pitchFamily="34" charset="0"/>
      <p:regular r:id="rId57"/>
      <p:bold r:id="rId58"/>
    </p:embeddedFont>
    <p:embeddedFont>
      <p:font typeface="Arial Narrow" panose="020B0606020202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7D79F1-6E3D-41EC-9B11-10D6B67944DD}">
  <a:tblStyle styleId="{157D79F1-6E3D-41EC-9B11-10D6B67944D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3" autoAdjust="0"/>
  </p:normalViewPr>
  <p:slideViewPr>
    <p:cSldViewPr snapToGrid="0">
      <p:cViewPr varScale="1">
        <p:scale>
          <a:sx n="128" d="100"/>
          <a:sy n="128" d="100"/>
        </p:scale>
        <p:origin x="113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4fde01bcc_2_81: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64fde01bcc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64fde01bcc_2_174: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164fde01bcc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64fde01bcc_2_183: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164fde01bcc_2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4fde01bcc_2_19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g164fde01bcc_2_192:notes"/>
          <p:cNvSpPr txBox="1">
            <a:spLocks noGrp="1"/>
          </p:cNvSpPr>
          <p:nvPr>
            <p:ph type="body" idx="1"/>
          </p:nvPr>
        </p:nvSpPr>
        <p:spPr>
          <a:xfrm>
            <a:off x="915081" y="4343807"/>
            <a:ext cx="5027840" cy="411361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 sz="1850">
                <a:latin typeface="Arial"/>
                <a:ea typeface="Arial"/>
                <a:cs typeface="Arial"/>
                <a:sym typeface="Arial"/>
              </a:rPr>
              <a:t>This illustration puts it all together.</a:t>
            </a:r>
            <a:endParaRPr/>
          </a:p>
          <a:p>
            <a:pPr marL="0" lvl="0" indent="0" algn="l" rtl="0">
              <a:lnSpc>
                <a:spcPct val="80000"/>
              </a:lnSpc>
              <a:spcBef>
                <a:spcPts val="555"/>
              </a:spcBef>
              <a:spcAft>
                <a:spcPts val="0"/>
              </a:spcAft>
              <a:buNone/>
            </a:pPr>
            <a:endParaRPr sz="1850">
              <a:latin typeface="Arial"/>
              <a:ea typeface="Arial"/>
              <a:cs typeface="Arial"/>
              <a:sym typeface="Arial"/>
            </a:endParaRPr>
          </a:p>
          <a:p>
            <a:pPr marL="0" lvl="0" indent="0" algn="l" rtl="0">
              <a:lnSpc>
                <a:spcPct val="80000"/>
              </a:lnSpc>
              <a:spcBef>
                <a:spcPts val="555"/>
              </a:spcBef>
              <a:spcAft>
                <a:spcPts val="0"/>
              </a:spcAft>
              <a:buNone/>
            </a:pPr>
            <a:r>
              <a:rPr lang="en" sz="1850">
                <a:latin typeface="Arial"/>
                <a:ea typeface="Arial"/>
                <a:cs typeface="Arial"/>
                <a:sym typeface="Arial"/>
              </a:rPr>
              <a:t>The arch illustrates how knowledge and skills meet with ethical conduct to create an uphold the full professional with the end results that go along with it.</a:t>
            </a:r>
            <a:endParaRPr/>
          </a:p>
          <a:p>
            <a:pPr marL="0" lvl="0" indent="0" algn="l" rtl="0">
              <a:lnSpc>
                <a:spcPct val="80000"/>
              </a:lnSpc>
              <a:spcBef>
                <a:spcPts val="555"/>
              </a:spcBef>
              <a:spcAft>
                <a:spcPts val="0"/>
              </a:spcAft>
              <a:buNone/>
            </a:pPr>
            <a:endParaRPr sz="1850">
              <a:latin typeface="Arial"/>
              <a:ea typeface="Arial"/>
              <a:cs typeface="Arial"/>
              <a:sym typeface="Arial"/>
            </a:endParaRPr>
          </a:p>
          <a:p>
            <a:pPr marL="0" lvl="0" indent="0" algn="l" rtl="0">
              <a:lnSpc>
                <a:spcPct val="80000"/>
              </a:lnSpc>
              <a:spcBef>
                <a:spcPts val="555"/>
              </a:spcBef>
              <a:spcAft>
                <a:spcPts val="0"/>
              </a:spcAft>
              <a:buNone/>
            </a:pPr>
            <a:r>
              <a:rPr lang="en" sz="1850">
                <a:latin typeface="Arial"/>
                <a:ea typeface="Arial"/>
                <a:cs typeface="Arial"/>
                <a:sym typeface="Arial"/>
              </a:rPr>
              <a:t>(show where they are on the arch)</a:t>
            </a:r>
            <a:endParaRPr/>
          </a:p>
          <a:p>
            <a:pPr marL="0" lvl="0" indent="0" algn="l" rtl="0">
              <a:lnSpc>
                <a:spcPct val="80000"/>
              </a:lnSpc>
              <a:spcBef>
                <a:spcPts val="555"/>
              </a:spcBef>
              <a:spcAft>
                <a:spcPts val="0"/>
              </a:spcAft>
              <a:buNone/>
            </a:pPr>
            <a:endParaRPr sz="1850">
              <a:latin typeface="Arial"/>
              <a:ea typeface="Arial"/>
              <a:cs typeface="Arial"/>
              <a:sym typeface="Arial"/>
            </a:endParaRPr>
          </a:p>
          <a:p>
            <a:pPr marL="0" lvl="0" indent="0" algn="l" rtl="0">
              <a:lnSpc>
                <a:spcPct val="80000"/>
              </a:lnSpc>
              <a:spcBef>
                <a:spcPts val="555"/>
              </a:spcBef>
              <a:spcAft>
                <a:spcPts val="0"/>
              </a:spcAft>
              <a:buNone/>
            </a:pPr>
            <a:r>
              <a:rPr lang="en" sz="1850">
                <a:latin typeface="Arial"/>
                <a:ea typeface="Arial"/>
                <a:cs typeface="Arial"/>
                <a:sym typeface="Arial"/>
              </a:rPr>
              <a:t>What do you think would happen in terms of reputation, value, respect and trust if you take away either of the pillars?</a:t>
            </a:r>
            <a:endParaRPr/>
          </a:p>
          <a:p>
            <a:pPr marL="0" lvl="0" indent="0" algn="l" rtl="0">
              <a:lnSpc>
                <a:spcPct val="80000"/>
              </a:lnSpc>
              <a:spcBef>
                <a:spcPts val="555"/>
              </a:spcBef>
              <a:spcAft>
                <a:spcPts val="0"/>
              </a:spcAft>
              <a:buNone/>
            </a:pPr>
            <a:endParaRPr sz="185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64fde01bcc_2_201: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164fde01bcc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64fde01bcc_2_212: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164fde01bcc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64fde01bcc_2_222: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164fde01bcc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64fde01bcc_2_233: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164fde01bcc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4fde01bcc_2_241: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164fde01bcc_2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4fde01bcc_2_249: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164fde01bcc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64fde01bcc_2_257: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164fde01bcc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64fde01bcc_2_89: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64fde01bcc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64fde01bcc_2_265: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164fde01bcc_2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64fde01bcc_2_272: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164fde01bcc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64fde01bcc_2_279: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64fde01bcc_2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64fde01bcc_2_288: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164fde01bcc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64fde01bcc_2_295:notes"/>
          <p:cNvSpPr>
            <a:spLocks noGrp="1" noRot="1" noChangeAspect="1"/>
          </p:cNvSpPr>
          <p:nvPr>
            <p:ph type="sldImg" idx="2"/>
          </p:nvPr>
        </p:nvSpPr>
        <p:spPr>
          <a:xfrm>
            <a:off x="382588" y="687388"/>
            <a:ext cx="6092825" cy="34274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g164fde01bcc_2_295:notes"/>
          <p:cNvSpPr txBox="1">
            <a:spLocks noGrp="1"/>
          </p:cNvSpPr>
          <p:nvPr>
            <p:ph type="body" idx="1"/>
          </p:nvPr>
        </p:nvSpPr>
        <p:spPr>
          <a:xfrm>
            <a:off x="686027" y="4343807"/>
            <a:ext cx="5485946" cy="41136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164fde01bcc_2_295:notes"/>
          <p:cNvSpPr txBox="1"/>
          <p:nvPr/>
        </p:nvSpPr>
        <p:spPr>
          <a:xfrm>
            <a:off x="3884839" y="8685627"/>
            <a:ext cx="2972027" cy="45640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64fde01bcc_2_305: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164fde01bcc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64fde01bcc_2_312: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164fde01bcc_2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4fde01bcc_2_323: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164fde01bcc_2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64fde01bcc_2_331: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164fde01bcc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64fde01bcc_2_340: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164fde01bcc_2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64fde01bcc_2_100: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164fde01bcc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64fde01bcc_2_349: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164fde01bcc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64fde01bcc_2_358: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164fde01bcc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64fde01bcc_2_367: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164fde01bcc_2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64fde01bcc_2_388: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164fde01bcc_2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4fde01bcc_2_395: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164fde01bcc_2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64fde01bcc_2_414: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g164fde01bcc_2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64fde01bcc_2_435: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164fde01bcc_2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64fde01bcc_2_440: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g164fde01bcc_2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64fde01bcc_2_448: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164fde01bcc_2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64fde01bcc_2_469: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g164fde01bcc_2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64fde01bcc_2_107: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64fde01bcc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64fde01bcc_2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9" name="Google Shape;569;g164fde01bcc_2_479:notes"/>
          <p:cNvSpPr txBox="1">
            <a:spLocks noGrp="1"/>
          </p:cNvSpPr>
          <p:nvPr>
            <p:ph type="body" idx="1"/>
          </p:nvPr>
        </p:nvSpPr>
        <p:spPr>
          <a:xfrm>
            <a:off x="686162" y="4344333"/>
            <a:ext cx="5485676" cy="41146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g164fde01bcc_2_479:notes"/>
          <p:cNvSpPr txBox="1">
            <a:spLocks noGrp="1"/>
          </p:cNvSpPr>
          <p:nvPr>
            <p:ph type="sldNum" idx="12"/>
          </p:nvPr>
        </p:nvSpPr>
        <p:spPr>
          <a:xfrm>
            <a:off x="3884231" y="8684561"/>
            <a:ext cx="2972563" cy="4574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64fde01bcc_2_523: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g164fde01bcc_2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64fde01bcc_2_529: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1" name="Google Shape;621;g164fde01bcc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64fde01bcc_2_407: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164fde01bcc_2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64fde01bcc_2_117: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164fde01bcc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64fde01bcc_2_130: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164fde01bcc_2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64fde01bcc_2_142: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164fde01bcc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64fde01bcc_2_152: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64fde01bcc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64fde01bcc_2_164:notes"/>
          <p:cNvSpPr txBox="1">
            <a:spLocks noGrp="1"/>
          </p:cNvSpPr>
          <p:nvPr>
            <p:ph type="body" idx="1"/>
          </p:nvPr>
        </p:nvSpPr>
        <p:spPr>
          <a:xfrm>
            <a:off x="686162" y="4344333"/>
            <a:ext cx="5485676" cy="4114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164fde01bcc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3" name="Google Shape;6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31350" y="374944"/>
            <a:ext cx="498051" cy="5044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148" y="469045"/>
            <a:ext cx="1545021" cy="410396"/>
          </a:xfrm>
          <a:prstGeom prst="rect">
            <a:avLst/>
          </a:prstGeom>
        </p:spPr>
      </p:pic>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1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88749" y="283780"/>
            <a:ext cx="498051" cy="50449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547" y="377881"/>
            <a:ext cx="1545021" cy="410396"/>
          </a:xfrm>
          <a:prstGeom prst="rect">
            <a:avLst/>
          </a:prstGeom>
        </p:spPr>
      </p:pic>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8"/>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099819" y="357084"/>
            <a:ext cx="498051" cy="5044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617" y="451185"/>
            <a:ext cx="1545021" cy="410396"/>
          </a:xfrm>
          <a:prstGeom prst="rect">
            <a:avLst/>
          </a:prstGeom>
        </p:spPr>
      </p:pic>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88749" y="365761"/>
            <a:ext cx="498051" cy="5044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547" y="459862"/>
            <a:ext cx="1545021" cy="410396"/>
          </a:xfrm>
          <a:prstGeom prst="rect">
            <a:avLst/>
          </a:prstGeom>
        </p:spPr>
      </p:pic>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3" name="Google Shape;93;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2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2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0" name="Google Shape;100;p21"/>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1" name="Google Shape;101;p21"/>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2" name="Google Shape;10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872796" y="392803"/>
            <a:ext cx="498051" cy="50449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397" y="400584"/>
            <a:ext cx="1545021" cy="410396"/>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8" name="Google Shape;108;p22"/>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9" name="Google Shape;109;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3"/>
          <p:cNvSpPr>
            <a:spLocks noGrp="1"/>
          </p:cNvSpPr>
          <p:nvPr>
            <p:ph type="pic" idx="2"/>
          </p:nvPr>
        </p:nvSpPr>
        <p:spPr>
          <a:xfrm>
            <a:off x="1792288" y="459581"/>
            <a:ext cx="5486400" cy="3086100"/>
          </a:xfrm>
          <a:prstGeom prst="rect">
            <a:avLst/>
          </a:prstGeom>
          <a:noFill/>
          <a:ln>
            <a:noFill/>
          </a:ln>
        </p:spPr>
      </p:sp>
      <p:sp>
        <p:nvSpPr>
          <p:cNvPr id="115" name="Google Shape;115;p2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5"/>
          <p:cNvSpPr txBox="1">
            <a:spLocks noGrp="1"/>
          </p:cNvSpPr>
          <p:nvPr>
            <p:ph type="body" idx="1"/>
          </p:nvPr>
        </p:nvSpPr>
        <p:spPr>
          <a:xfrm rot="5400000">
            <a:off x="1272778" y="-609600"/>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48470" y="107206"/>
            <a:ext cx="498051" cy="5044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68" y="201307"/>
            <a:ext cx="1545021" cy="410396"/>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Kickback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en.wikipedia.org/wiki/Whistleblow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p:nvPr/>
        </p:nvSpPr>
        <p:spPr>
          <a:xfrm>
            <a:off x="0" y="0"/>
            <a:ext cx="395288" cy="5143500"/>
          </a:xfrm>
          <a:prstGeom prst="rect">
            <a:avLst/>
          </a:prstGeom>
          <a:gradFill>
            <a:gsLst>
              <a:gs pos="0">
                <a:srgbClr val="99CCFF"/>
              </a:gs>
              <a:gs pos="50000">
                <a:srgbClr val="FFCC99"/>
              </a:gs>
              <a:gs pos="100000">
                <a:srgbClr val="99CC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26"/>
          <p:cNvSpPr/>
          <p:nvPr/>
        </p:nvSpPr>
        <p:spPr>
          <a:xfrm>
            <a:off x="357188" y="4446985"/>
            <a:ext cx="8786812" cy="696515"/>
          </a:xfrm>
          <a:prstGeom prst="rect">
            <a:avLst/>
          </a:prstGeom>
          <a:solidFill>
            <a:srgbClr val="CCFF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26"/>
          <p:cNvSpPr/>
          <p:nvPr/>
        </p:nvSpPr>
        <p:spPr>
          <a:xfrm>
            <a:off x="1738543" y="910816"/>
            <a:ext cx="5960087"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5400" b="1">
                <a:solidFill>
                  <a:srgbClr val="002060"/>
                </a:solidFill>
                <a:latin typeface="Trebuchet MS"/>
                <a:ea typeface="Trebuchet MS"/>
                <a:cs typeface="Trebuchet MS"/>
                <a:sym typeface="Trebuchet MS"/>
              </a:rPr>
              <a:t>KODE ETIK PII - </a:t>
            </a:r>
            <a:r>
              <a:rPr lang="en" sz="3600" b="1">
                <a:solidFill>
                  <a:srgbClr val="002060"/>
                </a:solidFill>
                <a:latin typeface="Trebuchet MS"/>
                <a:ea typeface="Trebuchet MS"/>
                <a:cs typeface="Trebuchet MS"/>
                <a:sym typeface="Trebuchet MS"/>
              </a:rPr>
              <a:t>P</a:t>
            </a:r>
            <a:r>
              <a:rPr lang="en" sz="3200" b="1">
                <a:solidFill>
                  <a:srgbClr val="002060"/>
                </a:solidFill>
                <a:latin typeface="Trebuchet MS"/>
                <a:ea typeface="Trebuchet MS"/>
                <a:cs typeface="Trebuchet MS"/>
                <a:sym typeface="Trebuchet MS"/>
              </a:rPr>
              <a:t>ERSATUAN INSINYUR INDONESIA </a:t>
            </a:r>
            <a:endParaRPr sz="5400" b="1">
              <a:solidFill>
                <a:srgbClr val="002060"/>
              </a:solidFill>
              <a:latin typeface="Arial"/>
              <a:ea typeface="Arial"/>
              <a:cs typeface="Arial"/>
              <a:sym typeface="Arial"/>
            </a:endParaRPr>
          </a:p>
        </p:txBody>
      </p:sp>
      <p:pic>
        <p:nvPicPr>
          <p:cNvPr id="138" name="Google Shape;138;p26">
            <a:hlinkClick r:id="rId3" action="ppaction://hlinksldjump"/>
          </p:cNvPr>
          <p:cNvPicPr preferRelativeResize="0"/>
          <p:nvPr/>
        </p:nvPicPr>
        <p:blipFill rotWithShape="1">
          <a:blip r:embed="rId4">
            <a:alphaModFix/>
          </a:blip>
          <a:srcRect/>
          <a:stretch/>
        </p:blipFill>
        <p:spPr>
          <a:xfrm>
            <a:off x="4304275" y="3058928"/>
            <a:ext cx="644128" cy="964406"/>
          </a:xfrm>
          <a:prstGeom prst="rect">
            <a:avLst/>
          </a:prstGeom>
          <a:noFill/>
          <a:ln>
            <a:noFill/>
          </a:ln>
        </p:spPr>
      </p:pic>
      <p:sp>
        <p:nvSpPr>
          <p:cNvPr id="139" name="Google Shape;139;p26"/>
          <p:cNvSpPr txBox="1">
            <a:spLocks noGrp="1"/>
          </p:cNvSpPr>
          <p:nvPr>
            <p:ph type="sldNum" idx="12"/>
          </p:nvPr>
        </p:nvSpPr>
        <p:spPr>
          <a:xfrm>
            <a:off x="8643938" y="4786313"/>
            <a:ext cx="500062" cy="3571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1800">
                <a:latin typeface="Arial"/>
                <a:ea typeface="Arial"/>
                <a:cs typeface="Arial"/>
                <a:sym typeface="Arial"/>
              </a:rPr>
              <a:t>1</a:t>
            </a:fld>
            <a:endParaRPr sz="1800">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5" descr="C:\Users\Istanto\Documents\[2] FILE KERJA\20151018 FGD RUU MIGAS - KADIN\HANDOUT\Tech-Ec-Pol-Env-Eco.png"/>
          <p:cNvPicPr preferRelativeResize="0"/>
          <p:nvPr/>
        </p:nvPicPr>
        <p:blipFill rotWithShape="1">
          <a:blip r:embed="rId3">
            <a:alphaModFix/>
          </a:blip>
          <a:srcRect t="24565" b="23964"/>
          <a:stretch/>
        </p:blipFill>
        <p:spPr>
          <a:xfrm>
            <a:off x="428625" y="2035981"/>
            <a:ext cx="8570913" cy="2357438"/>
          </a:xfrm>
          <a:prstGeom prst="rect">
            <a:avLst/>
          </a:prstGeom>
          <a:noFill/>
          <a:ln>
            <a:noFill/>
          </a:ln>
        </p:spPr>
      </p:pic>
      <p:sp>
        <p:nvSpPr>
          <p:cNvPr id="237" name="Google Shape;237;p35"/>
          <p:cNvSpPr/>
          <p:nvPr/>
        </p:nvSpPr>
        <p:spPr>
          <a:xfrm>
            <a:off x="1428729" y="642935"/>
            <a:ext cx="7715272" cy="1177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b="1">
                <a:solidFill>
                  <a:srgbClr val="A04400"/>
                </a:solidFill>
                <a:latin typeface="Arial"/>
                <a:ea typeface="Arial"/>
                <a:cs typeface="Arial"/>
                <a:sym typeface="Arial"/>
              </a:rPr>
              <a:t>Sebagai Insinyur Profesional Paripurna: </a:t>
            </a:r>
            <a:endParaRPr sz="4800" b="1">
              <a:solidFill>
                <a:srgbClr val="A04400"/>
              </a:solidFill>
              <a:latin typeface="Arial"/>
              <a:ea typeface="Arial"/>
              <a:cs typeface="Arial"/>
              <a:sym typeface="Arial"/>
            </a:endParaRPr>
          </a:p>
        </p:txBody>
      </p:sp>
      <p:sp>
        <p:nvSpPr>
          <p:cNvPr id="238" name="Google Shape;238;p35"/>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10</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9" name="Google Shape;249;p36"/>
          <p:cNvSpPr txBox="1">
            <a:spLocks noGrp="1"/>
          </p:cNvSpPr>
          <p:nvPr>
            <p:ph type="title" idx="4294967295"/>
          </p:nvPr>
        </p:nvSpPr>
        <p:spPr>
          <a:xfrm>
            <a:off x="1723869" y="123876"/>
            <a:ext cx="6115986" cy="473228"/>
          </a:xfrm>
          <a:prstGeom prst="rect">
            <a:avLst/>
          </a:prstGeom>
          <a:solidFill>
            <a:schemeClr val="accent2">
              <a:lumMod val="20000"/>
              <a:lumOff val="80000"/>
            </a:schemeClr>
          </a:solid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ct val="100000"/>
              <a:buFont typeface="Calibri"/>
              <a:buNone/>
            </a:pPr>
            <a:r>
              <a:rPr lang="en" sz="3600" b="1" dirty="0">
                <a:solidFill>
                  <a:schemeClr val="dk1"/>
                </a:solidFill>
              </a:rPr>
              <a:t>Prinsip-prinsip profesi</a:t>
            </a:r>
            <a:endParaRPr sz="3600" b="1" dirty="0">
              <a:solidFill>
                <a:schemeClr val="dk1"/>
              </a:solidFill>
            </a:endParaRPr>
          </a:p>
        </p:txBody>
      </p:sp>
      <p:sp>
        <p:nvSpPr>
          <p:cNvPr id="250" name="Google Shape;250;p36"/>
          <p:cNvSpPr txBox="1">
            <a:spLocks noGrp="1"/>
          </p:cNvSpPr>
          <p:nvPr>
            <p:ph type="body" idx="4294967295"/>
          </p:nvPr>
        </p:nvSpPr>
        <p:spPr>
          <a:xfrm>
            <a:off x="263525" y="597104"/>
            <a:ext cx="8434500" cy="4101600"/>
          </a:xfrm>
          <a:prstGeom prst="rect">
            <a:avLst/>
          </a:prstGeom>
          <a:noFill/>
          <a:ln>
            <a:noFill/>
          </a:ln>
        </p:spPr>
        <p:txBody>
          <a:bodyPr spcFirstLastPara="1" wrap="square" lIns="45700" tIns="45700" rIns="45700" bIns="45700" anchor="t" anchorCtr="0">
            <a:normAutofit fontScale="92500"/>
          </a:bodyPr>
          <a:lstStyle/>
          <a:p>
            <a:pPr marL="609600" lvl="0" indent="-384175" algn="l" rtl="0">
              <a:lnSpc>
                <a:spcPct val="90000"/>
              </a:lnSpc>
              <a:spcBef>
                <a:spcPts val="0"/>
              </a:spcBef>
              <a:spcAft>
                <a:spcPts val="0"/>
              </a:spcAft>
              <a:buClr>
                <a:schemeClr val="dk1"/>
              </a:buClr>
              <a:buSzPts val="2600"/>
              <a:buChar char="•"/>
            </a:pPr>
            <a:r>
              <a:rPr lang="en" sz="2600"/>
              <a:t>TANGGUNG JAWAB; </a:t>
            </a:r>
            <a:r>
              <a:rPr lang="en" sz="2000"/>
              <a:t>merupakan komitmen untuk memberikan yang terbaik agar mampu menghasilkan kinerja yang optimal dengan mutu kerja tinggi. Selalu berusaha keras, disiplin dan tekun untuk menyelesaikan pekerjaan sampai tuntas demi kehormatan diri dan profesi.</a:t>
            </a:r>
            <a:endParaRPr sz="2600"/>
          </a:p>
          <a:p>
            <a:pPr marL="609600" lvl="0" indent="-384175" algn="l" rtl="0">
              <a:lnSpc>
                <a:spcPct val="90000"/>
              </a:lnSpc>
              <a:spcBef>
                <a:spcPts val="520"/>
              </a:spcBef>
              <a:spcAft>
                <a:spcPts val="0"/>
              </a:spcAft>
              <a:buClr>
                <a:schemeClr val="dk1"/>
              </a:buClr>
              <a:buSzPts val="2600"/>
              <a:buChar char="•"/>
            </a:pPr>
            <a:r>
              <a:rPr lang="en" sz="2600"/>
              <a:t>KEADILAN; </a:t>
            </a:r>
            <a:r>
              <a:rPr lang="en" sz="2000"/>
              <a:t>etika selalu adil, netral, objektif, rasional dan tidak memihak. Tidak boleh bersikap diskriminatif. Hak setiap orang untuk mendapatkan layanan profesi sesuatu dengan mutu standar.</a:t>
            </a:r>
            <a:endParaRPr sz="2600"/>
          </a:p>
          <a:p>
            <a:pPr marL="609600" lvl="0" indent="-384175" algn="l" rtl="0">
              <a:lnSpc>
                <a:spcPct val="90000"/>
              </a:lnSpc>
              <a:spcBef>
                <a:spcPts val="520"/>
              </a:spcBef>
              <a:spcAft>
                <a:spcPts val="0"/>
              </a:spcAft>
              <a:buClr>
                <a:schemeClr val="dk1"/>
              </a:buClr>
              <a:buSzPts val="2600"/>
              <a:buChar char="•"/>
            </a:pPr>
            <a:r>
              <a:rPr lang="en" sz="2600"/>
              <a:t>OTONOMI;</a:t>
            </a:r>
            <a:r>
              <a:rPr lang="en" sz="2000"/>
              <a:t> kebebasan mengembangkan profesi, kreativitas dan inovasi yang bermanfaat bagi pengembangan profesi maupun masyarakat yang membutuhkan layanan profesi. Tanggung jawab profesional akan memberikan batas/rambu dalam penerapan otonomi.</a:t>
            </a:r>
            <a:endParaRPr sz="2600"/>
          </a:p>
          <a:p>
            <a:pPr marL="609600" lvl="0" indent="-384175" algn="l" rtl="0">
              <a:lnSpc>
                <a:spcPct val="90000"/>
              </a:lnSpc>
              <a:spcBef>
                <a:spcPts val="520"/>
              </a:spcBef>
              <a:spcAft>
                <a:spcPts val="0"/>
              </a:spcAft>
              <a:buClr>
                <a:schemeClr val="dk1"/>
              </a:buClr>
              <a:buSzPts val="2600"/>
              <a:buChar char="•"/>
            </a:pPr>
            <a:r>
              <a:rPr lang="en" sz="2600"/>
              <a:t>INTEGRITAS MORAL; </a:t>
            </a:r>
            <a:r>
              <a:rPr lang="en" sz="2000"/>
              <a:t>Integritas pribadi yang tidak dipertanyakan dan komitmen moral yang tinggi mengharuskan seorang profesional senantiasa menjaga nama baik, martabat, citra, keluhuran dan kehormatan profesi.</a:t>
            </a:r>
            <a:endParaRPr sz="2600"/>
          </a:p>
        </p:txBody>
      </p:sp>
      <p:sp>
        <p:nvSpPr>
          <p:cNvPr id="251" name="Google Shape;251;p36"/>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11</a:t>
            </a:fld>
            <a:endParaRPr sz="1800" b="1">
              <a:solidFill>
                <a:schemeClr val="dk1"/>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sldNum" idx="4294967295"/>
          </p:nvPr>
        </p:nvSpPr>
        <p:spPr>
          <a:xfrm>
            <a:off x="6553200" y="4683919"/>
            <a:ext cx="2133600" cy="35718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57" name="Google Shape;257;p37"/>
          <p:cNvGrpSpPr/>
          <p:nvPr/>
        </p:nvGrpSpPr>
        <p:grpSpPr>
          <a:xfrm>
            <a:off x="539553" y="195486"/>
            <a:ext cx="8496943" cy="4860396"/>
            <a:chOff x="440" y="317"/>
            <a:chExt cx="4853" cy="3790"/>
          </a:xfrm>
        </p:grpSpPr>
        <p:pic>
          <p:nvPicPr>
            <p:cNvPr id="258" name="Google Shape;258;p37"/>
            <p:cNvPicPr preferRelativeResize="0"/>
            <p:nvPr/>
          </p:nvPicPr>
          <p:blipFill rotWithShape="1">
            <a:blip r:embed="rId3">
              <a:alphaModFix/>
            </a:blip>
            <a:srcRect l="12093" t="2504" r="12419" b="2207"/>
            <a:stretch/>
          </p:blipFill>
          <p:spPr>
            <a:xfrm>
              <a:off x="440" y="317"/>
              <a:ext cx="4853" cy="3748"/>
            </a:xfrm>
            <a:prstGeom prst="rect">
              <a:avLst/>
            </a:prstGeom>
            <a:noFill/>
            <a:ln>
              <a:noFill/>
            </a:ln>
          </p:spPr>
        </p:pic>
        <p:sp>
          <p:nvSpPr>
            <p:cNvPr id="259" name="Google Shape;259;p37"/>
            <p:cNvSpPr/>
            <p:nvPr/>
          </p:nvSpPr>
          <p:spPr>
            <a:xfrm>
              <a:off x="3278" y="3905"/>
              <a:ext cx="2005" cy="202"/>
            </a:xfrm>
            <a:prstGeom prst="rect">
              <a:avLst/>
            </a:prstGeom>
            <a:noFill/>
            <a:ln>
              <a:noFill/>
            </a:ln>
          </p:spPr>
          <p:txBody>
            <a:bodyPr spcFirstLastPara="1" wrap="square" lIns="73950" tIns="36975" rIns="73950" bIns="36975" anchor="t" anchorCtr="0">
              <a:noAutofit/>
            </a:bodyPr>
            <a:lstStyle/>
            <a:p>
              <a:pPr marL="0" marR="0" lvl="0" indent="0" algn="l" rtl="0">
                <a:spcBef>
                  <a:spcPts val="0"/>
                </a:spcBef>
                <a:spcAft>
                  <a:spcPts val="0"/>
                </a:spcAft>
                <a:buNone/>
              </a:pPr>
              <a:r>
                <a:rPr lang="en" sz="1400">
                  <a:solidFill>
                    <a:srgbClr val="FFFF99"/>
                  </a:solidFill>
                  <a:latin typeface="Tahoma"/>
                  <a:ea typeface="Tahoma"/>
                  <a:cs typeface="Tahoma"/>
                  <a:sym typeface="Tahoma"/>
                </a:rPr>
                <a:t>Noreen E. Calderbank, P.Eng.</a:t>
              </a:r>
              <a:r>
                <a:rPr lang="en" sz="1400">
                  <a:solidFill>
                    <a:srgbClr val="FFFF99"/>
                  </a:solidFill>
                  <a:latin typeface="Times New Roman"/>
                  <a:ea typeface="Times New Roman"/>
                  <a:cs typeface="Times New Roman"/>
                  <a:sym typeface="Times New Roman"/>
                </a:rPr>
                <a:t> </a:t>
              </a:r>
              <a:endParaRPr/>
            </a:p>
          </p:txBody>
        </p:sp>
      </p:grpSp>
      <p:sp>
        <p:nvSpPr>
          <p:cNvPr id="260" name="Google Shape;260;p37"/>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sp>
        <p:nvSpPr>
          <p:cNvPr id="261" name="Google Shape;261;p37"/>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12</a:t>
            </a:fld>
            <a:endParaRPr sz="1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6" name="Google Shape;266;p38"/>
          <p:cNvGraphicFramePr/>
          <p:nvPr/>
        </p:nvGraphicFramePr>
        <p:xfrm>
          <a:off x="0" y="-57150"/>
          <a:ext cx="3000000" cy="3000000"/>
        </p:xfrm>
        <a:graphic>
          <a:graphicData uri="http://schemas.openxmlformats.org/drawingml/2006/table">
            <a:tbl>
              <a:tblPr firstRow="1" bandRow="1">
                <a:noFill/>
                <a:tableStyleId>{157D79F1-6E3D-41EC-9B11-10D6B67944DD}</a:tableStyleId>
              </a:tblPr>
              <a:tblGrid>
                <a:gridCol w="9144000">
                  <a:extLst>
                    <a:ext uri="{9D8B030D-6E8A-4147-A177-3AD203B41FA5}">
                      <a16:colId xmlns:a16="http://schemas.microsoft.com/office/drawing/2014/main" val="20000"/>
                    </a:ext>
                  </a:extLst>
                </a:gridCol>
              </a:tblGrid>
              <a:tr h="758025">
                <a:tc>
                  <a:txBody>
                    <a:bodyPr/>
                    <a:lstStyle/>
                    <a:p>
                      <a:pPr marL="0" marR="0" lvl="0" indent="0" algn="l" rtl="0">
                        <a:spcBef>
                          <a:spcPts val="0"/>
                        </a:spcBef>
                        <a:spcAft>
                          <a:spcPts val="0"/>
                        </a:spcAft>
                        <a:buNone/>
                      </a:pPr>
                      <a:endParaRPr sz="1400"/>
                    </a:p>
                  </a:txBody>
                  <a:tcPr marL="91450" marR="91450" marT="34300" marB="34300">
                    <a:solidFill>
                      <a:schemeClr val="lt1"/>
                    </a:solidFill>
                  </a:tcPr>
                </a:tc>
                <a:extLst>
                  <a:ext uri="{0D108BD9-81ED-4DB2-BD59-A6C34878D82A}">
                    <a16:rowId xmlns:a16="http://schemas.microsoft.com/office/drawing/2014/main" val="10000"/>
                  </a:ext>
                </a:extLst>
              </a:tr>
              <a:tr h="4442600">
                <a:tc>
                  <a:txBody>
                    <a:bodyPr/>
                    <a:lstStyle/>
                    <a:p>
                      <a:pPr marL="0" marR="0" lvl="0" indent="0" algn="l" rtl="0">
                        <a:spcBef>
                          <a:spcPts val="0"/>
                        </a:spcBef>
                        <a:spcAft>
                          <a:spcPts val="0"/>
                        </a:spcAft>
                        <a:buNone/>
                      </a:pPr>
                      <a:endParaRPr sz="1400"/>
                    </a:p>
                    <a:p>
                      <a:pPr marL="0" marR="0" lvl="0" indent="0" algn="ctr" rtl="0">
                        <a:spcBef>
                          <a:spcPts val="0"/>
                        </a:spcBef>
                        <a:spcAft>
                          <a:spcPts val="0"/>
                        </a:spcAft>
                        <a:buNone/>
                      </a:pPr>
                      <a:endParaRPr sz="1400"/>
                    </a:p>
                  </a:txBody>
                  <a:tcPr marL="91450" marR="91450" marT="34300" marB="34300" anchor="ctr"/>
                </a:tc>
                <a:extLst>
                  <a:ext uri="{0D108BD9-81ED-4DB2-BD59-A6C34878D82A}">
                    <a16:rowId xmlns:a16="http://schemas.microsoft.com/office/drawing/2014/main" val="10001"/>
                  </a:ext>
                </a:extLst>
              </a:tr>
            </a:tbl>
          </a:graphicData>
        </a:graphic>
      </p:graphicFrame>
      <p:graphicFrame>
        <p:nvGraphicFramePr>
          <p:cNvPr id="267" name="Google Shape;267;p38"/>
          <p:cNvGraphicFramePr/>
          <p:nvPr/>
        </p:nvGraphicFramePr>
        <p:xfrm>
          <a:off x="609600" y="872728"/>
          <a:ext cx="3000000" cy="3000000"/>
        </p:xfrm>
        <a:graphic>
          <a:graphicData uri="http://schemas.openxmlformats.org/drawingml/2006/table">
            <a:tbl>
              <a:tblPr firstRow="1" bandRow="1">
                <a:noFill/>
                <a:tableStyleId>{157D79F1-6E3D-41EC-9B11-10D6B67944DD}</a:tableStyleId>
              </a:tblPr>
              <a:tblGrid>
                <a:gridCol w="1905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536475">
                <a:tc>
                  <a:txBody>
                    <a:bodyPr/>
                    <a:lstStyle/>
                    <a:p>
                      <a:pPr marL="0" marR="0" lvl="0" indent="0" algn="l" rtl="0">
                        <a:spcBef>
                          <a:spcPts val="0"/>
                        </a:spcBef>
                        <a:spcAft>
                          <a:spcPts val="0"/>
                        </a:spcAft>
                        <a:buNone/>
                      </a:pPr>
                      <a:endParaRPr sz="1400"/>
                    </a:p>
                  </a:txBody>
                  <a:tcPr marL="91450" marR="91450" marT="34300" marB="34300">
                    <a:solidFill>
                      <a:schemeClr val="lt1"/>
                    </a:solidFill>
                  </a:tcPr>
                </a:tc>
                <a:tc>
                  <a:txBody>
                    <a:bodyPr/>
                    <a:lstStyle/>
                    <a:p>
                      <a:pPr marL="0" marR="0" lvl="0" indent="0" algn="ctr" rtl="0">
                        <a:spcBef>
                          <a:spcPts val="0"/>
                        </a:spcBef>
                        <a:spcAft>
                          <a:spcPts val="0"/>
                        </a:spcAft>
                        <a:buNone/>
                      </a:pPr>
                      <a:r>
                        <a:rPr lang="en" sz="1400"/>
                        <a:t>TENAGA AHLI </a:t>
                      </a:r>
                      <a:endParaRPr sz="1100"/>
                    </a:p>
                    <a:p>
                      <a:pPr marL="0" marR="0" lvl="0" indent="0" algn="ctr" rtl="0">
                        <a:spcBef>
                          <a:spcPts val="0"/>
                        </a:spcBef>
                        <a:spcAft>
                          <a:spcPts val="0"/>
                        </a:spcAft>
                        <a:buNone/>
                      </a:pPr>
                      <a:r>
                        <a:rPr lang="en" sz="1400"/>
                        <a:t>[ PROFESI ]</a:t>
                      </a:r>
                      <a:endParaRPr sz="1400"/>
                    </a:p>
                  </a:txBody>
                  <a:tcPr marL="91450" marR="91450" marT="34300" marB="34300">
                    <a:solidFill>
                      <a:srgbClr val="0000CC"/>
                    </a:solidFill>
                  </a:tcPr>
                </a:tc>
                <a:extLst>
                  <a:ext uri="{0D108BD9-81ED-4DB2-BD59-A6C34878D82A}">
                    <a16:rowId xmlns:a16="http://schemas.microsoft.com/office/drawing/2014/main" val="10000"/>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KELUARAN / OUTPUT</a:t>
                      </a:r>
                      <a:endParaRPr sz="1100"/>
                    </a:p>
                  </a:txBody>
                  <a:tcPr marL="91450" marR="91450" marT="34300" marB="34300"/>
                </a:tc>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KECENDIKIAAN</a:t>
                      </a:r>
                      <a:endParaRPr sz="1100"/>
                    </a:p>
                    <a:p>
                      <a:pPr marL="0" marR="0" lvl="0" indent="0" algn="l" rtl="0">
                        <a:spcBef>
                          <a:spcPts val="0"/>
                        </a:spcBef>
                        <a:spcAft>
                          <a:spcPts val="0"/>
                        </a:spcAft>
                        <a:buNone/>
                      </a:pPr>
                      <a:endParaRPr sz="1400"/>
                    </a:p>
                  </a:txBody>
                  <a:tcPr marL="91450" marR="91450" marT="34300" marB="34300"/>
                </a:tc>
                <a:extLst>
                  <a:ext uri="{0D108BD9-81ED-4DB2-BD59-A6C34878D82A}">
                    <a16:rowId xmlns:a16="http://schemas.microsoft.com/office/drawing/2014/main" val="10001"/>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PROSES PENGAJARAN</a:t>
                      </a:r>
                      <a:endParaRPr sz="1100"/>
                    </a:p>
                  </a:txBody>
                  <a:tcPr marL="91450" marR="91450" marT="34300" marB="34300">
                    <a:solidFill>
                      <a:srgbClr val="8CB3E3"/>
                    </a:solidFill>
                  </a:tcPr>
                </a:tc>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PENDIDIKAN</a:t>
                      </a:r>
                      <a:endParaRPr sz="1100"/>
                    </a:p>
                    <a:p>
                      <a:pPr marL="0" marR="0" lvl="0" indent="0" algn="l" rtl="0">
                        <a:spcBef>
                          <a:spcPts val="0"/>
                        </a:spcBef>
                        <a:spcAft>
                          <a:spcPts val="0"/>
                        </a:spcAft>
                        <a:buNone/>
                      </a:pPr>
                      <a:endParaRPr sz="1400"/>
                    </a:p>
                  </a:txBody>
                  <a:tcPr marL="91450" marR="91450" marT="34300" marB="34300">
                    <a:solidFill>
                      <a:srgbClr val="8CB3E3"/>
                    </a:solidFill>
                  </a:tcPr>
                </a:tc>
                <a:extLst>
                  <a:ext uri="{0D108BD9-81ED-4DB2-BD59-A6C34878D82A}">
                    <a16:rowId xmlns:a16="http://schemas.microsoft.com/office/drawing/2014/main" val="10002"/>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LEGAL LIABILITY</a:t>
                      </a:r>
                      <a:endParaRPr sz="1100"/>
                    </a:p>
                  </a:txBody>
                  <a:tcPr marL="91450" marR="91450" marT="34300" marB="34300"/>
                </a:tc>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LIABLE</a:t>
                      </a:r>
                      <a:endParaRPr sz="1100"/>
                    </a:p>
                    <a:p>
                      <a:pPr marL="0" marR="0" lvl="0" indent="0" algn="l" rtl="0">
                        <a:spcBef>
                          <a:spcPts val="0"/>
                        </a:spcBef>
                        <a:spcAft>
                          <a:spcPts val="0"/>
                        </a:spcAft>
                        <a:buNone/>
                      </a:pPr>
                      <a:endParaRPr sz="1400"/>
                    </a:p>
                  </a:txBody>
                  <a:tcPr marL="91450" marR="91450" marT="34300" marB="34300"/>
                </a:tc>
                <a:extLst>
                  <a:ext uri="{0D108BD9-81ED-4DB2-BD59-A6C34878D82A}">
                    <a16:rowId xmlns:a16="http://schemas.microsoft.com/office/drawing/2014/main" val="10003"/>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BAKUAN KOMPETENSI</a:t>
                      </a:r>
                      <a:endParaRPr sz="1100"/>
                    </a:p>
                  </a:txBody>
                  <a:tcPr marL="91450" marR="91450" marT="34300" marB="34300">
                    <a:solidFill>
                      <a:srgbClr val="8CB3E3"/>
                    </a:solidFill>
                  </a:tcPr>
                </a:tc>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PROFESSION RELATED</a:t>
                      </a:r>
                      <a:endParaRPr sz="1100"/>
                    </a:p>
                  </a:txBody>
                  <a:tcPr marL="91450" marR="91450" marT="34300" marB="34300">
                    <a:solidFill>
                      <a:srgbClr val="8CB3E3"/>
                    </a:solidFill>
                  </a:tcPr>
                </a:tc>
                <a:extLst>
                  <a:ext uri="{0D108BD9-81ED-4DB2-BD59-A6C34878D82A}">
                    <a16:rowId xmlns:a16="http://schemas.microsoft.com/office/drawing/2014/main" val="10004"/>
                  </a:ext>
                </a:extLst>
              </a:tr>
              <a:tr h="7663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UJI KOMPETENSI</a:t>
                      </a:r>
                      <a:endParaRPr sz="1100"/>
                    </a:p>
                  </a:txBody>
                  <a:tcPr marL="91450" marR="91450" marT="34300" marB="34300"/>
                </a:tc>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PEER TO PEER ASSESSMENT</a:t>
                      </a:r>
                      <a:endParaRPr sz="1100"/>
                    </a:p>
                    <a:p>
                      <a:pPr marL="0" marR="0" lvl="0" indent="0" algn="l" rtl="0">
                        <a:spcBef>
                          <a:spcPts val="0"/>
                        </a:spcBef>
                        <a:spcAft>
                          <a:spcPts val="0"/>
                        </a:spcAft>
                        <a:buNone/>
                      </a:pPr>
                      <a:endParaRPr sz="1400"/>
                    </a:p>
                  </a:txBody>
                  <a:tcPr marL="91450" marR="91450" marT="34300" marB="34300"/>
                </a:tc>
                <a:extLst>
                  <a:ext uri="{0D108BD9-81ED-4DB2-BD59-A6C34878D82A}">
                    <a16:rowId xmlns:a16="http://schemas.microsoft.com/office/drawing/2014/main" val="10005"/>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ORGANISASI</a:t>
                      </a:r>
                      <a:endParaRPr sz="1100"/>
                    </a:p>
                  </a:txBody>
                  <a:tcPr marL="91450" marR="91450" marT="34300" marB="34300">
                    <a:solidFill>
                      <a:srgbClr val="8CB3E3"/>
                    </a:solidFill>
                  </a:tcPr>
                </a:tc>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ASOSIASI PROFESI</a:t>
                      </a:r>
                      <a:endParaRPr sz="1100"/>
                    </a:p>
                    <a:p>
                      <a:pPr marL="0" marR="0" lvl="0" indent="0" algn="l" rtl="0">
                        <a:spcBef>
                          <a:spcPts val="0"/>
                        </a:spcBef>
                        <a:spcAft>
                          <a:spcPts val="0"/>
                        </a:spcAft>
                        <a:buNone/>
                      </a:pPr>
                      <a:endParaRPr sz="1400"/>
                    </a:p>
                  </a:txBody>
                  <a:tcPr marL="91450" marR="91450" marT="34300" marB="34300">
                    <a:solidFill>
                      <a:srgbClr val="8CB3E3"/>
                    </a:solidFill>
                  </a:tcPr>
                </a:tc>
                <a:extLst>
                  <a:ext uri="{0D108BD9-81ED-4DB2-BD59-A6C34878D82A}">
                    <a16:rowId xmlns:a16="http://schemas.microsoft.com/office/drawing/2014/main" val="10006"/>
                  </a:ext>
                </a:extLst>
              </a:tr>
            </a:tbl>
          </a:graphicData>
        </a:graphic>
      </p:graphicFrame>
      <p:graphicFrame>
        <p:nvGraphicFramePr>
          <p:cNvPr id="268" name="Google Shape;268;p38"/>
          <p:cNvGraphicFramePr/>
          <p:nvPr/>
        </p:nvGraphicFramePr>
        <p:xfrm>
          <a:off x="5610225" y="875110"/>
          <a:ext cx="3000000" cy="3000000"/>
        </p:xfrm>
        <a:graphic>
          <a:graphicData uri="http://schemas.openxmlformats.org/drawingml/2006/table">
            <a:tbl>
              <a:tblPr firstRow="1" bandRow="1">
                <a:noFill/>
                <a:tableStyleId>{157D79F1-6E3D-41EC-9B11-10D6B67944DD}</a:tableStyleId>
              </a:tblPr>
              <a:tblGrid>
                <a:gridCol w="2819400">
                  <a:extLst>
                    <a:ext uri="{9D8B030D-6E8A-4147-A177-3AD203B41FA5}">
                      <a16:colId xmlns:a16="http://schemas.microsoft.com/office/drawing/2014/main" val="20000"/>
                    </a:ext>
                  </a:extLst>
                </a:gridCol>
              </a:tblGrid>
              <a:tr h="536475">
                <a:tc>
                  <a:txBody>
                    <a:bodyPr/>
                    <a:lstStyle/>
                    <a:p>
                      <a:pPr marL="0" marR="0" lvl="0" indent="0" algn="ctr" rtl="0">
                        <a:spcBef>
                          <a:spcPts val="0"/>
                        </a:spcBef>
                        <a:spcAft>
                          <a:spcPts val="0"/>
                        </a:spcAft>
                        <a:buNone/>
                      </a:pPr>
                      <a:r>
                        <a:rPr lang="en" sz="1400"/>
                        <a:t>TENAGA  TERAMPIL</a:t>
                      </a:r>
                      <a:endParaRPr sz="1100"/>
                    </a:p>
                  </a:txBody>
                  <a:tcPr marL="91450" marR="91450" marT="34300" marB="34300">
                    <a:solidFill>
                      <a:srgbClr val="0000CC"/>
                    </a:solidFill>
                  </a:tcPr>
                </a:tc>
                <a:extLst>
                  <a:ext uri="{0D108BD9-81ED-4DB2-BD59-A6C34878D82A}">
                    <a16:rowId xmlns:a16="http://schemas.microsoft.com/office/drawing/2014/main" val="10000"/>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KETERAMPILAN</a:t>
                      </a:r>
                      <a:endParaRPr sz="1100"/>
                    </a:p>
                    <a:p>
                      <a:pPr marL="0" marR="0" lvl="0" indent="0" algn="l" rtl="0">
                        <a:spcBef>
                          <a:spcPts val="0"/>
                        </a:spcBef>
                        <a:spcAft>
                          <a:spcPts val="0"/>
                        </a:spcAft>
                        <a:buNone/>
                      </a:pPr>
                      <a:endParaRPr sz="1400"/>
                    </a:p>
                  </a:txBody>
                  <a:tcPr marL="91450" marR="91450" marT="34300" marB="34300"/>
                </a:tc>
                <a:extLst>
                  <a:ext uri="{0D108BD9-81ED-4DB2-BD59-A6C34878D82A}">
                    <a16:rowId xmlns:a16="http://schemas.microsoft.com/office/drawing/2014/main" val="10001"/>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PELATIHAN</a:t>
                      </a:r>
                      <a:endParaRPr sz="1100"/>
                    </a:p>
                    <a:p>
                      <a:pPr marL="0" marR="0" lvl="0" indent="0" algn="l" rtl="0">
                        <a:spcBef>
                          <a:spcPts val="0"/>
                        </a:spcBef>
                        <a:spcAft>
                          <a:spcPts val="0"/>
                        </a:spcAft>
                        <a:buNone/>
                      </a:pPr>
                      <a:endParaRPr sz="1400"/>
                    </a:p>
                  </a:txBody>
                  <a:tcPr marL="91450" marR="91450" marT="34300" marB="34300">
                    <a:solidFill>
                      <a:srgbClr val="8CB3E3"/>
                    </a:solidFill>
                  </a:tcPr>
                </a:tc>
                <a:extLst>
                  <a:ext uri="{0D108BD9-81ED-4DB2-BD59-A6C34878D82A}">
                    <a16:rowId xmlns:a16="http://schemas.microsoft.com/office/drawing/2014/main" val="10002"/>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TIDAK LIABLE</a:t>
                      </a:r>
                      <a:endParaRPr sz="1100"/>
                    </a:p>
                  </a:txBody>
                  <a:tcPr marL="91450" marR="91450" marT="34300" marB="34300"/>
                </a:tc>
                <a:extLst>
                  <a:ext uri="{0D108BD9-81ED-4DB2-BD59-A6C34878D82A}">
                    <a16:rowId xmlns:a16="http://schemas.microsoft.com/office/drawing/2014/main" val="10003"/>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JOB</a:t>
                      </a:r>
                      <a:endParaRPr sz="1100"/>
                    </a:p>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 RELATED</a:t>
                      </a:r>
                      <a:endParaRPr sz="1100"/>
                    </a:p>
                  </a:txBody>
                  <a:tcPr marL="91450" marR="91450" marT="34300" marB="34300">
                    <a:solidFill>
                      <a:srgbClr val="8CB3E3"/>
                    </a:solidFill>
                  </a:tcPr>
                </a:tc>
                <a:extLst>
                  <a:ext uri="{0D108BD9-81ED-4DB2-BD59-A6C34878D82A}">
                    <a16:rowId xmlns:a16="http://schemas.microsoft.com/office/drawing/2014/main" val="10004"/>
                  </a:ext>
                </a:extLst>
              </a:tr>
              <a:tr h="7663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UJI</a:t>
                      </a:r>
                      <a:endParaRPr sz="1100"/>
                    </a:p>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KETERAMPILAN</a:t>
                      </a:r>
                      <a:endParaRPr sz="1100"/>
                    </a:p>
                    <a:p>
                      <a:pPr marL="0" marR="0" lvl="0" indent="0" algn="l" rtl="0">
                        <a:spcBef>
                          <a:spcPts val="0"/>
                        </a:spcBef>
                        <a:spcAft>
                          <a:spcPts val="0"/>
                        </a:spcAft>
                        <a:buNone/>
                      </a:pPr>
                      <a:endParaRPr sz="1400"/>
                    </a:p>
                  </a:txBody>
                  <a:tcPr marL="91450" marR="91450" marT="34300" marB="34300"/>
                </a:tc>
                <a:extLst>
                  <a:ext uri="{0D108BD9-81ED-4DB2-BD59-A6C34878D82A}">
                    <a16:rowId xmlns:a16="http://schemas.microsoft.com/office/drawing/2014/main" val="10005"/>
                  </a:ext>
                </a:extLst>
              </a:tr>
              <a:tr h="536475">
                <a:tc>
                  <a:txBody>
                    <a:bodyPr/>
                    <a:lstStyle/>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SERIKAT</a:t>
                      </a:r>
                      <a:endParaRPr sz="1100"/>
                    </a:p>
                    <a:p>
                      <a:pPr marL="0" marR="0" lvl="0" indent="0" algn="l" rtl="0">
                        <a:lnSpc>
                          <a:spcPct val="100000"/>
                        </a:lnSpc>
                        <a:spcBef>
                          <a:spcPts val="0"/>
                        </a:spcBef>
                        <a:spcAft>
                          <a:spcPts val="0"/>
                        </a:spcAft>
                        <a:buClr>
                          <a:schemeClr val="dk1"/>
                        </a:buClr>
                        <a:buSzPts val="1400"/>
                        <a:buFont typeface="Tahoma"/>
                        <a:buNone/>
                      </a:pPr>
                      <a:r>
                        <a:rPr lang="en" sz="1400" b="1">
                          <a:latin typeface="Tahoma"/>
                          <a:ea typeface="Tahoma"/>
                          <a:cs typeface="Tahoma"/>
                          <a:sym typeface="Tahoma"/>
                        </a:rPr>
                        <a:t>SEKERJA</a:t>
                      </a:r>
                      <a:endParaRPr sz="1100"/>
                    </a:p>
                  </a:txBody>
                  <a:tcPr marL="91450" marR="91450" marT="34300" marB="34300">
                    <a:solidFill>
                      <a:srgbClr val="8CB3E3"/>
                    </a:solidFill>
                  </a:tcPr>
                </a:tc>
                <a:extLst>
                  <a:ext uri="{0D108BD9-81ED-4DB2-BD59-A6C34878D82A}">
                    <a16:rowId xmlns:a16="http://schemas.microsoft.com/office/drawing/2014/main" val="10006"/>
                  </a:ext>
                </a:extLst>
              </a:tr>
            </a:tbl>
          </a:graphicData>
        </a:graphic>
      </p:graphicFrame>
      <p:sp>
        <p:nvSpPr>
          <p:cNvPr id="269" name="Google Shape;269;p38"/>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13</a:t>
            </a:fld>
            <a:endParaRPr sz="1800" b="1">
              <a:solidFill>
                <a:schemeClr val="dk1"/>
              </a:solidFill>
              <a:latin typeface="Arial"/>
              <a:ea typeface="Arial"/>
              <a:cs typeface="Arial"/>
              <a:sym typeface="Arial"/>
            </a:endParaRPr>
          </a:p>
        </p:txBody>
      </p:sp>
      <p:grpSp>
        <p:nvGrpSpPr>
          <p:cNvPr id="270" name="Google Shape;270;p38"/>
          <p:cNvGrpSpPr/>
          <p:nvPr/>
        </p:nvGrpSpPr>
        <p:grpSpPr>
          <a:xfrm>
            <a:off x="0" y="0"/>
            <a:ext cx="9144000" cy="428625"/>
            <a:chOff x="0" y="0"/>
            <a:chExt cx="9144000" cy="571480"/>
          </a:xfrm>
        </p:grpSpPr>
        <p:sp>
          <p:nvSpPr>
            <p:cNvPr id="271" name="Google Shape;271;p38"/>
            <p:cNvSpPr/>
            <p:nvPr/>
          </p:nvSpPr>
          <p:spPr>
            <a:xfrm>
              <a:off x="642938" y="0"/>
              <a:ext cx="8501062" cy="571480"/>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38"/>
            <p:cNvSpPr/>
            <p:nvPr/>
          </p:nvSpPr>
          <p:spPr>
            <a:xfrm>
              <a:off x="0" y="0"/>
              <a:ext cx="571500" cy="571480"/>
            </a:xfrm>
            <a:prstGeom prst="rect">
              <a:avLst/>
            </a:prstGeom>
            <a:solidFill>
              <a:srgbClr val="FF996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sp>
        <p:nvSpPr>
          <p:cNvPr id="273" name="Google Shape;273;p38"/>
          <p:cNvSpPr txBox="1"/>
          <p:nvPr/>
        </p:nvSpPr>
        <p:spPr>
          <a:xfrm>
            <a:off x="1643042" y="-214326"/>
            <a:ext cx="8229600" cy="85725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 sz="4400" b="1">
                <a:solidFill>
                  <a:schemeClr val="dk1"/>
                </a:solidFill>
                <a:latin typeface="Calibri"/>
                <a:ea typeface="Calibri"/>
                <a:cs typeface="Calibri"/>
                <a:sym typeface="Calibri"/>
              </a:rPr>
              <a:t>PROFESI </a:t>
            </a:r>
            <a:r>
              <a:rPr lang="en" sz="4400" b="1">
                <a:solidFill>
                  <a:srgbClr val="D99593"/>
                </a:solidFill>
                <a:latin typeface="Calibri"/>
                <a:ea typeface="Calibri"/>
                <a:cs typeface="Calibri"/>
                <a:sym typeface="Calibri"/>
              </a:rPr>
              <a:t>VS</a:t>
            </a:r>
            <a:r>
              <a:rPr lang="en" sz="4400" b="1">
                <a:solidFill>
                  <a:schemeClr val="dk1"/>
                </a:solidFill>
                <a:latin typeface="Calibri"/>
                <a:ea typeface="Calibri"/>
                <a:cs typeface="Calibri"/>
                <a:sym typeface="Calibri"/>
              </a:rPr>
              <a:t> TERAMPIL</a:t>
            </a: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descr="iconic architecture-Modernism at Its Best-The Niemeyer Center by Oscar Niemeyer Homesthetics"/>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9" name="Google Shape;279;p39" descr="iconic architecture-Modernism at Its Best-The Niemeyer Center by Oscar Niemeyer Homesthetics"/>
          <p:cNvPicPr preferRelativeResize="0"/>
          <p:nvPr/>
        </p:nvPicPr>
        <p:blipFill rotWithShape="1">
          <a:blip r:embed="rId3">
            <a:alphaModFix/>
          </a:blip>
          <a:srcRect/>
          <a:stretch/>
        </p:blipFill>
        <p:spPr>
          <a:xfrm flipH="1">
            <a:off x="2151087" y="771993"/>
            <a:ext cx="6775555" cy="3965250"/>
          </a:xfrm>
          <a:prstGeom prst="rect">
            <a:avLst/>
          </a:prstGeom>
          <a:noFill/>
          <a:ln>
            <a:noFill/>
          </a:ln>
        </p:spPr>
      </p:pic>
      <p:sp>
        <p:nvSpPr>
          <p:cNvPr id="280" name="Google Shape;280;p39"/>
          <p:cNvSpPr/>
          <p:nvPr/>
        </p:nvSpPr>
        <p:spPr>
          <a:xfrm>
            <a:off x="1979240" y="873333"/>
            <a:ext cx="6553200" cy="3762569"/>
          </a:xfrm>
          <a:prstGeom prst="rect">
            <a:avLst/>
          </a:prstGeom>
          <a:noFill/>
          <a:ln>
            <a:noFill/>
          </a:ln>
        </p:spPr>
        <p:txBody>
          <a:bodyPr spcFirstLastPara="1" wrap="square" lIns="91425" tIns="45700" rIns="91425" bIns="45700" anchor="t" anchorCtr="0">
            <a:noAutofit/>
          </a:bodyPr>
          <a:lstStyle/>
          <a:p>
            <a:pPr marL="115888" marR="0" lvl="0" indent="0" algn="l" rtl="0">
              <a:spcBef>
                <a:spcPts val="0"/>
              </a:spcBef>
              <a:spcAft>
                <a:spcPts val="0"/>
              </a:spcAft>
              <a:buNone/>
            </a:pPr>
            <a:r>
              <a:rPr lang="en" sz="2400" dirty="0">
                <a:solidFill>
                  <a:schemeClr val="lt1"/>
                </a:solidFill>
                <a:latin typeface="Arial"/>
                <a:ea typeface="Arial"/>
                <a:cs typeface="Arial"/>
                <a:sym typeface="Arial"/>
              </a:rPr>
              <a:t>PROFESIONAL ENGINEERS </a:t>
            </a:r>
            <a:r>
              <a:rPr lang="en" sz="2400" dirty="0">
                <a:solidFill>
                  <a:schemeClr val="dk1"/>
                </a:solidFill>
                <a:latin typeface="Arial"/>
                <a:ea typeface="Arial"/>
                <a:cs typeface="Arial"/>
                <a:sym typeface="Arial"/>
              </a:rPr>
              <a:t/>
            </a:r>
            <a:br>
              <a:rPr lang="en" sz="2400" dirty="0">
                <a:solidFill>
                  <a:schemeClr val="dk1"/>
                </a:solidFill>
                <a:latin typeface="Arial"/>
                <a:ea typeface="Arial"/>
                <a:cs typeface="Arial"/>
                <a:sym typeface="Arial"/>
              </a:rPr>
            </a:br>
            <a:r>
              <a:rPr lang="en" sz="2400" dirty="0">
                <a:solidFill>
                  <a:schemeClr val="lt1"/>
                </a:solidFill>
                <a:latin typeface="Arial"/>
                <a:ea typeface="Arial"/>
                <a:cs typeface="Arial"/>
                <a:sym typeface="Arial"/>
              </a:rPr>
              <a:t>HAVE THE CHALLENGE AND OPPORTUNITY  </a:t>
            </a:r>
            <a:r>
              <a:rPr lang="en" sz="2400" dirty="0">
                <a:solidFill>
                  <a:schemeClr val="dk1"/>
                </a:solidFill>
                <a:latin typeface="Arial"/>
                <a:ea typeface="Arial"/>
                <a:cs typeface="Arial"/>
                <a:sym typeface="Arial"/>
              </a:rPr>
              <a:t>TO BE LEADERS  IN CREATING  A BETTER WORLD  FOR THE FUTURE</a:t>
            </a:r>
            <a:endParaRPr sz="2400" dirty="0">
              <a:solidFill>
                <a:schemeClr val="dk1"/>
              </a:solidFill>
              <a:latin typeface="Arial"/>
              <a:ea typeface="Arial"/>
              <a:cs typeface="Arial"/>
              <a:sym typeface="Arial"/>
            </a:endParaRPr>
          </a:p>
        </p:txBody>
      </p:sp>
      <p:sp>
        <p:nvSpPr>
          <p:cNvPr id="281" name="Google Shape;281;p39"/>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14</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Google Shape;292;p40"/>
          <p:cNvSpPr txBox="1"/>
          <p:nvPr/>
        </p:nvSpPr>
        <p:spPr>
          <a:xfrm>
            <a:off x="4794" y="627460"/>
            <a:ext cx="4067140" cy="4216003"/>
          </a:xfrm>
          <a:prstGeom prst="rect">
            <a:avLst/>
          </a:prstGeom>
          <a:solidFill>
            <a:srgbClr val="FBD4B4"/>
          </a:solidFill>
          <a:ln>
            <a:noFill/>
          </a:ln>
        </p:spPr>
        <p:txBody>
          <a:bodyPr spcFirstLastPara="1" wrap="square" lIns="91425" tIns="45700" rIns="91425" bIns="45700" anchor="t" anchorCtr="0">
            <a:noAutofit/>
          </a:bodyPr>
          <a:lstStyle/>
          <a:p>
            <a:pPr marL="177800" marR="0" lvl="0" indent="-158750" algn="l" rtl="0">
              <a:spcBef>
                <a:spcPts val="0"/>
              </a:spcBef>
              <a:spcAft>
                <a:spcPts val="0"/>
              </a:spcAft>
              <a:buClr>
                <a:schemeClr val="dk1"/>
              </a:buClr>
              <a:buSzPts val="1400"/>
              <a:buFont typeface="Noto Sans Symbols"/>
              <a:buChar char="▪"/>
            </a:pPr>
            <a:r>
              <a:rPr lang="en" sz="1200" b="1" dirty="0">
                <a:solidFill>
                  <a:schemeClr val="dk1"/>
                </a:solidFill>
                <a:latin typeface="Arial"/>
                <a:ea typeface="Arial"/>
                <a:cs typeface="Arial"/>
                <a:sym typeface="Arial"/>
              </a:rPr>
              <a:t>Leadership:</a:t>
            </a:r>
            <a:r>
              <a:rPr lang="en"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341313" marR="0" lvl="1" indent="-158750" algn="l" rtl="0">
              <a:spcBef>
                <a:spcPts val="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The ability or authority to guide and direct others toward achievement of a goal</a:t>
            </a:r>
            <a:endParaRPr sz="1050" dirty="0"/>
          </a:p>
          <a:p>
            <a:pPr marL="341313" marR="0" lvl="1" indent="-158750" algn="l" rtl="0">
              <a:spcBef>
                <a:spcPts val="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Leaders are key to influencing an organization’s corporate culture and ethics</a:t>
            </a:r>
            <a:endParaRPr sz="1200" b="0" i="0" u="none" strike="noStrike" cap="none" dirty="0">
              <a:solidFill>
                <a:schemeClr val="dk1"/>
              </a:solidFill>
              <a:latin typeface="Arial"/>
              <a:ea typeface="Arial"/>
              <a:cs typeface="Arial"/>
              <a:sym typeface="Arial"/>
            </a:endParaRPr>
          </a:p>
          <a:p>
            <a:pPr marL="177800" marR="0" lvl="0" indent="-158750" algn="l" rtl="0">
              <a:spcBef>
                <a:spcPts val="340"/>
              </a:spcBef>
              <a:spcAft>
                <a:spcPts val="0"/>
              </a:spcAft>
              <a:buClr>
                <a:schemeClr val="dk1"/>
              </a:buClr>
              <a:buSzPts val="1400"/>
              <a:buFont typeface="Noto Sans Symbols"/>
              <a:buChar char="▪"/>
            </a:pPr>
            <a:r>
              <a:rPr lang="en" sz="1200" b="1" dirty="0">
                <a:solidFill>
                  <a:schemeClr val="dk1"/>
                </a:solidFill>
                <a:latin typeface="Arial"/>
                <a:ea typeface="Arial"/>
                <a:cs typeface="Arial"/>
                <a:sym typeface="Arial"/>
              </a:rPr>
              <a:t>Leadership styles</a:t>
            </a:r>
            <a:endParaRPr sz="1200" dirty="0">
              <a:solidFill>
                <a:schemeClr val="dk1"/>
              </a:solidFill>
              <a:latin typeface="Arial"/>
              <a:ea typeface="Arial"/>
              <a:cs typeface="Arial"/>
              <a:sym typeface="Arial"/>
            </a:endParaRPr>
          </a:p>
          <a:p>
            <a:pPr marL="341313" marR="0" lvl="1" indent="-158750" algn="l" rtl="0">
              <a:spcBef>
                <a:spcPts val="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influence organizational behavior</a:t>
            </a:r>
            <a:endParaRPr sz="1050" dirty="0"/>
          </a:p>
          <a:p>
            <a:pPr marL="341313" marR="0" lvl="1" indent="-158750" algn="l" rtl="0">
              <a:spcBef>
                <a:spcPts val="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Including employees’ acceptance of/adherence to organizational norms and values.</a:t>
            </a:r>
            <a:endParaRPr sz="1050" dirty="0"/>
          </a:p>
          <a:p>
            <a:pPr marL="177800" marR="0" lvl="0" indent="-158750" algn="l" rtl="0">
              <a:spcBef>
                <a:spcPts val="600"/>
              </a:spcBef>
              <a:spcAft>
                <a:spcPts val="0"/>
              </a:spcAft>
              <a:buClr>
                <a:schemeClr val="dk1"/>
              </a:buClr>
              <a:buSzPts val="1400"/>
              <a:buFont typeface="Noto Sans Symbols"/>
              <a:buChar char="▪"/>
            </a:pPr>
            <a:r>
              <a:rPr lang="en" sz="1200" b="1" dirty="0">
                <a:solidFill>
                  <a:schemeClr val="dk1"/>
                </a:solidFill>
                <a:latin typeface="Arial"/>
                <a:ea typeface="Arial"/>
                <a:cs typeface="Arial"/>
                <a:sym typeface="Arial"/>
              </a:rPr>
              <a:t>Leadership types</a:t>
            </a:r>
            <a:endParaRPr sz="1050" dirty="0"/>
          </a:p>
          <a:p>
            <a:pPr marL="395288" marR="0" lvl="1" indent="-198438" algn="l" rtl="0">
              <a:spcBef>
                <a:spcPts val="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Transactional = Give something to get something </a:t>
            </a:r>
            <a:endParaRPr sz="1050" dirty="0"/>
          </a:p>
          <a:p>
            <a:pPr marL="395288" marR="0" lvl="1" indent="-198438" algn="l" rtl="0">
              <a:spcBef>
                <a:spcPts val="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Transformational = Go beyond self interests for the good of the whole - Transformational ethical leadership is best suited for organizations with high ethical commitment among employees and strong stakeholder support for an ethical culture</a:t>
            </a:r>
            <a:endParaRPr sz="1200" b="0" i="0" u="none" strike="noStrike" cap="none" dirty="0">
              <a:solidFill>
                <a:schemeClr val="dk1"/>
              </a:solidFill>
              <a:latin typeface="Arial"/>
              <a:ea typeface="Arial"/>
              <a:cs typeface="Arial"/>
              <a:sym typeface="Arial"/>
            </a:endParaRPr>
          </a:p>
          <a:p>
            <a:pPr marL="285750" marR="0" lvl="0" indent="-177800" algn="l" rtl="0">
              <a:spcBef>
                <a:spcPts val="600"/>
              </a:spcBef>
              <a:spcAft>
                <a:spcPts val="0"/>
              </a:spcAft>
              <a:buClr>
                <a:schemeClr val="dk1"/>
              </a:buClr>
              <a:buSzPts val="1700"/>
              <a:buFont typeface="Noto Sans Symbols"/>
              <a:buNone/>
            </a:pPr>
            <a:endParaRPr sz="1200" dirty="0">
              <a:solidFill>
                <a:schemeClr val="dk1"/>
              </a:solidFill>
              <a:latin typeface="Arial"/>
              <a:ea typeface="Arial"/>
              <a:cs typeface="Arial"/>
              <a:sym typeface="Arial"/>
            </a:endParaRPr>
          </a:p>
          <a:p>
            <a:pPr marL="742950" marR="0" lvl="1" indent="-177800" algn="l" rtl="0">
              <a:spcBef>
                <a:spcPts val="0"/>
              </a:spcBef>
              <a:spcAft>
                <a:spcPts val="0"/>
              </a:spcAft>
              <a:buClr>
                <a:schemeClr val="dk1"/>
              </a:buClr>
              <a:buSzPts val="1700"/>
              <a:buFont typeface="Arial"/>
              <a:buNone/>
            </a:pPr>
            <a:endParaRPr sz="1200" b="1" i="0" u="none" strike="noStrike" cap="none" dirty="0">
              <a:solidFill>
                <a:schemeClr val="dk1"/>
              </a:solidFill>
              <a:latin typeface="Arial"/>
              <a:ea typeface="Arial"/>
              <a:cs typeface="Arial"/>
              <a:sym typeface="Arial"/>
            </a:endParaRPr>
          </a:p>
          <a:p>
            <a:pPr marL="742950" marR="0" lvl="1" indent="-177800" algn="l" rtl="0">
              <a:spcBef>
                <a:spcPts val="0"/>
              </a:spcBef>
              <a:spcAft>
                <a:spcPts val="0"/>
              </a:spcAft>
              <a:buClr>
                <a:schemeClr val="dk1"/>
              </a:buClr>
              <a:buSzPts val="1700"/>
              <a:buFont typeface="Arial"/>
              <a:buNone/>
            </a:pPr>
            <a:endParaRPr sz="1200" b="1" i="0" u="none" strike="noStrike" cap="none" dirty="0">
              <a:solidFill>
                <a:schemeClr val="dk1"/>
              </a:solidFill>
              <a:latin typeface="Arial"/>
              <a:ea typeface="Arial"/>
              <a:cs typeface="Arial"/>
              <a:sym typeface="Arial"/>
            </a:endParaRPr>
          </a:p>
          <a:p>
            <a:pPr marL="742950" marR="0" lvl="1" indent="-177800" algn="l" rtl="0">
              <a:spcBef>
                <a:spcPts val="0"/>
              </a:spcBef>
              <a:spcAft>
                <a:spcPts val="0"/>
              </a:spcAft>
              <a:buClr>
                <a:schemeClr val="dk1"/>
              </a:buClr>
              <a:buSzPts val="1700"/>
              <a:buFont typeface="Arial"/>
              <a:buNone/>
            </a:pPr>
            <a:endParaRPr sz="1200" b="0" i="0" u="none" strike="noStrike" cap="none" dirty="0">
              <a:solidFill>
                <a:schemeClr val="dk1"/>
              </a:solidFill>
              <a:latin typeface="Arial"/>
              <a:ea typeface="Arial"/>
              <a:cs typeface="Arial"/>
              <a:sym typeface="Arial"/>
            </a:endParaRPr>
          </a:p>
          <a:p>
            <a:pPr marL="742950" marR="0" lvl="1" indent="-177800" algn="l" rtl="0">
              <a:spcBef>
                <a:spcPts val="0"/>
              </a:spcBef>
              <a:spcAft>
                <a:spcPts val="0"/>
              </a:spcAft>
              <a:buClr>
                <a:schemeClr val="dk1"/>
              </a:buClr>
              <a:buSzPts val="1700"/>
              <a:buFont typeface="Arial"/>
              <a:buNone/>
            </a:pPr>
            <a:endParaRPr sz="1200" b="0" i="0" u="none" strike="noStrike" cap="none" dirty="0">
              <a:solidFill>
                <a:schemeClr val="dk1"/>
              </a:solidFill>
              <a:latin typeface="Arial"/>
              <a:ea typeface="Arial"/>
              <a:cs typeface="Arial"/>
              <a:sym typeface="Arial"/>
            </a:endParaRPr>
          </a:p>
        </p:txBody>
      </p:sp>
      <p:sp>
        <p:nvSpPr>
          <p:cNvPr id="293" name="Google Shape;293;p40"/>
          <p:cNvSpPr txBox="1"/>
          <p:nvPr/>
        </p:nvSpPr>
        <p:spPr>
          <a:xfrm>
            <a:off x="5389212" y="4843463"/>
            <a:ext cx="3143228" cy="2309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 sz="1400" dirty="0">
                <a:solidFill>
                  <a:schemeClr val="dk1"/>
                </a:solidFill>
                <a:latin typeface="Arial"/>
                <a:ea typeface="Arial"/>
                <a:cs typeface="Arial"/>
                <a:sym typeface="Arial"/>
              </a:rPr>
              <a:t>Sumber: Ferrell-Fraedrich-Ferrell</a:t>
            </a:r>
            <a:endParaRPr dirty="0"/>
          </a:p>
        </p:txBody>
      </p:sp>
      <p:sp>
        <p:nvSpPr>
          <p:cNvPr id="294" name="Google Shape;294;p40"/>
          <p:cNvSpPr/>
          <p:nvPr/>
        </p:nvSpPr>
        <p:spPr>
          <a:xfrm>
            <a:off x="0" y="10716"/>
            <a:ext cx="5928610" cy="38933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2600" b="1" dirty="0">
                <a:solidFill>
                  <a:srgbClr val="002060"/>
                </a:solidFill>
                <a:latin typeface="Arial"/>
                <a:ea typeface="Arial"/>
                <a:cs typeface="Arial"/>
                <a:sym typeface="Arial"/>
              </a:rPr>
              <a:t>TO BE LEADER .</a:t>
            </a:r>
            <a:endParaRPr sz="2600" b="1" dirty="0">
              <a:solidFill>
                <a:srgbClr val="002060"/>
              </a:solidFill>
              <a:latin typeface="Arial"/>
              <a:ea typeface="Arial"/>
              <a:cs typeface="Arial"/>
              <a:sym typeface="Arial"/>
            </a:endParaRPr>
          </a:p>
        </p:txBody>
      </p:sp>
      <p:sp>
        <p:nvSpPr>
          <p:cNvPr id="295" name="Google Shape;295;p40"/>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15</a:t>
            </a:fld>
            <a:endParaRPr sz="1800" b="1">
              <a:solidFill>
                <a:schemeClr val="dk1"/>
              </a:solidFill>
              <a:latin typeface="Arial"/>
              <a:ea typeface="Arial"/>
              <a:cs typeface="Arial"/>
              <a:sym typeface="Arial"/>
            </a:endParaRPr>
          </a:p>
        </p:txBody>
      </p:sp>
      <p:sp>
        <p:nvSpPr>
          <p:cNvPr id="296" name="Google Shape;296;p40"/>
          <p:cNvSpPr txBox="1"/>
          <p:nvPr/>
        </p:nvSpPr>
        <p:spPr>
          <a:xfrm>
            <a:off x="4071934" y="622328"/>
            <a:ext cx="5000660" cy="4233040"/>
          </a:xfrm>
          <a:prstGeom prst="rect">
            <a:avLst/>
          </a:prstGeom>
          <a:solidFill>
            <a:srgbClr val="FDE9D8"/>
          </a:solidFill>
          <a:ln>
            <a:noFill/>
          </a:ln>
        </p:spPr>
        <p:txBody>
          <a:bodyPr spcFirstLastPara="1" wrap="square" lIns="91425" tIns="45700" rIns="91425" bIns="45700" anchor="t" anchorCtr="0">
            <a:noAutofit/>
          </a:bodyPr>
          <a:lstStyle/>
          <a:p>
            <a:pPr marL="285750" marR="0" lvl="0" indent="-266700" algn="l" rtl="0">
              <a:spcBef>
                <a:spcPts val="0"/>
              </a:spcBef>
              <a:spcAft>
                <a:spcPts val="0"/>
              </a:spcAft>
              <a:buClr>
                <a:schemeClr val="dk1"/>
              </a:buClr>
              <a:buSzPts val="1700"/>
              <a:buFont typeface="Noto Sans Symbols"/>
              <a:buChar char="▪"/>
            </a:pPr>
            <a:r>
              <a:rPr lang="en" sz="1600" b="1" dirty="0">
                <a:solidFill>
                  <a:schemeClr val="dk1"/>
                </a:solidFill>
                <a:latin typeface="Arial"/>
                <a:ea typeface="Arial"/>
                <a:cs typeface="Arial"/>
                <a:sym typeface="Arial"/>
              </a:rPr>
              <a:t>Habits of Strong Ethical Leaders</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Have Strong Personal Character</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Have a Passion to Do Right</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Are Proactive </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Consider Stakeholders’ Interests</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Are Role Models for the Organization’s Values</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Are Transparent and Actively Involved in Organizational Decision Making</a:t>
            </a:r>
            <a:endParaRPr sz="1050" dirty="0"/>
          </a:p>
          <a:p>
            <a:pPr marL="566738" marR="0" lvl="1" indent="-266700" algn="l" rtl="0">
              <a:spcBef>
                <a:spcPts val="0"/>
              </a:spcBef>
              <a:spcAft>
                <a:spcPts val="0"/>
              </a:spcAft>
              <a:buClr>
                <a:schemeClr val="dk1"/>
              </a:buClr>
              <a:buSzPts val="1700"/>
              <a:buFont typeface="Arial"/>
              <a:buChar char="–"/>
            </a:pPr>
            <a:r>
              <a:rPr lang="en" sz="1600" b="0" i="0" u="none" strike="noStrike" cap="none" dirty="0">
                <a:solidFill>
                  <a:schemeClr val="dk1"/>
                </a:solidFill>
                <a:latin typeface="Arial"/>
                <a:ea typeface="Arial"/>
                <a:cs typeface="Arial"/>
                <a:sym typeface="Arial"/>
              </a:rPr>
              <a:t>Ethical Leaders Are Competent Managers Who Take a Holistic View of the Firm’s Ethical Culture</a:t>
            </a:r>
            <a:endParaRPr sz="1050" dirty="0"/>
          </a:p>
          <a:p>
            <a:pPr marL="742950" marR="0" lvl="1" indent="-158750" algn="l" rtl="0">
              <a:spcBef>
                <a:spcPts val="0"/>
              </a:spcBef>
              <a:spcAft>
                <a:spcPts val="0"/>
              </a:spcAft>
              <a:buClr>
                <a:schemeClr val="dk1"/>
              </a:buClr>
              <a:buSzPts val="2000"/>
              <a:buFont typeface="Arial"/>
              <a:buNone/>
            </a:pPr>
            <a:endParaRPr sz="1600" b="1" i="0" u="none" strike="noStrike" cap="none" dirty="0">
              <a:solidFill>
                <a:schemeClr val="dk1"/>
              </a:solidFill>
              <a:sym typeface="Arial"/>
            </a:endParaRPr>
          </a:p>
          <a:p>
            <a:pPr marL="742950" marR="0" lvl="1" indent="-158750" algn="l" rtl="0">
              <a:spcBef>
                <a:spcPts val="0"/>
              </a:spcBef>
              <a:spcAft>
                <a:spcPts val="0"/>
              </a:spcAft>
              <a:buClr>
                <a:schemeClr val="dk1"/>
              </a:buClr>
              <a:buSzPts val="2000"/>
              <a:buFont typeface="Arial"/>
              <a:buNone/>
            </a:pPr>
            <a:endParaRPr sz="1600" b="1" i="0" u="none" strike="noStrike" cap="none" dirty="0">
              <a:solidFill>
                <a:schemeClr val="dk1"/>
              </a:solidFill>
              <a:sym typeface="Arial"/>
            </a:endParaRPr>
          </a:p>
          <a:p>
            <a:pPr marL="742950" marR="0" lvl="1" indent="-158750" algn="l" rtl="0">
              <a:spcBef>
                <a:spcPts val="0"/>
              </a:spcBef>
              <a:spcAft>
                <a:spcPts val="0"/>
              </a:spcAft>
              <a:buClr>
                <a:schemeClr val="dk1"/>
              </a:buClr>
              <a:buSzPts val="2000"/>
              <a:buFont typeface="Arial"/>
              <a:buNone/>
            </a:pPr>
            <a:endParaRPr sz="1600" b="0" i="0" u="none" strike="noStrike" cap="none" dirty="0">
              <a:solidFill>
                <a:schemeClr val="dk1"/>
              </a:solidFill>
              <a:latin typeface="Calibri"/>
              <a:ea typeface="Calibri"/>
              <a:cs typeface="Calibri"/>
              <a:sym typeface="Calibri"/>
            </a:endParaRPr>
          </a:p>
          <a:p>
            <a:pPr marL="742950" marR="0" lvl="1" indent="-158750" algn="l" rtl="0">
              <a:spcBef>
                <a:spcPts val="0"/>
              </a:spcBef>
              <a:spcAft>
                <a:spcPts val="0"/>
              </a:spcAft>
              <a:buClr>
                <a:schemeClr val="dk1"/>
              </a:buClr>
              <a:buSzPts val="20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p:nvPr/>
        </p:nvSpPr>
        <p:spPr>
          <a:xfrm>
            <a:off x="1909134" y="627534"/>
            <a:ext cx="5471763" cy="4104456"/>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302" name="Google Shape;302;p41"/>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16</a:t>
            </a:fld>
            <a:endParaRPr sz="1800" b="1">
              <a:solidFill>
                <a:schemeClr val="dk1"/>
              </a:solidFill>
              <a:latin typeface="Arial"/>
              <a:ea typeface="Arial"/>
              <a:cs typeface="Arial"/>
              <a:sym typeface="Arial"/>
            </a:endParaRPr>
          </a:p>
        </p:txBody>
      </p:sp>
      <p:pic>
        <p:nvPicPr>
          <p:cNvPr id="303" name="Google Shape;303;p41" descr="Logo PII.jpg"/>
          <p:cNvPicPr preferRelativeResize="0"/>
          <p:nvPr/>
        </p:nvPicPr>
        <p:blipFill rotWithShape="1">
          <a:blip r:embed="rId3">
            <a:alphaModFix/>
          </a:blip>
          <a:srcRect/>
          <a:stretch/>
        </p:blipFill>
        <p:spPr>
          <a:xfrm>
            <a:off x="4259479" y="3430379"/>
            <a:ext cx="1039000" cy="1535925"/>
          </a:xfrm>
          <a:prstGeom prst="rect">
            <a:avLst/>
          </a:prstGeom>
          <a:noFill/>
          <a:ln>
            <a:noFill/>
          </a:ln>
          <a:effectLst>
            <a:outerShdw blurRad="44450" dist="27940" dir="5400000" algn="ctr">
              <a:srgbClr val="000000">
                <a:alpha val="31764"/>
              </a:srgbClr>
            </a:outerShdw>
          </a:effectLst>
        </p:spPr>
      </p:pic>
      <p:sp>
        <p:nvSpPr>
          <p:cNvPr id="304" name="Google Shape;304;p41"/>
          <p:cNvSpPr/>
          <p:nvPr/>
        </p:nvSpPr>
        <p:spPr>
          <a:xfrm>
            <a:off x="2335939" y="1243146"/>
            <a:ext cx="4736400" cy="193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900" b="1">
                <a:solidFill>
                  <a:srgbClr val="1D1B10"/>
                </a:solidFill>
                <a:latin typeface="Arial"/>
                <a:ea typeface="Arial"/>
                <a:cs typeface="Arial"/>
                <a:sym typeface="Arial"/>
              </a:rPr>
              <a:t>KODE ETIK INSINYUR INDONESIA</a:t>
            </a:r>
            <a:endParaRPr sz="3900" b="1">
              <a:solidFill>
                <a:srgbClr val="1D1B10"/>
              </a:solidFill>
              <a:latin typeface="Arial"/>
              <a:ea typeface="Arial"/>
              <a:cs typeface="Arial"/>
              <a:sym typeface="Arial"/>
            </a:endParaRPr>
          </a:p>
        </p:txBody>
      </p:sp>
      <p:sp>
        <p:nvSpPr>
          <p:cNvPr id="305" name="Google Shape;305;p4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p:nvPr/>
        </p:nvSpPr>
        <p:spPr>
          <a:xfrm>
            <a:off x="1854133" y="424862"/>
            <a:ext cx="5161263"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3200" b="1" dirty="0">
                <a:solidFill>
                  <a:schemeClr val="dk1"/>
                </a:solidFill>
                <a:latin typeface="Calibri"/>
                <a:ea typeface="Calibri"/>
                <a:cs typeface="Calibri"/>
                <a:sym typeface="Calibri"/>
              </a:rPr>
              <a:t>KODE ETIK </a:t>
            </a:r>
            <a:r>
              <a:rPr lang="en" sz="3200" b="1" dirty="0">
                <a:solidFill>
                  <a:srgbClr val="FF6600"/>
                </a:solidFill>
                <a:latin typeface="Calibri"/>
                <a:ea typeface="Calibri"/>
                <a:cs typeface="Calibri"/>
                <a:sym typeface="Calibri"/>
              </a:rPr>
              <a:t>Insinyur Indonesia</a:t>
            </a:r>
            <a:endParaRPr sz="4800" dirty="0">
              <a:solidFill>
                <a:srgbClr val="FF6600"/>
              </a:solidFill>
              <a:latin typeface="Calibri"/>
              <a:ea typeface="Calibri"/>
              <a:cs typeface="Calibri"/>
              <a:sym typeface="Calibri"/>
            </a:endParaRPr>
          </a:p>
        </p:txBody>
      </p:sp>
      <p:sp>
        <p:nvSpPr>
          <p:cNvPr id="311" name="Google Shape;311;p42"/>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pic>
        <p:nvPicPr>
          <p:cNvPr id="312" name="Google Shape;312;p42"/>
          <p:cNvPicPr preferRelativeResize="0"/>
          <p:nvPr/>
        </p:nvPicPr>
        <p:blipFill rotWithShape="1">
          <a:blip r:embed="rId3">
            <a:alphaModFix/>
          </a:blip>
          <a:srcRect/>
          <a:stretch/>
        </p:blipFill>
        <p:spPr>
          <a:xfrm>
            <a:off x="7056063" y="237903"/>
            <a:ext cx="680059" cy="776319"/>
          </a:xfrm>
          <a:prstGeom prst="rect">
            <a:avLst/>
          </a:prstGeom>
          <a:noFill/>
          <a:ln>
            <a:noFill/>
          </a:ln>
          <a:effectLst>
            <a:outerShdw blurRad="44450" dist="27940" dir="5400000" algn="ctr">
              <a:srgbClr val="000000">
                <a:alpha val="31764"/>
              </a:srgbClr>
            </a:outerShdw>
          </a:effectLst>
        </p:spPr>
      </p:pic>
      <p:sp>
        <p:nvSpPr>
          <p:cNvPr id="313" name="Google Shape;313;p42"/>
          <p:cNvSpPr txBox="1"/>
          <p:nvPr/>
        </p:nvSpPr>
        <p:spPr>
          <a:xfrm>
            <a:off x="490029" y="1003991"/>
            <a:ext cx="8208900" cy="38394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Calibri"/>
              <a:buNone/>
            </a:pPr>
            <a:r>
              <a:rPr lang="en" sz="2400" b="1" dirty="0">
                <a:solidFill>
                  <a:schemeClr val="dk1"/>
                </a:solidFill>
                <a:latin typeface="Calibri"/>
                <a:ea typeface="Calibri"/>
                <a:cs typeface="Calibri"/>
                <a:sym typeface="Calibri"/>
              </a:rPr>
              <a:t>MUKADIMAH</a:t>
            </a:r>
            <a:endParaRPr sz="2400"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Calibri"/>
              <a:buNone/>
            </a:pPr>
            <a:r>
              <a:rPr lang="en" sz="1600" dirty="0">
                <a:solidFill>
                  <a:schemeClr val="dk1"/>
                </a:solidFill>
                <a:latin typeface="Calibri"/>
                <a:ea typeface="Calibri"/>
                <a:cs typeface="Calibri"/>
                <a:sym typeface="Calibri"/>
              </a:rPr>
              <a:t> </a:t>
            </a:r>
            <a:r>
              <a:rPr lang="en" sz="1600" b="1" dirty="0" smtClean="0">
                <a:solidFill>
                  <a:schemeClr val="dk1"/>
                </a:solidFill>
                <a:latin typeface="Calibri"/>
                <a:ea typeface="Calibri"/>
                <a:cs typeface="Calibri"/>
                <a:sym typeface="Calibri"/>
              </a:rPr>
              <a:t>           </a:t>
            </a:r>
            <a:r>
              <a:rPr lang="en" dirty="0">
                <a:solidFill>
                  <a:schemeClr val="dk1"/>
                </a:solidFill>
                <a:latin typeface="Calibri"/>
                <a:ea typeface="Calibri"/>
                <a:cs typeface="Calibri"/>
                <a:sym typeface="Calibri"/>
              </a:rPr>
              <a:t>Bahwa berkat rahmat Tuhan Yang Maha Esa ilmu pengetahuan dan teknologi telah menjadi bagian penting dalam proses mensejahterakan kehidupan umat manusia yang dikembangkan terus-menerus baik secara perorangan, kelompok, kerjasama antar disiplin ilmu, profesi dan atau antar bangsa.</a:t>
            </a:r>
            <a:endParaRPr sz="1200" dirty="0"/>
          </a:p>
          <a:p>
            <a:pPr marL="0" marR="0" lvl="0" indent="0" algn="just" rtl="0">
              <a:spcBef>
                <a:spcPts val="300"/>
              </a:spcBef>
              <a:spcAft>
                <a:spcPts val="0"/>
              </a:spcAft>
              <a:buClr>
                <a:schemeClr val="dk1"/>
              </a:buClr>
              <a:buSzPts val="1600"/>
              <a:buFont typeface="Calibri"/>
              <a:buNone/>
            </a:pPr>
            <a:r>
              <a:rPr lang="en" dirty="0">
                <a:solidFill>
                  <a:schemeClr val="dk1"/>
                </a:solidFill>
                <a:latin typeface="Calibri"/>
                <a:ea typeface="Calibri"/>
                <a:cs typeface="Calibri"/>
                <a:sym typeface="Calibri"/>
              </a:rPr>
              <a:t>            Bahwa sesungguhnya hakikat serta esensi pembangunan nasional berdasarkan Pancasila dan UUD 1945 adalah upaya gotong-royong berbasis kompetensi segenap patriot bangsa untuk membangun keswadayaan, kecerdasan serta daya-saing masyarakat yang handal dalam memberdayakan dan meningkatkan nilai tambah sumber daya sebagai asset nasional untuk mewujudkan masyarakat adil, makmur, dan sejahtera yang berkelanjutan.</a:t>
            </a:r>
            <a:endParaRPr sz="1200" dirty="0"/>
          </a:p>
          <a:p>
            <a:pPr marL="0" marR="0" lvl="0" indent="0" algn="just" rtl="0">
              <a:spcBef>
                <a:spcPts val="300"/>
              </a:spcBef>
              <a:spcAft>
                <a:spcPts val="0"/>
              </a:spcAft>
              <a:buClr>
                <a:schemeClr val="dk1"/>
              </a:buClr>
              <a:buSzPts val="1600"/>
              <a:buFont typeface="Calibri"/>
              <a:buNone/>
            </a:pPr>
            <a:r>
              <a:rPr lang="en" dirty="0">
                <a:solidFill>
                  <a:schemeClr val="dk1"/>
                </a:solidFill>
                <a:latin typeface="Calibri"/>
                <a:ea typeface="Calibri"/>
                <a:cs typeface="Calibri"/>
                <a:sym typeface="Calibri"/>
              </a:rPr>
              <a:t>             Bahwa Insinyur Indonesia sebagai patriot, pemicu, dan pemimpin Pembangunan Nasional berkelanjutan menyadari bahwa pola pikir, sikap, perilaku serta karya inovasinya akan memacu peningkatan kualitas serta martabat kehidupan bermasyarakat, berprofesi, berbangsa dan bernegara. Maka dalam menjalankan peran dan tanggungjawabnya akan berusaha keras, jujur dan sepenuh hati mendedikasikan kemampuan terbaiknya sesuai kaidah keilmuan dan keprofesian. </a:t>
            </a:r>
            <a:endParaRPr sz="1200" dirty="0"/>
          </a:p>
          <a:p>
            <a:pPr marL="0" marR="0" lvl="0" indent="0" algn="just" rtl="0">
              <a:spcBef>
                <a:spcPts val="300"/>
              </a:spcBef>
              <a:spcAft>
                <a:spcPts val="0"/>
              </a:spcAft>
              <a:buClr>
                <a:schemeClr val="dk1"/>
              </a:buClr>
              <a:buSzPts val="1600"/>
              <a:buFont typeface="Calibri"/>
              <a:buNone/>
            </a:pPr>
            <a:r>
              <a:rPr lang="en" dirty="0">
                <a:solidFill>
                  <a:schemeClr val="dk1"/>
                </a:solidFill>
                <a:latin typeface="Calibri"/>
                <a:ea typeface="Calibri"/>
                <a:cs typeface="Calibri"/>
                <a:sym typeface="Calibri"/>
              </a:rPr>
              <a:t>              Bahwa karena itu segenap Insinyur Indonesia senantiasa akan mentaati, mematuhi, dan mengejawantahkan Kode Etik Insinyur Indonesia dibawah ini:</a:t>
            </a:r>
            <a:endParaRPr sz="1200" dirty="0"/>
          </a:p>
        </p:txBody>
      </p:sp>
      <p:sp>
        <p:nvSpPr>
          <p:cNvPr id="314" name="Google Shape;314;p42"/>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17</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body" idx="1"/>
          </p:nvPr>
        </p:nvSpPr>
        <p:spPr>
          <a:xfrm>
            <a:off x="758794" y="1395022"/>
            <a:ext cx="7314580" cy="3086100"/>
          </a:xfrm>
          <a:prstGeom prst="rect">
            <a:avLst/>
          </a:prstGeom>
          <a:noFill/>
          <a:ln>
            <a:noFill/>
          </a:ln>
        </p:spPr>
        <p:txBody>
          <a:bodyPr spcFirstLastPara="1" wrap="square" lIns="91425" tIns="45700" rIns="91425" bIns="45700" anchor="t" anchorCtr="0">
            <a:normAutofit fontScale="92500" lnSpcReduction="10000"/>
          </a:bodyPr>
          <a:lstStyle/>
          <a:p>
            <a:pPr marL="342900" lvl="0" indent="-274320" algn="l" rtl="0">
              <a:spcBef>
                <a:spcPts val="0"/>
              </a:spcBef>
              <a:spcAft>
                <a:spcPts val="0"/>
              </a:spcAft>
              <a:buClr>
                <a:schemeClr val="dk1"/>
              </a:buClr>
              <a:buSzPts val="2800"/>
              <a:buFont typeface="Noto Sans Symbols"/>
              <a:buNone/>
            </a:pPr>
            <a:r>
              <a:rPr lang="en" sz="2800" b="1" dirty="0"/>
              <a:t>Empat Prinsip Dasar / </a:t>
            </a:r>
            <a:r>
              <a:rPr lang="en" sz="2800" b="1" dirty="0">
                <a:solidFill>
                  <a:srgbClr val="FF6600"/>
                </a:solidFill>
              </a:rPr>
              <a:t>Catur Karsa</a:t>
            </a:r>
            <a:endParaRPr sz="2800" b="1" dirty="0">
              <a:solidFill>
                <a:srgbClr val="FF6600"/>
              </a:solidFill>
            </a:endParaRPr>
          </a:p>
          <a:p>
            <a:pPr marL="342900" lvl="0" indent="-274320" algn="l" rtl="0">
              <a:spcBef>
                <a:spcPts val="0"/>
              </a:spcBef>
              <a:spcAft>
                <a:spcPts val="0"/>
              </a:spcAft>
              <a:buClr>
                <a:schemeClr val="dk1"/>
              </a:buClr>
              <a:buSzPts val="2800"/>
              <a:buFont typeface="Noto Sans Symbols"/>
              <a:buNone/>
            </a:pPr>
            <a:endParaRPr sz="2800" b="1" dirty="0">
              <a:solidFill>
                <a:srgbClr val="FF6600"/>
              </a:solidFill>
            </a:endParaRPr>
          </a:p>
          <a:p>
            <a:pPr marL="514350" lvl="0" indent="-514350" algn="l" rtl="0">
              <a:spcBef>
                <a:spcPts val="0"/>
              </a:spcBef>
              <a:spcAft>
                <a:spcPts val="0"/>
              </a:spcAft>
              <a:buClr>
                <a:schemeClr val="dk1"/>
              </a:buClr>
              <a:buSzPts val="2400"/>
              <a:buFont typeface="Calibri"/>
              <a:buAutoNum type="arabicPeriod"/>
            </a:pPr>
            <a:r>
              <a:rPr lang="en" sz="2400" dirty="0"/>
              <a:t>Mengutamakan </a:t>
            </a:r>
            <a:r>
              <a:rPr lang="en" sz="2400" b="1" dirty="0"/>
              <a:t>keluhuran budi</a:t>
            </a:r>
            <a:endParaRPr dirty="0"/>
          </a:p>
          <a:p>
            <a:pPr marL="514350" lvl="0" indent="-514350" algn="l" rtl="0">
              <a:spcBef>
                <a:spcPts val="0"/>
              </a:spcBef>
              <a:spcAft>
                <a:spcPts val="0"/>
              </a:spcAft>
              <a:buClr>
                <a:schemeClr val="dk1"/>
              </a:buClr>
              <a:buSzPts val="2400"/>
              <a:buFont typeface="Calibri"/>
              <a:buAutoNum type="arabicPeriod"/>
            </a:pPr>
            <a:r>
              <a:rPr lang="en" sz="2400" dirty="0"/>
              <a:t>Menggunakan pengetahuan dan kemampuan </a:t>
            </a:r>
            <a:r>
              <a:rPr lang="en" sz="2400" dirty="0" smtClean="0"/>
              <a:t>untuk </a:t>
            </a:r>
            <a:r>
              <a:rPr lang="en" sz="2400" dirty="0"/>
              <a:t>kepentingan </a:t>
            </a:r>
            <a:r>
              <a:rPr lang="en" sz="2400" b="1" dirty="0"/>
              <a:t>kesejahteraan manusia</a:t>
            </a:r>
            <a:endParaRPr dirty="0"/>
          </a:p>
          <a:p>
            <a:pPr marL="514350" lvl="0" indent="-514350" algn="l" rtl="0">
              <a:spcBef>
                <a:spcPts val="0"/>
              </a:spcBef>
              <a:spcAft>
                <a:spcPts val="0"/>
              </a:spcAft>
              <a:buClr>
                <a:schemeClr val="dk1"/>
              </a:buClr>
              <a:buSzPts val="2400"/>
              <a:buFont typeface="Calibri"/>
              <a:buAutoNum type="arabicPeriod"/>
            </a:pPr>
            <a:r>
              <a:rPr lang="en" sz="2400" dirty="0"/>
              <a:t>Bekerja secara sungguh-sungguh untuk  </a:t>
            </a:r>
            <a:r>
              <a:rPr lang="en" sz="2400" b="1" dirty="0"/>
              <a:t>kepentingan masyarakat</a:t>
            </a:r>
            <a:r>
              <a:rPr lang="en" sz="2400" dirty="0"/>
              <a:t> sesuai tugas dan  tanggung-jawabnya</a:t>
            </a:r>
            <a:endParaRPr dirty="0"/>
          </a:p>
          <a:p>
            <a:pPr marL="514350" lvl="0" indent="-514350" algn="l" rtl="0">
              <a:spcBef>
                <a:spcPts val="0"/>
              </a:spcBef>
              <a:spcAft>
                <a:spcPts val="0"/>
              </a:spcAft>
              <a:buClr>
                <a:schemeClr val="dk1"/>
              </a:buClr>
              <a:buSzPts val="2400"/>
              <a:buFont typeface="Calibri"/>
              <a:buAutoNum type="arabicPeriod"/>
            </a:pPr>
            <a:r>
              <a:rPr lang="en" sz="2400" b="1" dirty="0"/>
              <a:t>Meningkatkan kompetensi </a:t>
            </a:r>
            <a:r>
              <a:rPr lang="en" sz="2400" dirty="0"/>
              <a:t>dan martabat  berdasarkan keahlian profesional keinsinyuran</a:t>
            </a:r>
            <a:endParaRPr sz="2400" dirty="0"/>
          </a:p>
          <a:p>
            <a:pPr marL="342900" lvl="0" indent="-96520" algn="l" rtl="0">
              <a:spcBef>
                <a:spcPts val="0"/>
              </a:spcBef>
              <a:spcAft>
                <a:spcPts val="0"/>
              </a:spcAft>
              <a:buClr>
                <a:schemeClr val="dk1"/>
              </a:buClr>
              <a:buSzPts val="2800"/>
              <a:buNone/>
            </a:pPr>
            <a:endParaRPr sz="2800" dirty="0"/>
          </a:p>
        </p:txBody>
      </p:sp>
      <p:sp>
        <p:nvSpPr>
          <p:cNvPr id="320" name="Google Shape;320;p43"/>
          <p:cNvSpPr/>
          <p:nvPr/>
        </p:nvSpPr>
        <p:spPr>
          <a:xfrm>
            <a:off x="2103543" y="291154"/>
            <a:ext cx="4477140"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2400" b="1" dirty="0">
                <a:solidFill>
                  <a:schemeClr val="dk1"/>
                </a:solidFill>
                <a:latin typeface="Calibri"/>
                <a:ea typeface="Calibri"/>
                <a:cs typeface="Calibri"/>
                <a:sym typeface="Calibri"/>
              </a:rPr>
              <a:t>KODE ETIK </a:t>
            </a:r>
            <a:r>
              <a:rPr lang="en" sz="2400" b="1" dirty="0">
                <a:solidFill>
                  <a:srgbClr val="FF6600"/>
                </a:solidFill>
                <a:latin typeface="Calibri"/>
                <a:ea typeface="Calibri"/>
                <a:cs typeface="Calibri"/>
                <a:sym typeface="Calibri"/>
              </a:rPr>
              <a:t>Insinyur Indonesia (1)</a:t>
            </a:r>
            <a:endParaRPr sz="4000" dirty="0">
              <a:solidFill>
                <a:srgbClr val="FF6600"/>
              </a:solidFill>
              <a:latin typeface="Calibri"/>
              <a:ea typeface="Calibri"/>
              <a:cs typeface="Calibri"/>
              <a:sym typeface="Calibri"/>
            </a:endParaRPr>
          </a:p>
        </p:txBody>
      </p:sp>
      <p:sp>
        <p:nvSpPr>
          <p:cNvPr id="321" name="Google Shape;321;p43"/>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pic>
        <p:nvPicPr>
          <p:cNvPr id="322" name="Google Shape;322;p43"/>
          <p:cNvPicPr preferRelativeResize="0"/>
          <p:nvPr/>
        </p:nvPicPr>
        <p:blipFill rotWithShape="1">
          <a:blip r:embed="rId3">
            <a:alphaModFix/>
          </a:blip>
          <a:srcRect/>
          <a:stretch/>
        </p:blipFill>
        <p:spPr>
          <a:xfrm>
            <a:off x="7355868" y="347527"/>
            <a:ext cx="476494" cy="532987"/>
          </a:xfrm>
          <a:prstGeom prst="rect">
            <a:avLst/>
          </a:prstGeom>
          <a:noFill/>
          <a:ln>
            <a:noFill/>
          </a:ln>
          <a:effectLst>
            <a:outerShdw blurRad="44450" dist="27940" dir="5400000" algn="ctr">
              <a:srgbClr val="000000">
                <a:alpha val="31764"/>
              </a:srgbClr>
            </a:outerShdw>
          </a:effectLst>
        </p:spPr>
      </p:pic>
      <p:sp>
        <p:nvSpPr>
          <p:cNvPr id="323" name="Google Shape;323;p43"/>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18</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body" idx="1"/>
          </p:nvPr>
        </p:nvSpPr>
        <p:spPr>
          <a:xfrm>
            <a:off x="674240" y="1038725"/>
            <a:ext cx="7858200" cy="3911100"/>
          </a:xfrm>
          <a:prstGeom prst="rect">
            <a:avLst/>
          </a:prstGeom>
          <a:noFill/>
          <a:ln>
            <a:noFill/>
          </a:ln>
        </p:spPr>
        <p:txBody>
          <a:bodyPr spcFirstLastPara="1" wrap="square" lIns="91425" tIns="45700" rIns="91425" bIns="45700" anchor="t" anchorCtr="0">
            <a:normAutofit fontScale="85000" lnSpcReduction="20000"/>
          </a:bodyPr>
          <a:lstStyle/>
          <a:p>
            <a:pPr marL="342900" lvl="0" indent="-274320" algn="l" rtl="0">
              <a:spcBef>
                <a:spcPts val="0"/>
              </a:spcBef>
              <a:spcAft>
                <a:spcPts val="0"/>
              </a:spcAft>
              <a:buClr>
                <a:schemeClr val="dk1"/>
              </a:buClr>
              <a:buSzPct val="100000"/>
              <a:buFont typeface="Noto Sans Symbols"/>
              <a:buNone/>
            </a:pPr>
            <a:r>
              <a:rPr lang="en" sz="3000" b="1" dirty="0"/>
              <a:t>Tujuh Tuntunan Sikap / </a:t>
            </a:r>
            <a:r>
              <a:rPr lang="en" sz="3000" b="1" dirty="0">
                <a:solidFill>
                  <a:srgbClr val="FF6600"/>
                </a:solidFill>
              </a:rPr>
              <a:t>Sapta Dharma</a:t>
            </a:r>
            <a:endParaRPr sz="3000" b="1" dirty="0">
              <a:solidFill>
                <a:srgbClr val="FF6600"/>
              </a:solidFill>
            </a:endParaRPr>
          </a:p>
          <a:p>
            <a:pPr marL="342900" lvl="0" indent="-274320" algn="l" rtl="0">
              <a:spcBef>
                <a:spcPts val="0"/>
              </a:spcBef>
              <a:spcAft>
                <a:spcPts val="0"/>
              </a:spcAft>
              <a:buClr>
                <a:srgbClr val="FF6600"/>
              </a:buClr>
              <a:buSzPct val="100000"/>
              <a:buFont typeface="Noto Sans Symbols"/>
              <a:buNone/>
            </a:pPr>
            <a:r>
              <a:rPr lang="en" sz="3000" b="1" dirty="0">
                <a:solidFill>
                  <a:srgbClr val="FF6600"/>
                </a:solidFill>
              </a:rPr>
              <a:t> </a:t>
            </a:r>
            <a:endParaRPr sz="3000" b="1" dirty="0">
              <a:solidFill>
                <a:srgbClr val="FF6600"/>
              </a:solidFill>
            </a:endParaRPr>
          </a:p>
          <a:p>
            <a:pPr marL="457200" lvl="0" indent="-434340" algn="l" rtl="0">
              <a:spcBef>
                <a:spcPts val="0"/>
              </a:spcBef>
              <a:spcAft>
                <a:spcPts val="0"/>
              </a:spcAft>
              <a:buClr>
                <a:srgbClr val="974806"/>
              </a:buClr>
              <a:buSzPct val="100000"/>
              <a:buFont typeface="Calibri"/>
              <a:buAutoNum type="arabicPeriod"/>
            </a:pPr>
            <a:r>
              <a:rPr lang="en" sz="2400" dirty="0"/>
              <a:t>Insinyur Indonesia senantiasa mengutamakan keselamatan, kesehatan dan kesejahteraan masyarakat</a:t>
            </a:r>
            <a:endParaRPr sz="2400" dirty="0"/>
          </a:p>
          <a:p>
            <a:pPr marL="457200" lvl="0" indent="-434340" algn="l" rtl="0">
              <a:spcBef>
                <a:spcPts val="0"/>
              </a:spcBef>
              <a:spcAft>
                <a:spcPts val="0"/>
              </a:spcAft>
              <a:buClr>
                <a:srgbClr val="974806"/>
              </a:buClr>
              <a:buSzPct val="100000"/>
              <a:buFont typeface="Calibri"/>
              <a:buAutoNum type="arabicPeriod"/>
            </a:pPr>
            <a:r>
              <a:rPr lang="en" sz="2400" dirty="0"/>
              <a:t>Insinyur Indonesia senantiasa bekerja sesuai dengan kompetensinya</a:t>
            </a:r>
            <a:endParaRPr sz="2400" dirty="0"/>
          </a:p>
          <a:p>
            <a:pPr marL="457200" lvl="0" indent="-434340" algn="l" rtl="0">
              <a:spcBef>
                <a:spcPts val="0"/>
              </a:spcBef>
              <a:spcAft>
                <a:spcPts val="0"/>
              </a:spcAft>
              <a:buClr>
                <a:srgbClr val="974806"/>
              </a:buClr>
              <a:buSzPct val="100000"/>
              <a:buFont typeface="Calibri"/>
              <a:buAutoNum type="arabicPeriod"/>
            </a:pPr>
            <a:r>
              <a:rPr lang="en" sz="2400" dirty="0"/>
              <a:t>Insinyur Indonesia hanya menyatakan pendapat yang dapat dipertanggung-jawabkan</a:t>
            </a:r>
            <a:endParaRPr dirty="0"/>
          </a:p>
          <a:p>
            <a:pPr marL="457200" lvl="0" indent="-434340" algn="l" rtl="0">
              <a:spcBef>
                <a:spcPts val="0"/>
              </a:spcBef>
              <a:spcAft>
                <a:spcPts val="0"/>
              </a:spcAft>
              <a:buClr>
                <a:srgbClr val="974806"/>
              </a:buClr>
              <a:buSzPct val="100000"/>
              <a:buFont typeface="Calibri"/>
              <a:buAutoNum type="arabicPeriod"/>
            </a:pPr>
            <a:r>
              <a:rPr lang="en" sz="2400" dirty="0"/>
              <a:t>Insinyur Indonesia senantiasa menghindari terjadinya pertentangan kepentingan dalam tangung jawab tugasnya</a:t>
            </a:r>
            <a:endParaRPr sz="2400" dirty="0"/>
          </a:p>
          <a:p>
            <a:pPr marL="457200" lvl="0" indent="-434340" algn="l" rtl="0">
              <a:spcBef>
                <a:spcPts val="0"/>
              </a:spcBef>
              <a:spcAft>
                <a:spcPts val="0"/>
              </a:spcAft>
              <a:buClr>
                <a:srgbClr val="974806"/>
              </a:buClr>
              <a:buSzPct val="100000"/>
              <a:buFont typeface="Calibri"/>
              <a:buAutoNum type="arabicPeriod"/>
            </a:pPr>
            <a:r>
              <a:rPr lang="en" sz="2400" dirty="0"/>
              <a:t>Insinyur Indonesia senantiasa membangun reputasi profesi berdasarkan kemampuan  masing-masing</a:t>
            </a:r>
            <a:endParaRPr sz="2400" dirty="0"/>
          </a:p>
          <a:p>
            <a:pPr marL="457200" lvl="0" indent="-434340" algn="l" rtl="0">
              <a:spcBef>
                <a:spcPts val="0"/>
              </a:spcBef>
              <a:spcAft>
                <a:spcPts val="0"/>
              </a:spcAft>
              <a:buClr>
                <a:srgbClr val="974806"/>
              </a:buClr>
              <a:buSzPct val="100000"/>
              <a:buFont typeface="Calibri"/>
              <a:buAutoNum type="arabicPeriod"/>
            </a:pPr>
            <a:r>
              <a:rPr lang="en" sz="2400" dirty="0"/>
              <a:t>Insinyur Indonesia senantiasa memegang teguh kehormatan, integritas dan martabat profesi</a:t>
            </a:r>
            <a:endParaRPr sz="2400" dirty="0"/>
          </a:p>
          <a:p>
            <a:pPr marL="457200" lvl="0" indent="-434340" algn="l" rtl="0">
              <a:spcBef>
                <a:spcPts val="0"/>
              </a:spcBef>
              <a:spcAft>
                <a:spcPts val="0"/>
              </a:spcAft>
              <a:buClr>
                <a:srgbClr val="974806"/>
              </a:buClr>
              <a:buSzPct val="100000"/>
              <a:buFont typeface="Calibri"/>
              <a:buAutoNum type="arabicPeriod"/>
            </a:pPr>
            <a:r>
              <a:rPr lang="en" sz="2400" dirty="0"/>
              <a:t>Insinyur Indonesia senantiasa mengembangkan kemampuan profesional</a:t>
            </a:r>
            <a:endParaRPr sz="2400" dirty="0"/>
          </a:p>
          <a:p>
            <a:pPr marL="457200" lvl="0" indent="-316230" algn="l" rtl="0">
              <a:spcBef>
                <a:spcPts val="0"/>
              </a:spcBef>
              <a:spcAft>
                <a:spcPts val="0"/>
              </a:spcAft>
              <a:buClr>
                <a:schemeClr val="dk1"/>
              </a:buClr>
              <a:buSzPct val="100000"/>
              <a:buFont typeface="Calibri"/>
              <a:buNone/>
            </a:pPr>
            <a:endParaRPr sz="2400" dirty="0"/>
          </a:p>
          <a:p>
            <a:pPr marL="342900" lvl="0" indent="-133350" algn="l" rtl="0">
              <a:spcBef>
                <a:spcPts val="0"/>
              </a:spcBef>
              <a:spcAft>
                <a:spcPts val="0"/>
              </a:spcAft>
              <a:buClr>
                <a:schemeClr val="dk1"/>
              </a:buClr>
              <a:buSzPct val="100000"/>
              <a:buNone/>
            </a:pPr>
            <a:endParaRPr sz="2400" dirty="0"/>
          </a:p>
        </p:txBody>
      </p:sp>
      <p:sp>
        <p:nvSpPr>
          <p:cNvPr id="329" name="Google Shape;329;p44"/>
          <p:cNvSpPr/>
          <p:nvPr/>
        </p:nvSpPr>
        <p:spPr>
          <a:xfrm>
            <a:off x="1901175" y="355809"/>
            <a:ext cx="5226648" cy="589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2800" b="1" dirty="0">
                <a:solidFill>
                  <a:schemeClr val="dk1"/>
                </a:solidFill>
                <a:latin typeface="Calibri"/>
                <a:ea typeface="Calibri"/>
                <a:cs typeface="Calibri"/>
                <a:sym typeface="Calibri"/>
              </a:rPr>
              <a:t>KODE ETIK </a:t>
            </a:r>
            <a:r>
              <a:rPr lang="en" sz="2800" b="1" dirty="0">
                <a:solidFill>
                  <a:srgbClr val="FF6600"/>
                </a:solidFill>
                <a:latin typeface="Calibri"/>
                <a:ea typeface="Calibri"/>
                <a:cs typeface="Calibri"/>
                <a:sym typeface="Calibri"/>
              </a:rPr>
              <a:t>Insinyur Indonesia (2)</a:t>
            </a:r>
            <a:endParaRPr sz="4400" dirty="0">
              <a:solidFill>
                <a:srgbClr val="FF6600"/>
              </a:solidFill>
              <a:latin typeface="Calibri"/>
              <a:ea typeface="Calibri"/>
              <a:cs typeface="Calibri"/>
              <a:sym typeface="Calibri"/>
            </a:endParaRPr>
          </a:p>
        </p:txBody>
      </p:sp>
      <p:sp>
        <p:nvSpPr>
          <p:cNvPr id="330" name="Google Shape;330;p44"/>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pic>
        <p:nvPicPr>
          <p:cNvPr id="331" name="Google Shape;331;p44"/>
          <p:cNvPicPr preferRelativeResize="0"/>
          <p:nvPr/>
        </p:nvPicPr>
        <p:blipFill rotWithShape="1">
          <a:blip r:embed="rId3">
            <a:alphaModFix/>
          </a:blip>
          <a:srcRect/>
          <a:stretch/>
        </p:blipFill>
        <p:spPr>
          <a:xfrm>
            <a:off x="7441490" y="355809"/>
            <a:ext cx="473318" cy="586416"/>
          </a:xfrm>
          <a:prstGeom prst="rect">
            <a:avLst/>
          </a:prstGeom>
          <a:noFill/>
          <a:ln>
            <a:noFill/>
          </a:ln>
          <a:effectLst>
            <a:outerShdw blurRad="44450" dist="27940" dir="5400000" algn="ctr">
              <a:srgbClr val="000000">
                <a:alpha val="31764"/>
              </a:srgbClr>
            </a:outerShdw>
          </a:effectLst>
        </p:spPr>
      </p:pic>
      <p:sp>
        <p:nvSpPr>
          <p:cNvPr id="332" name="Google Shape;332;p44"/>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19</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p:nvPr/>
        </p:nvSpPr>
        <p:spPr>
          <a:xfrm>
            <a:off x="785786" y="573528"/>
            <a:ext cx="7929618" cy="530915"/>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None/>
            </a:pPr>
            <a:r>
              <a:rPr lang="en" sz="4000" b="1">
                <a:solidFill>
                  <a:schemeClr val="dk1"/>
                </a:solidFill>
                <a:latin typeface="Trebuchet MS"/>
                <a:ea typeface="Trebuchet MS"/>
                <a:cs typeface="Trebuchet MS"/>
                <a:sym typeface="Trebuchet MS"/>
              </a:rPr>
              <a:t>TUJUAN</a:t>
            </a:r>
            <a:endParaRPr sz="4000" b="1">
              <a:solidFill>
                <a:schemeClr val="dk1"/>
              </a:solidFill>
              <a:latin typeface="Trebuchet MS"/>
              <a:ea typeface="Trebuchet MS"/>
              <a:cs typeface="Trebuchet MS"/>
              <a:sym typeface="Trebuchet MS"/>
            </a:endParaRPr>
          </a:p>
        </p:txBody>
      </p:sp>
      <p:sp>
        <p:nvSpPr>
          <p:cNvPr id="146" name="Google Shape;146;p27"/>
          <p:cNvSpPr/>
          <p:nvPr/>
        </p:nvSpPr>
        <p:spPr>
          <a:xfrm>
            <a:off x="857250" y="1162901"/>
            <a:ext cx="7929563" cy="9694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600">
                <a:solidFill>
                  <a:schemeClr val="dk1"/>
                </a:solidFill>
                <a:latin typeface="Arial"/>
                <a:ea typeface="Arial"/>
                <a:cs typeface="Arial"/>
                <a:sym typeface="Arial"/>
              </a:rPr>
              <a:t>Menjadikan PII organisasi yang anggotanya patuh melaksanakan kode etik Insinyur sehingga nya- Zero malapraktik</a:t>
            </a:r>
            <a:endParaRPr sz="2600">
              <a:solidFill>
                <a:schemeClr val="dk1"/>
              </a:solidFill>
              <a:latin typeface="Arial"/>
              <a:ea typeface="Arial"/>
              <a:cs typeface="Arial"/>
              <a:sym typeface="Arial"/>
            </a:endParaRPr>
          </a:p>
        </p:txBody>
      </p:sp>
      <p:sp>
        <p:nvSpPr>
          <p:cNvPr id="147" name="Google Shape;147;p27"/>
          <p:cNvSpPr/>
          <p:nvPr/>
        </p:nvSpPr>
        <p:spPr>
          <a:xfrm>
            <a:off x="857224" y="2199266"/>
            <a:ext cx="7929618" cy="530915"/>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None/>
            </a:pPr>
            <a:r>
              <a:rPr lang="en" sz="4000" b="1">
                <a:solidFill>
                  <a:schemeClr val="dk1"/>
                </a:solidFill>
                <a:latin typeface="Trebuchet MS"/>
                <a:ea typeface="Trebuchet MS"/>
                <a:cs typeface="Trebuchet MS"/>
                <a:sym typeface="Trebuchet MS"/>
              </a:rPr>
              <a:t>MISI</a:t>
            </a:r>
            <a:endParaRPr>
              <a:solidFill>
                <a:schemeClr val="dk1"/>
              </a:solidFill>
            </a:endParaRPr>
          </a:p>
        </p:txBody>
      </p:sp>
      <p:sp>
        <p:nvSpPr>
          <p:cNvPr id="148" name="Google Shape;148;p27"/>
          <p:cNvSpPr/>
          <p:nvPr/>
        </p:nvSpPr>
        <p:spPr>
          <a:xfrm>
            <a:off x="857250" y="2869592"/>
            <a:ext cx="7891214" cy="2169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500" b="1">
                <a:solidFill>
                  <a:schemeClr val="dk1"/>
                </a:solidFill>
                <a:latin typeface="Arial"/>
                <a:ea typeface="Arial"/>
                <a:cs typeface="Arial"/>
                <a:sym typeface="Arial"/>
              </a:rPr>
              <a:t>MISI INTERNAL- </a:t>
            </a:r>
            <a:r>
              <a:rPr lang="en" sz="2500">
                <a:solidFill>
                  <a:schemeClr val="dk1"/>
                </a:solidFill>
                <a:latin typeface="Arial"/>
                <a:ea typeface="Arial"/>
                <a:cs typeface="Arial"/>
                <a:sym typeface="Arial"/>
              </a:rPr>
              <a:t>membangun PII melalui pembinaan Etika (Pengaturan- Pemberdayaan- Pengawasan) yg terarah, terstruktur, sistimatis dan berkelanjutan.</a:t>
            </a:r>
            <a:endParaRPr sz="1300"/>
          </a:p>
          <a:p>
            <a:pPr marL="0" marR="0" lvl="0" indent="0" algn="l" rtl="0">
              <a:spcBef>
                <a:spcPts val="0"/>
              </a:spcBef>
              <a:spcAft>
                <a:spcPts val="0"/>
              </a:spcAft>
              <a:buNone/>
            </a:pPr>
            <a:r>
              <a:rPr lang="en" sz="2500" b="1">
                <a:solidFill>
                  <a:schemeClr val="dk1"/>
                </a:solidFill>
                <a:latin typeface="Arial"/>
                <a:ea typeface="Arial"/>
                <a:cs typeface="Arial"/>
                <a:sym typeface="Arial"/>
              </a:rPr>
              <a:t>MISI EKSTERNAL- </a:t>
            </a:r>
            <a:r>
              <a:rPr lang="en" sz="2500">
                <a:solidFill>
                  <a:schemeClr val="dk1"/>
                </a:solidFill>
                <a:latin typeface="Arial"/>
                <a:ea typeface="Arial"/>
                <a:cs typeface="Arial"/>
                <a:sym typeface="Arial"/>
              </a:rPr>
              <a:t>mensosilisasikan kepada stakeholder PII untuk membangun lingkungan stratejik yang berbasis keinsinyuran yang etikal</a:t>
            </a:r>
            <a:endParaRPr sz="2500">
              <a:solidFill>
                <a:schemeClr val="dk1"/>
              </a:solidFill>
              <a:latin typeface="Arial"/>
              <a:ea typeface="Arial"/>
              <a:cs typeface="Arial"/>
              <a:sym typeface="Arial"/>
            </a:endParaRPr>
          </a:p>
        </p:txBody>
      </p:sp>
      <p:sp>
        <p:nvSpPr>
          <p:cNvPr id="149" name="Google Shape;149;p27"/>
          <p:cNvSpPr/>
          <p:nvPr/>
        </p:nvSpPr>
        <p:spPr>
          <a:xfrm>
            <a:off x="1678657" y="211763"/>
            <a:ext cx="6248400" cy="400050"/>
          </a:xfrm>
          <a:prstGeom prst="rect">
            <a:avLst/>
          </a:prstGeom>
          <a:solidFill>
            <a:srgbClr val="C4BD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dirty="0">
                <a:solidFill>
                  <a:schemeClr val="lt1"/>
                </a:solidFill>
                <a:latin typeface="Trebuchet MS"/>
                <a:ea typeface="Trebuchet MS"/>
                <a:cs typeface="Trebuchet MS"/>
                <a:sym typeface="Trebuchet MS"/>
              </a:rPr>
              <a:t>Tugas  PII terkait KODE ETIK INSINYUR</a:t>
            </a:r>
            <a:endParaRPr sz="2400" b="1" dirty="0">
              <a:solidFill>
                <a:schemeClr val="lt1"/>
              </a:solidFill>
              <a:latin typeface="Trebuchet MS"/>
              <a:ea typeface="Trebuchet MS"/>
              <a:cs typeface="Trebuchet MS"/>
              <a:sym typeface="Trebuchet MS"/>
            </a:endParaRPr>
          </a:p>
        </p:txBody>
      </p:sp>
      <p:sp>
        <p:nvSpPr>
          <p:cNvPr id="150" name="Google Shape;150;p27"/>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a:t>
            </a:fld>
            <a:endParaRPr sz="1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body" idx="1"/>
          </p:nvPr>
        </p:nvSpPr>
        <p:spPr>
          <a:xfrm>
            <a:off x="479686" y="1114463"/>
            <a:ext cx="8229600" cy="3729000"/>
          </a:xfrm>
          <a:prstGeom prst="rect">
            <a:avLst/>
          </a:prstGeom>
          <a:noFill/>
          <a:ln>
            <a:noFill/>
          </a:ln>
        </p:spPr>
        <p:txBody>
          <a:bodyPr spcFirstLastPara="1" wrap="square" lIns="91425" tIns="45700" rIns="91425" bIns="45700" anchor="t" anchorCtr="0">
            <a:normAutofit fontScale="77500" lnSpcReduction="20000"/>
          </a:bodyPr>
          <a:lstStyle/>
          <a:p>
            <a:pPr marL="342900" lvl="0" indent="-274320" algn="l" rtl="0">
              <a:spcBef>
                <a:spcPts val="0"/>
              </a:spcBef>
              <a:spcAft>
                <a:spcPts val="0"/>
              </a:spcAft>
              <a:buClr>
                <a:schemeClr val="dk1"/>
              </a:buClr>
              <a:buSzPct val="100000"/>
              <a:buFont typeface="Noto Sans Symbols"/>
              <a:buNone/>
            </a:pPr>
            <a:r>
              <a:rPr lang="en" b="1" dirty="0"/>
              <a:t>Empat Prinsip Dasar / </a:t>
            </a:r>
            <a:r>
              <a:rPr lang="en" b="1" dirty="0">
                <a:solidFill>
                  <a:srgbClr val="FF6600"/>
                </a:solidFill>
              </a:rPr>
              <a:t>Catur Karsa</a:t>
            </a:r>
            <a:endParaRPr b="1" dirty="0">
              <a:solidFill>
                <a:srgbClr val="FF6600"/>
              </a:solidFill>
            </a:endParaRPr>
          </a:p>
          <a:p>
            <a:pPr marL="342900" lvl="0" indent="-274320" algn="l" rtl="0">
              <a:spcBef>
                <a:spcPts val="0"/>
              </a:spcBef>
              <a:spcAft>
                <a:spcPts val="0"/>
              </a:spcAft>
              <a:buClr>
                <a:schemeClr val="dk1"/>
              </a:buClr>
              <a:buSzPct val="100000"/>
              <a:buFont typeface="Noto Sans Symbols"/>
              <a:buNone/>
            </a:pPr>
            <a:endParaRPr b="1" dirty="0">
              <a:solidFill>
                <a:srgbClr val="FF6600"/>
              </a:solidFill>
            </a:endParaRPr>
          </a:p>
          <a:p>
            <a:pPr marL="514350" lvl="0" indent="-493394" algn="l" rtl="0">
              <a:spcBef>
                <a:spcPts val="0"/>
              </a:spcBef>
              <a:spcAft>
                <a:spcPts val="0"/>
              </a:spcAft>
              <a:buClr>
                <a:srgbClr val="E36C09"/>
              </a:buClr>
              <a:buSzPct val="100000"/>
              <a:buFont typeface="Calibri"/>
              <a:buAutoNum type="arabicPeriod"/>
            </a:pPr>
            <a:r>
              <a:rPr lang="en" sz="2200" b="1" dirty="0"/>
              <a:t>Keluhuran Budi</a:t>
            </a:r>
            <a:r>
              <a:rPr lang="en" sz="2200" dirty="0"/>
              <a:t>; memberi nilai lebih pada hubungan horisontal dengan manusia, masyarakat dan lingkungan bumi, yang dipertanggung jawabkan secara vertikal sebagai landasan utama.</a:t>
            </a:r>
            <a:endParaRPr dirty="0"/>
          </a:p>
          <a:p>
            <a:pPr marL="514350" lvl="0" indent="-493394" algn="l" rtl="0">
              <a:spcBef>
                <a:spcPts val="0"/>
              </a:spcBef>
              <a:spcAft>
                <a:spcPts val="0"/>
              </a:spcAft>
              <a:buClr>
                <a:srgbClr val="E36C09"/>
              </a:buClr>
              <a:buSzPct val="100000"/>
              <a:buFont typeface="Calibri"/>
              <a:buAutoNum type="arabicPeriod"/>
            </a:pPr>
            <a:r>
              <a:rPr lang="en" sz="2200" b="1" dirty="0"/>
              <a:t>Kesejahteraan Umat</a:t>
            </a:r>
            <a:r>
              <a:rPr lang="en" sz="2200" dirty="0"/>
              <a:t>; selalu memperbaiki dan meningkatkan aspek keamanan, keselamatan, kesehatan, kenyamanan, kemudahan pada umat dan memelihara keberlanjutannya agar tidak meninggalkan kerusakan bagi umat mendatang.</a:t>
            </a:r>
            <a:endParaRPr dirty="0"/>
          </a:p>
          <a:p>
            <a:pPr marL="514350" lvl="0" indent="-493394" algn="l" rtl="0">
              <a:spcBef>
                <a:spcPts val="0"/>
              </a:spcBef>
              <a:spcAft>
                <a:spcPts val="0"/>
              </a:spcAft>
              <a:buClr>
                <a:srgbClr val="E36C09"/>
              </a:buClr>
              <a:buSzPct val="100000"/>
              <a:buFont typeface="Calibri"/>
              <a:buAutoNum type="arabicPeriod"/>
            </a:pPr>
            <a:r>
              <a:rPr lang="en" sz="2200" b="1" dirty="0"/>
              <a:t>Kepentingan Masyarakat</a:t>
            </a:r>
            <a:r>
              <a:rPr lang="en" sz="2200" dirty="0"/>
              <a:t>; mengurangi kesenjangan, mendahulukan yang lebih banyak, menghargai nilai-nilai, proaktif menjemput kebutuhan, kesulitan dan kemampuan masyarakat serta menemukan solusinya,</a:t>
            </a:r>
            <a:endParaRPr dirty="0"/>
          </a:p>
          <a:p>
            <a:pPr marL="514350" lvl="0" indent="-493394" algn="l" rtl="0">
              <a:spcBef>
                <a:spcPts val="0"/>
              </a:spcBef>
              <a:spcAft>
                <a:spcPts val="0"/>
              </a:spcAft>
              <a:buClr>
                <a:srgbClr val="E36C09"/>
              </a:buClr>
              <a:buSzPct val="100000"/>
              <a:buFont typeface="Calibri"/>
              <a:buAutoNum type="arabicPeriod"/>
            </a:pPr>
            <a:r>
              <a:rPr lang="en" sz="2200" b="1" dirty="0"/>
              <a:t>Meningkatkan kompetensi</a:t>
            </a:r>
            <a:r>
              <a:rPr lang="en" sz="2200" dirty="0"/>
              <a:t>; belajar terus menerus, memperbarui ilmu dari perkembangan teknologi dan keinsinyuran mutakhir maupun dari berbagai kasus kegagalan, mempertahankan penerapan ilmu dengan argumentasi yang berdasar dan selalu memperbarui informasi.</a:t>
            </a:r>
            <a:endParaRPr dirty="0"/>
          </a:p>
          <a:p>
            <a:pPr marL="514350" lvl="0" indent="-385127" algn="l" rtl="0">
              <a:spcBef>
                <a:spcPts val="0"/>
              </a:spcBef>
              <a:spcAft>
                <a:spcPts val="0"/>
              </a:spcAft>
              <a:buClr>
                <a:schemeClr val="dk1"/>
              </a:buClr>
              <a:buSzPct val="100000"/>
              <a:buFont typeface="Calibri"/>
              <a:buNone/>
            </a:pPr>
            <a:endParaRPr sz="2200" dirty="0"/>
          </a:p>
        </p:txBody>
      </p:sp>
      <p:sp>
        <p:nvSpPr>
          <p:cNvPr id="338" name="Google Shape;338;p45"/>
          <p:cNvSpPr/>
          <p:nvPr/>
        </p:nvSpPr>
        <p:spPr>
          <a:xfrm>
            <a:off x="1851285" y="232400"/>
            <a:ext cx="6348334"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2800" b="1" dirty="0">
                <a:solidFill>
                  <a:schemeClr val="dk1"/>
                </a:solidFill>
                <a:latin typeface="Calibri"/>
                <a:ea typeface="Calibri"/>
                <a:cs typeface="Calibri"/>
                <a:sym typeface="Calibri"/>
              </a:rPr>
              <a:t>Melaksanakan </a:t>
            </a:r>
            <a:r>
              <a:rPr lang="en" sz="2800" b="1" dirty="0">
                <a:solidFill>
                  <a:srgbClr val="FF6600"/>
                </a:solidFill>
                <a:latin typeface="Calibri"/>
                <a:ea typeface="Calibri"/>
                <a:cs typeface="Calibri"/>
                <a:sym typeface="Calibri"/>
              </a:rPr>
              <a:t>KODE ETIK Ir. Indonesia </a:t>
            </a:r>
            <a:r>
              <a:rPr lang="en" sz="2000" b="1" dirty="0">
                <a:solidFill>
                  <a:schemeClr val="dk1"/>
                </a:solidFill>
                <a:latin typeface="Calibri"/>
                <a:ea typeface="Calibri"/>
                <a:cs typeface="Calibri"/>
                <a:sym typeface="Calibri"/>
              </a:rPr>
              <a:t>(1)</a:t>
            </a:r>
            <a:endParaRPr sz="4400" dirty="0">
              <a:solidFill>
                <a:schemeClr val="dk1"/>
              </a:solidFill>
              <a:latin typeface="Calibri"/>
              <a:ea typeface="Calibri"/>
              <a:cs typeface="Calibri"/>
              <a:sym typeface="Calibri"/>
            </a:endParaRPr>
          </a:p>
        </p:txBody>
      </p:sp>
      <p:sp>
        <p:nvSpPr>
          <p:cNvPr id="339" name="Google Shape;339;p45"/>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sp>
        <p:nvSpPr>
          <p:cNvPr id="340" name="Google Shape;340;p45"/>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20</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6"/>
          <p:cNvSpPr txBox="1">
            <a:spLocks noGrp="1"/>
          </p:cNvSpPr>
          <p:nvPr>
            <p:ph type="body" idx="1"/>
          </p:nvPr>
        </p:nvSpPr>
        <p:spPr>
          <a:xfrm>
            <a:off x="395288" y="1087033"/>
            <a:ext cx="8229600" cy="3552423"/>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Clr>
                <a:schemeClr val="dk1"/>
              </a:buClr>
              <a:buSzPct val="100000"/>
              <a:buFont typeface="Noto Sans Symbols"/>
              <a:buNone/>
            </a:pPr>
            <a:r>
              <a:rPr lang="en" sz="1800" b="1" dirty="0"/>
              <a:t>Dari (tujuh) Tuntunan Sikap / </a:t>
            </a:r>
            <a:r>
              <a:rPr lang="en" sz="1800" b="1" dirty="0">
                <a:solidFill>
                  <a:srgbClr val="FF6600"/>
                </a:solidFill>
              </a:rPr>
              <a:t>Sapta Dharma </a:t>
            </a:r>
            <a:endParaRPr sz="1800" b="1" dirty="0">
              <a:solidFill>
                <a:srgbClr val="FF6600"/>
              </a:solidFill>
            </a:endParaRPr>
          </a:p>
          <a:p>
            <a:pPr marL="342900" lvl="0" indent="-331470" algn="l" rtl="0">
              <a:spcBef>
                <a:spcPts val="0"/>
              </a:spcBef>
              <a:spcAft>
                <a:spcPts val="0"/>
              </a:spcAft>
              <a:buClr>
                <a:srgbClr val="974806"/>
              </a:buClr>
              <a:buSzPct val="100000"/>
              <a:buChar char="•"/>
            </a:pPr>
            <a:r>
              <a:rPr lang="en" sz="1600" dirty="0"/>
              <a:t>Mematuhi kaidah keinsinyuran dengan menerapkan</a:t>
            </a:r>
            <a:endParaRPr sz="2000" dirty="0"/>
          </a:p>
          <a:p>
            <a:pPr marL="742950" lvl="1" indent="-218440" algn="l" rtl="0">
              <a:lnSpc>
                <a:spcPct val="95000"/>
              </a:lnSpc>
              <a:spcBef>
                <a:spcPts val="0"/>
              </a:spcBef>
              <a:spcAft>
                <a:spcPts val="0"/>
              </a:spcAft>
              <a:buClr>
                <a:srgbClr val="974806"/>
              </a:buClr>
              <a:buSzPct val="100000"/>
              <a:buChar char="–"/>
            </a:pPr>
            <a:r>
              <a:rPr lang="en" sz="1200" dirty="0"/>
              <a:t>standar kompetensi kerja,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prosedur kerja,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bahan baku (spesifikasi teknik)</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sumber dan akurasi informasi yang sahih,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keluaran yang diharap,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kriteria perhitungan,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pemenuhan keselamatan/keamanan/kesehatan,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pemenuhan sustainable engineering,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peraturan/ ketentuan yang ada, </a:t>
            </a:r>
            <a:endParaRPr sz="1800" dirty="0"/>
          </a:p>
          <a:p>
            <a:pPr marL="742950" lvl="1" indent="-218440" algn="l" rtl="0">
              <a:lnSpc>
                <a:spcPct val="95000"/>
              </a:lnSpc>
              <a:spcBef>
                <a:spcPts val="0"/>
              </a:spcBef>
              <a:spcAft>
                <a:spcPts val="0"/>
              </a:spcAft>
              <a:buClr>
                <a:srgbClr val="974806"/>
              </a:buClr>
              <a:buSzPct val="100000"/>
              <a:buChar char="–"/>
            </a:pPr>
            <a:r>
              <a:rPr lang="en" sz="1200" dirty="0"/>
              <a:t>standar pengambilan keputusan dan standar pelaporan/ rekam jejak.</a:t>
            </a:r>
            <a:endParaRPr sz="1800" dirty="0"/>
          </a:p>
          <a:p>
            <a:pPr marL="342900" lvl="0" indent="-331470" algn="l" rtl="0">
              <a:spcBef>
                <a:spcPts val="0"/>
              </a:spcBef>
              <a:spcAft>
                <a:spcPts val="0"/>
              </a:spcAft>
              <a:buClr>
                <a:srgbClr val="974806"/>
              </a:buClr>
              <a:buSzPct val="100000"/>
              <a:buChar char="•"/>
            </a:pPr>
            <a:r>
              <a:rPr lang="en" sz="1600" dirty="0"/>
              <a:t>Mengindahkan tata nilai tradisi, kebiasaan masyarakat </a:t>
            </a:r>
            <a:endParaRPr sz="2000" dirty="0"/>
          </a:p>
          <a:p>
            <a:pPr marL="342900" lvl="0" indent="-331470" algn="l" rtl="0">
              <a:spcBef>
                <a:spcPts val="0"/>
              </a:spcBef>
              <a:spcAft>
                <a:spcPts val="0"/>
              </a:spcAft>
              <a:buClr>
                <a:srgbClr val="974806"/>
              </a:buClr>
              <a:buSzPct val="100000"/>
              <a:buChar char="•"/>
            </a:pPr>
            <a:r>
              <a:rPr lang="en" sz="1600" dirty="0"/>
              <a:t>Berhubungan saling menghargai,</a:t>
            </a:r>
            <a:endParaRPr sz="2000" dirty="0"/>
          </a:p>
          <a:p>
            <a:pPr marL="742950" lvl="1" indent="-218440" algn="l" rtl="0">
              <a:lnSpc>
                <a:spcPct val="95000"/>
              </a:lnSpc>
              <a:spcBef>
                <a:spcPts val="0"/>
              </a:spcBef>
              <a:spcAft>
                <a:spcPts val="0"/>
              </a:spcAft>
              <a:buClr>
                <a:srgbClr val="974806"/>
              </a:buClr>
              <a:buSzPct val="100000"/>
              <a:buChar char="–"/>
            </a:pPr>
            <a:r>
              <a:rPr lang="en" sz="1200" dirty="0"/>
              <a:t>komunikasi dengan rekan Insinyur seikhwan,</a:t>
            </a:r>
            <a:endParaRPr sz="1800" dirty="0"/>
          </a:p>
          <a:p>
            <a:pPr marL="742950" lvl="1" indent="-218440" algn="l" rtl="0">
              <a:lnSpc>
                <a:spcPct val="95000"/>
              </a:lnSpc>
              <a:spcBef>
                <a:spcPts val="0"/>
              </a:spcBef>
              <a:spcAft>
                <a:spcPts val="0"/>
              </a:spcAft>
              <a:buClr>
                <a:srgbClr val="974806"/>
              </a:buClr>
              <a:buSzPct val="100000"/>
              <a:buChar char="–"/>
            </a:pPr>
            <a:r>
              <a:rPr lang="en" sz="1200" dirty="0"/>
              <a:t>komunikasi antar profesi, </a:t>
            </a:r>
            <a:endParaRPr sz="1800" dirty="0"/>
          </a:p>
          <a:p>
            <a:pPr marL="742950" lvl="1" indent="-218440" algn="l" rtl="0">
              <a:lnSpc>
                <a:spcPct val="95000"/>
              </a:lnSpc>
              <a:spcBef>
                <a:spcPts val="0"/>
              </a:spcBef>
              <a:spcAft>
                <a:spcPts val="0"/>
              </a:spcAft>
              <a:buClr>
                <a:srgbClr val="974806"/>
              </a:buClr>
              <a:buSzPct val="100000"/>
              <a:buChar char="–"/>
            </a:pPr>
            <a:r>
              <a:rPr lang="en" sz="1200" dirty="0"/>
              <a:t>komunikasi lingkungan sosial, </a:t>
            </a:r>
            <a:endParaRPr sz="1800" dirty="0"/>
          </a:p>
          <a:p>
            <a:pPr marL="742950" lvl="1" indent="-218440" algn="l" rtl="0">
              <a:lnSpc>
                <a:spcPct val="95000"/>
              </a:lnSpc>
              <a:spcBef>
                <a:spcPts val="0"/>
              </a:spcBef>
              <a:spcAft>
                <a:spcPts val="0"/>
              </a:spcAft>
              <a:buClr>
                <a:srgbClr val="974806"/>
              </a:buClr>
              <a:buSzPct val="100000"/>
              <a:buChar char="–"/>
            </a:pPr>
            <a:r>
              <a:rPr lang="en" sz="1200" dirty="0"/>
              <a:t>komunikasi kalangan ilmiah berlandaskan kepentingan masyarakat dan penerapan ilmu keinsinyuran</a:t>
            </a:r>
            <a:endParaRPr sz="1200" dirty="0"/>
          </a:p>
          <a:p>
            <a:pPr marL="342900" lvl="0" indent="-121920" algn="l" rtl="0">
              <a:spcBef>
                <a:spcPts val="0"/>
              </a:spcBef>
              <a:spcAft>
                <a:spcPts val="0"/>
              </a:spcAft>
              <a:buClr>
                <a:schemeClr val="dk1"/>
              </a:buClr>
              <a:buSzPct val="100000"/>
              <a:buNone/>
            </a:pPr>
            <a:endParaRPr sz="1600" dirty="0"/>
          </a:p>
        </p:txBody>
      </p:sp>
      <p:sp>
        <p:nvSpPr>
          <p:cNvPr id="346" name="Google Shape;346;p46"/>
          <p:cNvSpPr/>
          <p:nvPr/>
        </p:nvSpPr>
        <p:spPr>
          <a:xfrm>
            <a:off x="1796243" y="293666"/>
            <a:ext cx="6590753"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2800" b="1" dirty="0">
                <a:solidFill>
                  <a:schemeClr val="dk1"/>
                </a:solidFill>
                <a:latin typeface="Calibri"/>
                <a:ea typeface="Calibri"/>
                <a:cs typeface="Calibri"/>
                <a:sym typeface="Calibri"/>
              </a:rPr>
              <a:t>Melaksanakan </a:t>
            </a:r>
            <a:r>
              <a:rPr lang="en" sz="2800" b="1" dirty="0">
                <a:solidFill>
                  <a:srgbClr val="FF6600"/>
                </a:solidFill>
                <a:latin typeface="Calibri"/>
                <a:ea typeface="Calibri"/>
                <a:cs typeface="Calibri"/>
                <a:sym typeface="Calibri"/>
              </a:rPr>
              <a:t>KODE ETIK Ir Indonesia </a:t>
            </a:r>
            <a:r>
              <a:rPr lang="en" sz="2000" b="1" dirty="0">
                <a:solidFill>
                  <a:schemeClr val="dk1"/>
                </a:solidFill>
                <a:latin typeface="Calibri"/>
                <a:ea typeface="Calibri"/>
                <a:cs typeface="Calibri"/>
                <a:sym typeface="Calibri"/>
              </a:rPr>
              <a:t>(2)</a:t>
            </a:r>
            <a:endParaRPr sz="4400" dirty="0">
              <a:solidFill>
                <a:schemeClr val="dk1"/>
              </a:solidFill>
              <a:latin typeface="Calibri"/>
              <a:ea typeface="Calibri"/>
              <a:cs typeface="Calibri"/>
              <a:sym typeface="Calibri"/>
            </a:endParaRPr>
          </a:p>
        </p:txBody>
      </p:sp>
      <p:sp>
        <p:nvSpPr>
          <p:cNvPr id="347" name="Google Shape;347;p46"/>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sp>
        <p:nvSpPr>
          <p:cNvPr id="348" name="Google Shape;348;p46"/>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21</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47"/>
          <p:cNvPicPr preferRelativeResize="0"/>
          <p:nvPr/>
        </p:nvPicPr>
        <p:blipFill rotWithShape="1">
          <a:blip r:embed="rId3">
            <a:alphaModFix/>
          </a:blip>
          <a:srcRect/>
          <a:stretch/>
        </p:blipFill>
        <p:spPr>
          <a:xfrm>
            <a:off x="8154650" y="3804056"/>
            <a:ext cx="920774" cy="742734"/>
          </a:xfrm>
          <a:prstGeom prst="rect">
            <a:avLst/>
          </a:prstGeom>
          <a:noFill/>
          <a:ln>
            <a:noFill/>
          </a:ln>
        </p:spPr>
      </p:pic>
      <p:sp>
        <p:nvSpPr>
          <p:cNvPr id="354" name="Google Shape;354;p47"/>
          <p:cNvSpPr txBox="1">
            <a:spLocks noGrp="1"/>
          </p:cNvSpPr>
          <p:nvPr>
            <p:ph type="body" idx="1"/>
          </p:nvPr>
        </p:nvSpPr>
        <p:spPr>
          <a:xfrm>
            <a:off x="457200" y="1230585"/>
            <a:ext cx="8229600" cy="2097300"/>
          </a:xfrm>
          <a:prstGeom prst="rect">
            <a:avLst/>
          </a:prstGeom>
          <a:noFill/>
          <a:ln>
            <a:noFill/>
          </a:ln>
        </p:spPr>
        <p:txBody>
          <a:bodyPr spcFirstLastPara="1" wrap="square" lIns="91425" tIns="45700" rIns="91425" bIns="45700" anchor="t" anchorCtr="0">
            <a:noAutofit/>
          </a:bodyPr>
          <a:lstStyle/>
          <a:p>
            <a:pPr marL="342900" lvl="0" indent="-264160" algn="l" rtl="0">
              <a:lnSpc>
                <a:spcPct val="80000"/>
              </a:lnSpc>
              <a:spcBef>
                <a:spcPts val="0"/>
              </a:spcBef>
              <a:spcAft>
                <a:spcPts val="0"/>
              </a:spcAft>
              <a:buClr>
                <a:schemeClr val="dk1"/>
              </a:buClr>
              <a:buSzPts val="2240"/>
              <a:buChar char="•"/>
            </a:pPr>
            <a:r>
              <a:rPr lang="en" sz="2240"/>
              <a:t>Dunia Bisinis sering menjadi sebuah kehidupan yang yang “KOTOR ”karena cenderung berorientasi untuk mendapatkan keuntungan sebesar –besarnya dengan menghalalkan segala cara( tipu-menipu, bajak-membajak, suap-menyuap, praktek KKN, pelanggaran Haki, dsb) dan menjadi sebuah obsesi yang dalam prateknya justru banyak bertentangan dengan etos pengabdian maupun pelayanan profesi</a:t>
            </a:r>
            <a:endParaRPr sz="2920"/>
          </a:p>
          <a:p>
            <a:pPr marL="342900" lvl="0" indent="-121920" algn="l" rtl="0">
              <a:lnSpc>
                <a:spcPct val="80000"/>
              </a:lnSpc>
              <a:spcBef>
                <a:spcPts val="0"/>
              </a:spcBef>
              <a:spcAft>
                <a:spcPts val="0"/>
              </a:spcAft>
              <a:buClr>
                <a:schemeClr val="dk1"/>
              </a:buClr>
              <a:buSzPts val="2040"/>
              <a:buNone/>
            </a:pPr>
            <a:endParaRPr sz="2240"/>
          </a:p>
        </p:txBody>
      </p:sp>
      <p:sp>
        <p:nvSpPr>
          <p:cNvPr id="355" name="Google Shape;355;p47"/>
          <p:cNvSpPr/>
          <p:nvPr/>
        </p:nvSpPr>
        <p:spPr>
          <a:xfrm>
            <a:off x="2298415" y="267890"/>
            <a:ext cx="3742622"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2400" b="1" dirty="0">
                <a:solidFill>
                  <a:schemeClr val="dk1"/>
                </a:solidFill>
                <a:latin typeface="Calibri"/>
                <a:ea typeface="Calibri"/>
                <a:cs typeface="Calibri"/>
                <a:sym typeface="Calibri"/>
              </a:rPr>
              <a:t>BISNIS dan </a:t>
            </a:r>
            <a:r>
              <a:rPr lang="en" sz="2400" b="1" dirty="0">
                <a:solidFill>
                  <a:srgbClr val="FF6600"/>
                </a:solidFill>
                <a:latin typeface="Calibri"/>
                <a:ea typeface="Calibri"/>
                <a:cs typeface="Calibri"/>
                <a:sym typeface="Calibri"/>
              </a:rPr>
              <a:t>Profesi Insinyur</a:t>
            </a:r>
            <a:endParaRPr sz="4000" dirty="0">
              <a:solidFill>
                <a:srgbClr val="FF6600"/>
              </a:solidFill>
              <a:latin typeface="Calibri"/>
              <a:ea typeface="Calibri"/>
              <a:cs typeface="Calibri"/>
              <a:sym typeface="Calibri"/>
            </a:endParaRPr>
          </a:p>
        </p:txBody>
      </p:sp>
      <p:sp>
        <p:nvSpPr>
          <p:cNvPr id="356" name="Google Shape;356;p47"/>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sp>
        <p:nvSpPr>
          <p:cNvPr id="357" name="Google Shape;357;p47"/>
          <p:cNvSpPr/>
          <p:nvPr/>
        </p:nvSpPr>
        <p:spPr>
          <a:xfrm>
            <a:off x="611569" y="3327870"/>
            <a:ext cx="7704900" cy="623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Aktivitas bisnis tidak bisa diklasifikasikan sebagai sebuah profesi (luhur) apabila ciri-ciri profesi tidak bisa dipenuhi.</a:t>
            </a:r>
            <a:endParaRPr/>
          </a:p>
        </p:txBody>
      </p:sp>
      <p:sp>
        <p:nvSpPr>
          <p:cNvPr id="358" name="Google Shape;358;p47"/>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22</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8"/>
          <p:cNvSpPr txBox="1">
            <a:spLocks noGrp="1"/>
          </p:cNvSpPr>
          <p:nvPr>
            <p:ph type="body" idx="1"/>
          </p:nvPr>
        </p:nvSpPr>
        <p:spPr>
          <a:xfrm>
            <a:off x="395300" y="831050"/>
            <a:ext cx="8143800" cy="4070400"/>
          </a:xfrm>
          <a:prstGeom prst="rect">
            <a:avLst/>
          </a:prstGeom>
          <a:noFill/>
          <a:ln>
            <a:noFill/>
          </a:ln>
        </p:spPr>
        <p:txBody>
          <a:bodyPr spcFirstLastPara="1" wrap="square" lIns="91425" tIns="45700" rIns="91425" bIns="45700" anchor="t" anchorCtr="0">
            <a:noAutofit/>
          </a:bodyPr>
          <a:lstStyle/>
          <a:p>
            <a:pPr marL="640080" lvl="0" indent="-438150" algn="l" rtl="0">
              <a:lnSpc>
                <a:spcPct val="90000"/>
              </a:lnSpc>
              <a:spcBef>
                <a:spcPts val="0"/>
              </a:spcBef>
              <a:spcAft>
                <a:spcPts val="0"/>
              </a:spcAft>
              <a:buClr>
                <a:srgbClr val="974806"/>
              </a:buClr>
              <a:buSzPts val="1900"/>
              <a:buFont typeface="Calibri"/>
              <a:buAutoNum type="arabicPeriod"/>
            </a:pPr>
            <a:r>
              <a:rPr lang="en" sz="1900" b="1"/>
              <a:t>P</a:t>
            </a:r>
            <a:r>
              <a:rPr lang="en" sz="1900"/>
              <a:t>elanggaran terhadap perbuatan yang tidak mencerminkan respek terhadap </a:t>
            </a:r>
            <a:r>
              <a:rPr lang="en" sz="1900" b="1"/>
              <a:t>nilai-nilai </a:t>
            </a:r>
            <a:r>
              <a:rPr lang="en" sz="1900"/>
              <a:t>yang seharusnya dijunjung tinggi oleh profesi, </a:t>
            </a:r>
            <a:endParaRPr sz="2900"/>
          </a:p>
          <a:p>
            <a:pPr marL="639763" lvl="0" indent="-12700" algn="l" rtl="0">
              <a:lnSpc>
                <a:spcPct val="90000"/>
              </a:lnSpc>
              <a:spcBef>
                <a:spcPts val="0"/>
              </a:spcBef>
              <a:spcAft>
                <a:spcPts val="0"/>
              </a:spcAft>
              <a:buClr>
                <a:srgbClr val="974806"/>
              </a:buClr>
              <a:buSzPts val="1800"/>
              <a:buFont typeface="Noto Sans Symbols"/>
              <a:buNone/>
            </a:pPr>
            <a:r>
              <a:rPr lang="en" sz="1500">
                <a:solidFill>
                  <a:srgbClr val="FF5308"/>
                </a:solidFill>
              </a:rPr>
              <a:t>seperti: komersialisasi, kolusi-nepotisme, mengejarkeuntungan (finansial - kekuasaan) yang jauh dari ukuran kewajaran, mark-up proyek.</a:t>
            </a:r>
            <a:endParaRPr sz="2900"/>
          </a:p>
          <a:p>
            <a:pPr marL="342900" lvl="0" indent="-223520" algn="l" rtl="0">
              <a:lnSpc>
                <a:spcPct val="90000"/>
              </a:lnSpc>
              <a:spcBef>
                <a:spcPts val="0"/>
              </a:spcBef>
              <a:spcAft>
                <a:spcPts val="0"/>
              </a:spcAft>
              <a:buClr>
                <a:srgbClr val="974806"/>
              </a:buClr>
              <a:buSzPts val="800"/>
              <a:buFont typeface="Calibri"/>
              <a:buNone/>
            </a:pPr>
            <a:endParaRPr sz="500"/>
          </a:p>
          <a:p>
            <a:pPr marL="640080" lvl="0" indent="-438150" algn="l" rtl="0">
              <a:lnSpc>
                <a:spcPct val="90000"/>
              </a:lnSpc>
              <a:spcBef>
                <a:spcPts val="0"/>
              </a:spcBef>
              <a:spcAft>
                <a:spcPts val="0"/>
              </a:spcAft>
              <a:buClr>
                <a:srgbClr val="974806"/>
              </a:buClr>
              <a:buSzPts val="1900"/>
              <a:buFont typeface="Calibri"/>
              <a:buAutoNum type="arabicPeriod" startAt="2"/>
            </a:pPr>
            <a:r>
              <a:rPr lang="en" sz="1900" b="1"/>
              <a:t>P</a:t>
            </a:r>
            <a:r>
              <a:rPr lang="en" sz="1900"/>
              <a:t>elanggaran terhadap pelayanan jasa profesi yang kurang mencerminkan </a:t>
            </a:r>
            <a:r>
              <a:rPr lang="en" sz="1900" b="1"/>
              <a:t>kualitas keahlian </a:t>
            </a:r>
            <a:r>
              <a:rPr lang="en" sz="1900"/>
              <a:t>dan</a:t>
            </a:r>
            <a:r>
              <a:rPr lang="en" sz="1900" b="1"/>
              <a:t> </a:t>
            </a:r>
            <a:r>
              <a:rPr lang="en" sz="1900"/>
              <a:t>sulit dapat dipertanggung jawabkan menurut kriteria profesional, </a:t>
            </a:r>
            <a:endParaRPr sz="2900"/>
          </a:p>
          <a:p>
            <a:pPr marL="639763" lvl="0" indent="-12700" algn="l" rtl="0">
              <a:lnSpc>
                <a:spcPct val="90000"/>
              </a:lnSpc>
              <a:spcBef>
                <a:spcPts val="0"/>
              </a:spcBef>
              <a:spcAft>
                <a:spcPts val="0"/>
              </a:spcAft>
              <a:buClr>
                <a:srgbClr val="974806"/>
              </a:buClr>
              <a:buSzPts val="1800"/>
              <a:buFont typeface="Noto Sans Symbols"/>
              <a:buNone/>
            </a:pPr>
            <a:r>
              <a:rPr lang="en" sz="1500">
                <a:solidFill>
                  <a:srgbClr val="FF5308"/>
                </a:solidFill>
              </a:rPr>
              <a:t>seperti mal-praktek, konflik kepentingan, penyalahgunaan informasi/data, Kerahasiaan dan loyalitas, pelanggaran HaKI.</a:t>
            </a:r>
            <a:endParaRPr sz="2900"/>
          </a:p>
          <a:p>
            <a:pPr marL="342900" lvl="0" indent="-223520" algn="l" rtl="0">
              <a:lnSpc>
                <a:spcPct val="90000"/>
              </a:lnSpc>
              <a:spcBef>
                <a:spcPts val="0"/>
              </a:spcBef>
              <a:spcAft>
                <a:spcPts val="0"/>
              </a:spcAft>
              <a:buClr>
                <a:srgbClr val="974806"/>
              </a:buClr>
              <a:buSzPts val="800"/>
              <a:buFont typeface="Calibri"/>
              <a:buNone/>
            </a:pPr>
            <a:endParaRPr sz="500" b="1"/>
          </a:p>
          <a:p>
            <a:pPr marL="640080" lvl="0" indent="-438150" algn="l" rtl="0">
              <a:lnSpc>
                <a:spcPct val="90000"/>
              </a:lnSpc>
              <a:spcBef>
                <a:spcPts val="0"/>
              </a:spcBef>
              <a:spcAft>
                <a:spcPts val="0"/>
              </a:spcAft>
              <a:buClr>
                <a:srgbClr val="974806"/>
              </a:buClr>
              <a:buSzPts val="1900"/>
              <a:buFont typeface="Calibri"/>
              <a:buAutoNum type="arabicPeriod" startAt="3"/>
            </a:pPr>
            <a:r>
              <a:rPr lang="en" sz="1900" b="1"/>
              <a:t>Mendiamkan terjadinya pelanggaran </a:t>
            </a:r>
            <a:r>
              <a:rPr lang="en" sz="1900"/>
              <a:t>etika profesi yang dilakukan oleh rekan seprofesinya dengan dalih melindungi kehormatan, masa depan dan turunnya kredibilitas profesi.</a:t>
            </a:r>
            <a:endParaRPr sz="2900"/>
          </a:p>
          <a:p>
            <a:pPr marL="342900" lvl="0" indent="-223520" algn="l" rtl="0">
              <a:lnSpc>
                <a:spcPct val="90000"/>
              </a:lnSpc>
              <a:spcBef>
                <a:spcPts val="0"/>
              </a:spcBef>
              <a:spcAft>
                <a:spcPts val="0"/>
              </a:spcAft>
              <a:buClr>
                <a:srgbClr val="974806"/>
              </a:buClr>
              <a:buSzPts val="800"/>
              <a:buFont typeface="Calibri"/>
              <a:buNone/>
            </a:pPr>
            <a:endParaRPr sz="500" b="1"/>
          </a:p>
          <a:p>
            <a:pPr marL="640080" lvl="0" indent="-438150" algn="l" rtl="0">
              <a:lnSpc>
                <a:spcPct val="90000"/>
              </a:lnSpc>
              <a:spcBef>
                <a:spcPts val="0"/>
              </a:spcBef>
              <a:spcAft>
                <a:spcPts val="0"/>
              </a:spcAft>
              <a:buClr>
                <a:srgbClr val="974806"/>
              </a:buClr>
              <a:buSzPts val="1900"/>
              <a:buFont typeface="Calibri"/>
              <a:buAutoNum type="arabicPeriod" startAt="3"/>
            </a:pPr>
            <a:r>
              <a:rPr lang="en" sz="1900" b="1"/>
              <a:t>Konflik kepentingan</a:t>
            </a:r>
            <a:r>
              <a:rPr lang="en" sz="1900"/>
              <a:t>, situasi dimana seorang pejabat/ karyawan/ profesional mempunyai kepentingan pribadi cukup besar untuk mempengaruhi tindakan obyektif dari pelaksanaan tugasnya.</a:t>
            </a:r>
            <a:endParaRPr sz="2900"/>
          </a:p>
          <a:p>
            <a:pPr marL="342900" lvl="0" indent="-121920" algn="l" rtl="0">
              <a:lnSpc>
                <a:spcPct val="90000"/>
              </a:lnSpc>
              <a:spcBef>
                <a:spcPts val="0"/>
              </a:spcBef>
              <a:spcAft>
                <a:spcPts val="0"/>
              </a:spcAft>
              <a:buClr>
                <a:schemeClr val="dk1"/>
              </a:buClr>
              <a:buSzPts val="2400"/>
              <a:buNone/>
            </a:pPr>
            <a:endParaRPr sz="2100"/>
          </a:p>
        </p:txBody>
      </p:sp>
      <p:sp>
        <p:nvSpPr>
          <p:cNvPr id="364" name="Google Shape;364;p48"/>
          <p:cNvSpPr/>
          <p:nvPr/>
        </p:nvSpPr>
        <p:spPr>
          <a:xfrm>
            <a:off x="2148513" y="241690"/>
            <a:ext cx="5518956"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2800" b="1" dirty="0">
                <a:solidFill>
                  <a:schemeClr val="dk1"/>
                </a:solidFill>
                <a:latin typeface="Calibri"/>
                <a:ea typeface="Calibri"/>
                <a:cs typeface="Calibri"/>
                <a:sym typeface="Calibri"/>
              </a:rPr>
              <a:t>PELANGGARAN </a:t>
            </a:r>
            <a:r>
              <a:rPr lang="en" sz="2800" b="1" dirty="0">
                <a:solidFill>
                  <a:srgbClr val="FF6600"/>
                </a:solidFill>
                <a:latin typeface="Calibri"/>
                <a:ea typeface="Calibri"/>
                <a:cs typeface="Calibri"/>
                <a:sym typeface="Calibri"/>
              </a:rPr>
              <a:t>KODE ETIK PROFESI</a:t>
            </a:r>
            <a:endParaRPr sz="4400" dirty="0">
              <a:solidFill>
                <a:srgbClr val="FF6600"/>
              </a:solidFill>
              <a:latin typeface="Calibri"/>
              <a:ea typeface="Calibri"/>
              <a:cs typeface="Calibri"/>
              <a:sym typeface="Calibri"/>
            </a:endParaRPr>
          </a:p>
        </p:txBody>
      </p:sp>
      <p:sp>
        <p:nvSpPr>
          <p:cNvPr id="365" name="Google Shape;365;p48"/>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sp>
        <p:nvSpPr>
          <p:cNvPr id="366" name="Google Shape;366;p48"/>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23</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a:solidFill>
                  <a:srgbClr val="888888"/>
                </a:solidFill>
                <a:latin typeface="Calibri"/>
                <a:ea typeface="Calibri"/>
                <a:cs typeface="Calibri"/>
                <a:sym typeface="Calibri"/>
              </a:rPr>
              <a:t>11/10/2022</a:t>
            </a:r>
            <a:endParaRPr sz="1200">
              <a:solidFill>
                <a:srgbClr val="888888"/>
              </a:solidFill>
              <a:latin typeface="Calibri"/>
              <a:ea typeface="Calibri"/>
              <a:cs typeface="Calibri"/>
              <a:sym typeface="Calibri"/>
            </a:endParaRPr>
          </a:p>
        </p:txBody>
      </p:sp>
      <p:sp>
        <p:nvSpPr>
          <p:cNvPr id="373" name="Google Shape;373;p49"/>
          <p:cNvSpPr/>
          <p:nvPr/>
        </p:nvSpPr>
        <p:spPr>
          <a:xfrm>
            <a:off x="1600200" y="0"/>
            <a:ext cx="6400800" cy="10632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a:solidFill>
                <a:schemeClr val="lt1"/>
              </a:solidFill>
              <a:latin typeface="Arial"/>
              <a:ea typeface="Arial"/>
              <a:cs typeface="Arial"/>
              <a:sym typeface="Arial"/>
            </a:endParaRPr>
          </a:p>
        </p:txBody>
      </p:sp>
      <p:sp>
        <p:nvSpPr>
          <p:cNvPr id="374" name="Google Shape;374;p49"/>
          <p:cNvSpPr/>
          <p:nvPr/>
        </p:nvSpPr>
        <p:spPr>
          <a:xfrm>
            <a:off x="550863" y="593528"/>
            <a:ext cx="8135937" cy="5941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1" dirty="0">
                <a:solidFill>
                  <a:srgbClr val="666666"/>
                </a:solidFill>
                <a:latin typeface="Arial"/>
                <a:ea typeface="Arial"/>
                <a:cs typeface="Arial"/>
                <a:sym typeface="Arial"/>
              </a:rPr>
              <a:t>BERBAGAI PERMASALAHAN ETIKA DALAM PRAKTEK</a:t>
            </a:r>
            <a:endParaRPr sz="1200" dirty="0"/>
          </a:p>
        </p:txBody>
      </p:sp>
      <p:sp>
        <p:nvSpPr>
          <p:cNvPr id="375" name="Google Shape;375;p49"/>
          <p:cNvSpPr txBox="1"/>
          <p:nvPr/>
        </p:nvSpPr>
        <p:spPr>
          <a:xfrm>
            <a:off x="928662" y="1200150"/>
            <a:ext cx="7758138" cy="3394472"/>
          </a:xfrm>
          <a:prstGeom prst="rect">
            <a:avLst/>
          </a:prstGeom>
          <a:noFill/>
          <a:ln>
            <a:noFill/>
          </a:ln>
        </p:spPr>
        <p:txBody>
          <a:bodyPr spcFirstLastPara="1" wrap="square" lIns="91425" tIns="45700" rIns="91425" bIns="45700" anchor="t" anchorCtr="0">
            <a:noAutofit/>
          </a:bodyPr>
          <a:lstStyle/>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Hubungan  dengan clients, Konsultan, Pesaing, dan Kontraktor</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Memastikan kepatuhan hukum  clients, client's contractors, and others</a:t>
            </a:r>
            <a:endParaRPr sz="1100"/>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Pertentangan Kepentingan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Penyuapan  dan </a:t>
            </a:r>
            <a:r>
              <a:rPr lang="en" sz="1700" u="sng">
                <a:solidFill>
                  <a:schemeClr val="hlink"/>
                </a:solidFill>
                <a:latin typeface="Arial"/>
                <a:ea typeface="Arial"/>
                <a:cs typeface="Arial"/>
                <a:sym typeface="Arial"/>
                <a:hlinkClick r:id="rId3"/>
              </a:rPr>
              <a:t>kickbacks</a:t>
            </a:r>
            <a:r>
              <a:rPr lang="en" sz="1700">
                <a:solidFill>
                  <a:schemeClr val="dk1"/>
                </a:solidFill>
                <a:latin typeface="Arial"/>
                <a:ea typeface="Arial"/>
                <a:cs typeface="Arial"/>
                <a:sym typeface="Arial"/>
              </a:rPr>
              <a:t>, :</a:t>
            </a:r>
            <a:endParaRPr sz="1100"/>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Hadiah, Jamuan, Pelayanan dan Hiburan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Perlakuan terhadap Kerahasiaan atau Informasi yang terbatas.</a:t>
            </a:r>
            <a:endParaRPr sz="1100"/>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Perlakuan terhadap aset karyawan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Kerja sampingan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u="sng">
                <a:solidFill>
                  <a:schemeClr val="hlink"/>
                </a:solidFill>
                <a:latin typeface="Arial"/>
                <a:ea typeface="Arial"/>
                <a:cs typeface="Arial"/>
                <a:sym typeface="Arial"/>
                <a:hlinkClick r:id="rId4"/>
              </a:rPr>
              <a:t>Whistleblower</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Keselamatan Publik</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Penipuan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Perlindungan terhadap lingkungan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Keadilan</a:t>
            </a:r>
            <a:endParaRPr sz="1700">
              <a:solidFill>
                <a:schemeClr val="dk1"/>
              </a:solidFill>
              <a:latin typeface="Arial"/>
              <a:ea typeface="Arial"/>
              <a:cs typeface="Arial"/>
              <a:sym typeface="Arial"/>
            </a:endParaRPr>
          </a:p>
          <a:p>
            <a:pPr marL="457200" marR="0" lvl="0" indent="-438150" algn="l" rtl="0">
              <a:lnSpc>
                <a:spcPct val="90000"/>
              </a:lnSpc>
              <a:spcBef>
                <a:spcPts val="0"/>
              </a:spcBef>
              <a:spcAft>
                <a:spcPts val="0"/>
              </a:spcAft>
              <a:buClr>
                <a:schemeClr val="dk1"/>
              </a:buClr>
              <a:buSzPts val="1700"/>
              <a:buFont typeface="Calibri"/>
              <a:buAutoNum type="arabicPeriod"/>
            </a:pPr>
            <a:r>
              <a:rPr lang="en" sz="1700">
                <a:solidFill>
                  <a:schemeClr val="dk1"/>
                </a:solidFill>
                <a:latin typeface="Arial"/>
                <a:ea typeface="Arial"/>
                <a:cs typeface="Arial"/>
                <a:sym typeface="Arial"/>
              </a:rPr>
              <a:t>Kejujuran dalam Riset dan Pengujian </a:t>
            </a:r>
            <a:endParaRPr sz="1100"/>
          </a:p>
        </p:txBody>
      </p:sp>
      <p:sp>
        <p:nvSpPr>
          <p:cNvPr id="376" name="Google Shape;376;p49"/>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24</a:t>
            </a:fld>
            <a:endParaRPr sz="1800" b="1">
              <a:solidFill>
                <a:schemeClr val="dk1"/>
              </a:solidFill>
              <a:latin typeface="Arial"/>
              <a:ea typeface="Arial"/>
              <a:cs typeface="Arial"/>
              <a:sym typeface="Arial"/>
            </a:endParaRPr>
          </a:p>
        </p:txBody>
      </p:sp>
      <p:sp>
        <p:nvSpPr>
          <p:cNvPr id="377" name="Google Shape;377;p49"/>
          <p:cNvSpPr/>
          <p:nvPr/>
        </p:nvSpPr>
        <p:spPr>
          <a:xfrm rot="-5400000">
            <a:off x="-1034662" y="2374106"/>
            <a:ext cx="2464611" cy="395288"/>
          </a:xfrm>
          <a:prstGeom prst="rect">
            <a:avLst/>
          </a:prstGeom>
          <a:solidFill>
            <a:srgbClr val="FF66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b="1">
                <a:solidFill>
                  <a:schemeClr val="lt1"/>
                </a:solidFill>
                <a:latin typeface="Arial Narrow"/>
                <a:ea typeface="Arial Narrow"/>
                <a:cs typeface="Arial Narrow"/>
                <a:sym typeface="Arial Narrow"/>
              </a:rPr>
              <a:t>PERSATUAN INSINYUR INDONESIA</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p:nvPr/>
        </p:nvSpPr>
        <p:spPr>
          <a:xfrm>
            <a:off x="1907704" y="519522"/>
            <a:ext cx="5471763" cy="4065650"/>
          </a:xfrm>
          <a:prstGeom prst="ellipse">
            <a:avLst/>
          </a:prstGeom>
          <a:solidFill>
            <a:srgbClr val="CC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383" name="Google Shape;383;p50"/>
          <p:cNvSpPr/>
          <p:nvPr/>
        </p:nvSpPr>
        <p:spPr>
          <a:xfrm>
            <a:off x="2376264" y="1627078"/>
            <a:ext cx="4572000" cy="15927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1">
              <a:solidFill>
                <a:srgbClr val="FFFFFF"/>
              </a:solidFill>
              <a:latin typeface="Arial"/>
              <a:ea typeface="Arial"/>
              <a:cs typeface="Arial"/>
              <a:sym typeface="Arial"/>
            </a:endParaRPr>
          </a:p>
          <a:p>
            <a:pPr marL="0" marR="0" lvl="0" indent="0" algn="ctr" rtl="0">
              <a:spcBef>
                <a:spcPts val="0"/>
              </a:spcBef>
              <a:spcAft>
                <a:spcPts val="0"/>
              </a:spcAft>
              <a:buNone/>
            </a:pPr>
            <a:r>
              <a:rPr lang="en" sz="3200" b="1">
                <a:solidFill>
                  <a:srgbClr val="FFFFFF"/>
                </a:solidFill>
                <a:latin typeface="Arial"/>
                <a:ea typeface="Arial"/>
                <a:cs typeface="Arial"/>
                <a:sym typeface="Arial"/>
              </a:rPr>
              <a:t>DISKUSI</a:t>
            </a:r>
            <a:endParaRPr sz="200"/>
          </a:p>
          <a:p>
            <a:pPr marL="0" marR="0" lvl="0" indent="0" algn="ctr" rtl="0">
              <a:spcBef>
                <a:spcPts val="0"/>
              </a:spcBef>
              <a:spcAft>
                <a:spcPts val="0"/>
              </a:spcAft>
              <a:buNone/>
            </a:pPr>
            <a:r>
              <a:rPr lang="en" sz="3200" b="1">
                <a:solidFill>
                  <a:srgbClr val="FFFFFF"/>
                </a:solidFill>
                <a:latin typeface="Arial"/>
                <a:ea typeface="Arial"/>
                <a:cs typeface="Arial"/>
                <a:sym typeface="Arial"/>
              </a:rPr>
              <a:t>KASUS</a:t>
            </a:r>
            <a:endParaRPr sz="3200">
              <a:solidFill>
                <a:schemeClr val="dk1"/>
              </a:solidFill>
              <a:latin typeface="Arial"/>
              <a:ea typeface="Arial"/>
              <a:cs typeface="Arial"/>
              <a:sym typeface="Arial"/>
            </a:endParaRPr>
          </a:p>
        </p:txBody>
      </p:sp>
      <p:sp>
        <p:nvSpPr>
          <p:cNvPr id="384" name="Google Shape;384;p50"/>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25</a:t>
            </a:fld>
            <a:endParaRPr sz="1800" b="1">
              <a:solidFill>
                <a:schemeClr val="dk1"/>
              </a:solidFill>
              <a:latin typeface="Arial"/>
              <a:ea typeface="Arial"/>
              <a:cs typeface="Arial"/>
              <a:sym typeface="Arial"/>
            </a:endParaRPr>
          </a:p>
        </p:txBody>
      </p:sp>
      <p:pic>
        <p:nvPicPr>
          <p:cNvPr id="385" name="Google Shape;385;p50" descr="Logo PII.jpg"/>
          <p:cNvPicPr preferRelativeResize="0"/>
          <p:nvPr/>
        </p:nvPicPr>
        <p:blipFill rotWithShape="1">
          <a:blip r:embed="rId3">
            <a:alphaModFix/>
          </a:blip>
          <a:srcRect/>
          <a:stretch/>
        </p:blipFill>
        <p:spPr>
          <a:xfrm>
            <a:off x="4349734" y="3440496"/>
            <a:ext cx="625059" cy="924001"/>
          </a:xfrm>
          <a:prstGeom prst="rect">
            <a:avLst/>
          </a:prstGeom>
          <a:noFill/>
          <a:ln>
            <a:noFill/>
          </a:ln>
          <a:effectLst>
            <a:outerShdw blurRad="44450" dist="27940" dir="5400000" algn="ctr">
              <a:srgbClr val="000000">
                <a:alpha val="31764"/>
              </a:srgbClr>
            </a:outerShdw>
          </a:effec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51"/>
          <p:cNvGrpSpPr/>
          <p:nvPr/>
        </p:nvGrpSpPr>
        <p:grpSpPr>
          <a:xfrm>
            <a:off x="0" y="1"/>
            <a:ext cx="9144000" cy="344774"/>
            <a:chOff x="0" y="0"/>
            <a:chExt cx="9144000" cy="571480"/>
          </a:xfrm>
        </p:grpSpPr>
        <p:sp>
          <p:nvSpPr>
            <p:cNvPr id="391" name="Google Shape;391;p51"/>
            <p:cNvSpPr/>
            <p:nvPr/>
          </p:nvSpPr>
          <p:spPr>
            <a:xfrm>
              <a:off x="642938" y="0"/>
              <a:ext cx="8501062" cy="57148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92" name="Google Shape;392;p51"/>
            <p:cNvSpPr/>
            <p:nvPr/>
          </p:nvSpPr>
          <p:spPr>
            <a:xfrm>
              <a:off x="0" y="0"/>
              <a:ext cx="571500" cy="57148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sp>
        <p:nvSpPr>
          <p:cNvPr id="393" name="Google Shape;393;p51"/>
          <p:cNvSpPr txBox="1">
            <a:spLocks noGrp="1"/>
          </p:cNvSpPr>
          <p:nvPr>
            <p:ph type="body" idx="1"/>
          </p:nvPr>
        </p:nvSpPr>
        <p:spPr>
          <a:xfrm>
            <a:off x="142875" y="807950"/>
            <a:ext cx="8643900" cy="2668800"/>
          </a:xfrm>
          <a:prstGeom prst="rect">
            <a:avLst/>
          </a:prstGeom>
          <a:noFill/>
          <a:ln>
            <a:noFill/>
          </a:ln>
        </p:spPr>
        <p:txBody>
          <a:bodyPr spcFirstLastPara="1" wrap="square" lIns="91425" tIns="45700" rIns="91425" bIns="45700" anchor="t" anchorCtr="0">
            <a:noAutofit/>
          </a:bodyPr>
          <a:lstStyle/>
          <a:p>
            <a:pPr marL="609600" lvl="0" indent="-352425" algn="l" rtl="0">
              <a:lnSpc>
                <a:spcPct val="90000"/>
              </a:lnSpc>
              <a:spcBef>
                <a:spcPts val="0"/>
              </a:spcBef>
              <a:spcAft>
                <a:spcPts val="0"/>
              </a:spcAft>
              <a:buClr>
                <a:schemeClr val="dk1"/>
              </a:buClr>
              <a:buSzPts val="1900"/>
              <a:buChar char="•"/>
            </a:pPr>
            <a:r>
              <a:rPr lang="en" sz="1900"/>
              <a:t>A dan B bersahabat sejak kuliah, keduanya sangat menjunjung tinggi etika dan kejujuran, dan keduanya masih sering kumpul-kumpul seperti karaoke bersama.</a:t>
            </a:r>
            <a:endParaRPr sz="2700"/>
          </a:p>
          <a:p>
            <a:pPr marL="609600" lvl="0" indent="-352425" algn="l" rtl="0">
              <a:lnSpc>
                <a:spcPct val="90000"/>
              </a:lnSpc>
              <a:spcBef>
                <a:spcPts val="0"/>
              </a:spcBef>
              <a:spcAft>
                <a:spcPts val="0"/>
              </a:spcAft>
              <a:buClr>
                <a:schemeClr val="dk1"/>
              </a:buClr>
              <a:buSzPts val="1900"/>
              <a:buChar char="•"/>
            </a:pPr>
            <a:r>
              <a:rPr lang="en" sz="1900"/>
              <a:t>A punya perusahaan kontraktor ,dan </a:t>
            </a:r>
            <a:endParaRPr sz="2700"/>
          </a:p>
          <a:p>
            <a:pPr marL="609600" lvl="0" indent="-352425" algn="l" rtl="0">
              <a:lnSpc>
                <a:spcPct val="90000"/>
              </a:lnSpc>
              <a:spcBef>
                <a:spcPts val="0"/>
              </a:spcBef>
              <a:spcAft>
                <a:spcPts val="0"/>
              </a:spcAft>
              <a:buClr>
                <a:schemeClr val="dk1"/>
              </a:buClr>
              <a:buSzPts val="1900"/>
              <a:buChar char="•"/>
            </a:pPr>
            <a:r>
              <a:rPr lang="en" sz="1900"/>
              <a:t>B bekerja di perusahaan konsultan. </a:t>
            </a:r>
            <a:endParaRPr sz="2700"/>
          </a:p>
          <a:p>
            <a:pPr marL="609600" lvl="0" indent="-352425" algn="l" rtl="0">
              <a:lnSpc>
                <a:spcPct val="90000"/>
              </a:lnSpc>
              <a:spcBef>
                <a:spcPts val="0"/>
              </a:spcBef>
              <a:spcAft>
                <a:spcPts val="0"/>
              </a:spcAft>
              <a:buClr>
                <a:schemeClr val="dk1"/>
              </a:buClr>
              <a:buSzPts val="1900"/>
              <a:buChar char="•"/>
            </a:pPr>
            <a:r>
              <a:rPr lang="en" sz="1900"/>
              <a:t>A memenangkan proyek yang ditangani oleh B.</a:t>
            </a:r>
            <a:endParaRPr sz="2700"/>
          </a:p>
          <a:p>
            <a:pPr marL="609600" lvl="0" indent="-352425" algn="l" rtl="0">
              <a:lnSpc>
                <a:spcPct val="90000"/>
              </a:lnSpc>
              <a:spcBef>
                <a:spcPts val="0"/>
              </a:spcBef>
              <a:spcAft>
                <a:spcPts val="0"/>
              </a:spcAft>
              <a:buClr>
                <a:schemeClr val="dk1"/>
              </a:buClr>
              <a:buSzPts val="2300"/>
              <a:buChar char="•"/>
            </a:pPr>
            <a:r>
              <a:rPr lang="en" sz="2300" b="1"/>
              <a:t>Apakah A dan B tidak boleh lagi karaoke bersama sampai proyek selesai ?</a:t>
            </a:r>
            <a:endParaRPr sz="2700"/>
          </a:p>
        </p:txBody>
      </p:sp>
      <p:sp>
        <p:nvSpPr>
          <p:cNvPr id="394" name="Google Shape;394;p51"/>
          <p:cNvSpPr txBox="1"/>
          <p:nvPr/>
        </p:nvSpPr>
        <p:spPr>
          <a:xfrm>
            <a:off x="939956" y="0"/>
            <a:ext cx="5940425" cy="34477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2800" b="1" dirty="0">
                <a:solidFill>
                  <a:schemeClr val="dk1"/>
                </a:solidFill>
                <a:latin typeface="Tahoma"/>
                <a:ea typeface="Tahoma"/>
                <a:cs typeface="Tahoma"/>
                <a:sym typeface="Tahoma"/>
              </a:rPr>
              <a:t>KASUS KODE ETIK - 1</a:t>
            </a:r>
            <a:endParaRPr sz="1200" dirty="0"/>
          </a:p>
        </p:txBody>
      </p:sp>
      <p:pic>
        <p:nvPicPr>
          <p:cNvPr id="395" name="Google Shape;395;p51" descr="F:\29 okt 2015\cewek-nenek.jpg"/>
          <p:cNvPicPr preferRelativeResize="0"/>
          <p:nvPr/>
        </p:nvPicPr>
        <p:blipFill rotWithShape="1">
          <a:blip r:embed="rId3">
            <a:alphaModFix/>
          </a:blip>
          <a:srcRect t="3570" b="21916"/>
          <a:stretch/>
        </p:blipFill>
        <p:spPr>
          <a:xfrm flipH="1">
            <a:off x="2071688" y="3161110"/>
            <a:ext cx="1785937" cy="1552169"/>
          </a:xfrm>
          <a:prstGeom prst="rect">
            <a:avLst/>
          </a:prstGeom>
          <a:noFill/>
          <a:ln>
            <a:noFill/>
          </a:ln>
        </p:spPr>
      </p:pic>
      <p:pic>
        <p:nvPicPr>
          <p:cNvPr id="396" name="Google Shape;396;p51" descr="F:\29 okt 2015\Life-Is-not-Half-Full-empty.jpg"/>
          <p:cNvPicPr preferRelativeResize="0"/>
          <p:nvPr/>
        </p:nvPicPr>
        <p:blipFill rotWithShape="1">
          <a:blip r:embed="rId4">
            <a:alphaModFix/>
          </a:blip>
          <a:srcRect l="57415"/>
          <a:stretch/>
        </p:blipFill>
        <p:spPr>
          <a:xfrm>
            <a:off x="5715000" y="3205163"/>
            <a:ext cx="1419225" cy="1500188"/>
          </a:xfrm>
          <a:prstGeom prst="rect">
            <a:avLst/>
          </a:prstGeom>
          <a:noFill/>
          <a:ln>
            <a:noFill/>
          </a:ln>
        </p:spPr>
      </p:pic>
      <p:sp>
        <p:nvSpPr>
          <p:cNvPr id="397" name="Google Shape;397;p51"/>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26</a:t>
            </a:fld>
            <a:endParaRPr sz="1800" b="1">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2"/>
          <p:cNvSpPr txBox="1">
            <a:spLocks noGrp="1"/>
          </p:cNvSpPr>
          <p:nvPr>
            <p:ph type="body" idx="1"/>
          </p:nvPr>
        </p:nvSpPr>
        <p:spPr>
          <a:xfrm>
            <a:off x="642938" y="910816"/>
            <a:ext cx="7858125" cy="3911203"/>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Clr>
                <a:schemeClr val="dk1"/>
              </a:buClr>
              <a:buSzPts val="2775"/>
              <a:buFont typeface="Noto Sans Symbols"/>
              <a:buNone/>
            </a:pPr>
            <a:r>
              <a:rPr lang="en" sz="2375" b="1" dirty="0"/>
              <a:t>Tujuh Tuntunan Sikap / </a:t>
            </a:r>
            <a:r>
              <a:rPr lang="en" sz="2375" b="1" dirty="0">
                <a:solidFill>
                  <a:srgbClr val="FF6600"/>
                </a:solidFill>
              </a:rPr>
              <a:t>Sapta Dharma</a:t>
            </a:r>
            <a:endParaRPr sz="2375" b="1" dirty="0">
              <a:solidFill>
                <a:srgbClr val="FF6600"/>
              </a:solidFill>
            </a:endParaRPr>
          </a:p>
          <a:p>
            <a:pPr marL="342900" lvl="0" indent="-274320" algn="l" rtl="0">
              <a:spcBef>
                <a:spcPts val="0"/>
              </a:spcBef>
              <a:spcAft>
                <a:spcPts val="0"/>
              </a:spcAft>
              <a:buClr>
                <a:srgbClr val="FF6600"/>
              </a:buClr>
              <a:buSzPts val="2775"/>
              <a:buFont typeface="Noto Sans Symbols"/>
              <a:buNone/>
            </a:pPr>
            <a:r>
              <a:rPr lang="en" sz="2375" b="1" dirty="0">
                <a:solidFill>
                  <a:srgbClr val="FF6600"/>
                </a:solidFill>
              </a:rPr>
              <a:t> </a:t>
            </a:r>
            <a:r>
              <a:rPr lang="en" sz="2375" b="1" dirty="0" smtClean="0">
                <a:solidFill>
                  <a:srgbClr val="FF6600"/>
                </a:solidFill>
              </a:rPr>
              <a:t>   </a:t>
            </a:r>
            <a:r>
              <a:rPr lang="en" sz="1450" dirty="0" smtClean="0"/>
              <a:t>Insinyur </a:t>
            </a:r>
            <a:r>
              <a:rPr lang="en" sz="1450" dirty="0"/>
              <a:t>Indonesia senantiasa mengutamakan keselamatan, kesehatan dan kesejahteraan masyarakat</a:t>
            </a:r>
            <a:endParaRPr sz="1450" dirty="0"/>
          </a:p>
          <a:p>
            <a:pPr marL="457200" lvl="0" indent="-431800" algn="l" rtl="0">
              <a:spcBef>
                <a:spcPts val="0"/>
              </a:spcBef>
              <a:spcAft>
                <a:spcPts val="0"/>
              </a:spcAft>
              <a:buClr>
                <a:srgbClr val="974806"/>
              </a:buClr>
              <a:buSzPts val="1450"/>
              <a:buFont typeface="Calibri"/>
              <a:buAutoNum type="arabicPeriod"/>
            </a:pPr>
            <a:r>
              <a:rPr lang="en" sz="1450" dirty="0"/>
              <a:t>Insinyur Indonesia senantiasa bekerja sesuai dengan kompetensinya</a:t>
            </a:r>
            <a:endParaRPr sz="1450" dirty="0"/>
          </a:p>
          <a:p>
            <a:pPr marL="457200" lvl="0" indent="-431800" algn="l" rtl="0">
              <a:spcBef>
                <a:spcPts val="0"/>
              </a:spcBef>
              <a:spcAft>
                <a:spcPts val="0"/>
              </a:spcAft>
              <a:buClr>
                <a:srgbClr val="974806"/>
              </a:buClr>
              <a:buSzPts val="1450"/>
              <a:buFont typeface="Calibri"/>
              <a:buAutoNum type="arabicPeriod"/>
            </a:pPr>
            <a:r>
              <a:rPr lang="en" sz="1450" dirty="0"/>
              <a:t>Insinyur Indonesia hanya menyatakan pendapat yang dapat dipertanggung-jawabkan</a:t>
            </a:r>
            <a:endParaRPr sz="1450" b="1" dirty="0"/>
          </a:p>
          <a:p>
            <a:pPr marL="457200" lvl="0" indent="-431800" algn="l" rtl="0">
              <a:spcBef>
                <a:spcPts val="0"/>
              </a:spcBef>
              <a:spcAft>
                <a:spcPts val="0"/>
              </a:spcAft>
              <a:buClr>
                <a:srgbClr val="974806"/>
              </a:buClr>
              <a:buSzPts val="2560"/>
              <a:buFont typeface="Calibri"/>
              <a:buAutoNum type="arabicPeriod"/>
            </a:pPr>
            <a:r>
              <a:rPr lang="en" sz="2560" b="1" dirty="0"/>
              <a:t>Insinyur Indonesia senantiasa menghindari terjadinya pertentangan kepentingan dalam tangung jawab tugasnya</a:t>
            </a:r>
            <a:endParaRPr sz="1450" b="1" dirty="0"/>
          </a:p>
          <a:p>
            <a:pPr marL="457200" lvl="0" indent="-431800" algn="l" rtl="0">
              <a:spcBef>
                <a:spcPts val="0"/>
              </a:spcBef>
              <a:spcAft>
                <a:spcPts val="0"/>
              </a:spcAft>
              <a:buClr>
                <a:srgbClr val="974806"/>
              </a:buClr>
              <a:buSzPts val="1450"/>
              <a:buFont typeface="Calibri"/>
              <a:buAutoNum type="arabicPeriod"/>
            </a:pPr>
            <a:r>
              <a:rPr lang="en" sz="1450" dirty="0"/>
              <a:t>Insinyur Indonesia senantiasa membangun reputasi profesi berdasarkan kemampuan  masing-masing</a:t>
            </a:r>
            <a:endParaRPr sz="1450" dirty="0"/>
          </a:p>
          <a:p>
            <a:pPr marL="457200" lvl="0" indent="-431800" algn="l" rtl="0">
              <a:spcBef>
                <a:spcPts val="0"/>
              </a:spcBef>
              <a:spcAft>
                <a:spcPts val="0"/>
              </a:spcAft>
              <a:buClr>
                <a:srgbClr val="974806"/>
              </a:buClr>
              <a:buSzPts val="1450"/>
              <a:buFont typeface="Calibri"/>
              <a:buAutoNum type="arabicPeriod"/>
            </a:pPr>
            <a:r>
              <a:rPr lang="en" sz="1450" dirty="0"/>
              <a:t>Insinyur Indonesia senantiasa memegang teguh kehormatan, integritas dan martabat profesi</a:t>
            </a:r>
            <a:endParaRPr sz="1450" dirty="0"/>
          </a:p>
          <a:p>
            <a:pPr marL="457200" lvl="0" indent="-431800" algn="l" rtl="0">
              <a:spcBef>
                <a:spcPts val="0"/>
              </a:spcBef>
              <a:spcAft>
                <a:spcPts val="0"/>
              </a:spcAft>
              <a:buClr>
                <a:srgbClr val="974806"/>
              </a:buClr>
              <a:buSzPts val="1450"/>
              <a:buFont typeface="Calibri"/>
              <a:buAutoNum type="arabicPeriod"/>
            </a:pPr>
            <a:r>
              <a:rPr lang="en" sz="1450" dirty="0"/>
              <a:t>Insinyur Indonesia senantiasa mengembangkan kemampuan profesional</a:t>
            </a:r>
            <a:endParaRPr sz="1820" dirty="0"/>
          </a:p>
          <a:p>
            <a:pPr marL="457200" lvl="0" indent="-316230" algn="l" rtl="0">
              <a:spcBef>
                <a:spcPts val="0"/>
              </a:spcBef>
              <a:spcAft>
                <a:spcPts val="0"/>
              </a:spcAft>
              <a:buClr>
                <a:schemeClr val="dk1"/>
              </a:buClr>
              <a:buSzPts val="2220"/>
              <a:buFont typeface="Calibri"/>
              <a:buNone/>
            </a:pPr>
            <a:endParaRPr sz="1820" dirty="0"/>
          </a:p>
          <a:p>
            <a:pPr marL="342900" lvl="0" indent="-133350" algn="l" rtl="0">
              <a:spcBef>
                <a:spcPts val="0"/>
              </a:spcBef>
              <a:spcAft>
                <a:spcPts val="0"/>
              </a:spcAft>
              <a:buClr>
                <a:schemeClr val="dk1"/>
              </a:buClr>
              <a:buSzPts val="2220"/>
              <a:buNone/>
            </a:pPr>
            <a:endParaRPr sz="1820" dirty="0"/>
          </a:p>
        </p:txBody>
      </p:sp>
      <p:sp>
        <p:nvSpPr>
          <p:cNvPr id="403" name="Google Shape;403;p52"/>
          <p:cNvSpPr/>
          <p:nvPr/>
        </p:nvSpPr>
        <p:spPr>
          <a:xfrm>
            <a:off x="1788749" y="414932"/>
            <a:ext cx="5746557" cy="5893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3200" b="1" dirty="0">
                <a:solidFill>
                  <a:schemeClr val="dk1"/>
                </a:solidFill>
                <a:latin typeface="Calibri"/>
                <a:ea typeface="Calibri"/>
                <a:cs typeface="Calibri"/>
                <a:sym typeface="Calibri"/>
              </a:rPr>
              <a:t>KODE ETIK </a:t>
            </a:r>
            <a:r>
              <a:rPr lang="en" sz="3200" b="1" dirty="0">
                <a:solidFill>
                  <a:srgbClr val="FF6600"/>
                </a:solidFill>
                <a:latin typeface="Calibri"/>
                <a:ea typeface="Calibri"/>
                <a:cs typeface="Calibri"/>
                <a:sym typeface="Calibri"/>
              </a:rPr>
              <a:t>Insinyur Indonesia (2)</a:t>
            </a:r>
            <a:endParaRPr sz="4800" dirty="0">
              <a:solidFill>
                <a:srgbClr val="FF6600"/>
              </a:solidFill>
              <a:latin typeface="Calibri"/>
              <a:ea typeface="Calibri"/>
              <a:cs typeface="Calibri"/>
              <a:sym typeface="Calibri"/>
            </a:endParaRPr>
          </a:p>
        </p:txBody>
      </p:sp>
      <p:pic>
        <p:nvPicPr>
          <p:cNvPr id="404" name="Google Shape;404;p52"/>
          <p:cNvPicPr preferRelativeResize="0"/>
          <p:nvPr/>
        </p:nvPicPr>
        <p:blipFill rotWithShape="1">
          <a:blip r:embed="rId3">
            <a:alphaModFix/>
          </a:blip>
          <a:srcRect/>
          <a:stretch/>
        </p:blipFill>
        <p:spPr>
          <a:xfrm>
            <a:off x="7678155" y="321453"/>
            <a:ext cx="680059" cy="776319"/>
          </a:xfrm>
          <a:prstGeom prst="rect">
            <a:avLst/>
          </a:prstGeom>
          <a:noFill/>
          <a:ln>
            <a:noFill/>
          </a:ln>
          <a:effectLst>
            <a:outerShdw blurRad="44450" dist="27940" dir="5400000" algn="ctr">
              <a:srgbClr val="000000">
                <a:alpha val="31764"/>
              </a:srgbClr>
            </a:outerShdw>
          </a:effectLst>
        </p:spPr>
      </p:pic>
      <p:sp>
        <p:nvSpPr>
          <p:cNvPr id="405" name="Google Shape;405;p52"/>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27</a:t>
            </a:fld>
            <a:endParaRPr sz="1800" b="1">
              <a:solidFill>
                <a:schemeClr val="dk1"/>
              </a:solidFill>
              <a:latin typeface="Arial"/>
              <a:ea typeface="Arial"/>
              <a:cs typeface="Arial"/>
              <a:sym typeface="Arial"/>
            </a:endParaRPr>
          </a:p>
        </p:txBody>
      </p:sp>
      <p:sp>
        <p:nvSpPr>
          <p:cNvPr id="406" name="Google Shape;406;p52"/>
          <p:cNvSpPr/>
          <p:nvPr/>
        </p:nvSpPr>
        <p:spPr>
          <a:xfrm>
            <a:off x="285777" y="2518181"/>
            <a:ext cx="8143875" cy="1393031"/>
          </a:xfrm>
          <a:prstGeom prst="leftArrow">
            <a:avLst>
              <a:gd name="adj1" fmla="val 72563"/>
              <a:gd name="adj2" fmla="val 50000"/>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0"/>
                                        <p:tgtEl>
                                          <p:spTgt spid="4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body" idx="1"/>
          </p:nvPr>
        </p:nvSpPr>
        <p:spPr>
          <a:xfrm>
            <a:off x="195870" y="912019"/>
            <a:ext cx="8642350" cy="4110038"/>
          </a:xfrm>
          <a:prstGeom prst="rect">
            <a:avLst/>
          </a:prstGeom>
          <a:noFill/>
          <a:ln>
            <a:noFill/>
          </a:ln>
        </p:spPr>
        <p:txBody>
          <a:bodyPr spcFirstLastPara="1" wrap="square" lIns="91425" tIns="45700" rIns="91425" bIns="45700" anchor="t" anchorCtr="0">
            <a:noAutofit/>
          </a:bodyPr>
          <a:lstStyle/>
          <a:p>
            <a:pPr marL="609600" lvl="0" indent="-358775" algn="l" rtl="0">
              <a:lnSpc>
                <a:spcPct val="90000"/>
              </a:lnSpc>
              <a:spcBef>
                <a:spcPts val="0"/>
              </a:spcBef>
              <a:spcAft>
                <a:spcPts val="0"/>
              </a:spcAft>
              <a:buClr>
                <a:schemeClr val="dk1"/>
              </a:buClr>
              <a:buSzPts val="2200"/>
              <a:buChar char="•"/>
            </a:pPr>
            <a:r>
              <a:rPr lang="en" sz="2200" dirty="0"/>
              <a:t>Pengolahan Limbah sebuah pabrik secara berkala dites sebelum dialirkan ke saluran irigasi dan selalu dilaporkan ke BPLH Lokal.</a:t>
            </a:r>
            <a:endParaRPr sz="2800" dirty="0"/>
          </a:p>
          <a:p>
            <a:pPr marL="609600" lvl="0" indent="-358775" algn="l" rtl="0">
              <a:lnSpc>
                <a:spcPct val="90000"/>
              </a:lnSpc>
              <a:spcBef>
                <a:spcPts val="520"/>
              </a:spcBef>
              <a:spcAft>
                <a:spcPts val="0"/>
              </a:spcAft>
              <a:buClr>
                <a:schemeClr val="dk1"/>
              </a:buClr>
              <a:buSzPts val="2200"/>
              <a:buChar char="•"/>
            </a:pPr>
            <a:r>
              <a:rPr lang="en" sz="2200" dirty="0"/>
              <a:t>Pada suatu hari Amir menemukan hasil tes buangan sedikit diatas ambang batas.</a:t>
            </a:r>
            <a:endParaRPr sz="2800" dirty="0"/>
          </a:p>
          <a:p>
            <a:pPr marL="609600" lvl="0" indent="-358775" algn="l" rtl="0">
              <a:lnSpc>
                <a:spcPct val="90000"/>
              </a:lnSpc>
              <a:spcBef>
                <a:spcPts val="520"/>
              </a:spcBef>
              <a:spcAft>
                <a:spcPts val="0"/>
              </a:spcAft>
              <a:buClr>
                <a:schemeClr val="dk1"/>
              </a:buClr>
              <a:buSzPts val="2200"/>
              <a:buChar char="•"/>
            </a:pPr>
            <a:r>
              <a:rPr lang="en" sz="2200" dirty="0"/>
              <a:t>Bos minta kepada Amir, agar data tes hari itu “disesuaikan”. Alasannya kelebihan hanya sedikit. Hanya masalah pengukuran. Tidak membahayakan bagi ikan atau manusia.</a:t>
            </a:r>
            <a:endParaRPr sz="2800" dirty="0"/>
          </a:p>
          <a:p>
            <a:pPr marL="609600" lvl="0" indent="-384175" algn="l" rtl="0">
              <a:lnSpc>
                <a:spcPct val="90000"/>
              </a:lnSpc>
              <a:spcBef>
                <a:spcPts val="520"/>
              </a:spcBef>
              <a:spcAft>
                <a:spcPts val="0"/>
              </a:spcAft>
              <a:buClr>
                <a:schemeClr val="dk1"/>
              </a:buClr>
              <a:buSzPts val="2600"/>
              <a:buChar char="•"/>
            </a:pPr>
            <a:r>
              <a:rPr lang="en" sz="2200" dirty="0"/>
              <a:t>Kalau dilaporkan, menurut Bos, akan ada tindakan represif dari pihak yg berwenang.</a:t>
            </a:r>
            <a:r>
              <a:rPr lang="en" sz="1200" dirty="0"/>
              <a:t> </a:t>
            </a:r>
            <a:r>
              <a:rPr lang="en" sz="1400" dirty="0"/>
              <a:t>(</a:t>
            </a:r>
            <a:r>
              <a:rPr lang="en" sz="1600" dirty="0"/>
              <a:t> seperti penutupan sementara Pabrik sampai pengolahan diperbaiki atau ada yang kehilangan pekerjaan )</a:t>
            </a:r>
            <a:r>
              <a:rPr lang="en" sz="2400" dirty="0"/>
              <a:t> </a:t>
            </a:r>
            <a:endParaRPr sz="3000" dirty="0"/>
          </a:p>
          <a:p>
            <a:pPr marL="609600" lvl="0" indent="-358775" algn="l" rtl="0">
              <a:lnSpc>
                <a:spcPct val="90000"/>
              </a:lnSpc>
              <a:spcBef>
                <a:spcPts val="520"/>
              </a:spcBef>
              <a:spcAft>
                <a:spcPts val="0"/>
              </a:spcAft>
              <a:buClr>
                <a:schemeClr val="dk1"/>
              </a:buClr>
              <a:buSzPts val="2200"/>
              <a:buChar char="•"/>
            </a:pPr>
            <a:r>
              <a:rPr lang="en" sz="2200" dirty="0"/>
              <a:t>Apakah Amir melanggar etika kalau mematuhi perintah Bos ?</a:t>
            </a:r>
            <a:endParaRPr sz="2800" dirty="0"/>
          </a:p>
        </p:txBody>
      </p:sp>
      <p:sp>
        <p:nvSpPr>
          <p:cNvPr id="412" name="Google Shape;412;p53"/>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28</a:t>
            </a:fld>
            <a:endParaRPr sz="1800" b="1">
              <a:solidFill>
                <a:schemeClr val="dk1"/>
              </a:solidFill>
              <a:latin typeface="Arial"/>
              <a:ea typeface="Arial"/>
              <a:cs typeface="Arial"/>
              <a:sym typeface="Arial"/>
            </a:endParaRPr>
          </a:p>
        </p:txBody>
      </p:sp>
      <p:grpSp>
        <p:nvGrpSpPr>
          <p:cNvPr id="413" name="Google Shape;413;p53"/>
          <p:cNvGrpSpPr/>
          <p:nvPr/>
        </p:nvGrpSpPr>
        <p:grpSpPr>
          <a:xfrm>
            <a:off x="0" y="0"/>
            <a:ext cx="9144000" cy="314793"/>
            <a:chOff x="0" y="0"/>
            <a:chExt cx="9144000" cy="571480"/>
          </a:xfrm>
        </p:grpSpPr>
        <p:sp>
          <p:nvSpPr>
            <p:cNvPr id="414" name="Google Shape;414;p53"/>
            <p:cNvSpPr/>
            <p:nvPr/>
          </p:nvSpPr>
          <p:spPr>
            <a:xfrm>
              <a:off x="642938" y="0"/>
              <a:ext cx="8501062" cy="57148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15" name="Google Shape;415;p53"/>
            <p:cNvSpPr/>
            <p:nvPr/>
          </p:nvSpPr>
          <p:spPr>
            <a:xfrm>
              <a:off x="0" y="0"/>
              <a:ext cx="571500" cy="57148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sp>
        <p:nvSpPr>
          <p:cNvPr id="416" name="Google Shape;416;p53"/>
          <p:cNvSpPr txBox="1"/>
          <p:nvPr/>
        </p:nvSpPr>
        <p:spPr>
          <a:xfrm>
            <a:off x="2663824" y="-44302"/>
            <a:ext cx="5940425" cy="35909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3200" b="1" dirty="0">
                <a:solidFill>
                  <a:schemeClr val="dk1"/>
                </a:solidFill>
                <a:latin typeface="Tahoma"/>
                <a:ea typeface="Tahoma"/>
                <a:cs typeface="Tahoma"/>
                <a:sym typeface="Tahoma"/>
              </a:rPr>
              <a:t>KASUS KODE ETIK - 2</a:t>
            </a:r>
            <a:endParaRPr sz="3200" b="1" dirty="0">
              <a:solidFill>
                <a:schemeClr val="dk1"/>
              </a:solidFill>
              <a:latin typeface="Tahoma"/>
              <a:ea typeface="Tahoma"/>
              <a:cs typeface="Tahoma"/>
              <a:sym typeface="Tahoma"/>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a:spLocks noGrp="1"/>
          </p:cNvSpPr>
          <p:nvPr>
            <p:ph type="body" idx="1"/>
          </p:nvPr>
        </p:nvSpPr>
        <p:spPr>
          <a:xfrm>
            <a:off x="323528" y="681540"/>
            <a:ext cx="8496944" cy="4461960"/>
          </a:xfrm>
          <a:prstGeom prst="rect">
            <a:avLst/>
          </a:prstGeom>
          <a:noFill/>
          <a:ln>
            <a:noFill/>
          </a:ln>
        </p:spPr>
        <p:txBody>
          <a:bodyPr spcFirstLastPara="1" wrap="square" lIns="91425" tIns="45700" rIns="91425" bIns="45700" anchor="t" anchorCtr="0">
            <a:noAutofit/>
          </a:bodyPr>
          <a:lstStyle/>
          <a:p>
            <a:pPr marL="342900" lvl="0" indent="-323881" algn="l" rtl="0">
              <a:lnSpc>
                <a:spcPct val="100000"/>
              </a:lnSpc>
              <a:spcBef>
                <a:spcPts val="0"/>
              </a:spcBef>
              <a:spcAft>
                <a:spcPts val="0"/>
              </a:spcAft>
              <a:buClr>
                <a:schemeClr val="dk1"/>
              </a:buClr>
              <a:buSzPts val="1642"/>
              <a:buChar char="•"/>
            </a:pPr>
            <a:r>
              <a:rPr lang="en" sz="1642">
                <a:latin typeface="Calibri"/>
                <a:ea typeface="Calibri"/>
                <a:cs typeface="Calibri"/>
                <a:sym typeface="Calibri"/>
              </a:rPr>
              <a:t>Wartawa, wartawan sebuah surat kabar, dalam suatu acara santai menerima informasi dari seorang insinyur – manajer pabrik kertas XYZ – bahwa tiga bulan terakhir ini pabrik tersebut membuang air limbahnya langsung ke saluran irigasi. </a:t>
            </a:r>
            <a:endParaRPr sz="2660"/>
          </a:p>
          <a:p>
            <a:pPr marL="342900" lvl="0" indent="-323881" algn="l" rtl="0">
              <a:lnSpc>
                <a:spcPct val="100000"/>
              </a:lnSpc>
              <a:spcBef>
                <a:spcPts val="388"/>
              </a:spcBef>
              <a:spcAft>
                <a:spcPts val="0"/>
              </a:spcAft>
              <a:buClr>
                <a:schemeClr val="dk1"/>
              </a:buClr>
              <a:buSzPts val="1642"/>
              <a:buChar char="•"/>
            </a:pPr>
            <a:r>
              <a:rPr lang="en" sz="1642">
                <a:latin typeface="Calibri"/>
                <a:ea typeface="Calibri"/>
                <a:cs typeface="Calibri"/>
                <a:sym typeface="Calibri"/>
              </a:rPr>
              <a:t>Ia langsung turun meliput ke daerah sekitar pabrik. Dari liputannya Wartawa menemukan bahwa penduduk di sekitar pabrik menggunakan saluran irigasi sebagai tempat mandi &amp; cuci.</a:t>
            </a:r>
            <a:endParaRPr sz="2660"/>
          </a:p>
          <a:p>
            <a:pPr marL="342900" lvl="0" indent="-323881" algn="l" rtl="0">
              <a:lnSpc>
                <a:spcPct val="100000"/>
              </a:lnSpc>
              <a:spcBef>
                <a:spcPts val="388"/>
              </a:spcBef>
              <a:spcAft>
                <a:spcPts val="0"/>
              </a:spcAft>
              <a:buClr>
                <a:schemeClr val="dk1"/>
              </a:buClr>
              <a:buSzPts val="1642"/>
              <a:buChar char="•"/>
            </a:pPr>
            <a:r>
              <a:rPr lang="en" sz="1642">
                <a:latin typeface="Calibri"/>
                <a:ea typeface="Calibri"/>
                <a:cs typeface="Calibri"/>
                <a:sym typeface="Calibri"/>
              </a:rPr>
              <a:t>Ia juga berhasil mengumpulkan fakta bahwa tiga bulan terakhir ini penduduk yang kena penyakit kulit dan diare meningkat.</a:t>
            </a:r>
            <a:endParaRPr sz="2660"/>
          </a:p>
          <a:p>
            <a:pPr marL="342900" lvl="0" indent="-323881" algn="l" rtl="0">
              <a:lnSpc>
                <a:spcPct val="100000"/>
              </a:lnSpc>
              <a:spcBef>
                <a:spcPts val="388"/>
              </a:spcBef>
              <a:spcAft>
                <a:spcPts val="0"/>
              </a:spcAft>
              <a:buClr>
                <a:schemeClr val="dk1"/>
              </a:buClr>
              <a:buSzPts val="1642"/>
              <a:buChar char="•"/>
            </a:pPr>
            <a:r>
              <a:rPr lang="en" sz="1642">
                <a:latin typeface="Calibri"/>
                <a:ea typeface="Calibri"/>
                <a:cs typeface="Calibri"/>
                <a:sym typeface="Calibri"/>
              </a:rPr>
              <a:t>Dengan bekal hasil liputannya, Wartawa menemui Direktur XYZ untuk wawancara tentang masalah tanggung jawab perusahaan terhadap lingkungan. </a:t>
            </a:r>
            <a:endParaRPr sz="2660"/>
          </a:p>
          <a:p>
            <a:pPr marL="342900" lvl="0" indent="-323881" algn="l" rtl="0">
              <a:lnSpc>
                <a:spcPct val="100000"/>
              </a:lnSpc>
              <a:spcBef>
                <a:spcPts val="388"/>
              </a:spcBef>
              <a:spcAft>
                <a:spcPts val="0"/>
              </a:spcAft>
              <a:buClr>
                <a:schemeClr val="dk1"/>
              </a:buClr>
              <a:buSzPts val="1642"/>
              <a:buChar char="•"/>
            </a:pPr>
            <a:r>
              <a:rPr lang="en" sz="1642">
                <a:latin typeface="Calibri"/>
                <a:ea typeface="Calibri"/>
                <a:cs typeface="Calibri"/>
                <a:sym typeface="Calibri"/>
              </a:rPr>
              <a:t>Wartawa memaparkan hasil liputannya. Sang Direktur kaget. Dan langsung menjanjikan untuk menghentikan pembuangan air limbah langsung ke saluran irigasi.</a:t>
            </a:r>
            <a:endParaRPr sz="2660"/>
          </a:p>
          <a:p>
            <a:pPr marL="342900" lvl="0" indent="-323881" algn="l" rtl="0">
              <a:lnSpc>
                <a:spcPct val="100000"/>
              </a:lnSpc>
              <a:spcBef>
                <a:spcPts val="388"/>
              </a:spcBef>
              <a:spcAft>
                <a:spcPts val="0"/>
              </a:spcAft>
              <a:buClr>
                <a:schemeClr val="dk1"/>
              </a:buClr>
              <a:buSzPts val="1642"/>
              <a:buChar char="•"/>
            </a:pPr>
            <a:r>
              <a:rPr lang="en" sz="1642">
                <a:latin typeface="Calibri"/>
                <a:ea typeface="Calibri"/>
                <a:cs typeface="Calibri"/>
                <a:sym typeface="Calibri"/>
              </a:rPr>
              <a:t>Pabrik memang sudah tiga bulan membuang air limbahnya tanpa diolah dengan pertimbangan bahwa bulan-bulan itu musim hujan hingga dampak limbahnya minimal. </a:t>
            </a:r>
            <a:endParaRPr sz="2660"/>
          </a:p>
          <a:p>
            <a:pPr marL="342900" lvl="0" indent="-323881" algn="l" rtl="0">
              <a:lnSpc>
                <a:spcPct val="100000"/>
              </a:lnSpc>
              <a:spcBef>
                <a:spcPts val="388"/>
              </a:spcBef>
              <a:spcAft>
                <a:spcPts val="0"/>
              </a:spcAft>
              <a:buClr>
                <a:schemeClr val="dk1"/>
              </a:buClr>
              <a:buSzPts val="1642"/>
              <a:buChar char="•"/>
            </a:pPr>
            <a:r>
              <a:rPr lang="en" sz="1642">
                <a:latin typeface="Calibri"/>
                <a:ea typeface="Calibri"/>
                <a:cs typeface="Calibri"/>
                <a:sym typeface="Calibri"/>
              </a:rPr>
              <a:t>Kebijakan ini ditempuh dalam rangka penghematan biaya. Mereka sama sekali tidak memperkirakan bahwa akan ada akibat buruk dari keputusan ini yang telah dilaksanakan beberapa kali.</a:t>
            </a:r>
            <a:endParaRPr sz="2660"/>
          </a:p>
        </p:txBody>
      </p:sp>
      <p:sp>
        <p:nvSpPr>
          <p:cNvPr id="422" name="Google Shape;422;p54"/>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29</a:t>
            </a:fld>
            <a:endParaRPr sz="1800" b="1">
              <a:solidFill>
                <a:schemeClr val="dk1"/>
              </a:solidFill>
              <a:latin typeface="Arial"/>
              <a:ea typeface="Arial"/>
              <a:cs typeface="Arial"/>
              <a:sym typeface="Arial"/>
            </a:endParaRPr>
          </a:p>
        </p:txBody>
      </p:sp>
      <p:grpSp>
        <p:nvGrpSpPr>
          <p:cNvPr id="423" name="Google Shape;423;p54"/>
          <p:cNvGrpSpPr/>
          <p:nvPr/>
        </p:nvGrpSpPr>
        <p:grpSpPr>
          <a:xfrm>
            <a:off x="0" y="0"/>
            <a:ext cx="9144000" cy="428625"/>
            <a:chOff x="0" y="0"/>
            <a:chExt cx="9144000" cy="571480"/>
          </a:xfrm>
        </p:grpSpPr>
        <p:sp>
          <p:nvSpPr>
            <p:cNvPr id="424" name="Google Shape;424;p54"/>
            <p:cNvSpPr/>
            <p:nvPr/>
          </p:nvSpPr>
          <p:spPr>
            <a:xfrm>
              <a:off x="642938" y="0"/>
              <a:ext cx="8501062" cy="57148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25" name="Google Shape;425;p54"/>
            <p:cNvSpPr/>
            <p:nvPr/>
          </p:nvSpPr>
          <p:spPr>
            <a:xfrm>
              <a:off x="0" y="0"/>
              <a:ext cx="571500" cy="57148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sp>
        <p:nvSpPr>
          <p:cNvPr id="426" name="Google Shape;426;p54"/>
          <p:cNvSpPr txBox="1"/>
          <p:nvPr/>
        </p:nvSpPr>
        <p:spPr>
          <a:xfrm>
            <a:off x="2663825" y="-44302"/>
            <a:ext cx="5940425" cy="4572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3200" b="1">
                <a:solidFill>
                  <a:schemeClr val="dk1"/>
                </a:solidFill>
                <a:latin typeface="Tahoma"/>
                <a:ea typeface="Tahoma"/>
                <a:cs typeface="Tahoma"/>
                <a:sym typeface="Tahoma"/>
              </a:rPr>
              <a:t>LIMBAH DI MUSIM HUJAN</a:t>
            </a:r>
            <a:endParaRPr sz="3200" b="1">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p:nvPr/>
        </p:nvSpPr>
        <p:spPr>
          <a:xfrm>
            <a:off x="714375" y="600521"/>
            <a:ext cx="8072438" cy="4131469"/>
          </a:xfrm>
          <a:prstGeom prst="rect">
            <a:avLst/>
          </a:prstGeom>
          <a:noFill/>
          <a:ln>
            <a:noFill/>
          </a:ln>
        </p:spPr>
        <p:txBody>
          <a:bodyPr spcFirstLastPara="1" wrap="square" lIns="91425" tIns="45700" rIns="91425" bIns="45700" anchor="t" anchorCtr="0">
            <a:noAutofit/>
          </a:bodyPr>
          <a:lstStyle/>
          <a:p>
            <a:pPr marL="342900" marR="0" lvl="0" indent="-317500" algn="l" rtl="0">
              <a:spcBef>
                <a:spcPts val="0"/>
              </a:spcBef>
              <a:spcAft>
                <a:spcPts val="0"/>
              </a:spcAft>
              <a:buClr>
                <a:schemeClr val="dk1"/>
              </a:buClr>
              <a:buSzPts val="1800"/>
              <a:buFont typeface="Arial"/>
              <a:buAutoNum type="arabicPeriod"/>
            </a:pPr>
            <a:r>
              <a:rPr lang="en" sz="1800" b="1">
                <a:solidFill>
                  <a:schemeClr val="dk1"/>
                </a:solidFill>
                <a:latin typeface="Arial"/>
                <a:ea typeface="Arial"/>
                <a:cs typeface="Arial"/>
                <a:sym typeface="Arial"/>
              </a:rPr>
              <a:t>Membentuk Pribadi yang Etikal</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What is ethics?</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How should one approach an ethical dilemma?</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 Why do good people do bad things?</a:t>
            </a:r>
            <a:endParaRPr sz="1000"/>
          </a:p>
          <a:p>
            <a:pPr marL="342900" marR="0" lvl="0" indent="-317500" algn="l" rtl="0">
              <a:spcBef>
                <a:spcPts val="0"/>
              </a:spcBef>
              <a:spcAft>
                <a:spcPts val="0"/>
              </a:spcAft>
              <a:buClr>
                <a:schemeClr val="dk1"/>
              </a:buClr>
              <a:buSzPts val="1800"/>
              <a:buFont typeface="Arial"/>
              <a:buAutoNum type="arabicPeriod"/>
            </a:pPr>
            <a:r>
              <a:rPr lang="en" sz="1800" b="1">
                <a:solidFill>
                  <a:schemeClr val="dk1"/>
                </a:solidFill>
                <a:latin typeface="Arial"/>
                <a:ea typeface="Arial"/>
                <a:cs typeface="Arial"/>
                <a:sym typeface="Arial"/>
              </a:rPr>
              <a:t>Membangun Profesi Insinyur yang Etikal</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  Why study engineering ethics?</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  What is a professional?</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  What is a professional engineer?</a:t>
            </a:r>
            <a:endParaRPr sz="1000"/>
          </a:p>
          <a:p>
            <a:pPr marL="342900" marR="0" lvl="0" indent="-317500" algn="l" rtl="0">
              <a:spcBef>
                <a:spcPts val="0"/>
              </a:spcBef>
              <a:spcAft>
                <a:spcPts val="0"/>
              </a:spcAft>
              <a:buClr>
                <a:schemeClr val="dk1"/>
              </a:buClr>
              <a:buSzPts val="1800"/>
              <a:buFont typeface="Arial"/>
              <a:buAutoNum type="arabicPeriod"/>
            </a:pPr>
            <a:r>
              <a:rPr lang="en" sz="1800" b="1">
                <a:solidFill>
                  <a:schemeClr val="dk1"/>
                </a:solidFill>
                <a:latin typeface="Arial"/>
                <a:ea typeface="Arial"/>
                <a:cs typeface="Arial"/>
                <a:sym typeface="Arial"/>
              </a:rPr>
              <a:t>Membangun perusahaan yang Etikal</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Conducting business ethically and responsible</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 What are the common traits in a corporate ethical collapse?</a:t>
            </a:r>
            <a:endParaRPr sz="1000"/>
          </a:p>
          <a:p>
            <a:pPr marL="342900" marR="0" lvl="0" indent="-317500" algn="l" rtl="0">
              <a:spcBef>
                <a:spcPts val="0"/>
              </a:spcBef>
              <a:spcAft>
                <a:spcPts val="0"/>
              </a:spcAft>
              <a:buClr>
                <a:schemeClr val="dk1"/>
              </a:buClr>
              <a:buSzPts val="1800"/>
              <a:buFont typeface="Arial"/>
              <a:buAutoNum type="arabicPeriod"/>
            </a:pPr>
            <a:r>
              <a:rPr lang="en" sz="1800">
                <a:solidFill>
                  <a:schemeClr val="dk1"/>
                </a:solidFill>
                <a:latin typeface="Arial"/>
                <a:ea typeface="Arial"/>
                <a:cs typeface="Arial"/>
                <a:sym typeface="Arial"/>
              </a:rPr>
              <a:t> </a:t>
            </a:r>
            <a:r>
              <a:rPr lang="en" sz="1800" b="1">
                <a:solidFill>
                  <a:schemeClr val="dk1"/>
                </a:solidFill>
                <a:latin typeface="Arial"/>
                <a:ea typeface="Arial"/>
                <a:cs typeface="Arial"/>
                <a:sym typeface="Arial"/>
              </a:rPr>
              <a:t>Membangun PII yang Etikal</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 What are the characteristics of an ethical organization?</a:t>
            </a:r>
            <a:endParaRPr sz="1000"/>
          </a:p>
          <a:p>
            <a:pPr marL="342900" marR="0" lvl="0" indent="-317500" algn="l" rtl="0">
              <a:spcBef>
                <a:spcPts val="0"/>
              </a:spcBef>
              <a:spcAft>
                <a:spcPts val="0"/>
              </a:spcAft>
              <a:buClr>
                <a:schemeClr val="dk1"/>
              </a:buClr>
              <a:buSzPts val="1800"/>
              <a:buFont typeface="Arial"/>
              <a:buAutoNum type="arabicPeriod"/>
            </a:pPr>
            <a:r>
              <a:rPr lang="en" sz="1800">
                <a:solidFill>
                  <a:schemeClr val="dk1"/>
                </a:solidFill>
                <a:latin typeface="Arial"/>
                <a:ea typeface="Arial"/>
                <a:cs typeface="Arial"/>
                <a:sym typeface="Arial"/>
              </a:rPr>
              <a:t>  </a:t>
            </a:r>
            <a:r>
              <a:rPr lang="en" sz="1800" b="1">
                <a:solidFill>
                  <a:schemeClr val="dk1"/>
                </a:solidFill>
                <a:latin typeface="Arial"/>
                <a:ea typeface="Arial"/>
                <a:cs typeface="Arial"/>
                <a:sym typeface="Arial"/>
              </a:rPr>
              <a:t>Menebarkan ETIKA PII </a:t>
            </a:r>
            <a:endParaRPr sz="1000"/>
          </a:p>
          <a:p>
            <a:pPr marL="800100" marR="0" lvl="1" indent="-3175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kepada lingkungan stratejik keinsinyuran</a:t>
            </a:r>
            <a:endParaRPr sz="1000"/>
          </a:p>
        </p:txBody>
      </p:sp>
      <p:sp>
        <p:nvSpPr>
          <p:cNvPr id="156" name="Google Shape;156;p28"/>
          <p:cNvSpPr/>
          <p:nvPr/>
        </p:nvSpPr>
        <p:spPr>
          <a:xfrm>
            <a:off x="214313" y="1480394"/>
            <a:ext cx="8143875" cy="1393031"/>
          </a:xfrm>
          <a:prstGeom prst="leftArrow">
            <a:avLst>
              <a:gd name="adj1" fmla="val 72563"/>
              <a:gd name="adj2" fmla="val 50000"/>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28"/>
          <p:cNvSpPr/>
          <p:nvPr/>
        </p:nvSpPr>
        <p:spPr>
          <a:xfrm>
            <a:off x="1681186" y="0"/>
            <a:ext cx="6248400" cy="400050"/>
          </a:xfrm>
          <a:prstGeom prst="rect">
            <a:avLst/>
          </a:prstGeom>
          <a:solidFill>
            <a:srgbClr val="C4BD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a:solidFill>
                  <a:schemeClr val="dk1"/>
                </a:solidFill>
                <a:latin typeface="Trebuchet MS"/>
                <a:ea typeface="Trebuchet MS"/>
                <a:cs typeface="Trebuchet MS"/>
                <a:sym typeface="Trebuchet MS"/>
              </a:rPr>
              <a:t>UPAYA MENCAPAI TUJUAN</a:t>
            </a:r>
            <a:endParaRPr sz="2400" b="1">
              <a:solidFill>
                <a:schemeClr val="dk1"/>
              </a:solidFill>
              <a:latin typeface="Trebuchet MS"/>
              <a:ea typeface="Trebuchet MS"/>
              <a:cs typeface="Trebuchet MS"/>
              <a:sym typeface="Trebuchet MS"/>
            </a:endParaRPr>
          </a:p>
        </p:txBody>
      </p:sp>
      <p:sp>
        <p:nvSpPr>
          <p:cNvPr id="158" name="Google Shape;158;p28"/>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a:t>
            </a:fld>
            <a:endParaRPr sz="1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0"/>
                                        <p:tgtEl>
                                          <p:spTgt spid="1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body" idx="1"/>
          </p:nvPr>
        </p:nvSpPr>
        <p:spPr>
          <a:xfrm>
            <a:off x="548294" y="648920"/>
            <a:ext cx="8190000" cy="3958500"/>
          </a:xfrm>
          <a:prstGeom prst="rect">
            <a:avLst/>
          </a:prstGeom>
          <a:noFill/>
          <a:ln>
            <a:noFill/>
          </a:ln>
        </p:spPr>
        <p:txBody>
          <a:bodyPr spcFirstLastPara="1" wrap="square" lIns="91425" tIns="45700" rIns="91425" bIns="45700" anchor="t" anchorCtr="0">
            <a:normAutofit fontScale="92500" lnSpcReduction="10000"/>
          </a:bodyPr>
          <a:lstStyle/>
          <a:p>
            <a:pPr marL="342900" lvl="0" indent="-340201" algn="l" rtl="0">
              <a:spcBef>
                <a:spcPts val="0"/>
              </a:spcBef>
              <a:spcAft>
                <a:spcPts val="0"/>
              </a:spcAft>
              <a:buClr>
                <a:schemeClr val="dk1"/>
              </a:buClr>
              <a:buSzPct val="100000"/>
              <a:buChar char="•"/>
            </a:pPr>
            <a:r>
              <a:rPr lang="en" sz="2008"/>
              <a:t>Wartawa menunda dulu penulisan hasil liputannya menunggu tindakan koreksi dari pimpinan Pabrik. </a:t>
            </a:r>
            <a:endParaRPr sz="3308"/>
          </a:p>
          <a:p>
            <a:pPr marL="342900" lvl="0" indent="-340201" algn="l" rtl="0">
              <a:spcBef>
                <a:spcPts val="380"/>
              </a:spcBef>
              <a:spcAft>
                <a:spcPts val="0"/>
              </a:spcAft>
              <a:buClr>
                <a:schemeClr val="dk1"/>
              </a:buClr>
              <a:buSzPct val="100000"/>
              <a:buChar char="•"/>
            </a:pPr>
            <a:r>
              <a:rPr lang="en" sz="2008"/>
              <a:t>Berita itu datang seminggu kemudian. Insinyur yang mula-mula memberi informasi kepada Ridwan menelpon bahwa perusahaan telah mengolah kembali air limbahnya. </a:t>
            </a:r>
            <a:endParaRPr sz="3308"/>
          </a:p>
          <a:p>
            <a:pPr marL="342900" lvl="0" indent="-340201" algn="l" rtl="0">
              <a:spcBef>
                <a:spcPts val="380"/>
              </a:spcBef>
              <a:spcAft>
                <a:spcPts val="0"/>
              </a:spcAft>
              <a:buClr>
                <a:schemeClr val="dk1"/>
              </a:buClr>
              <a:buSzPct val="100000"/>
              <a:buChar char="•"/>
            </a:pPr>
            <a:r>
              <a:rPr lang="en" sz="2008"/>
              <a:t>Wartawa merasa lega karena berhasil melepaskan penduduk di sekitar pabrik dari gangguan limbah.</a:t>
            </a:r>
            <a:endParaRPr sz="3308"/>
          </a:p>
          <a:p>
            <a:pPr marL="342900" lvl="0" indent="-340201" algn="l" rtl="0">
              <a:spcBef>
                <a:spcPts val="380"/>
              </a:spcBef>
              <a:spcAft>
                <a:spcPts val="0"/>
              </a:spcAft>
              <a:buClr>
                <a:schemeClr val="dk1"/>
              </a:buClr>
              <a:buSzPct val="100000"/>
              <a:buChar char="•"/>
            </a:pPr>
            <a:r>
              <a:rPr lang="en" sz="2008"/>
              <a:t>Beberapa hari kemudian ia menerima surat dari Direktur pabrik disertai cek sebesar sepuluh juta rupiah. Wartawa mula-mula ingin menolaknya. </a:t>
            </a:r>
            <a:endParaRPr sz="3308"/>
          </a:p>
          <a:p>
            <a:pPr marL="342900" lvl="0" indent="-340201" algn="l" rtl="0">
              <a:spcBef>
                <a:spcPts val="380"/>
              </a:spcBef>
              <a:spcAft>
                <a:spcPts val="0"/>
              </a:spcAft>
              <a:buClr>
                <a:schemeClr val="dk1"/>
              </a:buClr>
              <a:buSzPct val="100000"/>
              <a:buChar char="•"/>
            </a:pPr>
            <a:r>
              <a:rPr lang="en" sz="2008"/>
              <a:t>Tapi sesudah dipikirkannya ia yakin bahwa suratnya jelas mengatakan pemberian itu tanda terima kasih dan bukan karena ancaman. Lagi pula ia memang butuh tambahan uang untuk membayar uang muka membeli rumah yang menjadi idaman seluruh keluarganya.</a:t>
            </a:r>
            <a:endParaRPr sz="3308"/>
          </a:p>
        </p:txBody>
      </p:sp>
      <p:sp>
        <p:nvSpPr>
          <p:cNvPr id="432" name="Google Shape;432;p55"/>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30</a:t>
            </a:fld>
            <a:endParaRPr sz="1800" b="1">
              <a:solidFill>
                <a:schemeClr val="dk1"/>
              </a:solidFill>
              <a:latin typeface="Arial"/>
              <a:ea typeface="Arial"/>
              <a:cs typeface="Arial"/>
              <a:sym typeface="Arial"/>
            </a:endParaRPr>
          </a:p>
        </p:txBody>
      </p:sp>
      <p:grpSp>
        <p:nvGrpSpPr>
          <p:cNvPr id="433" name="Google Shape;433;p55"/>
          <p:cNvGrpSpPr/>
          <p:nvPr/>
        </p:nvGrpSpPr>
        <p:grpSpPr>
          <a:xfrm>
            <a:off x="0" y="0"/>
            <a:ext cx="9144000" cy="428625"/>
            <a:chOff x="0" y="0"/>
            <a:chExt cx="9144000" cy="571480"/>
          </a:xfrm>
        </p:grpSpPr>
        <p:sp>
          <p:nvSpPr>
            <p:cNvPr id="434" name="Google Shape;434;p55"/>
            <p:cNvSpPr/>
            <p:nvPr/>
          </p:nvSpPr>
          <p:spPr>
            <a:xfrm>
              <a:off x="642938" y="0"/>
              <a:ext cx="8501062" cy="57148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35" name="Google Shape;435;p55"/>
            <p:cNvSpPr/>
            <p:nvPr/>
          </p:nvSpPr>
          <p:spPr>
            <a:xfrm>
              <a:off x="0" y="0"/>
              <a:ext cx="571500" cy="57148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sp>
        <p:nvSpPr>
          <p:cNvPr id="436" name="Google Shape;436;p55"/>
          <p:cNvSpPr txBox="1"/>
          <p:nvPr/>
        </p:nvSpPr>
        <p:spPr>
          <a:xfrm>
            <a:off x="2663825" y="-44302"/>
            <a:ext cx="5940425" cy="4572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3200" b="1">
                <a:solidFill>
                  <a:schemeClr val="dk1"/>
                </a:solidFill>
                <a:latin typeface="Tahoma"/>
                <a:ea typeface="Tahoma"/>
                <a:cs typeface="Tahoma"/>
                <a:sym typeface="Tahoma"/>
              </a:rPr>
              <a:t>LIMBAH DI MUSIM HUJAN</a:t>
            </a:r>
            <a:endParaRPr sz="3200" b="1">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6"/>
          <p:cNvSpPr txBox="1">
            <a:spLocks noGrp="1"/>
          </p:cNvSpPr>
          <p:nvPr>
            <p:ph type="body" idx="1"/>
          </p:nvPr>
        </p:nvSpPr>
        <p:spPr>
          <a:xfrm>
            <a:off x="467544" y="843558"/>
            <a:ext cx="8064896" cy="378123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00"/>
              <a:buChar char="•"/>
            </a:pPr>
            <a:r>
              <a:rPr lang="en" sz="1800" b="1"/>
              <a:t>INSINYUR:</a:t>
            </a:r>
            <a:endParaRPr/>
          </a:p>
          <a:p>
            <a:pPr marL="742950" lvl="1" indent="-285750" algn="l" rtl="0">
              <a:lnSpc>
                <a:spcPct val="90000"/>
              </a:lnSpc>
              <a:spcBef>
                <a:spcPts val="360"/>
              </a:spcBef>
              <a:spcAft>
                <a:spcPts val="0"/>
              </a:spcAft>
              <a:buClr>
                <a:schemeClr val="dk1"/>
              </a:buClr>
              <a:buSzPts val="1800"/>
              <a:buChar char="–"/>
            </a:pPr>
            <a:r>
              <a:rPr lang="en" sz="1800"/>
              <a:t>Menyampaikan kondisi internal perusahaan (rahasia) terhadap pihak lain</a:t>
            </a:r>
            <a:endParaRPr/>
          </a:p>
          <a:p>
            <a:pPr marL="742950" lvl="1" indent="-285750" algn="l" rtl="0">
              <a:lnSpc>
                <a:spcPct val="90000"/>
              </a:lnSpc>
              <a:spcBef>
                <a:spcPts val="360"/>
              </a:spcBef>
              <a:spcAft>
                <a:spcPts val="0"/>
              </a:spcAft>
              <a:buClr>
                <a:schemeClr val="dk1"/>
              </a:buClr>
              <a:buSzPts val="1800"/>
              <a:buChar char="–"/>
            </a:pPr>
            <a:r>
              <a:rPr lang="en" sz="1800"/>
              <a:t>Tidak/belum/sudah pernah berjuang agar atasannya tidak menetapkan pembuangan limbah tanpa diolah ke saluran umum</a:t>
            </a:r>
            <a:endParaRPr sz="1800"/>
          </a:p>
          <a:p>
            <a:pPr marL="342900" lvl="0" indent="-342900" algn="l" rtl="0">
              <a:lnSpc>
                <a:spcPct val="90000"/>
              </a:lnSpc>
              <a:spcBef>
                <a:spcPts val="360"/>
              </a:spcBef>
              <a:spcAft>
                <a:spcPts val="0"/>
              </a:spcAft>
              <a:buClr>
                <a:schemeClr val="dk1"/>
              </a:buClr>
              <a:buSzPts val="1800"/>
              <a:buChar char="•"/>
            </a:pPr>
            <a:r>
              <a:rPr lang="en" sz="1800" b="1"/>
              <a:t>WARTAWAN:</a:t>
            </a:r>
            <a:endParaRPr/>
          </a:p>
          <a:p>
            <a:pPr marL="742950" lvl="1" indent="-285750" algn="l" rtl="0">
              <a:lnSpc>
                <a:spcPct val="90000"/>
              </a:lnSpc>
              <a:spcBef>
                <a:spcPts val="360"/>
              </a:spcBef>
              <a:spcAft>
                <a:spcPts val="0"/>
              </a:spcAft>
              <a:buClr>
                <a:schemeClr val="dk1"/>
              </a:buClr>
              <a:buSzPts val="1800"/>
              <a:buChar char="–"/>
            </a:pPr>
            <a:r>
              <a:rPr lang="en" sz="1800"/>
              <a:t>Setelah melakukan observasi lapangan namun kajian tidak segera diterbitkan dalam media cetak</a:t>
            </a:r>
            <a:endParaRPr sz="1800"/>
          </a:p>
          <a:p>
            <a:pPr marL="742950" lvl="1" indent="-285750" algn="l" rtl="0">
              <a:lnSpc>
                <a:spcPct val="90000"/>
              </a:lnSpc>
              <a:spcBef>
                <a:spcPts val="360"/>
              </a:spcBef>
              <a:spcAft>
                <a:spcPts val="0"/>
              </a:spcAft>
              <a:buClr>
                <a:schemeClr val="dk1"/>
              </a:buClr>
              <a:buSzPts val="1800"/>
              <a:buChar char="–"/>
            </a:pPr>
            <a:r>
              <a:rPr lang="en" sz="1800"/>
              <a:t>Melakukan (tidak langsung) kompromi dengan Direktur BKN</a:t>
            </a:r>
            <a:endParaRPr/>
          </a:p>
          <a:p>
            <a:pPr marL="742950" lvl="1" indent="-285750" algn="l" rtl="0">
              <a:lnSpc>
                <a:spcPct val="90000"/>
              </a:lnSpc>
              <a:spcBef>
                <a:spcPts val="360"/>
              </a:spcBef>
              <a:spcAft>
                <a:spcPts val="0"/>
              </a:spcAft>
              <a:buClr>
                <a:schemeClr val="dk1"/>
              </a:buClr>
              <a:buSzPts val="1800"/>
              <a:buChar char="–"/>
            </a:pPr>
            <a:r>
              <a:rPr lang="en" sz="1800"/>
              <a:t>Menerima cek sebagai tanda terima kasih dari Direktur BKN</a:t>
            </a:r>
            <a:endParaRPr/>
          </a:p>
          <a:p>
            <a:pPr marL="742950" lvl="1" indent="-171450" algn="l" rtl="0">
              <a:lnSpc>
                <a:spcPct val="90000"/>
              </a:lnSpc>
              <a:spcBef>
                <a:spcPts val="360"/>
              </a:spcBef>
              <a:spcAft>
                <a:spcPts val="0"/>
              </a:spcAft>
              <a:buClr>
                <a:schemeClr val="dk1"/>
              </a:buClr>
              <a:buSzPts val="1800"/>
              <a:buNone/>
            </a:pPr>
            <a:endParaRPr sz="1800"/>
          </a:p>
          <a:p>
            <a:pPr marL="742950" lvl="1" indent="-171450" algn="l" rtl="0">
              <a:lnSpc>
                <a:spcPct val="90000"/>
              </a:lnSpc>
              <a:spcBef>
                <a:spcPts val="360"/>
              </a:spcBef>
              <a:spcAft>
                <a:spcPts val="0"/>
              </a:spcAft>
              <a:buClr>
                <a:schemeClr val="dk1"/>
              </a:buClr>
              <a:buSzPts val="1800"/>
              <a:buNone/>
            </a:pPr>
            <a:endParaRPr sz="1800"/>
          </a:p>
          <a:p>
            <a:pPr marL="742950" lvl="1" indent="-171450" algn="l" rtl="0">
              <a:lnSpc>
                <a:spcPct val="90000"/>
              </a:lnSpc>
              <a:spcBef>
                <a:spcPts val="360"/>
              </a:spcBef>
              <a:spcAft>
                <a:spcPts val="0"/>
              </a:spcAft>
              <a:buClr>
                <a:schemeClr val="dk1"/>
              </a:buClr>
              <a:buSzPts val="1800"/>
              <a:buNone/>
            </a:pPr>
            <a:endParaRPr sz="1800"/>
          </a:p>
          <a:p>
            <a:pPr marL="176213" lvl="0" indent="-176213" algn="l" rtl="0">
              <a:lnSpc>
                <a:spcPct val="90000"/>
              </a:lnSpc>
              <a:spcBef>
                <a:spcPts val="360"/>
              </a:spcBef>
              <a:spcAft>
                <a:spcPts val="0"/>
              </a:spcAft>
              <a:buClr>
                <a:schemeClr val="dk1"/>
              </a:buClr>
              <a:buSzPts val="1800"/>
              <a:buChar char="•"/>
            </a:pPr>
            <a:r>
              <a:rPr lang="en" sz="1800" b="1"/>
              <a:t>DIREKTUR:</a:t>
            </a:r>
            <a:endParaRPr/>
          </a:p>
          <a:p>
            <a:pPr marL="354013" lvl="1" indent="-265113" algn="l" rtl="0">
              <a:lnSpc>
                <a:spcPct val="90000"/>
              </a:lnSpc>
              <a:spcBef>
                <a:spcPts val="360"/>
              </a:spcBef>
              <a:spcAft>
                <a:spcPts val="0"/>
              </a:spcAft>
              <a:buClr>
                <a:schemeClr val="dk1"/>
              </a:buClr>
              <a:buSzPts val="1800"/>
              <a:buChar char="–"/>
            </a:pPr>
            <a:r>
              <a:rPr lang="en" sz="1800"/>
              <a:t>Menetapkan pembuangan limbah perusahaan tanpa diolah ke saluran umum meskipun sadar akan bahayanya terhadap lingkungan.</a:t>
            </a:r>
            <a:endParaRPr/>
          </a:p>
          <a:p>
            <a:pPr marL="354013" lvl="1" indent="-265113" algn="l" rtl="0">
              <a:lnSpc>
                <a:spcPct val="90000"/>
              </a:lnSpc>
              <a:spcBef>
                <a:spcPts val="360"/>
              </a:spcBef>
              <a:spcAft>
                <a:spcPts val="0"/>
              </a:spcAft>
              <a:buClr>
                <a:schemeClr val="dk1"/>
              </a:buClr>
              <a:buSzPts val="1800"/>
              <a:buChar char="–"/>
            </a:pPr>
            <a:r>
              <a:rPr lang="en" sz="1800"/>
              <a:t>Terjadi beberapa kali untuk kepentingan keuntungan finansial.</a:t>
            </a:r>
            <a:endParaRPr/>
          </a:p>
          <a:p>
            <a:pPr marL="354013" lvl="1" indent="-265113" algn="l" rtl="0">
              <a:lnSpc>
                <a:spcPct val="90000"/>
              </a:lnSpc>
              <a:spcBef>
                <a:spcPts val="360"/>
              </a:spcBef>
              <a:spcAft>
                <a:spcPts val="0"/>
              </a:spcAft>
              <a:buClr>
                <a:schemeClr val="dk1"/>
              </a:buClr>
              <a:buSzPts val="1800"/>
              <a:buChar char="–"/>
            </a:pPr>
            <a:r>
              <a:rPr lang="en" sz="1800"/>
              <a:t>Memberikan cek kepada Wartawan, sebagai tanda terima kasih</a:t>
            </a:r>
            <a:endParaRPr sz="1800"/>
          </a:p>
          <a:p>
            <a:pPr marL="176213" lvl="0" indent="-176213" algn="l" rtl="0">
              <a:lnSpc>
                <a:spcPct val="90000"/>
              </a:lnSpc>
              <a:spcBef>
                <a:spcPts val="360"/>
              </a:spcBef>
              <a:spcAft>
                <a:spcPts val="0"/>
              </a:spcAft>
              <a:buClr>
                <a:schemeClr val="dk1"/>
              </a:buClr>
              <a:buSzPts val="1800"/>
              <a:buChar char="•"/>
            </a:pPr>
            <a:r>
              <a:rPr lang="en" sz="1800" b="1"/>
              <a:t>PENDUDUK:</a:t>
            </a:r>
            <a:endParaRPr/>
          </a:p>
          <a:p>
            <a:pPr marL="442913" lvl="1" indent="-266700" algn="l" rtl="0">
              <a:lnSpc>
                <a:spcPct val="90000"/>
              </a:lnSpc>
              <a:spcBef>
                <a:spcPts val="360"/>
              </a:spcBef>
              <a:spcAft>
                <a:spcPts val="0"/>
              </a:spcAft>
              <a:buClr>
                <a:schemeClr val="dk1"/>
              </a:buClr>
              <a:buSzPts val="1800"/>
              <a:buChar char="–"/>
            </a:pPr>
            <a:r>
              <a:rPr lang="en" sz="1800"/>
              <a:t>Tidak melaporkan Dampak Negatif terhadap lingkungannya kepada pihak yang berwewenang.</a:t>
            </a:r>
            <a:endParaRPr/>
          </a:p>
          <a:p>
            <a:pPr marL="176213" lvl="0" indent="-176213" algn="l" rtl="0">
              <a:lnSpc>
                <a:spcPct val="90000"/>
              </a:lnSpc>
              <a:spcBef>
                <a:spcPts val="360"/>
              </a:spcBef>
              <a:spcAft>
                <a:spcPts val="0"/>
              </a:spcAft>
              <a:buClr>
                <a:schemeClr val="dk1"/>
              </a:buClr>
              <a:buSzPts val="1800"/>
              <a:buChar char="•"/>
            </a:pPr>
            <a:r>
              <a:rPr lang="en" sz="1800" b="1"/>
              <a:t>APARAT PEMDA:</a:t>
            </a:r>
            <a:endParaRPr/>
          </a:p>
          <a:p>
            <a:pPr marL="354013" lvl="1" indent="-265113" algn="l" rtl="0">
              <a:lnSpc>
                <a:spcPct val="90000"/>
              </a:lnSpc>
              <a:spcBef>
                <a:spcPts val="360"/>
              </a:spcBef>
              <a:spcAft>
                <a:spcPts val="0"/>
              </a:spcAft>
              <a:buClr>
                <a:schemeClr val="dk1"/>
              </a:buClr>
              <a:buSzPts val="1800"/>
              <a:buChar char="–"/>
            </a:pPr>
            <a:r>
              <a:rPr lang="en" sz="1800"/>
              <a:t>Tidak melaksanakan tugas pengawasan sebagaimana seharusnya untuk melindungi msyarakat banyak dan tidak melakukan Law Enforcement terkait dengan Dampak Lingkungan.</a:t>
            </a:r>
            <a:endParaRPr/>
          </a:p>
        </p:txBody>
      </p:sp>
      <p:sp>
        <p:nvSpPr>
          <p:cNvPr id="442" name="Google Shape;442;p56"/>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31</a:t>
            </a:fld>
            <a:endParaRPr sz="1800" b="1">
              <a:solidFill>
                <a:schemeClr val="dk1"/>
              </a:solidFill>
              <a:latin typeface="Arial"/>
              <a:ea typeface="Arial"/>
              <a:cs typeface="Arial"/>
              <a:sym typeface="Arial"/>
            </a:endParaRPr>
          </a:p>
        </p:txBody>
      </p:sp>
      <p:grpSp>
        <p:nvGrpSpPr>
          <p:cNvPr id="443" name="Google Shape;443;p56"/>
          <p:cNvGrpSpPr/>
          <p:nvPr/>
        </p:nvGrpSpPr>
        <p:grpSpPr>
          <a:xfrm>
            <a:off x="0" y="0"/>
            <a:ext cx="9144000" cy="428625"/>
            <a:chOff x="0" y="0"/>
            <a:chExt cx="9144000" cy="571480"/>
          </a:xfrm>
        </p:grpSpPr>
        <p:sp>
          <p:nvSpPr>
            <p:cNvPr id="444" name="Google Shape;444;p56"/>
            <p:cNvSpPr/>
            <p:nvPr/>
          </p:nvSpPr>
          <p:spPr>
            <a:xfrm>
              <a:off x="642938" y="0"/>
              <a:ext cx="8501062" cy="57148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45" name="Google Shape;445;p56"/>
            <p:cNvSpPr/>
            <p:nvPr/>
          </p:nvSpPr>
          <p:spPr>
            <a:xfrm>
              <a:off x="0" y="0"/>
              <a:ext cx="571500" cy="57148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sp>
        <p:nvSpPr>
          <p:cNvPr id="446" name="Google Shape;446;p56"/>
          <p:cNvSpPr txBox="1"/>
          <p:nvPr/>
        </p:nvSpPr>
        <p:spPr>
          <a:xfrm>
            <a:off x="2663825" y="-44302"/>
            <a:ext cx="5940425" cy="45720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3200" b="1">
                <a:solidFill>
                  <a:schemeClr val="dk1"/>
                </a:solidFill>
                <a:latin typeface="Tahoma"/>
                <a:ea typeface="Tahoma"/>
                <a:cs typeface="Tahoma"/>
                <a:sym typeface="Tahoma"/>
              </a:rPr>
              <a:t>LIMBAH DI MUSIM HUJAN</a:t>
            </a:r>
            <a:endParaRPr sz="3200" b="1">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57"/>
          <p:cNvGrpSpPr/>
          <p:nvPr/>
        </p:nvGrpSpPr>
        <p:grpSpPr>
          <a:xfrm>
            <a:off x="0" y="675758"/>
            <a:ext cx="9144000" cy="269823"/>
            <a:chOff x="0" y="0"/>
            <a:chExt cx="9144000" cy="571480"/>
          </a:xfrm>
        </p:grpSpPr>
        <p:sp>
          <p:nvSpPr>
            <p:cNvPr id="452" name="Google Shape;452;p57"/>
            <p:cNvSpPr/>
            <p:nvPr/>
          </p:nvSpPr>
          <p:spPr>
            <a:xfrm>
              <a:off x="642938" y="0"/>
              <a:ext cx="8501062" cy="57148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53" name="Google Shape;453;p57"/>
            <p:cNvSpPr/>
            <p:nvPr/>
          </p:nvSpPr>
          <p:spPr>
            <a:xfrm>
              <a:off x="0" y="0"/>
              <a:ext cx="571500" cy="57148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pic>
        <p:nvPicPr>
          <p:cNvPr id="454" name="Google Shape;454;p57"/>
          <p:cNvPicPr preferRelativeResize="0"/>
          <p:nvPr/>
        </p:nvPicPr>
        <p:blipFill rotWithShape="1">
          <a:blip r:embed="rId3">
            <a:alphaModFix/>
          </a:blip>
          <a:srcRect l="42997" t="26096" r="26370" b="35741"/>
          <a:stretch/>
        </p:blipFill>
        <p:spPr>
          <a:xfrm>
            <a:off x="5526088" y="950119"/>
            <a:ext cx="3008312" cy="1545431"/>
          </a:xfrm>
          <a:prstGeom prst="rect">
            <a:avLst/>
          </a:prstGeom>
          <a:noFill/>
          <a:ln>
            <a:noFill/>
          </a:ln>
        </p:spPr>
      </p:pic>
      <p:pic>
        <p:nvPicPr>
          <p:cNvPr id="455" name="Google Shape;455;p57"/>
          <p:cNvPicPr preferRelativeResize="0"/>
          <p:nvPr/>
        </p:nvPicPr>
        <p:blipFill rotWithShape="1">
          <a:blip r:embed="rId4">
            <a:alphaModFix/>
          </a:blip>
          <a:srcRect l="19366" t="34058" r="55247" b="15048"/>
          <a:stretch/>
        </p:blipFill>
        <p:spPr>
          <a:xfrm>
            <a:off x="5526088" y="2634853"/>
            <a:ext cx="2659062" cy="1945481"/>
          </a:xfrm>
          <a:prstGeom prst="rect">
            <a:avLst/>
          </a:prstGeom>
          <a:noFill/>
          <a:ln>
            <a:noFill/>
          </a:ln>
        </p:spPr>
      </p:pic>
      <p:sp>
        <p:nvSpPr>
          <p:cNvPr id="456" name="Google Shape;456;p57"/>
          <p:cNvSpPr/>
          <p:nvPr/>
        </p:nvSpPr>
        <p:spPr>
          <a:xfrm>
            <a:off x="1625600" y="977504"/>
            <a:ext cx="2514600" cy="1801415"/>
          </a:xfrm>
          <a:prstGeom prst="ellipse">
            <a:avLst/>
          </a:prstGeom>
          <a:solidFill>
            <a:srgbClr val="66FF33">
              <a:alpha val="69803"/>
            </a:srgbClr>
          </a:solidFill>
          <a:ln w="9525" cap="flat" cmpd="sng">
            <a:solidFill>
              <a:schemeClr val="dk1"/>
            </a:solidFill>
            <a:prstDash val="solid"/>
            <a:round/>
            <a:headEnd type="none" w="sm" len="sm"/>
            <a:tailEnd type="none" w="sm" len="sm"/>
          </a:ln>
        </p:spPr>
        <p:txBody>
          <a:bodyPr spcFirstLastPara="1" wrap="square" lIns="113025" tIns="56500" rIns="113025" bIns="565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7" name="Google Shape;457;p57"/>
          <p:cNvSpPr/>
          <p:nvPr/>
        </p:nvSpPr>
        <p:spPr>
          <a:xfrm>
            <a:off x="673100" y="1739504"/>
            <a:ext cx="2513013" cy="1801415"/>
          </a:xfrm>
          <a:prstGeom prst="ellipse">
            <a:avLst/>
          </a:prstGeom>
          <a:solidFill>
            <a:srgbClr val="66FFFF">
              <a:alpha val="69803"/>
            </a:srgbClr>
          </a:solidFill>
          <a:ln w="9525" cap="flat" cmpd="sng">
            <a:solidFill>
              <a:schemeClr val="dk1"/>
            </a:solidFill>
            <a:prstDash val="solid"/>
            <a:round/>
            <a:headEnd type="none" w="sm" len="sm"/>
            <a:tailEnd type="none" w="sm" len="sm"/>
          </a:ln>
        </p:spPr>
        <p:txBody>
          <a:bodyPr spcFirstLastPara="1" wrap="square" lIns="113025" tIns="56500" rIns="113025" bIns="565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8" name="Google Shape;458;p57"/>
          <p:cNvSpPr/>
          <p:nvPr/>
        </p:nvSpPr>
        <p:spPr>
          <a:xfrm>
            <a:off x="2317750" y="1739504"/>
            <a:ext cx="2514600" cy="1801415"/>
          </a:xfrm>
          <a:prstGeom prst="ellipse">
            <a:avLst/>
          </a:prstGeom>
          <a:solidFill>
            <a:srgbClr val="FFFF66">
              <a:alpha val="69803"/>
            </a:srgbClr>
          </a:solidFill>
          <a:ln w="9525" cap="flat" cmpd="sng">
            <a:solidFill>
              <a:schemeClr val="dk1"/>
            </a:solidFill>
            <a:prstDash val="solid"/>
            <a:round/>
            <a:headEnd type="none" w="sm" len="sm"/>
            <a:tailEnd type="none" w="sm" len="sm"/>
          </a:ln>
        </p:spPr>
        <p:txBody>
          <a:bodyPr spcFirstLastPara="1" wrap="square" lIns="113025" tIns="56500" rIns="113025" bIns="565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9" name="Google Shape;459;p57"/>
          <p:cNvSpPr txBox="1"/>
          <p:nvPr/>
        </p:nvSpPr>
        <p:spPr>
          <a:xfrm>
            <a:off x="2579688" y="2294335"/>
            <a:ext cx="347662" cy="352425"/>
          </a:xfrm>
          <a:prstGeom prst="rect">
            <a:avLst/>
          </a:prstGeom>
          <a:noFill/>
          <a:ln>
            <a:noFill/>
          </a:ln>
        </p:spPr>
        <p:txBody>
          <a:bodyPr spcFirstLastPara="1" wrap="square" lIns="113025" tIns="56500" rIns="113025" bIns="56500" anchor="t" anchorCtr="0">
            <a:spAutoFit/>
          </a:bodyPr>
          <a:lstStyle/>
          <a:p>
            <a:pPr marL="0" marR="0" lvl="0" indent="0" algn="l" rtl="0">
              <a:spcBef>
                <a:spcPts val="0"/>
              </a:spcBef>
              <a:spcAft>
                <a:spcPts val="0"/>
              </a:spcAft>
              <a:buNone/>
            </a:pPr>
            <a:r>
              <a:rPr lang="en" sz="2200" b="1">
                <a:solidFill>
                  <a:schemeClr val="dk1"/>
                </a:solidFill>
                <a:latin typeface="Arial"/>
                <a:ea typeface="Arial"/>
                <a:cs typeface="Arial"/>
                <a:sym typeface="Arial"/>
              </a:rPr>
              <a:t>1</a:t>
            </a:r>
            <a:endParaRPr/>
          </a:p>
        </p:txBody>
      </p:sp>
      <p:sp>
        <p:nvSpPr>
          <p:cNvPr id="460" name="Google Shape;460;p57"/>
          <p:cNvSpPr txBox="1"/>
          <p:nvPr/>
        </p:nvSpPr>
        <p:spPr>
          <a:xfrm>
            <a:off x="1885950" y="1878806"/>
            <a:ext cx="347663" cy="352425"/>
          </a:xfrm>
          <a:prstGeom prst="rect">
            <a:avLst/>
          </a:prstGeom>
          <a:noFill/>
          <a:ln>
            <a:noFill/>
          </a:ln>
        </p:spPr>
        <p:txBody>
          <a:bodyPr spcFirstLastPara="1" wrap="square" lIns="113025" tIns="56500" rIns="113025" bIns="56500" anchor="t" anchorCtr="0">
            <a:spAutoFit/>
          </a:bodyPr>
          <a:lstStyle/>
          <a:p>
            <a:pPr marL="0" marR="0" lvl="0" indent="0" algn="l" rtl="0">
              <a:spcBef>
                <a:spcPts val="0"/>
              </a:spcBef>
              <a:spcAft>
                <a:spcPts val="0"/>
              </a:spcAft>
              <a:buNone/>
            </a:pPr>
            <a:r>
              <a:rPr lang="en" sz="2200" b="1">
                <a:solidFill>
                  <a:schemeClr val="dk1"/>
                </a:solidFill>
                <a:latin typeface="Arial"/>
                <a:ea typeface="Arial"/>
                <a:cs typeface="Arial"/>
                <a:sym typeface="Arial"/>
              </a:rPr>
              <a:t>2</a:t>
            </a:r>
            <a:endParaRPr/>
          </a:p>
        </p:txBody>
      </p:sp>
      <p:sp>
        <p:nvSpPr>
          <p:cNvPr id="461" name="Google Shape;461;p57"/>
          <p:cNvSpPr txBox="1"/>
          <p:nvPr/>
        </p:nvSpPr>
        <p:spPr>
          <a:xfrm>
            <a:off x="3273425" y="1878806"/>
            <a:ext cx="347663" cy="352425"/>
          </a:xfrm>
          <a:prstGeom prst="rect">
            <a:avLst/>
          </a:prstGeom>
          <a:noFill/>
          <a:ln>
            <a:noFill/>
          </a:ln>
        </p:spPr>
        <p:txBody>
          <a:bodyPr spcFirstLastPara="1" wrap="square" lIns="113025" tIns="56500" rIns="113025" bIns="56500" anchor="t" anchorCtr="0">
            <a:spAutoFit/>
          </a:bodyPr>
          <a:lstStyle/>
          <a:p>
            <a:pPr marL="0" marR="0" lvl="0" indent="0" algn="l" rtl="0">
              <a:spcBef>
                <a:spcPts val="0"/>
              </a:spcBef>
              <a:spcAft>
                <a:spcPts val="0"/>
              </a:spcAft>
              <a:buNone/>
            </a:pPr>
            <a:r>
              <a:rPr lang="en" sz="2200" b="1">
                <a:solidFill>
                  <a:schemeClr val="dk1"/>
                </a:solidFill>
                <a:latin typeface="Arial"/>
                <a:ea typeface="Arial"/>
                <a:cs typeface="Arial"/>
                <a:sym typeface="Arial"/>
              </a:rPr>
              <a:t>3</a:t>
            </a:r>
            <a:endParaRPr/>
          </a:p>
        </p:txBody>
      </p:sp>
      <p:sp>
        <p:nvSpPr>
          <p:cNvPr id="462" name="Google Shape;462;p57"/>
          <p:cNvSpPr txBox="1"/>
          <p:nvPr/>
        </p:nvSpPr>
        <p:spPr>
          <a:xfrm>
            <a:off x="2579688" y="2847975"/>
            <a:ext cx="347662" cy="352425"/>
          </a:xfrm>
          <a:prstGeom prst="rect">
            <a:avLst/>
          </a:prstGeom>
          <a:noFill/>
          <a:ln>
            <a:noFill/>
          </a:ln>
        </p:spPr>
        <p:txBody>
          <a:bodyPr spcFirstLastPara="1" wrap="square" lIns="113025" tIns="56500" rIns="113025" bIns="56500" anchor="t" anchorCtr="0">
            <a:spAutoFit/>
          </a:bodyPr>
          <a:lstStyle/>
          <a:p>
            <a:pPr marL="0" marR="0" lvl="0" indent="0" algn="l" rtl="0">
              <a:spcBef>
                <a:spcPts val="0"/>
              </a:spcBef>
              <a:spcAft>
                <a:spcPts val="0"/>
              </a:spcAft>
              <a:buNone/>
            </a:pPr>
            <a:r>
              <a:rPr lang="en" sz="2200" b="1">
                <a:solidFill>
                  <a:schemeClr val="dk1"/>
                </a:solidFill>
                <a:latin typeface="Arial"/>
                <a:ea typeface="Arial"/>
                <a:cs typeface="Arial"/>
                <a:sym typeface="Arial"/>
              </a:rPr>
              <a:t>4</a:t>
            </a:r>
            <a:endParaRPr/>
          </a:p>
        </p:txBody>
      </p:sp>
      <p:sp>
        <p:nvSpPr>
          <p:cNvPr id="463" name="Google Shape;463;p57"/>
          <p:cNvSpPr txBox="1"/>
          <p:nvPr/>
        </p:nvSpPr>
        <p:spPr>
          <a:xfrm>
            <a:off x="3132138" y="2715816"/>
            <a:ext cx="2254250" cy="344090"/>
          </a:xfrm>
          <a:prstGeom prst="rect">
            <a:avLst/>
          </a:prstGeom>
          <a:noFill/>
          <a:ln>
            <a:noFill/>
          </a:ln>
        </p:spPr>
        <p:txBody>
          <a:bodyPr spcFirstLastPara="1" wrap="square" lIns="113025" tIns="56500" rIns="113025" bIns="56500" anchor="t" anchorCtr="0">
            <a:spAutoFit/>
          </a:bodyPr>
          <a:lstStyle/>
          <a:p>
            <a:pPr marL="0" marR="0" lvl="0" indent="0" algn="l" rtl="0">
              <a:lnSpc>
                <a:spcPct val="80000"/>
              </a:lnSpc>
              <a:spcBef>
                <a:spcPts val="0"/>
              </a:spcBef>
              <a:spcAft>
                <a:spcPts val="0"/>
              </a:spcAft>
              <a:buNone/>
            </a:pPr>
            <a:r>
              <a:rPr lang="en" sz="1400" b="1">
                <a:solidFill>
                  <a:schemeClr val="dk1"/>
                </a:solidFill>
                <a:latin typeface="Arial"/>
                <a:ea typeface="Arial"/>
                <a:cs typeface="Arial"/>
                <a:sym typeface="Arial"/>
              </a:rPr>
              <a:t>LEGAL</a:t>
            </a:r>
            <a:endParaRPr/>
          </a:p>
          <a:p>
            <a:pPr marL="0" marR="0" lvl="0" indent="0" algn="l" rtl="0">
              <a:lnSpc>
                <a:spcPct val="80000"/>
              </a:lnSpc>
              <a:spcBef>
                <a:spcPts val="0"/>
              </a:spcBef>
              <a:spcAft>
                <a:spcPts val="0"/>
              </a:spcAft>
              <a:buNone/>
            </a:pPr>
            <a:r>
              <a:rPr lang="en" sz="1400" b="1">
                <a:solidFill>
                  <a:schemeClr val="dk1"/>
                </a:solidFill>
                <a:latin typeface="Arial"/>
                <a:ea typeface="Arial"/>
                <a:cs typeface="Arial"/>
                <a:sym typeface="Arial"/>
              </a:rPr>
              <a:t>RESPONSIBILITY</a:t>
            </a:r>
            <a:endParaRPr/>
          </a:p>
        </p:txBody>
      </p:sp>
      <p:sp>
        <p:nvSpPr>
          <p:cNvPr id="464" name="Google Shape;464;p57"/>
          <p:cNvSpPr txBox="1"/>
          <p:nvPr/>
        </p:nvSpPr>
        <p:spPr>
          <a:xfrm>
            <a:off x="77788" y="2712244"/>
            <a:ext cx="2254250" cy="344091"/>
          </a:xfrm>
          <a:prstGeom prst="rect">
            <a:avLst/>
          </a:prstGeom>
          <a:noFill/>
          <a:ln>
            <a:noFill/>
          </a:ln>
        </p:spPr>
        <p:txBody>
          <a:bodyPr spcFirstLastPara="1" wrap="square" lIns="113025" tIns="56500" rIns="113025" bIns="56500" anchor="t" anchorCtr="0">
            <a:spAutoFit/>
          </a:bodyPr>
          <a:lstStyle/>
          <a:p>
            <a:pPr marL="0" marR="0" lvl="0" indent="0" algn="r" rtl="0">
              <a:lnSpc>
                <a:spcPct val="80000"/>
              </a:lnSpc>
              <a:spcBef>
                <a:spcPts val="0"/>
              </a:spcBef>
              <a:spcAft>
                <a:spcPts val="0"/>
              </a:spcAft>
              <a:buNone/>
            </a:pPr>
            <a:r>
              <a:rPr lang="en" sz="1400" b="1">
                <a:solidFill>
                  <a:schemeClr val="dk1"/>
                </a:solidFill>
                <a:latin typeface="Arial"/>
                <a:ea typeface="Arial"/>
                <a:cs typeface="Arial"/>
                <a:sym typeface="Arial"/>
              </a:rPr>
              <a:t>ECONOMIC</a:t>
            </a:r>
            <a:endParaRPr/>
          </a:p>
          <a:p>
            <a:pPr marL="0" marR="0" lvl="0" indent="0" algn="r" rtl="0">
              <a:lnSpc>
                <a:spcPct val="80000"/>
              </a:lnSpc>
              <a:spcBef>
                <a:spcPts val="0"/>
              </a:spcBef>
              <a:spcAft>
                <a:spcPts val="0"/>
              </a:spcAft>
              <a:buNone/>
            </a:pPr>
            <a:r>
              <a:rPr lang="en" sz="1400" b="1">
                <a:solidFill>
                  <a:schemeClr val="dk1"/>
                </a:solidFill>
                <a:latin typeface="Arial"/>
                <a:ea typeface="Arial"/>
                <a:cs typeface="Arial"/>
                <a:sym typeface="Arial"/>
              </a:rPr>
              <a:t>RESPONSIBILITY</a:t>
            </a:r>
            <a:endParaRPr/>
          </a:p>
        </p:txBody>
      </p:sp>
      <p:sp>
        <p:nvSpPr>
          <p:cNvPr id="465" name="Google Shape;465;p57"/>
          <p:cNvSpPr txBox="1"/>
          <p:nvPr/>
        </p:nvSpPr>
        <p:spPr>
          <a:xfrm>
            <a:off x="1711325" y="1322785"/>
            <a:ext cx="2254250" cy="344090"/>
          </a:xfrm>
          <a:prstGeom prst="rect">
            <a:avLst/>
          </a:prstGeom>
          <a:noFill/>
          <a:ln>
            <a:noFill/>
          </a:ln>
        </p:spPr>
        <p:txBody>
          <a:bodyPr spcFirstLastPara="1" wrap="square" lIns="113025" tIns="56500" rIns="113025" bIns="56500" anchor="t" anchorCtr="0">
            <a:spAutoFit/>
          </a:bodyPr>
          <a:lstStyle/>
          <a:p>
            <a:pPr marL="0" marR="0" lvl="0" indent="0" algn="ctr" rtl="0">
              <a:lnSpc>
                <a:spcPct val="80000"/>
              </a:lnSpc>
              <a:spcBef>
                <a:spcPts val="0"/>
              </a:spcBef>
              <a:spcAft>
                <a:spcPts val="0"/>
              </a:spcAft>
              <a:buNone/>
            </a:pPr>
            <a:r>
              <a:rPr lang="en" sz="1400" b="1">
                <a:solidFill>
                  <a:schemeClr val="dk1"/>
                </a:solidFill>
                <a:latin typeface="Arial"/>
                <a:ea typeface="Arial"/>
                <a:cs typeface="Arial"/>
                <a:sym typeface="Arial"/>
              </a:rPr>
              <a:t>ETHICAL</a:t>
            </a:r>
            <a:endParaRPr/>
          </a:p>
          <a:p>
            <a:pPr marL="0" marR="0" lvl="0" indent="0" algn="ctr" rtl="0">
              <a:lnSpc>
                <a:spcPct val="80000"/>
              </a:lnSpc>
              <a:spcBef>
                <a:spcPts val="0"/>
              </a:spcBef>
              <a:spcAft>
                <a:spcPts val="0"/>
              </a:spcAft>
              <a:buNone/>
            </a:pPr>
            <a:r>
              <a:rPr lang="en" sz="1400" b="1">
                <a:solidFill>
                  <a:schemeClr val="dk1"/>
                </a:solidFill>
                <a:latin typeface="Arial"/>
                <a:ea typeface="Arial"/>
                <a:cs typeface="Arial"/>
                <a:sym typeface="Arial"/>
              </a:rPr>
              <a:t>RESPONSIBILITY</a:t>
            </a:r>
            <a:endParaRPr/>
          </a:p>
        </p:txBody>
      </p:sp>
      <p:sp>
        <p:nvSpPr>
          <p:cNvPr id="466" name="Google Shape;466;p57"/>
          <p:cNvSpPr txBox="1"/>
          <p:nvPr/>
        </p:nvSpPr>
        <p:spPr>
          <a:xfrm>
            <a:off x="734219" y="3572842"/>
            <a:ext cx="4445000" cy="1191321"/>
          </a:xfrm>
          <a:prstGeom prst="rect">
            <a:avLst/>
          </a:prstGeom>
          <a:noFill/>
          <a:ln>
            <a:noFill/>
          </a:ln>
        </p:spPr>
        <p:txBody>
          <a:bodyPr spcFirstLastPara="1" wrap="square" lIns="113025" tIns="56500" rIns="113025" bIns="56500" anchor="t" anchorCtr="0">
            <a:spAutoFit/>
          </a:bodyPr>
          <a:lstStyle/>
          <a:p>
            <a:pPr marL="325438" marR="0" lvl="0" indent="-325438" algn="l" rtl="0">
              <a:spcBef>
                <a:spcPts val="0"/>
              </a:spcBef>
              <a:spcAft>
                <a:spcPts val="0"/>
              </a:spcAft>
              <a:buNone/>
            </a:pPr>
            <a:r>
              <a:rPr lang="en" dirty="0">
                <a:solidFill>
                  <a:schemeClr val="dk1"/>
                </a:solidFill>
                <a:latin typeface="Arial"/>
                <a:ea typeface="Arial"/>
                <a:cs typeface="Arial"/>
                <a:sym typeface="Arial"/>
              </a:rPr>
              <a:t>1 - Profitable, legal, ethical : Go for it</a:t>
            </a:r>
            <a:endParaRPr sz="1200" dirty="0"/>
          </a:p>
          <a:p>
            <a:pPr marL="325438" marR="0" lvl="0" indent="-325438" algn="l" rtl="0">
              <a:spcBef>
                <a:spcPts val="0"/>
              </a:spcBef>
              <a:spcAft>
                <a:spcPts val="0"/>
              </a:spcAft>
              <a:buNone/>
            </a:pPr>
            <a:r>
              <a:rPr lang="en" dirty="0">
                <a:solidFill>
                  <a:schemeClr val="dk1"/>
                </a:solidFill>
                <a:latin typeface="Arial"/>
                <a:ea typeface="Arial"/>
                <a:cs typeface="Arial"/>
                <a:sym typeface="Arial"/>
              </a:rPr>
              <a:t>2 - Profitable, Ethical : Proceed cautiously</a:t>
            </a:r>
            <a:endParaRPr sz="1200" dirty="0"/>
          </a:p>
          <a:p>
            <a:pPr marL="325438" marR="0" lvl="0" indent="-325438" algn="l" rtl="0">
              <a:spcBef>
                <a:spcPts val="0"/>
              </a:spcBef>
              <a:spcAft>
                <a:spcPts val="0"/>
              </a:spcAft>
              <a:buNone/>
            </a:pPr>
            <a:r>
              <a:rPr lang="en" dirty="0">
                <a:solidFill>
                  <a:schemeClr val="dk1"/>
                </a:solidFill>
                <a:latin typeface="Arial"/>
                <a:ea typeface="Arial"/>
                <a:cs typeface="Arial"/>
                <a:sym typeface="Arial"/>
              </a:rPr>
              <a:t>3 - Legal, Ethical not profitable: Find the way to seek profitability</a:t>
            </a:r>
            <a:endParaRPr sz="1200" dirty="0"/>
          </a:p>
          <a:p>
            <a:pPr marL="325438" marR="0" lvl="0" indent="-325438" algn="l" rtl="0">
              <a:spcBef>
                <a:spcPts val="0"/>
              </a:spcBef>
              <a:spcAft>
                <a:spcPts val="0"/>
              </a:spcAft>
              <a:buNone/>
            </a:pPr>
            <a:r>
              <a:rPr lang="en" dirty="0">
                <a:solidFill>
                  <a:schemeClr val="dk1"/>
                </a:solidFill>
                <a:latin typeface="Arial"/>
                <a:ea typeface="Arial"/>
                <a:cs typeface="Arial"/>
                <a:sym typeface="Arial"/>
              </a:rPr>
              <a:t>4 - Legal, profitable, not Ethical: Proceed cautiously</a:t>
            </a:r>
            <a:endParaRPr sz="1200" dirty="0"/>
          </a:p>
        </p:txBody>
      </p:sp>
      <p:sp>
        <p:nvSpPr>
          <p:cNvPr id="467" name="Google Shape;467;p57"/>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32</a:t>
            </a:fld>
            <a:endParaRPr sz="1800" b="1">
              <a:solidFill>
                <a:schemeClr val="dk1"/>
              </a:solidFill>
              <a:latin typeface="Arial"/>
              <a:ea typeface="Arial"/>
              <a:cs typeface="Arial"/>
              <a:sym typeface="Arial"/>
            </a:endParaRPr>
          </a:p>
        </p:txBody>
      </p:sp>
      <p:sp>
        <p:nvSpPr>
          <p:cNvPr id="468" name="Google Shape;468;p57"/>
          <p:cNvSpPr txBox="1"/>
          <p:nvPr/>
        </p:nvSpPr>
        <p:spPr>
          <a:xfrm>
            <a:off x="1711325" y="194724"/>
            <a:ext cx="5951225" cy="360325"/>
          </a:xfrm>
          <a:prstGeom prst="rect">
            <a:avLst/>
          </a:prstGeom>
          <a:noFill/>
          <a:ln>
            <a:noFill/>
          </a:ln>
        </p:spPr>
        <p:txBody>
          <a:bodyPr spcFirstLastPara="1" wrap="square" lIns="113025" tIns="56500" rIns="113025" bIns="56500" anchor="t" anchorCtr="0">
            <a:spAutoFit/>
          </a:bodyPr>
          <a:lstStyle/>
          <a:p>
            <a:pPr marL="0" marR="0" lvl="0" indent="0" algn="l" rtl="0">
              <a:spcBef>
                <a:spcPts val="0"/>
              </a:spcBef>
              <a:spcAft>
                <a:spcPts val="0"/>
              </a:spcAft>
              <a:buNone/>
            </a:pPr>
            <a:r>
              <a:rPr lang="en" sz="1600" b="1" dirty="0">
                <a:solidFill>
                  <a:schemeClr val="dk1"/>
                </a:solidFill>
                <a:latin typeface="Arial"/>
                <a:ea typeface="Arial"/>
                <a:cs typeface="Arial"/>
                <a:sym typeface="Arial"/>
              </a:rPr>
              <a:t>VENN DIAGRAM MODEL FOR </a:t>
            </a:r>
            <a:r>
              <a:rPr lang="en" sz="1600" b="1" dirty="0" smtClean="0">
                <a:solidFill>
                  <a:schemeClr val="dk1"/>
                </a:solidFill>
                <a:latin typeface="Arial"/>
                <a:ea typeface="Arial"/>
                <a:cs typeface="Arial"/>
                <a:sym typeface="Arial"/>
              </a:rPr>
              <a:t>ETHICAL </a:t>
            </a:r>
            <a:r>
              <a:rPr lang="en" sz="1600" b="1" dirty="0">
                <a:solidFill>
                  <a:schemeClr val="dk1"/>
                </a:solidFill>
                <a:latin typeface="Arial"/>
                <a:ea typeface="Arial"/>
                <a:cs typeface="Arial"/>
                <a:sym typeface="Arial"/>
              </a:rPr>
              <a:t>DECISION MAKING</a:t>
            </a:r>
            <a:endParaRPr sz="1050" dirty="0"/>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p:nvPr/>
        </p:nvSpPr>
        <p:spPr>
          <a:xfrm>
            <a:off x="1909134" y="627534"/>
            <a:ext cx="5471763" cy="4104456"/>
          </a:xfrm>
          <a:prstGeom prst="ellipse">
            <a:avLst/>
          </a:prstGeom>
          <a:solidFill>
            <a:srgbClr val="99C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474" name="Google Shape;474;p58"/>
          <p:cNvSpPr/>
          <p:nvPr/>
        </p:nvSpPr>
        <p:spPr>
          <a:xfrm>
            <a:off x="2143108" y="1178709"/>
            <a:ext cx="5000660" cy="22852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b="1">
              <a:solidFill>
                <a:schemeClr val="dk1"/>
              </a:solidFill>
              <a:latin typeface="Arial"/>
              <a:ea typeface="Arial"/>
              <a:cs typeface="Arial"/>
              <a:sym typeface="Arial"/>
            </a:endParaRPr>
          </a:p>
          <a:p>
            <a:pPr marL="0" marR="0" lvl="0" indent="0" algn="ctr" rtl="0">
              <a:spcBef>
                <a:spcPts val="0"/>
              </a:spcBef>
              <a:spcAft>
                <a:spcPts val="0"/>
              </a:spcAft>
              <a:buNone/>
            </a:pPr>
            <a:r>
              <a:rPr lang="en" sz="3600" b="1">
                <a:solidFill>
                  <a:schemeClr val="dk1"/>
                </a:solidFill>
                <a:latin typeface="Arial"/>
                <a:ea typeface="Arial"/>
                <a:cs typeface="Arial"/>
                <a:sym typeface="Arial"/>
              </a:rPr>
              <a:t>PENANGANAN KASUS PELANGGARAN</a:t>
            </a:r>
            <a:endParaRPr sz="3600">
              <a:solidFill>
                <a:schemeClr val="dk1"/>
              </a:solidFill>
              <a:latin typeface="Arial"/>
              <a:ea typeface="Arial"/>
              <a:cs typeface="Arial"/>
              <a:sym typeface="Arial"/>
            </a:endParaRPr>
          </a:p>
        </p:txBody>
      </p:sp>
      <p:sp>
        <p:nvSpPr>
          <p:cNvPr id="475" name="Google Shape;475;p58"/>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33</a:t>
            </a:fld>
            <a:endParaRPr sz="1800" b="1">
              <a:solidFill>
                <a:schemeClr val="dk1"/>
              </a:solidFill>
              <a:latin typeface="Arial"/>
              <a:ea typeface="Arial"/>
              <a:cs typeface="Arial"/>
              <a:sym typeface="Arial"/>
            </a:endParaRPr>
          </a:p>
        </p:txBody>
      </p:sp>
      <p:pic>
        <p:nvPicPr>
          <p:cNvPr id="476" name="Google Shape;476;p58" descr="Logo PII.jpg"/>
          <p:cNvPicPr preferRelativeResize="0"/>
          <p:nvPr/>
        </p:nvPicPr>
        <p:blipFill rotWithShape="1">
          <a:blip r:embed="rId3">
            <a:alphaModFix/>
          </a:blip>
          <a:srcRect/>
          <a:stretch/>
        </p:blipFill>
        <p:spPr>
          <a:xfrm>
            <a:off x="4242644" y="4083918"/>
            <a:ext cx="625059" cy="924001"/>
          </a:xfrm>
          <a:prstGeom prst="rect">
            <a:avLst/>
          </a:prstGeom>
          <a:noFill/>
          <a:ln>
            <a:noFill/>
          </a:ln>
          <a:effectLst>
            <a:outerShdw blurRad="44450" dist="27940" dir="5400000" algn="ctr">
              <a:srgbClr val="000000">
                <a:alpha val="31764"/>
              </a:srgbClr>
            </a:outerShdw>
          </a:effectLst>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descr="KASUS KE PII.png"/>
          <p:cNvPicPr preferRelativeResize="0"/>
          <p:nvPr/>
        </p:nvPicPr>
        <p:blipFill rotWithShape="1">
          <a:blip r:embed="rId3">
            <a:alphaModFix/>
          </a:blip>
          <a:srcRect r="73817"/>
          <a:stretch/>
        </p:blipFill>
        <p:spPr>
          <a:xfrm>
            <a:off x="73025" y="915591"/>
            <a:ext cx="2355850" cy="3798094"/>
          </a:xfrm>
          <a:prstGeom prst="rect">
            <a:avLst/>
          </a:prstGeom>
          <a:noFill/>
          <a:ln>
            <a:noFill/>
          </a:ln>
        </p:spPr>
      </p:pic>
      <p:pic>
        <p:nvPicPr>
          <p:cNvPr id="482" name="Google Shape;482;p59" descr="KASUS KE PII.png"/>
          <p:cNvPicPr preferRelativeResize="0"/>
          <p:nvPr/>
        </p:nvPicPr>
        <p:blipFill rotWithShape="1">
          <a:blip r:embed="rId3">
            <a:alphaModFix/>
          </a:blip>
          <a:srcRect l="86522"/>
          <a:stretch/>
        </p:blipFill>
        <p:spPr>
          <a:xfrm>
            <a:off x="7858125" y="914400"/>
            <a:ext cx="1212850" cy="3798094"/>
          </a:xfrm>
          <a:prstGeom prst="rect">
            <a:avLst/>
          </a:prstGeom>
          <a:noFill/>
          <a:ln>
            <a:noFill/>
          </a:ln>
        </p:spPr>
      </p:pic>
      <p:pic>
        <p:nvPicPr>
          <p:cNvPr id="483" name="Google Shape;483;p59" descr="KASUS KE PII.png"/>
          <p:cNvPicPr preferRelativeResize="0"/>
          <p:nvPr/>
        </p:nvPicPr>
        <p:blipFill rotWithShape="1">
          <a:blip r:embed="rId3">
            <a:alphaModFix/>
          </a:blip>
          <a:srcRect l="26198" r="42838"/>
          <a:stretch/>
        </p:blipFill>
        <p:spPr>
          <a:xfrm>
            <a:off x="2428875" y="916781"/>
            <a:ext cx="2786063" cy="3798094"/>
          </a:xfrm>
          <a:prstGeom prst="rect">
            <a:avLst/>
          </a:prstGeom>
          <a:noFill/>
          <a:ln>
            <a:noFill/>
          </a:ln>
        </p:spPr>
      </p:pic>
      <p:pic>
        <p:nvPicPr>
          <p:cNvPr id="484" name="Google Shape;484;p59" descr="KASUS KE PII.png"/>
          <p:cNvPicPr preferRelativeResize="0"/>
          <p:nvPr/>
        </p:nvPicPr>
        <p:blipFill rotWithShape="1">
          <a:blip r:embed="rId3">
            <a:alphaModFix/>
          </a:blip>
          <a:srcRect l="57146" r="28740"/>
          <a:stretch/>
        </p:blipFill>
        <p:spPr>
          <a:xfrm>
            <a:off x="5230813" y="916781"/>
            <a:ext cx="1270000" cy="3798094"/>
          </a:xfrm>
          <a:prstGeom prst="rect">
            <a:avLst/>
          </a:prstGeom>
          <a:noFill/>
          <a:ln>
            <a:noFill/>
          </a:ln>
        </p:spPr>
      </p:pic>
      <p:pic>
        <p:nvPicPr>
          <p:cNvPr id="485" name="Google Shape;485;p59" descr="KASUS KE PII.png"/>
          <p:cNvPicPr preferRelativeResize="0"/>
          <p:nvPr/>
        </p:nvPicPr>
        <p:blipFill rotWithShape="1">
          <a:blip r:embed="rId3">
            <a:alphaModFix/>
          </a:blip>
          <a:srcRect l="70644" r="13477"/>
          <a:stretch/>
        </p:blipFill>
        <p:spPr>
          <a:xfrm>
            <a:off x="6429375" y="910829"/>
            <a:ext cx="1428750" cy="3798094"/>
          </a:xfrm>
          <a:prstGeom prst="rect">
            <a:avLst/>
          </a:prstGeom>
          <a:noFill/>
          <a:ln>
            <a:noFill/>
          </a:ln>
        </p:spPr>
      </p:pic>
      <p:grpSp>
        <p:nvGrpSpPr>
          <p:cNvPr id="486" name="Google Shape;486;p59"/>
          <p:cNvGrpSpPr/>
          <p:nvPr/>
        </p:nvGrpSpPr>
        <p:grpSpPr>
          <a:xfrm>
            <a:off x="1062038" y="89297"/>
            <a:ext cx="8305800" cy="690563"/>
            <a:chOff x="838200" y="120271"/>
            <a:chExt cx="8305800" cy="923068"/>
          </a:xfrm>
        </p:grpSpPr>
        <p:sp>
          <p:nvSpPr>
            <p:cNvPr id="487" name="Google Shape;487;p59"/>
            <p:cNvSpPr/>
            <p:nvPr/>
          </p:nvSpPr>
          <p:spPr>
            <a:xfrm>
              <a:off x="838200" y="120271"/>
              <a:ext cx="8305800" cy="5235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a:solidFill>
                    <a:schemeClr val="dk1"/>
                  </a:solidFill>
                  <a:latin typeface="Calibri"/>
                  <a:ea typeface="Calibri"/>
                  <a:cs typeface="Calibri"/>
                  <a:sym typeface="Calibri"/>
                </a:rPr>
                <a:t>TATA CARA PENANGANAN KASUS</a:t>
              </a:r>
              <a:endParaRPr/>
            </a:p>
          </p:txBody>
        </p:sp>
        <p:sp>
          <p:nvSpPr>
            <p:cNvPr id="488" name="Google Shape;488;p59"/>
            <p:cNvSpPr/>
            <p:nvPr/>
          </p:nvSpPr>
          <p:spPr>
            <a:xfrm>
              <a:off x="838200" y="519807"/>
              <a:ext cx="8305800" cy="5235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dirty="0">
                  <a:solidFill>
                    <a:schemeClr val="dk1"/>
                  </a:solidFill>
                  <a:latin typeface="Calibri"/>
                  <a:ea typeface="Calibri"/>
                  <a:cs typeface="Calibri"/>
                  <a:sym typeface="Calibri"/>
                </a:rPr>
                <a:t>PELANGGARAN KODE ETIK</a:t>
              </a:r>
              <a:endParaRPr dirty="0"/>
            </a:p>
          </p:txBody>
        </p:sp>
      </p:grpSp>
      <p:sp>
        <p:nvSpPr>
          <p:cNvPr id="489" name="Google Shape;489;p59"/>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34</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 calcmode="lin" valueType="num">
                                      <p:cBhvr additive="base">
                                        <p:cTn id="7" dur="500"/>
                                        <p:tgtEl>
                                          <p:spTgt spid="48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500"/>
                                        <p:tgtEl>
                                          <p:spTgt spid="48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5"/>
                                        </p:tgtEl>
                                        <p:attrNameLst>
                                          <p:attrName>style.visibility</p:attrName>
                                        </p:attrNameLst>
                                      </p:cBhvr>
                                      <p:to>
                                        <p:strVal val="visible"/>
                                      </p:to>
                                    </p:set>
                                    <p:anim calcmode="lin" valueType="num">
                                      <p:cBhvr additive="base">
                                        <p:cTn id="17" dur="500"/>
                                        <p:tgtEl>
                                          <p:spTgt spid="48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 calcmode="lin" valueType="num">
                                      <p:cBhvr additive="base">
                                        <p:cTn id="22" dur="500"/>
                                        <p:tgtEl>
                                          <p:spTgt spid="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1"/>
          <p:cNvSpPr/>
          <p:nvPr/>
        </p:nvSpPr>
        <p:spPr>
          <a:xfrm>
            <a:off x="0" y="951570"/>
            <a:ext cx="9144000" cy="4191930"/>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3" name="Google Shape;503;p61"/>
          <p:cNvSpPr txBox="1"/>
          <p:nvPr/>
        </p:nvSpPr>
        <p:spPr>
          <a:xfrm>
            <a:off x="457200" y="87474"/>
            <a:ext cx="84582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None/>
            </a:pPr>
            <a:r>
              <a:rPr lang="en" sz="4400">
                <a:solidFill>
                  <a:schemeClr val="dk2"/>
                </a:solidFill>
                <a:latin typeface="Arial"/>
                <a:ea typeface="Arial"/>
                <a:cs typeface="Arial"/>
                <a:sym typeface="Arial"/>
              </a:rPr>
              <a:t>Ethical Decision-Making Process</a:t>
            </a:r>
            <a:endParaRPr sz="4400">
              <a:solidFill>
                <a:schemeClr val="dk2"/>
              </a:solidFill>
              <a:latin typeface="Arial"/>
              <a:ea typeface="Arial"/>
              <a:cs typeface="Arial"/>
              <a:sym typeface="Arial"/>
            </a:endParaRPr>
          </a:p>
        </p:txBody>
      </p:sp>
      <p:grpSp>
        <p:nvGrpSpPr>
          <p:cNvPr id="504" name="Google Shape;504;p61"/>
          <p:cNvGrpSpPr/>
          <p:nvPr/>
        </p:nvGrpSpPr>
        <p:grpSpPr>
          <a:xfrm>
            <a:off x="323850" y="1437624"/>
            <a:ext cx="8424863" cy="3002756"/>
            <a:chOff x="204" y="1362"/>
            <a:chExt cx="5307" cy="2522"/>
          </a:xfrm>
        </p:grpSpPr>
        <p:sp>
          <p:nvSpPr>
            <p:cNvPr id="505" name="Google Shape;505;p61"/>
            <p:cNvSpPr txBox="1"/>
            <p:nvPr/>
          </p:nvSpPr>
          <p:spPr>
            <a:xfrm>
              <a:off x="204" y="2307"/>
              <a:ext cx="1392" cy="612"/>
            </a:xfrm>
            <a:prstGeom prst="rect">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2700" b="1">
                  <a:solidFill>
                    <a:schemeClr val="dk1"/>
                  </a:solidFill>
                  <a:latin typeface="Arial"/>
                  <a:ea typeface="Arial"/>
                  <a:cs typeface="Arial"/>
                  <a:sym typeface="Arial"/>
                </a:rPr>
                <a:t>ETHICAL SITUATION</a:t>
              </a:r>
              <a:endParaRPr sz="2600">
                <a:solidFill>
                  <a:schemeClr val="dk1"/>
                </a:solidFill>
                <a:latin typeface="Arial"/>
                <a:ea typeface="Arial"/>
                <a:cs typeface="Arial"/>
                <a:sym typeface="Arial"/>
              </a:endParaRPr>
            </a:p>
          </p:txBody>
        </p:sp>
        <p:grpSp>
          <p:nvGrpSpPr>
            <p:cNvPr id="506" name="Google Shape;506;p61"/>
            <p:cNvGrpSpPr/>
            <p:nvPr/>
          </p:nvGrpSpPr>
          <p:grpSpPr>
            <a:xfrm>
              <a:off x="1863" y="1362"/>
              <a:ext cx="2256" cy="836"/>
              <a:chOff x="2184" y="1200"/>
              <a:chExt cx="2444" cy="836"/>
            </a:xfrm>
          </p:grpSpPr>
          <p:sp>
            <p:nvSpPr>
              <p:cNvPr id="507" name="Google Shape;507;p61"/>
              <p:cNvSpPr txBox="1"/>
              <p:nvPr/>
            </p:nvSpPr>
            <p:spPr>
              <a:xfrm>
                <a:off x="2184" y="1200"/>
                <a:ext cx="2444" cy="536"/>
              </a:xfrm>
              <a:prstGeom prst="rect">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2300" b="1">
                    <a:solidFill>
                      <a:schemeClr val="dk1"/>
                    </a:solidFill>
                    <a:latin typeface="Arial"/>
                    <a:ea typeface="Arial"/>
                    <a:cs typeface="Arial"/>
                    <a:sym typeface="Arial"/>
                  </a:rPr>
                  <a:t>CHARACTERISTICS OF THE DECISION MAKER</a:t>
                </a:r>
                <a:endParaRPr sz="2400">
                  <a:solidFill>
                    <a:schemeClr val="dk1"/>
                  </a:solidFill>
                  <a:latin typeface="Arial"/>
                  <a:ea typeface="Arial"/>
                  <a:cs typeface="Arial"/>
                  <a:sym typeface="Arial"/>
                </a:endParaRPr>
              </a:p>
            </p:txBody>
          </p:sp>
          <p:cxnSp>
            <p:nvCxnSpPr>
              <p:cNvPr id="508" name="Google Shape;508;p61"/>
              <p:cNvCxnSpPr>
                <a:stCxn id="507" idx="2"/>
                <a:endCxn id="509" idx="0"/>
              </p:cNvCxnSpPr>
              <p:nvPr/>
            </p:nvCxnSpPr>
            <p:spPr>
              <a:xfrm>
                <a:off x="3406" y="1736"/>
                <a:ext cx="0" cy="300"/>
              </a:xfrm>
              <a:prstGeom prst="straightConnector1">
                <a:avLst/>
              </a:prstGeom>
              <a:noFill/>
              <a:ln w="57150" cap="flat" cmpd="sng">
                <a:solidFill>
                  <a:schemeClr val="accent2"/>
                </a:solidFill>
                <a:prstDash val="solid"/>
                <a:round/>
                <a:headEnd type="none" w="med" len="med"/>
                <a:tailEnd type="triangle" w="med" len="med"/>
              </a:ln>
            </p:spPr>
          </p:cxnSp>
        </p:grpSp>
        <p:grpSp>
          <p:nvGrpSpPr>
            <p:cNvPr id="510" name="Google Shape;510;p61"/>
            <p:cNvGrpSpPr/>
            <p:nvPr/>
          </p:nvGrpSpPr>
          <p:grpSpPr>
            <a:xfrm>
              <a:off x="1886" y="3030"/>
              <a:ext cx="2208" cy="854"/>
              <a:chOff x="2209" y="2868"/>
              <a:chExt cx="2392" cy="854"/>
            </a:xfrm>
          </p:grpSpPr>
          <p:sp>
            <p:nvSpPr>
              <p:cNvPr id="511" name="Google Shape;511;p61"/>
              <p:cNvSpPr txBox="1"/>
              <p:nvPr/>
            </p:nvSpPr>
            <p:spPr>
              <a:xfrm>
                <a:off x="2209" y="3168"/>
                <a:ext cx="2392" cy="554"/>
              </a:xfrm>
              <a:prstGeom prst="rect">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2400" b="1">
                    <a:solidFill>
                      <a:schemeClr val="dk1"/>
                    </a:solidFill>
                    <a:latin typeface="Arial"/>
                    <a:ea typeface="Arial"/>
                    <a:cs typeface="Arial"/>
                    <a:sym typeface="Arial"/>
                  </a:rPr>
                  <a:t>SIGNIFICANT INFLUENCES</a:t>
                </a:r>
                <a:endParaRPr/>
              </a:p>
            </p:txBody>
          </p:sp>
          <p:cxnSp>
            <p:nvCxnSpPr>
              <p:cNvPr id="512" name="Google Shape;512;p61"/>
              <p:cNvCxnSpPr>
                <a:stCxn id="511" idx="0"/>
                <a:endCxn id="509" idx="4"/>
              </p:cNvCxnSpPr>
              <p:nvPr/>
            </p:nvCxnSpPr>
            <p:spPr>
              <a:xfrm rot="-5400000">
                <a:off x="3255" y="3018"/>
                <a:ext cx="300" cy="0"/>
              </a:xfrm>
              <a:prstGeom prst="bentConnector3">
                <a:avLst>
                  <a:gd name="adj1" fmla="val 90909"/>
                </a:avLst>
              </a:prstGeom>
              <a:noFill/>
              <a:ln w="57150" cap="flat" cmpd="sng">
                <a:solidFill>
                  <a:schemeClr val="accent2"/>
                </a:solidFill>
                <a:prstDash val="solid"/>
                <a:miter lim="800000"/>
                <a:headEnd type="none" w="med" len="med"/>
                <a:tailEnd type="triangle" w="med" len="med"/>
              </a:ln>
            </p:spPr>
          </p:cxnSp>
        </p:grpSp>
        <p:grpSp>
          <p:nvGrpSpPr>
            <p:cNvPr id="513" name="Google Shape;513;p61"/>
            <p:cNvGrpSpPr/>
            <p:nvPr/>
          </p:nvGrpSpPr>
          <p:grpSpPr>
            <a:xfrm>
              <a:off x="3828" y="2331"/>
              <a:ext cx="1683" cy="554"/>
              <a:chOff x="4312" y="2169"/>
              <a:chExt cx="1824" cy="554"/>
            </a:xfrm>
          </p:grpSpPr>
          <p:sp>
            <p:nvSpPr>
              <p:cNvPr id="514" name="Google Shape;514;p61"/>
              <p:cNvSpPr txBox="1"/>
              <p:nvPr/>
            </p:nvSpPr>
            <p:spPr>
              <a:xfrm>
                <a:off x="4732" y="2169"/>
                <a:ext cx="1404" cy="554"/>
              </a:xfrm>
              <a:prstGeom prst="rect">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0"/>
                  </a:lnSpc>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1200"/>
                  </a:spcBef>
                  <a:spcAft>
                    <a:spcPts val="0"/>
                  </a:spcAft>
                  <a:buNone/>
                </a:pPr>
                <a:r>
                  <a:rPr lang="en" sz="2400" b="1">
                    <a:solidFill>
                      <a:schemeClr val="dk1"/>
                    </a:solidFill>
                    <a:latin typeface="Arial"/>
                    <a:ea typeface="Arial"/>
                    <a:cs typeface="Arial"/>
                    <a:sym typeface="Arial"/>
                  </a:rPr>
                  <a:t>OUTCOMES</a:t>
                </a:r>
                <a:endParaRPr sz="2400">
                  <a:solidFill>
                    <a:schemeClr val="dk1"/>
                  </a:solidFill>
                  <a:latin typeface="Arial"/>
                  <a:ea typeface="Arial"/>
                  <a:cs typeface="Arial"/>
                  <a:sym typeface="Arial"/>
                </a:endParaRPr>
              </a:p>
              <a:p>
                <a:pPr marL="0" marR="0" lvl="0" indent="0" algn="l" rtl="0">
                  <a:lnSpc>
                    <a:spcPct val="0"/>
                  </a:lnSpc>
                  <a:spcBef>
                    <a:spcPts val="1200"/>
                  </a:spcBef>
                  <a:spcAft>
                    <a:spcPts val="0"/>
                  </a:spcAft>
                  <a:buNone/>
                </a:pPr>
                <a:endParaRPr sz="2400">
                  <a:solidFill>
                    <a:schemeClr val="dk1"/>
                  </a:solidFill>
                  <a:latin typeface="Arial"/>
                  <a:ea typeface="Arial"/>
                  <a:cs typeface="Arial"/>
                  <a:sym typeface="Arial"/>
                </a:endParaRPr>
              </a:p>
            </p:txBody>
          </p:sp>
          <p:cxnSp>
            <p:nvCxnSpPr>
              <p:cNvPr id="515" name="Google Shape;515;p61"/>
              <p:cNvCxnSpPr>
                <a:stCxn id="509" idx="6"/>
                <a:endCxn id="514" idx="1"/>
              </p:cNvCxnSpPr>
              <p:nvPr/>
            </p:nvCxnSpPr>
            <p:spPr>
              <a:xfrm>
                <a:off x="4312" y="2467"/>
                <a:ext cx="300" cy="0"/>
              </a:xfrm>
              <a:prstGeom prst="bentConnector3">
                <a:avLst>
                  <a:gd name="adj1" fmla="val 192764"/>
                </a:avLst>
              </a:prstGeom>
              <a:noFill/>
              <a:ln w="57150" cap="flat" cmpd="sng">
                <a:solidFill>
                  <a:schemeClr val="accent2"/>
                </a:solidFill>
                <a:prstDash val="solid"/>
                <a:miter lim="800000"/>
                <a:headEnd type="none" w="med" len="med"/>
                <a:tailEnd type="triangle" w="med" len="med"/>
              </a:ln>
            </p:spPr>
          </p:cxnSp>
        </p:grpSp>
        <p:sp>
          <p:nvSpPr>
            <p:cNvPr id="516" name="Google Shape;516;p61"/>
            <p:cNvSpPr txBox="1"/>
            <p:nvPr/>
          </p:nvSpPr>
          <p:spPr>
            <a:xfrm>
              <a:off x="2484" y="2485"/>
              <a:ext cx="1056"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a:solidFill>
                    <a:schemeClr val="dk1"/>
                  </a:solidFill>
                  <a:latin typeface="Arial"/>
                  <a:ea typeface="Arial"/>
                  <a:cs typeface="Arial"/>
                  <a:sym typeface="Arial"/>
                </a:rPr>
                <a:t>DECISION</a:t>
              </a:r>
              <a:endParaRPr sz="2400">
                <a:solidFill>
                  <a:schemeClr val="dk1"/>
                </a:solidFill>
                <a:latin typeface="Arial"/>
                <a:ea typeface="Arial"/>
                <a:cs typeface="Arial"/>
                <a:sym typeface="Arial"/>
              </a:endParaRPr>
            </a:p>
          </p:txBody>
        </p:sp>
        <p:grpSp>
          <p:nvGrpSpPr>
            <p:cNvPr id="517" name="Google Shape;517;p61"/>
            <p:cNvGrpSpPr/>
            <p:nvPr/>
          </p:nvGrpSpPr>
          <p:grpSpPr>
            <a:xfrm>
              <a:off x="1596" y="2341"/>
              <a:ext cx="2232" cy="576"/>
              <a:chOff x="1898" y="2160"/>
              <a:chExt cx="2418" cy="576"/>
            </a:xfrm>
          </p:grpSpPr>
          <p:sp>
            <p:nvSpPr>
              <p:cNvPr id="509" name="Google Shape;509;p61"/>
              <p:cNvSpPr/>
              <p:nvPr/>
            </p:nvSpPr>
            <p:spPr>
              <a:xfrm>
                <a:off x="2496" y="2160"/>
                <a:ext cx="1820" cy="576"/>
              </a:xfrm>
              <a:prstGeom prst="ellipse">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cxnSp>
            <p:nvCxnSpPr>
              <p:cNvPr id="518" name="Google Shape;518;p61"/>
              <p:cNvCxnSpPr>
                <a:stCxn id="505" idx="3"/>
                <a:endCxn id="509" idx="2"/>
              </p:cNvCxnSpPr>
              <p:nvPr/>
            </p:nvCxnSpPr>
            <p:spPr>
              <a:xfrm>
                <a:off x="1898" y="2432"/>
                <a:ext cx="600" cy="0"/>
              </a:xfrm>
              <a:prstGeom prst="bentConnector3">
                <a:avLst>
                  <a:gd name="adj1" fmla="val 112176"/>
                </a:avLst>
              </a:prstGeom>
              <a:noFill/>
              <a:ln w="57150" cap="flat" cmpd="sng">
                <a:solidFill>
                  <a:schemeClr val="accent2"/>
                </a:solidFill>
                <a:prstDash val="solid"/>
                <a:miter lim="800000"/>
                <a:headEnd type="none" w="med" len="med"/>
                <a:tailEnd type="triangle" w="med" len="med"/>
              </a:ln>
            </p:spPr>
          </p:cxnSp>
        </p:grpSp>
      </p:grpSp>
      <p:sp>
        <p:nvSpPr>
          <p:cNvPr id="519" name="Google Shape;519;p61"/>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35</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62"/>
          <p:cNvPicPr preferRelativeResize="0"/>
          <p:nvPr/>
        </p:nvPicPr>
        <p:blipFill rotWithShape="1">
          <a:blip r:embed="rId3">
            <a:alphaModFix/>
          </a:blip>
          <a:srcRect t="18500" r="32968" b="15350"/>
          <a:stretch/>
        </p:blipFill>
        <p:spPr>
          <a:xfrm>
            <a:off x="-71470" y="681540"/>
            <a:ext cx="6858000" cy="3806880"/>
          </a:xfrm>
          <a:prstGeom prst="rect">
            <a:avLst/>
          </a:prstGeom>
          <a:noFill/>
          <a:ln>
            <a:noFill/>
          </a:ln>
        </p:spPr>
      </p:pic>
      <p:sp>
        <p:nvSpPr>
          <p:cNvPr id="525" name="Google Shape;525;p62"/>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36</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3" descr="http://technicalillustrators.org/wp-content/blogs.dir/5/files/2010/02/Ghosted-car.jpg"/>
          <p:cNvPicPr preferRelativeResize="0"/>
          <p:nvPr/>
        </p:nvPicPr>
        <p:blipFill rotWithShape="1">
          <a:blip r:embed="rId3">
            <a:alphaModFix/>
          </a:blip>
          <a:srcRect/>
          <a:stretch/>
        </p:blipFill>
        <p:spPr>
          <a:xfrm flipH="1">
            <a:off x="4057684" y="964006"/>
            <a:ext cx="5372100" cy="4179493"/>
          </a:xfrm>
          <a:prstGeom prst="rect">
            <a:avLst/>
          </a:prstGeom>
          <a:noFill/>
          <a:ln>
            <a:noFill/>
          </a:ln>
        </p:spPr>
      </p:pic>
      <p:sp>
        <p:nvSpPr>
          <p:cNvPr id="531" name="Google Shape;531;p63"/>
          <p:cNvSpPr/>
          <p:nvPr/>
        </p:nvSpPr>
        <p:spPr>
          <a:xfrm>
            <a:off x="228600" y="1693471"/>
            <a:ext cx="4543231" cy="992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5500" b="1" cap="none">
                <a:solidFill>
                  <a:srgbClr val="17365D"/>
                </a:solidFill>
                <a:latin typeface="Arial"/>
                <a:ea typeface="Arial"/>
                <a:cs typeface="Arial"/>
                <a:sym typeface="Arial"/>
              </a:rPr>
              <a:t>ENGINEER</a:t>
            </a:r>
            <a:endParaRPr sz="100"/>
          </a:p>
        </p:txBody>
      </p:sp>
      <p:sp>
        <p:nvSpPr>
          <p:cNvPr id="532" name="Google Shape;532;p63"/>
          <p:cNvSpPr/>
          <p:nvPr/>
        </p:nvSpPr>
        <p:spPr>
          <a:xfrm>
            <a:off x="299145" y="2879896"/>
            <a:ext cx="3810900" cy="6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500" b="1">
                <a:solidFill>
                  <a:srgbClr val="17365D"/>
                </a:solidFill>
                <a:latin typeface="Arial"/>
                <a:ea typeface="Arial"/>
                <a:cs typeface="Arial"/>
                <a:sym typeface="Arial"/>
              </a:rPr>
              <a:t>Make Things</a:t>
            </a:r>
            <a:endParaRPr sz="7100" b="1" cap="none">
              <a:solidFill>
                <a:srgbClr val="17365D"/>
              </a:solidFill>
              <a:latin typeface="Arial"/>
              <a:ea typeface="Arial"/>
              <a:cs typeface="Arial"/>
              <a:sym typeface="Arial"/>
            </a:endParaRPr>
          </a:p>
        </p:txBody>
      </p:sp>
      <p:sp>
        <p:nvSpPr>
          <p:cNvPr id="533" name="Google Shape;533;p63"/>
          <p:cNvSpPr/>
          <p:nvPr/>
        </p:nvSpPr>
        <p:spPr>
          <a:xfrm>
            <a:off x="189783" y="3523387"/>
            <a:ext cx="3724096" cy="992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400" b="1">
                <a:solidFill>
                  <a:srgbClr val="0F243E"/>
                </a:solidFill>
                <a:latin typeface="Arial"/>
                <a:ea typeface="Arial"/>
                <a:cs typeface="Arial"/>
                <a:sym typeface="Arial"/>
              </a:rPr>
              <a:t>HAPPEN</a:t>
            </a:r>
            <a:endParaRPr sz="6400" b="1" cap="none">
              <a:solidFill>
                <a:srgbClr val="0F243E"/>
              </a:solidFill>
              <a:latin typeface="Arial"/>
              <a:ea typeface="Arial"/>
              <a:cs typeface="Arial"/>
              <a:sym typeface="Arial"/>
            </a:endParaRPr>
          </a:p>
        </p:txBody>
      </p:sp>
      <p:sp>
        <p:nvSpPr>
          <p:cNvPr id="534" name="Google Shape;534;p63"/>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37</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2000"/>
                                        <p:tgtEl>
                                          <p:spTgt spid="5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cxnSp>
        <p:nvCxnSpPr>
          <p:cNvPr id="539" name="Google Shape;539;p64"/>
          <p:cNvCxnSpPr/>
          <p:nvPr/>
        </p:nvCxnSpPr>
        <p:spPr>
          <a:xfrm>
            <a:off x="-8359774" y="1285875"/>
            <a:ext cx="1500" cy="3858750"/>
          </a:xfrm>
          <a:prstGeom prst="straightConnector1">
            <a:avLst/>
          </a:prstGeom>
          <a:noFill/>
          <a:ln w="9525" cap="flat" cmpd="sng">
            <a:solidFill>
              <a:srgbClr val="4A7DBA"/>
            </a:solidFill>
            <a:prstDash val="solid"/>
            <a:round/>
            <a:headEnd type="none" w="sm" len="sm"/>
            <a:tailEnd type="none" w="sm" len="sm"/>
          </a:ln>
        </p:spPr>
      </p:cxnSp>
      <p:cxnSp>
        <p:nvCxnSpPr>
          <p:cNvPr id="540" name="Google Shape;540;p64"/>
          <p:cNvCxnSpPr/>
          <p:nvPr/>
        </p:nvCxnSpPr>
        <p:spPr>
          <a:xfrm>
            <a:off x="11572875" y="5143500"/>
            <a:ext cx="5214938" cy="1191"/>
          </a:xfrm>
          <a:prstGeom prst="straightConnector1">
            <a:avLst/>
          </a:prstGeom>
          <a:noFill/>
          <a:ln w="57150" cap="flat" cmpd="sng">
            <a:solidFill>
              <a:srgbClr val="4A7DBA"/>
            </a:solidFill>
            <a:prstDash val="solid"/>
            <a:round/>
            <a:headEnd type="none" w="sm" len="sm"/>
            <a:tailEnd type="none" w="sm" len="sm"/>
          </a:ln>
        </p:spPr>
      </p:cxnSp>
      <p:grpSp>
        <p:nvGrpSpPr>
          <p:cNvPr id="541" name="Google Shape;541;p64"/>
          <p:cNvGrpSpPr/>
          <p:nvPr/>
        </p:nvGrpSpPr>
        <p:grpSpPr>
          <a:xfrm>
            <a:off x="428625" y="803672"/>
            <a:ext cx="8572500" cy="3911203"/>
            <a:chOff x="571472" y="1214422"/>
            <a:chExt cx="8572528" cy="5214974"/>
          </a:xfrm>
        </p:grpSpPr>
        <p:sp>
          <p:nvSpPr>
            <p:cNvPr id="542" name="Google Shape;542;p64"/>
            <p:cNvSpPr/>
            <p:nvPr/>
          </p:nvSpPr>
          <p:spPr>
            <a:xfrm>
              <a:off x="4643423" y="1785926"/>
              <a:ext cx="4500577" cy="773117"/>
            </a:xfrm>
            <a:prstGeom prst="rect">
              <a:avLst/>
            </a:prstGeom>
            <a:noFill/>
            <a:ln>
              <a:noFill/>
            </a:ln>
          </p:spPr>
          <p:txBody>
            <a:bodyPr spcFirstLastPara="1" wrap="square" lIns="20300" tIns="20300" rIns="20300" bIns="20300" anchor="ctr" anchorCtr="0">
              <a:noAutofit/>
            </a:bodyPr>
            <a:lstStyle/>
            <a:p>
              <a:pPr marL="0" marR="0" lvl="0" indent="0" algn="l" rtl="0">
                <a:spcBef>
                  <a:spcPts val="0"/>
                </a:spcBef>
                <a:spcAft>
                  <a:spcPts val="0"/>
                </a:spcAft>
                <a:buNone/>
              </a:pPr>
              <a:r>
                <a:rPr lang="en" sz="2400" b="1">
                  <a:solidFill>
                    <a:srgbClr val="FF0000"/>
                  </a:solidFill>
                  <a:latin typeface="Arial"/>
                  <a:ea typeface="Arial"/>
                  <a:cs typeface="Arial"/>
                  <a:sym typeface="Arial"/>
                </a:rPr>
                <a:t>Philanthropic Responsibility</a:t>
              </a:r>
              <a:endParaRPr/>
            </a:p>
            <a:p>
              <a:pPr marL="0" marR="0" lvl="0" indent="0" algn="l" rtl="0">
                <a:spcBef>
                  <a:spcPts val="0"/>
                </a:spcBef>
                <a:spcAft>
                  <a:spcPts val="0"/>
                </a:spcAft>
                <a:buNone/>
              </a:pPr>
              <a:r>
                <a:rPr lang="en" sz="2400" b="1">
                  <a:solidFill>
                    <a:srgbClr val="FF0000"/>
                  </a:solidFill>
                  <a:latin typeface="Arial"/>
                  <a:ea typeface="Arial"/>
                  <a:cs typeface="Arial"/>
                  <a:sym typeface="Arial"/>
                </a:rPr>
                <a:t>BE A GOOD CITIZEN</a:t>
              </a:r>
              <a:endParaRPr/>
            </a:p>
          </p:txBody>
        </p:sp>
        <p:sp>
          <p:nvSpPr>
            <p:cNvPr id="543" name="Google Shape;543;p64"/>
            <p:cNvSpPr/>
            <p:nvPr/>
          </p:nvSpPr>
          <p:spPr>
            <a:xfrm>
              <a:off x="4538648" y="2955921"/>
              <a:ext cx="3643324" cy="830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FF0000"/>
                  </a:solidFill>
                  <a:latin typeface="Calibri"/>
                  <a:ea typeface="Calibri"/>
                  <a:cs typeface="Calibri"/>
                  <a:sym typeface="Calibri"/>
                </a:rPr>
                <a:t>Ethical Responsibility</a:t>
              </a:r>
              <a:endParaRPr/>
            </a:p>
            <a:p>
              <a:pPr marL="0" marR="0" lvl="0" indent="0" algn="l" rtl="0">
                <a:spcBef>
                  <a:spcPts val="0"/>
                </a:spcBef>
                <a:spcAft>
                  <a:spcPts val="0"/>
                </a:spcAft>
                <a:buNone/>
              </a:pPr>
              <a:r>
                <a:rPr lang="en" sz="2400" b="1">
                  <a:solidFill>
                    <a:srgbClr val="FF0000"/>
                  </a:solidFill>
                  <a:latin typeface="Calibri"/>
                  <a:ea typeface="Calibri"/>
                  <a:cs typeface="Calibri"/>
                  <a:sym typeface="Calibri"/>
                </a:rPr>
                <a:t>BE ETHICAL</a:t>
              </a:r>
              <a:endParaRPr/>
            </a:p>
          </p:txBody>
        </p:sp>
        <p:sp>
          <p:nvSpPr>
            <p:cNvPr id="544" name="Google Shape;544;p64"/>
            <p:cNvSpPr/>
            <p:nvPr/>
          </p:nvSpPr>
          <p:spPr>
            <a:xfrm>
              <a:off x="4571985" y="4170368"/>
              <a:ext cx="4500578" cy="8302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FF0000"/>
                  </a:solidFill>
                  <a:latin typeface="Calibri"/>
                  <a:ea typeface="Calibri"/>
                  <a:cs typeface="Calibri"/>
                  <a:sym typeface="Calibri"/>
                </a:rPr>
                <a:t>Legal Responsibility</a:t>
              </a:r>
              <a:endParaRPr/>
            </a:p>
            <a:p>
              <a:pPr marL="0" marR="0" lvl="0" indent="0" algn="l" rtl="0">
                <a:spcBef>
                  <a:spcPts val="0"/>
                </a:spcBef>
                <a:spcAft>
                  <a:spcPts val="0"/>
                </a:spcAft>
                <a:buNone/>
              </a:pPr>
              <a:r>
                <a:rPr lang="en" sz="2400" b="1">
                  <a:solidFill>
                    <a:srgbClr val="FF0000"/>
                  </a:solidFill>
                  <a:latin typeface="Calibri"/>
                  <a:ea typeface="Calibri"/>
                  <a:cs typeface="Calibri"/>
                  <a:sym typeface="Calibri"/>
                </a:rPr>
                <a:t>OBEY THE LAW</a:t>
              </a:r>
              <a:endParaRPr/>
            </a:p>
          </p:txBody>
        </p:sp>
        <p:sp>
          <p:nvSpPr>
            <p:cNvPr id="545" name="Google Shape;545;p64"/>
            <p:cNvSpPr/>
            <p:nvPr/>
          </p:nvSpPr>
          <p:spPr>
            <a:xfrm>
              <a:off x="4571985" y="5456252"/>
              <a:ext cx="4500578" cy="8302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FF0000"/>
                  </a:solidFill>
                  <a:latin typeface="Calibri"/>
                  <a:ea typeface="Calibri"/>
                  <a:cs typeface="Calibri"/>
                  <a:sym typeface="Calibri"/>
                </a:rPr>
                <a:t>Economic Responsibility</a:t>
              </a:r>
              <a:endParaRPr/>
            </a:p>
            <a:p>
              <a:pPr marL="0" marR="0" lvl="0" indent="0" algn="l" rtl="0">
                <a:spcBef>
                  <a:spcPts val="0"/>
                </a:spcBef>
                <a:spcAft>
                  <a:spcPts val="0"/>
                </a:spcAft>
                <a:buNone/>
              </a:pPr>
              <a:r>
                <a:rPr lang="en" sz="2400" b="1">
                  <a:solidFill>
                    <a:srgbClr val="FF0000"/>
                  </a:solidFill>
                  <a:latin typeface="Calibri"/>
                  <a:ea typeface="Calibri"/>
                  <a:cs typeface="Calibri"/>
                  <a:sym typeface="Calibri"/>
                </a:rPr>
                <a:t>BE PROFITABLE</a:t>
              </a:r>
              <a:endParaRPr/>
            </a:p>
          </p:txBody>
        </p:sp>
        <p:grpSp>
          <p:nvGrpSpPr>
            <p:cNvPr id="546" name="Google Shape;546;p64"/>
            <p:cNvGrpSpPr/>
            <p:nvPr/>
          </p:nvGrpSpPr>
          <p:grpSpPr>
            <a:xfrm>
              <a:off x="571472" y="1214422"/>
              <a:ext cx="3967176" cy="5214974"/>
              <a:chOff x="1428728" y="1214422"/>
              <a:chExt cx="3967176" cy="5214974"/>
            </a:xfrm>
          </p:grpSpPr>
          <p:sp>
            <p:nvSpPr>
              <p:cNvPr id="547" name="Google Shape;547;p64"/>
              <p:cNvSpPr/>
              <p:nvPr/>
            </p:nvSpPr>
            <p:spPr>
              <a:xfrm>
                <a:off x="1428728" y="1214422"/>
                <a:ext cx="3929076" cy="5214974"/>
              </a:xfrm>
              <a:prstGeom prst="triangle">
                <a:avLst>
                  <a:gd name="adj" fmla="val 99743"/>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48" name="Google Shape;548;p64"/>
              <p:cNvCxnSpPr/>
              <p:nvPr/>
            </p:nvCxnSpPr>
            <p:spPr>
              <a:xfrm>
                <a:off x="3252772" y="4071942"/>
                <a:ext cx="2071694" cy="0"/>
              </a:xfrm>
              <a:prstGeom prst="straightConnector1">
                <a:avLst/>
              </a:prstGeom>
              <a:noFill/>
              <a:ln w="76200" cap="flat" cmpd="sng">
                <a:solidFill>
                  <a:schemeClr val="lt1"/>
                </a:solidFill>
                <a:prstDash val="solid"/>
                <a:round/>
                <a:headEnd type="none" w="sm" len="sm"/>
                <a:tailEnd type="none" w="sm" len="sm"/>
              </a:ln>
            </p:spPr>
          </p:cxnSp>
          <p:cxnSp>
            <p:nvCxnSpPr>
              <p:cNvPr id="549" name="Google Shape;549;p64"/>
              <p:cNvCxnSpPr/>
              <p:nvPr/>
            </p:nvCxnSpPr>
            <p:spPr>
              <a:xfrm>
                <a:off x="2285981" y="5286388"/>
                <a:ext cx="3071823" cy="1588"/>
              </a:xfrm>
              <a:prstGeom prst="straightConnector1">
                <a:avLst/>
              </a:prstGeom>
              <a:noFill/>
              <a:ln w="76200" cap="flat" cmpd="sng">
                <a:solidFill>
                  <a:schemeClr val="lt1"/>
                </a:solidFill>
                <a:prstDash val="solid"/>
                <a:round/>
                <a:headEnd type="none" w="sm" len="sm"/>
                <a:tailEnd type="none" w="sm" len="sm"/>
              </a:ln>
            </p:spPr>
          </p:cxnSp>
          <p:cxnSp>
            <p:nvCxnSpPr>
              <p:cNvPr id="550" name="Google Shape;550;p64"/>
              <p:cNvCxnSpPr/>
              <p:nvPr/>
            </p:nvCxnSpPr>
            <p:spPr>
              <a:xfrm>
                <a:off x="3500423" y="2928934"/>
                <a:ext cx="1895481" cy="0"/>
              </a:xfrm>
              <a:prstGeom prst="straightConnector1">
                <a:avLst/>
              </a:prstGeom>
              <a:noFill/>
              <a:ln w="76200" cap="flat" cmpd="sng">
                <a:solidFill>
                  <a:schemeClr val="lt1"/>
                </a:solidFill>
                <a:prstDash val="solid"/>
                <a:round/>
                <a:headEnd type="none" w="sm" len="sm"/>
                <a:tailEnd type="none" w="sm" len="sm"/>
              </a:ln>
            </p:spPr>
          </p:cxnSp>
        </p:grpSp>
        <p:cxnSp>
          <p:nvCxnSpPr>
            <p:cNvPr id="551" name="Google Shape;551;p64"/>
            <p:cNvCxnSpPr/>
            <p:nvPr/>
          </p:nvCxnSpPr>
          <p:spPr>
            <a:xfrm>
              <a:off x="4643423" y="2913059"/>
              <a:ext cx="4429139" cy="1587"/>
            </a:xfrm>
            <a:prstGeom prst="straightConnector1">
              <a:avLst/>
            </a:prstGeom>
            <a:noFill/>
            <a:ln w="9525" cap="flat" cmpd="sng">
              <a:solidFill>
                <a:schemeClr val="dk1"/>
              </a:solidFill>
              <a:prstDash val="solid"/>
              <a:round/>
              <a:headEnd type="none" w="sm" len="sm"/>
              <a:tailEnd type="none" w="sm" len="sm"/>
            </a:ln>
          </p:spPr>
        </p:cxnSp>
        <p:cxnSp>
          <p:nvCxnSpPr>
            <p:cNvPr id="552" name="Google Shape;552;p64"/>
            <p:cNvCxnSpPr/>
            <p:nvPr/>
          </p:nvCxnSpPr>
          <p:spPr>
            <a:xfrm>
              <a:off x="4643423" y="4070354"/>
              <a:ext cx="4429139" cy="1588"/>
            </a:xfrm>
            <a:prstGeom prst="straightConnector1">
              <a:avLst/>
            </a:prstGeom>
            <a:noFill/>
            <a:ln w="9525" cap="flat" cmpd="sng">
              <a:solidFill>
                <a:schemeClr val="dk1"/>
              </a:solidFill>
              <a:prstDash val="solid"/>
              <a:round/>
              <a:headEnd type="none" w="sm" len="sm"/>
              <a:tailEnd type="none" w="sm" len="sm"/>
            </a:ln>
          </p:spPr>
        </p:cxnSp>
        <p:cxnSp>
          <p:nvCxnSpPr>
            <p:cNvPr id="553" name="Google Shape;553;p64"/>
            <p:cNvCxnSpPr/>
            <p:nvPr/>
          </p:nvCxnSpPr>
          <p:spPr>
            <a:xfrm>
              <a:off x="4643423" y="5289563"/>
              <a:ext cx="4429139" cy="1588"/>
            </a:xfrm>
            <a:prstGeom prst="straightConnector1">
              <a:avLst/>
            </a:prstGeom>
            <a:noFill/>
            <a:ln w="9525" cap="flat" cmpd="sng">
              <a:solidFill>
                <a:schemeClr val="dk1"/>
              </a:solidFill>
              <a:prstDash val="solid"/>
              <a:round/>
              <a:headEnd type="none" w="sm" len="sm"/>
              <a:tailEnd type="none" w="sm" len="sm"/>
            </a:ln>
          </p:spPr>
        </p:cxnSp>
      </p:grpSp>
      <p:sp>
        <p:nvSpPr>
          <p:cNvPr id="554" name="Google Shape;554;p64"/>
          <p:cNvSpPr txBox="1"/>
          <p:nvPr/>
        </p:nvSpPr>
        <p:spPr>
          <a:xfrm>
            <a:off x="2428875" y="53578"/>
            <a:ext cx="6715125" cy="3226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200" b="1">
                <a:solidFill>
                  <a:schemeClr val="dk2"/>
                </a:solidFill>
                <a:latin typeface="Calibri"/>
                <a:ea typeface="Calibri"/>
                <a:cs typeface="Calibri"/>
                <a:sym typeface="Calibri"/>
              </a:rPr>
              <a:t>ROADMAP TO WISDOM</a:t>
            </a:r>
            <a:endParaRPr/>
          </a:p>
        </p:txBody>
      </p:sp>
      <p:sp>
        <p:nvSpPr>
          <p:cNvPr id="555" name="Google Shape;555;p64"/>
          <p:cNvSpPr/>
          <p:nvPr/>
        </p:nvSpPr>
        <p:spPr>
          <a:xfrm>
            <a:off x="0" y="10716"/>
            <a:ext cx="2411413" cy="3893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a:solidFill>
                  <a:schemeClr val="lt1"/>
                </a:solidFill>
                <a:latin typeface="Arial"/>
                <a:ea typeface="Arial"/>
                <a:cs typeface="Arial"/>
                <a:sym typeface="Arial"/>
              </a:rPr>
              <a:t>BAGIAN - 4</a:t>
            </a:r>
            <a:endParaRPr/>
          </a:p>
        </p:txBody>
      </p:sp>
      <p:sp>
        <p:nvSpPr>
          <p:cNvPr id="556" name="Google Shape;556;p64"/>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38</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5"/>
          <p:cNvSpPr/>
          <p:nvPr/>
        </p:nvSpPr>
        <p:spPr>
          <a:xfrm>
            <a:off x="0" y="0"/>
            <a:ext cx="395288" cy="5143500"/>
          </a:xfrm>
          <a:prstGeom prst="rect">
            <a:avLst/>
          </a:prstGeom>
          <a:gradFill>
            <a:gsLst>
              <a:gs pos="0">
                <a:srgbClr val="99CCFF"/>
              </a:gs>
              <a:gs pos="50000">
                <a:srgbClr val="FFCC99"/>
              </a:gs>
              <a:gs pos="100000">
                <a:srgbClr val="99CC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2" name="Google Shape;562;p65"/>
          <p:cNvSpPr/>
          <p:nvPr/>
        </p:nvSpPr>
        <p:spPr>
          <a:xfrm>
            <a:off x="357188" y="4446985"/>
            <a:ext cx="8786812" cy="696515"/>
          </a:xfrm>
          <a:prstGeom prst="rect">
            <a:avLst/>
          </a:prstGeom>
          <a:solidFill>
            <a:srgbClr val="CCFF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3" name="Google Shape;563;p65"/>
          <p:cNvSpPr/>
          <p:nvPr/>
        </p:nvSpPr>
        <p:spPr>
          <a:xfrm>
            <a:off x="381000" y="0"/>
            <a:ext cx="8763000" cy="46553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4" name="Google Shape;564;p65"/>
          <p:cNvPicPr preferRelativeResize="0"/>
          <p:nvPr/>
        </p:nvPicPr>
        <p:blipFill rotWithShape="1">
          <a:blip r:embed="rId3">
            <a:alphaModFix/>
          </a:blip>
          <a:srcRect l="17500" t="16667" r="14999" b="20000"/>
          <a:stretch/>
        </p:blipFill>
        <p:spPr>
          <a:xfrm>
            <a:off x="533400" y="228600"/>
            <a:ext cx="8229600" cy="3257550"/>
          </a:xfrm>
          <a:prstGeom prst="rect">
            <a:avLst/>
          </a:prstGeom>
          <a:noFill/>
          <a:ln>
            <a:noFill/>
          </a:ln>
        </p:spPr>
      </p:pic>
      <p:sp>
        <p:nvSpPr>
          <p:cNvPr id="565" name="Google Shape;565;p65"/>
          <p:cNvSpPr/>
          <p:nvPr/>
        </p:nvSpPr>
        <p:spPr>
          <a:xfrm>
            <a:off x="1905000" y="3638803"/>
            <a:ext cx="5791200" cy="7617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0" b="1">
                <a:solidFill>
                  <a:srgbClr val="002060"/>
                </a:solidFill>
                <a:latin typeface="Trebuchet MS"/>
                <a:ea typeface="Trebuchet MS"/>
                <a:cs typeface="Trebuchet MS"/>
                <a:sym typeface="Trebuchet MS"/>
              </a:rPr>
              <a:t>TERIMA  KASIH  </a:t>
            </a:r>
            <a:endParaRPr sz="6000" b="1">
              <a:solidFill>
                <a:srgbClr val="002060"/>
              </a:solidFill>
              <a:latin typeface="Arial"/>
              <a:ea typeface="Arial"/>
              <a:cs typeface="Arial"/>
              <a:sym typeface="Arial"/>
            </a:endParaRPr>
          </a:p>
        </p:txBody>
      </p:sp>
      <p:sp>
        <p:nvSpPr>
          <p:cNvPr id="566" name="Google Shape;566;p65"/>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39</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3000"/>
                                        <p:tgtEl>
                                          <p:spTgt spid="5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p:nvPr/>
        </p:nvSpPr>
        <p:spPr>
          <a:xfrm>
            <a:off x="1907704" y="553889"/>
            <a:ext cx="5400600" cy="4124095"/>
          </a:xfrm>
          <a:prstGeom prst="ellipse">
            <a:avLst/>
          </a:prstGeom>
          <a:solidFill>
            <a:srgbClr val="9389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29"/>
          <p:cNvSpPr/>
          <p:nvPr/>
        </p:nvSpPr>
        <p:spPr>
          <a:xfrm>
            <a:off x="1907704" y="804081"/>
            <a:ext cx="5400600" cy="28392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000" b="1">
              <a:solidFill>
                <a:srgbClr val="FFFFFF"/>
              </a:solidFill>
              <a:latin typeface="Calibri"/>
              <a:ea typeface="Calibri"/>
              <a:cs typeface="Calibri"/>
              <a:sym typeface="Calibri"/>
            </a:endParaRPr>
          </a:p>
          <a:p>
            <a:pPr marL="0" marR="0" lvl="0" indent="0" algn="ctr" rtl="0">
              <a:spcBef>
                <a:spcPts val="0"/>
              </a:spcBef>
              <a:spcAft>
                <a:spcPts val="0"/>
              </a:spcAft>
              <a:buNone/>
            </a:pPr>
            <a:r>
              <a:rPr lang="en" sz="5000" b="1">
                <a:solidFill>
                  <a:srgbClr val="FFFFFF"/>
                </a:solidFill>
                <a:latin typeface="Calibri"/>
                <a:ea typeface="Calibri"/>
                <a:cs typeface="Calibri"/>
                <a:sym typeface="Calibri"/>
              </a:rPr>
              <a:t>MEMAHAMI ETIKA PROFESI INSINYUR</a:t>
            </a:r>
            <a:endParaRPr sz="4400" b="1">
              <a:solidFill>
                <a:srgbClr val="FFFFFF"/>
              </a:solidFill>
              <a:latin typeface="Calibri"/>
              <a:ea typeface="Calibri"/>
              <a:cs typeface="Calibri"/>
              <a:sym typeface="Calibri"/>
            </a:endParaRPr>
          </a:p>
        </p:txBody>
      </p:sp>
      <p:sp>
        <p:nvSpPr>
          <p:cNvPr id="168" name="Google Shape;168;p29"/>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4</a:t>
            </a:fld>
            <a:endParaRPr sz="1800" b="1">
              <a:solidFill>
                <a:schemeClr val="dk1"/>
              </a:solidFill>
              <a:latin typeface="Arial"/>
              <a:ea typeface="Arial"/>
              <a:cs typeface="Arial"/>
              <a:sym typeface="Arial"/>
            </a:endParaRPr>
          </a:p>
        </p:txBody>
      </p:sp>
      <p:pic>
        <p:nvPicPr>
          <p:cNvPr id="169" name="Google Shape;169;p29" descr="Logo PII.jpg"/>
          <p:cNvPicPr preferRelativeResize="0"/>
          <p:nvPr/>
        </p:nvPicPr>
        <p:blipFill rotWithShape="1">
          <a:blip r:embed="rId3">
            <a:alphaModFix/>
          </a:blip>
          <a:srcRect/>
          <a:stretch/>
        </p:blipFill>
        <p:spPr>
          <a:xfrm>
            <a:off x="4242644" y="4083918"/>
            <a:ext cx="625059" cy="924001"/>
          </a:xfrm>
          <a:prstGeom prst="rect">
            <a:avLst/>
          </a:prstGeom>
          <a:noFill/>
          <a:ln>
            <a:noFill/>
          </a:ln>
          <a:effectLst>
            <a:outerShdw blurRad="44450" dist="27940" dir="5400000" algn="ctr">
              <a:srgbClr val="000000">
                <a:alpha val="31764"/>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6"/>
          <p:cNvSpPr/>
          <p:nvPr/>
        </p:nvSpPr>
        <p:spPr>
          <a:xfrm>
            <a:off x="1143000" y="2465877"/>
            <a:ext cx="3929063" cy="267891"/>
          </a:xfrm>
          <a:prstGeom prst="rect">
            <a:avLst/>
          </a:prstGeom>
          <a:solidFill>
            <a:srgbClr val="FFFF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3" name="Google Shape;573;p66"/>
          <p:cNvSpPr/>
          <p:nvPr/>
        </p:nvSpPr>
        <p:spPr>
          <a:xfrm>
            <a:off x="1143000" y="2789913"/>
            <a:ext cx="3929063" cy="267891"/>
          </a:xfrm>
          <a:prstGeom prst="rect">
            <a:avLst/>
          </a:prstGeom>
          <a:solidFill>
            <a:srgbClr val="FFFF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4" name="Google Shape;574;p66"/>
          <p:cNvSpPr/>
          <p:nvPr/>
        </p:nvSpPr>
        <p:spPr>
          <a:xfrm>
            <a:off x="1143000" y="3437986"/>
            <a:ext cx="3929063" cy="267890"/>
          </a:xfrm>
          <a:prstGeom prst="rect">
            <a:avLst/>
          </a:prstGeom>
          <a:solidFill>
            <a:srgbClr val="FFFF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5" name="Google Shape;575;p66"/>
          <p:cNvSpPr/>
          <p:nvPr/>
        </p:nvSpPr>
        <p:spPr>
          <a:xfrm>
            <a:off x="1143000" y="4140063"/>
            <a:ext cx="3929063" cy="267891"/>
          </a:xfrm>
          <a:prstGeom prst="rect">
            <a:avLst/>
          </a:prstGeom>
          <a:solidFill>
            <a:srgbClr val="FFFF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6" name="Google Shape;576;p66"/>
          <p:cNvSpPr/>
          <p:nvPr/>
        </p:nvSpPr>
        <p:spPr>
          <a:xfrm>
            <a:off x="571500" y="2465877"/>
            <a:ext cx="500063" cy="26789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7" name="Google Shape;577;p66"/>
          <p:cNvSpPr/>
          <p:nvPr/>
        </p:nvSpPr>
        <p:spPr>
          <a:xfrm>
            <a:off x="571500" y="2789913"/>
            <a:ext cx="500063" cy="26789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8" name="Google Shape;578;p66"/>
          <p:cNvSpPr/>
          <p:nvPr/>
        </p:nvSpPr>
        <p:spPr>
          <a:xfrm>
            <a:off x="571500" y="3437986"/>
            <a:ext cx="500063" cy="2678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9" name="Google Shape;579;p66"/>
          <p:cNvSpPr/>
          <p:nvPr/>
        </p:nvSpPr>
        <p:spPr>
          <a:xfrm>
            <a:off x="571500" y="4140063"/>
            <a:ext cx="500063" cy="26789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580" name="Google Shape;580;p66"/>
          <p:cNvGraphicFramePr/>
          <p:nvPr>
            <p:extLst>
              <p:ext uri="{D42A27DB-BD31-4B8C-83A1-F6EECF244321}">
                <p14:modId xmlns:p14="http://schemas.microsoft.com/office/powerpoint/2010/main" val="3757010813"/>
              </p:ext>
            </p:extLst>
          </p:nvPr>
        </p:nvGraphicFramePr>
        <p:xfrm>
          <a:off x="5072100" y="1017984"/>
          <a:ext cx="4071900" cy="4125515"/>
        </p:xfrm>
        <a:graphic>
          <a:graphicData uri="http://schemas.openxmlformats.org/drawingml/2006/table">
            <a:tbl>
              <a:tblPr firstRow="1" bandRow="1">
                <a:noFill/>
                <a:tableStyleId>{157D79F1-6E3D-41EC-9B11-10D6B67944DD}</a:tableStyleId>
              </a:tblPr>
              <a:tblGrid>
                <a:gridCol w="726275">
                  <a:extLst>
                    <a:ext uri="{9D8B030D-6E8A-4147-A177-3AD203B41FA5}">
                      <a16:colId xmlns:a16="http://schemas.microsoft.com/office/drawing/2014/main" val="20000"/>
                    </a:ext>
                  </a:extLst>
                </a:gridCol>
                <a:gridCol w="726275">
                  <a:extLst>
                    <a:ext uri="{9D8B030D-6E8A-4147-A177-3AD203B41FA5}">
                      <a16:colId xmlns:a16="http://schemas.microsoft.com/office/drawing/2014/main" val="20001"/>
                    </a:ext>
                  </a:extLst>
                </a:gridCol>
                <a:gridCol w="726275">
                  <a:extLst>
                    <a:ext uri="{9D8B030D-6E8A-4147-A177-3AD203B41FA5}">
                      <a16:colId xmlns:a16="http://schemas.microsoft.com/office/drawing/2014/main" val="20002"/>
                    </a:ext>
                  </a:extLst>
                </a:gridCol>
                <a:gridCol w="726275">
                  <a:extLst>
                    <a:ext uri="{9D8B030D-6E8A-4147-A177-3AD203B41FA5}">
                      <a16:colId xmlns:a16="http://schemas.microsoft.com/office/drawing/2014/main" val="20003"/>
                    </a:ext>
                  </a:extLst>
                </a:gridCol>
                <a:gridCol w="726275">
                  <a:extLst>
                    <a:ext uri="{9D8B030D-6E8A-4147-A177-3AD203B41FA5}">
                      <a16:colId xmlns:a16="http://schemas.microsoft.com/office/drawing/2014/main" val="20004"/>
                    </a:ext>
                  </a:extLst>
                </a:gridCol>
                <a:gridCol w="440525">
                  <a:extLst>
                    <a:ext uri="{9D8B030D-6E8A-4147-A177-3AD203B41FA5}">
                      <a16:colId xmlns:a16="http://schemas.microsoft.com/office/drawing/2014/main" val="20005"/>
                    </a:ext>
                  </a:extLst>
                </a:gridCol>
              </a:tblGrid>
              <a:tr h="4125515">
                <a:tc>
                  <a:txBody>
                    <a:bodyPr/>
                    <a:lstStyle/>
                    <a:p>
                      <a:pPr marL="0" marR="0" lvl="0" indent="0" algn="l" rtl="0">
                        <a:spcBef>
                          <a:spcPts val="0"/>
                        </a:spcBef>
                        <a:spcAft>
                          <a:spcPts val="0"/>
                        </a:spcAft>
                        <a:buNone/>
                      </a:pPr>
                      <a:r>
                        <a:rPr lang="en" sz="1100" dirty="0">
                          <a:solidFill>
                            <a:srgbClr val="7F7F7F"/>
                          </a:solidFill>
                        </a:rPr>
                        <a:t>2,5</a:t>
                      </a:r>
                      <a:endParaRPr sz="1100" dirty="0">
                        <a:solidFill>
                          <a:srgbClr val="7F7F7F"/>
                        </a:solidFill>
                      </a:endParaRPr>
                    </a:p>
                  </a:txBody>
                  <a:tcPr marL="36000" marR="91450" marT="0" marB="34300">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100">
                          <a:solidFill>
                            <a:srgbClr val="7F7F7F"/>
                          </a:solidFill>
                        </a:rPr>
                        <a:t>3</a:t>
                      </a:r>
                      <a:endParaRPr sz="1100">
                        <a:solidFill>
                          <a:srgbClr val="7F7F7F"/>
                        </a:solidFill>
                      </a:endParaRPr>
                    </a:p>
                  </a:txBody>
                  <a:tcPr marL="36000" marR="91450" marT="0" marB="343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100">
                          <a:solidFill>
                            <a:srgbClr val="7F7F7F"/>
                          </a:solidFill>
                        </a:rPr>
                        <a:t>3,5</a:t>
                      </a:r>
                      <a:endParaRPr sz="1100">
                        <a:solidFill>
                          <a:srgbClr val="7F7F7F"/>
                        </a:solidFill>
                      </a:endParaRPr>
                    </a:p>
                  </a:txBody>
                  <a:tcPr marL="36000" marR="91450" marT="0" marB="343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100">
                          <a:solidFill>
                            <a:srgbClr val="7F7F7F"/>
                          </a:solidFill>
                        </a:rPr>
                        <a:t>4</a:t>
                      </a:r>
                      <a:endParaRPr sz="1100">
                        <a:solidFill>
                          <a:srgbClr val="7F7F7F"/>
                        </a:solidFill>
                      </a:endParaRPr>
                    </a:p>
                  </a:txBody>
                  <a:tcPr marL="36000" marR="91450" marT="0" marB="343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100">
                          <a:solidFill>
                            <a:srgbClr val="7F7F7F"/>
                          </a:solidFill>
                        </a:rPr>
                        <a:t>4,5</a:t>
                      </a:r>
                      <a:endParaRPr sz="1100">
                        <a:solidFill>
                          <a:srgbClr val="7F7F7F"/>
                        </a:solidFill>
                      </a:endParaRPr>
                    </a:p>
                  </a:txBody>
                  <a:tcPr marL="36000" marR="91450" marT="0" marB="343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100" dirty="0">
                          <a:solidFill>
                            <a:srgbClr val="7F7F7F"/>
                          </a:solidFill>
                        </a:rPr>
                        <a:t>5</a:t>
                      </a:r>
                      <a:endParaRPr sz="1100" dirty="0">
                        <a:solidFill>
                          <a:srgbClr val="7F7F7F"/>
                        </a:solidFill>
                      </a:endParaRPr>
                    </a:p>
                  </a:txBody>
                  <a:tcPr marL="36000" marR="91450" marT="0" marB="343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81" name="Google Shape;581;p66"/>
          <p:cNvSpPr txBox="1"/>
          <p:nvPr/>
        </p:nvSpPr>
        <p:spPr>
          <a:xfrm>
            <a:off x="6357938" y="0"/>
            <a:ext cx="2848372" cy="3583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400">
                <a:solidFill>
                  <a:srgbClr val="002060"/>
                </a:solidFill>
                <a:latin typeface="Calibri"/>
                <a:ea typeface="Calibri"/>
                <a:cs typeface="Calibri"/>
                <a:sym typeface="Calibri"/>
              </a:rPr>
              <a:t>(dari survey PII 2002)</a:t>
            </a:r>
            <a:endParaRPr sz="3200">
              <a:solidFill>
                <a:srgbClr val="002060"/>
              </a:solidFill>
              <a:latin typeface="Calibri"/>
              <a:ea typeface="Calibri"/>
              <a:cs typeface="Calibri"/>
              <a:sym typeface="Calibri"/>
            </a:endParaRPr>
          </a:p>
        </p:txBody>
      </p:sp>
      <p:sp>
        <p:nvSpPr>
          <p:cNvPr id="582" name="Google Shape;582;p66"/>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chemeClr val="dk1"/>
                </a:solidFill>
                <a:latin typeface="Arial"/>
                <a:ea typeface="Arial"/>
                <a:cs typeface="Arial"/>
                <a:sym typeface="Arial"/>
              </a:rPr>
              <a:t/>
            </a:r>
            <a:br>
              <a:rPr lang="en"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aphicFrame>
        <p:nvGraphicFramePr>
          <p:cNvPr id="583" name="Google Shape;583;p66"/>
          <p:cNvGraphicFramePr/>
          <p:nvPr>
            <p:extLst>
              <p:ext uri="{D42A27DB-BD31-4B8C-83A1-F6EECF244321}">
                <p14:modId xmlns:p14="http://schemas.microsoft.com/office/powerpoint/2010/main" val="2094910136"/>
              </p:ext>
            </p:extLst>
          </p:nvPr>
        </p:nvGraphicFramePr>
        <p:xfrm>
          <a:off x="1931444" y="478616"/>
          <a:ext cx="2895389" cy="435000"/>
        </p:xfrm>
        <a:graphic>
          <a:graphicData uri="http://schemas.openxmlformats.org/drawingml/2006/table">
            <a:tbl>
              <a:tblPr firstRow="1" bandRow="1">
                <a:noFill/>
                <a:tableStyleId>{157D79F1-6E3D-41EC-9B11-10D6B67944DD}</a:tableStyleId>
              </a:tblPr>
              <a:tblGrid>
                <a:gridCol w="2895389">
                  <a:extLst>
                    <a:ext uri="{9D8B030D-6E8A-4147-A177-3AD203B41FA5}">
                      <a16:colId xmlns:a16="http://schemas.microsoft.com/office/drawing/2014/main" val="20000"/>
                    </a:ext>
                  </a:extLst>
                </a:gridCol>
              </a:tblGrid>
              <a:tr h="278125">
                <a:tc>
                  <a:txBody>
                    <a:bodyPr/>
                    <a:lstStyle/>
                    <a:p>
                      <a:pPr marL="0" marR="0" lvl="0" indent="0" algn="ctr" rtl="0">
                        <a:spcBef>
                          <a:spcPts val="0"/>
                        </a:spcBef>
                        <a:spcAft>
                          <a:spcPts val="0"/>
                        </a:spcAft>
                        <a:buNone/>
                      </a:pPr>
                      <a:r>
                        <a:rPr lang="en" sz="1800" b="1" dirty="0">
                          <a:solidFill>
                            <a:schemeClr val="tx1"/>
                          </a:solidFill>
                          <a:latin typeface="Calibri"/>
                          <a:ea typeface="Calibri"/>
                          <a:cs typeface="Calibri"/>
                          <a:sym typeface="Calibri"/>
                        </a:rPr>
                        <a:t>KRITERIA ABET 2000</a:t>
                      </a:r>
                      <a:endParaRPr sz="1100" dirty="0">
                        <a:solidFill>
                          <a:schemeClr val="tx1"/>
                        </a:solidFill>
                      </a:endParaRPr>
                    </a:p>
                    <a:p>
                      <a:pPr marL="0" marR="0" lvl="0" indent="0" algn="ctr" rtl="0">
                        <a:spcBef>
                          <a:spcPts val="0"/>
                        </a:spcBef>
                        <a:spcAft>
                          <a:spcPts val="0"/>
                        </a:spcAft>
                        <a:buNone/>
                      </a:pPr>
                      <a:endParaRPr sz="700" b="1" dirty="0">
                        <a:solidFill>
                          <a:schemeClr val="tx1"/>
                        </a:solidFill>
                        <a:latin typeface="Calibri"/>
                        <a:ea typeface="Calibri"/>
                        <a:cs typeface="Calibri"/>
                        <a:sym typeface="Calibri"/>
                      </a:endParaRPr>
                    </a:p>
                  </a:txBody>
                  <a:tcPr marL="36000" marR="36000" marT="27000" marB="27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bl>
          </a:graphicData>
        </a:graphic>
      </p:graphicFrame>
      <p:graphicFrame>
        <p:nvGraphicFramePr>
          <p:cNvPr id="584" name="Google Shape;584;p66"/>
          <p:cNvGraphicFramePr/>
          <p:nvPr/>
        </p:nvGraphicFramePr>
        <p:xfrm>
          <a:off x="714375" y="1103707"/>
          <a:ext cx="4357700" cy="4039675"/>
        </p:xfrm>
        <a:graphic>
          <a:graphicData uri="http://schemas.openxmlformats.org/drawingml/2006/table">
            <a:tbl>
              <a:tblPr firstRow="1" bandRow="1">
                <a:noFill/>
                <a:tableStyleId>{157D79F1-6E3D-41EC-9B11-10D6B67944DD}</a:tableStyleId>
              </a:tblPr>
              <a:tblGrid>
                <a:gridCol w="3572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68175">
                <a:tc>
                  <a:txBody>
                    <a:bodyPr/>
                    <a:lstStyle/>
                    <a:p>
                      <a:pPr marL="0" marR="0" lvl="0" indent="0" algn="r" rtl="0">
                        <a:lnSpc>
                          <a:spcPct val="90000"/>
                        </a:lnSpc>
                        <a:spcBef>
                          <a:spcPts val="0"/>
                        </a:spcBef>
                        <a:spcAft>
                          <a:spcPts val="0"/>
                        </a:spcAft>
                        <a:buNone/>
                      </a:pPr>
                      <a:r>
                        <a:rPr lang="en" sz="1500" b="1"/>
                        <a:t>1</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Kemampuan penerapan ilmu dasar &amp; keinsinyuran</a:t>
                      </a:r>
                      <a:endParaRPr sz="1100"/>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368175">
                <a:tc>
                  <a:txBody>
                    <a:bodyPr/>
                    <a:lstStyle/>
                    <a:p>
                      <a:pPr marL="0" marR="0" lvl="0" indent="0" algn="r" rtl="0">
                        <a:lnSpc>
                          <a:spcPct val="90000"/>
                        </a:lnSpc>
                        <a:spcBef>
                          <a:spcPts val="0"/>
                        </a:spcBef>
                        <a:spcAft>
                          <a:spcPts val="0"/>
                        </a:spcAft>
                        <a:buNone/>
                      </a:pPr>
                      <a:r>
                        <a:rPr lang="en" sz="1500" b="1"/>
                        <a:t>2</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Kemampuan merancang dan melaksanakan penelitian</a:t>
                      </a:r>
                      <a:endParaRPr sz="1200">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636575">
                <a:tc>
                  <a:txBody>
                    <a:bodyPr/>
                    <a:lstStyle/>
                    <a:p>
                      <a:pPr marL="0" marR="0" lvl="0" indent="0" algn="r" rtl="0">
                        <a:lnSpc>
                          <a:spcPct val="90000"/>
                        </a:lnSpc>
                        <a:spcBef>
                          <a:spcPts val="0"/>
                        </a:spcBef>
                        <a:spcAft>
                          <a:spcPts val="0"/>
                        </a:spcAft>
                        <a:buNone/>
                      </a:pPr>
                      <a:r>
                        <a:rPr lang="en" sz="1500" b="1"/>
                        <a:t>3</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80000"/>
                        </a:lnSpc>
                        <a:spcBef>
                          <a:spcPts val="0"/>
                        </a:spcBef>
                        <a:spcAft>
                          <a:spcPts val="0"/>
                        </a:spcAft>
                        <a:buClr>
                          <a:schemeClr val="dk1"/>
                        </a:buClr>
                        <a:buSzPts val="1200"/>
                        <a:buFont typeface="Calibri"/>
                        <a:buNone/>
                      </a:pPr>
                      <a:r>
                        <a:rPr lang="en" sz="1200">
                          <a:latin typeface="Calibri"/>
                          <a:ea typeface="Calibri"/>
                          <a:cs typeface="Calibri"/>
                          <a:sym typeface="Calibri"/>
                        </a:rPr>
                        <a:t>Kemampuan rekayasa komponen, sistem atau proses yang memperhatikan ekonomi, lingkungan, sosial, politik, etik, kesehatan, keselamatan, manufaktur dan keberlanjutan</a:t>
                      </a:r>
                      <a:endParaRPr sz="1200">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308625">
                <a:tc>
                  <a:txBody>
                    <a:bodyPr/>
                    <a:lstStyle/>
                    <a:p>
                      <a:pPr marL="0" marR="0" lvl="0" indent="0" algn="r" rtl="0">
                        <a:lnSpc>
                          <a:spcPct val="90000"/>
                        </a:lnSpc>
                        <a:spcBef>
                          <a:spcPts val="0"/>
                        </a:spcBef>
                        <a:spcAft>
                          <a:spcPts val="0"/>
                        </a:spcAft>
                        <a:buNone/>
                      </a:pPr>
                      <a:r>
                        <a:rPr lang="en" sz="1500" b="1"/>
                        <a:t>4</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Kemampuan menangani masalah keinsinyuran</a:t>
                      </a:r>
                      <a:endParaRPr sz="1200" b="1">
                        <a:solidFill>
                          <a:srgbClr val="FF0000"/>
                        </a:solidFill>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270875">
                <a:tc>
                  <a:txBody>
                    <a:bodyPr/>
                    <a:lstStyle/>
                    <a:p>
                      <a:pPr marL="0" marR="0" lvl="0" indent="0" algn="r" rtl="0">
                        <a:lnSpc>
                          <a:spcPct val="90000"/>
                        </a:lnSpc>
                        <a:spcBef>
                          <a:spcPts val="0"/>
                        </a:spcBef>
                        <a:spcAft>
                          <a:spcPts val="0"/>
                        </a:spcAft>
                        <a:buNone/>
                      </a:pPr>
                      <a:r>
                        <a:rPr lang="en" sz="1500" b="1"/>
                        <a:t>5</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None/>
                      </a:pPr>
                      <a:r>
                        <a:rPr lang="en" sz="1200">
                          <a:latin typeface="Calibri"/>
                          <a:ea typeface="Calibri"/>
                          <a:cs typeface="Calibri"/>
                          <a:sym typeface="Calibri"/>
                        </a:rPr>
                        <a:t>Kemampuan berkerjasama antar kejuruan</a:t>
                      </a:r>
                      <a:endParaRPr sz="1200"/>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368175">
                <a:tc>
                  <a:txBody>
                    <a:bodyPr/>
                    <a:lstStyle/>
                    <a:p>
                      <a:pPr marL="0" marR="0" lvl="0" indent="0" algn="r" rtl="0">
                        <a:lnSpc>
                          <a:spcPct val="90000"/>
                        </a:lnSpc>
                        <a:spcBef>
                          <a:spcPts val="0"/>
                        </a:spcBef>
                        <a:spcAft>
                          <a:spcPts val="0"/>
                        </a:spcAft>
                        <a:buNone/>
                      </a:pPr>
                      <a:r>
                        <a:rPr lang="en" sz="1500" b="1"/>
                        <a:t>6</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Ketaatan pada kode etik ir dan tatalaku profesional</a:t>
                      </a:r>
                      <a:endParaRPr sz="1200">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5"/>
                  </a:ext>
                </a:extLst>
              </a:tr>
              <a:tr h="293025">
                <a:tc>
                  <a:txBody>
                    <a:bodyPr/>
                    <a:lstStyle/>
                    <a:p>
                      <a:pPr marL="0" marR="0" lvl="0" indent="0" algn="r" rtl="0">
                        <a:lnSpc>
                          <a:spcPct val="90000"/>
                        </a:lnSpc>
                        <a:spcBef>
                          <a:spcPts val="0"/>
                        </a:spcBef>
                        <a:spcAft>
                          <a:spcPts val="0"/>
                        </a:spcAft>
                        <a:buNone/>
                      </a:pPr>
                      <a:r>
                        <a:rPr lang="en" sz="1500" b="1"/>
                        <a:t>7</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None/>
                      </a:pPr>
                      <a:r>
                        <a:rPr lang="en" sz="1200">
                          <a:latin typeface="Calibri"/>
                          <a:ea typeface="Calibri"/>
                          <a:cs typeface="Calibri"/>
                          <a:sym typeface="Calibri"/>
                        </a:rPr>
                        <a:t>Kemampuan interaksi sosial dan komunikasi</a:t>
                      </a:r>
                      <a:endParaRPr sz="1200"/>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6"/>
                  </a:ext>
                </a:extLst>
              </a:tr>
              <a:tr h="368175">
                <a:tc>
                  <a:txBody>
                    <a:bodyPr/>
                    <a:lstStyle/>
                    <a:p>
                      <a:pPr marL="0" marR="0" lvl="0" indent="0" algn="r" rtl="0">
                        <a:lnSpc>
                          <a:spcPct val="90000"/>
                        </a:lnSpc>
                        <a:spcBef>
                          <a:spcPts val="0"/>
                        </a:spcBef>
                        <a:spcAft>
                          <a:spcPts val="0"/>
                        </a:spcAft>
                        <a:buNone/>
                      </a:pPr>
                      <a:r>
                        <a:rPr lang="en" sz="1500" b="1"/>
                        <a:t>8</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Pemahaman dampak sosial, lingkungan dan global</a:t>
                      </a:r>
                      <a:endParaRPr sz="1200">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7"/>
                  </a:ext>
                </a:extLst>
              </a:tr>
              <a:tr h="368175">
                <a:tc>
                  <a:txBody>
                    <a:bodyPr/>
                    <a:lstStyle/>
                    <a:p>
                      <a:pPr marL="0" marR="0" lvl="0" indent="0" algn="r" rtl="0">
                        <a:lnSpc>
                          <a:spcPct val="90000"/>
                        </a:lnSpc>
                        <a:spcBef>
                          <a:spcPts val="0"/>
                        </a:spcBef>
                        <a:spcAft>
                          <a:spcPts val="0"/>
                        </a:spcAft>
                        <a:buNone/>
                      </a:pPr>
                      <a:r>
                        <a:rPr lang="en" sz="1500" b="1"/>
                        <a:t>9</a:t>
                      </a:r>
                      <a:endParaRPr sz="1500" b="1"/>
                    </a:p>
                  </a:txBody>
                  <a:tcPr marL="91450" marR="9145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Kesadaran dan kemampuan untuk senantiasa belajar bagi peningkatan kemampuan</a:t>
                      </a:r>
                      <a:endParaRPr sz="1200">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8"/>
                  </a:ext>
                </a:extLst>
              </a:tr>
              <a:tr h="321525">
                <a:tc>
                  <a:txBody>
                    <a:bodyPr/>
                    <a:lstStyle/>
                    <a:p>
                      <a:pPr marL="0" marR="0" lvl="0" indent="0" algn="r" rtl="0">
                        <a:lnSpc>
                          <a:spcPct val="90000"/>
                        </a:lnSpc>
                        <a:spcBef>
                          <a:spcPts val="0"/>
                        </a:spcBef>
                        <a:spcAft>
                          <a:spcPts val="0"/>
                        </a:spcAft>
                        <a:buNone/>
                      </a:pPr>
                      <a:r>
                        <a:rPr lang="en" sz="1500" b="1"/>
                        <a:t>10</a:t>
                      </a:r>
                      <a:endParaRPr sz="1500" b="1"/>
                    </a:p>
                  </a:txBody>
                  <a:tcPr marL="36000" marR="3600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Pemahaman akan hal-ihwal mutakhir</a:t>
                      </a:r>
                      <a:endParaRPr sz="1100"/>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9"/>
                  </a:ext>
                </a:extLst>
              </a:tr>
              <a:tr h="368175">
                <a:tc>
                  <a:txBody>
                    <a:bodyPr/>
                    <a:lstStyle/>
                    <a:p>
                      <a:pPr marL="0" marR="0" lvl="0" indent="0" algn="r" rtl="0">
                        <a:lnSpc>
                          <a:spcPct val="90000"/>
                        </a:lnSpc>
                        <a:spcBef>
                          <a:spcPts val="0"/>
                        </a:spcBef>
                        <a:spcAft>
                          <a:spcPts val="0"/>
                        </a:spcAft>
                        <a:buNone/>
                      </a:pPr>
                      <a:r>
                        <a:rPr lang="en" sz="1500" b="1"/>
                        <a:t>11</a:t>
                      </a:r>
                      <a:endParaRPr sz="1500" b="1"/>
                    </a:p>
                  </a:txBody>
                  <a:tcPr marL="36000" marR="36000" marT="13500" marB="1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Calibri"/>
                        <a:buNone/>
                      </a:pPr>
                      <a:r>
                        <a:rPr lang="en" sz="1200">
                          <a:latin typeface="Calibri"/>
                          <a:ea typeface="Calibri"/>
                          <a:cs typeface="Calibri"/>
                          <a:sym typeface="Calibri"/>
                        </a:rPr>
                        <a:t>Ketrampilan praktek keinsinyuran</a:t>
                      </a:r>
                      <a:endParaRPr sz="1100"/>
                    </a:p>
                    <a:p>
                      <a:pPr marL="0" marR="0" lvl="0" indent="0" algn="l" rtl="0">
                        <a:lnSpc>
                          <a:spcPct val="90000"/>
                        </a:lnSpc>
                        <a:spcBef>
                          <a:spcPts val="0"/>
                        </a:spcBef>
                        <a:spcAft>
                          <a:spcPts val="0"/>
                        </a:spcAft>
                        <a:buClr>
                          <a:schemeClr val="dk1"/>
                        </a:buClr>
                        <a:buSzPts val="1200"/>
                        <a:buFont typeface="Calibri"/>
                        <a:buNone/>
                      </a:pPr>
                      <a:endParaRPr sz="1200">
                        <a:latin typeface="Calibri"/>
                        <a:ea typeface="Calibri"/>
                        <a:cs typeface="Calibri"/>
                        <a:sym typeface="Calibri"/>
                      </a:endParaRPr>
                    </a:p>
                  </a:txBody>
                  <a:tcPr marL="91450" marR="91450" marT="13500" marB="13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pSp>
        <p:nvGrpSpPr>
          <p:cNvPr id="585" name="Google Shape;585;p66"/>
          <p:cNvGrpSpPr/>
          <p:nvPr/>
        </p:nvGrpSpPr>
        <p:grpSpPr>
          <a:xfrm>
            <a:off x="5072063" y="659607"/>
            <a:ext cx="3643312" cy="4393406"/>
            <a:chOff x="5072066" y="857232"/>
            <a:chExt cx="3643338" cy="5857915"/>
          </a:xfrm>
        </p:grpSpPr>
        <p:sp>
          <p:nvSpPr>
            <p:cNvPr id="586" name="Google Shape;586;p66"/>
            <p:cNvSpPr/>
            <p:nvPr/>
          </p:nvSpPr>
          <p:spPr>
            <a:xfrm>
              <a:off x="5072066" y="1471599"/>
              <a:ext cx="2071702"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3,86</a:t>
              </a:r>
              <a:endParaRPr sz="1050"/>
            </a:p>
          </p:txBody>
        </p:sp>
        <p:sp>
          <p:nvSpPr>
            <p:cNvPr id="587" name="Google Shape;587;p66"/>
            <p:cNvSpPr/>
            <p:nvPr/>
          </p:nvSpPr>
          <p:spPr>
            <a:xfrm>
              <a:off x="5072066" y="1971665"/>
              <a:ext cx="1785950"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3,73</a:t>
              </a:r>
              <a:endParaRPr sz="1050"/>
            </a:p>
          </p:txBody>
        </p:sp>
        <p:sp>
          <p:nvSpPr>
            <p:cNvPr id="588" name="Google Shape;588;p66"/>
            <p:cNvSpPr/>
            <p:nvPr/>
          </p:nvSpPr>
          <p:spPr>
            <a:xfrm>
              <a:off x="5072066" y="2471731"/>
              <a:ext cx="2214578"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3,99</a:t>
              </a:r>
              <a:endParaRPr sz="1050"/>
            </a:p>
          </p:txBody>
        </p:sp>
        <p:sp>
          <p:nvSpPr>
            <p:cNvPr id="589" name="Google Shape;589;p66"/>
            <p:cNvSpPr/>
            <p:nvPr/>
          </p:nvSpPr>
          <p:spPr>
            <a:xfrm>
              <a:off x="5072066" y="3258689"/>
              <a:ext cx="2571768"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4,26</a:t>
              </a:r>
              <a:endParaRPr sz="1050"/>
            </a:p>
          </p:txBody>
        </p:sp>
        <p:sp>
          <p:nvSpPr>
            <p:cNvPr id="590" name="Google Shape;590;p66"/>
            <p:cNvSpPr/>
            <p:nvPr/>
          </p:nvSpPr>
          <p:spPr>
            <a:xfrm>
              <a:off x="5072066" y="3690740"/>
              <a:ext cx="2928958"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4,48</a:t>
              </a:r>
              <a:endParaRPr sz="1050"/>
            </a:p>
          </p:txBody>
        </p:sp>
        <p:sp>
          <p:nvSpPr>
            <p:cNvPr id="591" name="Google Shape;591;p66"/>
            <p:cNvSpPr/>
            <p:nvPr/>
          </p:nvSpPr>
          <p:spPr>
            <a:xfrm>
              <a:off x="5072066" y="4122791"/>
              <a:ext cx="2357454"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4,15</a:t>
              </a:r>
              <a:endParaRPr sz="1050"/>
            </a:p>
          </p:txBody>
        </p:sp>
        <p:sp>
          <p:nvSpPr>
            <p:cNvPr id="592" name="Google Shape;592;p66"/>
            <p:cNvSpPr/>
            <p:nvPr/>
          </p:nvSpPr>
          <p:spPr>
            <a:xfrm>
              <a:off x="5072066" y="4626851"/>
              <a:ext cx="2428892"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4,17</a:t>
              </a:r>
              <a:endParaRPr sz="1050"/>
            </a:p>
          </p:txBody>
        </p:sp>
        <p:sp>
          <p:nvSpPr>
            <p:cNvPr id="593" name="Google Shape;593;p66"/>
            <p:cNvSpPr/>
            <p:nvPr/>
          </p:nvSpPr>
          <p:spPr>
            <a:xfrm>
              <a:off x="5072066" y="5058902"/>
              <a:ext cx="1357322"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3,43</a:t>
              </a:r>
              <a:endParaRPr sz="1050"/>
            </a:p>
          </p:txBody>
        </p:sp>
        <p:sp>
          <p:nvSpPr>
            <p:cNvPr id="594" name="Google Shape;594;p66"/>
            <p:cNvSpPr/>
            <p:nvPr/>
          </p:nvSpPr>
          <p:spPr>
            <a:xfrm>
              <a:off x="5072066" y="5562961"/>
              <a:ext cx="2643206"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4,32</a:t>
              </a:r>
              <a:endParaRPr sz="1050"/>
            </a:p>
          </p:txBody>
        </p:sp>
        <p:sp>
          <p:nvSpPr>
            <p:cNvPr id="595" name="Google Shape;595;p66"/>
            <p:cNvSpPr/>
            <p:nvPr/>
          </p:nvSpPr>
          <p:spPr>
            <a:xfrm>
              <a:off x="5072066" y="5995012"/>
              <a:ext cx="2214578"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3,90</a:t>
              </a:r>
              <a:endParaRPr sz="1050"/>
            </a:p>
          </p:txBody>
        </p:sp>
        <p:sp>
          <p:nvSpPr>
            <p:cNvPr id="596" name="Google Shape;596;p66"/>
            <p:cNvSpPr/>
            <p:nvPr/>
          </p:nvSpPr>
          <p:spPr>
            <a:xfrm>
              <a:off x="5072066" y="6400820"/>
              <a:ext cx="2214578" cy="314327"/>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3,89</a:t>
              </a:r>
              <a:endParaRPr sz="1050"/>
            </a:p>
          </p:txBody>
        </p:sp>
        <p:sp>
          <p:nvSpPr>
            <p:cNvPr id="597" name="Google Shape;597;p66"/>
            <p:cNvSpPr/>
            <p:nvPr/>
          </p:nvSpPr>
          <p:spPr>
            <a:xfrm>
              <a:off x="5072066" y="857232"/>
              <a:ext cx="3643338" cy="214314"/>
            </a:xfrm>
            <a:prstGeom prst="rect">
              <a:avLst/>
            </a:prstGeom>
            <a:solidFill>
              <a:srgbClr val="4F6128"/>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100" b="1">
                  <a:solidFill>
                    <a:schemeClr val="lt1"/>
                  </a:solidFill>
                  <a:latin typeface="Arial"/>
                  <a:ea typeface="Arial"/>
                  <a:cs typeface="Arial"/>
                  <a:sym typeface="Arial"/>
                </a:rPr>
                <a:t>Harapan Industri</a:t>
              </a:r>
              <a:endParaRPr sz="1050"/>
            </a:p>
          </p:txBody>
        </p:sp>
      </p:grpSp>
      <p:grpSp>
        <p:nvGrpSpPr>
          <p:cNvPr id="598" name="Google Shape;598;p66"/>
          <p:cNvGrpSpPr/>
          <p:nvPr/>
        </p:nvGrpSpPr>
        <p:grpSpPr>
          <a:xfrm>
            <a:off x="5072100" y="857250"/>
            <a:ext cx="3643312" cy="4179094"/>
            <a:chOff x="5072066" y="1142984"/>
            <a:chExt cx="3643338" cy="5572164"/>
          </a:xfrm>
        </p:grpSpPr>
        <p:sp>
          <p:nvSpPr>
            <p:cNvPr id="599" name="Google Shape;599;p66"/>
            <p:cNvSpPr/>
            <p:nvPr/>
          </p:nvSpPr>
          <p:spPr>
            <a:xfrm>
              <a:off x="5072066" y="1500175"/>
              <a:ext cx="1000132"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3,22</a:t>
              </a:r>
              <a:endParaRPr sz="1050"/>
            </a:p>
          </p:txBody>
        </p:sp>
        <p:sp>
          <p:nvSpPr>
            <p:cNvPr id="600" name="Google Shape;600;p66"/>
            <p:cNvSpPr/>
            <p:nvPr/>
          </p:nvSpPr>
          <p:spPr>
            <a:xfrm>
              <a:off x="5072066" y="2000240"/>
              <a:ext cx="785818"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3,09</a:t>
              </a:r>
              <a:endParaRPr sz="1050"/>
            </a:p>
          </p:txBody>
        </p:sp>
        <p:sp>
          <p:nvSpPr>
            <p:cNvPr id="601" name="Google Shape;601;p66"/>
            <p:cNvSpPr/>
            <p:nvPr/>
          </p:nvSpPr>
          <p:spPr>
            <a:xfrm>
              <a:off x="5072066" y="2500307"/>
              <a:ext cx="785818"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3,10</a:t>
              </a:r>
              <a:endParaRPr sz="1050"/>
            </a:p>
          </p:txBody>
        </p:sp>
        <p:sp>
          <p:nvSpPr>
            <p:cNvPr id="602" name="Google Shape;602;p66"/>
            <p:cNvSpPr/>
            <p:nvPr/>
          </p:nvSpPr>
          <p:spPr>
            <a:xfrm>
              <a:off x="5072066" y="3287265"/>
              <a:ext cx="857256"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3,18</a:t>
              </a:r>
              <a:endParaRPr sz="1050"/>
            </a:p>
          </p:txBody>
        </p:sp>
        <p:sp>
          <p:nvSpPr>
            <p:cNvPr id="603" name="Google Shape;603;p66"/>
            <p:cNvSpPr/>
            <p:nvPr/>
          </p:nvSpPr>
          <p:spPr>
            <a:xfrm>
              <a:off x="5072066" y="3719316"/>
              <a:ext cx="1214446"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3,37</a:t>
              </a:r>
              <a:endParaRPr sz="1050"/>
            </a:p>
          </p:txBody>
        </p:sp>
        <p:sp>
          <p:nvSpPr>
            <p:cNvPr id="604" name="Google Shape;604;p66"/>
            <p:cNvSpPr/>
            <p:nvPr/>
          </p:nvSpPr>
          <p:spPr>
            <a:xfrm>
              <a:off x="5072066" y="4151367"/>
              <a:ext cx="1071570"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3,25</a:t>
              </a:r>
              <a:endParaRPr sz="1050"/>
            </a:p>
          </p:txBody>
        </p:sp>
        <p:sp>
          <p:nvSpPr>
            <p:cNvPr id="605" name="Google Shape;605;p66"/>
            <p:cNvSpPr/>
            <p:nvPr/>
          </p:nvSpPr>
          <p:spPr>
            <a:xfrm>
              <a:off x="5072066" y="4655427"/>
              <a:ext cx="1071570"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3,22</a:t>
              </a:r>
              <a:endParaRPr sz="1050"/>
            </a:p>
          </p:txBody>
        </p:sp>
        <p:sp>
          <p:nvSpPr>
            <p:cNvPr id="606" name="Google Shape;606;p66"/>
            <p:cNvSpPr/>
            <p:nvPr/>
          </p:nvSpPr>
          <p:spPr>
            <a:xfrm>
              <a:off x="5072066" y="5087478"/>
              <a:ext cx="785818"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3,09</a:t>
              </a:r>
              <a:endParaRPr sz="1050"/>
            </a:p>
          </p:txBody>
        </p:sp>
        <p:sp>
          <p:nvSpPr>
            <p:cNvPr id="607" name="Google Shape;607;p66"/>
            <p:cNvSpPr/>
            <p:nvPr/>
          </p:nvSpPr>
          <p:spPr>
            <a:xfrm>
              <a:off x="5072066" y="5591537"/>
              <a:ext cx="1143008"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3,36</a:t>
              </a:r>
              <a:endParaRPr sz="1050"/>
            </a:p>
          </p:txBody>
        </p:sp>
        <p:sp>
          <p:nvSpPr>
            <p:cNvPr id="608" name="Google Shape;608;p66"/>
            <p:cNvSpPr/>
            <p:nvPr/>
          </p:nvSpPr>
          <p:spPr>
            <a:xfrm>
              <a:off x="5072066" y="6023588"/>
              <a:ext cx="785818"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3,10</a:t>
              </a:r>
              <a:endParaRPr sz="1050"/>
            </a:p>
          </p:txBody>
        </p:sp>
        <p:sp>
          <p:nvSpPr>
            <p:cNvPr id="609" name="Google Shape;609;p66"/>
            <p:cNvSpPr/>
            <p:nvPr/>
          </p:nvSpPr>
          <p:spPr>
            <a:xfrm>
              <a:off x="5072066" y="6429396"/>
              <a:ext cx="928694" cy="285752"/>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a:solidFill>
                    <a:schemeClr val="lt1"/>
                  </a:solidFill>
                  <a:latin typeface="Arial"/>
                  <a:ea typeface="Arial"/>
                  <a:cs typeface="Arial"/>
                  <a:sym typeface="Arial"/>
                </a:rPr>
                <a:t>3,16</a:t>
              </a:r>
              <a:endParaRPr sz="1050"/>
            </a:p>
          </p:txBody>
        </p:sp>
        <p:sp>
          <p:nvSpPr>
            <p:cNvPr id="610" name="Google Shape;610;p66"/>
            <p:cNvSpPr/>
            <p:nvPr/>
          </p:nvSpPr>
          <p:spPr>
            <a:xfrm>
              <a:off x="5072066" y="1142984"/>
              <a:ext cx="3643338" cy="214315"/>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 sz="1200">
                  <a:solidFill>
                    <a:schemeClr val="lt1"/>
                  </a:solidFill>
                  <a:latin typeface="Arial"/>
                  <a:ea typeface="Arial"/>
                  <a:cs typeface="Arial"/>
                  <a:sym typeface="Arial"/>
                </a:rPr>
                <a:t>Persepsi Industri</a:t>
              </a:r>
              <a:endParaRPr sz="1050"/>
            </a:p>
          </p:txBody>
        </p:sp>
      </p:grpSp>
      <p:sp>
        <p:nvSpPr>
          <p:cNvPr id="611" name="Google Shape;611;p66"/>
          <p:cNvSpPr/>
          <p:nvPr/>
        </p:nvSpPr>
        <p:spPr>
          <a:xfrm>
            <a:off x="76200" y="0"/>
            <a:ext cx="6248400" cy="400050"/>
          </a:xfrm>
          <a:prstGeom prst="rect">
            <a:avLst/>
          </a:prstGeom>
          <a:solidFill>
            <a:srgbClr val="C4BD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a:solidFill>
                  <a:schemeClr val="lt1"/>
                </a:solidFill>
                <a:latin typeface="Trebuchet MS"/>
                <a:ea typeface="Trebuchet MS"/>
                <a:cs typeface="Trebuchet MS"/>
                <a:sym typeface="Trebuchet MS"/>
              </a:rPr>
              <a:t>RUJUKAN PPI - ABET </a:t>
            </a:r>
            <a:endParaRPr sz="2400" b="1">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500"/>
                                        <p:tgtEl>
                                          <p:spTgt spid="585"/>
                                        </p:tgtEl>
                                      </p:cBhvr>
                                    </p:animEffect>
                                  </p:childTnLst>
                                </p:cTn>
                              </p:par>
                              <p:par>
                                <p:cTn id="8" presetID="10" presetClass="entr" presetSubtype="0" fill="hold" nodeType="withEffect">
                                  <p:stCondLst>
                                    <p:cond delay="0"/>
                                  </p:stCondLst>
                                  <p:childTnLst>
                                    <p:set>
                                      <p:cBhvr>
                                        <p:cTn id="9" dur="1" fill="hold">
                                          <p:stCondLst>
                                            <p:cond delay="0"/>
                                          </p:stCondLst>
                                        </p:cTn>
                                        <p:tgtEl>
                                          <p:spTgt spid="580"/>
                                        </p:tgtEl>
                                        <p:attrNameLst>
                                          <p:attrName>style.visibility</p:attrName>
                                        </p:attrNameLst>
                                      </p:cBhvr>
                                      <p:to>
                                        <p:strVal val="visible"/>
                                      </p:to>
                                    </p:set>
                                    <p:animEffect transition="in" filter="fade">
                                      <p:cBhvr>
                                        <p:cTn id="10" dur="500"/>
                                        <p:tgtEl>
                                          <p:spTgt spid="5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98"/>
                                        </p:tgtEl>
                                        <p:attrNameLst>
                                          <p:attrName>style.visibility</p:attrName>
                                        </p:attrNameLst>
                                      </p:cBhvr>
                                      <p:to>
                                        <p:strVal val="visible"/>
                                      </p:to>
                                    </p:set>
                                    <p:animEffect transition="in" filter="fade">
                                      <p:cBhvr>
                                        <p:cTn id="15" dur="500"/>
                                        <p:tgtEl>
                                          <p:spTgt spid="59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76"/>
                                        </p:tgtEl>
                                        <p:attrNameLst>
                                          <p:attrName>style.visibility</p:attrName>
                                        </p:attrNameLst>
                                      </p:cBhvr>
                                      <p:to>
                                        <p:strVal val="visible"/>
                                      </p:to>
                                    </p:set>
                                    <p:anim calcmode="lin" valueType="num">
                                      <p:cBhvr additive="base">
                                        <p:cTn id="20" dur="500"/>
                                        <p:tgtEl>
                                          <p:spTgt spid="576"/>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577"/>
                                        </p:tgtEl>
                                        <p:attrNameLst>
                                          <p:attrName>style.visibility</p:attrName>
                                        </p:attrNameLst>
                                      </p:cBhvr>
                                      <p:to>
                                        <p:strVal val="visible"/>
                                      </p:to>
                                    </p:set>
                                    <p:anim calcmode="lin" valueType="num">
                                      <p:cBhvr additive="base">
                                        <p:cTn id="23" dur="500"/>
                                        <p:tgtEl>
                                          <p:spTgt spid="577"/>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578"/>
                                        </p:tgtEl>
                                        <p:attrNameLst>
                                          <p:attrName>style.visibility</p:attrName>
                                        </p:attrNameLst>
                                      </p:cBhvr>
                                      <p:to>
                                        <p:strVal val="visible"/>
                                      </p:to>
                                    </p:set>
                                    <p:anim calcmode="lin" valueType="num">
                                      <p:cBhvr additive="base">
                                        <p:cTn id="26" dur="500"/>
                                        <p:tgtEl>
                                          <p:spTgt spid="578"/>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0"/>
                                  </p:stCondLst>
                                  <p:childTnLst>
                                    <p:set>
                                      <p:cBhvr>
                                        <p:cTn id="28" dur="1" fill="hold">
                                          <p:stCondLst>
                                            <p:cond delay="0"/>
                                          </p:stCondLst>
                                        </p:cTn>
                                        <p:tgtEl>
                                          <p:spTgt spid="579"/>
                                        </p:tgtEl>
                                        <p:attrNameLst>
                                          <p:attrName>style.visibility</p:attrName>
                                        </p:attrNameLst>
                                      </p:cBhvr>
                                      <p:to>
                                        <p:strVal val="visible"/>
                                      </p:to>
                                    </p:set>
                                    <p:anim calcmode="lin" valueType="num">
                                      <p:cBhvr additive="base">
                                        <p:cTn id="29" dur="500"/>
                                        <p:tgtEl>
                                          <p:spTgt spid="579"/>
                                        </p:tgtEl>
                                        <p:attrNameLst>
                                          <p:attrName>ppt_x</p:attrName>
                                        </p:attrNameLst>
                                      </p:cBhvr>
                                      <p:tavLst>
                                        <p:tav tm="0">
                                          <p:val>
                                            <p:strVal val="#ppt_x+1"/>
                                          </p:val>
                                        </p:tav>
                                        <p:tav tm="100000">
                                          <p:val>
                                            <p:strVal val="#ppt_x"/>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572"/>
                                        </p:tgtEl>
                                        <p:attrNameLst>
                                          <p:attrName>style.visibility</p:attrName>
                                        </p:attrNameLst>
                                      </p:cBhvr>
                                      <p:to>
                                        <p:strVal val="visible"/>
                                      </p:to>
                                    </p:set>
                                    <p:anim calcmode="lin" valueType="num">
                                      <p:cBhvr additive="base">
                                        <p:cTn id="33" dur="500"/>
                                        <p:tgtEl>
                                          <p:spTgt spid="572"/>
                                        </p:tgtEl>
                                        <p:attrNameLst>
                                          <p:attrName>ppt_x</p:attrName>
                                        </p:attrNameLst>
                                      </p:cBhvr>
                                      <p:tavLst>
                                        <p:tav tm="0">
                                          <p:val>
                                            <p:strVal val="#ppt_x-1"/>
                                          </p:val>
                                        </p:tav>
                                        <p:tav tm="100000">
                                          <p:val>
                                            <p:strVal val="#ppt_x"/>
                                          </p:val>
                                        </p:tav>
                                      </p:tavLst>
                                    </p:anim>
                                  </p:childTnLst>
                                </p:cTn>
                              </p:par>
                              <p:par>
                                <p:cTn id="34" presetID="2" presetClass="entr" presetSubtype="8" fill="hold" nodeType="withEffect">
                                  <p:stCondLst>
                                    <p:cond delay="0"/>
                                  </p:stCondLst>
                                  <p:childTnLst>
                                    <p:set>
                                      <p:cBhvr>
                                        <p:cTn id="35" dur="1" fill="hold">
                                          <p:stCondLst>
                                            <p:cond delay="0"/>
                                          </p:stCondLst>
                                        </p:cTn>
                                        <p:tgtEl>
                                          <p:spTgt spid="573"/>
                                        </p:tgtEl>
                                        <p:attrNameLst>
                                          <p:attrName>style.visibility</p:attrName>
                                        </p:attrNameLst>
                                      </p:cBhvr>
                                      <p:to>
                                        <p:strVal val="visible"/>
                                      </p:to>
                                    </p:set>
                                    <p:anim calcmode="lin" valueType="num">
                                      <p:cBhvr additive="base">
                                        <p:cTn id="36" dur="500"/>
                                        <p:tgtEl>
                                          <p:spTgt spid="573"/>
                                        </p:tgtEl>
                                        <p:attrNameLst>
                                          <p:attrName>ppt_x</p:attrName>
                                        </p:attrNameLst>
                                      </p:cBhvr>
                                      <p:tavLst>
                                        <p:tav tm="0">
                                          <p:val>
                                            <p:strVal val="#ppt_x-1"/>
                                          </p:val>
                                        </p:tav>
                                        <p:tav tm="100000">
                                          <p:val>
                                            <p:strVal val="#ppt_x"/>
                                          </p:val>
                                        </p:tav>
                                      </p:tavLst>
                                    </p:anim>
                                  </p:childTnLst>
                                </p:cTn>
                              </p:par>
                              <p:par>
                                <p:cTn id="37" presetID="2" presetClass="entr" presetSubtype="8" fill="hold" nodeType="withEffect">
                                  <p:stCondLst>
                                    <p:cond delay="0"/>
                                  </p:stCondLst>
                                  <p:childTnLst>
                                    <p:set>
                                      <p:cBhvr>
                                        <p:cTn id="38" dur="1" fill="hold">
                                          <p:stCondLst>
                                            <p:cond delay="0"/>
                                          </p:stCondLst>
                                        </p:cTn>
                                        <p:tgtEl>
                                          <p:spTgt spid="574"/>
                                        </p:tgtEl>
                                        <p:attrNameLst>
                                          <p:attrName>style.visibility</p:attrName>
                                        </p:attrNameLst>
                                      </p:cBhvr>
                                      <p:to>
                                        <p:strVal val="visible"/>
                                      </p:to>
                                    </p:set>
                                    <p:anim calcmode="lin" valueType="num">
                                      <p:cBhvr additive="base">
                                        <p:cTn id="39" dur="500"/>
                                        <p:tgtEl>
                                          <p:spTgt spid="574"/>
                                        </p:tgtEl>
                                        <p:attrNameLst>
                                          <p:attrName>ppt_x</p:attrName>
                                        </p:attrNameLst>
                                      </p:cBhvr>
                                      <p:tavLst>
                                        <p:tav tm="0">
                                          <p:val>
                                            <p:strVal val="#ppt_x-1"/>
                                          </p:val>
                                        </p:tav>
                                        <p:tav tm="100000">
                                          <p:val>
                                            <p:strVal val="#ppt_x"/>
                                          </p:val>
                                        </p:tav>
                                      </p:tavLst>
                                    </p:anim>
                                  </p:childTnLst>
                                </p:cTn>
                              </p:par>
                              <p:par>
                                <p:cTn id="40" presetID="2" presetClass="entr" presetSubtype="8" fill="hold" nodeType="withEffect">
                                  <p:stCondLst>
                                    <p:cond delay="0"/>
                                  </p:stCondLst>
                                  <p:childTnLst>
                                    <p:set>
                                      <p:cBhvr>
                                        <p:cTn id="41" dur="1" fill="hold">
                                          <p:stCondLst>
                                            <p:cond delay="0"/>
                                          </p:stCondLst>
                                        </p:cTn>
                                        <p:tgtEl>
                                          <p:spTgt spid="575"/>
                                        </p:tgtEl>
                                        <p:attrNameLst>
                                          <p:attrName>style.visibility</p:attrName>
                                        </p:attrNameLst>
                                      </p:cBhvr>
                                      <p:to>
                                        <p:strVal val="visible"/>
                                      </p:to>
                                    </p:set>
                                    <p:anim calcmode="lin" valueType="num">
                                      <p:cBhvr additive="base">
                                        <p:cTn id="42" dur="500"/>
                                        <p:tgtEl>
                                          <p:spTgt spid="5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67" descr="G:\KEINSINYURAN\[1] PII PINDAHAN\002 PII - PLUS1\1 PII 3\PII-UU\2014 UU IR\UU IR di IAI\ENG-BOK.png"/>
          <p:cNvPicPr preferRelativeResize="0"/>
          <p:nvPr/>
        </p:nvPicPr>
        <p:blipFill rotWithShape="1">
          <a:blip r:embed="rId3">
            <a:alphaModFix/>
          </a:blip>
          <a:srcRect/>
          <a:stretch/>
        </p:blipFill>
        <p:spPr>
          <a:xfrm>
            <a:off x="2110074" y="400050"/>
            <a:ext cx="5581650" cy="4607719"/>
          </a:xfrm>
          <a:prstGeom prst="rect">
            <a:avLst/>
          </a:prstGeom>
          <a:noFill/>
          <a:ln>
            <a:noFill/>
          </a:ln>
        </p:spPr>
      </p:pic>
      <p:sp>
        <p:nvSpPr>
          <p:cNvPr id="617" name="Google Shape;617;p67"/>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41</a:t>
            </a:fld>
            <a:endParaRPr sz="1800" b="1">
              <a:solidFill>
                <a:schemeClr val="dk1"/>
              </a:solidFill>
              <a:latin typeface="Arial"/>
              <a:ea typeface="Arial"/>
              <a:cs typeface="Arial"/>
              <a:sym typeface="Arial"/>
            </a:endParaRPr>
          </a:p>
        </p:txBody>
      </p:sp>
      <p:sp>
        <p:nvSpPr>
          <p:cNvPr id="618" name="Google Shape;618;p67"/>
          <p:cNvSpPr/>
          <p:nvPr/>
        </p:nvSpPr>
        <p:spPr>
          <a:xfrm>
            <a:off x="1776699" y="134911"/>
            <a:ext cx="6248400" cy="400050"/>
          </a:xfrm>
          <a:prstGeom prst="rect">
            <a:avLst/>
          </a:prstGeom>
          <a:solidFill>
            <a:srgbClr val="CC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a:solidFill>
                  <a:schemeClr val="lt1"/>
                </a:solidFill>
                <a:latin typeface="Trebuchet MS"/>
                <a:ea typeface="Trebuchet MS"/>
                <a:cs typeface="Trebuchet MS"/>
                <a:sym typeface="Trebuchet MS"/>
              </a:rPr>
              <a:t>RUJUKAN PSIP- NSPE</a:t>
            </a:r>
            <a:endParaRPr sz="2400" b="1">
              <a:solidFill>
                <a:schemeClr val="lt1"/>
              </a:solidFill>
              <a:latin typeface="Trebuchet MS"/>
              <a:ea typeface="Trebuchet MS"/>
              <a:cs typeface="Trebuchet MS"/>
              <a:sym typeface="Trebuchet MS"/>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8"/>
          <p:cNvSpPr txBox="1">
            <a:spLocks noGrp="1"/>
          </p:cNvSpPr>
          <p:nvPr>
            <p:ph type="title"/>
          </p:nvPr>
        </p:nvSpPr>
        <p:spPr>
          <a:xfrm>
            <a:off x="0" y="28575"/>
            <a:ext cx="6969125" cy="56435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100000"/>
              <a:buFont typeface="Calibri"/>
              <a:buNone/>
            </a:pPr>
            <a:r>
              <a:rPr lang="en" sz="1050" b="1"/>
              <a:t>Klasifikasi Etik</a:t>
            </a:r>
            <a:endParaRPr sz="1050" b="1"/>
          </a:p>
        </p:txBody>
      </p:sp>
      <p:grpSp>
        <p:nvGrpSpPr>
          <p:cNvPr id="624" name="Google Shape;624;p68"/>
          <p:cNvGrpSpPr/>
          <p:nvPr/>
        </p:nvGrpSpPr>
        <p:grpSpPr>
          <a:xfrm>
            <a:off x="338620" y="677712"/>
            <a:ext cx="8328099" cy="4072799"/>
            <a:chOff x="43908" y="663"/>
            <a:chExt cx="9034488" cy="6208973"/>
          </a:xfrm>
        </p:grpSpPr>
        <p:sp>
          <p:nvSpPr>
            <p:cNvPr id="625" name="Google Shape;625;p68"/>
            <p:cNvSpPr/>
            <p:nvPr/>
          </p:nvSpPr>
          <p:spPr>
            <a:xfrm>
              <a:off x="43908" y="3846967"/>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26" name="Google Shape;626;p68"/>
            <p:cNvSpPr txBox="1"/>
            <p:nvPr/>
          </p:nvSpPr>
          <p:spPr>
            <a:xfrm>
              <a:off x="64002" y="3867061"/>
              <a:ext cx="1331960" cy="64588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 sz="1050" b="1">
                  <a:solidFill>
                    <a:schemeClr val="lt1"/>
                  </a:solidFill>
                  <a:latin typeface="Calibri"/>
                  <a:ea typeface="Calibri"/>
                  <a:cs typeface="Calibri"/>
                  <a:sym typeface="Calibri"/>
                </a:rPr>
                <a:t>ETIK</a:t>
              </a:r>
              <a:endParaRPr sz="1050" b="1">
                <a:solidFill>
                  <a:schemeClr val="lt1"/>
                </a:solidFill>
                <a:latin typeface="Calibri"/>
                <a:ea typeface="Calibri"/>
                <a:cs typeface="Calibri"/>
                <a:sym typeface="Calibri"/>
              </a:endParaRPr>
            </a:p>
          </p:txBody>
        </p:sp>
        <p:sp>
          <p:nvSpPr>
            <p:cNvPr id="627" name="Google Shape;627;p68"/>
            <p:cNvSpPr/>
            <p:nvPr/>
          </p:nvSpPr>
          <p:spPr>
            <a:xfrm rot="-4009472">
              <a:off x="993165" y="3539011"/>
              <a:ext cx="1394643" cy="19885"/>
            </a:xfrm>
            <a:custGeom>
              <a:avLst/>
              <a:gdLst/>
              <a:ahLst/>
              <a:cxnLst/>
              <a:rect l="l" t="t" r="r" b="b"/>
              <a:pathLst>
                <a:path w="120000" h="120000" extrusionOk="0">
                  <a:moveTo>
                    <a:pt x="0" y="59997"/>
                  </a:moveTo>
                  <a:lnTo>
                    <a:pt x="120000" y="59997"/>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28" name="Google Shape;628;p68"/>
            <p:cNvSpPr txBox="1"/>
            <p:nvPr/>
          </p:nvSpPr>
          <p:spPr>
            <a:xfrm rot="-4009472">
              <a:off x="1655621" y="3514088"/>
              <a:ext cx="69732" cy="6973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29" name="Google Shape;629;p68"/>
            <p:cNvSpPr/>
            <p:nvPr/>
          </p:nvSpPr>
          <p:spPr>
            <a:xfrm>
              <a:off x="1964917" y="2564866"/>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30" name="Google Shape;630;p68"/>
            <p:cNvSpPr txBox="1"/>
            <p:nvPr/>
          </p:nvSpPr>
          <p:spPr>
            <a:xfrm>
              <a:off x="1985011" y="2584960"/>
              <a:ext cx="1331960" cy="64588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 sz="1050" b="1">
                  <a:solidFill>
                    <a:srgbClr val="002060"/>
                  </a:solidFill>
                  <a:latin typeface="Calibri"/>
                  <a:ea typeface="Calibri"/>
                  <a:cs typeface="Calibri"/>
                  <a:sym typeface="Calibri"/>
                </a:rPr>
                <a:t>Etik Normatif</a:t>
              </a:r>
              <a:endParaRPr sz="1050" b="1">
                <a:solidFill>
                  <a:srgbClr val="002060"/>
                </a:solidFill>
                <a:latin typeface="Calibri"/>
                <a:ea typeface="Calibri"/>
                <a:cs typeface="Calibri"/>
                <a:sym typeface="Calibri"/>
              </a:endParaRPr>
            </a:p>
          </p:txBody>
        </p:sp>
        <p:sp>
          <p:nvSpPr>
            <p:cNvPr id="631" name="Google Shape;631;p68"/>
            <p:cNvSpPr/>
            <p:nvPr/>
          </p:nvSpPr>
          <p:spPr>
            <a:xfrm rot="-4099285">
              <a:off x="2868588" y="2207598"/>
              <a:ext cx="1485815"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32" name="Google Shape;632;p68"/>
            <p:cNvSpPr txBox="1"/>
            <p:nvPr/>
          </p:nvSpPr>
          <p:spPr>
            <a:xfrm rot="-4099285">
              <a:off x="3574350" y="2180395"/>
              <a:ext cx="74290" cy="742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33" name="Google Shape;633;p68"/>
            <p:cNvSpPr/>
            <p:nvPr/>
          </p:nvSpPr>
          <p:spPr>
            <a:xfrm>
              <a:off x="3885925" y="1184141"/>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34" name="Google Shape;634;p68"/>
            <p:cNvSpPr txBox="1"/>
            <p:nvPr/>
          </p:nvSpPr>
          <p:spPr>
            <a:xfrm>
              <a:off x="3906019" y="1204235"/>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a:solidFill>
                    <a:schemeClr val="lt1"/>
                  </a:solidFill>
                  <a:latin typeface="Arial"/>
                  <a:ea typeface="Arial"/>
                  <a:cs typeface="Arial"/>
                  <a:sym typeface="Arial"/>
                </a:rPr>
                <a:t>Teori2 Etik</a:t>
              </a:r>
              <a:endParaRPr sz="1050">
                <a:solidFill>
                  <a:schemeClr val="lt1"/>
                </a:solidFill>
                <a:latin typeface="Arial"/>
                <a:ea typeface="Arial"/>
                <a:cs typeface="Arial"/>
                <a:sym typeface="Arial"/>
              </a:endParaRPr>
            </a:p>
          </p:txBody>
        </p:sp>
        <p:sp>
          <p:nvSpPr>
            <p:cNvPr id="635" name="Google Shape;635;p68"/>
            <p:cNvSpPr/>
            <p:nvPr/>
          </p:nvSpPr>
          <p:spPr>
            <a:xfrm rot="-3907178">
              <a:off x="4880225" y="925497"/>
              <a:ext cx="1304556"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36" name="Google Shape;636;p68"/>
            <p:cNvSpPr txBox="1"/>
            <p:nvPr/>
          </p:nvSpPr>
          <p:spPr>
            <a:xfrm rot="-3907178">
              <a:off x="5499890" y="902825"/>
              <a:ext cx="65227" cy="652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37" name="Google Shape;637;p68"/>
            <p:cNvSpPr/>
            <p:nvPr/>
          </p:nvSpPr>
          <p:spPr>
            <a:xfrm>
              <a:off x="5806933" y="663"/>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38" name="Google Shape;638;p68"/>
            <p:cNvSpPr txBox="1"/>
            <p:nvPr/>
          </p:nvSpPr>
          <p:spPr>
            <a:xfrm>
              <a:off x="5827027" y="20757"/>
              <a:ext cx="1331960" cy="64588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None/>
              </a:pPr>
              <a:r>
                <a:rPr lang="en" sz="1050">
                  <a:solidFill>
                    <a:schemeClr val="lt1"/>
                  </a:solidFill>
                  <a:latin typeface="Calibri"/>
                  <a:ea typeface="Calibri"/>
                  <a:cs typeface="Calibri"/>
                  <a:sym typeface="Calibri"/>
                </a:rPr>
                <a:t>Etik Deontologi</a:t>
              </a:r>
              <a:endParaRPr sz="1050">
                <a:solidFill>
                  <a:schemeClr val="lt1"/>
                </a:solidFill>
                <a:latin typeface="Calibri"/>
                <a:ea typeface="Calibri"/>
                <a:cs typeface="Calibri"/>
                <a:sym typeface="Calibri"/>
              </a:endParaRPr>
            </a:p>
          </p:txBody>
        </p:sp>
        <p:sp>
          <p:nvSpPr>
            <p:cNvPr id="639" name="Google Shape;639;p68"/>
            <p:cNvSpPr/>
            <p:nvPr/>
          </p:nvSpPr>
          <p:spPr>
            <a:xfrm rot="-2142401">
              <a:off x="5194542" y="1319989"/>
              <a:ext cx="675922"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40" name="Google Shape;640;p68"/>
            <p:cNvSpPr txBox="1"/>
            <p:nvPr/>
          </p:nvSpPr>
          <p:spPr>
            <a:xfrm rot="-2142401">
              <a:off x="5515606" y="1313034"/>
              <a:ext cx="33796" cy="337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41" name="Google Shape;641;p68"/>
            <p:cNvSpPr/>
            <p:nvPr/>
          </p:nvSpPr>
          <p:spPr>
            <a:xfrm>
              <a:off x="5806933" y="789648"/>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42" name="Google Shape;642;p68"/>
            <p:cNvSpPr txBox="1"/>
            <p:nvPr/>
          </p:nvSpPr>
          <p:spPr>
            <a:xfrm>
              <a:off x="5827027" y="809742"/>
              <a:ext cx="1331960" cy="64588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 sz="1050">
                  <a:solidFill>
                    <a:schemeClr val="lt1"/>
                  </a:solidFill>
                  <a:latin typeface="Calibri"/>
                  <a:ea typeface="Calibri"/>
                  <a:cs typeface="Calibri"/>
                  <a:sym typeface="Calibri"/>
                </a:rPr>
                <a:t>Etik Teleologis</a:t>
              </a:r>
              <a:endParaRPr sz="1050">
                <a:solidFill>
                  <a:schemeClr val="lt1"/>
                </a:solidFill>
                <a:latin typeface="Calibri"/>
                <a:ea typeface="Calibri"/>
                <a:cs typeface="Calibri"/>
                <a:sym typeface="Calibri"/>
              </a:endParaRPr>
            </a:p>
          </p:txBody>
        </p:sp>
        <p:sp>
          <p:nvSpPr>
            <p:cNvPr id="643" name="Google Shape;643;p68"/>
            <p:cNvSpPr/>
            <p:nvPr/>
          </p:nvSpPr>
          <p:spPr>
            <a:xfrm rot="-2208511">
              <a:off x="7113451" y="925497"/>
              <a:ext cx="658428"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44" name="Google Shape;644;p68"/>
            <p:cNvSpPr txBox="1"/>
            <p:nvPr/>
          </p:nvSpPr>
          <p:spPr>
            <a:xfrm rot="-2208511">
              <a:off x="7426204" y="918978"/>
              <a:ext cx="32921" cy="329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45" name="Google Shape;645;p68"/>
            <p:cNvSpPr/>
            <p:nvPr/>
          </p:nvSpPr>
          <p:spPr>
            <a:xfrm>
              <a:off x="7706248" y="395156"/>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46" name="Google Shape;646;p68"/>
            <p:cNvSpPr txBox="1"/>
            <p:nvPr/>
          </p:nvSpPr>
          <p:spPr>
            <a:xfrm>
              <a:off x="7726342" y="415250"/>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a:solidFill>
                    <a:schemeClr val="lt1"/>
                  </a:solidFill>
                  <a:latin typeface="Arial"/>
                  <a:ea typeface="Arial"/>
                  <a:cs typeface="Arial"/>
                  <a:sym typeface="Arial"/>
                </a:rPr>
                <a:t>Utilitarianisme</a:t>
              </a:r>
              <a:endParaRPr sz="1050">
                <a:solidFill>
                  <a:schemeClr val="lt1"/>
                </a:solidFill>
                <a:latin typeface="Arial"/>
                <a:ea typeface="Arial"/>
                <a:cs typeface="Arial"/>
                <a:sym typeface="Arial"/>
              </a:endParaRPr>
            </a:p>
          </p:txBody>
        </p:sp>
        <p:sp>
          <p:nvSpPr>
            <p:cNvPr id="647" name="Google Shape;647;p68"/>
            <p:cNvSpPr/>
            <p:nvPr/>
          </p:nvSpPr>
          <p:spPr>
            <a:xfrm rot="2208511">
              <a:off x="7113451" y="1319989"/>
              <a:ext cx="658428"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48" name="Google Shape;648;p68"/>
            <p:cNvSpPr txBox="1"/>
            <p:nvPr/>
          </p:nvSpPr>
          <p:spPr>
            <a:xfrm rot="2208511">
              <a:off x="7426204" y="1313471"/>
              <a:ext cx="32921" cy="3292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49" name="Google Shape;649;p68"/>
            <p:cNvSpPr/>
            <p:nvPr/>
          </p:nvSpPr>
          <p:spPr>
            <a:xfrm>
              <a:off x="7706248" y="1184141"/>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50" name="Google Shape;650;p68"/>
            <p:cNvSpPr txBox="1"/>
            <p:nvPr/>
          </p:nvSpPr>
          <p:spPr>
            <a:xfrm>
              <a:off x="7726342" y="1204235"/>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a:solidFill>
                    <a:schemeClr val="lt1"/>
                  </a:solidFill>
                  <a:latin typeface="Arial"/>
                  <a:ea typeface="Arial"/>
                  <a:cs typeface="Arial"/>
                  <a:sym typeface="Arial"/>
                </a:rPr>
                <a:t>Etik Egiosme</a:t>
              </a:r>
              <a:endParaRPr sz="1050">
                <a:solidFill>
                  <a:schemeClr val="lt1"/>
                </a:solidFill>
                <a:latin typeface="Arial"/>
                <a:ea typeface="Arial"/>
                <a:cs typeface="Arial"/>
                <a:sym typeface="Arial"/>
              </a:endParaRPr>
            </a:p>
          </p:txBody>
        </p:sp>
        <p:sp>
          <p:nvSpPr>
            <p:cNvPr id="651" name="Google Shape;651;p68"/>
            <p:cNvSpPr/>
            <p:nvPr/>
          </p:nvSpPr>
          <p:spPr>
            <a:xfrm rot="2142401">
              <a:off x="5194542" y="1714482"/>
              <a:ext cx="675922"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52" name="Google Shape;652;p68"/>
            <p:cNvSpPr txBox="1"/>
            <p:nvPr/>
          </p:nvSpPr>
          <p:spPr>
            <a:xfrm rot="2142401">
              <a:off x="5515606" y="1707527"/>
              <a:ext cx="33796" cy="337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53" name="Google Shape;653;p68"/>
            <p:cNvSpPr/>
            <p:nvPr/>
          </p:nvSpPr>
          <p:spPr>
            <a:xfrm>
              <a:off x="5806933" y="1578634"/>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54" name="Google Shape;654;p68"/>
            <p:cNvSpPr txBox="1"/>
            <p:nvPr/>
          </p:nvSpPr>
          <p:spPr>
            <a:xfrm>
              <a:off x="5827027" y="1598728"/>
              <a:ext cx="1331960" cy="64588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 sz="1050">
                  <a:solidFill>
                    <a:schemeClr val="lt1"/>
                  </a:solidFill>
                  <a:latin typeface="Calibri"/>
                  <a:ea typeface="Calibri"/>
                  <a:cs typeface="Calibri"/>
                  <a:sym typeface="Calibri"/>
                </a:rPr>
                <a:t>Etik Kebajikan</a:t>
              </a:r>
              <a:endParaRPr sz="1050">
                <a:solidFill>
                  <a:schemeClr val="lt1"/>
                </a:solidFill>
                <a:latin typeface="Calibri"/>
                <a:ea typeface="Calibri"/>
                <a:cs typeface="Calibri"/>
                <a:sym typeface="Calibri"/>
              </a:endParaRPr>
            </a:p>
          </p:txBody>
        </p:sp>
        <p:sp>
          <p:nvSpPr>
            <p:cNvPr id="655" name="Google Shape;655;p68"/>
            <p:cNvSpPr/>
            <p:nvPr/>
          </p:nvSpPr>
          <p:spPr>
            <a:xfrm rot="3907178">
              <a:off x="4880225" y="2108975"/>
              <a:ext cx="1304556"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56" name="Google Shape;656;p68"/>
            <p:cNvSpPr txBox="1"/>
            <p:nvPr/>
          </p:nvSpPr>
          <p:spPr>
            <a:xfrm rot="3907178">
              <a:off x="5499890" y="2086304"/>
              <a:ext cx="65227" cy="652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57" name="Google Shape;657;p68"/>
            <p:cNvSpPr/>
            <p:nvPr/>
          </p:nvSpPr>
          <p:spPr>
            <a:xfrm>
              <a:off x="5806933" y="2367620"/>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58" name="Google Shape;658;p68"/>
            <p:cNvSpPr txBox="1"/>
            <p:nvPr/>
          </p:nvSpPr>
          <p:spPr>
            <a:xfrm>
              <a:off x="5827027" y="2387714"/>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dirty="0">
                  <a:solidFill>
                    <a:schemeClr val="lt1"/>
                  </a:solidFill>
                  <a:latin typeface="Arial"/>
                  <a:ea typeface="Arial"/>
                  <a:cs typeface="Arial"/>
                  <a:sym typeface="Arial"/>
                </a:rPr>
                <a:t>dll</a:t>
              </a:r>
              <a:endParaRPr sz="1050" dirty="0">
                <a:solidFill>
                  <a:schemeClr val="lt1"/>
                </a:solidFill>
                <a:latin typeface="Arial"/>
                <a:ea typeface="Arial"/>
                <a:cs typeface="Arial"/>
                <a:sym typeface="Arial"/>
              </a:endParaRPr>
            </a:p>
          </p:txBody>
        </p:sp>
        <p:sp>
          <p:nvSpPr>
            <p:cNvPr id="659" name="Google Shape;659;p68"/>
            <p:cNvSpPr/>
            <p:nvPr/>
          </p:nvSpPr>
          <p:spPr>
            <a:xfrm rot="4099285">
              <a:off x="2868588" y="3588323"/>
              <a:ext cx="1485815"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60" name="Google Shape;660;p68"/>
            <p:cNvSpPr txBox="1"/>
            <p:nvPr/>
          </p:nvSpPr>
          <p:spPr>
            <a:xfrm rot="4099285">
              <a:off x="3574350" y="3561120"/>
              <a:ext cx="74290" cy="742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61" name="Google Shape;661;p68"/>
            <p:cNvSpPr/>
            <p:nvPr/>
          </p:nvSpPr>
          <p:spPr>
            <a:xfrm>
              <a:off x="3885925" y="3945591"/>
              <a:ext cx="1372148" cy="686074"/>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62" name="Google Shape;662;p68"/>
            <p:cNvSpPr txBox="1"/>
            <p:nvPr/>
          </p:nvSpPr>
          <p:spPr>
            <a:xfrm>
              <a:off x="3906019" y="3965685"/>
              <a:ext cx="1331960" cy="64588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 sz="1050" b="1">
                  <a:solidFill>
                    <a:srgbClr val="002060"/>
                  </a:solidFill>
                  <a:latin typeface="Calibri"/>
                  <a:ea typeface="Calibri"/>
                  <a:cs typeface="Calibri"/>
                  <a:sym typeface="Calibri"/>
                </a:rPr>
                <a:t>Etik Terapan</a:t>
              </a:r>
              <a:endParaRPr sz="1050" b="1">
                <a:solidFill>
                  <a:srgbClr val="002060"/>
                </a:solidFill>
                <a:latin typeface="Calibri"/>
                <a:ea typeface="Calibri"/>
                <a:cs typeface="Calibri"/>
                <a:sym typeface="Calibri"/>
              </a:endParaRPr>
            </a:p>
          </p:txBody>
        </p:sp>
        <p:sp>
          <p:nvSpPr>
            <p:cNvPr id="663" name="Google Shape;663;p68"/>
            <p:cNvSpPr/>
            <p:nvPr/>
          </p:nvSpPr>
          <p:spPr>
            <a:xfrm rot="-3310531">
              <a:off x="5051945" y="3884192"/>
              <a:ext cx="961116"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64" name="Google Shape;664;p68"/>
            <p:cNvSpPr txBox="1"/>
            <p:nvPr/>
          </p:nvSpPr>
          <p:spPr>
            <a:xfrm rot="-3310531">
              <a:off x="5508476" y="3870107"/>
              <a:ext cx="48055" cy="480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65" name="Google Shape;665;p68"/>
            <p:cNvSpPr/>
            <p:nvPr/>
          </p:nvSpPr>
          <p:spPr>
            <a:xfrm>
              <a:off x="5806933" y="3156605"/>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66" name="Google Shape;666;p68"/>
            <p:cNvSpPr txBox="1"/>
            <p:nvPr/>
          </p:nvSpPr>
          <p:spPr>
            <a:xfrm>
              <a:off x="5827027" y="3176699"/>
              <a:ext cx="1331960" cy="6458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 sz="1050" b="1">
                  <a:solidFill>
                    <a:srgbClr val="002060"/>
                  </a:solidFill>
                  <a:latin typeface="Calibri"/>
                  <a:ea typeface="Calibri"/>
                  <a:cs typeface="Calibri"/>
                  <a:sym typeface="Calibri"/>
                </a:rPr>
                <a:t>Etik Bisnis</a:t>
              </a:r>
              <a:endParaRPr sz="1050" b="1">
                <a:solidFill>
                  <a:srgbClr val="002060"/>
                </a:solidFill>
                <a:latin typeface="Calibri"/>
                <a:ea typeface="Calibri"/>
                <a:cs typeface="Calibri"/>
                <a:sym typeface="Calibri"/>
              </a:endParaRPr>
            </a:p>
          </p:txBody>
        </p:sp>
        <p:sp>
          <p:nvSpPr>
            <p:cNvPr id="667" name="Google Shape;667;p68"/>
            <p:cNvSpPr/>
            <p:nvPr/>
          </p:nvSpPr>
          <p:spPr>
            <a:xfrm>
              <a:off x="5258074" y="4278685"/>
              <a:ext cx="548859"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68" name="Google Shape;668;p68"/>
            <p:cNvSpPr txBox="1"/>
            <p:nvPr/>
          </p:nvSpPr>
          <p:spPr>
            <a:xfrm>
              <a:off x="5518782" y="4274906"/>
              <a:ext cx="27442" cy="2744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69" name="Google Shape;669;p68"/>
            <p:cNvSpPr/>
            <p:nvPr/>
          </p:nvSpPr>
          <p:spPr>
            <a:xfrm>
              <a:off x="5806933" y="3945591"/>
              <a:ext cx="1372148" cy="686074"/>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70" name="Google Shape;670;p68"/>
            <p:cNvSpPr txBox="1"/>
            <p:nvPr/>
          </p:nvSpPr>
          <p:spPr>
            <a:xfrm>
              <a:off x="5827027" y="3965685"/>
              <a:ext cx="1331960" cy="6458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 sz="1050" b="1">
                  <a:solidFill>
                    <a:srgbClr val="002060"/>
                  </a:solidFill>
                  <a:latin typeface="Calibri"/>
                  <a:ea typeface="Calibri"/>
                  <a:cs typeface="Calibri"/>
                  <a:sym typeface="Calibri"/>
                </a:rPr>
                <a:t>Etik Profesi</a:t>
              </a:r>
              <a:endParaRPr sz="1050" b="1">
                <a:solidFill>
                  <a:srgbClr val="002060"/>
                </a:solidFill>
                <a:latin typeface="Calibri"/>
                <a:ea typeface="Calibri"/>
                <a:cs typeface="Calibri"/>
                <a:sym typeface="Calibri"/>
              </a:endParaRPr>
            </a:p>
          </p:txBody>
        </p:sp>
        <p:sp>
          <p:nvSpPr>
            <p:cNvPr id="671" name="Google Shape;671;p68"/>
            <p:cNvSpPr/>
            <p:nvPr/>
          </p:nvSpPr>
          <p:spPr>
            <a:xfrm rot="-3310531">
              <a:off x="6972954" y="3884192"/>
              <a:ext cx="961116"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72" name="Google Shape;672;p68"/>
            <p:cNvSpPr txBox="1"/>
            <p:nvPr/>
          </p:nvSpPr>
          <p:spPr>
            <a:xfrm rot="-3310531">
              <a:off x="7429484" y="3870107"/>
              <a:ext cx="48055" cy="480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73" name="Google Shape;673;p68"/>
            <p:cNvSpPr/>
            <p:nvPr/>
          </p:nvSpPr>
          <p:spPr>
            <a:xfrm>
              <a:off x="7727942" y="3156605"/>
              <a:ext cx="1232587"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74" name="Google Shape;674;p68"/>
            <p:cNvSpPr txBox="1"/>
            <p:nvPr/>
          </p:nvSpPr>
          <p:spPr>
            <a:xfrm>
              <a:off x="7748036" y="3176699"/>
              <a:ext cx="1192399" cy="64588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None/>
              </a:pPr>
              <a:r>
                <a:rPr lang="en" sz="1050">
                  <a:solidFill>
                    <a:schemeClr val="lt1"/>
                  </a:solidFill>
                  <a:latin typeface="Calibri"/>
                  <a:ea typeface="Calibri"/>
                  <a:cs typeface="Calibri"/>
                  <a:sym typeface="Calibri"/>
                </a:rPr>
                <a:t>Etik Kedokteran</a:t>
              </a:r>
              <a:endParaRPr sz="1050">
                <a:solidFill>
                  <a:schemeClr val="lt1"/>
                </a:solidFill>
                <a:latin typeface="Calibri"/>
                <a:ea typeface="Calibri"/>
                <a:cs typeface="Calibri"/>
                <a:sym typeface="Calibri"/>
              </a:endParaRPr>
            </a:p>
          </p:txBody>
        </p:sp>
        <p:sp>
          <p:nvSpPr>
            <p:cNvPr id="675" name="Google Shape;675;p68"/>
            <p:cNvSpPr/>
            <p:nvPr/>
          </p:nvSpPr>
          <p:spPr>
            <a:xfrm>
              <a:off x="7179082" y="4278685"/>
              <a:ext cx="526562"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76" name="Google Shape;676;p68"/>
            <p:cNvSpPr txBox="1"/>
            <p:nvPr/>
          </p:nvSpPr>
          <p:spPr>
            <a:xfrm>
              <a:off x="7429199" y="4275464"/>
              <a:ext cx="26328" cy="263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77" name="Google Shape;677;p68"/>
            <p:cNvSpPr/>
            <p:nvPr/>
          </p:nvSpPr>
          <p:spPr>
            <a:xfrm>
              <a:off x="7705644" y="3945591"/>
              <a:ext cx="1372148" cy="686074"/>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78" name="Google Shape;678;p68"/>
            <p:cNvSpPr txBox="1"/>
            <p:nvPr/>
          </p:nvSpPr>
          <p:spPr>
            <a:xfrm>
              <a:off x="7725738" y="3965685"/>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b="1">
                  <a:solidFill>
                    <a:srgbClr val="002060"/>
                  </a:solidFill>
                  <a:latin typeface="Arial"/>
                  <a:ea typeface="Arial"/>
                  <a:cs typeface="Arial"/>
                  <a:sym typeface="Arial"/>
                </a:rPr>
                <a:t>Etik Keinsinyuran</a:t>
              </a:r>
              <a:endParaRPr sz="1050" b="1">
                <a:solidFill>
                  <a:srgbClr val="002060"/>
                </a:solidFill>
                <a:latin typeface="Arial"/>
                <a:ea typeface="Arial"/>
                <a:cs typeface="Arial"/>
                <a:sym typeface="Arial"/>
              </a:endParaRPr>
            </a:p>
          </p:txBody>
        </p:sp>
        <p:sp>
          <p:nvSpPr>
            <p:cNvPr id="679" name="Google Shape;679;p68"/>
            <p:cNvSpPr/>
            <p:nvPr/>
          </p:nvSpPr>
          <p:spPr>
            <a:xfrm rot="3488183">
              <a:off x="6953600" y="4684327"/>
              <a:ext cx="955229"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80" name="Google Shape;680;p68"/>
            <p:cNvSpPr txBox="1"/>
            <p:nvPr/>
          </p:nvSpPr>
          <p:spPr>
            <a:xfrm rot="3488183">
              <a:off x="7407334" y="4670389"/>
              <a:ext cx="47761" cy="47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81" name="Google Shape;681;p68"/>
            <p:cNvSpPr/>
            <p:nvPr/>
          </p:nvSpPr>
          <p:spPr>
            <a:xfrm>
              <a:off x="7683347" y="4756874"/>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82" name="Google Shape;682;p68"/>
            <p:cNvSpPr txBox="1"/>
            <p:nvPr/>
          </p:nvSpPr>
          <p:spPr>
            <a:xfrm>
              <a:off x="7703441" y="4776968"/>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a:solidFill>
                    <a:schemeClr val="lt1"/>
                  </a:solidFill>
                  <a:latin typeface="Arial"/>
                  <a:ea typeface="Arial"/>
                  <a:cs typeface="Arial"/>
                  <a:sym typeface="Arial"/>
                </a:rPr>
                <a:t>dll</a:t>
              </a:r>
              <a:endParaRPr sz="1050">
                <a:solidFill>
                  <a:schemeClr val="lt1"/>
                </a:solidFill>
                <a:latin typeface="Arial"/>
                <a:ea typeface="Arial"/>
                <a:cs typeface="Arial"/>
                <a:sym typeface="Arial"/>
              </a:endParaRPr>
            </a:p>
          </p:txBody>
        </p:sp>
        <p:sp>
          <p:nvSpPr>
            <p:cNvPr id="683" name="Google Shape;683;p68"/>
            <p:cNvSpPr/>
            <p:nvPr/>
          </p:nvSpPr>
          <p:spPr>
            <a:xfrm rot="3310531">
              <a:off x="5051945" y="4673178"/>
              <a:ext cx="961116"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84" name="Google Shape;684;p68"/>
            <p:cNvSpPr txBox="1"/>
            <p:nvPr/>
          </p:nvSpPr>
          <p:spPr>
            <a:xfrm rot="3310531">
              <a:off x="5508476" y="4659093"/>
              <a:ext cx="48055" cy="480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85" name="Google Shape;685;p68"/>
            <p:cNvSpPr/>
            <p:nvPr/>
          </p:nvSpPr>
          <p:spPr>
            <a:xfrm>
              <a:off x="5806933" y="4734576"/>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86" name="Google Shape;686;p68"/>
            <p:cNvSpPr txBox="1"/>
            <p:nvPr/>
          </p:nvSpPr>
          <p:spPr>
            <a:xfrm>
              <a:off x="5827027" y="4754670"/>
              <a:ext cx="1331960" cy="64588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 sz="1050">
                  <a:solidFill>
                    <a:schemeClr val="lt1"/>
                  </a:solidFill>
                  <a:latin typeface="Calibri"/>
                  <a:ea typeface="Calibri"/>
                  <a:cs typeface="Calibri"/>
                  <a:sym typeface="Calibri"/>
                </a:rPr>
                <a:t>Etik Lingkungan</a:t>
              </a:r>
              <a:endParaRPr sz="1050">
                <a:solidFill>
                  <a:schemeClr val="lt1"/>
                </a:solidFill>
                <a:latin typeface="Calibri"/>
                <a:ea typeface="Calibri"/>
                <a:cs typeface="Calibri"/>
                <a:sym typeface="Calibri"/>
              </a:endParaRPr>
            </a:p>
          </p:txBody>
        </p:sp>
        <p:sp>
          <p:nvSpPr>
            <p:cNvPr id="687" name="Google Shape;687;p68"/>
            <p:cNvSpPr/>
            <p:nvPr/>
          </p:nvSpPr>
          <p:spPr>
            <a:xfrm rot="4009472">
              <a:off x="993165" y="4821113"/>
              <a:ext cx="1394643" cy="19885"/>
            </a:xfrm>
            <a:custGeom>
              <a:avLst/>
              <a:gdLst/>
              <a:ahLst/>
              <a:cxnLst/>
              <a:rect l="l" t="t" r="r" b="b"/>
              <a:pathLst>
                <a:path w="120000" h="120000" extrusionOk="0">
                  <a:moveTo>
                    <a:pt x="0" y="59997"/>
                  </a:moveTo>
                  <a:lnTo>
                    <a:pt x="120000" y="59997"/>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88" name="Google Shape;688;p68"/>
            <p:cNvSpPr txBox="1"/>
            <p:nvPr/>
          </p:nvSpPr>
          <p:spPr>
            <a:xfrm rot="4009472">
              <a:off x="1655621" y="4796189"/>
              <a:ext cx="69732" cy="6973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89" name="Google Shape;689;p68"/>
            <p:cNvSpPr/>
            <p:nvPr/>
          </p:nvSpPr>
          <p:spPr>
            <a:xfrm>
              <a:off x="1964917" y="5129069"/>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0" name="Google Shape;690;p68"/>
            <p:cNvSpPr txBox="1"/>
            <p:nvPr/>
          </p:nvSpPr>
          <p:spPr>
            <a:xfrm>
              <a:off x="1985011" y="5149163"/>
              <a:ext cx="1331960" cy="64588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 sz="1050" b="1">
                  <a:solidFill>
                    <a:schemeClr val="lt1"/>
                  </a:solidFill>
                  <a:latin typeface="Calibri"/>
                  <a:ea typeface="Calibri"/>
                  <a:cs typeface="Calibri"/>
                  <a:sym typeface="Calibri"/>
                </a:rPr>
                <a:t>Etik Non-Normatif</a:t>
              </a:r>
              <a:endParaRPr sz="1050" b="1">
                <a:solidFill>
                  <a:schemeClr val="lt1"/>
                </a:solidFill>
                <a:latin typeface="Calibri"/>
                <a:ea typeface="Calibri"/>
                <a:cs typeface="Calibri"/>
                <a:sym typeface="Calibri"/>
              </a:endParaRPr>
            </a:p>
          </p:txBody>
        </p:sp>
        <p:sp>
          <p:nvSpPr>
            <p:cNvPr id="691" name="Google Shape;691;p68"/>
            <p:cNvSpPr/>
            <p:nvPr/>
          </p:nvSpPr>
          <p:spPr>
            <a:xfrm rot="-2142401">
              <a:off x="3273534" y="5264917"/>
              <a:ext cx="675922"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2" name="Google Shape;692;p68"/>
            <p:cNvSpPr txBox="1"/>
            <p:nvPr/>
          </p:nvSpPr>
          <p:spPr>
            <a:xfrm rot="-2142401">
              <a:off x="3594597" y="5257962"/>
              <a:ext cx="33796" cy="337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93" name="Google Shape;693;p68"/>
            <p:cNvSpPr/>
            <p:nvPr/>
          </p:nvSpPr>
          <p:spPr>
            <a:xfrm>
              <a:off x="3885925" y="4734576"/>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4" name="Google Shape;694;p68"/>
            <p:cNvSpPr txBox="1"/>
            <p:nvPr/>
          </p:nvSpPr>
          <p:spPr>
            <a:xfrm>
              <a:off x="3906019" y="4754669"/>
              <a:ext cx="1471441" cy="645887"/>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dirty="0">
                  <a:solidFill>
                    <a:schemeClr val="lt1"/>
                  </a:solidFill>
                  <a:latin typeface="Arial"/>
                  <a:ea typeface="Arial"/>
                  <a:cs typeface="Arial"/>
                  <a:sym typeface="Arial"/>
                </a:rPr>
                <a:t>Etik Deskriptif</a:t>
              </a:r>
              <a:endParaRPr sz="1050" dirty="0">
                <a:solidFill>
                  <a:schemeClr val="lt1"/>
                </a:solidFill>
                <a:latin typeface="Arial"/>
                <a:ea typeface="Arial"/>
                <a:cs typeface="Arial"/>
                <a:sym typeface="Arial"/>
              </a:endParaRPr>
            </a:p>
            <a:p>
              <a:pPr marL="0" marR="0" lvl="0" indent="0" algn="ctr" rtl="0">
                <a:lnSpc>
                  <a:spcPct val="90000"/>
                </a:lnSpc>
                <a:spcBef>
                  <a:spcPts val="595"/>
                </a:spcBef>
                <a:spcAft>
                  <a:spcPts val="0"/>
                </a:spcAft>
                <a:buNone/>
              </a:pPr>
              <a:r>
                <a:rPr lang="en" sz="1050" dirty="0">
                  <a:solidFill>
                    <a:schemeClr val="lt1"/>
                  </a:solidFill>
                  <a:latin typeface="Arial"/>
                  <a:ea typeface="Arial"/>
                  <a:cs typeface="Arial"/>
                  <a:sym typeface="Arial"/>
                </a:rPr>
                <a:t>☞ observasi</a:t>
              </a:r>
              <a:endParaRPr sz="1050" dirty="0">
                <a:solidFill>
                  <a:schemeClr val="lt1"/>
                </a:solidFill>
                <a:latin typeface="Arial"/>
                <a:ea typeface="Arial"/>
                <a:cs typeface="Arial"/>
                <a:sym typeface="Arial"/>
              </a:endParaRPr>
            </a:p>
          </p:txBody>
        </p:sp>
        <p:sp>
          <p:nvSpPr>
            <p:cNvPr id="695" name="Google Shape;695;p68"/>
            <p:cNvSpPr/>
            <p:nvPr/>
          </p:nvSpPr>
          <p:spPr>
            <a:xfrm rot="2142401">
              <a:off x="3273534" y="5659410"/>
              <a:ext cx="675922" cy="19885"/>
            </a:xfrm>
            <a:custGeom>
              <a:avLst/>
              <a:gdLst/>
              <a:ahLst/>
              <a:cxnLst/>
              <a:rect l="l" t="t" r="r" b="b"/>
              <a:pathLst>
                <a:path w="120000" h="120000" extrusionOk="0">
                  <a:moveTo>
                    <a:pt x="0" y="59997"/>
                  </a:moveTo>
                  <a:lnTo>
                    <a:pt x="120000" y="59997"/>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6" name="Google Shape;696;p68"/>
            <p:cNvSpPr txBox="1"/>
            <p:nvPr/>
          </p:nvSpPr>
          <p:spPr>
            <a:xfrm rot="2142401">
              <a:off x="3594597" y="5652455"/>
              <a:ext cx="33796" cy="337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p:txBody>
        </p:sp>
        <p:sp>
          <p:nvSpPr>
            <p:cNvPr id="697" name="Google Shape;697;p68"/>
            <p:cNvSpPr/>
            <p:nvPr/>
          </p:nvSpPr>
          <p:spPr>
            <a:xfrm>
              <a:off x="3885925" y="5523562"/>
              <a:ext cx="1372148" cy="68607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698" name="Google Shape;698;p68"/>
            <p:cNvSpPr txBox="1"/>
            <p:nvPr/>
          </p:nvSpPr>
          <p:spPr>
            <a:xfrm>
              <a:off x="3906019" y="5543656"/>
              <a:ext cx="1331960" cy="645886"/>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 sz="1050" dirty="0">
                  <a:solidFill>
                    <a:schemeClr val="lt1"/>
                  </a:solidFill>
                  <a:latin typeface="Arial"/>
                  <a:ea typeface="Arial"/>
                  <a:cs typeface="Arial"/>
                  <a:sym typeface="Arial"/>
                </a:rPr>
                <a:t>Metaetik</a:t>
              </a:r>
              <a:endParaRPr sz="1050" dirty="0">
                <a:solidFill>
                  <a:schemeClr val="lt1"/>
                </a:solidFill>
                <a:latin typeface="Arial"/>
                <a:ea typeface="Arial"/>
                <a:cs typeface="Arial"/>
                <a:sym typeface="Arial"/>
              </a:endParaRPr>
            </a:p>
            <a:p>
              <a:pPr marL="0" marR="0" lvl="0" indent="0" algn="ctr" rtl="0">
                <a:lnSpc>
                  <a:spcPct val="90000"/>
                </a:lnSpc>
                <a:spcBef>
                  <a:spcPts val="595"/>
                </a:spcBef>
                <a:spcAft>
                  <a:spcPts val="0"/>
                </a:spcAft>
                <a:buNone/>
              </a:pPr>
              <a:r>
                <a:rPr lang="en" sz="1050" dirty="0">
                  <a:solidFill>
                    <a:schemeClr val="lt1"/>
                  </a:solidFill>
                  <a:latin typeface="Arial"/>
                  <a:ea typeface="Arial"/>
                  <a:cs typeface="Arial"/>
                  <a:sym typeface="Arial"/>
                </a:rPr>
                <a:t>☞ pengartian</a:t>
              </a:r>
              <a:endParaRPr sz="1050" dirty="0">
                <a:solidFill>
                  <a:schemeClr val="lt1"/>
                </a:solidFill>
                <a:latin typeface="Arial"/>
                <a:ea typeface="Arial"/>
                <a:cs typeface="Arial"/>
                <a:sym typeface="Arial"/>
              </a:endParaRPr>
            </a:p>
          </p:txBody>
        </p:sp>
      </p:grpSp>
      <p:sp>
        <p:nvSpPr>
          <p:cNvPr id="699" name="Google Shape;699;p68"/>
          <p:cNvSpPr txBox="1"/>
          <p:nvPr/>
        </p:nvSpPr>
        <p:spPr>
          <a:xfrm>
            <a:off x="1888938" y="2836635"/>
            <a:ext cx="1665287"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dirty="0">
                <a:solidFill>
                  <a:schemeClr val="dk1"/>
                </a:solidFill>
                <a:latin typeface="Calibri"/>
                <a:ea typeface="Calibri"/>
                <a:cs typeface="Calibri"/>
                <a:sym typeface="Calibri"/>
              </a:rPr>
              <a:t>Sesuai kaidah &amp; aturan yang berlaku</a:t>
            </a:r>
            <a:endParaRPr sz="1050" dirty="0"/>
          </a:p>
        </p:txBody>
      </p:sp>
      <p:sp>
        <p:nvSpPr>
          <p:cNvPr id="701" name="Google Shape;701;p68"/>
          <p:cNvSpPr txBox="1"/>
          <p:nvPr/>
        </p:nvSpPr>
        <p:spPr>
          <a:xfrm>
            <a:off x="8532440" y="4750511"/>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42</a:t>
            </a:fld>
            <a:endParaRPr sz="1800" b="1" dirty="0">
              <a:solidFill>
                <a:schemeClr val="dk1"/>
              </a:solidFill>
              <a:latin typeface="Arial"/>
              <a:ea typeface="Arial"/>
              <a:cs typeface="Arial"/>
              <a:sym typeface="Arial"/>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0"/>
          <p:cNvSpPr/>
          <p:nvPr/>
        </p:nvSpPr>
        <p:spPr>
          <a:xfrm>
            <a:off x="1898909" y="739009"/>
            <a:ext cx="5471700" cy="4104600"/>
          </a:xfrm>
          <a:prstGeom prst="ellipse">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pic>
        <p:nvPicPr>
          <p:cNvPr id="495" name="Google Shape;495;p60"/>
          <p:cNvPicPr preferRelativeResize="0"/>
          <p:nvPr/>
        </p:nvPicPr>
        <p:blipFill rotWithShape="1">
          <a:blip r:embed="rId3">
            <a:alphaModFix/>
          </a:blip>
          <a:srcRect/>
          <a:stretch/>
        </p:blipFill>
        <p:spPr>
          <a:xfrm>
            <a:off x="4037963" y="3379623"/>
            <a:ext cx="822935" cy="939418"/>
          </a:xfrm>
          <a:prstGeom prst="rect">
            <a:avLst/>
          </a:prstGeom>
          <a:noFill/>
          <a:ln>
            <a:noFill/>
          </a:ln>
          <a:effectLst>
            <a:outerShdw blurRad="44450" dist="27940" dir="5400000" algn="ctr">
              <a:srgbClr val="000000">
                <a:alpha val="31764"/>
              </a:srgbClr>
            </a:outerShdw>
          </a:effectLst>
        </p:spPr>
      </p:pic>
      <p:sp>
        <p:nvSpPr>
          <p:cNvPr id="496" name="Google Shape;496;p60"/>
          <p:cNvSpPr/>
          <p:nvPr/>
        </p:nvSpPr>
        <p:spPr>
          <a:xfrm>
            <a:off x="2286000" y="1706870"/>
            <a:ext cx="4572000" cy="14542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0" b="1" dirty="0">
                <a:solidFill>
                  <a:schemeClr val="dk1"/>
                </a:solidFill>
                <a:latin typeface="Arial"/>
                <a:ea typeface="Arial"/>
                <a:cs typeface="Arial"/>
                <a:sym typeface="Arial"/>
              </a:rPr>
              <a:t>PENUTUP</a:t>
            </a:r>
            <a:endParaRPr sz="6000" dirty="0">
              <a:solidFill>
                <a:schemeClr val="dk1"/>
              </a:solidFill>
              <a:latin typeface="Arial"/>
              <a:ea typeface="Arial"/>
              <a:cs typeface="Arial"/>
              <a:sym typeface="Arial"/>
            </a:endParaRPr>
          </a:p>
        </p:txBody>
      </p:sp>
      <p:sp>
        <p:nvSpPr>
          <p:cNvPr id="497" name="Google Shape;497;p60"/>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43</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30"/>
          <p:cNvGrpSpPr/>
          <p:nvPr/>
        </p:nvGrpSpPr>
        <p:grpSpPr>
          <a:xfrm>
            <a:off x="200060" y="704851"/>
            <a:ext cx="8786543" cy="4138612"/>
            <a:chOff x="273" y="512"/>
            <a:chExt cx="5575" cy="3448"/>
          </a:xfrm>
        </p:grpSpPr>
        <p:grpSp>
          <p:nvGrpSpPr>
            <p:cNvPr id="175" name="Google Shape;175;p30"/>
            <p:cNvGrpSpPr/>
            <p:nvPr/>
          </p:nvGrpSpPr>
          <p:grpSpPr>
            <a:xfrm>
              <a:off x="273" y="512"/>
              <a:ext cx="5575" cy="3432"/>
              <a:chOff x="112" y="512"/>
              <a:chExt cx="6024" cy="3500"/>
            </a:xfrm>
          </p:grpSpPr>
          <p:sp>
            <p:nvSpPr>
              <p:cNvPr id="176" name="Google Shape;176;p30"/>
              <p:cNvSpPr/>
              <p:nvPr/>
            </p:nvSpPr>
            <p:spPr>
              <a:xfrm>
                <a:off x="112" y="512"/>
                <a:ext cx="6024" cy="3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30"/>
              <p:cNvSpPr/>
              <p:nvPr/>
            </p:nvSpPr>
            <p:spPr>
              <a:xfrm>
                <a:off x="129" y="520"/>
                <a:ext cx="5995" cy="3478"/>
              </a:xfrm>
              <a:custGeom>
                <a:avLst/>
                <a:gdLst/>
                <a:ahLst/>
                <a:cxnLst/>
                <a:rect l="l" t="t" r="r" b="b"/>
                <a:pathLst>
                  <a:path w="17388" h="10121" extrusionOk="0">
                    <a:moveTo>
                      <a:pt x="10585" y="10121"/>
                    </a:moveTo>
                    <a:lnTo>
                      <a:pt x="10658" y="10110"/>
                    </a:lnTo>
                    <a:lnTo>
                      <a:pt x="11450" y="10025"/>
                    </a:lnTo>
                    <a:lnTo>
                      <a:pt x="11951" y="9942"/>
                    </a:lnTo>
                    <a:lnTo>
                      <a:pt x="12438" y="9839"/>
                    </a:lnTo>
                    <a:lnTo>
                      <a:pt x="12919" y="9706"/>
                    </a:lnTo>
                    <a:lnTo>
                      <a:pt x="13385" y="9548"/>
                    </a:lnTo>
                    <a:lnTo>
                      <a:pt x="13707" y="9418"/>
                    </a:lnTo>
                    <a:lnTo>
                      <a:pt x="14167" y="9205"/>
                    </a:lnTo>
                    <a:lnTo>
                      <a:pt x="14604" y="8966"/>
                    </a:lnTo>
                    <a:lnTo>
                      <a:pt x="15021" y="8705"/>
                    </a:lnTo>
                    <a:lnTo>
                      <a:pt x="15411" y="8422"/>
                    </a:lnTo>
                    <a:lnTo>
                      <a:pt x="15781" y="8119"/>
                    </a:lnTo>
                    <a:lnTo>
                      <a:pt x="15938" y="7977"/>
                    </a:lnTo>
                    <a:lnTo>
                      <a:pt x="16338" y="8434"/>
                    </a:lnTo>
                    <a:lnTo>
                      <a:pt x="16091" y="8626"/>
                    </a:lnTo>
                    <a:lnTo>
                      <a:pt x="16418" y="8473"/>
                    </a:lnTo>
                    <a:lnTo>
                      <a:pt x="16543" y="8578"/>
                    </a:lnTo>
                    <a:lnTo>
                      <a:pt x="16672" y="8658"/>
                    </a:lnTo>
                    <a:lnTo>
                      <a:pt x="16801" y="8690"/>
                    </a:lnTo>
                    <a:lnTo>
                      <a:pt x="16911" y="8690"/>
                    </a:lnTo>
                    <a:lnTo>
                      <a:pt x="17001" y="8639"/>
                    </a:lnTo>
                    <a:lnTo>
                      <a:pt x="17067" y="8573"/>
                    </a:lnTo>
                    <a:lnTo>
                      <a:pt x="17079" y="8555"/>
                    </a:lnTo>
                    <a:lnTo>
                      <a:pt x="17209" y="8305"/>
                    </a:lnTo>
                    <a:lnTo>
                      <a:pt x="17303" y="8044"/>
                    </a:lnTo>
                    <a:lnTo>
                      <a:pt x="17359" y="7779"/>
                    </a:lnTo>
                    <a:lnTo>
                      <a:pt x="17383" y="7580"/>
                    </a:lnTo>
                    <a:lnTo>
                      <a:pt x="17383" y="6912"/>
                    </a:lnTo>
                    <a:lnTo>
                      <a:pt x="16146" y="6870"/>
                    </a:lnTo>
                    <a:lnTo>
                      <a:pt x="17383" y="6837"/>
                    </a:lnTo>
                    <a:lnTo>
                      <a:pt x="17383" y="6497"/>
                    </a:lnTo>
                    <a:lnTo>
                      <a:pt x="17038" y="6479"/>
                    </a:lnTo>
                    <a:lnTo>
                      <a:pt x="17383" y="6453"/>
                    </a:lnTo>
                    <a:lnTo>
                      <a:pt x="17386" y="2717"/>
                    </a:lnTo>
                    <a:lnTo>
                      <a:pt x="15431" y="2668"/>
                    </a:lnTo>
                    <a:lnTo>
                      <a:pt x="17386" y="2630"/>
                    </a:lnTo>
                    <a:lnTo>
                      <a:pt x="17388" y="0"/>
                    </a:lnTo>
                    <a:lnTo>
                      <a:pt x="0" y="0"/>
                    </a:lnTo>
                    <a:lnTo>
                      <a:pt x="0" y="10116"/>
                    </a:lnTo>
                    <a:lnTo>
                      <a:pt x="10585" y="1012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30"/>
              <p:cNvSpPr/>
              <p:nvPr/>
            </p:nvSpPr>
            <p:spPr>
              <a:xfrm>
                <a:off x="3786" y="3259"/>
                <a:ext cx="2147" cy="737"/>
              </a:xfrm>
              <a:custGeom>
                <a:avLst/>
                <a:gdLst/>
                <a:ahLst/>
                <a:cxnLst/>
                <a:rect l="l" t="t" r="r" b="b"/>
                <a:pathLst>
                  <a:path w="6228" h="2144" extrusionOk="0">
                    <a:moveTo>
                      <a:pt x="0" y="2144"/>
                    </a:moveTo>
                    <a:lnTo>
                      <a:pt x="914" y="2081"/>
                    </a:lnTo>
                    <a:lnTo>
                      <a:pt x="1461" y="2018"/>
                    </a:lnTo>
                    <a:lnTo>
                      <a:pt x="1791" y="1964"/>
                    </a:lnTo>
                    <a:lnTo>
                      <a:pt x="2137" y="1889"/>
                    </a:lnTo>
                    <a:lnTo>
                      <a:pt x="6228" y="713"/>
                    </a:lnTo>
                    <a:lnTo>
                      <a:pt x="6120" y="713"/>
                    </a:lnTo>
                    <a:lnTo>
                      <a:pt x="5993" y="682"/>
                    </a:lnTo>
                    <a:lnTo>
                      <a:pt x="5865" y="603"/>
                    </a:lnTo>
                    <a:lnTo>
                      <a:pt x="5743" y="496"/>
                    </a:lnTo>
                    <a:lnTo>
                      <a:pt x="5421" y="649"/>
                    </a:lnTo>
                    <a:lnTo>
                      <a:pt x="5665" y="457"/>
                    </a:lnTo>
                    <a:lnTo>
                      <a:pt x="5271" y="0"/>
                    </a:lnTo>
                    <a:lnTo>
                      <a:pt x="5117" y="143"/>
                    </a:lnTo>
                    <a:lnTo>
                      <a:pt x="4752" y="445"/>
                    </a:lnTo>
                    <a:lnTo>
                      <a:pt x="4368" y="728"/>
                    </a:lnTo>
                    <a:lnTo>
                      <a:pt x="3957" y="989"/>
                    </a:lnTo>
                    <a:lnTo>
                      <a:pt x="3527" y="1229"/>
                    </a:lnTo>
                    <a:lnTo>
                      <a:pt x="3073" y="1443"/>
                    </a:lnTo>
                    <a:lnTo>
                      <a:pt x="2756" y="1572"/>
                    </a:lnTo>
                    <a:lnTo>
                      <a:pt x="2297" y="1729"/>
                    </a:lnTo>
                    <a:lnTo>
                      <a:pt x="1824" y="1862"/>
                    </a:lnTo>
                    <a:lnTo>
                      <a:pt x="1345" y="1966"/>
                    </a:lnTo>
                    <a:lnTo>
                      <a:pt x="852" y="2048"/>
                    </a:lnTo>
                    <a:lnTo>
                      <a:pt x="71" y="2134"/>
                    </a:lnTo>
                    <a:lnTo>
                      <a:pt x="0" y="2144"/>
                    </a:lnTo>
                    <a:close/>
                  </a:path>
                </a:pathLst>
              </a:custGeom>
              <a:solidFill>
                <a:srgbClr val="A1A1A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79" name="Google Shape;179;p30"/>
            <p:cNvSpPr/>
            <p:nvPr/>
          </p:nvSpPr>
          <p:spPr>
            <a:xfrm>
              <a:off x="289" y="512"/>
              <a:ext cx="5384" cy="3448"/>
            </a:xfrm>
            <a:prstGeom prst="rect">
              <a:avLst/>
            </a:prstGeom>
            <a:noFill/>
            <a:ln>
              <a:noFill/>
            </a:ln>
          </p:spPr>
          <p:txBody>
            <a:bodyPr spcFirstLastPara="1" wrap="square" lIns="92075" tIns="46025" rIns="92075" bIns="46025" anchor="t" anchorCtr="0">
              <a:noAutofit/>
            </a:bodyPr>
            <a:lstStyle/>
            <a:p>
              <a:pPr marL="342900" marR="0" lvl="0" indent="-342900" algn="ctr" rtl="0">
                <a:lnSpc>
                  <a:spcPct val="70000"/>
                </a:lnSpc>
                <a:spcBef>
                  <a:spcPts val="0"/>
                </a:spcBef>
                <a:spcAft>
                  <a:spcPts val="0"/>
                </a:spcAft>
                <a:buClr>
                  <a:schemeClr val="folHlink"/>
                </a:buClr>
                <a:buSzPts val="375"/>
                <a:buFont typeface="Arial"/>
                <a:buNone/>
              </a:pPr>
              <a:endParaRPr sz="100">
                <a:solidFill>
                  <a:schemeClr val="accent1"/>
                </a:solidFill>
                <a:latin typeface="Arial"/>
                <a:ea typeface="Arial"/>
                <a:cs typeface="Arial"/>
                <a:sym typeface="Arial"/>
              </a:endParaRPr>
            </a:p>
            <a:p>
              <a:pPr marL="342900" marR="0" lvl="0" indent="-342900" algn="ctr" rtl="0">
                <a:lnSpc>
                  <a:spcPct val="70000"/>
                </a:lnSpc>
                <a:spcBef>
                  <a:spcPts val="520"/>
                </a:spcBef>
                <a:spcAft>
                  <a:spcPts val="0"/>
                </a:spcAft>
                <a:buClr>
                  <a:schemeClr val="folHlink"/>
                </a:buClr>
                <a:buSzPts val="1650"/>
                <a:buFont typeface="Arial"/>
                <a:buNone/>
              </a:pPr>
              <a:r>
                <a:rPr lang="en" sz="1600">
                  <a:solidFill>
                    <a:srgbClr val="9966FF"/>
                  </a:solidFill>
                  <a:latin typeface="Arial Black"/>
                  <a:ea typeface="Arial Black"/>
                  <a:cs typeface="Arial Black"/>
                  <a:sym typeface="Arial Black"/>
                </a:rPr>
                <a:t>“..… A PROFESSION IS A </a:t>
              </a:r>
              <a:r>
                <a:rPr lang="en" sz="2000">
                  <a:solidFill>
                    <a:srgbClr val="9966FF"/>
                  </a:solidFill>
                  <a:latin typeface="Arial Black"/>
                  <a:ea typeface="Arial Black"/>
                  <a:cs typeface="Arial Black"/>
                  <a:sym typeface="Arial Black"/>
                </a:rPr>
                <a:t>CALLING</a:t>
              </a:r>
              <a:endParaRPr sz="800"/>
            </a:p>
            <a:p>
              <a:pPr marL="342900" marR="0" lvl="0" indent="-342900" algn="ctr" rtl="0">
                <a:lnSpc>
                  <a:spcPct val="70000"/>
                </a:lnSpc>
                <a:spcBef>
                  <a:spcPts val="520"/>
                </a:spcBef>
                <a:spcAft>
                  <a:spcPts val="0"/>
                </a:spcAft>
                <a:buClr>
                  <a:schemeClr val="folHlink"/>
                </a:buClr>
                <a:buSzPts val="1950"/>
                <a:buFont typeface="Arial"/>
                <a:buNone/>
              </a:pPr>
              <a:endParaRPr sz="2000">
                <a:solidFill>
                  <a:srgbClr val="9966FF"/>
                </a:solidFill>
                <a:latin typeface="Arial Black"/>
                <a:ea typeface="Arial Black"/>
                <a:cs typeface="Arial Black"/>
                <a:sym typeface="Arial Black"/>
              </a:endParaRPr>
            </a:p>
            <a:p>
              <a:pPr marL="342900" marR="0" lvl="0" indent="-342900" algn="ctr" rtl="0">
                <a:lnSpc>
                  <a:spcPct val="70000"/>
                </a:lnSpc>
                <a:spcBef>
                  <a:spcPts val="160"/>
                </a:spcBef>
                <a:spcAft>
                  <a:spcPts val="0"/>
                </a:spcAft>
                <a:buClr>
                  <a:schemeClr val="folHlink"/>
                </a:buClr>
                <a:buSzPts val="600"/>
                <a:buFont typeface="Arial"/>
                <a:buNone/>
              </a:pPr>
              <a:endParaRPr sz="200">
                <a:solidFill>
                  <a:srgbClr val="9966FF"/>
                </a:solidFill>
                <a:latin typeface="Arial Black"/>
                <a:ea typeface="Arial Black"/>
                <a:cs typeface="Arial Black"/>
                <a:sym typeface="Arial Black"/>
              </a:endParaRPr>
            </a:p>
            <a:p>
              <a:pPr marL="342900" marR="0" lvl="0" indent="-342900" algn="ctr" rtl="0">
                <a:lnSpc>
                  <a:spcPct val="70000"/>
                </a:lnSpc>
                <a:spcBef>
                  <a:spcPts val="440"/>
                </a:spcBef>
                <a:spcAft>
                  <a:spcPts val="0"/>
                </a:spcAft>
                <a:buClr>
                  <a:schemeClr val="folHlink"/>
                </a:buClr>
                <a:buSzPts val="1650"/>
                <a:buFont typeface="Arial"/>
                <a:buNone/>
              </a:pPr>
              <a:r>
                <a:rPr lang="en" sz="1600">
                  <a:solidFill>
                    <a:srgbClr val="0070C0"/>
                  </a:solidFill>
                  <a:latin typeface="Arial Black"/>
                  <a:ea typeface="Arial Black"/>
                  <a:cs typeface="Arial Black"/>
                  <a:sym typeface="Arial Black"/>
                </a:rPr>
                <a:t>WHICH IS PURSUED ONLY BY</a:t>
              </a:r>
              <a:endParaRPr sz="800"/>
            </a:p>
            <a:p>
              <a:pPr marL="342900" marR="0" lvl="0" indent="-342900" algn="ctr" rtl="0">
                <a:lnSpc>
                  <a:spcPct val="70000"/>
                </a:lnSpc>
                <a:spcBef>
                  <a:spcPts val="520"/>
                </a:spcBef>
                <a:spcAft>
                  <a:spcPts val="0"/>
                </a:spcAft>
                <a:buClr>
                  <a:schemeClr val="folHlink"/>
                </a:buClr>
                <a:buSzPts val="1650"/>
                <a:buFont typeface="Arial"/>
                <a:buNone/>
              </a:pPr>
              <a:r>
                <a:rPr lang="en" sz="1600">
                  <a:solidFill>
                    <a:srgbClr val="0070C0"/>
                  </a:solidFill>
                  <a:latin typeface="Arial Black"/>
                  <a:ea typeface="Arial Black"/>
                  <a:cs typeface="Arial Black"/>
                  <a:sym typeface="Arial Black"/>
                </a:rPr>
                <a:t>AN </a:t>
              </a:r>
              <a:r>
                <a:rPr lang="en" sz="2000">
                  <a:solidFill>
                    <a:srgbClr val="0070C0"/>
                  </a:solidFill>
                  <a:latin typeface="Arial Black"/>
                  <a:ea typeface="Arial Black"/>
                  <a:cs typeface="Arial Black"/>
                  <a:sym typeface="Arial Black"/>
                </a:rPr>
                <a:t>ORGANIZED</a:t>
              </a:r>
              <a:r>
                <a:rPr lang="en" sz="1600">
                  <a:solidFill>
                    <a:srgbClr val="0070C0"/>
                  </a:solidFill>
                  <a:latin typeface="Arial Black"/>
                  <a:ea typeface="Arial Black"/>
                  <a:cs typeface="Arial Black"/>
                  <a:sym typeface="Arial Black"/>
                </a:rPr>
                <a:t> BODY OF PEOPLE</a:t>
              </a:r>
              <a:endParaRPr sz="800"/>
            </a:p>
            <a:p>
              <a:pPr marL="342900" marR="0" lvl="0" indent="-342900" algn="ctr" rtl="0">
                <a:lnSpc>
                  <a:spcPct val="70000"/>
                </a:lnSpc>
                <a:spcBef>
                  <a:spcPts val="160"/>
                </a:spcBef>
                <a:spcAft>
                  <a:spcPts val="0"/>
                </a:spcAft>
                <a:buClr>
                  <a:schemeClr val="folHlink"/>
                </a:buClr>
                <a:buSzPts val="600"/>
                <a:buFont typeface="Arial"/>
                <a:buNone/>
              </a:pPr>
              <a:endParaRPr sz="200">
                <a:solidFill>
                  <a:schemeClr val="folHlink"/>
                </a:solidFill>
                <a:latin typeface="Arial Black"/>
                <a:ea typeface="Arial Black"/>
                <a:cs typeface="Arial Black"/>
                <a:sym typeface="Arial Black"/>
              </a:endParaRPr>
            </a:p>
            <a:p>
              <a:pPr marL="342900" marR="0" lvl="0" indent="-342900" algn="ctr" rtl="0">
                <a:lnSpc>
                  <a:spcPct val="70000"/>
                </a:lnSpc>
                <a:spcBef>
                  <a:spcPts val="440"/>
                </a:spcBef>
                <a:spcAft>
                  <a:spcPts val="0"/>
                </a:spcAft>
                <a:buClr>
                  <a:schemeClr val="folHlink"/>
                </a:buClr>
                <a:buSzPts val="1650"/>
                <a:buFont typeface="Arial"/>
                <a:buNone/>
              </a:pPr>
              <a:r>
                <a:rPr lang="en" sz="1600">
                  <a:solidFill>
                    <a:srgbClr val="00CC00"/>
                  </a:solidFill>
                  <a:latin typeface="Arial Black"/>
                  <a:ea typeface="Arial Black"/>
                  <a:cs typeface="Arial Black"/>
                  <a:sym typeface="Arial Black"/>
                </a:rPr>
                <a:t>POSSESSED OF</a:t>
              </a:r>
              <a:endParaRPr sz="800"/>
            </a:p>
            <a:p>
              <a:pPr marL="342900" marR="0" lvl="0" indent="-342900" algn="ctr" rtl="0">
                <a:lnSpc>
                  <a:spcPct val="70000"/>
                </a:lnSpc>
                <a:spcBef>
                  <a:spcPts val="520"/>
                </a:spcBef>
                <a:spcAft>
                  <a:spcPts val="0"/>
                </a:spcAft>
                <a:buClr>
                  <a:schemeClr val="folHlink"/>
                </a:buClr>
                <a:buSzPts val="1800"/>
                <a:buFont typeface="Arial"/>
                <a:buNone/>
              </a:pPr>
              <a:r>
                <a:rPr lang="en" sz="1800">
                  <a:solidFill>
                    <a:srgbClr val="00CC00"/>
                  </a:solidFill>
                  <a:latin typeface="Arial Black"/>
                  <a:ea typeface="Arial Black"/>
                  <a:cs typeface="Arial Black"/>
                  <a:sym typeface="Arial Black"/>
                </a:rPr>
                <a:t>HIGH </a:t>
              </a:r>
              <a:r>
                <a:rPr lang="en" sz="2000">
                  <a:solidFill>
                    <a:srgbClr val="00CC00"/>
                  </a:solidFill>
                  <a:latin typeface="Arial Black"/>
                  <a:ea typeface="Arial Black"/>
                  <a:cs typeface="Arial Black"/>
                  <a:sym typeface="Arial Black"/>
                </a:rPr>
                <a:t>SCIENTIFIC QUALIFICATIONS</a:t>
              </a:r>
              <a:r>
                <a:rPr lang="en" sz="1600">
                  <a:solidFill>
                    <a:srgbClr val="00CC00"/>
                  </a:solidFill>
                  <a:latin typeface="Arial Black"/>
                  <a:ea typeface="Arial Black"/>
                  <a:cs typeface="Arial Black"/>
                  <a:sym typeface="Arial Black"/>
                </a:rPr>
                <a:t> </a:t>
              </a:r>
              <a:endParaRPr sz="800"/>
            </a:p>
            <a:p>
              <a:pPr marL="342900" marR="0" lvl="0" indent="-342900" algn="ctr" rtl="0">
                <a:lnSpc>
                  <a:spcPct val="70000"/>
                </a:lnSpc>
                <a:spcBef>
                  <a:spcPts val="440"/>
                </a:spcBef>
                <a:spcAft>
                  <a:spcPts val="0"/>
                </a:spcAft>
                <a:buClr>
                  <a:schemeClr val="folHlink"/>
                </a:buClr>
                <a:buSzPts val="1650"/>
                <a:buFont typeface="Arial"/>
                <a:buNone/>
              </a:pPr>
              <a:r>
                <a:rPr lang="en" sz="1600">
                  <a:solidFill>
                    <a:srgbClr val="00CC00"/>
                  </a:solidFill>
                  <a:latin typeface="Arial Black"/>
                  <a:ea typeface="Arial Black"/>
                  <a:cs typeface="Arial Black"/>
                  <a:sym typeface="Arial Black"/>
                </a:rPr>
                <a:t>FOR THIS SPECIAL WORK </a:t>
              </a:r>
              <a:endParaRPr sz="800"/>
            </a:p>
            <a:p>
              <a:pPr marL="342900" marR="0" lvl="0" indent="-342900" algn="ctr" rtl="0">
                <a:lnSpc>
                  <a:spcPct val="70000"/>
                </a:lnSpc>
                <a:spcBef>
                  <a:spcPts val="440"/>
                </a:spcBef>
                <a:spcAft>
                  <a:spcPts val="0"/>
                </a:spcAft>
                <a:buClr>
                  <a:schemeClr val="folHlink"/>
                </a:buClr>
                <a:buSzPts val="1650"/>
                <a:buFont typeface="Arial"/>
                <a:buNone/>
              </a:pPr>
              <a:r>
                <a:rPr lang="en" sz="1600">
                  <a:solidFill>
                    <a:srgbClr val="00CC00"/>
                  </a:solidFill>
                  <a:latin typeface="Arial Black"/>
                  <a:ea typeface="Arial Black"/>
                  <a:cs typeface="Arial Black"/>
                  <a:sym typeface="Arial Black"/>
                </a:rPr>
                <a:t>BY REASON OF</a:t>
              </a:r>
              <a:endParaRPr sz="800"/>
            </a:p>
            <a:p>
              <a:pPr marL="342900" marR="0" lvl="0" indent="-342900" algn="ctr" rtl="0">
                <a:lnSpc>
                  <a:spcPct val="70000"/>
                </a:lnSpc>
                <a:spcBef>
                  <a:spcPts val="520"/>
                </a:spcBef>
                <a:spcAft>
                  <a:spcPts val="0"/>
                </a:spcAft>
                <a:buClr>
                  <a:schemeClr val="folHlink"/>
                </a:buClr>
                <a:buSzPts val="1650"/>
                <a:buFont typeface="Arial"/>
                <a:buNone/>
              </a:pPr>
              <a:r>
                <a:rPr lang="en" sz="1600">
                  <a:solidFill>
                    <a:srgbClr val="00CC00"/>
                  </a:solidFill>
                  <a:latin typeface="Arial Black"/>
                  <a:ea typeface="Arial Black"/>
                  <a:cs typeface="Arial Black"/>
                  <a:sym typeface="Arial Black"/>
                </a:rPr>
                <a:t> </a:t>
              </a:r>
              <a:r>
                <a:rPr lang="en" sz="1800">
                  <a:solidFill>
                    <a:srgbClr val="00CC00"/>
                  </a:solidFill>
                  <a:latin typeface="Arial Black"/>
                  <a:ea typeface="Arial Black"/>
                  <a:cs typeface="Arial Black"/>
                  <a:sym typeface="Arial Black"/>
                </a:rPr>
                <a:t>THOROUGH </a:t>
              </a:r>
              <a:r>
                <a:rPr lang="en" sz="2000">
                  <a:solidFill>
                    <a:srgbClr val="00CC00"/>
                  </a:solidFill>
                  <a:latin typeface="Arial Black"/>
                  <a:ea typeface="Arial Black"/>
                  <a:cs typeface="Arial Black"/>
                  <a:sym typeface="Arial Black"/>
                </a:rPr>
                <a:t>EDUCATIONAL TRAINING</a:t>
              </a:r>
              <a:endParaRPr sz="800"/>
            </a:p>
            <a:p>
              <a:pPr marL="342900" marR="0" lvl="0" indent="-342900" algn="ctr" rtl="0">
                <a:lnSpc>
                  <a:spcPct val="70000"/>
                </a:lnSpc>
                <a:spcBef>
                  <a:spcPts val="160"/>
                </a:spcBef>
                <a:spcAft>
                  <a:spcPts val="0"/>
                </a:spcAft>
                <a:buClr>
                  <a:schemeClr val="folHlink"/>
                </a:buClr>
                <a:buSzPts val="600"/>
                <a:buFont typeface="Arial"/>
                <a:buNone/>
              </a:pPr>
              <a:endParaRPr sz="200">
                <a:solidFill>
                  <a:srgbClr val="00CC00"/>
                </a:solidFill>
                <a:latin typeface="Arial Black"/>
                <a:ea typeface="Arial Black"/>
                <a:cs typeface="Arial Black"/>
                <a:sym typeface="Arial Black"/>
              </a:endParaRPr>
            </a:p>
            <a:p>
              <a:pPr marL="342900" marR="0" lvl="0" indent="-342900" algn="ctr" rtl="0">
                <a:lnSpc>
                  <a:spcPct val="70000"/>
                </a:lnSpc>
                <a:spcBef>
                  <a:spcPts val="520"/>
                </a:spcBef>
                <a:spcAft>
                  <a:spcPts val="0"/>
                </a:spcAft>
                <a:buClr>
                  <a:schemeClr val="folHlink"/>
                </a:buClr>
                <a:buSzPts val="1650"/>
                <a:buFont typeface="Arial"/>
                <a:buNone/>
              </a:pPr>
              <a:r>
                <a:rPr lang="en" sz="1600">
                  <a:solidFill>
                    <a:srgbClr val="FF0000"/>
                  </a:solidFill>
                  <a:latin typeface="Arial Black"/>
                  <a:ea typeface="Arial Black"/>
                  <a:cs typeface="Arial Black"/>
                  <a:sym typeface="Arial Black"/>
                </a:rPr>
                <a:t>AND </a:t>
              </a:r>
              <a:r>
                <a:rPr lang="en" sz="2000">
                  <a:solidFill>
                    <a:srgbClr val="FF0000"/>
                  </a:solidFill>
                  <a:latin typeface="Arial Black"/>
                  <a:ea typeface="Arial Black"/>
                  <a:cs typeface="Arial Black"/>
                  <a:sym typeface="Arial Black"/>
                </a:rPr>
                <a:t>EXTENSIVE RESPONSIBLE EXPERIENCES</a:t>
              </a:r>
              <a:endParaRPr sz="800"/>
            </a:p>
            <a:p>
              <a:pPr marL="342900" marR="0" lvl="0" indent="-342900" algn="ctr" rtl="0">
                <a:lnSpc>
                  <a:spcPct val="70000"/>
                </a:lnSpc>
                <a:spcBef>
                  <a:spcPts val="160"/>
                </a:spcBef>
                <a:spcAft>
                  <a:spcPts val="0"/>
                </a:spcAft>
                <a:buClr>
                  <a:schemeClr val="folHlink"/>
                </a:buClr>
                <a:buSzPts val="600"/>
                <a:buFont typeface="Arial"/>
                <a:buNone/>
              </a:pPr>
              <a:endParaRPr sz="200">
                <a:solidFill>
                  <a:srgbClr val="010000"/>
                </a:solidFill>
                <a:latin typeface="Arial Black"/>
                <a:ea typeface="Arial Black"/>
                <a:cs typeface="Arial Black"/>
                <a:sym typeface="Arial Black"/>
              </a:endParaRPr>
            </a:p>
            <a:p>
              <a:pPr marL="342900" marR="0" lvl="0" indent="-342900" algn="ctr" rtl="0">
                <a:lnSpc>
                  <a:spcPct val="70000"/>
                </a:lnSpc>
                <a:spcBef>
                  <a:spcPts val="440"/>
                </a:spcBef>
                <a:spcAft>
                  <a:spcPts val="0"/>
                </a:spcAft>
                <a:buClr>
                  <a:schemeClr val="folHlink"/>
                </a:buClr>
                <a:buSzPts val="1650"/>
                <a:buFont typeface="Arial"/>
                <a:buNone/>
              </a:pPr>
              <a:r>
                <a:rPr lang="en" sz="1600">
                  <a:solidFill>
                    <a:srgbClr val="CC6600"/>
                  </a:solidFill>
                  <a:latin typeface="Arial Black"/>
                  <a:ea typeface="Arial Black"/>
                  <a:cs typeface="Arial Black"/>
                  <a:sym typeface="Arial Black"/>
                </a:rPr>
                <a:t>AND FROM WHOSE RANKS</a:t>
              </a:r>
              <a:endParaRPr sz="800"/>
            </a:p>
            <a:p>
              <a:pPr marL="342900" marR="0" lvl="0" indent="-342900" algn="ctr" rtl="0">
                <a:lnSpc>
                  <a:spcPct val="70000"/>
                </a:lnSpc>
                <a:spcBef>
                  <a:spcPts val="520"/>
                </a:spcBef>
                <a:spcAft>
                  <a:spcPts val="0"/>
                </a:spcAft>
                <a:buClr>
                  <a:schemeClr val="folHlink"/>
                </a:buClr>
                <a:buSzPts val="1650"/>
                <a:buFont typeface="Arial"/>
                <a:buNone/>
              </a:pPr>
              <a:r>
                <a:rPr lang="en" sz="1600">
                  <a:solidFill>
                    <a:srgbClr val="CC6600"/>
                  </a:solidFill>
                  <a:latin typeface="Arial Black"/>
                  <a:ea typeface="Arial Black"/>
                  <a:cs typeface="Arial Black"/>
                  <a:sym typeface="Arial Black"/>
                </a:rPr>
                <a:t>THE </a:t>
              </a:r>
              <a:r>
                <a:rPr lang="en" sz="2000">
                  <a:solidFill>
                    <a:srgbClr val="CC6600"/>
                  </a:solidFill>
                  <a:latin typeface="Arial Black"/>
                  <a:ea typeface="Arial Black"/>
                  <a:cs typeface="Arial Black"/>
                  <a:sym typeface="Arial Black"/>
                </a:rPr>
                <a:t>UNFIT</a:t>
              </a:r>
              <a:r>
                <a:rPr lang="en" sz="1800">
                  <a:solidFill>
                    <a:srgbClr val="CC6600"/>
                  </a:solidFill>
                  <a:latin typeface="Arial Black"/>
                  <a:ea typeface="Arial Black"/>
                  <a:cs typeface="Arial Black"/>
                  <a:sym typeface="Arial Black"/>
                </a:rPr>
                <a:t> </a:t>
              </a:r>
              <a:r>
                <a:rPr lang="en" sz="1600">
                  <a:solidFill>
                    <a:srgbClr val="CC6600"/>
                  </a:solidFill>
                  <a:latin typeface="Arial Black"/>
                  <a:ea typeface="Arial Black"/>
                  <a:cs typeface="Arial Black"/>
                  <a:sym typeface="Arial Black"/>
                </a:rPr>
                <a:t>AND THE</a:t>
              </a:r>
              <a:r>
                <a:rPr lang="en" sz="1800">
                  <a:solidFill>
                    <a:srgbClr val="CC6600"/>
                  </a:solidFill>
                  <a:latin typeface="Arial Black"/>
                  <a:ea typeface="Arial Black"/>
                  <a:cs typeface="Arial Black"/>
                  <a:sym typeface="Arial Black"/>
                </a:rPr>
                <a:t> </a:t>
              </a:r>
              <a:r>
                <a:rPr lang="en" sz="2000">
                  <a:solidFill>
                    <a:srgbClr val="CC6600"/>
                  </a:solidFill>
                  <a:latin typeface="Arial Black"/>
                  <a:ea typeface="Arial Black"/>
                  <a:cs typeface="Arial Black"/>
                  <a:sym typeface="Arial Black"/>
                </a:rPr>
                <a:t>UNWORTHY</a:t>
              </a:r>
              <a:r>
                <a:rPr lang="en" sz="1600">
                  <a:solidFill>
                    <a:srgbClr val="CC6600"/>
                  </a:solidFill>
                  <a:latin typeface="Arial Black"/>
                  <a:ea typeface="Arial Black"/>
                  <a:cs typeface="Arial Black"/>
                  <a:sym typeface="Arial Black"/>
                </a:rPr>
                <a:t> </a:t>
              </a:r>
              <a:endParaRPr sz="800"/>
            </a:p>
            <a:p>
              <a:pPr marL="342900" marR="0" lvl="0" indent="-342900" algn="ctr" rtl="0">
                <a:lnSpc>
                  <a:spcPct val="70000"/>
                </a:lnSpc>
                <a:spcBef>
                  <a:spcPts val="520"/>
                </a:spcBef>
                <a:spcAft>
                  <a:spcPts val="0"/>
                </a:spcAft>
                <a:buClr>
                  <a:schemeClr val="folHlink"/>
                </a:buClr>
                <a:buSzPts val="1650"/>
                <a:buFont typeface="Arial"/>
                <a:buNone/>
              </a:pPr>
              <a:r>
                <a:rPr lang="en" sz="1600">
                  <a:solidFill>
                    <a:srgbClr val="CC6600"/>
                  </a:solidFill>
                  <a:latin typeface="Arial Black"/>
                  <a:ea typeface="Arial Black"/>
                  <a:cs typeface="Arial Black"/>
                  <a:sym typeface="Arial Black"/>
                </a:rPr>
                <a:t>ARE </a:t>
              </a:r>
              <a:r>
                <a:rPr lang="en" sz="2000">
                  <a:solidFill>
                    <a:srgbClr val="CC6600"/>
                  </a:solidFill>
                  <a:latin typeface="Arial Black"/>
                  <a:ea typeface="Arial Black"/>
                  <a:cs typeface="Arial Black"/>
                  <a:sym typeface="Arial Black"/>
                </a:rPr>
                <a:t>RIGIDLY EXCLUDED</a:t>
              </a:r>
              <a:r>
                <a:rPr lang="en" sz="1600">
                  <a:solidFill>
                    <a:srgbClr val="CC6600"/>
                  </a:solidFill>
                  <a:latin typeface="Arial Black"/>
                  <a:ea typeface="Arial Black"/>
                  <a:cs typeface="Arial Black"/>
                  <a:sym typeface="Arial Black"/>
                </a:rPr>
                <a:t> …..”</a:t>
              </a:r>
              <a:endParaRPr sz="800"/>
            </a:p>
            <a:p>
              <a:pPr marL="342900" marR="0" lvl="0" indent="-342900" algn="ctr" rtl="0">
                <a:lnSpc>
                  <a:spcPct val="70000"/>
                </a:lnSpc>
                <a:spcBef>
                  <a:spcPts val="160"/>
                </a:spcBef>
                <a:spcAft>
                  <a:spcPts val="0"/>
                </a:spcAft>
                <a:buClr>
                  <a:schemeClr val="folHlink"/>
                </a:buClr>
                <a:buSzPts val="600"/>
                <a:buFont typeface="Arial"/>
                <a:buNone/>
              </a:pPr>
              <a:endParaRPr sz="200">
                <a:solidFill>
                  <a:srgbClr val="CC6600"/>
                </a:solidFill>
                <a:latin typeface="Arial Black"/>
                <a:ea typeface="Arial Black"/>
                <a:cs typeface="Arial Black"/>
                <a:sym typeface="Arial Black"/>
              </a:endParaRPr>
            </a:p>
            <a:p>
              <a:pPr marL="342900" marR="0" lvl="0" indent="-342900" algn="ctr" rtl="0">
                <a:lnSpc>
                  <a:spcPct val="66666"/>
                </a:lnSpc>
                <a:spcBef>
                  <a:spcPts val="360"/>
                </a:spcBef>
                <a:spcAft>
                  <a:spcPts val="0"/>
                </a:spcAft>
                <a:buClr>
                  <a:schemeClr val="folHlink"/>
                </a:buClr>
                <a:buSzPts val="1350"/>
                <a:buFont typeface="Arial"/>
                <a:buNone/>
              </a:pPr>
              <a:r>
                <a:rPr lang="en" sz="1200">
                  <a:solidFill>
                    <a:schemeClr val="lt2"/>
                  </a:solidFill>
                  <a:latin typeface="Arial"/>
                  <a:ea typeface="Arial"/>
                  <a:cs typeface="Arial"/>
                  <a:sym typeface="Arial"/>
                </a:rPr>
                <a:t>Anson Marston,</a:t>
              </a:r>
              <a:endParaRPr sz="800"/>
            </a:p>
            <a:p>
              <a:pPr marL="342900" marR="0" lvl="0" indent="-342900" algn="ctr" rtl="0">
                <a:lnSpc>
                  <a:spcPct val="66666"/>
                </a:lnSpc>
                <a:spcBef>
                  <a:spcPts val="360"/>
                </a:spcBef>
                <a:spcAft>
                  <a:spcPts val="0"/>
                </a:spcAft>
                <a:buClr>
                  <a:schemeClr val="folHlink"/>
                </a:buClr>
                <a:buSzPts val="1350"/>
                <a:buFont typeface="Arial"/>
                <a:buNone/>
              </a:pPr>
              <a:r>
                <a:rPr lang="en" sz="1200">
                  <a:solidFill>
                    <a:srgbClr val="262626"/>
                  </a:solidFill>
                  <a:latin typeface="Arial"/>
                  <a:ea typeface="Arial"/>
                  <a:cs typeface="Arial"/>
                  <a:sym typeface="Arial"/>
                </a:rPr>
                <a:t>Dean Emeritus of Engineering,</a:t>
              </a:r>
              <a:endParaRPr sz="800"/>
            </a:p>
            <a:p>
              <a:pPr marL="342900" marR="0" lvl="0" indent="-342900" algn="ctr" rtl="0">
                <a:lnSpc>
                  <a:spcPct val="66666"/>
                </a:lnSpc>
                <a:spcBef>
                  <a:spcPts val="360"/>
                </a:spcBef>
                <a:spcAft>
                  <a:spcPts val="0"/>
                </a:spcAft>
                <a:buClr>
                  <a:schemeClr val="folHlink"/>
                </a:buClr>
                <a:buSzPts val="1350"/>
                <a:buFont typeface="Arial"/>
                <a:buNone/>
              </a:pPr>
              <a:r>
                <a:rPr lang="en" sz="1200">
                  <a:solidFill>
                    <a:srgbClr val="262626"/>
                  </a:solidFill>
                  <a:latin typeface="Arial"/>
                  <a:ea typeface="Arial"/>
                  <a:cs typeface="Arial"/>
                  <a:sym typeface="Arial"/>
                </a:rPr>
                <a:t>Iowa State College, USA</a:t>
              </a:r>
              <a:endParaRPr sz="800"/>
            </a:p>
          </p:txBody>
        </p:sp>
      </p:grpSp>
      <p:sp>
        <p:nvSpPr>
          <p:cNvPr id="180" name="Google Shape;180;p30"/>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5</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31"/>
          <p:cNvGrpSpPr/>
          <p:nvPr/>
        </p:nvGrpSpPr>
        <p:grpSpPr>
          <a:xfrm>
            <a:off x="0" y="1"/>
            <a:ext cx="9144000" cy="319936"/>
            <a:chOff x="0" y="0"/>
            <a:chExt cx="9144000" cy="571480"/>
          </a:xfrm>
        </p:grpSpPr>
        <p:sp>
          <p:nvSpPr>
            <p:cNvPr id="189" name="Google Shape;189;p31"/>
            <p:cNvSpPr/>
            <p:nvPr/>
          </p:nvSpPr>
          <p:spPr>
            <a:xfrm>
              <a:off x="642938" y="0"/>
              <a:ext cx="8501062" cy="571480"/>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0" name="Google Shape;190;p31"/>
            <p:cNvSpPr/>
            <p:nvPr/>
          </p:nvSpPr>
          <p:spPr>
            <a:xfrm>
              <a:off x="0" y="0"/>
              <a:ext cx="571500" cy="571480"/>
            </a:xfrm>
            <a:prstGeom prst="rect">
              <a:avLst/>
            </a:prstGeom>
            <a:solidFill>
              <a:srgbClr val="FF996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chemeClr val="lt1"/>
                </a:solidFill>
                <a:latin typeface="Arial"/>
                <a:ea typeface="Arial"/>
                <a:cs typeface="Arial"/>
                <a:sym typeface="Arial"/>
              </a:endParaRPr>
            </a:p>
          </p:txBody>
        </p:sp>
      </p:grpSp>
      <p:grpSp>
        <p:nvGrpSpPr>
          <p:cNvPr id="191" name="Google Shape;191;p31"/>
          <p:cNvGrpSpPr/>
          <p:nvPr/>
        </p:nvGrpSpPr>
        <p:grpSpPr>
          <a:xfrm>
            <a:off x="1619672" y="627534"/>
            <a:ext cx="5616624" cy="3858741"/>
            <a:chOff x="364" y="868"/>
            <a:chExt cx="5668" cy="2764"/>
          </a:xfrm>
        </p:grpSpPr>
        <p:sp>
          <p:nvSpPr>
            <p:cNvPr id="192" name="Google Shape;192;p31"/>
            <p:cNvSpPr/>
            <p:nvPr/>
          </p:nvSpPr>
          <p:spPr>
            <a:xfrm>
              <a:off x="364" y="868"/>
              <a:ext cx="5668" cy="2764"/>
            </a:xfrm>
            <a:prstGeom prst="ellipse">
              <a:avLst/>
            </a:prstGeom>
            <a:solidFill>
              <a:srgbClr val="FFFFFF"/>
            </a:solidFill>
            <a:ln w="126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93" name="Google Shape;193;p31"/>
            <p:cNvSpPr/>
            <p:nvPr/>
          </p:nvSpPr>
          <p:spPr>
            <a:xfrm>
              <a:off x="655" y="1233"/>
              <a:ext cx="5232" cy="2304"/>
            </a:xfrm>
            <a:prstGeom prst="rect">
              <a:avLst/>
            </a:prstGeom>
            <a:noFill/>
            <a:ln>
              <a:noFill/>
            </a:ln>
          </p:spPr>
          <p:txBody>
            <a:bodyPr spcFirstLastPara="1" wrap="square" lIns="92075" tIns="46025" rIns="92075" bIns="46025" anchor="t" anchorCtr="0">
              <a:noAutofit/>
            </a:bodyPr>
            <a:lstStyle/>
            <a:p>
              <a:pPr marL="342900" marR="0" lvl="0" indent="-323850" algn="ctr" rtl="0">
                <a:spcBef>
                  <a:spcPts val="0"/>
                </a:spcBef>
                <a:spcAft>
                  <a:spcPts val="0"/>
                </a:spcAft>
                <a:buClr>
                  <a:schemeClr val="dk1"/>
                </a:buClr>
                <a:buSzPts val="1500"/>
                <a:buFont typeface="Arial"/>
                <a:buChar char="+"/>
              </a:pPr>
              <a:r>
                <a:rPr lang="en" sz="2100" b="1">
                  <a:solidFill>
                    <a:schemeClr val="dk1"/>
                  </a:solidFill>
                  <a:latin typeface="Arial"/>
                  <a:ea typeface="Arial"/>
                  <a:cs typeface="Arial"/>
                  <a:sym typeface="Arial"/>
                </a:rPr>
                <a:t>PANGGILAN NURANI</a:t>
              </a:r>
              <a:endParaRPr sz="2100" b="1">
                <a:solidFill>
                  <a:schemeClr val="dk1"/>
                </a:solidFill>
                <a:latin typeface="Arial"/>
                <a:ea typeface="Arial"/>
                <a:cs typeface="Arial"/>
                <a:sym typeface="Arial"/>
              </a:endParaRPr>
            </a:p>
            <a:p>
              <a:pPr marL="342900" marR="0" lvl="0" indent="-323850" algn="ctr" rtl="0">
                <a:spcBef>
                  <a:spcPts val="600"/>
                </a:spcBef>
                <a:spcAft>
                  <a:spcPts val="0"/>
                </a:spcAft>
                <a:buClr>
                  <a:schemeClr val="dk1"/>
                </a:buClr>
                <a:buSzPts val="1500"/>
                <a:buFont typeface="Arial"/>
                <a:buChar char="+"/>
              </a:pPr>
              <a:r>
                <a:rPr lang="en" sz="2100" b="1">
                  <a:solidFill>
                    <a:schemeClr val="dk1"/>
                  </a:solidFill>
                  <a:latin typeface="Arial"/>
                  <a:ea typeface="Arial"/>
                  <a:cs typeface="Arial"/>
                  <a:sym typeface="Arial"/>
                </a:rPr>
                <a:t>TERORGANISASIKAN</a:t>
              </a:r>
              <a:endParaRPr sz="2100" b="1">
                <a:solidFill>
                  <a:schemeClr val="dk1"/>
                </a:solidFill>
                <a:latin typeface="Arial"/>
                <a:ea typeface="Arial"/>
                <a:cs typeface="Arial"/>
                <a:sym typeface="Arial"/>
              </a:endParaRPr>
            </a:p>
            <a:p>
              <a:pPr marL="342900" marR="0" lvl="0" indent="-323850" algn="ctr" rtl="0">
                <a:spcBef>
                  <a:spcPts val="600"/>
                </a:spcBef>
                <a:spcAft>
                  <a:spcPts val="0"/>
                </a:spcAft>
                <a:buClr>
                  <a:schemeClr val="dk1"/>
                </a:buClr>
                <a:buSzPts val="1500"/>
                <a:buFont typeface="Arial"/>
                <a:buChar char="+"/>
              </a:pPr>
              <a:r>
                <a:rPr lang="en" sz="2100" b="1">
                  <a:solidFill>
                    <a:schemeClr val="dk1"/>
                  </a:solidFill>
                  <a:latin typeface="Arial"/>
                  <a:ea typeface="Arial"/>
                  <a:cs typeface="Arial"/>
                  <a:sym typeface="Arial"/>
                </a:rPr>
                <a:t>PENDIDIKAN TINGGI YANG MEMBERIKAN KECENDEKIAAN</a:t>
              </a:r>
              <a:endParaRPr sz="2100" b="1">
                <a:solidFill>
                  <a:schemeClr val="dk1"/>
                </a:solidFill>
                <a:latin typeface="Arial"/>
                <a:ea typeface="Arial"/>
                <a:cs typeface="Arial"/>
                <a:sym typeface="Arial"/>
              </a:endParaRPr>
            </a:p>
            <a:p>
              <a:pPr marL="342900" marR="0" lvl="0" indent="-323850" algn="ctr" rtl="0">
                <a:spcBef>
                  <a:spcPts val="600"/>
                </a:spcBef>
                <a:spcAft>
                  <a:spcPts val="0"/>
                </a:spcAft>
                <a:buClr>
                  <a:schemeClr val="dk1"/>
                </a:buClr>
                <a:buSzPts val="1500"/>
                <a:buFont typeface="Arial"/>
                <a:buChar char="+"/>
              </a:pPr>
              <a:r>
                <a:rPr lang="en" sz="2100" b="1">
                  <a:solidFill>
                    <a:schemeClr val="dk1"/>
                  </a:solidFill>
                  <a:latin typeface="Arial"/>
                  <a:ea typeface="Arial"/>
                  <a:cs typeface="Arial"/>
                  <a:sym typeface="Arial"/>
                </a:rPr>
                <a:t>PENGALAMAN LUAS DAN TERSTRUKTUR</a:t>
              </a:r>
              <a:endParaRPr sz="1100"/>
            </a:p>
            <a:p>
              <a:pPr marL="342900" marR="0" lvl="0" indent="-309562" algn="ctr" rtl="0">
                <a:spcBef>
                  <a:spcPts val="600"/>
                </a:spcBef>
                <a:spcAft>
                  <a:spcPts val="0"/>
                </a:spcAft>
                <a:buClr>
                  <a:schemeClr val="dk1"/>
                </a:buClr>
                <a:buSzPts val="525"/>
                <a:buFont typeface="Arial"/>
                <a:buNone/>
              </a:pPr>
              <a:endParaRPr sz="400" b="1">
                <a:solidFill>
                  <a:schemeClr val="dk1"/>
                </a:solidFill>
                <a:latin typeface="Arial"/>
                <a:ea typeface="Arial"/>
                <a:cs typeface="Arial"/>
                <a:sym typeface="Arial"/>
              </a:endParaRPr>
            </a:p>
            <a:p>
              <a:pPr marL="342900" marR="0" lvl="0" indent="-323850" algn="ctr" rtl="0">
                <a:spcBef>
                  <a:spcPts val="600"/>
                </a:spcBef>
                <a:spcAft>
                  <a:spcPts val="0"/>
                </a:spcAft>
                <a:buClr>
                  <a:schemeClr val="dk1"/>
                </a:buClr>
                <a:buSzPts val="1500"/>
                <a:buFont typeface="Arial"/>
                <a:buChar char="+"/>
              </a:pPr>
              <a:r>
                <a:rPr lang="en" sz="2100" b="1">
                  <a:solidFill>
                    <a:srgbClr val="3333FF"/>
                  </a:solidFill>
                  <a:latin typeface="Arial"/>
                  <a:ea typeface="Arial"/>
                  <a:cs typeface="Arial"/>
                  <a:sym typeface="Arial"/>
                </a:rPr>
                <a:t>SELEKSI KELAYAKAN </a:t>
              </a:r>
              <a:endParaRPr sz="1100"/>
            </a:p>
            <a:p>
              <a:pPr marL="342900" marR="0" lvl="0" indent="-342900" algn="ctr" rtl="0">
                <a:spcBef>
                  <a:spcPts val="600"/>
                </a:spcBef>
                <a:spcAft>
                  <a:spcPts val="0"/>
                </a:spcAft>
                <a:buClr>
                  <a:schemeClr val="dk1"/>
                </a:buClr>
                <a:buSzPts val="1800"/>
                <a:buFont typeface="Arial"/>
                <a:buNone/>
              </a:pPr>
              <a:r>
                <a:rPr lang="en" sz="2100" b="1">
                  <a:solidFill>
                    <a:srgbClr val="3333FF"/>
                  </a:solidFill>
                  <a:latin typeface="Arial"/>
                  <a:ea typeface="Arial"/>
                  <a:cs typeface="Arial"/>
                  <a:sym typeface="Arial"/>
                </a:rPr>
                <a:t>DAN KEPATUTAN</a:t>
              </a:r>
              <a:endParaRPr sz="1100"/>
            </a:p>
          </p:txBody>
        </p:sp>
      </p:grpSp>
      <p:sp>
        <p:nvSpPr>
          <p:cNvPr id="194" name="Google Shape;194;p31"/>
          <p:cNvSpPr txBox="1"/>
          <p:nvPr/>
        </p:nvSpPr>
        <p:spPr>
          <a:xfrm>
            <a:off x="276225" y="4616054"/>
            <a:ext cx="907732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1">
                <a:solidFill>
                  <a:schemeClr val="dk1"/>
                </a:solidFill>
                <a:latin typeface="Tahoma"/>
                <a:ea typeface="Tahoma"/>
                <a:cs typeface="Tahoma"/>
                <a:sym typeface="Tahoma"/>
              </a:rPr>
              <a:t>DIKEMBANGKAN DALAM ASOSIASI PROFESI PII</a:t>
            </a:r>
            <a:endParaRPr sz="1800" b="1">
              <a:solidFill>
                <a:schemeClr val="dk1"/>
              </a:solidFill>
              <a:latin typeface="Tahoma"/>
              <a:ea typeface="Tahoma"/>
              <a:cs typeface="Tahoma"/>
              <a:sym typeface="Tahoma"/>
            </a:endParaRPr>
          </a:p>
        </p:txBody>
      </p:sp>
      <p:sp>
        <p:nvSpPr>
          <p:cNvPr id="195" name="Google Shape;195;p31"/>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6</a:t>
            </a:fld>
            <a:endParaRPr sz="1800" b="1">
              <a:solidFill>
                <a:schemeClr val="dk1"/>
              </a:solidFill>
              <a:latin typeface="Arial"/>
              <a:ea typeface="Arial"/>
              <a:cs typeface="Arial"/>
              <a:sym typeface="Arial"/>
            </a:endParaRPr>
          </a:p>
        </p:txBody>
      </p:sp>
      <p:sp>
        <p:nvSpPr>
          <p:cNvPr id="196" name="Google Shape;196;p31"/>
          <p:cNvSpPr txBox="1"/>
          <p:nvPr/>
        </p:nvSpPr>
        <p:spPr>
          <a:xfrm>
            <a:off x="0" y="-8549"/>
            <a:ext cx="9072563" cy="2770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a:solidFill>
                  <a:schemeClr val="dk2"/>
                </a:solidFill>
                <a:latin typeface="Arial"/>
                <a:ea typeface="Arial"/>
                <a:cs typeface="Arial"/>
                <a:sym typeface="Arial"/>
              </a:rPr>
              <a:t>STANDAR KEPROFESIONALAN</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p:nvPr/>
        </p:nvSpPr>
        <p:spPr>
          <a:xfrm>
            <a:off x="428625" y="2759869"/>
            <a:ext cx="8328025" cy="1846660"/>
          </a:xfrm>
          <a:prstGeom prst="rect">
            <a:avLst/>
          </a:prstGeom>
          <a:noFill/>
          <a:ln>
            <a:noFill/>
          </a:ln>
        </p:spPr>
        <p:txBody>
          <a:bodyPr spcFirstLastPara="1" wrap="square" lIns="92075" tIns="46025" rIns="92075" bIns="46025" anchor="t" anchorCtr="0">
            <a:noAutofit/>
          </a:bodyPr>
          <a:lstStyle/>
          <a:p>
            <a:pPr marL="342900" marR="0" lvl="0" indent="-273050" algn="l" rtl="0">
              <a:lnSpc>
                <a:spcPct val="125000"/>
              </a:lnSpc>
              <a:spcBef>
                <a:spcPts val="0"/>
              </a:spcBef>
              <a:spcAft>
                <a:spcPts val="0"/>
              </a:spcAft>
              <a:buClr>
                <a:srgbClr val="FFFF00"/>
              </a:buClr>
              <a:buSzPts val="1300"/>
              <a:buFont typeface="Noto Sans Symbols"/>
              <a:buChar char="❑"/>
            </a:pPr>
            <a:r>
              <a:rPr lang="en" sz="2100">
                <a:solidFill>
                  <a:schemeClr val="dk1"/>
                </a:solidFill>
                <a:latin typeface="Arial"/>
                <a:ea typeface="Arial"/>
                <a:cs typeface="Arial"/>
                <a:sym typeface="Arial"/>
              </a:rPr>
              <a:t> DILAKUKAN MELALUI PENERAPAN :</a:t>
            </a:r>
            <a:endParaRPr sz="300"/>
          </a:p>
          <a:p>
            <a:pPr marL="342900" marR="0" lvl="0" indent="-342900" algn="l" rtl="0">
              <a:lnSpc>
                <a:spcPct val="114285"/>
              </a:lnSpc>
              <a:spcBef>
                <a:spcPts val="0"/>
              </a:spcBef>
              <a:spcAft>
                <a:spcPts val="0"/>
              </a:spcAft>
              <a:buClr>
                <a:srgbClr val="FFFF00"/>
              </a:buClr>
              <a:buSzPts val="525"/>
              <a:buFont typeface="Noto Sans Symbols"/>
              <a:buNone/>
            </a:pPr>
            <a:endParaRPr sz="100">
              <a:solidFill>
                <a:schemeClr val="dk1"/>
              </a:solidFill>
              <a:latin typeface="Arial"/>
              <a:ea typeface="Arial"/>
              <a:cs typeface="Arial"/>
              <a:sym typeface="Arial"/>
            </a:endParaRPr>
          </a:p>
          <a:p>
            <a:pPr marL="342900" marR="0" lvl="0" indent="-342900" algn="l" rtl="0">
              <a:lnSpc>
                <a:spcPct val="109375"/>
              </a:lnSpc>
              <a:spcBef>
                <a:spcPts val="0"/>
              </a:spcBef>
              <a:spcAft>
                <a:spcPts val="0"/>
              </a:spcAft>
              <a:buClr>
                <a:srgbClr val="FFFF00"/>
              </a:buClr>
              <a:buSzPts val="2400"/>
              <a:buFont typeface="Noto Sans Symbols"/>
              <a:buNone/>
            </a:pPr>
            <a:r>
              <a:rPr lang="en" sz="2100">
                <a:solidFill>
                  <a:schemeClr val="dk1"/>
                </a:solidFill>
                <a:latin typeface="Arial"/>
                <a:ea typeface="Arial"/>
                <a:cs typeface="Arial"/>
                <a:sym typeface="Arial"/>
              </a:rPr>
              <a:t>   </a:t>
            </a:r>
            <a:r>
              <a:rPr lang="en" sz="2100" i="1">
                <a:solidFill>
                  <a:schemeClr val="dk1"/>
                </a:solidFill>
                <a:latin typeface="Arial Black"/>
                <a:ea typeface="Arial Black"/>
                <a:cs typeface="Arial Black"/>
                <a:sym typeface="Arial Black"/>
              </a:rPr>
              <a:t> -  </a:t>
            </a:r>
            <a:r>
              <a:rPr lang="en" sz="2100" i="1">
                <a:solidFill>
                  <a:srgbClr val="0070C0"/>
                </a:solidFill>
                <a:latin typeface="Arial Black"/>
                <a:ea typeface="Arial Black"/>
                <a:cs typeface="Arial Black"/>
                <a:sym typeface="Arial Black"/>
              </a:rPr>
              <a:t>COMPETENCY BASED</a:t>
            </a:r>
            <a:endParaRPr sz="300"/>
          </a:p>
          <a:p>
            <a:pPr marL="342900" marR="0" lvl="0" indent="-342900" algn="l" rtl="0">
              <a:lnSpc>
                <a:spcPct val="109375"/>
              </a:lnSpc>
              <a:spcBef>
                <a:spcPts val="0"/>
              </a:spcBef>
              <a:spcAft>
                <a:spcPts val="0"/>
              </a:spcAft>
              <a:buClr>
                <a:srgbClr val="FFFF00"/>
              </a:buClr>
              <a:buSzPts val="2400"/>
              <a:buFont typeface="Noto Sans Symbols"/>
              <a:buNone/>
            </a:pPr>
            <a:r>
              <a:rPr lang="en" sz="2100" i="1">
                <a:solidFill>
                  <a:srgbClr val="0070C0"/>
                </a:solidFill>
                <a:latin typeface="Arial Black"/>
                <a:ea typeface="Arial Black"/>
                <a:cs typeface="Arial Black"/>
                <a:sym typeface="Arial Black"/>
              </a:rPr>
              <a:t>      CERTIFICATION</a:t>
            </a:r>
            <a:r>
              <a:rPr lang="en" sz="2100">
                <a:solidFill>
                  <a:schemeClr val="dk1"/>
                </a:solidFill>
                <a:latin typeface="Arial"/>
                <a:ea typeface="Arial"/>
                <a:cs typeface="Arial"/>
                <a:sym typeface="Arial"/>
              </a:rPr>
              <a:t> </a:t>
            </a:r>
            <a:endParaRPr sz="300"/>
          </a:p>
          <a:p>
            <a:pPr marL="342900" marR="0" lvl="0" indent="-342900" algn="l" rtl="0">
              <a:lnSpc>
                <a:spcPct val="109375"/>
              </a:lnSpc>
              <a:spcBef>
                <a:spcPts val="0"/>
              </a:spcBef>
              <a:spcAft>
                <a:spcPts val="0"/>
              </a:spcAft>
              <a:buClr>
                <a:srgbClr val="FFFF00"/>
              </a:buClr>
              <a:buSzPts val="2400"/>
              <a:buFont typeface="Noto Sans Symbols"/>
              <a:buNone/>
            </a:pPr>
            <a:r>
              <a:rPr lang="en" sz="2100" i="1">
                <a:solidFill>
                  <a:schemeClr val="dk1"/>
                </a:solidFill>
                <a:latin typeface="Arial Black"/>
                <a:ea typeface="Arial Black"/>
                <a:cs typeface="Arial Black"/>
                <a:sym typeface="Arial Black"/>
              </a:rPr>
              <a:t>   - </a:t>
            </a:r>
            <a:r>
              <a:rPr lang="en" sz="2100" i="1">
                <a:solidFill>
                  <a:srgbClr val="FF0000"/>
                </a:solidFill>
                <a:latin typeface="Arial Black"/>
                <a:ea typeface="Arial Black"/>
                <a:cs typeface="Arial Black"/>
                <a:sym typeface="Arial Black"/>
              </a:rPr>
              <a:t>CODES OF ETHICS and</a:t>
            </a:r>
            <a:endParaRPr sz="300"/>
          </a:p>
          <a:p>
            <a:pPr marL="342900" marR="0" lvl="0" indent="-342900" algn="l" rtl="0">
              <a:lnSpc>
                <a:spcPct val="109375"/>
              </a:lnSpc>
              <a:spcBef>
                <a:spcPts val="0"/>
              </a:spcBef>
              <a:spcAft>
                <a:spcPts val="0"/>
              </a:spcAft>
              <a:buClr>
                <a:srgbClr val="FFFF00"/>
              </a:buClr>
              <a:buSzPts val="2400"/>
              <a:buFont typeface="Noto Sans Symbols"/>
              <a:buNone/>
            </a:pPr>
            <a:r>
              <a:rPr lang="en" sz="2100" i="1">
                <a:solidFill>
                  <a:srgbClr val="FF0000"/>
                </a:solidFill>
                <a:latin typeface="Arial Black"/>
                <a:ea typeface="Arial Black"/>
                <a:cs typeface="Arial Black"/>
                <a:sym typeface="Arial Black"/>
              </a:rPr>
              <a:t>      PROFESSIONAL CONDUCT </a:t>
            </a:r>
            <a:endParaRPr sz="300"/>
          </a:p>
        </p:txBody>
      </p:sp>
      <p:sp>
        <p:nvSpPr>
          <p:cNvPr id="202" name="Google Shape;202;p32"/>
          <p:cNvSpPr/>
          <p:nvPr/>
        </p:nvSpPr>
        <p:spPr>
          <a:xfrm>
            <a:off x="0" y="472679"/>
            <a:ext cx="9144000" cy="857250"/>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 sz="3200">
                <a:solidFill>
                  <a:srgbClr val="FF0000"/>
                </a:solidFill>
                <a:latin typeface="Arial Black"/>
                <a:ea typeface="Arial Black"/>
                <a:cs typeface="Arial Black"/>
                <a:sym typeface="Arial Black"/>
              </a:rPr>
              <a:t>RIGID EXCLUSION OF</a:t>
            </a:r>
            <a:endParaRPr sz="1200"/>
          </a:p>
          <a:p>
            <a:pPr marL="0" marR="0" lvl="0" indent="0" algn="ctr" rtl="0">
              <a:spcBef>
                <a:spcPts val="0"/>
              </a:spcBef>
              <a:spcAft>
                <a:spcPts val="0"/>
              </a:spcAft>
              <a:buNone/>
            </a:pPr>
            <a:r>
              <a:rPr lang="en" sz="2200">
                <a:solidFill>
                  <a:srgbClr val="FF0000"/>
                </a:solidFill>
                <a:latin typeface="Arial Black"/>
                <a:ea typeface="Arial Black"/>
                <a:cs typeface="Arial Black"/>
                <a:sym typeface="Arial Black"/>
              </a:rPr>
              <a:t>THE </a:t>
            </a:r>
            <a:r>
              <a:rPr lang="en" sz="3200">
                <a:solidFill>
                  <a:srgbClr val="FF0000"/>
                </a:solidFill>
                <a:latin typeface="Arial Black"/>
                <a:ea typeface="Arial Black"/>
                <a:cs typeface="Arial Black"/>
                <a:sym typeface="Arial Black"/>
              </a:rPr>
              <a:t>UNFIT </a:t>
            </a:r>
            <a:r>
              <a:rPr lang="en" sz="2200">
                <a:solidFill>
                  <a:srgbClr val="FF0000"/>
                </a:solidFill>
                <a:latin typeface="Arial Black"/>
                <a:ea typeface="Arial Black"/>
                <a:cs typeface="Arial Black"/>
                <a:sym typeface="Arial Black"/>
              </a:rPr>
              <a:t>AND</a:t>
            </a:r>
            <a:r>
              <a:rPr lang="en" sz="3200">
                <a:solidFill>
                  <a:srgbClr val="FF0000"/>
                </a:solidFill>
                <a:latin typeface="Arial Black"/>
                <a:ea typeface="Arial Black"/>
                <a:cs typeface="Arial Black"/>
                <a:sym typeface="Arial Black"/>
              </a:rPr>
              <a:t> UNWORTHY</a:t>
            </a:r>
            <a:endParaRPr sz="1200"/>
          </a:p>
        </p:txBody>
      </p:sp>
      <p:sp>
        <p:nvSpPr>
          <p:cNvPr id="203" name="Google Shape;203;p32"/>
          <p:cNvSpPr/>
          <p:nvPr/>
        </p:nvSpPr>
        <p:spPr>
          <a:xfrm>
            <a:off x="404813" y="1553766"/>
            <a:ext cx="8329612" cy="1276350"/>
          </a:xfrm>
          <a:prstGeom prst="rect">
            <a:avLst/>
          </a:prstGeom>
          <a:noFill/>
          <a:ln>
            <a:noFill/>
          </a:ln>
        </p:spPr>
        <p:txBody>
          <a:bodyPr spcFirstLastPara="1" wrap="square" lIns="92075" tIns="46025" rIns="92075" bIns="46025" anchor="t" anchorCtr="0">
            <a:noAutofit/>
          </a:bodyPr>
          <a:lstStyle/>
          <a:p>
            <a:pPr marL="342900" marR="0" lvl="0" indent="-266700" algn="l" rtl="0">
              <a:lnSpc>
                <a:spcPct val="125000"/>
              </a:lnSpc>
              <a:spcBef>
                <a:spcPts val="0"/>
              </a:spcBef>
              <a:spcAft>
                <a:spcPts val="0"/>
              </a:spcAft>
              <a:buClr>
                <a:srgbClr val="FFFF00"/>
              </a:buClr>
              <a:buSzPts val="1200"/>
              <a:buFont typeface="Noto Sans Symbols"/>
              <a:buChar char="❑"/>
            </a:pPr>
            <a:r>
              <a:rPr lang="en" sz="2000">
                <a:solidFill>
                  <a:schemeClr val="dk1"/>
                </a:solidFill>
                <a:latin typeface="Arial"/>
                <a:ea typeface="Arial"/>
                <a:cs typeface="Arial"/>
                <a:sym typeface="Arial"/>
              </a:rPr>
              <a:t> TUGAS UTAMA ASOSIASI PROFESI :</a:t>
            </a:r>
            <a:endParaRPr sz="500"/>
          </a:p>
          <a:p>
            <a:pPr marL="342900" marR="0" lvl="0" indent="-342900" algn="l" rtl="0">
              <a:lnSpc>
                <a:spcPct val="125000"/>
              </a:lnSpc>
              <a:spcBef>
                <a:spcPts val="0"/>
              </a:spcBef>
              <a:spcAft>
                <a:spcPts val="0"/>
              </a:spcAft>
              <a:buClr>
                <a:srgbClr val="FFFF00"/>
              </a:buClr>
              <a:buSzPts val="2400"/>
              <a:buFont typeface="Noto Sans Symbols"/>
              <a:buNone/>
            </a:pPr>
            <a:r>
              <a:rPr lang="en" sz="2000">
                <a:solidFill>
                  <a:schemeClr val="dk1"/>
                </a:solidFill>
                <a:latin typeface="Arial"/>
                <a:ea typeface="Arial"/>
                <a:cs typeface="Arial"/>
                <a:sym typeface="Arial"/>
              </a:rPr>
              <a:t>    </a:t>
            </a:r>
            <a:r>
              <a:rPr lang="en" sz="2000">
                <a:solidFill>
                  <a:schemeClr val="dk1"/>
                </a:solidFill>
                <a:latin typeface="Arial Black"/>
                <a:ea typeface="Arial Black"/>
                <a:cs typeface="Arial Black"/>
                <a:sym typeface="Arial Black"/>
              </a:rPr>
              <a:t>MENYINGKIRKAN</a:t>
            </a:r>
            <a:r>
              <a:rPr lang="en" sz="2000">
                <a:solidFill>
                  <a:schemeClr val="dk1"/>
                </a:solidFill>
                <a:latin typeface="Arial"/>
                <a:ea typeface="Arial"/>
                <a:cs typeface="Arial"/>
                <a:sym typeface="Arial"/>
              </a:rPr>
              <a:t> YANG</a:t>
            </a:r>
            <a:endParaRPr sz="500"/>
          </a:p>
          <a:p>
            <a:pPr marL="342900" marR="0" lvl="0" indent="-342900" algn="l" rtl="0">
              <a:lnSpc>
                <a:spcPct val="125000"/>
              </a:lnSpc>
              <a:spcBef>
                <a:spcPts val="0"/>
              </a:spcBef>
              <a:spcAft>
                <a:spcPts val="0"/>
              </a:spcAft>
              <a:buClr>
                <a:srgbClr val="FFFF00"/>
              </a:buClr>
              <a:buSzPts val="2400"/>
              <a:buFont typeface="Noto Sans Symbols"/>
              <a:buNone/>
            </a:pPr>
            <a:r>
              <a:rPr lang="en" sz="2000">
                <a:solidFill>
                  <a:srgbClr val="0070C0"/>
                </a:solidFill>
                <a:latin typeface="Arial"/>
                <a:ea typeface="Arial"/>
                <a:cs typeface="Arial"/>
                <a:sym typeface="Arial"/>
              </a:rPr>
              <a:t>    </a:t>
            </a:r>
            <a:r>
              <a:rPr lang="en" sz="2000">
                <a:solidFill>
                  <a:srgbClr val="0070C0"/>
                </a:solidFill>
                <a:latin typeface="Arial Black"/>
                <a:ea typeface="Arial Black"/>
                <a:cs typeface="Arial Black"/>
                <a:sym typeface="Arial Black"/>
              </a:rPr>
              <a:t>TIDAK LAIK</a:t>
            </a:r>
            <a:r>
              <a:rPr lang="en" sz="2000">
                <a:solidFill>
                  <a:srgbClr val="0070C0"/>
                </a:solidFill>
                <a:latin typeface="Arial"/>
                <a:ea typeface="Arial"/>
                <a:cs typeface="Arial"/>
                <a:sym typeface="Arial"/>
              </a:rPr>
              <a:t> </a:t>
            </a:r>
            <a:r>
              <a:rPr lang="en" sz="2000">
                <a:solidFill>
                  <a:schemeClr val="dk1"/>
                </a:solidFill>
                <a:latin typeface="Arial"/>
                <a:ea typeface="Arial"/>
                <a:cs typeface="Arial"/>
                <a:sym typeface="Arial"/>
              </a:rPr>
              <a:t>DAN </a:t>
            </a:r>
            <a:r>
              <a:rPr lang="en" sz="2000">
                <a:solidFill>
                  <a:srgbClr val="FF0000"/>
                </a:solidFill>
                <a:latin typeface="Arial Black"/>
                <a:ea typeface="Arial Black"/>
                <a:cs typeface="Arial Black"/>
                <a:sym typeface="Arial Black"/>
              </a:rPr>
              <a:t>TIDAK PATUT</a:t>
            </a:r>
            <a:endParaRPr sz="500"/>
          </a:p>
        </p:txBody>
      </p:sp>
      <p:sp>
        <p:nvSpPr>
          <p:cNvPr id="204" name="Google Shape;204;p32"/>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7</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p:tgtEl>
                                          <p:spTgt spid="20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Effect transition="in" filter="fade">
                                      <p:cBhvr>
                                        <p:cTn id="11" dur="500"/>
                                        <p:tgtEl>
                                          <p:spTgt spid="203"/>
                                        </p:tgtEl>
                                      </p:cBhvr>
                                    </p:animEffect>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5" name="Google Shape;215;p33" descr="http://pad2.whstatic.com/images/thumb/9/9d/Work-on-an-Oil-Rig-Step-1.jpg/670px-Work-on-an-Oil-Rig-Step-1.jpg"/>
          <p:cNvPicPr preferRelativeResize="0"/>
          <p:nvPr/>
        </p:nvPicPr>
        <p:blipFill rotWithShape="1">
          <a:blip r:embed="rId3">
            <a:alphaModFix/>
          </a:blip>
          <a:srcRect b="70711"/>
          <a:stretch/>
        </p:blipFill>
        <p:spPr>
          <a:xfrm>
            <a:off x="-1" y="706041"/>
            <a:ext cx="8896663" cy="4287557"/>
          </a:xfrm>
          <a:prstGeom prst="rect">
            <a:avLst/>
          </a:prstGeom>
          <a:noFill/>
          <a:ln>
            <a:noFill/>
          </a:ln>
        </p:spPr>
      </p:pic>
      <p:sp>
        <p:nvSpPr>
          <p:cNvPr id="216" name="Google Shape;216;p33"/>
          <p:cNvSpPr txBox="1">
            <a:spLocks noGrp="1"/>
          </p:cNvSpPr>
          <p:nvPr>
            <p:ph type="title" idx="4294967295"/>
          </p:nvPr>
        </p:nvSpPr>
        <p:spPr>
          <a:xfrm>
            <a:off x="-95543" y="615020"/>
            <a:ext cx="4972343" cy="5143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Calibri"/>
              <a:buNone/>
            </a:pPr>
            <a:r>
              <a:rPr lang="en" sz="3600" dirty="0">
                <a:solidFill>
                  <a:schemeClr val="dk1"/>
                </a:solidFill>
              </a:rPr>
              <a:t>ENGINEERING PROFESSION</a:t>
            </a:r>
            <a:endParaRPr sz="2400" dirty="0">
              <a:solidFill>
                <a:schemeClr val="dk1"/>
              </a:solidFill>
            </a:endParaRPr>
          </a:p>
        </p:txBody>
      </p:sp>
      <p:pic>
        <p:nvPicPr>
          <p:cNvPr id="217" name="Google Shape;217;p33" descr="http://pad2.whstatic.com/images/thumb/9/9d/Work-on-an-Oil-Rig-Step-1.jpg/670px-Work-on-an-Oil-Rig-Step-1.jpg"/>
          <p:cNvPicPr preferRelativeResize="0"/>
          <p:nvPr/>
        </p:nvPicPr>
        <p:blipFill rotWithShape="1">
          <a:blip r:embed="rId3">
            <a:alphaModFix/>
          </a:blip>
          <a:srcRect/>
          <a:stretch/>
        </p:blipFill>
        <p:spPr>
          <a:xfrm>
            <a:off x="67456" y="1518280"/>
            <a:ext cx="4629150" cy="3475318"/>
          </a:xfrm>
          <a:prstGeom prst="rect">
            <a:avLst/>
          </a:prstGeom>
          <a:noFill/>
          <a:ln>
            <a:noFill/>
          </a:ln>
        </p:spPr>
      </p:pic>
      <p:sp>
        <p:nvSpPr>
          <p:cNvPr id="218" name="Google Shape;218;p33"/>
          <p:cNvSpPr txBox="1"/>
          <p:nvPr/>
        </p:nvSpPr>
        <p:spPr>
          <a:xfrm>
            <a:off x="914400" y="706041"/>
            <a:ext cx="7924800" cy="3140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 sz="2200" b="1" i="1" dirty="0">
                <a:solidFill>
                  <a:srgbClr val="003399"/>
                </a:solidFill>
                <a:latin typeface="Arial"/>
                <a:ea typeface="Arial"/>
                <a:cs typeface="Arial"/>
                <a:sym typeface="Arial"/>
              </a:rPr>
              <a:t>Engineering is the profession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in which knowledge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of the mathematical and natural sciences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gained by study, experience, and practice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is applied with judgement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to develop ways to utilize, economically,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the material and forces of nature </a:t>
            </a:r>
            <a:endParaRPr sz="800" dirty="0"/>
          </a:p>
          <a:p>
            <a:pPr marL="0" marR="0" lvl="0" indent="0" algn="r" rtl="0">
              <a:spcBef>
                <a:spcPts val="0"/>
              </a:spcBef>
              <a:spcAft>
                <a:spcPts val="0"/>
              </a:spcAft>
              <a:buNone/>
            </a:pPr>
            <a:r>
              <a:rPr lang="en" sz="2200" b="1" i="1" dirty="0">
                <a:solidFill>
                  <a:srgbClr val="003399"/>
                </a:solidFill>
                <a:latin typeface="Arial"/>
                <a:ea typeface="Arial"/>
                <a:cs typeface="Arial"/>
                <a:sym typeface="Arial"/>
              </a:rPr>
              <a:t>for the benefit of mankind. </a:t>
            </a:r>
            <a:endParaRPr sz="800" dirty="0"/>
          </a:p>
          <a:p>
            <a:pPr marL="0" marR="0" lvl="0" indent="0" algn="r" rtl="0">
              <a:spcBef>
                <a:spcPts val="0"/>
              </a:spcBef>
              <a:spcAft>
                <a:spcPts val="0"/>
              </a:spcAft>
              <a:buNone/>
            </a:pPr>
            <a:endParaRPr sz="2200" b="1" dirty="0">
              <a:solidFill>
                <a:srgbClr val="003399"/>
              </a:solidFill>
              <a:latin typeface="Arial"/>
              <a:ea typeface="Arial"/>
              <a:cs typeface="Arial"/>
              <a:sym typeface="Arial"/>
            </a:endParaRPr>
          </a:p>
        </p:txBody>
      </p:sp>
      <p:sp>
        <p:nvSpPr>
          <p:cNvPr id="219" name="Google Shape;219;p33"/>
          <p:cNvSpPr/>
          <p:nvPr/>
        </p:nvSpPr>
        <p:spPr>
          <a:xfrm>
            <a:off x="6342466" y="3609201"/>
            <a:ext cx="242053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Arial"/>
                <a:ea typeface="Arial"/>
                <a:cs typeface="Arial"/>
                <a:sym typeface="Arial"/>
              </a:rPr>
              <a:t>(A.B.E.T. CRITERIA 2000)</a:t>
            </a:r>
            <a:endParaRPr sz="1800">
              <a:solidFill>
                <a:schemeClr val="dk1"/>
              </a:solidFill>
              <a:latin typeface="Arial"/>
              <a:ea typeface="Arial"/>
              <a:cs typeface="Arial"/>
              <a:sym typeface="Arial"/>
            </a:endParaRPr>
          </a:p>
        </p:txBody>
      </p:sp>
      <p:sp>
        <p:nvSpPr>
          <p:cNvPr id="220" name="Google Shape;220;p33"/>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8</a:t>
            </a:fld>
            <a:endParaRPr sz="1800" b="1">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p:tgtEl>
                                          <p:spTgt spid="21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18"/>
                                        </p:tgtEl>
                                        <p:attrNameLst>
                                          <p:attrName>style.visibility</p:attrName>
                                        </p:attrNameLst>
                                      </p:cBhvr>
                                      <p:to>
                                        <p:strVal val="visible"/>
                                      </p:to>
                                    </p:set>
                                    <p:animEffect transition="in" filter="fade">
                                      <p:cBhvr>
                                        <p:cTn id="11"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4" descr="http://www.beaudaniels-illustration.com/technical-drawing-site-2/img/sketch/babcockwilcox.jpg"/>
          <p:cNvPicPr preferRelativeResize="0"/>
          <p:nvPr/>
        </p:nvPicPr>
        <p:blipFill rotWithShape="1">
          <a:blip r:embed="rId3">
            <a:alphaModFix/>
          </a:blip>
          <a:srcRect/>
          <a:stretch/>
        </p:blipFill>
        <p:spPr>
          <a:xfrm>
            <a:off x="0" y="1014983"/>
            <a:ext cx="6000750" cy="4128518"/>
          </a:xfrm>
          <a:prstGeom prst="rect">
            <a:avLst/>
          </a:prstGeom>
          <a:noFill/>
          <a:ln>
            <a:noFill/>
          </a:ln>
        </p:spPr>
      </p:pic>
      <p:sp>
        <p:nvSpPr>
          <p:cNvPr id="226" name="Google Shape;226;p34"/>
          <p:cNvSpPr/>
          <p:nvPr/>
        </p:nvSpPr>
        <p:spPr>
          <a:xfrm>
            <a:off x="4167638" y="1033150"/>
            <a:ext cx="5059500" cy="3808800"/>
          </a:xfrm>
          <a:prstGeom prst="rect">
            <a:avLst/>
          </a:prstGeom>
          <a:noFill/>
          <a:ln>
            <a:noFill/>
          </a:ln>
        </p:spPr>
        <p:txBody>
          <a:bodyPr spcFirstLastPara="1" wrap="square" lIns="91425" tIns="45700" rIns="91425" bIns="45700" anchor="t" anchorCtr="0">
            <a:noAutofit/>
          </a:bodyPr>
          <a:lstStyle/>
          <a:p>
            <a:pPr marL="381000" marR="0" lvl="0" indent="-361950" algn="l" rtl="0">
              <a:lnSpc>
                <a:spcPct val="90000"/>
              </a:lnSpc>
              <a:spcBef>
                <a:spcPts val="0"/>
              </a:spcBef>
              <a:spcAft>
                <a:spcPts val="0"/>
              </a:spcAft>
              <a:buClr>
                <a:srgbClr val="0070C0"/>
              </a:buClr>
              <a:buSzPts val="3700"/>
              <a:buFont typeface="Arial"/>
              <a:buChar char="•"/>
            </a:pPr>
            <a:r>
              <a:rPr lang="en" sz="3700" b="1">
                <a:solidFill>
                  <a:srgbClr val="0070C0"/>
                </a:solidFill>
                <a:latin typeface="Arial"/>
                <a:ea typeface="Arial"/>
                <a:cs typeface="Arial"/>
                <a:sym typeface="Arial"/>
              </a:rPr>
              <a:t>ethical behaviour;</a:t>
            </a:r>
            <a:endParaRPr sz="1100"/>
          </a:p>
          <a:p>
            <a:pPr marL="381000" marR="0" lvl="0" indent="-361950" algn="l" rtl="0">
              <a:lnSpc>
                <a:spcPct val="90000"/>
              </a:lnSpc>
              <a:spcBef>
                <a:spcPts val="0"/>
              </a:spcBef>
              <a:spcAft>
                <a:spcPts val="0"/>
              </a:spcAft>
              <a:buClr>
                <a:schemeClr val="dk1"/>
              </a:buClr>
              <a:buSzPts val="2900"/>
              <a:buFont typeface="Arial"/>
              <a:buChar char="•"/>
            </a:pPr>
            <a:r>
              <a:rPr lang="en" sz="2900" b="1" i="1">
                <a:solidFill>
                  <a:schemeClr val="dk1"/>
                </a:solidFill>
                <a:latin typeface="Arial"/>
                <a:ea typeface="Arial"/>
                <a:cs typeface="Arial"/>
                <a:sym typeface="Arial"/>
              </a:rPr>
              <a:t>competent performance;</a:t>
            </a:r>
            <a:endParaRPr sz="1100"/>
          </a:p>
          <a:p>
            <a:pPr marL="381000" marR="0" lvl="0" indent="-361950" algn="l" rtl="0">
              <a:lnSpc>
                <a:spcPct val="90000"/>
              </a:lnSpc>
              <a:spcBef>
                <a:spcPts val="0"/>
              </a:spcBef>
              <a:spcAft>
                <a:spcPts val="0"/>
              </a:spcAft>
              <a:buClr>
                <a:schemeClr val="dk1"/>
              </a:buClr>
              <a:buSzPts val="2900"/>
              <a:buFont typeface="Arial"/>
              <a:buChar char="•"/>
            </a:pPr>
            <a:r>
              <a:rPr lang="en" sz="2900" b="1" i="1">
                <a:solidFill>
                  <a:schemeClr val="dk1"/>
                </a:solidFill>
                <a:latin typeface="Arial"/>
                <a:ea typeface="Arial"/>
                <a:cs typeface="Arial"/>
                <a:sym typeface="Arial"/>
              </a:rPr>
              <a:t>innovative practice;</a:t>
            </a:r>
            <a:endParaRPr sz="1100"/>
          </a:p>
          <a:p>
            <a:pPr marL="381000" marR="0" lvl="0" indent="-361950" algn="l" rtl="0">
              <a:lnSpc>
                <a:spcPct val="90000"/>
              </a:lnSpc>
              <a:spcBef>
                <a:spcPts val="0"/>
              </a:spcBef>
              <a:spcAft>
                <a:spcPts val="0"/>
              </a:spcAft>
              <a:buClr>
                <a:schemeClr val="dk1"/>
              </a:buClr>
              <a:buSzPts val="2900"/>
              <a:buFont typeface="Arial"/>
              <a:buChar char="•"/>
            </a:pPr>
            <a:r>
              <a:rPr lang="en" sz="2900" b="1" i="1">
                <a:solidFill>
                  <a:schemeClr val="dk1"/>
                </a:solidFill>
                <a:latin typeface="Arial"/>
                <a:ea typeface="Arial"/>
                <a:cs typeface="Arial"/>
                <a:sym typeface="Arial"/>
              </a:rPr>
              <a:t>engineering excellence;</a:t>
            </a:r>
            <a:endParaRPr sz="1100"/>
          </a:p>
          <a:p>
            <a:pPr marL="381000" marR="0" lvl="0" indent="-361950" algn="l" rtl="0">
              <a:lnSpc>
                <a:spcPct val="90000"/>
              </a:lnSpc>
              <a:spcBef>
                <a:spcPts val="0"/>
              </a:spcBef>
              <a:spcAft>
                <a:spcPts val="0"/>
              </a:spcAft>
              <a:buClr>
                <a:schemeClr val="dk1"/>
              </a:buClr>
              <a:buSzPts val="2900"/>
              <a:buFont typeface="Arial"/>
              <a:buChar char="•"/>
            </a:pPr>
            <a:r>
              <a:rPr lang="en" sz="2900" b="1" i="1">
                <a:solidFill>
                  <a:schemeClr val="dk1"/>
                </a:solidFill>
                <a:latin typeface="Arial"/>
                <a:ea typeface="Arial"/>
                <a:cs typeface="Arial"/>
                <a:sym typeface="Arial"/>
              </a:rPr>
              <a:t>equality of opportunity;</a:t>
            </a:r>
            <a:endParaRPr sz="1100"/>
          </a:p>
          <a:p>
            <a:pPr marL="381000" marR="0" lvl="0" indent="-361950" algn="l" rtl="0">
              <a:lnSpc>
                <a:spcPct val="90000"/>
              </a:lnSpc>
              <a:spcBef>
                <a:spcPts val="0"/>
              </a:spcBef>
              <a:spcAft>
                <a:spcPts val="0"/>
              </a:spcAft>
              <a:buClr>
                <a:schemeClr val="dk1"/>
              </a:buClr>
              <a:buSzPts val="2900"/>
              <a:buFont typeface="Arial"/>
              <a:buChar char="•"/>
            </a:pPr>
            <a:r>
              <a:rPr lang="en" sz="2900" b="1" i="1">
                <a:solidFill>
                  <a:schemeClr val="dk1"/>
                </a:solidFill>
                <a:latin typeface="Arial"/>
                <a:ea typeface="Arial"/>
                <a:cs typeface="Arial"/>
                <a:sym typeface="Arial"/>
              </a:rPr>
              <a:t>social justice; and</a:t>
            </a:r>
            <a:endParaRPr sz="1100"/>
          </a:p>
          <a:p>
            <a:pPr marL="381000" marR="0" lvl="0" indent="-361950" algn="l" rtl="0">
              <a:lnSpc>
                <a:spcPct val="90000"/>
              </a:lnSpc>
              <a:spcBef>
                <a:spcPts val="0"/>
              </a:spcBef>
              <a:spcAft>
                <a:spcPts val="0"/>
              </a:spcAft>
              <a:buClr>
                <a:schemeClr val="dk1"/>
              </a:buClr>
              <a:buSzPts val="2900"/>
              <a:buFont typeface="Arial"/>
              <a:buChar char="•"/>
            </a:pPr>
            <a:r>
              <a:rPr lang="en" sz="2900" b="1" i="1">
                <a:solidFill>
                  <a:schemeClr val="dk1"/>
                </a:solidFill>
                <a:latin typeface="Arial"/>
                <a:ea typeface="Arial"/>
                <a:cs typeface="Arial"/>
                <a:sym typeface="Arial"/>
              </a:rPr>
              <a:t>sustainable development.</a:t>
            </a:r>
            <a:endParaRPr sz="1100"/>
          </a:p>
        </p:txBody>
      </p:sp>
      <p:sp>
        <p:nvSpPr>
          <p:cNvPr id="227" name="Google Shape;227;p34"/>
          <p:cNvSpPr/>
          <p:nvPr/>
        </p:nvSpPr>
        <p:spPr>
          <a:xfrm>
            <a:off x="110782" y="631502"/>
            <a:ext cx="8113712" cy="401648"/>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r>
              <a:rPr lang="en" sz="2400" b="1" dirty="0">
                <a:solidFill>
                  <a:schemeClr val="dk1"/>
                </a:solidFill>
                <a:latin typeface="Arial"/>
                <a:ea typeface="Arial"/>
                <a:cs typeface="Arial"/>
                <a:sym typeface="Arial"/>
              </a:rPr>
              <a:t>Praktek Keinsinyuran berbasis pada :</a:t>
            </a:r>
            <a:endParaRPr sz="1050" dirty="0"/>
          </a:p>
        </p:txBody>
      </p:sp>
      <p:sp>
        <p:nvSpPr>
          <p:cNvPr id="228" name="Google Shape;228;p34"/>
          <p:cNvSpPr txBox="1"/>
          <p:nvPr/>
        </p:nvSpPr>
        <p:spPr>
          <a:xfrm>
            <a:off x="8532440" y="4843463"/>
            <a:ext cx="611560" cy="3571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Arial"/>
                <a:ea typeface="Arial"/>
                <a:cs typeface="Arial"/>
                <a:sym typeface="Arial"/>
              </a:rPr>
              <a:t>9</a:t>
            </a:fld>
            <a:endParaRPr sz="1800" b="1">
              <a:solidFill>
                <a:schemeClr val="dk1"/>
              </a:solidFill>
              <a:latin typeface="Arial"/>
              <a:ea typeface="Arial"/>
              <a:cs typeface="Arial"/>
              <a:sym typeface="Arial"/>
            </a:endParaRPr>
          </a:p>
        </p:txBody>
      </p:sp>
    </p:spTree>
  </p:cSld>
  <p:clrMapOvr>
    <a:masterClrMapping/>
  </p:clrMapOvr>
  <p:transition spd="slow">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2469</Words>
  <Application>Microsoft Office PowerPoint</Application>
  <PresentationFormat>On-screen Show (16:9)</PresentationFormat>
  <Paragraphs>460</Paragraphs>
  <Slides>43</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Times New Roman</vt:lpstr>
      <vt:lpstr>Arial Black</vt:lpstr>
      <vt:lpstr>Trebuchet MS</vt:lpstr>
      <vt:lpstr>Calibri</vt:lpstr>
      <vt:lpstr>Noto Sans Symbols</vt:lpstr>
      <vt:lpstr>Tahoma</vt:lpstr>
      <vt:lpstr>Arial Narrow</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ENGINEERING PROFESSION</vt:lpstr>
      <vt:lpstr>PowerPoint Presentation</vt:lpstr>
      <vt:lpstr>PowerPoint Presentation</vt:lpstr>
      <vt:lpstr>Prinsip-prinsip profesi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Klasifikasi Etik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3</cp:revision>
  <dcterms:modified xsi:type="dcterms:W3CDTF">2023-08-28T05:58:01Z</dcterms:modified>
</cp:coreProperties>
</file>