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81" d="100"/>
          <a:sy n="81" d="100"/>
        </p:scale>
        <p:origin x="-228"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10/30/2023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10/30/2023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D2080C-A48E-46B7-8E69-CD90CC1CAE6A}"/>
              </a:ext>
            </a:extLst>
          </p:cNvPr>
          <p:cNvSpPr>
            <a:spLocks noGrp="1"/>
          </p:cNvSpPr>
          <p:nvPr>
            <p:ph type="ctrTitle"/>
          </p:nvPr>
        </p:nvSpPr>
        <p:spPr/>
        <p:txBody>
          <a:bodyPr/>
          <a:lstStyle/>
          <a:p>
            <a:r>
              <a:rPr lang="en-US" dirty="0"/>
              <a:t>UKURAN PENYEBARAN</a:t>
            </a:r>
          </a:p>
        </p:txBody>
      </p:sp>
      <p:sp>
        <p:nvSpPr>
          <p:cNvPr id="3" name="Subtitle 2">
            <a:extLst>
              <a:ext uri="{FF2B5EF4-FFF2-40B4-BE49-F238E27FC236}">
                <a16:creationId xmlns:a16="http://schemas.microsoft.com/office/drawing/2014/main" xmlns="" id="{DDFF05BB-7840-4075-84F2-092FBEFF113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33038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781E39-421A-49F9-991A-22E001F82C1C}"/>
              </a:ext>
            </a:extLst>
          </p:cNvPr>
          <p:cNvSpPr>
            <a:spLocks noGrp="1"/>
          </p:cNvSpPr>
          <p:nvPr>
            <p:ph type="title"/>
          </p:nvPr>
        </p:nvSpPr>
        <p:spPr/>
        <p:txBody>
          <a:bodyPr/>
          <a:lstStyle/>
          <a:p>
            <a:r>
              <a:rPr lang="en-US" dirty="0"/>
              <a:t>DEVIASI RATA-RATA DATA TUNGGAL</a:t>
            </a:r>
          </a:p>
        </p:txBody>
      </p:sp>
      <p:sp>
        <p:nvSpPr>
          <p:cNvPr id="3" name="Content Placeholder 2">
            <a:extLst>
              <a:ext uri="{FF2B5EF4-FFF2-40B4-BE49-F238E27FC236}">
                <a16:creationId xmlns:a16="http://schemas.microsoft.com/office/drawing/2014/main" xmlns="" id="{53CD8006-A6D6-4301-ADBA-387F65B01B3F}"/>
              </a:ext>
            </a:extLst>
          </p:cNvPr>
          <p:cNvSpPr>
            <a:spLocks noGrp="1"/>
          </p:cNvSpPr>
          <p:nvPr>
            <p:ph idx="1"/>
          </p:nvPr>
        </p:nvSpPr>
        <p:spPr/>
        <p:txBody>
          <a:bodyPr>
            <a:normAutofit fontScale="92500"/>
          </a:bodyPr>
          <a:lstStyle/>
          <a:p>
            <a:r>
              <a:rPr lang="en-US" dirty="0"/>
              <a:t>RUMUS </a:t>
            </a:r>
          </a:p>
          <a:p>
            <a:endParaRPr lang="en-US" dirty="0"/>
          </a:p>
          <a:p>
            <a:endParaRPr lang="en-US" dirty="0"/>
          </a:p>
          <a:p>
            <a:r>
              <a:rPr lang="en-US" dirty="0"/>
              <a:t>CONTOH</a:t>
            </a:r>
          </a:p>
          <a:p>
            <a:r>
              <a:rPr lang="en-US" dirty="0"/>
              <a:t>PENGELUARAN PER MINGGU (RATUS RIBU RUPIAH) 5 ORANG IBU RUMAH TANGGA (A, B, C, D DAN E) UNTUK KEPERLUAN BIAYA HIDUP (DALAM RATUS RIBU RUPIAH) PADA TAHUN 2012, ADALAH SEBAGAI BERIKUT:   </a:t>
            </a:r>
          </a:p>
          <a:p>
            <a:pPr marL="0" indent="0">
              <a:buNone/>
            </a:pPr>
            <a:r>
              <a:rPr lang="en-US" dirty="0"/>
              <a:t>          12        16        18        20        24</a:t>
            </a:r>
          </a:p>
          <a:p>
            <a:pPr lvl="1"/>
            <a:r>
              <a:rPr lang="en-US" dirty="0"/>
              <a:t>TENTUKANLAH DEVIASI RATA-RATANYA</a:t>
            </a:r>
          </a:p>
        </p:txBody>
      </p:sp>
      <p:pic>
        <p:nvPicPr>
          <p:cNvPr id="4" name="Picture 3">
            <a:extLst>
              <a:ext uri="{FF2B5EF4-FFF2-40B4-BE49-F238E27FC236}">
                <a16:creationId xmlns:a16="http://schemas.microsoft.com/office/drawing/2014/main" xmlns="" id="{3965932E-03C6-49FF-ACC2-1BEB8D26A410}"/>
              </a:ext>
            </a:extLst>
          </p:cNvPr>
          <p:cNvPicPr>
            <a:picLocks noChangeAspect="1"/>
          </p:cNvPicPr>
          <p:nvPr/>
        </p:nvPicPr>
        <p:blipFill>
          <a:blip r:embed="rId2"/>
          <a:stretch>
            <a:fillRect/>
          </a:stretch>
        </p:blipFill>
        <p:spPr>
          <a:xfrm>
            <a:off x="2118445" y="2336873"/>
            <a:ext cx="2132921" cy="823346"/>
          </a:xfrm>
          <a:prstGeom prst="rect">
            <a:avLst/>
          </a:prstGeom>
          <a:ln>
            <a:noFill/>
          </a:ln>
          <a:effectLst>
            <a:outerShdw blurRad="292100" dist="139700" dir="2700000" algn="tl" rotWithShape="0">
              <a:srgbClr val="333333">
                <a:alpha val="65000"/>
              </a:srgbClr>
            </a:outerShdw>
          </a:effectLst>
        </p:spPr>
      </p:pic>
      <p:sp>
        <p:nvSpPr>
          <p:cNvPr id="5" name="Rectangle 4">
            <a:extLst>
              <a:ext uri="{FF2B5EF4-FFF2-40B4-BE49-F238E27FC236}">
                <a16:creationId xmlns:a16="http://schemas.microsoft.com/office/drawing/2014/main" xmlns="" id="{67F8B2EB-C6EC-456B-9825-8C2A1EE8D7FF}"/>
              </a:ext>
            </a:extLst>
          </p:cNvPr>
          <p:cNvSpPr/>
          <p:nvPr/>
        </p:nvSpPr>
        <p:spPr>
          <a:xfrm>
            <a:off x="5838701" y="2306593"/>
            <a:ext cx="5086598" cy="1393010"/>
          </a:xfrm>
          <a:prstGeom prst="rect">
            <a:avLst/>
          </a:prstGeom>
        </p:spPr>
        <p:txBody>
          <a:bodyPr wrap="square">
            <a:spAutoFit/>
          </a:bodyPr>
          <a:lstStyle/>
          <a:p>
            <a:pPr>
              <a:lnSpc>
                <a:spcPct val="107000"/>
              </a:lnSpc>
              <a:spcAft>
                <a:spcPts val="0"/>
              </a:spcAft>
            </a:pPr>
            <a:r>
              <a:rPr lang="en-US" sz="2000" dirty="0">
                <a:latin typeface="ArialMT"/>
                <a:ea typeface="Calibri" panose="020F0502020204030204" pitchFamily="34" charset="0"/>
                <a:cs typeface="ArialMT"/>
              </a:rPr>
              <a:t>AD =  </a:t>
            </a:r>
            <a:r>
              <a:rPr lang="en-US" sz="2000" dirty="0" err="1">
                <a:latin typeface="ArialMT"/>
                <a:ea typeface="Calibri" panose="020F0502020204030204" pitchFamily="34" charset="0"/>
                <a:cs typeface="ArialMT"/>
              </a:rPr>
              <a:t>Deviasi</a:t>
            </a:r>
            <a:r>
              <a:rPr lang="en-US" sz="2000" dirty="0">
                <a:latin typeface="ArialMT"/>
                <a:ea typeface="Calibri" panose="020F0502020204030204" pitchFamily="34" charset="0"/>
                <a:cs typeface="ArialMT"/>
              </a:rPr>
              <a:t> rata-rata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ArialMT"/>
                <a:ea typeface="Calibri" panose="020F0502020204030204" pitchFamily="34" charset="0"/>
                <a:cs typeface="ArialMT"/>
              </a:rPr>
              <a:t>  x</a:t>
            </a:r>
            <a:r>
              <a:rPr lang="en-US" sz="1600" dirty="0">
                <a:latin typeface="ArialMT"/>
                <a:ea typeface="Calibri" panose="020F0502020204030204" pitchFamily="34" charset="0"/>
                <a:cs typeface="ArialMT"/>
              </a:rPr>
              <a:t>i</a:t>
            </a:r>
            <a:r>
              <a:rPr lang="en-US" sz="2000" dirty="0">
                <a:latin typeface="ArialMT"/>
                <a:ea typeface="Calibri" panose="020F0502020204030204" pitchFamily="34" charset="0"/>
                <a:cs typeface="ArialMT"/>
              </a:rPr>
              <a:t>  =  Nilai data yang </a:t>
            </a:r>
            <a:r>
              <a:rPr lang="en-US" sz="2000" dirty="0" err="1">
                <a:latin typeface="ArialMT"/>
                <a:ea typeface="Calibri" panose="020F0502020204030204" pitchFamily="34" charset="0"/>
                <a:cs typeface="ArialMT"/>
              </a:rPr>
              <a:t>ke-i</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ArialMT"/>
                <a:ea typeface="Calibri" panose="020F0502020204030204" pitchFamily="34" charset="0"/>
                <a:cs typeface="ArialMT"/>
              </a:rPr>
              <a:t>  </a:t>
            </a:r>
            <a:r>
              <a:rPr lang="en-US" sz="2000" dirty="0">
                <a:latin typeface="Arial" panose="020B0604020202020204" pitchFamily="34" charset="0"/>
                <a:ea typeface="Calibri" panose="020F0502020204030204" pitchFamily="34" charset="0"/>
                <a:cs typeface="Times New Roman" panose="02020603050405020304" pitchFamily="18" charset="0"/>
              </a:rPr>
              <a:t>×</a:t>
            </a:r>
            <a:r>
              <a:rPr lang="en-US" sz="2000" dirty="0">
                <a:latin typeface="ArialMT"/>
                <a:ea typeface="Calibri" panose="020F0502020204030204" pitchFamily="34" charset="0"/>
                <a:cs typeface="ArialMT"/>
              </a:rPr>
              <a:t>  =  rata-rata </a:t>
            </a:r>
            <a:r>
              <a:rPr lang="en-US" sz="2000" dirty="0" err="1">
                <a:latin typeface="ArialMT"/>
                <a:ea typeface="Calibri" panose="020F0502020204030204" pitchFamily="34" charset="0"/>
                <a:cs typeface="ArialMT"/>
              </a:rPr>
              <a:t>hitung</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ArialMT"/>
                <a:ea typeface="Calibri" panose="020F0502020204030204" pitchFamily="34" charset="0"/>
                <a:cs typeface="ArialMT"/>
              </a:rPr>
              <a:t>  n  =  </a:t>
            </a:r>
            <a:r>
              <a:rPr lang="en-US" sz="2000" dirty="0" err="1">
                <a:latin typeface="ArialMT"/>
                <a:ea typeface="Calibri" panose="020F0502020204030204" pitchFamily="34" charset="0"/>
                <a:cs typeface="ArialMT"/>
              </a:rPr>
              <a:t>Banyaknya</a:t>
            </a:r>
            <a:r>
              <a:rPr lang="en-US" sz="2000" dirty="0">
                <a:latin typeface="ArialMT"/>
                <a:ea typeface="Calibri" panose="020F0502020204030204" pitchFamily="34" charset="0"/>
                <a:cs typeface="ArialMT"/>
              </a:rPr>
              <a:t> data/</a:t>
            </a:r>
            <a:r>
              <a:rPr lang="en-US" sz="2000" dirty="0" err="1">
                <a:latin typeface="ArialMT"/>
                <a:ea typeface="Calibri" panose="020F0502020204030204" pitchFamily="34" charset="0"/>
                <a:cs typeface="ArialMT"/>
              </a:rPr>
              <a:t>pengamatan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4779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AF86AF-C97C-46EE-91A7-B877E66027B4}"/>
              </a:ext>
            </a:extLst>
          </p:cNvPr>
          <p:cNvSpPr>
            <a:spLocks noGrp="1"/>
          </p:cNvSpPr>
          <p:nvPr>
            <p:ph type="title"/>
          </p:nvPr>
        </p:nvSpPr>
        <p:spPr/>
        <p:txBody>
          <a:bodyPr/>
          <a:lstStyle/>
          <a:p>
            <a:r>
              <a:rPr lang="en-US" dirty="0"/>
              <a:t>DEVIASI RATA-RATA DATA BERKELOMPOK</a:t>
            </a:r>
          </a:p>
        </p:txBody>
      </p:sp>
      <p:sp>
        <p:nvSpPr>
          <p:cNvPr id="3" name="Content Placeholder 2">
            <a:extLst>
              <a:ext uri="{FF2B5EF4-FFF2-40B4-BE49-F238E27FC236}">
                <a16:creationId xmlns:a16="http://schemas.microsoft.com/office/drawing/2014/main" xmlns="" id="{35F6784B-D550-4010-9E07-CA5BC363F65C}"/>
              </a:ext>
            </a:extLst>
          </p:cNvPr>
          <p:cNvSpPr>
            <a:spLocks noGrp="1"/>
          </p:cNvSpPr>
          <p:nvPr>
            <p:ph idx="1"/>
          </p:nvPr>
        </p:nvSpPr>
        <p:spPr>
          <a:xfrm>
            <a:off x="680321" y="2336873"/>
            <a:ext cx="6326121" cy="3599316"/>
          </a:xfrm>
        </p:spPr>
        <p:txBody>
          <a:bodyPr>
            <a:normAutofit/>
          </a:bodyPr>
          <a:lstStyle/>
          <a:p>
            <a:r>
              <a:rPr lang="en-US" dirty="0"/>
              <a:t>RUMUS : </a:t>
            </a:r>
          </a:p>
          <a:p>
            <a:endParaRPr lang="en-US" dirty="0"/>
          </a:p>
          <a:p>
            <a:endParaRPr lang="en-US" dirty="0"/>
          </a:p>
          <a:p>
            <a:r>
              <a:rPr lang="en-US" sz="2000" dirty="0">
                <a:latin typeface="ArialMT"/>
              </a:rPr>
              <a:t>AD 	=  </a:t>
            </a:r>
            <a:r>
              <a:rPr lang="en-US" sz="2000" dirty="0" err="1">
                <a:latin typeface="ArialMT"/>
              </a:rPr>
              <a:t>Deviasi</a:t>
            </a:r>
            <a:r>
              <a:rPr lang="en-US" sz="2000" dirty="0">
                <a:latin typeface="ArialMT"/>
              </a:rPr>
              <a:t> rata-rata</a:t>
            </a:r>
          </a:p>
          <a:p>
            <a:r>
              <a:rPr lang="en-US" sz="2000" dirty="0">
                <a:latin typeface="ArialMT"/>
              </a:rPr>
              <a:t>m</a:t>
            </a:r>
            <a:r>
              <a:rPr lang="en-US" sz="1600" dirty="0">
                <a:latin typeface="ArialMT"/>
              </a:rPr>
              <a:t>i</a:t>
            </a:r>
            <a:r>
              <a:rPr lang="en-US" sz="2000" dirty="0">
                <a:latin typeface="ArialMT"/>
              </a:rPr>
              <a:t>  	=  Nilai </a:t>
            </a:r>
            <a:r>
              <a:rPr lang="en-US" sz="2000" dirty="0" err="1">
                <a:latin typeface="ArialMT"/>
              </a:rPr>
              <a:t>tengah</a:t>
            </a:r>
            <a:r>
              <a:rPr lang="en-US" sz="2000" dirty="0">
                <a:latin typeface="ArialMT"/>
              </a:rPr>
              <a:t> </a:t>
            </a:r>
            <a:r>
              <a:rPr lang="en-US" sz="2000" dirty="0" err="1">
                <a:latin typeface="ArialMT"/>
              </a:rPr>
              <a:t>kelas</a:t>
            </a:r>
            <a:r>
              <a:rPr lang="en-US" sz="2000" dirty="0">
                <a:latin typeface="ArialMT"/>
              </a:rPr>
              <a:t> </a:t>
            </a:r>
            <a:r>
              <a:rPr lang="en-US" sz="2000" dirty="0" err="1">
                <a:latin typeface="ArialMT"/>
              </a:rPr>
              <a:t>ke-i</a:t>
            </a:r>
            <a:endParaRPr lang="en-US" sz="2000" dirty="0">
              <a:latin typeface="ArialMT"/>
            </a:endParaRPr>
          </a:p>
          <a:p>
            <a:r>
              <a:rPr lang="en-US" sz="2000" dirty="0">
                <a:latin typeface="ArialMT"/>
              </a:rPr>
              <a:t>x 	=  Rata-rata </a:t>
            </a:r>
            <a:r>
              <a:rPr lang="en-US" sz="2000" dirty="0" err="1">
                <a:latin typeface="ArialMT"/>
              </a:rPr>
              <a:t>hitung</a:t>
            </a:r>
            <a:endParaRPr lang="en-US" sz="2000" dirty="0">
              <a:latin typeface="ArialMT"/>
            </a:endParaRPr>
          </a:p>
          <a:p>
            <a:r>
              <a:rPr lang="sv-SE" sz="2000" dirty="0">
                <a:latin typeface="ArialMT"/>
              </a:rPr>
              <a:t>n    	=  Banyaknya pengamatan/ukuran sampel</a:t>
            </a:r>
          </a:p>
          <a:p>
            <a:r>
              <a:rPr lang="sv-SE" sz="2000" dirty="0">
                <a:latin typeface="ArialMT"/>
              </a:rPr>
              <a:t>f</a:t>
            </a:r>
            <a:r>
              <a:rPr lang="sv-SE" sz="1600" dirty="0">
                <a:latin typeface="ArialMT"/>
              </a:rPr>
              <a:t>i</a:t>
            </a:r>
            <a:r>
              <a:rPr lang="sv-SE" sz="2000" dirty="0">
                <a:latin typeface="ArialMT"/>
              </a:rPr>
              <a:t>    	=  Frekuansi absolut kelas ke-i</a:t>
            </a:r>
            <a:endParaRPr lang="en-US" sz="2000" dirty="0"/>
          </a:p>
          <a:p>
            <a:endParaRPr lang="en-US" dirty="0"/>
          </a:p>
          <a:p>
            <a:endParaRPr lang="en-US" dirty="0"/>
          </a:p>
          <a:p>
            <a:endParaRPr lang="en-US" dirty="0"/>
          </a:p>
          <a:p>
            <a:pPr marL="0" indent="0">
              <a:buNone/>
            </a:pPr>
            <a:endParaRPr lang="en-US" dirty="0"/>
          </a:p>
        </p:txBody>
      </p:sp>
      <p:pic>
        <p:nvPicPr>
          <p:cNvPr id="4" name="Picture 3">
            <a:extLst>
              <a:ext uri="{FF2B5EF4-FFF2-40B4-BE49-F238E27FC236}">
                <a16:creationId xmlns:a16="http://schemas.microsoft.com/office/drawing/2014/main" xmlns="" id="{9D56D7B5-FCCC-4CB1-BE3D-B63322D0BC00}"/>
              </a:ext>
            </a:extLst>
          </p:cNvPr>
          <p:cNvPicPr>
            <a:picLocks noChangeAspect="1"/>
          </p:cNvPicPr>
          <p:nvPr/>
        </p:nvPicPr>
        <p:blipFill>
          <a:blip r:embed="rId2"/>
          <a:stretch>
            <a:fillRect/>
          </a:stretch>
        </p:blipFill>
        <p:spPr>
          <a:xfrm>
            <a:off x="2363004" y="2336873"/>
            <a:ext cx="2731511" cy="1051836"/>
          </a:xfrm>
          <a:prstGeom prst="rect">
            <a:avLst/>
          </a:prstGeom>
          <a:ln>
            <a:noFill/>
          </a:ln>
          <a:effectLst>
            <a:outerShdw blurRad="292100" dist="139700" dir="2700000" algn="tl" rotWithShape="0">
              <a:srgbClr val="333333">
                <a:alpha val="65000"/>
              </a:srgbClr>
            </a:outerShdw>
          </a:effectLst>
        </p:spPr>
      </p:pic>
      <p:sp>
        <p:nvSpPr>
          <p:cNvPr id="5" name="Rectangle 4">
            <a:extLst>
              <a:ext uri="{FF2B5EF4-FFF2-40B4-BE49-F238E27FC236}">
                <a16:creationId xmlns:a16="http://schemas.microsoft.com/office/drawing/2014/main" xmlns="" id="{A0944E97-5DD9-4BF4-B41E-8C6043EE26D1}"/>
              </a:ext>
            </a:extLst>
          </p:cNvPr>
          <p:cNvSpPr/>
          <p:nvPr/>
        </p:nvSpPr>
        <p:spPr>
          <a:xfrm>
            <a:off x="5415678" y="2227199"/>
            <a:ext cx="6096000" cy="369332"/>
          </a:xfrm>
          <a:prstGeom prst="rect">
            <a:avLst/>
          </a:prstGeom>
        </p:spPr>
        <p:txBody>
          <a:bodyPr>
            <a:spAutoFit/>
          </a:bodyPr>
          <a:lstStyle/>
          <a:p>
            <a:endParaRPr lang="en-US" dirty="0"/>
          </a:p>
        </p:txBody>
      </p:sp>
      <p:graphicFrame>
        <p:nvGraphicFramePr>
          <p:cNvPr id="6" name="Table 5">
            <a:extLst>
              <a:ext uri="{FF2B5EF4-FFF2-40B4-BE49-F238E27FC236}">
                <a16:creationId xmlns:a16="http://schemas.microsoft.com/office/drawing/2014/main" xmlns="" id="{EDB2150D-3103-477A-A0E6-E665600BEBCE}"/>
              </a:ext>
            </a:extLst>
          </p:cNvPr>
          <p:cNvGraphicFramePr>
            <a:graphicFrameLocks noGrp="1"/>
          </p:cNvGraphicFramePr>
          <p:nvPr>
            <p:extLst>
              <p:ext uri="{D42A27DB-BD31-4B8C-83A1-F6EECF244321}">
                <p14:modId xmlns:p14="http://schemas.microsoft.com/office/powerpoint/2010/main" val="849097457"/>
              </p:ext>
            </p:extLst>
          </p:nvPr>
        </p:nvGraphicFramePr>
        <p:xfrm>
          <a:off x="7217967" y="2951616"/>
          <a:ext cx="4293712" cy="3615519"/>
        </p:xfrm>
        <a:graphic>
          <a:graphicData uri="http://schemas.openxmlformats.org/drawingml/2006/table">
            <a:tbl>
              <a:tblPr firstRow="1" firstCol="1" bandRow="1">
                <a:tableStyleId>{5C22544A-7EE6-4342-B048-85BDC9FD1C3A}</a:tableStyleId>
              </a:tblPr>
              <a:tblGrid>
                <a:gridCol w="2556332">
                  <a:extLst>
                    <a:ext uri="{9D8B030D-6E8A-4147-A177-3AD203B41FA5}">
                      <a16:colId xmlns:a16="http://schemas.microsoft.com/office/drawing/2014/main" xmlns="" val="3078886821"/>
                    </a:ext>
                  </a:extLst>
                </a:gridCol>
                <a:gridCol w="1737380">
                  <a:extLst>
                    <a:ext uri="{9D8B030D-6E8A-4147-A177-3AD203B41FA5}">
                      <a16:colId xmlns:a16="http://schemas.microsoft.com/office/drawing/2014/main" xmlns="" val="3388257693"/>
                    </a:ext>
                  </a:extLst>
                </a:gridCol>
              </a:tblGrid>
              <a:tr h="1006431">
                <a:tc>
                  <a:txBody>
                    <a:bodyPr/>
                    <a:lstStyle/>
                    <a:p>
                      <a:pPr algn="ctr">
                        <a:lnSpc>
                          <a:spcPct val="107000"/>
                        </a:lnSpc>
                        <a:spcAft>
                          <a:spcPts val="0"/>
                        </a:spcAft>
                      </a:pPr>
                      <a:r>
                        <a:rPr lang="en-US" sz="2000" dirty="0" err="1">
                          <a:effectLst/>
                        </a:rPr>
                        <a:t>Omzet</a:t>
                      </a:r>
                      <a:r>
                        <a:rPr lang="en-US" sz="2000" dirty="0">
                          <a:effectLst/>
                        </a:rPr>
                        <a:t> </a:t>
                      </a:r>
                      <a:r>
                        <a:rPr lang="en-US" sz="2000" dirty="0" err="1">
                          <a:effectLst/>
                        </a:rPr>
                        <a:t>Penjualan</a:t>
                      </a:r>
                      <a:endParaRPr lang="en-US" sz="2000" dirty="0">
                        <a:effectLst/>
                      </a:endParaRPr>
                    </a:p>
                    <a:p>
                      <a:pPr algn="ctr">
                        <a:lnSpc>
                          <a:spcPct val="107000"/>
                        </a:lnSpc>
                        <a:spcAft>
                          <a:spcPts val="0"/>
                        </a:spcAft>
                      </a:pPr>
                      <a:r>
                        <a:rPr lang="en-US" sz="2000" dirty="0">
                          <a:effectLst/>
                        </a:rPr>
                        <a:t>(Juta Rupiah)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err="1">
                          <a:effectLst/>
                        </a:rPr>
                        <a:t>Banyaknya</a:t>
                      </a:r>
                      <a:endParaRPr lang="en-US" sz="2000" dirty="0">
                        <a:effectLst/>
                      </a:endParaRPr>
                    </a:p>
                    <a:p>
                      <a:pPr algn="ctr">
                        <a:lnSpc>
                          <a:spcPct val="107000"/>
                        </a:lnSpc>
                        <a:spcAft>
                          <a:spcPts val="0"/>
                        </a:spcAft>
                      </a:pPr>
                      <a:r>
                        <a:rPr lang="en-US" sz="2000" dirty="0" err="1">
                          <a:effectLst/>
                        </a:rPr>
                        <a:t>Toko</a:t>
                      </a:r>
                      <a:r>
                        <a:rPr lang="en-US" sz="2000" dirty="0">
                          <a:effectLst/>
                        </a:rPr>
                        <a:t> (Unit)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28819183"/>
                  </a:ext>
                </a:extLst>
              </a:tr>
              <a:tr h="324111">
                <a:tc>
                  <a:txBody>
                    <a:bodyPr/>
                    <a:lstStyle/>
                    <a:p>
                      <a:pPr algn="ctr">
                        <a:lnSpc>
                          <a:spcPct val="107000"/>
                        </a:lnSpc>
                        <a:spcAft>
                          <a:spcPts val="0"/>
                        </a:spcAft>
                      </a:pPr>
                      <a:r>
                        <a:rPr lang="en-US" sz="2000" dirty="0">
                          <a:effectLst/>
                        </a:rPr>
                        <a:t>20 - 29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a:effectLst/>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856167024"/>
                  </a:ext>
                </a:extLst>
              </a:tr>
              <a:tr h="324111">
                <a:tc>
                  <a:txBody>
                    <a:bodyPr/>
                    <a:lstStyle/>
                    <a:p>
                      <a:pPr algn="ctr">
                        <a:lnSpc>
                          <a:spcPct val="107000"/>
                        </a:lnSpc>
                        <a:spcAft>
                          <a:spcPts val="0"/>
                        </a:spcAft>
                      </a:pPr>
                      <a:r>
                        <a:rPr lang="en-US" sz="2000" dirty="0">
                          <a:effectLst/>
                        </a:rPr>
                        <a:t>30 - 39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94262072"/>
                  </a:ext>
                </a:extLst>
              </a:tr>
              <a:tr h="324111">
                <a:tc>
                  <a:txBody>
                    <a:bodyPr/>
                    <a:lstStyle/>
                    <a:p>
                      <a:pPr algn="ctr">
                        <a:lnSpc>
                          <a:spcPct val="107000"/>
                        </a:lnSpc>
                        <a:spcAft>
                          <a:spcPts val="0"/>
                        </a:spcAft>
                      </a:pPr>
                      <a:r>
                        <a:rPr lang="en-US" sz="2000" dirty="0">
                          <a:effectLst/>
                        </a:rPr>
                        <a:t>40 - 49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a:effectLst/>
                        </a:rPr>
                        <a:t>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172027137"/>
                  </a:ext>
                </a:extLst>
              </a:tr>
              <a:tr h="324111">
                <a:tc>
                  <a:txBody>
                    <a:bodyPr/>
                    <a:lstStyle/>
                    <a:p>
                      <a:pPr algn="ctr">
                        <a:lnSpc>
                          <a:spcPct val="107000"/>
                        </a:lnSpc>
                        <a:spcAft>
                          <a:spcPts val="0"/>
                        </a:spcAft>
                      </a:pPr>
                      <a:r>
                        <a:rPr lang="en-US" sz="2000" dirty="0">
                          <a:effectLst/>
                        </a:rPr>
                        <a:t>50 - 59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dirty="0">
                          <a:effectLst/>
                        </a:rPr>
                        <a:t>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965851453"/>
                  </a:ext>
                </a:extLst>
              </a:tr>
              <a:tr h="324111">
                <a:tc>
                  <a:txBody>
                    <a:bodyPr/>
                    <a:lstStyle/>
                    <a:p>
                      <a:pPr algn="ctr">
                        <a:lnSpc>
                          <a:spcPct val="107000"/>
                        </a:lnSpc>
                        <a:spcAft>
                          <a:spcPts val="0"/>
                        </a:spcAft>
                      </a:pPr>
                      <a:r>
                        <a:rPr lang="en-US" sz="2000">
                          <a:effectLst/>
                        </a:rPr>
                        <a:t>60 - 69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dirty="0">
                          <a:effectLst/>
                        </a:rPr>
                        <a:t>25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97066991"/>
                  </a:ext>
                </a:extLst>
              </a:tr>
              <a:tr h="324111">
                <a:tc>
                  <a:txBody>
                    <a:bodyPr/>
                    <a:lstStyle/>
                    <a:p>
                      <a:pPr algn="ctr">
                        <a:lnSpc>
                          <a:spcPct val="107000"/>
                        </a:lnSpc>
                        <a:spcAft>
                          <a:spcPts val="0"/>
                        </a:spcAft>
                      </a:pPr>
                      <a:r>
                        <a:rPr lang="en-US" sz="2000">
                          <a:effectLst/>
                        </a:rPr>
                        <a:t>70 - 79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dirty="0">
                          <a:effectLst/>
                        </a:rPr>
                        <a:t>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312899507"/>
                  </a:ext>
                </a:extLst>
              </a:tr>
              <a:tr h="324111">
                <a:tc>
                  <a:txBody>
                    <a:bodyPr/>
                    <a:lstStyle/>
                    <a:p>
                      <a:pPr algn="ctr">
                        <a:lnSpc>
                          <a:spcPct val="107000"/>
                        </a:lnSpc>
                        <a:spcAft>
                          <a:spcPts val="0"/>
                        </a:spcAft>
                      </a:pPr>
                      <a:r>
                        <a:rPr lang="en-US" sz="2000">
                          <a:effectLst/>
                        </a:rPr>
                        <a:t>80 - 89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819040415"/>
                  </a:ext>
                </a:extLst>
              </a:tr>
              <a:tr h="324111">
                <a:tc>
                  <a:txBody>
                    <a:bodyPr/>
                    <a:lstStyle/>
                    <a:p>
                      <a:pPr algn="ctr">
                        <a:lnSpc>
                          <a:spcPct val="107000"/>
                        </a:lnSpc>
                        <a:spcAft>
                          <a:spcPts val="0"/>
                        </a:spcAft>
                      </a:pPr>
                      <a:r>
                        <a:rPr lang="en-US" sz="2000">
                          <a:effectLst/>
                        </a:rPr>
                        <a:t>JUMLAH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dirty="0">
                          <a:effectLst/>
                        </a:rPr>
                        <a:t>70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62324196"/>
                  </a:ext>
                </a:extLst>
              </a:tr>
            </a:tbl>
          </a:graphicData>
        </a:graphic>
      </p:graphicFrame>
      <p:sp>
        <p:nvSpPr>
          <p:cNvPr id="7" name="Rectangle 6">
            <a:extLst>
              <a:ext uri="{FF2B5EF4-FFF2-40B4-BE49-F238E27FC236}">
                <a16:creationId xmlns:a16="http://schemas.microsoft.com/office/drawing/2014/main" xmlns="" id="{DC4A42D8-E881-4727-B7E7-8A48423BA40F}"/>
              </a:ext>
            </a:extLst>
          </p:cNvPr>
          <p:cNvSpPr/>
          <p:nvPr/>
        </p:nvSpPr>
        <p:spPr>
          <a:xfrm>
            <a:off x="7151017" y="2028286"/>
            <a:ext cx="5355958" cy="923330"/>
          </a:xfrm>
          <a:prstGeom prst="rect">
            <a:avLst/>
          </a:prstGeom>
        </p:spPr>
        <p:txBody>
          <a:bodyPr wrap="square">
            <a:spAutoFit/>
          </a:bodyPr>
          <a:lstStyle/>
          <a:p>
            <a:r>
              <a:rPr lang="en-US" dirty="0"/>
              <a:t>OMZET PENJUALAN 70 TOKO DARI SEBUAH KOMPLEK PERTOKOAN DI KOTA DENPASAR. HITUNGLAH DEVIASI KUARTILNYA</a:t>
            </a:r>
          </a:p>
        </p:txBody>
      </p:sp>
    </p:spTree>
    <p:extLst>
      <p:ext uri="{BB962C8B-B14F-4D97-AF65-F5344CB8AC3E}">
        <p14:creationId xmlns:p14="http://schemas.microsoft.com/office/powerpoint/2010/main" val="1552294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F4BC8B-1409-409C-A0F9-144B0AAD39BE}"/>
              </a:ext>
            </a:extLst>
          </p:cNvPr>
          <p:cNvSpPr>
            <a:spLocks noGrp="1"/>
          </p:cNvSpPr>
          <p:nvPr>
            <p:ph type="title"/>
          </p:nvPr>
        </p:nvSpPr>
        <p:spPr/>
        <p:txBody>
          <a:bodyPr/>
          <a:lstStyle/>
          <a:p>
            <a:r>
              <a:rPr lang="en-US" dirty="0"/>
              <a:t>VARIAN DAN SIMPANGAN BAKU</a:t>
            </a:r>
          </a:p>
        </p:txBody>
      </p:sp>
      <p:sp>
        <p:nvSpPr>
          <p:cNvPr id="3" name="Content Placeholder 2">
            <a:extLst>
              <a:ext uri="{FF2B5EF4-FFF2-40B4-BE49-F238E27FC236}">
                <a16:creationId xmlns:a16="http://schemas.microsoft.com/office/drawing/2014/main" xmlns="" id="{90718432-E407-4ABD-8F2A-26C8B0557823}"/>
              </a:ext>
            </a:extLst>
          </p:cNvPr>
          <p:cNvSpPr>
            <a:spLocks noGrp="1"/>
          </p:cNvSpPr>
          <p:nvPr>
            <p:ph idx="1"/>
          </p:nvPr>
        </p:nvSpPr>
        <p:spPr/>
        <p:txBody>
          <a:bodyPr>
            <a:normAutofit lnSpcReduction="10000"/>
          </a:bodyPr>
          <a:lstStyle/>
          <a:p>
            <a:r>
              <a:rPr lang="sv-SE" b="1" dirty="0"/>
              <a:t>VARIAN</a:t>
            </a:r>
            <a:r>
              <a:rPr lang="sv-SE" dirty="0"/>
              <a:t> DAN </a:t>
            </a:r>
            <a:r>
              <a:rPr lang="sv-SE" b="1" dirty="0"/>
              <a:t>STANDAR DEVIASI (SIMPANGAN BAKU)</a:t>
            </a:r>
            <a:r>
              <a:rPr lang="sv-SE" dirty="0"/>
              <a:t> ADALAH UKURAN-UKURAN KERAGAMAN (VARIASI) DATA STATISTIK</a:t>
            </a:r>
          </a:p>
          <a:p>
            <a:r>
              <a:rPr lang="en-US" dirty="0"/>
              <a:t>SIMPANGAN BAKU ATAU JUGA DISEBUT SEBAGAI DEVIASI STANDAR MERUPAKAN SEBUAH TEKNIK STATISTIK YANG DIPAKAI DALAM MENJELASKAN </a:t>
            </a:r>
            <a:r>
              <a:rPr lang="en-US" i="1" dirty="0"/>
              <a:t>HOMOGENITAS</a:t>
            </a:r>
            <a:r>
              <a:rPr lang="en-US" dirty="0"/>
              <a:t> DI DALAM SUATU KELOMPOK</a:t>
            </a:r>
          </a:p>
          <a:p>
            <a:r>
              <a:rPr lang="en-US" dirty="0"/>
              <a:t>SIMPANGAN BAKU  JUGA DIARTIKAN SEBAGAI SUATU NILAI STATISTIK YANG SERING KALI DIPAKAI DALAM MENENTUKAN BAGAIMANA SEBARAN DATA YANG ADA DI DALAM SAMPEL, DAN JUGA SEBERAPA DEKAT TITIK DATA INDIVIDU DENGAN MEAN ATAU RATA-RATA NILAI DARI SAMPEL ITU SENDIRI</a:t>
            </a:r>
          </a:p>
        </p:txBody>
      </p:sp>
    </p:spTree>
    <p:extLst>
      <p:ext uri="{BB962C8B-B14F-4D97-AF65-F5344CB8AC3E}">
        <p14:creationId xmlns:p14="http://schemas.microsoft.com/office/powerpoint/2010/main" val="3703610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67327D-81F3-4ADE-9780-F4D9D12D2479}"/>
              </a:ext>
            </a:extLst>
          </p:cNvPr>
          <p:cNvSpPr>
            <a:spLocks noGrp="1"/>
          </p:cNvSpPr>
          <p:nvPr>
            <p:ph type="title"/>
          </p:nvPr>
        </p:nvSpPr>
        <p:spPr/>
        <p:txBody>
          <a:bodyPr/>
          <a:lstStyle/>
          <a:p>
            <a:r>
              <a:rPr lang="en-US" dirty="0"/>
              <a:t>VARIAN DAN SIMPANGAN BAKU</a:t>
            </a:r>
          </a:p>
        </p:txBody>
      </p:sp>
      <p:sp>
        <p:nvSpPr>
          <p:cNvPr id="3" name="Content Placeholder 2">
            <a:extLst>
              <a:ext uri="{FF2B5EF4-FFF2-40B4-BE49-F238E27FC236}">
                <a16:creationId xmlns:a16="http://schemas.microsoft.com/office/drawing/2014/main" xmlns="" id="{37A857F0-8421-475B-B9E0-E73495F06621}"/>
              </a:ext>
            </a:extLst>
          </p:cNvPr>
          <p:cNvSpPr>
            <a:spLocks noGrp="1"/>
          </p:cNvSpPr>
          <p:nvPr>
            <p:ph idx="1"/>
          </p:nvPr>
        </p:nvSpPr>
        <p:spPr/>
        <p:txBody>
          <a:bodyPr/>
          <a:lstStyle/>
          <a:p>
            <a:r>
              <a:rPr lang="en-US" dirty="0"/>
              <a:t>NILAI STANDAR DEVIASI YANG BERASAL DARI KUMPULAN DATA YAKNI BISA SAJA </a:t>
            </a:r>
            <a:r>
              <a:rPr lang="en-US" b="1" dirty="0"/>
              <a:t>= 0</a:t>
            </a:r>
            <a:r>
              <a:rPr lang="en-US" dirty="0"/>
              <a:t> ATAU BAHKAN LEBIH BESAR ATAUPUN LEBIH KECIL DARI NOL (0). DENGAN KETENTUAN:</a:t>
            </a:r>
          </a:p>
          <a:p>
            <a:pPr lvl="1"/>
            <a:r>
              <a:rPr lang="en-US" dirty="0"/>
              <a:t>APABILA NILAINYA SAMA DENGAN NOL, MAKA SELURUH NILAI YANG TERDAPAT DI DALAM HIMPUNAN ITU MERUPAKAN SAMA.</a:t>
            </a:r>
          </a:p>
          <a:p>
            <a:pPr lvl="1"/>
            <a:r>
              <a:rPr lang="en-US" dirty="0"/>
              <a:t>SEDANGKAN JIKA PADA NILAI YANG BERNILAI LEBIH BESAR ATAU BAHKAN LEBIH KECIL MENANDAKAN JIKA TITIK DATA DARI INDIVIDU ITU JAUH DARI NILAI RATA-RATA.</a:t>
            </a:r>
          </a:p>
          <a:p>
            <a:endParaRPr lang="en-US" dirty="0"/>
          </a:p>
        </p:txBody>
      </p:sp>
    </p:spTree>
    <p:extLst>
      <p:ext uri="{BB962C8B-B14F-4D97-AF65-F5344CB8AC3E}">
        <p14:creationId xmlns:p14="http://schemas.microsoft.com/office/powerpoint/2010/main" val="309182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E25F68-FC20-4C02-9E7A-06A8D846B45A}"/>
              </a:ext>
            </a:extLst>
          </p:cNvPr>
          <p:cNvSpPr>
            <a:spLocks noGrp="1"/>
          </p:cNvSpPr>
          <p:nvPr>
            <p:ph type="title"/>
          </p:nvPr>
        </p:nvSpPr>
        <p:spPr/>
        <p:txBody>
          <a:bodyPr/>
          <a:lstStyle/>
          <a:p>
            <a:r>
              <a:rPr lang="en-US" dirty="0"/>
              <a:t>VARIAN DAN SIMPANGAN BAKU DATA TUNGGAL</a:t>
            </a:r>
          </a:p>
        </p:txBody>
      </p:sp>
      <p:sp>
        <p:nvSpPr>
          <p:cNvPr id="3" name="Content Placeholder 2">
            <a:extLst>
              <a:ext uri="{FF2B5EF4-FFF2-40B4-BE49-F238E27FC236}">
                <a16:creationId xmlns:a16="http://schemas.microsoft.com/office/drawing/2014/main" xmlns="" id="{D313F137-7BA1-42DC-A06A-FDC8D4AB287A}"/>
              </a:ext>
            </a:extLst>
          </p:cNvPr>
          <p:cNvSpPr>
            <a:spLocks noGrp="1"/>
          </p:cNvSpPr>
          <p:nvPr>
            <p:ph idx="1"/>
          </p:nvPr>
        </p:nvSpPr>
        <p:spPr>
          <a:xfrm>
            <a:off x="680322" y="2336873"/>
            <a:ext cx="3677350" cy="3599316"/>
          </a:xfrm>
        </p:spPr>
        <p:txBody>
          <a:bodyPr/>
          <a:lstStyle/>
          <a:p>
            <a:r>
              <a:rPr lang="en-US" dirty="0"/>
              <a:t>VARIAN (SAMPEL KECIL)</a:t>
            </a:r>
          </a:p>
          <a:p>
            <a:endParaRPr lang="en-US" dirty="0"/>
          </a:p>
          <a:p>
            <a:endParaRPr lang="en-US" dirty="0"/>
          </a:p>
          <a:p>
            <a:endParaRPr lang="en-US" dirty="0"/>
          </a:p>
          <a:p>
            <a:endParaRPr lang="en-US" dirty="0"/>
          </a:p>
          <a:p>
            <a:r>
              <a:rPr lang="en-US" dirty="0"/>
              <a:t>VARIAN (SAMPEL BESAR)</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xmlns="" id="{BDBBD131-BF84-4E6D-A199-B3DE6F9CF27D}"/>
                  </a:ext>
                </a:extLst>
              </p:cNvPr>
              <p:cNvSpPr/>
              <p:nvPr/>
            </p:nvSpPr>
            <p:spPr>
              <a:xfrm>
                <a:off x="1092576" y="2978970"/>
                <a:ext cx="2403671" cy="833498"/>
              </a:xfrm>
              <a:prstGeom prst="rect">
                <a:avLst/>
              </a:prstGeom>
              <a:effectLst>
                <a:outerShdw blurRad="50800" dist="38100" dir="5400000" algn="t" rotWithShape="0">
                  <a:prstClr val="black">
                    <a:alpha val="40000"/>
                  </a:prstClr>
                </a:outerShdw>
              </a:effectLst>
            </p:spPr>
            <p:style>
              <a:lnRef idx="0">
                <a:scrgbClr r="0" g="0" b="0"/>
              </a:lnRef>
              <a:fillRef idx="1002">
                <a:schemeClr val="lt2"/>
              </a:fillRef>
              <a:effectRef idx="0">
                <a:scrgbClr r="0" g="0" b="0"/>
              </a:effectRef>
              <a:fontRef idx="major"/>
            </p:style>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i="1" smtClean="0">
                              <a:solidFill>
                                <a:srgbClr val="002060"/>
                              </a:solidFill>
                              <a:latin typeface="Cambria Math"/>
                            </a:rPr>
                          </m:ctrlPr>
                        </m:sSupPr>
                        <m:e>
                          <m:r>
                            <a:rPr lang="en-US" sz="2400" i="1">
                              <a:solidFill>
                                <a:srgbClr val="002060"/>
                              </a:solidFill>
                              <a:latin typeface="Cambria Math" panose="02040503050406030204" pitchFamily="18" charset="0"/>
                            </a:rPr>
                            <m:t>𝑠</m:t>
                          </m:r>
                        </m:e>
                        <m:sup>
                          <m:r>
                            <a:rPr lang="en-US" sz="2400" i="0">
                              <a:solidFill>
                                <a:srgbClr val="002060"/>
                              </a:solidFill>
                              <a:latin typeface="Cambria Math" panose="02040503050406030204" pitchFamily="18" charset="0"/>
                            </a:rPr>
                            <m:t>2</m:t>
                          </m:r>
                        </m:sup>
                      </m:sSup>
                      <m:r>
                        <a:rPr lang="en-US" sz="2400" i="0">
                          <a:solidFill>
                            <a:srgbClr val="002060"/>
                          </a:solidFill>
                          <a:latin typeface="Cambria Math" panose="02040503050406030204" pitchFamily="18" charset="0"/>
                        </a:rPr>
                        <m:t>=</m:t>
                      </m:r>
                      <m:f>
                        <m:fPr>
                          <m:ctrlPr>
                            <a:rPr lang="en-US" sz="2400" i="1">
                              <a:solidFill>
                                <a:srgbClr val="002060"/>
                              </a:solidFill>
                              <a:latin typeface="Cambria Math"/>
                            </a:rPr>
                          </m:ctrlPr>
                        </m:fPr>
                        <m:num>
                          <m:nary>
                            <m:naryPr>
                              <m:chr m:val="∑"/>
                              <m:subHide m:val="on"/>
                              <m:supHide m:val="on"/>
                              <m:ctrlPr>
                                <a:rPr lang="en-US" sz="2400" i="1">
                                  <a:solidFill>
                                    <a:srgbClr val="002060"/>
                                  </a:solidFill>
                                  <a:latin typeface="Cambria Math"/>
                                </a:rPr>
                              </m:ctrlPr>
                            </m:naryPr>
                            <m:sub/>
                            <m:sup/>
                            <m:e>
                              <m:sSup>
                                <m:sSupPr>
                                  <m:ctrlPr>
                                    <a:rPr lang="en-US" sz="2400" i="1">
                                      <a:solidFill>
                                        <a:srgbClr val="002060"/>
                                      </a:solidFill>
                                      <a:latin typeface="Cambria Math"/>
                                    </a:rPr>
                                  </m:ctrlPr>
                                </m:sSupPr>
                                <m:e>
                                  <m:d>
                                    <m:dPr>
                                      <m:ctrlPr>
                                        <a:rPr lang="en-US" sz="2400" i="1">
                                          <a:solidFill>
                                            <a:srgbClr val="002060"/>
                                          </a:solidFill>
                                          <a:latin typeface="Cambria Math"/>
                                        </a:rPr>
                                      </m:ctrlPr>
                                    </m:dPr>
                                    <m:e>
                                      <m:r>
                                        <a:rPr lang="en-US" sz="2400" i="1">
                                          <a:solidFill>
                                            <a:srgbClr val="002060"/>
                                          </a:solidFill>
                                          <a:latin typeface="Cambria Math" panose="02040503050406030204" pitchFamily="18" charset="0"/>
                                        </a:rPr>
                                        <m:t>𝑥𝑖</m:t>
                                      </m:r>
                                      <m:r>
                                        <a:rPr lang="en-US" sz="2400" i="0">
                                          <a:solidFill>
                                            <a:srgbClr val="002060"/>
                                          </a:solidFill>
                                          <a:latin typeface="Cambria Math" panose="02040503050406030204" pitchFamily="18" charset="0"/>
                                        </a:rPr>
                                        <m:t>−</m:t>
                                      </m:r>
                                      <m:acc>
                                        <m:accPr>
                                          <m:chr m:val="̅"/>
                                          <m:ctrlPr>
                                            <a:rPr lang="en-US" sz="2400" i="1">
                                              <a:solidFill>
                                                <a:srgbClr val="002060"/>
                                              </a:solidFill>
                                              <a:latin typeface="Cambria Math"/>
                                            </a:rPr>
                                          </m:ctrlPr>
                                        </m:accPr>
                                        <m:e>
                                          <m:r>
                                            <a:rPr lang="en-US" sz="2400" i="1">
                                              <a:solidFill>
                                                <a:srgbClr val="002060"/>
                                              </a:solidFill>
                                              <a:latin typeface="Cambria Math" panose="02040503050406030204" pitchFamily="18" charset="0"/>
                                            </a:rPr>
                                            <m:t>𝑥</m:t>
                                          </m:r>
                                        </m:e>
                                      </m:acc>
                                    </m:e>
                                  </m:d>
                                </m:e>
                                <m:sup>
                                  <m:r>
                                    <a:rPr lang="en-US" sz="2400" i="0">
                                      <a:solidFill>
                                        <a:srgbClr val="002060"/>
                                      </a:solidFill>
                                      <a:latin typeface="Cambria Math" panose="02040503050406030204" pitchFamily="18" charset="0"/>
                                    </a:rPr>
                                    <m:t>2</m:t>
                                  </m:r>
                                </m:sup>
                              </m:sSup>
                            </m:e>
                          </m:nary>
                        </m:num>
                        <m:den>
                          <m:r>
                            <a:rPr lang="en-US" sz="2400" i="1">
                              <a:solidFill>
                                <a:srgbClr val="002060"/>
                              </a:solidFill>
                              <a:latin typeface="Cambria Math" panose="02040503050406030204" pitchFamily="18" charset="0"/>
                            </a:rPr>
                            <m:t>𝑛</m:t>
                          </m:r>
                          <m:r>
                            <a:rPr lang="en-US" sz="2400" i="0">
                              <a:solidFill>
                                <a:srgbClr val="002060"/>
                              </a:solidFill>
                              <a:latin typeface="Cambria Math" panose="02040503050406030204" pitchFamily="18" charset="0"/>
                            </a:rPr>
                            <m:t>−1</m:t>
                          </m:r>
                        </m:den>
                      </m:f>
                    </m:oMath>
                  </m:oMathPara>
                </a14:m>
                <a:endParaRPr lang="en-US" sz="2400" dirty="0">
                  <a:solidFill>
                    <a:srgbClr val="002060"/>
                  </a:solidFill>
                </a:endParaRPr>
              </a:p>
            </p:txBody>
          </p:sp>
        </mc:Choice>
        <mc:Fallback xmlns="">
          <p:sp>
            <p:nvSpPr>
              <p:cNvPr id="4" name="Rectangle 3">
                <a:extLst>
                  <a:ext uri="{FF2B5EF4-FFF2-40B4-BE49-F238E27FC236}">
                    <a16:creationId xmlns:a16="http://schemas.microsoft.com/office/drawing/2014/main" id="{BDBBD131-BF84-4E6D-A199-B3DE6F9CF27D}"/>
                  </a:ext>
                </a:extLst>
              </p:cNvPr>
              <p:cNvSpPr>
                <a:spLocks noRot="1" noChangeAspect="1" noMove="1" noResize="1" noEditPoints="1" noAdjustHandles="1" noChangeArrowheads="1" noChangeShapeType="1" noTextEdit="1"/>
              </p:cNvSpPr>
              <p:nvPr/>
            </p:nvSpPr>
            <p:spPr>
              <a:xfrm>
                <a:off x="1092576" y="2978970"/>
                <a:ext cx="2403671" cy="833498"/>
              </a:xfrm>
              <a:prstGeom prst="rect">
                <a:avLst/>
              </a:prstGeom>
              <a:blipFill>
                <a:blip r:embed="rId2"/>
                <a:stretch>
                  <a:fillRect/>
                </a:stretch>
              </a:blipFill>
              <a:effectLst>
                <a:outerShdw blurRad="50800" dist="38100" dir="5400000" algn="t" rotWithShape="0">
                  <a:prstClr val="black">
                    <a:alpha val="40000"/>
                  </a:prstClr>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xmlns="" id="{3ABA532F-B120-4B1B-A046-6250ED6263BC}"/>
                  </a:ext>
                </a:extLst>
              </p:cNvPr>
              <p:cNvSpPr/>
              <p:nvPr/>
            </p:nvSpPr>
            <p:spPr>
              <a:xfrm>
                <a:off x="1092576" y="5102852"/>
                <a:ext cx="2403671" cy="833498"/>
              </a:xfrm>
              <a:prstGeom prst="rect">
                <a:avLst/>
              </a:prstGeom>
              <a:effectLst>
                <a:outerShdw blurRad="50800" dist="38100" dir="8100000" algn="tr" rotWithShape="0">
                  <a:prstClr val="black">
                    <a:alpha val="40000"/>
                  </a:prstClr>
                </a:outerShdw>
              </a:effectLst>
            </p:spPr>
            <p:style>
              <a:lnRef idx="0">
                <a:scrgbClr r="0" g="0" b="0"/>
              </a:lnRef>
              <a:fillRef idx="1003">
                <a:schemeClr val="lt2"/>
              </a:fillRef>
              <a:effectRef idx="0">
                <a:scrgbClr r="0" g="0" b="0"/>
              </a:effectRef>
              <a:fontRef idx="major"/>
            </p:style>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i="1" smtClean="0">
                              <a:solidFill>
                                <a:srgbClr val="002060"/>
                              </a:solidFill>
                              <a:latin typeface="Cambria Math"/>
                            </a:rPr>
                          </m:ctrlPr>
                        </m:sSupPr>
                        <m:e>
                          <m:r>
                            <a:rPr lang="en-US" sz="2400" i="1">
                              <a:solidFill>
                                <a:srgbClr val="002060"/>
                              </a:solidFill>
                              <a:latin typeface="Cambria Math" panose="02040503050406030204" pitchFamily="18" charset="0"/>
                            </a:rPr>
                            <m:t>𝑠</m:t>
                          </m:r>
                        </m:e>
                        <m:sup>
                          <m:r>
                            <a:rPr lang="en-US" sz="2400" i="0">
                              <a:solidFill>
                                <a:srgbClr val="002060"/>
                              </a:solidFill>
                              <a:latin typeface="Cambria Math" panose="02040503050406030204" pitchFamily="18" charset="0"/>
                            </a:rPr>
                            <m:t>2</m:t>
                          </m:r>
                        </m:sup>
                      </m:sSup>
                      <m:r>
                        <a:rPr lang="en-US" sz="2400" i="0">
                          <a:solidFill>
                            <a:srgbClr val="002060"/>
                          </a:solidFill>
                          <a:latin typeface="Cambria Math" panose="02040503050406030204" pitchFamily="18" charset="0"/>
                        </a:rPr>
                        <m:t>=</m:t>
                      </m:r>
                      <m:f>
                        <m:fPr>
                          <m:ctrlPr>
                            <a:rPr lang="en-US" sz="2400" i="1">
                              <a:solidFill>
                                <a:srgbClr val="002060"/>
                              </a:solidFill>
                              <a:latin typeface="Cambria Math"/>
                            </a:rPr>
                          </m:ctrlPr>
                        </m:fPr>
                        <m:num>
                          <m:nary>
                            <m:naryPr>
                              <m:chr m:val="∑"/>
                              <m:subHide m:val="on"/>
                              <m:supHide m:val="on"/>
                              <m:ctrlPr>
                                <a:rPr lang="en-US" sz="2400" i="1">
                                  <a:solidFill>
                                    <a:srgbClr val="002060"/>
                                  </a:solidFill>
                                  <a:latin typeface="Cambria Math"/>
                                </a:rPr>
                              </m:ctrlPr>
                            </m:naryPr>
                            <m:sub/>
                            <m:sup/>
                            <m:e>
                              <m:sSup>
                                <m:sSupPr>
                                  <m:ctrlPr>
                                    <a:rPr lang="en-US" sz="2400" i="1">
                                      <a:solidFill>
                                        <a:srgbClr val="002060"/>
                                      </a:solidFill>
                                      <a:latin typeface="Cambria Math"/>
                                    </a:rPr>
                                  </m:ctrlPr>
                                </m:sSupPr>
                                <m:e>
                                  <m:d>
                                    <m:dPr>
                                      <m:ctrlPr>
                                        <a:rPr lang="en-US" sz="2400" i="1">
                                          <a:solidFill>
                                            <a:srgbClr val="002060"/>
                                          </a:solidFill>
                                          <a:latin typeface="Cambria Math"/>
                                        </a:rPr>
                                      </m:ctrlPr>
                                    </m:dPr>
                                    <m:e>
                                      <m:r>
                                        <a:rPr lang="en-US" sz="2400" i="1">
                                          <a:solidFill>
                                            <a:srgbClr val="002060"/>
                                          </a:solidFill>
                                          <a:latin typeface="Cambria Math" panose="02040503050406030204" pitchFamily="18" charset="0"/>
                                        </a:rPr>
                                        <m:t>𝑥𝑖</m:t>
                                      </m:r>
                                      <m:r>
                                        <a:rPr lang="en-US" sz="2400" i="0">
                                          <a:solidFill>
                                            <a:srgbClr val="002060"/>
                                          </a:solidFill>
                                          <a:latin typeface="Cambria Math" panose="02040503050406030204" pitchFamily="18" charset="0"/>
                                        </a:rPr>
                                        <m:t>−</m:t>
                                      </m:r>
                                      <m:acc>
                                        <m:accPr>
                                          <m:chr m:val="̅"/>
                                          <m:ctrlPr>
                                            <a:rPr lang="en-US" sz="2400" i="1">
                                              <a:solidFill>
                                                <a:srgbClr val="002060"/>
                                              </a:solidFill>
                                              <a:latin typeface="Cambria Math"/>
                                            </a:rPr>
                                          </m:ctrlPr>
                                        </m:accPr>
                                        <m:e>
                                          <m:r>
                                            <a:rPr lang="en-US" sz="2400" i="1">
                                              <a:solidFill>
                                                <a:srgbClr val="002060"/>
                                              </a:solidFill>
                                              <a:latin typeface="Cambria Math" panose="02040503050406030204" pitchFamily="18" charset="0"/>
                                            </a:rPr>
                                            <m:t>𝑥</m:t>
                                          </m:r>
                                        </m:e>
                                      </m:acc>
                                    </m:e>
                                  </m:d>
                                </m:e>
                                <m:sup>
                                  <m:r>
                                    <a:rPr lang="en-US" sz="2400" i="0">
                                      <a:solidFill>
                                        <a:srgbClr val="002060"/>
                                      </a:solidFill>
                                      <a:latin typeface="Cambria Math" panose="02040503050406030204" pitchFamily="18" charset="0"/>
                                    </a:rPr>
                                    <m:t>2</m:t>
                                  </m:r>
                                </m:sup>
                              </m:sSup>
                            </m:e>
                          </m:nary>
                        </m:num>
                        <m:den>
                          <m:r>
                            <a:rPr lang="en-US" sz="2400" i="1">
                              <a:solidFill>
                                <a:srgbClr val="002060"/>
                              </a:solidFill>
                              <a:latin typeface="Cambria Math" panose="02040503050406030204" pitchFamily="18" charset="0"/>
                            </a:rPr>
                            <m:t>𝑛</m:t>
                          </m:r>
                        </m:den>
                      </m:f>
                    </m:oMath>
                  </m:oMathPara>
                </a14:m>
                <a:endParaRPr lang="en-US" sz="2400" dirty="0">
                  <a:solidFill>
                    <a:srgbClr val="002060"/>
                  </a:solidFill>
                </a:endParaRPr>
              </a:p>
            </p:txBody>
          </p:sp>
        </mc:Choice>
        <mc:Fallback xmlns="">
          <p:sp>
            <p:nvSpPr>
              <p:cNvPr id="5" name="Rectangle 4">
                <a:extLst>
                  <a:ext uri="{FF2B5EF4-FFF2-40B4-BE49-F238E27FC236}">
                    <a16:creationId xmlns:a16="http://schemas.microsoft.com/office/drawing/2014/main" id="{3ABA532F-B120-4B1B-A046-6250ED6263BC}"/>
                  </a:ext>
                </a:extLst>
              </p:cNvPr>
              <p:cNvSpPr>
                <a:spLocks noRot="1" noChangeAspect="1" noMove="1" noResize="1" noEditPoints="1" noAdjustHandles="1" noChangeArrowheads="1" noChangeShapeType="1" noTextEdit="1"/>
              </p:cNvSpPr>
              <p:nvPr/>
            </p:nvSpPr>
            <p:spPr>
              <a:xfrm>
                <a:off x="1092576" y="5102852"/>
                <a:ext cx="2403671" cy="833498"/>
              </a:xfrm>
              <a:prstGeom prst="rect">
                <a:avLst/>
              </a:prstGeom>
              <a:blipFill>
                <a:blip r:embed="rId3"/>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p:sp>
        <p:nvSpPr>
          <p:cNvPr id="6" name="Content Placeholder 2">
            <a:extLst>
              <a:ext uri="{FF2B5EF4-FFF2-40B4-BE49-F238E27FC236}">
                <a16:creationId xmlns:a16="http://schemas.microsoft.com/office/drawing/2014/main" xmlns="" id="{AE5AE49E-095A-4657-967D-6572A096761C}"/>
              </a:ext>
            </a:extLst>
          </p:cNvPr>
          <p:cNvSpPr txBox="1">
            <a:spLocks/>
          </p:cNvSpPr>
          <p:nvPr/>
        </p:nvSpPr>
        <p:spPr>
          <a:xfrm>
            <a:off x="4357673" y="2336873"/>
            <a:ext cx="3871556" cy="35993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dirty="0"/>
              <a:t>SIMPANGAN BAKU (SAMPEL KECIL)</a:t>
            </a:r>
          </a:p>
          <a:p>
            <a:endParaRPr lang="en-US" dirty="0"/>
          </a:p>
          <a:p>
            <a:endParaRPr lang="en-US" dirty="0"/>
          </a:p>
          <a:p>
            <a:endParaRPr lang="en-US" dirty="0"/>
          </a:p>
          <a:p>
            <a:r>
              <a:rPr lang="en-US" dirty="0"/>
              <a:t>VARIAN SIMPANGAN BAKU (SAMPEL BESAR)</a:t>
            </a: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xmlns="" id="{7AAE7B1A-2EEB-4C0B-9168-06A7ACD2EB71}"/>
                  </a:ext>
                </a:extLst>
              </p:cNvPr>
              <p:cNvSpPr/>
              <p:nvPr/>
            </p:nvSpPr>
            <p:spPr>
              <a:xfrm>
                <a:off x="4585098" y="3220703"/>
                <a:ext cx="3416705" cy="1183529"/>
              </a:xfrm>
              <a:prstGeom prst="rect">
                <a:avLst/>
              </a:prstGeom>
              <a:solidFill>
                <a:schemeClr val="tx1">
                  <a:lumMod val="85000"/>
                </a:schemeClr>
              </a:solidFill>
              <a:effectLst>
                <a:outerShdw blurRad="50800" dist="38100" dir="8100000" algn="tr" rotWithShape="0">
                  <a:prstClr val="black">
                    <a:alpha val="40000"/>
                  </a:prstClr>
                </a:outerShdw>
              </a:effectLst>
            </p:spPr>
            <p:txBody>
              <a:bodyPr wrap="none">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002060"/>
                          </a:solidFill>
                          <a:latin typeface="Cambria Math" panose="02040503050406030204" pitchFamily="18" charset="0"/>
                        </a:rPr>
                        <m:t>𝑠</m:t>
                      </m:r>
                      <m:r>
                        <a:rPr lang="en-US" sz="2400" i="0">
                          <a:solidFill>
                            <a:srgbClr val="002060"/>
                          </a:solidFill>
                          <a:latin typeface="Cambria Math" panose="02040503050406030204" pitchFamily="18" charset="0"/>
                        </a:rPr>
                        <m:t>=</m:t>
                      </m:r>
                      <m:rad>
                        <m:radPr>
                          <m:degHide m:val="on"/>
                          <m:ctrlPr>
                            <a:rPr lang="en-US" sz="2400" i="1">
                              <a:solidFill>
                                <a:srgbClr val="002060"/>
                              </a:solidFill>
                              <a:latin typeface="Cambria Math"/>
                            </a:rPr>
                          </m:ctrlPr>
                        </m:radPr>
                        <m:deg/>
                        <m:e>
                          <m:sSup>
                            <m:sSupPr>
                              <m:ctrlPr>
                                <a:rPr lang="en-US" sz="2400" i="1">
                                  <a:solidFill>
                                    <a:srgbClr val="002060"/>
                                  </a:solidFill>
                                  <a:latin typeface="Cambria Math"/>
                                </a:rPr>
                              </m:ctrlPr>
                            </m:sSupPr>
                            <m:e>
                              <m:r>
                                <a:rPr lang="en-US" sz="2400" i="1">
                                  <a:solidFill>
                                    <a:srgbClr val="002060"/>
                                  </a:solidFill>
                                  <a:latin typeface="Cambria Math" panose="02040503050406030204" pitchFamily="18" charset="0"/>
                                </a:rPr>
                                <m:t>𝑠</m:t>
                              </m:r>
                            </m:e>
                            <m:sup>
                              <m:r>
                                <a:rPr lang="en-US" sz="2400" i="0">
                                  <a:solidFill>
                                    <a:srgbClr val="002060"/>
                                  </a:solidFill>
                                  <a:latin typeface="Cambria Math" panose="02040503050406030204" pitchFamily="18" charset="0"/>
                                </a:rPr>
                                <m:t>2</m:t>
                              </m:r>
                            </m:sup>
                          </m:sSup>
                        </m:e>
                      </m:rad>
                      <m:r>
                        <a:rPr lang="en-US" sz="2400" i="0">
                          <a:solidFill>
                            <a:srgbClr val="002060"/>
                          </a:solidFill>
                          <a:latin typeface="Cambria Math" panose="02040503050406030204" pitchFamily="18" charset="0"/>
                        </a:rPr>
                        <m:t>=</m:t>
                      </m:r>
                      <m:rad>
                        <m:radPr>
                          <m:degHide m:val="on"/>
                          <m:ctrlPr>
                            <a:rPr lang="en-US" sz="2400" i="1">
                              <a:solidFill>
                                <a:srgbClr val="002060"/>
                              </a:solidFill>
                              <a:latin typeface="Cambria Math"/>
                            </a:rPr>
                          </m:ctrlPr>
                        </m:radPr>
                        <m:deg/>
                        <m:e>
                          <m:f>
                            <m:fPr>
                              <m:ctrlPr>
                                <a:rPr lang="en-US" sz="2400" i="1">
                                  <a:solidFill>
                                    <a:srgbClr val="002060"/>
                                  </a:solidFill>
                                  <a:latin typeface="Cambria Math"/>
                                </a:rPr>
                              </m:ctrlPr>
                            </m:fPr>
                            <m:num>
                              <m:nary>
                                <m:naryPr>
                                  <m:chr m:val="∑"/>
                                  <m:subHide m:val="on"/>
                                  <m:supHide m:val="on"/>
                                  <m:ctrlPr>
                                    <a:rPr lang="en-US" sz="2400" i="1">
                                      <a:solidFill>
                                        <a:srgbClr val="002060"/>
                                      </a:solidFill>
                                      <a:latin typeface="Cambria Math"/>
                                    </a:rPr>
                                  </m:ctrlPr>
                                </m:naryPr>
                                <m:sub/>
                                <m:sup/>
                                <m:e>
                                  <m:sSup>
                                    <m:sSupPr>
                                      <m:ctrlPr>
                                        <a:rPr lang="en-US" sz="2400" i="1">
                                          <a:solidFill>
                                            <a:srgbClr val="002060"/>
                                          </a:solidFill>
                                          <a:latin typeface="Cambria Math"/>
                                        </a:rPr>
                                      </m:ctrlPr>
                                    </m:sSupPr>
                                    <m:e>
                                      <m:d>
                                        <m:dPr>
                                          <m:ctrlPr>
                                            <a:rPr lang="en-US" sz="2400" i="1">
                                              <a:solidFill>
                                                <a:srgbClr val="002060"/>
                                              </a:solidFill>
                                              <a:latin typeface="Cambria Math"/>
                                            </a:rPr>
                                          </m:ctrlPr>
                                        </m:dPr>
                                        <m:e>
                                          <m:r>
                                            <a:rPr lang="en-US" sz="2400" i="1">
                                              <a:solidFill>
                                                <a:srgbClr val="002060"/>
                                              </a:solidFill>
                                              <a:latin typeface="Cambria Math" panose="02040503050406030204" pitchFamily="18" charset="0"/>
                                            </a:rPr>
                                            <m:t>𝑥𝑖</m:t>
                                          </m:r>
                                          <m:r>
                                            <a:rPr lang="en-US" sz="2400" i="0">
                                              <a:solidFill>
                                                <a:srgbClr val="002060"/>
                                              </a:solidFill>
                                              <a:latin typeface="Cambria Math" panose="02040503050406030204" pitchFamily="18" charset="0"/>
                                            </a:rPr>
                                            <m:t>−</m:t>
                                          </m:r>
                                          <m:acc>
                                            <m:accPr>
                                              <m:chr m:val="̅"/>
                                              <m:ctrlPr>
                                                <a:rPr lang="en-US" sz="2400" i="1">
                                                  <a:solidFill>
                                                    <a:srgbClr val="002060"/>
                                                  </a:solidFill>
                                                  <a:latin typeface="Cambria Math"/>
                                                </a:rPr>
                                              </m:ctrlPr>
                                            </m:accPr>
                                            <m:e>
                                              <m:r>
                                                <a:rPr lang="en-US" sz="2400" i="1">
                                                  <a:solidFill>
                                                    <a:srgbClr val="002060"/>
                                                  </a:solidFill>
                                                  <a:latin typeface="Cambria Math" panose="02040503050406030204" pitchFamily="18" charset="0"/>
                                                </a:rPr>
                                                <m:t>𝑥</m:t>
                                              </m:r>
                                            </m:e>
                                          </m:acc>
                                        </m:e>
                                      </m:d>
                                    </m:e>
                                    <m:sup>
                                      <m:r>
                                        <a:rPr lang="en-US" sz="2400" i="0">
                                          <a:solidFill>
                                            <a:srgbClr val="002060"/>
                                          </a:solidFill>
                                          <a:latin typeface="Cambria Math" panose="02040503050406030204" pitchFamily="18" charset="0"/>
                                        </a:rPr>
                                        <m:t>2</m:t>
                                      </m:r>
                                    </m:sup>
                                  </m:sSup>
                                </m:e>
                              </m:nary>
                            </m:num>
                            <m:den>
                              <m:r>
                                <a:rPr lang="en-US" sz="2400" i="1">
                                  <a:solidFill>
                                    <a:srgbClr val="002060"/>
                                  </a:solidFill>
                                  <a:latin typeface="Cambria Math" panose="02040503050406030204" pitchFamily="18" charset="0"/>
                                </a:rPr>
                                <m:t>𝑛</m:t>
                              </m:r>
                              <m:r>
                                <a:rPr lang="en-US" sz="2400" i="0">
                                  <a:solidFill>
                                    <a:srgbClr val="002060"/>
                                  </a:solidFill>
                                  <a:latin typeface="Cambria Math" panose="02040503050406030204" pitchFamily="18" charset="0"/>
                                </a:rPr>
                                <m:t>−1</m:t>
                              </m:r>
                            </m:den>
                          </m:f>
                        </m:e>
                      </m:rad>
                    </m:oMath>
                  </m:oMathPara>
                </a14:m>
                <a:endParaRPr lang="en-US" sz="2400" dirty="0">
                  <a:solidFill>
                    <a:srgbClr val="002060"/>
                  </a:solidFill>
                </a:endParaRPr>
              </a:p>
            </p:txBody>
          </p:sp>
        </mc:Choice>
        <mc:Fallback xmlns="">
          <p:sp>
            <p:nvSpPr>
              <p:cNvPr id="7" name="Rectangle 6">
                <a:extLst>
                  <a:ext uri="{FF2B5EF4-FFF2-40B4-BE49-F238E27FC236}">
                    <a16:creationId xmlns:a16="http://schemas.microsoft.com/office/drawing/2014/main" id="{7AAE7B1A-2EEB-4C0B-9168-06A7ACD2EB71}"/>
                  </a:ext>
                </a:extLst>
              </p:cNvPr>
              <p:cNvSpPr>
                <a:spLocks noRot="1" noChangeAspect="1" noMove="1" noResize="1" noEditPoints="1" noAdjustHandles="1" noChangeArrowheads="1" noChangeShapeType="1" noTextEdit="1"/>
              </p:cNvSpPr>
              <p:nvPr/>
            </p:nvSpPr>
            <p:spPr>
              <a:xfrm>
                <a:off x="4585098" y="3220703"/>
                <a:ext cx="3416705" cy="1183529"/>
              </a:xfrm>
              <a:prstGeom prst="rect">
                <a:avLst/>
              </a:prstGeom>
              <a:blipFill>
                <a:blip r:embed="rId4"/>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xmlns="" id="{3226C076-05E1-4664-8987-4CE54F0AE9DC}"/>
                  </a:ext>
                </a:extLst>
              </p:cNvPr>
              <p:cNvSpPr/>
              <p:nvPr/>
            </p:nvSpPr>
            <p:spPr>
              <a:xfrm>
                <a:off x="4654515" y="5374294"/>
                <a:ext cx="3416705" cy="1183529"/>
              </a:xfrm>
              <a:prstGeom prst="rect">
                <a:avLst/>
              </a:prstGeom>
              <a:solidFill>
                <a:schemeClr val="tx1">
                  <a:lumMod val="65000"/>
                </a:schemeClr>
              </a:solidFill>
              <a:effectLst>
                <a:outerShdw blurRad="50800" dist="38100" dir="8100000" algn="tr" rotWithShape="0">
                  <a:prstClr val="black">
                    <a:alpha val="40000"/>
                  </a:prstClr>
                </a:outerShdw>
              </a:effectLst>
            </p:spPr>
            <p:txBody>
              <a:bodyPr wrap="none">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bg1"/>
                          </a:solidFill>
                          <a:latin typeface="Cambria Math" panose="02040503050406030204" pitchFamily="18" charset="0"/>
                        </a:rPr>
                        <m:t>𝑠</m:t>
                      </m:r>
                      <m:r>
                        <a:rPr lang="en-US" sz="2400" i="0">
                          <a:solidFill>
                            <a:schemeClr val="bg1"/>
                          </a:solidFill>
                          <a:latin typeface="Cambria Math" panose="02040503050406030204" pitchFamily="18" charset="0"/>
                        </a:rPr>
                        <m:t>=</m:t>
                      </m:r>
                      <m:rad>
                        <m:radPr>
                          <m:degHide m:val="on"/>
                          <m:ctrlPr>
                            <a:rPr lang="en-US" sz="2400" i="1">
                              <a:solidFill>
                                <a:schemeClr val="bg1"/>
                              </a:solidFill>
                              <a:latin typeface="Cambria Math"/>
                            </a:rPr>
                          </m:ctrlPr>
                        </m:radPr>
                        <m:deg/>
                        <m:e>
                          <m:sSup>
                            <m:sSupPr>
                              <m:ctrlPr>
                                <a:rPr lang="en-US" sz="2400" i="1">
                                  <a:solidFill>
                                    <a:schemeClr val="bg1"/>
                                  </a:solidFill>
                                  <a:latin typeface="Cambria Math"/>
                                </a:rPr>
                              </m:ctrlPr>
                            </m:sSupPr>
                            <m:e>
                              <m:r>
                                <a:rPr lang="en-US" sz="2400" i="1">
                                  <a:solidFill>
                                    <a:schemeClr val="bg1"/>
                                  </a:solidFill>
                                  <a:latin typeface="Cambria Math" panose="02040503050406030204" pitchFamily="18" charset="0"/>
                                </a:rPr>
                                <m:t>𝑠</m:t>
                              </m:r>
                            </m:e>
                            <m:sup>
                              <m:r>
                                <a:rPr lang="en-US" sz="2400" i="0">
                                  <a:solidFill>
                                    <a:schemeClr val="bg1"/>
                                  </a:solidFill>
                                  <a:latin typeface="Cambria Math" panose="02040503050406030204" pitchFamily="18" charset="0"/>
                                </a:rPr>
                                <m:t>2</m:t>
                              </m:r>
                            </m:sup>
                          </m:sSup>
                        </m:e>
                      </m:rad>
                      <m:r>
                        <a:rPr lang="en-US" sz="2400" i="0">
                          <a:solidFill>
                            <a:schemeClr val="bg1"/>
                          </a:solidFill>
                          <a:latin typeface="Cambria Math" panose="02040503050406030204" pitchFamily="18" charset="0"/>
                        </a:rPr>
                        <m:t>=</m:t>
                      </m:r>
                      <m:rad>
                        <m:radPr>
                          <m:degHide m:val="on"/>
                          <m:ctrlPr>
                            <a:rPr lang="en-US" sz="2400" i="1">
                              <a:solidFill>
                                <a:schemeClr val="bg1"/>
                              </a:solidFill>
                              <a:latin typeface="Cambria Math"/>
                            </a:rPr>
                          </m:ctrlPr>
                        </m:radPr>
                        <m:deg/>
                        <m:e>
                          <m:f>
                            <m:fPr>
                              <m:ctrlPr>
                                <a:rPr lang="en-US" sz="2400" i="1">
                                  <a:solidFill>
                                    <a:schemeClr val="bg1"/>
                                  </a:solidFill>
                                  <a:latin typeface="Cambria Math"/>
                                </a:rPr>
                              </m:ctrlPr>
                            </m:fPr>
                            <m:num>
                              <m:nary>
                                <m:naryPr>
                                  <m:chr m:val="∑"/>
                                  <m:subHide m:val="on"/>
                                  <m:supHide m:val="on"/>
                                  <m:ctrlPr>
                                    <a:rPr lang="en-US" sz="2400" i="1">
                                      <a:solidFill>
                                        <a:schemeClr val="bg1"/>
                                      </a:solidFill>
                                      <a:latin typeface="Cambria Math"/>
                                    </a:rPr>
                                  </m:ctrlPr>
                                </m:naryPr>
                                <m:sub/>
                                <m:sup/>
                                <m:e>
                                  <m:sSup>
                                    <m:sSupPr>
                                      <m:ctrlPr>
                                        <a:rPr lang="en-US" sz="2400" i="1">
                                          <a:solidFill>
                                            <a:schemeClr val="bg1"/>
                                          </a:solidFill>
                                          <a:latin typeface="Cambria Math"/>
                                        </a:rPr>
                                      </m:ctrlPr>
                                    </m:sSupPr>
                                    <m:e>
                                      <m:d>
                                        <m:dPr>
                                          <m:ctrlPr>
                                            <a:rPr lang="en-US" sz="2400" i="1">
                                              <a:solidFill>
                                                <a:schemeClr val="bg1"/>
                                              </a:solidFill>
                                              <a:latin typeface="Cambria Math"/>
                                            </a:rPr>
                                          </m:ctrlPr>
                                        </m:dPr>
                                        <m:e>
                                          <m:r>
                                            <a:rPr lang="en-US" sz="2400" i="1">
                                              <a:solidFill>
                                                <a:schemeClr val="bg1"/>
                                              </a:solidFill>
                                              <a:latin typeface="Cambria Math" panose="02040503050406030204" pitchFamily="18" charset="0"/>
                                            </a:rPr>
                                            <m:t>𝑥𝑖</m:t>
                                          </m:r>
                                          <m:r>
                                            <a:rPr lang="en-US" sz="2400" i="0">
                                              <a:solidFill>
                                                <a:schemeClr val="bg1"/>
                                              </a:solidFill>
                                              <a:latin typeface="Cambria Math" panose="02040503050406030204" pitchFamily="18" charset="0"/>
                                            </a:rPr>
                                            <m:t>−</m:t>
                                          </m:r>
                                          <m:acc>
                                            <m:accPr>
                                              <m:chr m:val="̅"/>
                                              <m:ctrlPr>
                                                <a:rPr lang="en-US" sz="2400" i="1">
                                                  <a:solidFill>
                                                    <a:schemeClr val="bg1"/>
                                                  </a:solidFill>
                                                  <a:latin typeface="Cambria Math"/>
                                                </a:rPr>
                                              </m:ctrlPr>
                                            </m:accPr>
                                            <m:e>
                                              <m:r>
                                                <a:rPr lang="en-US" sz="2400" i="1">
                                                  <a:solidFill>
                                                    <a:schemeClr val="bg1"/>
                                                  </a:solidFill>
                                                  <a:latin typeface="Cambria Math" panose="02040503050406030204" pitchFamily="18" charset="0"/>
                                                </a:rPr>
                                                <m:t>𝑥</m:t>
                                              </m:r>
                                            </m:e>
                                          </m:acc>
                                        </m:e>
                                      </m:d>
                                    </m:e>
                                    <m:sup>
                                      <m:r>
                                        <a:rPr lang="en-US" sz="2400" i="0">
                                          <a:solidFill>
                                            <a:schemeClr val="bg1"/>
                                          </a:solidFill>
                                          <a:latin typeface="Cambria Math" panose="02040503050406030204" pitchFamily="18" charset="0"/>
                                        </a:rPr>
                                        <m:t>2</m:t>
                                      </m:r>
                                    </m:sup>
                                  </m:sSup>
                                </m:e>
                              </m:nary>
                            </m:num>
                            <m:den>
                              <m:r>
                                <a:rPr lang="en-US" sz="2400" i="1">
                                  <a:solidFill>
                                    <a:schemeClr val="bg1"/>
                                  </a:solidFill>
                                  <a:latin typeface="Cambria Math" panose="02040503050406030204" pitchFamily="18" charset="0"/>
                                </a:rPr>
                                <m:t>𝑛</m:t>
                              </m:r>
                            </m:den>
                          </m:f>
                        </m:e>
                      </m:rad>
                    </m:oMath>
                  </m:oMathPara>
                </a14:m>
                <a:endParaRPr lang="en-US" sz="2400" dirty="0">
                  <a:solidFill>
                    <a:schemeClr val="bg1"/>
                  </a:solidFill>
                </a:endParaRPr>
              </a:p>
            </p:txBody>
          </p:sp>
        </mc:Choice>
        <mc:Fallback xmlns="">
          <p:sp>
            <p:nvSpPr>
              <p:cNvPr id="8" name="Rectangle 7">
                <a:extLst>
                  <a:ext uri="{FF2B5EF4-FFF2-40B4-BE49-F238E27FC236}">
                    <a16:creationId xmlns:a16="http://schemas.microsoft.com/office/drawing/2014/main" id="{3226C076-05E1-4664-8987-4CE54F0AE9DC}"/>
                  </a:ext>
                </a:extLst>
              </p:cNvPr>
              <p:cNvSpPr>
                <a:spLocks noRot="1" noChangeAspect="1" noMove="1" noResize="1" noEditPoints="1" noAdjustHandles="1" noChangeArrowheads="1" noChangeShapeType="1" noTextEdit="1"/>
              </p:cNvSpPr>
              <p:nvPr/>
            </p:nvSpPr>
            <p:spPr>
              <a:xfrm>
                <a:off x="4654515" y="5374294"/>
                <a:ext cx="3416705" cy="1183529"/>
              </a:xfrm>
              <a:prstGeom prst="rect">
                <a:avLst/>
              </a:prstGeom>
              <a:blipFill>
                <a:blip r:embed="rId5"/>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xmlns="" id="{40B02C84-128C-44DC-A79B-61A8FAA75FA0}"/>
                  </a:ext>
                </a:extLst>
              </p:cNvPr>
              <p:cNvSpPr/>
              <p:nvPr/>
            </p:nvSpPr>
            <p:spPr>
              <a:xfrm>
                <a:off x="8748862" y="3192635"/>
                <a:ext cx="3316138" cy="1692771"/>
              </a:xfrm>
              <a:prstGeom prst="rect">
                <a:avLst/>
              </a:prstGeom>
            </p:spPr>
            <p:txBody>
              <a:bodyPr wrap="square">
                <a:spAutoFit/>
              </a:bodyPr>
              <a:lstStyle/>
              <a:p>
                <a:r>
                  <a:rPr lang="pt-BR" sz="2000" dirty="0">
                    <a:latin typeface="ArialMT"/>
                  </a:rPr>
                  <a:t>s	=  simpangan baku</a:t>
                </a:r>
              </a:p>
              <a:p>
                <a:r>
                  <a:rPr lang="en-US" sz="2000" dirty="0">
                    <a:latin typeface="ArialMT"/>
                  </a:rPr>
                  <a:t>n  	=  </a:t>
                </a:r>
                <a:r>
                  <a:rPr lang="en-US" sz="2000" dirty="0" err="1">
                    <a:latin typeface="ArialMT"/>
                  </a:rPr>
                  <a:t>ukuran</a:t>
                </a:r>
                <a:r>
                  <a:rPr lang="en-US" sz="2000" dirty="0">
                    <a:latin typeface="ArialMT"/>
                  </a:rPr>
                  <a:t> </a:t>
                </a:r>
                <a:r>
                  <a:rPr lang="en-US" sz="2000" dirty="0" err="1">
                    <a:latin typeface="ArialMT"/>
                  </a:rPr>
                  <a:t>sampel</a:t>
                </a:r>
                <a:endParaRPr lang="en-US" sz="2000" dirty="0">
                  <a:latin typeface="ArialMT"/>
                </a:endParaRPr>
              </a:p>
              <a:p>
                <a:r>
                  <a:rPr lang="en-US" sz="2000" dirty="0">
                    <a:latin typeface="ArialMT"/>
                  </a:rPr>
                  <a:t>s</a:t>
                </a:r>
                <a:r>
                  <a:rPr lang="en-US" sz="1600" dirty="0">
                    <a:latin typeface="ArialMT"/>
                  </a:rPr>
                  <a:t>2</a:t>
                </a:r>
                <a:r>
                  <a:rPr lang="en-US" sz="2000" dirty="0">
                    <a:latin typeface="ArialMT"/>
                  </a:rPr>
                  <a:t>  	=  </a:t>
                </a:r>
                <a:r>
                  <a:rPr lang="en-US" sz="2000" dirty="0" err="1">
                    <a:latin typeface="ArialMT"/>
                  </a:rPr>
                  <a:t>varian</a:t>
                </a:r>
                <a:endParaRPr lang="en-US" sz="2000" dirty="0">
                  <a:latin typeface="ArialMT"/>
                </a:endParaRPr>
              </a:p>
              <a:p>
                <a14:m>
                  <m:oMath xmlns:m="http://schemas.openxmlformats.org/officeDocument/2006/math">
                    <m:acc>
                      <m:accPr>
                        <m:chr m:val="̅"/>
                        <m:ctrlPr>
                          <a:rPr lang="en-US" sz="2400" i="1" smtClean="0">
                            <a:solidFill>
                              <a:schemeClr val="tx1"/>
                            </a:solidFill>
                            <a:latin typeface="Cambria Math"/>
                          </a:rPr>
                        </m:ctrlPr>
                      </m:accPr>
                      <m:e>
                        <m:r>
                          <a:rPr lang="en-US" sz="2400" i="1">
                            <a:solidFill>
                              <a:schemeClr val="tx1"/>
                            </a:solidFill>
                            <a:latin typeface="Cambria Math" panose="02040503050406030204" pitchFamily="18" charset="0"/>
                          </a:rPr>
                          <m:t>𝑥</m:t>
                        </m:r>
                      </m:e>
                    </m:acc>
                    <m:r>
                      <a:rPr lang="en-US" sz="2400" i="1">
                        <a:solidFill>
                          <a:schemeClr val="tx1"/>
                        </a:solidFill>
                        <a:latin typeface="Cambria Math" panose="02040503050406030204" pitchFamily="18" charset="0"/>
                      </a:rPr>
                      <m:t> </m:t>
                    </m:r>
                  </m:oMath>
                </a14:m>
                <a:r>
                  <a:rPr lang="en-US" sz="2400" dirty="0">
                    <a:solidFill>
                      <a:schemeClr val="tx1"/>
                    </a:solidFill>
                    <a:latin typeface="ArialMT"/>
                  </a:rPr>
                  <a:t> </a:t>
                </a:r>
                <a:r>
                  <a:rPr lang="en-US" sz="2000" dirty="0">
                    <a:latin typeface="ArialMT"/>
                  </a:rPr>
                  <a:t>	=  rata-rata </a:t>
                </a:r>
                <a:r>
                  <a:rPr lang="en-US" sz="2000" dirty="0" err="1">
                    <a:latin typeface="ArialMT"/>
                  </a:rPr>
                  <a:t>hitung</a:t>
                </a:r>
                <a:endParaRPr lang="en-US" sz="2000" dirty="0">
                  <a:latin typeface="ArialMT"/>
                </a:endParaRPr>
              </a:p>
              <a:p>
                <a:r>
                  <a:rPr lang="en-US" sz="2000" dirty="0">
                    <a:latin typeface="ArialMT"/>
                  </a:rPr>
                  <a:t>x</a:t>
                </a:r>
                <a:r>
                  <a:rPr lang="en-US" sz="1600" dirty="0">
                    <a:latin typeface="ArialMT"/>
                  </a:rPr>
                  <a:t>i</a:t>
                </a:r>
                <a:r>
                  <a:rPr lang="en-US" sz="2000" dirty="0">
                    <a:latin typeface="ArialMT"/>
                  </a:rPr>
                  <a:t>   	=  </a:t>
                </a:r>
                <a:r>
                  <a:rPr lang="en-US" sz="2000" dirty="0" err="1">
                    <a:latin typeface="ArialMT"/>
                  </a:rPr>
                  <a:t>nilai</a:t>
                </a:r>
                <a:r>
                  <a:rPr lang="en-US" sz="2000" dirty="0">
                    <a:latin typeface="ArialMT"/>
                  </a:rPr>
                  <a:t> data yang </a:t>
                </a:r>
                <a:r>
                  <a:rPr lang="en-US" sz="2000" dirty="0" err="1">
                    <a:latin typeface="ArialMT"/>
                  </a:rPr>
                  <a:t>ke-i</a:t>
                </a:r>
                <a:endParaRPr lang="en-US" sz="2000" dirty="0"/>
              </a:p>
            </p:txBody>
          </p:sp>
        </mc:Choice>
        <mc:Fallback xmlns="">
          <p:sp>
            <p:nvSpPr>
              <p:cNvPr id="9" name="Rectangle 8">
                <a:extLst>
                  <a:ext uri="{FF2B5EF4-FFF2-40B4-BE49-F238E27FC236}">
                    <a16:creationId xmlns:a16="http://schemas.microsoft.com/office/drawing/2014/main" id="{40B02C84-128C-44DC-A79B-61A8FAA75FA0}"/>
                  </a:ext>
                </a:extLst>
              </p:cNvPr>
              <p:cNvSpPr>
                <a:spLocks noRot="1" noChangeAspect="1" noMove="1" noResize="1" noEditPoints="1" noAdjustHandles="1" noChangeArrowheads="1" noChangeShapeType="1" noTextEdit="1"/>
              </p:cNvSpPr>
              <p:nvPr/>
            </p:nvSpPr>
            <p:spPr>
              <a:xfrm>
                <a:off x="8748862" y="3192635"/>
                <a:ext cx="3316138" cy="1692771"/>
              </a:xfrm>
              <a:prstGeom prst="rect">
                <a:avLst/>
              </a:prstGeom>
              <a:blipFill>
                <a:blip r:embed="rId6"/>
                <a:stretch>
                  <a:fillRect l="-1838" t="-1805" b="-5776"/>
                </a:stretch>
              </a:blipFill>
            </p:spPr>
            <p:txBody>
              <a:bodyPr/>
              <a:lstStyle/>
              <a:p>
                <a:r>
                  <a:rPr lang="en-US">
                    <a:noFill/>
                  </a:rPr>
                  <a:t> </a:t>
                </a:r>
              </a:p>
            </p:txBody>
          </p:sp>
        </mc:Fallback>
      </mc:AlternateContent>
    </p:spTree>
    <p:extLst>
      <p:ext uri="{BB962C8B-B14F-4D97-AF65-F5344CB8AC3E}">
        <p14:creationId xmlns:p14="http://schemas.microsoft.com/office/powerpoint/2010/main" val="2181084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BBDA77-FAC8-4F14-9A6D-EF4950B0914B}"/>
              </a:ext>
            </a:extLst>
          </p:cNvPr>
          <p:cNvSpPr>
            <a:spLocks noGrp="1"/>
          </p:cNvSpPr>
          <p:nvPr>
            <p:ph type="title"/>
          </p:nvPr>
        </p:nvSpPr>
        <p:spPr/>
        <p:txBody>
          <a:bodyPr/>
          <a:lstStyle/>
          <a:p>
            <a:r>
              <a:rPr lang="en-US" dirty="0"/>
              <a:t>VARIAN DAN SIMPANGAN BAKU DATA TUNGGAL</a:t>
            </a:r>
          </a:p>
        </p:txBody>
      </p:sp>
      <p:sp>
        <p:nvSpPr>
          <p:cNvPr id="3" name="Content Placeholder 2">
            <a:extLst>
              <a:ext uri="{FF2B5EF4-FFF2-40B4-BE49-F238E27FC236}">
                <a16:creationId xmlns:a16="http://schemas.microsoft.com/office/drawing/2014/main" xmlns="" id="{EE1DC0E8-A8B6-4687-AC40-A22E93D5B523}"/>
              </a:ext>
            </a:extLst>
          </p:cNvPr>
          <p:cNvSpPr>
            <a:spLocks noGrp="1"/>
          </p:cNvSpPr>
          <p:nvPr>
            <p:ph idx="1"/>
          </p:nvPr>
        </p:nvSpPr>
        <p:spPr>
          <a:xfrm>
            <a:off x="330201" y="2336872"/>
            <a:ext cx="5930900" cy="4076627"/>
          </a:xfrm>
        </p:spPr>
        <p:txBody>
          <a:bodyPr>
            <a:normAutofit/>
          </a:bodyPr>
          <a:lstStyle/>
          <a:p>
            <a:r>
              <a:rPr lang="en-US" dirty="0"/>
              <a:t>SUKU  BUNGA  DEPOSITO  BERJANGKA  3  BULAN (%  PER  TAHUN)  UNTUK  ENAM  VALUTA ASING YANG DITAWARKAN OLEH SEBUAH BANK, DENGAN MENGANGGAP DATA TERSEBUT SAMPEL ACAK,</a:t>
            </a:r>
          </a:p>
          <a:p>
            <a:r>
              <a:rPr lang="en-US" dirty="0"/>
              <a:t>HITUNGLAH VARIANSINYA </a:t>
            </a:r>
          </a:p>
          <a:p>
            <a:r>
              <a:rPr lang="en-US" dirty="0"/>
              <a:t>HITUNGLAH DEVIASI STANDAR KEENAM SUKU BUNGA VALUTA ASING TERSEBUT. BERIKAN INTERPRETASI TERHADAP NILAINYA.</a:t>
            </a:r>
          </a:p>
        </p:txBody>
      </p:sp>
      <p:graphicFrame>
        <p:nvGraphicFramePr>
          <p:cNvPr id="4" name="Table 3">
            <a:extLst>
              <a:ext uri="{FF2B5EF4-FFF2-40B4-BE49-F238E27FC236}">
                <a16:creationId xmlns:a16="http://schemas.microsoft.com/office/drawing/2014/main" xmlns="" id="{2577422B-E237-4C1D-83FA-D87DE3C9C0D8}"/>
              </a:ext>
            </a:extLst>
          </p:cNvPr>
          <p:cNvGraphicFramePr>
            <a:graphicFrameLocks noGrp="1"/>
          </p:cNvGraphicFramePr>
          <p:nvPr>
            <p:extLst>
              <p:ext uri="{D42A27DB-BD31-4B8C-83A1-F6EECF244321}">
                <p14:modId xmlns:p14="http://schemas.microsoft.com/office/powerpoint/2010/main" val="3476739386"/>
              </p:ext>
            </p:extLst>
          </p:nvPr>
        </p:nvGraphicFramePr>
        <p:xfrm>
          <a:off x="7058978" y="2204561"/>
          <a:ext cx="4358322" cy="4321390"/>
        </p:xfrm>
        <a:graphic>
          <a:graphicData uri="http://schemas.openxmlformats.org/drawingml/2006/table">
            <a:tbl>
              <a:tblPr firstRow="1" firstCol="1" bandRow="1">
                <a:tableStyleId>{5C22544A-7EE6-4342-B048-85BDC9FD1C3A}</a:tableStyleId>
              </a:tblPr>
              <a:tblGrid>
                <a:gridCol w="1867643">
                  <a:extLst>
                    <a:ext uri="{9D8B030D-6E8A-4147-A177-3AD203B41FA5}">
                      <a16:colId xmlns:a16="http://schemas.microsoft.com/office/drawing/2014/main" xmlns="" val="313700203"/>
                    </a:ext>
                  </a:extLst>
                </a:gridCol>
                <a:gridCol w="2490679">
                  <a:extLst>
                    <a:ext uri="{9D8B030D-6E8A-4147-A177-3AD203B41FA5}">
                      <a16:colId xmlns:a16="http://schemas.microsoft.com/office/drawing/2014/main" xmlns="" val="3628132121"/>
                    </a:ext>
                  </a:extLst>
                </a:gridCol>
              </a:tblGrid>
              <a:tr h="1582000">
                <a:tc>
                  <a:txBody>
                    <a:bodyPr/>
                    <a:lstStyle/>
                    <a:p>
                      <a:pPr algn="ctr">
                        <a:lnSpc>
                          <a:spcPct val="107000"/>
                        </a:lnSpc>
                        <a:spcAft>
                          <a:spcPts val="0"/>
                        </a:spcAft>
                      </a:pPr>
                      <a:r>
                        <a:rPr lang="en-US" sz="2800" dirty="0" err="1">
                          <a:effectLst/>
                        </a:rPr>
                        <a:t>Valuta</a:t>
                      </a:r>
                      <a:endParaRPr lang="en-US" sz="2800" dirty="0">
                        <a:effectLst/>
                      </a:endParaRPr>
                    </a:p>
                    <a:p>
                      <a:pPr algn="ctr">
                        <a:lnSpc>
                          <a:spcPct val="107000"/>
                        </a:lnSpc>
                        <a:spcAft>
                          <a:spcPts val="0"/>
                        </a:spcAft>
                      </a:pPr>
                      <a:r>
                        <a:rPr lang="en-US" sz="2800" dirty="0" err="1">
                          <a:effectLst/>
                        </a:rPr>
                        <a:t>Asing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800" dirty="0">
                          <a:effectLst/>
                        </a:rPr>
                        <a:t>Tingkat </a:t>
                      </a:r>
                      <a:r>
                        <a:rPr lang="en-US" sz="2800" dirty="0" err="1">
                          <a:effectLst/>
                        </a:rPr>
                        <a:t>suku</a:t>
                      </a:r>
                      <a:r>
                        <a:rPr lang="en-US" sz="2800" dirty="0">
                          <a:effectLst/>
                        </a:rPr>
                        <a:t> </a:t>
                      </a:r>
                      <a:r>
                        <a:rPr lang="en-US" sz="2800" dirty="0" err="1">
                          <a:effectLst/>
                        </a:rPr>
                        <a:t>bunga</a:t>
                      </a:r>
                      <a:endParaRPr lang="en-US" sz="2800" dirty="0">
                        <a:effectLst/>
                      </a:endParaRPr>
                    </a:p>
                    <a:p>
                      <a:pPr algn="ctr">
                        <a:lnSpc>
                          <a:spcPct val="107000"/>
                        </a:lnSpc>
                        <a:spcAft>
                          <a:spcPts val="0"/>
                        </a:spcAft>
                      </a:pPr>
                      <a:r>
                        <a:rPr lang="en-US" sz="2800" dirty="0">
                          <a:effectLst/>
                        </a:rPr>
                        <a:t>(% per </a:t>
                      </a:r>
                      <a:r>
                        <a:rPr lang="en-US" sz="2800" dirty="0" err="1">
                          <a:effectLst/>
                        </a:rPr>
                        <a:t>tahun</a:t>
                      </a:r>
                      <a:r>
                        <a:rPr lang="en-US" sz="2800" dirty="0">
                          <a:effectLst/>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69049141"/>
                  </a:ext>
                </a:extLst>
              </a:tr>
              <a:tr h="437823">
                <a:tc>
                  <a:txBody>
                    <a:bodyPr/>
                    <a:lstStyle/>
                    <a:p>
                      <a:pPr>
                        <a:lnSpc>
                          <a:spcPct val="107000"/>
                        </a:lnSpc>
                        <a:spcAft>
                          <a:spcPts val="0"/>
                        </a:spcAft>
                      </a:pPr>
                      <a:r>
                        <a:rPr lang="en-US" sz="2800">
                          <a:effectLst/>
                        </a:rPr>
                        <a:t>AUS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800" dirty="0">
                          <a:effectLst/>
                        </a:rPr>
                        <a:t>6, 50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94423739"/>
                  </a:ext>
                </a:extLst>
              </a:tr>
              <a:tr h="437823">
                <a:tc>
                  <a:txBody>
                    <a:bodyPr/>
                    <a:lstStyle/>
                    <a:p>
                      <a:pPr>
                        <a:lnSpc>
                          <a:spcPct val="107000"/>
                        </a:lnSpc>
                        <a:spcAft>
                          <a:spcPts val="0"/>
                        </a:spcAft>
                      </a:pPr>
                      <a:r>
                        <a:rPr lang="en-US" sz="2800">
                          <a:effectLst/>
                        </a:rPr>
                        <a:t>Pound</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800" dirty="0">
                          <a:effectLst/>
                        </a:rPr>
                        <a:t>6, 50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039824397"/>
                  </a:ext>
                </a:extLst>
              </a:tr>
              <a:tr h="437823">
                <a:tc>
                  <a:txBody>
                    <a:bodyPr/>
                    <a:lstStyle/>
                    <a:p>
                      <a:pPr>
                        <a:lnSpc>
                          <a:spcPct val="107000"/>
                        </a:lnSpc>
                        <a:spcAft>
                          <a:spcPts val="0"/>
                        </a:spcAft>
                      </a:pPr>
                      <a:r>
                        <a:rPr lang="en-US" sz="2800">
                          <a:effectLst/>
                        </a:rPr>
                        <a:t>Yen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800" dirty="0">
                          <a:effectLst/>
                        </a:rPr>
                        <a:t>3, 00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263791968"/>
                  </a:ext>
                </a:extLst>
              </a:tr>
              <a:tr h="437823">
                <a:tc>
                  <a:txBody>
                    <a:bodyPr/>
                    <a:lstStyle/>
                    <a:p>
                      <a:pPr>
                        <a:lnSpc>
                          <a:spcPct val="107000"/>
                        </a:lnSpc>
                        <a:spcAft>
                          <a:spcPts val="0"/>
                        </a:spcAft>
                      </a:pPr>
                      <a:r>
                        <a:rPr lang="en-US" sz="2800">
                          <a:effectLst/>
                        </a:rPr>
                        <a:t>Sin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800" dirty="0">
                          <a:effectLst/>
                        </a:rPr>
                        <a:t>3, 50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569194836"/>
                  </a:ext>
                </a:extLst>
              </a:tr>
              <a:tr h="437823">
                <a:tc>
                  <a:txBody>
                    <a:bodyPr/>
                    <a:lstStyle/>
                    <a:p>
                      <a:pPr>
                        <a:lnSpc>
                          <a:spcPct val="107000"/>
                        </a:lnSpc>
                        <a:spcAft>
                          <a:spcPts val="0"/>
                        </a:spcAft>
                      </a:pPr>
                      <a:r>
                        <a:rPr lang="en-US" sz="2800">
                          <a:effectLst/>
                        </a:rPr>
                        <a:t>DM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800" dirty="0">
                          <a:effectLst/>
                        </a:rPr>
                        <a:t>5, 50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045516851"/>
                  </a:ext>
                </a:extLst>
              </a:tr>
              <a:tr h="437823">
                <a:tc>
                  <a:txBody>
                    <a:bodyPr/>
                    <a:lstStyle/>
                    <a:p>
                      <a:pPr>
                        <a:lnSpc>
                          <a:spcPct val="107000"/>
                        </a:lnSpc>
                        <a:spcAft>
                          <a:spcPts val="0"/>
                        </a:spcAft>
                      </a:pPr>
                      <a:r>
                        <a:rPr lang="en-US" sz="2800">
                          <a:effectLst/>
                        </a:rPr>
                        <a:t>HK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800" dirty="0">
                          <a:effectLst/>
                        </a:rPr>
                        <a:t>4, 50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77264038"/>
                  </a:ext>
                </a:extLst>
              </a:tr>
            </a:tbl>
          </a:graphicData>
        </a:graphic>
      </p:graphicFrame>
    </p:spTree>
    <p:extLst>
      <p:ext uri="{BB962C8B-B14F-4D97-AF65-F5344CB8AC3E}">
        <p14:creationId xmlns:p14="http://schemas.microsoft.com/office/powerpoint/2010/main" val="3881595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931110-9315-42ED-9966-207405760865}"/>
              </a:ext>
            </a:extLst>
          </p:cNvPr>
          <p:cNvSpPr>
            <a:spLocks noGrp="1"/>
          </p:cNvSpPr>
          <p:nvPr>
            <p:ph type="title"/>
          </p:nvPr>
        </p:nvSpPr>
        <p:spPr/>
        <p:txBody>
          <a:bodyPr/>
          <a:lstStyle/>
          <a:p>
            <a:r>
              <a:rPr lang="en-US" dirty="0"/>
              <a:t>VARIAN DAN SIMPANGAN BAKU DATA BERKELOMPOK</a:t>
            </a:r>
          </a:p>
        </p:txBody>
      </p:sp>
      <p:sp>
        <p:nvSpPr>
          <p:cNvPr id="4" name="Content Placeholder 2">
            <a:extLst>
              <a:ext uri="{FF2B5EF4-FFF2-40B4-BE49-F238E27FC236}">
                <a16:creationId xmlns:a16="http://schemas.microsoft.com/office/drawing/2014/main" xmlns="" id="{4FAB30EC-7675-48E8-97A1-FFFBA68239CF}"/>
              </a:ext>
            </a:extLst>
          </p:cNvPr>
          <p:cNvSpPr txBox="1">
            <a:spLocks/>
          </p:cNvSpPr>
          <p:nvPr/>
        </p:nvSpPr>
        <p:spPr>
          <a:xfrm>
            <a:off x="296684" y="2336873"/>
            <a:ext cx="3871556" cy="35993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dirty="0"/>
              <a:t>VARIAN (SAMPEL KECIL)</a:t>
            </a:r>
          </a:p>
          <a:p>
            <a:endParaRPr lang="en-US" dirty="0"/>
          </a:p>
          <a:p>
            <a:endParaRPr lang="en-US" dirty="0"/>
          </a:p>
          <a:p>
            <a:endParaRPr lang="en-US" dirty="0"/>
          </a:p>
          <a:p>
            <a:endParaRPr lang="en-US" dirty="0"/>
          </a:p>
          <a:p>
            <a:r>
              <a:rPr lang="en-US" dirty="0"/>
              <a:t>VARIAN (SAMPEL BESAR)</a:t>
            </a:r>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xmlns="" id="{40CA863B-5733-4CE8-9CDA-74539AEDD326}"/>
                  </a:ext>
                </a:extLst>
              </p:cNvPr>
              <p:cNvSpPr/>
              <p:nvPr/>
            </p:nvSpPr>
            <p:spPr>
              <a:xfrm>
                <a:off x="1092576" y="2978970"/>
                <a:ext cx="2826992" cy="833498"/>
              </a:xfrm>
              <a:prstGeom prst="rect">
                <a:avLst/>
              </a:prstGeom>
              <a:effectLst>
                <a:outerShdw blurRad="50800" dist="38100" dir="5400000" algn="t" rotWithShape="0">
                  <a:prstClr val="black">
                    <a:alpha val="40000"/>
                  </a:prstClr>
                </a:outerShdw>
              </a:effectLst>
            </p:spPr>
            <p:style>
              <a:lnRef idx="0">
                <a:scrgbClr r="0" g="0" b="0"/>
              </a:lnRef>
              <a:fillRef idx="1002">
                <a:schemeClr val="lt2"/>
              </a:fillRef>
              <a:effectRef idx="0">
                <a:scrgbClr r="0" g="0" b="0"/>
              </a:effectRef>
              <a:fontRef idx="major"/>
            </p:style>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i="1" smtClean="0">
                              <a:solidFill>
                                <a:srgbClr val="002060"/>
                              </a:solidFill>
                              <a:latin typeface="Cambria Math"/>
                            </a:rPr>
                          </m:ctrlPr>
                        </m:sSupPr>
                        <m:e>
                          <m:r>
                            <a:rPr lang="en-US" sz="2400" i="1">
                              <a:solidFill>
                                <a:srgbClr val="002060"/>
                              </a:solidFill>
                              <a:latin typeface="Cambria Math" panose="02040503050406030204" pitchFamily="18" charset="0"/>
                            </a:rPr>
                            <m:t>𝑠</m:t>
                          </m:r>
                        </m:e>
                        <m:sup>
                          <m:r>
                            <a:rPr lang="en-US" sz="2400" i="0">
                              <a:solidFill>
                                <a:srgbClr val="002060"/>
                              </a:solidFill>
                              <a:latin typeface="Cambria Math" panose="02040503050406030204" pitchFamily="18" charset="0"/>
                            </a:rPr>
                            <m:t>2</m:t>
                          </m:r>
                        </m:sup>
                      </m:sSup>
                      <m:r>
                        <a:rPr lang="en-US" sz="2400" i="0">
                          <a:solidFill>
                            <a:srgbClr val="002060"/>
                          </a:solidFill>
                          <a:latin typeface="Cambria Math" panose="02040503050406030204" pitchFamily="18" charset="0"/>
                        </a:rPr>
                        <m:t>=</m:t>
                      </m:r>
                      <m:f>
                        <m:fPr>
                          <m:ctrlPr>
                            <a:rPr lang="en-US" sz="2400" i="1">
                              <a:solidFill>
                                <a:srgbClr val="002060"/>
                              </a:solidFill>
                              <a:latin typeface="Cambria Math"/>
                            </a:rPr>
                          </m:ctrlPr>
                        </m:fPr>
                        <m:num>
                          <m:nary>
                            <m:naryPr>
                              <m:chr m:val="∑"/>
                              <m:subHide m:val="on"/>
                              <m:supHide m:val="on"/>
                              <m:ctrlPr>
                                <a:rPr lang="en-US" sz="2400" i="1">
                                  <a:solidFill>
                                    <a:srgbClr val="002060"/>
                                  </a:solidFill>
                                  <a:latin typeface="Cambria Math"/>
                                </a:rPr>
                              </m:ctrlPr>
                            </m:naryPr>
                            <m:sub/>
                            <m:sup/>
                            <m:e>
                              <m:sSup>
                                <m:sSupPr>
                                  <m:ctrlPr>
                                    <a:rPr lang="en-US" sz="2400" i="1">
                                      <a:solidFill>
                                        <a:srgbClr val="002060"/>
                                      </a:solidFill>
                                      <a:latin typeface="Cambria Math"/>
                                    </a:rPr>
                                  </m:ctrlPr>
                                </m:sSupPr>
                                <m:e>
                                  <m:r>
                                    <a:rPr lang="en-US" sz="2400" b="0" i="1" smtClean="0">
                                      <a:solidFill>
                                        <a:srgbClr val="002060"/>
                                      </a:solidFill>
                                      <a:latin typeface="Cambria Math" panose="02040503050406030204" pitchFamily="18" charset="0"/>
                                    </a:rPr>
                                    <m:t>𝑓𝑖</m:t>
                                  </m:r>
                                  <m:d>
                                    <m:dPr>
                                      <m:ctrlPr>
                                        <a:rPr lang="en-US" sz="2400" i="1">
                                          <a:solidFill>
                                            <a:srgbClr val="002060"/>
                                          </a:solidFill>
                                          <a:latin typeface="Cambria Math"/>
                                        </a:rPr>
                                      </m:ctrlPr>
                                    </m:dPr>
                                    <m:e>
                                      <m:r>
                                        <a:rPr lang="en-US" sz="2400" b="0" i="1" smtClean="0">
                                          <a:solidFill>
                                            <a:srgbClr val="002060"/>
                                          </a:solidFill>
                                          <a:latin typeface="Cambria Math" panose="02040503050406030204" pitchFamily="18" charset="0"/>
                                        </a:rPr>
                                        <m:t>𝑚</m:t>
                                      </m:r>
                                      <m:r>
                                        <a:rPr lang="en-US" sz="2400" i="1">
                                          <a:solidFill>
                                            <a:srgbClr val="002060"/>
                                          </a:solidFill>
                                          <a:latin typeface="Cambria Math" panose="02040503050406030204" pitchFamily="18" charset="0"/>
                                        </a:rPr>
                                        <m:t>𝑖</m:t>
                                      </m:r>
                                      <m:r>
                                        <a:rPr lang="en-US" sz="2400" i="0">
                                          <a:solidFill>
                                            <a:srgbClr val="002060"/>
                                          </a:solidFill>
                                          <a:latin typeface="Cambria Math" panose="02040503050406030204" pitchFamily="18" charset="0"/>
                                        </a:rPr>
                                        <m:t>−</m:t>
                                      </m:r>
                                      <m:acc>
                                        <m:accPr>
                                          <m:chr m:val="̅"/>
                                          <m:ctrlPr>
                                            <a:rPr lang="en-US" sz="2400" i="1">
                                              <a:solidFill>
                                                <a:srgbClr val="002060"/>
                                              </a:solidFill>
                                              <a:latin typeface="Cambria Math"/>
                                            </a:rPr>
                                          </m:ctrlPr>
                                        </m:accPr>
                                        <m:e>
                                          <m:r>
                                            <a:rPr lang="en-US" sz="2400" i="1">
                                              <a:solidFill>
                                                <a:srgbClr val="002060"/>
                                              </a:solidFill>
                                              <a:latin typeface="Cambria Math" panose="02040503050406030204" pitchFamily="18" charset="0"/>
                                            </a:rPr>
                                            <m:t>𝑥</m:t>
                                          </m:r>
                                        </m:e>
                                      </m:acc>
                                    </m:e>
                                  </m:d>
                                </m:e>
                                <m:sup>
                                  <m:r>
                                    <a:rPr lang="en-US" sz="2400" i="0">
                                      <a:solidFill>
                                        <a:srgbClr val="002060"/>
                                      </a:solidFill>
                                      <a:latin typeface="Cambria Math" panose="02040503050406030204" pitchFamily="18" charset="0"/>
                                    </a:rPr>
                                    <m:t>2</m:t>
                                  </m:r>
                                </m:sup>
                              </m:sSup>
                            </m:e>
                          </m:nary>
                        </m:num>
                        <m:den>
                          <m:r>
                            <a:rPr lang="en-US" sz="2400" i="1">
                              <a:solidFill>
                                <a:srgbClr val="002060"/>
                              </a:solidFill>
                              <a:latin typeface="Cambria Math" panose="02040503050406030204" pitchFamily="18" charset="0"/>
                            </a:rPr>
                            <m:t>𝑛</m:t>
                          </m:r>
                          <m:r>
                            <a:rPr lang="en-US" sz="2400" i="0">
                              <a:solidFill>
                                <a:srgbClr val="002060"/>
                              </a:solidFill>
                              <a:latin typeface="Cambria Math" panose="02040503050406030204" pitchFamily="18" charset="0"/>
                            </a:rPr>
                            <m:t>−1</m:t>
                          </m:r>
                        </m:den>
                      </m:f>
                    </m:oMath>
                  </m:oMathPara>
                </a14:m>
                <a:endParaRPr lang="en-US" sz="2400" dirty="0">
                  <a:solidFill>
                    <a:srgbClr val="002060"/>
                  </a:solidFill>
                </a:endParaRPr>
              </a:p>
            </p:txBody>
          </p:sp>
        </mc:Choice>
        <mc:Fallback xmlns="">
          <p:sp>
            <p:nvSpPr>
              <p:cNvPr id="5" name="Rectangle 4">
                <a:extLst>
                  <a:ext uri="{FF2B5EF4-FFF2-40B4-BE49-F238E27FC236}">
                    <a16:creationId xmlns:a16="http://schemas.microsoft.com/office/drawing/2014/main" id="{40CA863B-5733-4CE8-9CDA-74539AEDD326}"/>
                  </a:ext>
                </a:extLst>
              </p:cNvPr>
              <p:cNvSpPr>
                <a:spLocks noRot="1" noChangeAspect="1" noMove="1" noResize="1" noEditPoints="1" noAdjustHandles="1" noChangeArrowheads="1" noChangeShapeType="1" noTextEdit="1"/>
              </p:cNvSpPr>
              <p:nvPr/>
            </p:nvSpPr>
            <p:spPr>
              <a:xfrm>
                <a:off x="1092576" y="2978970"/>
                <a:ext cx="2826992" cy="833498"/>
              </a:xfrm>
              <a:prstGeom prst="rect">
                <a:avLst/>
              </a:prstGeom>
              <a:blipFill>
                <a:blip r:embed="rId2"/>
                <a:stretch>
                  <a:fillRect/>
                </a:stretch>
              </a:blipFill>
              <a:effectLst>
                <a:outerShdw blurRad="50800" dist="38100" dir="5400000" algn="t" rotWithShape="0">
                  <a:prstClr val="black">
                    <a:alpha val="40000"/>
                  </a:prstClr>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xmlns="" id="{28896C9B-D4B5-44EA-97C6-7C6FFA9FCE6F}"/>
                  </a:ext>
                </a:extLst>
              </p:cNvPr>
              <p:cNvSpPr/>
              <p:nvPr/>
            </p:nvSpPr>
            <p:spPr>
              <a:xfrm>
                <a:off x="1092576" y="5102852"/>
                <a:ext cx="2826992" cy="833498"/>
              </a:xfrm>
              <a:prstGeom prst="rect">
                <a:avLst/>
              </a:prstGeom>
              <a:effectLst>
                <a:outerShdw blurRad="50800" dist="38100" dir="8100000" algn="tr" rotWithShape="0">
                  <a:prstClr val="black">
                    <a:alpha val="40000"/>
                  </a:prstClr>
                </a:outerShdw>
              </a:effectLst>
            </p:spPr>
            <p:style>
              <a:lnRef idx="0">
                <a:scrgbClr r="0" g="0" b="0"/>
              </a:lnRef>
              <a:fillRef idx="1003">
                <a:schemeClr val="lt2"/>
              </a:fillRef>
              <a:effectRef idx="0">
                <a:scrgbClr r="0" g="0" b="0"/>
              </a:effectRef>
              <a:fontRef idx="major"/>
            </p:style>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i="1" smtClean="0">
                              <a:solidFill>
                                <a:srgbClr val="002060"/>
                              </a:solidFill>
                              <a:latin typeface="Cambria Math"/>
                            </a:rPr>
                          </m:ctrlPr>
                        </m:sSupPr>
                        <m:e>
                          <m:r>
                            <a:rPr lang="en-US" sz="2400" i="1">
                              <a:solidFill>
                                <a:srgbClr val="002060"/>
                              </a:solidFill>
                              <a:latin typeface="Cambria Math" panose="02040503050406030204" pitchFamily="18" charset="0"/>
                            </a:rPr>
                            <m:t>𝑠</m:t>
                          </m:r>
                        </m:e>
                        <m:sup>
                          <m:r>
                            <a:rPr lang="en-US" sz="2400" i="0">
                              <a:solidFill>
                                <a:srgbClr val="002060"/>
                              </a:solidFill>
                              <a:latin typeface="Cambria Math" panose="02040503050406030204" pitchFamily="18" charset="0"/>
                            </a:rPr>
                            <m:t>2</m:t>
                          </m:r>
                        </m:sup>
                      </m:sSup>
                      <m:r>
                        <a:rPr lang="en-US" sz="2400" i="0">
                          <a:solidFill>
                            <a:srgbClr val="002060"/>
                          </a:solidFill>
                          <a:latin typeface="Cambria Math" panose="02040503050406030204" pitchFamily="18" charset="0"/>
                        </a:rPr>
                        <m:t>=</m:t>
                      </m:r>
                      <m:f>
                        <m:fPr>
                          <m:ctrlPr>
                            <a:rPr lang="en-US" sz="2400" i="1">
                              <a:solidFill>
                                <a:srgbClr val="002060"/>
                              </a:solidFill>
                              <a:latin typeface="Cambria Math"/>
                            </a:rPr>
                          </m:ctrlPr>
                        </m:fPr>
                        <m:num>
                          <m:nary>
                            <m:naryPr>
                              <m:chr m:val="∑"/>
                              <m:subHide m:val="on"/>
                              <m:supHide m:val="on"/>
                              <m:ctrlPr>
                                <a:rPr lang="en-US" sz="2400" i="1">
                                  <a:solidFill>
                                    <a:srgbClr val="002060"/>
                                  </a:solidFill>
                                  <a:latin typeface="Cambria Math"/>
                                </a:rPr>
                              </m:ctrlPr>
                            </m:naryPr>
                            <m:sub/>
                            <m:sup/>
                            <m:e>
                              <m:sSup>
                                <m:sSupPr>
                                  <m:ctrlPr>
                                    <a:rPr lang="en-US" sz="2400" i="1">
                                      <a:solidFill>
                                        <a:srgbClr val="002060"/>
                                      </a:solidFill>
                                      <a:latin typeface="Cambria Math"/>
                                    </a:rPr>
                                  </m:ctrlPr>
                                </m:sSupPr>
                                <m:e>
                                  <m:r>
                                    <a:rPr lang="en-US" sz="2400" i="1">
                                      <a:solidFill>
                                        <a:srgbClr val="002060"/>
                                      </a:solidFill>
                                      <a:latin typeface="Cambria Math" panose="02040503050406030204" pitchFamily="18" charset="0"/>
                                    </a:rPr>
                                    <m:t>𝑓𝑖</m:t>
                                  </m:r>
                                  <m:d>
                                    <m:dPr>
                                      <m:ctrlPr>
                                        <a:rPr lang="en-US" sz="2400" i="1">
                                          <a:solidFill>
                                            <a:srgbClr val="002060"/>
                                          </a:solidFill>
                                          <a:latin typeface="Cambria Math"/>
                                        </a:rPr>
                                      </m:ctrlPr>
                                    </m:dPr>
                                    <m:e>
                                      <m:r>
                                        <a:rPr lang="en-US" sz="2400" i="1">
                                          <a:solidFill>
                                            <a:srgbClr val="002060"/>
                                          </a:solidFill>
                                          <a:latin typeface="Cambria Math" panose="02040503050406030204" pitchFamily="18" charset="0"/>
                                        </a:rPr>
                                        <m:t>𝑚𝑖</m:t>
                                      </m:r>
                                      <m:r>
                                        <a:rPr lang="en-US" sz="2400">
                                          <a:solidFill>
                                            <a:srgbClr val="002060"/>
                                          </a:solidFill>
                                          <a:latin typeface="Cambria Math" panose="02040503050406030204" pitchFamily="18" charset="0"/>
                                        </a:rPr>
                                        <m:t>−</m:t>
                                      </m:r>
                                      <m:acc>
                                        <m:accPr>
                                          <m:chr m:val="̅"/>
                                          <m:ctrlPr>
                                            <a:rPr lang="en-US" sz="2400" i="1">
                                              <a:solidFill>
                                                <a:srgbClr val="002060"/>
                                              </a:solidFill>
                                              <a:latin typeface="Cambria Math"/>
                                            </a:rPr>
                                          </m:ctrlPr>
                                        </m:accPr>
                                        <m:e>
                                          <m:r>
                                            <a:rPr lang="en-US" sz="2400" i="1">
                                              <a:solidFill>
                                                <a:srgbClr val="002060"/>
                                              </a:solidFill>
                                              <a:latin typeface="Cambria Math" panose="02040503050406030204" pitchFamily="18" charset="0"/>
                                            </a:rPr>
                                            <m:t>𝑥</m:t>
                                          </m:r>
                                        </m:e>
                                      </m:acc>
                                    </m:e>
                                  </m:d>
                                </m:e>
                                <m:sup>
                                  <m:r>
                                    <a:rPr lang="en-US" sz="2400">
                                      <a:solidFill>
                                        <a:srgbClr val="002060"/>
                                      </a:solidFill>
                                      <a:latin typeface="Cambria Math" panose="02040503050406030204" pitchFamily="18" charset="0"/>
                                    </a:rPr>
                                    <m:t>2</m:t>
                                  </m:r>
                                </m:sup>
                              </m:sSup>
                            </m:e>
                          </m:nary>
                        </m:num>
                        <m:den>
                          <m:r>
                            <a:rPr lang="en-US" sz="2400" i="1">
                              <a:solidFill>
                                <a:srgbClr val="002060"/>
                              </a:solidFill>
                              <a:latin typeface="Cambria Math" panose="02040503050406030204" pitchFamily="18" charset="0"/>
                            </a:rPr>
                            <m:t>𝑛</m:t>
                          </m:r>
                        </m:den>
                      </m:f>
                    </m:oMath>
                  </m:oMathPara>
                </a14:m>
                <a:endParaRPr lang="en-US" sz="2400" dirty="0">
                  <a:solidFill>
                    <a:srgbClr val="002060"/>
                  </a:solidFill>
                </a:endParaRPr>
              </a:p>
            </p:txBody>
          </p:sp>
        </mc:Choice>
        <mc:Fallback xmlns="">
          <p:sp>
            <p:nvSpPr>
              <p:cNvPr id="6" name="Rectangle 5">
                <a:extLst>
                  <a:ext uri="{FF2B5EF4-FFF2-40B4-BE49-F238E27FC236}">
                    <a16:creationId xmlns:a16="http://schemas.microsoft.com/office/drawing/2014/main" id="{28896C9B-D4B5-44EA-97C6-7C6FFA9FCE6F}"/>
                  </a:ext>
                </a:extLst>
              </p:cNvPr>
              <p:cNvSpPr>
                <a:spLocks noRot="1" noChangeAspect="1" noMove="1" noResize="1" noEditPoints="1" noAdjustHandles="1" noChangeArrowheads="1" noChangeShapeType="1" noTextEdit="1"/>
              </p:cNvSpPr>
              <p:nvPr/>
            </p:nvSpPr>
            <p:spPr>
              <a:xfrm>
                <a:off x="1092576" y="5102852"/>
                <a:ext cx="2826992" cy="833498"/>
              </a:xfrm>
              <a:prstGeom prst="rect">
                <a:avLst/>
              </a:prstGeom>
              <a:blipFill>
                <a:blip r:embed="rId3"/>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p:sp>
        <p:nvSpPr>
          <p:cNvPr id="7" name="Content Placeholder 2">
            <a:extLst>
              <a:ext uri="{FF2B5EF4-FFF2-40B4-BE49-F238E27FC236}">
                <a16:creationId xmlns:a16="http://schemas.microsoft.com/office/drawing/2014/main" xmlns="" id="{8320B19F-12FF-4409-8A4C-F7253860E3AC}"/>
              </a:ext>
            </a:extLst>
          </p:cNvPr>
          <p:cNvSpPr txBox="1">
            <a:spLocks/>
          </p:cNvSpPr>
          <p:nvPr/>
        </p:nvSpPr>
        <p:spPr>
          <a:xfrm>
            <a:off x="4129073" y="2336873"/>
            <a:ext cx="3871556" cy="35993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dirty="0"/>
              <a:t>SIMPANGAN BAKU (SAMPEL KECIL)</a:t>
            </a:r>
          </a:p>
          <a:p>
            <a:endParaRPr lang="en-US" dirty="0"/>
          </a:p>
          <a:p>
            <a:endParaRPr lang="en-US" dirty="0"/>
          </a:p>
          <a:p>
            <a:endParaRPr lang="en-US" dirty="0"/>
          </a:p>
          <a:p>
            <a:r>
              <a:rPr lang="en-US" dirty="0"/>
              <a:t>VARIAN SIMPANGAN BAKU (SAMPEL BESAR)</a:t>
            </a:r>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xmlns="" id="{69AF2AC3-3D6B-466E-B39A-46935CB8B15B}"/>
                  </a:ext>
                </a:extLst>
              </p:cNvPr>
              <p:cNvSpPr/>
              <p:nvPr/>
            </p:nvSpPr>
            <p:spPr>
              <a:xfrm>
                <a:off x="4585098" y="3220703"/>
                <a:ext cx="3235245" cy="1001684"/>
              </a:xfrm>
              <a:prstGeom prst="rect">
                <a:avLst/>
              </a:prstGeom>
              <a:solidFill>
                <a:schemeClr val="tx1">
                  <a:lumMod val="85000"/>
                </a:schemeClr>
              </a:solidFill>
              <a:effectLst>
                <a:outerShdw blurRad="50800" dist="38100" dir="8100000" algn="tr" rotWithShape="0">
                  <a:prstClr val="black">
                    <a:alpha val="40000"/>
                  </a:prstClr>
                </a:outerShdw>
              </a:effectLst>
            </p:spPr>
            <p:txBody>
              <a:bodyPr wrap="none">
                <a:spAutoFit/>
              </a:bodyPr>
              <a:lstStyle/>
              <a:p>
                <a:pPr/>
                <a14:m>
                  <m:oMathPara xmlns:m="http://schemas.openxmlformats.org/officeDocument/2006/math">
                    <m:oMathParaPr>
                      <m:jc m:val="centerGroup"/>
                    </m:oMathParaPr>
                    <m:oMath xmlns:m="http://schemas.openxmlformats.org/officeDocument/2006/math">
                      <m:r>
                        <a:rPr lang="en-US" sz="2000" i="1" smtClean="0">
                          <a:solidFill>
                            <a:srgbClr val="002060"/>
                          </a:solidFill>
                          <a:latin typeface="Cambria Math" panose="02040503050406030204" pitchFamily="18" charset="0"/>
                        </a:rPr>
                        <m:t>𝑠</m:t>
                      </m:r>
                      <m:r>
                        <a:rPr lang="en-US" sz="2000" i="0">
                          <a:solidFill>
                            <a:srgbClr val="002060"/>
                          </a:solidFill>
                          <a:latin typeface="Cambria Math" panose="02040503050406030204" pitchFamily="18" charset="0"/>
                        </a:rPr>
                        <m:t>=</m:t>
                      </m:r>
                      <m:rad>
                        <m:radPr>
                          <m:degHide m:val="on"/>
                          <m:ctrlPr>
                            <a:rPr lang="en-US" sz="2000" i="1">
                              <a:solidFill>
                                <a:srgbClr val="002060"/>
                              </a:solidFill>
                              <a:latin typeface="Cambria Math"/>
                            </a:rPr>
                          </m:ctrlPr>
                        </m:radPr>
                        <m:deg/>
                        <m:e>
                          <m:sSup>
                            <m:sSupPr>
                              <m:ctrlPr>
                                <a:rPr lang="en-US" sz="2000" i="1">
                                  <a:solidFill>
                                    <a:srgbClr val="002060"/>
                                  </a:solidFill>
                                  <a:latin typeface="Cambria Math"/>
                                </a:rPr>
                              </m:ctrlPr>
                            </m:sSupPr>
                            <m:e>
                              <m:r>
                                <a:rPr lang="en-US" sz="2000" i="1">
                                  <a:solidFill>
                                    <a:srgbClr val="002060"/>
                                  </a:solidFill>
                                  <a:latin typeface="Cambria Math" panose="02040503050406030204" pitchFamily="18" charset="0"/>
                                </a:rPr>
                                <m:t>𝑠</m:t>
                              </m:r>
                            </m:e>
                            <m:sup>
                              <m:r>
                                <a:rPr lang="en-US" sz="2000" i="0">
                                  <a:solidFill>
                                    <a:srgbClr val="002060"/>
                                  </a:solidFill>
                                  <a:latin typeface="Cambria Math" panose="02040503050406030204" pitchFamily="18" charset="0"/>
                                </a:rPr>
                                <m:t>2</m:t>
                              </m:r>
                            </m:sup>
                          </m:sSup>
                        </m:e>
                      </m:rad>
                      <m:r>
                        <a:rPr lang="en-US" sz="2000" i="0">
                          <a:solidFill>
                            <a:srgbClr val="002060"/>
                          </a:solidFill>
                          <a:latin typeface="Cambria Math" panose="02040503050406030204" pitchFamily="18" charset="0"/>
                        </a:rPr>
                        <m:t>=</m:t>
                      </m:r>
                      <m:rad>
                        <m:radPr>
                          <m:degHide m:val="on"/>
                          <m:ctrlPr>
                            <a:rPr lang="en-US" sz="2000" i="1">
                              <a:solidFill>
                                <a:srgbClr val="002060"/>
                              </a:solidFill>
                              <a:latin typeface="Cambria Math"/>
                            </a:rPr>
                          </m:ctrlPr>
                        </m:radPr>
                        <m:deg/>
                        <m:e>
                          <m:f>
                            <m:fPr>
                              <m:ctrlPr>
                                <a:rPr lang="en-US" sz="2000" i="1">
                                  <a:solidFill>
                                    <a:srgbClr val="002060"/>
                                  </a:solidFill>
                                  <a:latin typeface="Cambria Math"/>
                                </a:rPr>
                              </m:ctrlPr>
                            </m:fPr>
                            <m:num>
                              <m:nary>
                                <m:naryPr>
                                  <m:chr m:val="∑"/>
                                  <m:subHide m:val="on"/>
                                  <m:supHide m:val="on"/>
                                  <m:ctrlPr>
                                    <a:rPr lang="en-US" sz="2000" i="1">
                                      <a:solidFill>
                                        <a:srgbClr val="002060"/>
                                      </a:solidFill>
                                      <a:latin typeface="Cambria Math"/>
                                    </a:rPr>
                                  </m:ctrlPr>
                                </m:naryPr>
                                <m:sub/>
                                <m:sup/>
                                <m:e>
                                  <m:sSup>
                                    <m:sSupPr>
                                      <m:ctrlPr>
                                        <a:rPr lang="en-US" sz="2000" i="1">
                                          <a:solidFill>
                                            <a:srgbClr val="002060"/>
                                          </a:solidFill>
                                          <a:latin typeface="Cambria Math"/>
                                        </a:rPr>
                                      </m:ctrlPr>
                                    </m:sSupPr>
                                    <m:e>
                                      <m:r>
                                        <a:rPr lang="en-US" sz="2000" i="1">
                                          <a:solidFill>
                                            <a:srgbClr val="002060"/>
                                          </a:solidFill>
                                          <a:latin typeface="Cambria Math" panose="02040503050406030204" pitchFamily="18" charset="0"/>
                                        </a:rPr>
                                        <m:t>𝑓𝑖</m:t>
                                      </m:r>
                                      <m:d>
                                        <m:dPr>
                                          <m:ctrlPr>
                                            <a:rPr lang="en-US" sz="2000" i="1">
                                              <a:solidFill>
                                                <a:srgbClr val="002060"/>
                                              </a:solidFill>
                                              <a:latin typeface="Cambria Math"/>
                                            </a:rPr>
                                          </m:ctrlPr>
                                        </m:dPr>
                                        <m:e>
                                          <m:r>
                                            <a:rPr lang="en-US" sz="2000" i="1">
                                              <a:solidFill>
                                                <a:srgbClr val="002060"/>
                                              </a:solidFill>
                                              <a:latin typeface="Cambria Math" panose="02040503050406030204" pitchFamily="18" charset="0"/>
                                            </a:rPr>
                                            <m:t>𝑚𝑖</m:t>
                                          </m:r>
                                          <m:r>
                                            <a:rPr lang="en-US" sz="2000">
                                              <a:solidFill>
                                                <a:srgbClr val="002060"/>
                                              </a:solidFill>
                                              <a:latin typeface="Cambria Math" panose="02040503050406030204" pitchFamily="18" charset="0"/>
                                            </a:rPr>
                                            <m:t>−</m:t>
                                          </m:r>
                                          <m:acc>
                                            <m:accPr>
                                              <m:chr m:val="̅"/>
                                              <m:ctrlPr>
                                                <a:rPr lang="en-US" sz="2000" i="1">
                                                  <a:solidFill>
                                                    <a:srgbClr val="002060"/>
                                                  </a:solidFill>
                                                  <a:latin typeface="Cambria Math"/>
                                                </a:rPr>
                                              </m:ctrlPr>
                                            </m:accPr>
                                            <m:e>
                                              <m:r>
                                                <a:rPr lang="en-US" sz="2000" i="1">
                                                  <a:solidFill>
                                                    <a:srgbClr val="002060"/>
                                                  </a:solidFill>
                                                  <a:latin typeface="Cambria Math" panose="02040503050406030204" pitchFamily="18" charset="0"/>
                                                </a:rPr>
                                                <m:t>𝑥</m:t>
                                              </m:r>
                                            </m:e>
                                          </m:acc>
                                        </m:e>
                                      </m:d>
                                    </m:e>
                                    <m:sup>
                                      <m:r>
                                        <a:rPr lang="en-US" sz="2000">
                                          <a:solidFill>
                                            <a:srgbClr val="002060"/>
                                          </a:solidFill>
                                          <a:latin typeface="Cambria Math" panose="02040503050406030204" pitchFamily="18" charset="0"/>
                                        </a:rPr>
                                        <m:t>2</m:t>
                                      </m:r>
                                    </m:sup>
                                  </m:sSup>
                                </m:e>
                              </m:nary>
                            </m:num>
                            <m:den>
                              <m:r>
                                <a:rPr lang="en-US" sz="2000" i="1">
                                  <a:solidFill>
                                    <a:srgbClr val="002060"/>
                                  </a:solidFill>
                                  <a:latin typeface="Cambria Math" panose="02040503050406030204" pitchFamily="18" charset="0"/>
                                </a:rPr>
                                <m:t>𝑛</m:t>
                              </m:r>
                              <m:r>
                                <a:rPr lang="en-US" sz="2000" i="0">
                                  <a:solidFill>
                                    <a:srgbClr val="002060"/>
                                  </a:solidFill>
                                  <a:latin typeface="Cambria Math" panose="02040503050406030204" pitchFamily="18" charset="0"/>
                                </a:rPr>
                                <m:t>−1</m:t>
                              </m:r>
                            </m:den>
                          </m:f>
                        </m:e>
                      </m:rad>
                    </m:oMath>
                  </m:oMathPara>
                </a14:m>
                <a:endParaRPr lang="en-US" sz="2000" dirty="0">
                  <a:solidFill>
                    <a:srgbClr val="002060"/>
                  </a:solidFill>
                </a:endParaRPr>
              </a:p>
            </p:txBody>
          </p:sp>
        </mc:Choice>
        <mc:Fallback xmlns="">
          <p:sp>
            <p:nvSpPr>
              <p:cNvPr id="8" name="Rectangle 7">
                <a:extLst>
                  <a:ext uri="{FF2B5EF4-FFF2-40B4-BE49-F238E27FC236}">
                    <a16:creationId xmlns:a16="http://schemas.microsoft.com/office/drawing/2014/main" id="{69AF2AC3-3D6B-466E-B39A-46935CB8B15B}"/>
                  </a:ext>
                </a:extLst>
              </p:cNvPr>
              <p:cNvSpPr>
                <a:spLocks noRot="1" noChangeAspect="1" noMove="1" noResize="1" noEditPoints="1" noAdjustHandles="1" noChangeArrowheads="1" noChangeShapeType="1" noTextEdit="1"/>
              </p:cNvSpPr>
              <p:nvPr/>
            </p:nvSpPr>
            <p:spPr>
              <a:xfrm>
                <a:off x="4585098" y="3220703"/>
                <a:ext cx="3235245" cy="1001684"/>
              </a:xfrm>
              <a:prstGeom prst="rect">
                <a:avLst/>
              </a:prstGeom>
              <a:blipFill>
                <a:blip r:embed="rId4"/>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xmlns="" id="{36220C52-656F-4ED8-B6F0-D82C2D8D8252}"/>
                  </a:ext>
                </a:extLst>
              </p:cNvPr>
              <p:cNvSpPr/>
              <p:nvPr/>
            </p:nvSpPr>
            <p:spPr>
              <a:xfrm>
                <a:off x="4654515" y="5374294"/>
                <a:ext cx="3235245" cy="1001684"/>
              </a:xfrm>
              <a:prstGeom prst="rect">
                <a:avLst/>
              </a:prstGeom>
              <a:solidFill>
                <a:schemeClr val="tx1">
                  <a:lumMod val="65000"/>
                </a:schemeClr>
              </a:solidFill>
              <a:effectLst>
                <a:outerShdw blurRad="50800" dist="38100" dir="8100000" algn="tr" rotWithShape="0">
                  <a:prstClr val="black">
                    <a:alpha val="40000"/>
                  </a:prstClr>
                </a:outerShdw>
              </a:effectLst>
            </p:spPr>
            <p:txBody>
              <a:bodyPr wrap="none">
                <a:spAutoFit/>
              </a:bodyPr>
              <a:lstStyle/>
              <a:p>
                <a:pPr/>
                <a14:m>
                  <m:oMathPara xmlns:m="http://schemas.openxmlformats.org/officeDocument/2006/math">
                    <m:oMathParaPr>
                      <m:jc m:val="centerGroup"/>
                    </m:oMathParaPr>
                    <m:oMath xmlns:m="http://schemas.openxmlformats.org/officeDocument/2006/math">
                      <m:r>
                        <a:rPr lang="en-US" sz="2000" i="1" smtClean="0">
                          <a:solidFill>
                            <a:schemeClr val="bg1"/>
                          </a:solidFill>
                          <a:latin typeface="Cambria Math" panose="02040503050406030204" pitchFamily="18" charset="0"/>
                        </a:rPr>
                        <m:t>𝑠</m:t>
                      </m:r>
                      <m:r>
                        <a:rPr lang="en-US" sz="2000" i="0">
                          <a:solidFill>
                            <a:schemeClr val="bg1"/>
                          </a:solidFill>
                          <a:latin typeface="Cambria Math" panose="02040503050406030204" pitchFamily="18" charset="0"/>
                        </a:rPr>
                        <m:t>=</m:t>
                      </m:r>
                      <m:rad>
                        <m:radPr>
                          <m:degHide m:val="on"/>
                          <m:ctrlPr>
                            <a:rPr lang="en-US" sz="2000" i="1">
                              <a:solidFill>
                                <a:schemeClr val="bg1"/>
                              </a:solidFill>
                              <a:latin typeface="Cambria Math"/>
                            </a:rPr>
                          </m:ctrlPr>
                        </m:radPr>
                        <m:deg/>
                        <m:e>
                          <m:sSup>
                            <m:sSupPr>
                              <m:ctrlPr>
                                <a:rPr lang="en-US" sz="2000" i="1">
                                  <a:solidFill>
                                    <a:schemeClr val="bg1"/>
                                  </a:solidFill>
                                  <a:latin typeface="Cambria Math"/>
                                </a:rPr>
                              </m:ctrlPr>
                            </m:sSupPr>
                            <m:e>
                              <m:r>
                                <a:rPr lang="en-US" sz="2000" i="1">
                                  <a:solidFill>
                                    <a:schemeClr val="bg1"/>
                                  </a:solidFill>
                                  <a:latin typeface="Cambria Math" panose="02040503050406030204" pitchFamily="18" charset="0"/>
                                </a:rPr>
                                <m:t>𝑠</m:t>
                              </m:r>
                            </m:e>
                            <m:sup>
                              <m:r>
                                <a:rPr lang="en-US" sz="2000" i="0">
                                  <a:solidFill>
                                    <a:schemeClr val="bg1"/>
                                  </a:solidFill>
                                  <a:latin typeface="Cambria Math" panose="02040503050406030204" pitchFamily="18" charset="0"/>
                                </a:rPr>
                                <m:t>2</m:t>
                              </m:r>
                            </m:sup>
                          </m:sSup>
                        </m:e>
                      </m:rad>
                      <m:r>
                        <a:rPr lang="en-US" sz="2000" i="0">
                          <a:solidFill>
                            <a:schemeClr val="bg1"/>
                          </a:solidFill>
                          <a:latin typeface="Cambria Math" panose="02040503050406030204" pitchFamily="18" charset="0"/>
                        </a:rPr>
                        <m:t>=</m:t>
                      </m:r>
                      <m:rad>
                        <m:radPr>
                          <m:degHide m:val="on"/>
                          <m:ctrlPr>
                            <a:rPr lang="en-US" sz="2000" i="1">
                              <a:solidFill>
                                <a:schemeClr val="bg1"/>
                              </a:solidFill>
                              <a:latin typeface="Cambria Math"/>
                            </a:rPr>
                          </m:ctrlPr>
                        </m:radPr>
                        <m:deg/>
                        <m:e>
                          <m:f>
                            <m:fPr>
                              <m:ctrlPr>
                                <a:rPr lang="en-US" sz="2000" i="1">
                                  <a:solidFill>
                                    <a:schemeClr val="bg1"/>
                                  </a:solidFill>
                                  <a:latin typeface="Cambria Math"/>
                                </a:rPr>
                              </m:ctrlPr>
                            </m:fPr>
                            <m:num>
                              <m:nary>
                                <m:naryPr>
                                  <m:chr m:val="∑"/>
                                  <m:subHide m:val="on"/>
                                  <m:supHide m:val="on"/>
                                  <m:ctrlPr>
                                    <a:rPr lang="en-US" sz="2000" i="1">
                                      <a:solidFill>
                                        <a:schemeClr val="bg1"/>
                                      </a:solidFill>
                                      <a:latin typeface="Cambria Math"/>
                                    </a:rPr>
                                  </m:ctrlPr>
                                </m:naryPr>
                                <m:sub/>
                                <m:sup/>
                                <m:e>
                                  <m:sSup>
                                    <m:sSupPr>
                                      <m:ctrlPr>
                                        <a:rPr lang="en-US" sz="2000" i="1">
                                          <a:solidFill>
                                            <a:srgbClr val="002060"/>
                                          </a:solidFill>
                                          <a:latin typeface="Cambria Math"/>
                                        </a:rPr>
                                      </m:ctrlPr>
                                    </m:sSupPr>
                                    <m:e>
                                      <m:r>
                                        <a:rPr lang="en-US" sz="2000" i="1">
                                          <a:solidFill>
                                            <a:srgbClr val="002060"/>
                                          </a:solidFill>
                                          <a:latin typeface="Cambria Math" panose="02040503050406030204" pitchFamily="18" charset="0"/>
                                        </a:rPr>
                                        <m:t>𝑓𝑖</m:t>
                                      </m:r>
                                      <m:d>
                                        <m:dPr>
                                          <m:ctrlPr>
                                            <a:rPr lang="en-US" sz="2000" i="1">
                                              <a:solidFill>
                                                <a:srgbClr val="002060"/>
                                              </a:solidFill>
                                              <a:latin typeface="Cambria Math"/>
                                            </a:rPr>
                                          </m:ctrlPr>
                                        </m:dPr>
                                        <m:e>
                                          <m:r>
                                            <a:rPr lang="en-US" sz="2000" i="1">
                                              <a:solidFill>
                                                <a:srgbClr val="002060"/>
                                              </a:solidFill>
                                              <a:latin typeface="Cambria Math" panose="02040503050406030204" pitchFamily="18" charset="0"/>
                                            </a:rPr>
                                            <m:t>𝑚𝑖</m:t>
                                          </m:r>
                                          <m:r>
                                            <a:rPr lang="en-US" sz="2000">
                                              <a:solidFill>
                                                <a:srgbClr val="002060"/>
                                              </a:solidFill>
                                              <a:latin typeface="Cambria Math" panose="02040503050406030204" pitchFamily="18" charset="0"/>
                                            </a:rPr>
                                            <m:t>−</m:t>
                                          </m:r>
                                          <m:acc>
                                            <m:accPr>
                                              <m:chr m:val="̅"/>
                                              <m:ctrlPr>
                                                <a:rPr lang="en-US" sz="2000" i="1">
                                                  <a:solidFill>
                                                    <a:srgbClr val="002060"/>
                                                  </a:solidFill>
                                                  <a:latin typeface="Cambria Math"/>
                                                </a:rPr>
                                              </m:ctrlPr>
                                            </m:accPr>
                                            <m:e>
                                              <m:r>
                                                <a:rPr lang="en-US" sz="2000" i="1">
                                                  <a:solidFill>
                                                    <a:srgbClr val="002060"/>
                                                  </a:solidFill>
                                                  <a:latin typeface="Cambria Math" panose="02040503050406030204" pitchFamily="18" charset="0"/>
                                                </a:rPr>
                                                <m:t>𝑥</m:t>
                                              </m:r>
                                            </m:e>
                                          </m:acc>
                                        </m:e>
                                      </m:d>
                                    </m:e>
                                    <m:sup>
                                      <m:r>
                                        <a:rPr lang="en-US" sz="2000">
                                          <a:solidFill>
                                            <a:srgbClr val="002060"/>
                                          </a:solidFill>
                                          <a:latin typeface="Cambria Math" panose="02040503050406030204" pitchFamily="18" charset="0"/>
                                        </a:rPr>
                                        <m:t>2</m:t>
                                      </m:r>
                                    </m:sup>
                                  </m:sSup>
                                </m:e>
                              </m:nary>
                            </m:num>
                            <m:den>
                              <m:r>
                                <a:rPr lang="en-US" sz="2000" i="1">
                                  <a:solidFill>
                                    <a:schemeClr val="bg1"/>
                                  </a:solidFill>
                                  <a:latin typeface="Cambria Math" panose="02040503050406030204" pitchFamily="18" charset="0"/>
                                </a:rPr>
                                <m:t>𝑛</m:t>
                              </m:r>
                            </m:den>
                          </m:f>
                        </m:e>
                      </m:rad>
                    </m:oMath>
                  </m:oMathPara>
                </a14:m>
                <a:endParaRPr lang="en-US" sz="2000" dirty="0">
                  <a:solidFill>
                    <a:schemeClr val="bg1"/>
                  </a:solidFill>
                </a:endParaRPr>
              </a:p>
            </p:txBody>
          </p:sp>
        </mc:Choice>
        <mc:Fallback xmlns="">
          <p:sp>
            <p:nvSpPr>
              <p:cNvPr id="9" name="Rectangle 8">
                <a:extLst>
                  <a:ext uri="{FF2B5EF4-FFF2-40B4-BE49-F238E27FC236}">
                    <a16:creationId xmlns:a16="http://schemas.microsoft.com/office/drawing/2014/main" id="{36220C52-656F-4ED8-B6F0-D82C2D8D8252}"/>
                  </a:ext>
                </a:extLst>
              </p:cNvPr>
              <p:cNvSpPr>
                <a:spLocks noRot="1" noChangeAspect="1" noMove="1" noResize="1" noEditPoints="1" noAdjustHandles="1" noChangeArrowheads="1" noChangeShapeType="1" noTextEdit="1"/>
              </p:cNvSpPr>
              <p:nvPr/>
            </p:nvSpPr>
            <p:spPr>
              <a:xfrm>
                <a:off x="4654515" y="5374294"/>
                <a:ext cx="3235245" cy="1001684"/>
              </a:xfrm>
              <a:prstGeom prst="rect">
                <a:avLst/>
              </a:prstGeom>
              <a:blipFill>
                <a:blip r:embed="rId5"/>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xmlns="" id="{0C3B98F3-DAE2-4BE4-B18C-197BD79C174E}"/>
                  </a:ext>
                </a:extLst>
              </p:cNvPr>
              <p:cNvSpPr/>
              <p:nvPr/>
            </p:nvSpPr>
            <p:spPr>
              <a:xfrm>
                <a:off x="8210134" y="3192635"/>
                <a:ext cx="4083466" cy="2000548"/>
              </a:xfrm>
              <a:prstGeom prst="rect">
                <a:avLst/>
              </a:prstGeom>
            </p:spPr>
            <p:txBody>
              <a:bodyPr wrap="square">
                <a:spAutoFit/>
              </a:bodyPr>
              <a:lstStyle/>
              <a:p>
                <a:r>
                  <a:rPr lang="pt-BR" sz="2000" dirty="0">
                    <a:latin typeface="ArialMT"/>
                  </a:rPr>
                  <a:t>s	=  simpangan baku</a:t>
                </a:r>
              </a:p>
              <a:p>
                <a:r>
                  <a:rPr lang="en-US" sz="2000" dirty="0">
                    <a:latin typeface="ArialMT"/>
                  </a:rPr>
                  <a:t>n  	=  </a:t>
                </a:r>
                <a:r>
                  <a:rPr lang="en-US" sz="2000" dirty="0" err="1">
                    <a:latin typeface="ArialMT"/>
                  </a:rPr>
                  <a:t>ukuran</a:t>
                </a:r>
                <a:r>
                  <a:rPr lang="en-US" sz="2000" dirty="0">
                    <a:latin typeface="ArialMT"/>
                  </a:rPr>
                  <a:t> </a:t>
                </a:r>
                <a:r>
                  <a:rPr lang="en-US" sz="2000" dirty="0" err="1">
                    <a:latin typeface="ArialMT"/>
                  </a:rPr>
                  <a:t>sampel</a:t>
                </a:r>
                <a:endParaRPr lang="en-US" sz="2000" dirty="0">
                  <a:latin typeface="ArialMT"/>
                </a:endParaRPr>
              </a:p>
              <a:p>
                <a:r>
                  <a:rPr lang="en-US" sz="2000" dirty="0">
                    <a:latin typeface="ArialMT"/>
                  </a:rPr>
                  <a:t>s</a:t>
                </a:r>
                <a:r>
                  <a:rPr lang="en-US" sz="1600" dirty="0">
                    <a:latin typeface="ArialMT"/>
                  </a:rPr>
                  <a:t>2</a:t>
                </a:r>
                <a:r>
                  <a:rPr lang="en-US" sz="2000" dirty="0">
                    <a:latin typeface="ArialMT"/>
                  </a:rPr>
                  <a:t>  	=  </a:t>
                </a:r>
                <a:r>
                  <a:rPr lang="en-US" sz="2000" dirty="0" err="1">
                    <a:latin typeface="ArialMT"/>
                  </a:rPr>
                  <a:t>varian</a:t>
                </a:r>
                <a:endParaRPr lang="en-US" sz="2000" dirty="0">
                  <a:latin typeface="ArialMT"/>
                </a:endParaRPr>
              </a:p>
              <a:p>
                <a14:m>
                  <m:oMath xmlns:m="http://schemas.openxmlformats.org/officeDocument/2006/math">
                    <m:acc>
                      <m:accPr>
                        <m:chr m:val="̅"/>
                        <m:ctrlPr>
                          <a:rPr lang="en-US" sz="2400" i="1" smtClean="0">
                            <a:solidFill>
                              <a:schemeClr val="tx1"/>
                            </a:solidFill>
                            <a:latin typeface="Cambria Math"/>
                          </a:rPr>
                        </m:ctrlPr>
                      </m:accPr>
                      <m:e>
                        <m:r>
                          <a:rPr lang="en-US" sz="2400" i="1">
                            <a:solidFill>
                              <a:schemeClr val="tx1"/>
                            </a:solidFill>
                            <a:latin typeface="Cambria Math" panose="02040503050406030204" pitchFamily="18" charset="0"/>
                          </a:rPr>
                          <m:t>𝑥</m:t>
                        </m:r>
                      </m:e>
                    </m:acc>
                    <m:r>
                      <a:rPr lang="en-US" sz="2400" i="1">
                        <a:solidFill>
                          <a:schemeClr val="tx1"/>
                        </a:solidFill>
                        <a:latin typeface="Cambria Math" panose="02040503050406030204" pitchFamily="18" charset="0"/>
                      </a:rPr>
                      <m:t> </m:t>
                    </m:r>
                  </m:oMath>
                </a14:m>
                <a:r>
                  <a:rPr lang="en-US" sz="2400" dirty="0">
                    <a:solidFill>
                      <a:schemeClr val="tx1"/>
                    </a:solidFill>
                    <a:latin typeface="ArialMT"/>
                  </a:rPr>
                  <a:t> </a:t>
                </a:r>
                <a:r>
                  <a:rPr lang="en-US" sz="2000" dirty="0">
                    <a:latin typeface="ArialMT"/>
                  </a:rPr>
                  <a:t>	=  rata-rata </a:t>
                </a:r>
                <a:r>
                  <a:rPr lang="en-US" sz="2000" dirty="0" err="1">
                    <a:latin typeface="ArialMT"/>
                  </a:rPr>
                  <a:t>hitung</a:t>
                </a:r>
                <a:endParaRPr lang="en-US" sz="2000" dirty="0">
                  <a:latin typeface="ArialMT"/>
                </a:endParaRPr>
              </a:p>
              <a:p>
                <a:r>
                  <a:rPr lang="en-US" sz="2000" dirty="0">
                    <a:latin typeface="ArialMT"/>
                  </a:rPr>
                  <a:t>m</a:t>
                </a:r>
                <a:r>
                  <a:rPr lang="en-US" sz="1600" dirty="0">
                    <a:latin typeface="ArialMT"/>
                  </a:rPr>
                  <a:t>i</a:t>
                </a:r>
                <a:r>
                  <a:rPr lang="en-US" sz="2000" dirty="0">
                    <a:latin typeface="ArialMT"/>
                  </a:rPr>
                  <a:t>  	=  </a:t>
                </a:r>
                <a:r>
                  <a:rPr lang="en-US" sz="2000" dirty="0" err="1">
                    <a:latin typeface="ArialMT"/>
                  </a:rPr>
                  <a:t>nilai</a:t>
                </a:r>
                <a:r>
                  <a:rPr lang="en-US" sz="2000" dirty="0">
                    <a:latin typeface="ArialMT"/>
                  </a:rPr>
                  <a:t> </a:t>
                </a:r>
                <a:r>
                  <a:rPr lang="en-US" sz="2000" dirty="0" err="1">
                    <a:latin typeface="ArialMT"/>
                  </a:rPr>
                  <a:t>tengah</a:t>
                </a:r>
                <a:r>
                  <a:rPr lang="en-US" sz="2000" dirty="0">
                    <a:latin typeface="ArialMT"/>
                  </a:rPr>
                  <a:t> data </a:t>
                </a:r>
                <a:r>
                  <a:rPr lang="en-US" sz="2000" dirty="0" err="1">
                    <a:latin typeface="ArialMT"/>
                  </a:rPr>
                  <a:t>ke-i</a:t>
                </a:r>
                <a:endParaRPr lang="en-US" sz="2000" dirty="0">
                  <a:latin typeface="ArialMT"/>
                </a:endParaRPr>
              </a:p>
              <a:p>
                <a:r>
                  <a:rPr lang="en-US" sz="2000" dirty="0">
                    <a:latin typeface="ArialMT"/>
                  </a:rPr>
                  <a:t>fi	=  </a:t>
                </a:r>
                <a:r>
                  <a:rPr lang="en-US" sz="2000" dirty="0" err="1">
                    <a:latin typeface="ArialMT"/>
                  </a:rPr>
                  <a:t>frekwensi</a:t>
                </a:r>
                <a:r>
                  <a:rPr lang="en-US" sz="2000" dirty="0">
                    <a:latin typeface="ArialMT"/>
                  </a:rPr>
                  <a:t> data </a:t>
                </a:r>
                <a:r>
                  <a:rPr lang="en-US" sz="2000" dirty="0" err="1">
                    <a:latin typeface="ArialMT"/>
                  </a:rPr>
                  <a:t>ke-i</a:t>
                </a:r>
                <a:endParaRPr lang="en-US" sz="2000" dirty="0"/>
              </a:p>
            </p:txBody>
          </p:sp>
        </mc:Choice>
        <mc:Fallback xmlns="">
          <p:sp>
            <p:nvSpPr>
              <p:cNvPr id="10" name="Rectangle 9">
                <a:extLst>
                  <a:ext uri="{FF2B5EF4-FFF2-40B4-BE49-F238E27FC236}">
                    <a16:creationId xmlns:a16="http://schemas.microsoft.com/office/drawing/2014/main" id="{0C3B98F3-DAE2-4BE4-B18C-197BD79C174E}"/>
                  </a:ext>
                </a:extLst>
              </p:cNvPr>
              <p:cNvSpPr>
                <a:spLocks noRot="1" noChangeAspect="1" noMove="1" noResize="1" noEditPoints="1" noAdjustHandles="1" noChangeArrowheads="1" noChangeShapeType="1" noTextEdit="1"/>
              </p:cNvSpPr>
              <p:nvPr/>
            </p:nvSpPr>
            <p:spPr>
              <a:xfrm>
                <a:off x="8210134" y="3192635"/>
                <a:ext cx="4083466" cy="2000548"/>
              </a:xfrm>
              <a:prstGeom prst="rect">
                <a:avLst/>
              </a:prstGeom>
              <a:blipFill>
                <a:blip r:embed="rId6"/>
                <a:stretch>
                  <a:fillRect l="-1642" t="-1524" b="-4573"/>
                </a:stretch>
              </a:blipFill>
            </p:spPr>
            <p:txBody>
              <a:bodyPr/>
              <a:lstStyle/>
              <a:p>
                <a:r>
                  <a:rPr lang="en-US">
                    <a:noFill/>
                  </a:rPr>
                  <a:t> </a:t>
                </a:r>
              </a:p>
            </p:txBody>
          </p:sp>
        </mc:Fallback>
      </mc:AlternateContent>
    </p:spTree>
    <p:extLst>
      <p:ext uri="{BB962C8B-B14F-4D97-AF65-F5344CB8AC3E}">
        <p14:creationId xmlns:p14="http://schemas.microsoft.com/office/powerpoint/2010/main" val="4289830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C1C40-B0BF-46B5-84A3-FD3CEA47CCC8}"/>
              </a:ext>
            </a:extLst>
          </p:cNvPr>
          <p:cNvSpPr>
            <a:spLocks noGrp="1"/>
          </p:cNvSpPr>
          <p:nvPr>
            <p:ph type="title"/>
          </p:nvPr>
        </p:nvSpPr>
        <p:spPr/>
        <p:txBody>
          <a:bodyPr/>
          <a:lstStyle/>
          <a:p>
            <a:r>
              <a:rPr lang="en-US" dirty="0"/>
              <a:t>VARIAN DAN SIMPANGAN BAKU DATA BERKELOMPOK</a:t>
            </a:r>
          </a:p>
        </p:txBody>
      </p:sp>
      <p:sp>
        <p:nvSpPr>
          <p:cNvPr id="3" name="Content Placeholder 2">
            <a:extLst>
              <a:ext uri="{FF2B5EF4-FFF2-40B4-BE49-F238E27FC236}">
                <a16:creationId xmlns:a16="http://schemas.microsoft.com/office/drawing/2014/main" xmlns="" id="{63E34E66-5846-4E3C-ADEA-EDA374EF7345}"/>
              </a:ext>
            </a:extLst>
          </p:cNvPr>
          <p:cNvSpPr>
            <a:spLocks noGrp="1"/>
          </p:cNvSpPr>
          <p:nvPr>
            <p:ph idx="1"/>
          </p:nvPr>
        </p:nvSpPr>
        <p:spPr>
          <a:xfrm>
            <a:off x="680321" y="2336873"/>
            <a:ext cx="4691779" cy="3599316"/>
          </a:xfrm>
        </p:spPr>
        <p:txBody>
          <a:bodyPr/>
          <a:lstStyle/>
          <a:p>
            <a:r>
              <a:rPr lang="en-US" dirty="0"/>
              <a:t>OMZET PENJUALAN 70 TOKO DARI SEBUAH KOMPLEK PERTOKOAN DI KOTA DENPASAR. HITUNGLAH </a:t>
            </a:r>
          </a:p>
          <a:p>
            <a:pPr lvl="1"/>
            <a:r>
              <a:rPr lang="en-US" dirty="0"/>
              <a:t>VARIAN</a:t>
            </a:r>
          </a:p>
          <a:p>
            <a:pPr lvl="1"/>
            <a:r>
              <a:rPr lang="en-US" dirty="0"/>
              <a:t>STANDAR DEVIASI </a:t>
            </a:r>
          </a:p>
          <a:p>
            <a:endParaRPr lang="en-US" dirty="0"/>
          </a:p>
        </p:txBody>
      </p:sp>
      <p:graphicFrame>
        <p:nvGraphicFramePr>
          <p:cNvPr id="4" name="Table 3">
            <a:extLst>
              <a:ext uri="{FF2B5EF4-FFF2-40B4-BE49-F238E27FC236}">
                <a16:creationId xmlns:a16="http://schemas.microsoft.com/office/drawing/2014/main" xmlns="" id="{60D8234D-344D-4B0D-A301-15F407FD0361}"/>
              </a:ext>
            </a:extLst>
          </p:cNvPr>
          <p:cNvGraphicFramePr>
            <a:graphicFrameLocks noGrp="1"/>
          </p:cNvGraphicFramePr>
          <p:nvPr>
            <p:extLst>
              <p:ext uri="{D42A27DB-BD31-4B8C-83A1-F6EECF244321}">
                <p14:modId xmlns:p14="http://schemas.microsoft.com/office/powerpoint/2010/main" val="2010621009"/>
              </p:ext>
            </p:extLst>
          </p:nvPr>
        </p:nvGraphicFramePr>
        <p:xfrm>
          <a:off x="6544867" y="2336870"/>
          <a:ext cx="4293712" cy="3615519"/>
        </p:xfrm>
        <a:graphic>
          <a:graphicData uri="http://schemas.openxmlformats.org/drawingml/2006/table">
            <a:tbl>
              <a:tblPr firstRow="1" firstCol="1" bandRow="1">
                <a:tableStyleId>{5C22544A-7EE6-4342-B048-85BDC9FD1C3A}</a:tableStyleId>
              </a:tblPr>
              <a:tblGrid>
                <a:gridCol w="2556332">
                  <a:extLst>
                    <a:ext uri="{9D8B030D-6E8A-4147-A177-3AD203B41FA5}">
                      <a16:colId xmlns:a16="http://schemas.microsoft.com/office/drawing/2014/main" xmlns="" val="3078886821"/>
                    </a:ext>
                  </a:extLst>
                </a:gridCol>
                <a:gridCol w="1737380">
                  <a:extLst>
                    <a:ext uri="{9D8B030D-6E8A-4147-A177-3AD203B41FA5}">
                      <a16:colId xmlns:a16="http://schemas.microsoft.com/office/drawing/2014/main" xmlns="" val="3388257693"/>
                    </a:ext>
                  </a:extLst>
                </a:gridCol>
              </a:tblGrid>
              <a:tr h="1006431">
                <a:tc>
                  <a:txBody>
                    <a:bodyPr/>
                    <a:lstStyle/>
                    <a:p>
                      <a:pPr algn="ctr">
                        <a:lnSpc>
                          <a:spcPct val="107000"/>
                        </a:lnSpc>
                        <a:spcAft>
                          <a:spcPts val="0"/>
                        </a:spcAft>
                      </a:pPr>
                      <a:r>
                        <a:rPr lang="en-US" sz="2000" dirty="0" err="1">
                          <a:effectLst/>
                        </a:rPr>
                        <a:t>Omzet</a:t>
                      </a:r>
                      <a:r>
                        <a:rPr lang="en-US" sz="2000" dirty="0">
                          <a:effectLst/>
                        </a:rPr>
                        <a:t> </a:t>
                      </a:r>
                      <a:r>
                        <a:rPr lang="en-US" sz="2000" dirty="0" err="1">
                          <a:effectLst/>
                        </a:rPr>
                        <a:t>Penjualan</a:t>
                      </a:r>
                      <a:endParaRPr lang="en-US" sz="2000" dirty="0">
                        <a:effectLst/>
                      </a:endParaRPr>
                    </a:p>
                    <a:p>
                      <a:pPr algn="ctr">
                        <a:lnSpc>
                          <a:spcPct val="107000"/>
                        </a:lnSpc>
                        <a:spcAft>
                          <a:spcPts val="0"/>
                        </a:spcAft>
                      </a:pPr>
                      <a:r>
                        <a:rPr lang="en-US" sz="2000" dirty="0">
                          <a:effectLst/>
                        </a:rPr>
                        <a:t>(Juta Rupiah)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err="1">
                          <a:effectLst/>
                        </a:rPr>
                        <a:t>Banyaknya</a:t>
                      </a:r>
                      <a:endParaRPr lang="en-US" sz="2000" dirty="0">
                        <a:effectLst/>
                      </a:endParaRPr>
                    </a:p>
                    <a:p>
                      <a:pPr algn="ctr">
                        <a:lnSpc>
                          <a:spcPct val="107000"/>
                        </a:lnSpc>
                        <a:spcAft>
                          <a:spcPts val="0"/>
                        </a:spcAft>
                      </a:pPr>
                      <a:r>
                        <a:rPr lang="en-US" sz="2000" dirty="0" err="1">
                          <a:effectLst/>
                        </a:rPr>
                        <a:t>Toko</a:t>
                      </a:r>
                      <a:r>
                        <a:rPr lang="en-US" sz="2000" dirty="0">
                          <a:effectLst/>
                        </a:rPr>
                        <a:t> (Unit)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28819183"/>
                  </a:ext>
                </a:extLst>
              </a:tr>
              <a:tr h="324111">
                <a:tc>
                  <a:txBody>
                    <a:bodyPr/>
                    <a:lstStyle/>
                    <a:p>
                      <a:pPr algn="ctr">
                        <a:lnSpc>
                          <a:spcPct val="107000"/>
                        </a:lnSpc>
                        <a:spcAft>
                          <a:spcPts val="0"/>
                        </a:spcAft>
                      </a:pPr>
                      <a:r>
                        <a:rPr lang="en-US" sz="2000" dirty="0">
                          <a:effectLst/>
                        </a:rPr>
                        <a:t>20 - 29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a:effectLst/>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856167024"/>
                  </a:ext>
                </a:extLst>
              </a:tr>
              <a:tr h="324111">
                <a:tc>
                  <a:txBody>
                    <a:bodyPr/>
                    <a:lstStyle/>
                    <a:p>
                      <a:pPr algn="ctr">
                        <a:lnSpc>
                          <a:spcPct val="107000"/>
                        </a:lnSpc>
                        <a:spcAft>
                          <a:spcPts val="0"/>
                        </a:spcAft>
                      </a:pPr>
                      <a:r>
                        <a:rPr lang="en-US" sz="2000" dirty="0">
                          <a:effectLst/>
                        </a:rPr>
                        <a:t>30 - 39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94262072"/>
                  </a:ext>
                </a:extLst>
              </a:tr>
              <a:tr h="324111">
                <a:tc>
                  <a:txBody>
                    <a:bodyPr/>
                    <a:lstStyle/>
                    <a:p>
                      <a:pPr algn="ctr">
                        <a:lnSpc>
                          <a:spcPct val="107000"/>
                        </a:lnSpc>
                        <a:spcAft>
                          <a:spcPts val="0"/>
                        </a:spcAft>
                      </a:pPr>
                      <a:r>
                        <a:rPr lang="en-US" sz="2000" dirty="0">
                          <a:effectLst/>
                        </a:rPr>
                        <a:t>40 - 49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a:effectLst/>
                        </a:rPr>
                        <a:t>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172027137"/>
                  </a:ext>
                </a:extLst>
              </a:tr>
              <a:tr h="324111">
                <a:tc>
                  <a:txBody>
                    <a:bodyPr/>
                    <a:lstStyle/>
                    <a:p>
                      <a:pPr algn="ctr">
                        <a:lnSpc>
                          <a:spcPct val="107000"/>
                        </a:lnSpc>
                        <a:spcAft>
                          <a:spcPts val="0"/>
                        </a:spcAft>
                      </a:pPr>
                      <a:r>
                        <a:rPr lang="en-US" sz="2000" dirty="0">
                          <a:effectLst/>
                        </a:rPr>
                        <a:t>50 - 59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dirty="0">
                          <a:effectLst/>
                        </a:rPr>
                        <a:t>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965851453"/>
                  </a:ext>
                </a:extLst>
              </a:tr>
              <a:tr h="324111">
                <a:tc>
                  <a:txBody>
                    <a:bodyPr/>
                    <a:lstStyle/>
                    <a:p>
                      <a:pPr algn="ctr">
                        <a:lnSpc>
                          <a:spcPct val="107000"/>
                        </a:lnSpc>
                        <a:spcAft>
                          <a:spcPts val="0"/>
                        </a:spcAft>
                      </a:pPr>
                      <a:r>
                        <a:rPr lang="en-US" sz="2000">
                          <a:effectLst/>
                        </a:rPr>
                        <a:t>60 - 69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dirty="0">
                          <a:effectLst/>
                        </a:rPr>
                        <a:t>25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97066991"/>
                  </a:ext>
                </a:extLst>
              </a:tr>
              <a:tr h="324111">
                <a:tc>
                  <a:txBody>
                    <a:bodyPr/>
                    <a:lstStyle/>
                    <a:p>
                      <a:pPr algn="ctr">
                        <a:lnSpc>
                          <a:spcPct val="107000"/>
                        </a:lnSpc>
                        <a:spcAft>
                          <a:spcPts val="0"/>
                        </a:spcAft>
                      </a:pPr>
                      <a:r>
                        <a:rPr lang="en-US" sz="2000">
                          <a:effectLst/>
                        </a:rPr>
                        <a:t>70 - 79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dirty="0">
                          <a:effectLst/>
                        </a:rPr>
                        <a:t>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312899507"/>
                  </a:ext>
                </a:extLst>
              </a:tr>
              <a:tr h="324111">
                <a:tc>
                  <a:txBody>
                    <a:bodyPr/>
                    <a:lstStyle/>
                    <a:p>
                      <a:pPr algn="ctr">
                        <a:lnSpc>
                          <a:spcPct val="107000"/>
                        </a:lnSpc>
                        <a:spcAft>
                          <a:spcPts val="0"/>
                        </a:spcAft>
                      </a:pPr>
                      <a:r>
                        <a:rPr lang="en-US" sz="2000">
                          <a:effectLst/>
                        </a:rPr>
                        <a:t>80 - 89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819040415"/>
                  </a:ext>
                </a:extLst>
              </a:tr>
              <a:tr h="324111">
                <a:tc>
                  <a:txBody>
                    <a:bodyPr/>
                    <a:lstStyle/>
                    <a:p>
                      <a:pPr algn="ctr">
                        <a:lnSpc>
                          <a:spcPct val="107000"/>
                        </a:lnSpc>
                        <a:spcAft>
                          <a:spcPts val="0"/>
                        </a:spcAft>
                      </a:pPr>
                      <a:r>
                        <a:rPr lang="en-US" sz="2000">
                          <a:effectLst/>
                        </a:rPr>
                        <a:t>JUMLAH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000" dirty="0">
                          <a:effectLst/>
                        </a:rPr>
                        <a:t>70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62324196"/>
                  </a:ext>
                </a:extLst>
              </a:tr>
            </a:tbl>
          </a:graphicData>
        </a:graphic>
      </p:graphicFrame>
    </p:spTree>
    <p:extLst>
      <p:ext uri="{BB962C8B-B14F-4D97-AF65-F5344CB8AC3E}">
        <p14:creationId xmlns:p14="http://schemas.microsoft.com/office/powerpoint/2010/main" val="3331149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FD6A35-7857-411D-A3CD-03E6626BC0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83C0DC2-4E00-4CCC-8E94-1F7699C821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14138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402C2F-2293-4A10-A0A8-56C9AE4CC4DC}"/>
              </a:ext>
            </a:extLst>
          </p:cNvPr>
          <p:cNvSpPr>
            <a:spLocks noGrp="1"/>
          </p:cNvSpPr>
          <p:nvPr>
            <p:ph type="title"/>
          </p:nvPr>
        </p:nvSpPr>
        <p:spPr/>
        <p:txBody>
          <a:bodyPr/>
          <a:lstStyle/>
          <a:p>
            <a:r>
              <a:rPr lang="en-US" dirty="0"/>
              <a:t>KOEFISIEN VARIASI</a:t>
            </a:r>
          </a:p>
        </p:txBody>
      </p:sp>
      <p:sp>
        <p:nvSpPr>
          <p:cNvPr id="3" name="Content Placeholder 2">
            <a:extLst>
              <a:ext uri="{FF2B5EF4-FFF2-40B4-BE49-F238E27FC236}">
                <a16:creationId xmlns:a16="http://schemas.microsoft.com/office/drawing/2014/main" xmlns="" id="{EB1F6E6E-3191-4BB9-BDC9-3F539C890FD4}"/>
              </a:ext>
            </a:extLst>
          </p:cNvPr>
          <p:cNvSpPr>
            <a:spLocks noGrp="1"/>
          </p:cNvSpPr>
          <p:nvPr>
            <p:ph idx="1"/>
          </p:nvPr>
        </p:nvSpPr>
        <p:spPr/>
        <p:txBody>
          <a:bodyPr>
            <a:normAutofit/>
          </a:bodyPr>
          <a:lstStyle/>
          <a:p>
            <a:r>
              <a:rPr lang="en-US" dirty="0"/>
              <a:t>KOEFISIEN VARIASI PALING BANYAK DIGUNAKAN DALAM STATISTIK UNTUK MEMBANDINGKAN KEHOMOGENAN  (HOMOGENITAS)  SEKELOMPOK  DATA  DENGAN  KELOMPOK  DATA  LAINNYA,  BAIK </a:t>
            </a:r>
            <a:r>
              <a:rPr lang="fi-FI" dirty="0"/>
              <a:t>DENGAN SATUAN YANG SAMA MAUPUN SATUANNYA BERBEDA</a:t>
            </a:r>
          </a:p>
          <a:p>
            <a:r>
              <a:rPr lang="fi-FI" dirty="0"/>
              <a:t>SEMAKIN KECIL  KOEFISIEN VARIASINYA SEMAKIN HOMOGEN KELOMPOK DATA TERSEBUT</a:t>
            </a:r>
          </a:p>
          <a:p>
            <a:r>
              <a:rPr lang="en-US" dirty="0"/>
              <a:t>MAKSUDNYA DATA-DATA TERSEBUT TERKONSENTRASI DEKAT KE PUSAT (RATA- RATA) KUMPULAN DATA TERSEBUT</a:t>
            </a:r>
          </a:p>
        </p:txBody>
      </p:sp>
    </p:spTree>
    <p:extLst>
      <p:ext uri="{BB962C8B-B14F-4D97-AF65-F5344CB8AC3E}">
        <p14:creationId xmlns:p14="http://schemas.microsoft.com/office/powerpoint/2010/main" val="1619122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378D11-072E-4EC8-9C18-9A5C5826D4B4}"/>
              </a:ext>
            </a:extLst>
          </p:cNvPr>
          <p:cNvSpPr>
            <a:spLocks noGrp="1"/>
          </p:cNvSpPr>
          <p:nvPr>
            <p:ph type="title"/>
          </p:nvPr>
        </p:nvSpPr>
        <p:spPr/>
        <p:txBody>
          <a:bodyPr/>
          <a:lstStyle/>
          <a:p>
            <a:r>
              <a:rPr lang="en-US" dirty="0"/>
              <a:t>UKURAN PENYEBARAN</a:t>
            </a:r>
          </a:p>
        </p:txBody>
      </p:sp>
      <p:sp>
        <p:nvSpPr>
          <p:cNvPr id="3" name="Content Placeholder 2">
            <a:extLst>
              <a:ext uri="{FF2B5EF4-FFF2-40B4-BE49-F238E27FC236}">
                <a16:creationId xmlns:a16="http://schemas.microsoft.com/office/drawing/2014/main" xmlns="" id="{08117424-5529-40B6-9D01-64BFF7757499}"/>
              </a:ext>
            </a:extLst>
          </p:cNvPr>
          <p:cNvSpPr>
            <a:spLocks noGrp="1"/>
          </p:cNvSpPr>
          <p:nvPr>
            <p:ph idx="1"/>
          </p:nvPr>
        </p:nvSpPr>
        <p:spPr/>
        <p:txBody>
          <a:bodyPr>
            <a:normAutofit lnSpcReduction="10000"/>
          </a:bodyPr>
          <a:lstStyle/>
          <a:p>
            <a:r>
              <a:rPr lang="en-US" b="1" dirty="0"/>
              <a:t>PENYEBARAN</a:t>
            </a:r>
            <a:r>
              <a:rPr lang="en-US" dirty="0"/>
              <a:t>  ATAU  DISPERSI  SUATU  DATA ADALAH SEBERAPA JAUH SUATU DATA BERADA ATAU MENYEBAR DARI PUSAT RANGKAIAN/KELOMPOK  DATA  TERSEBUT.  DENGAN  KATA  LAIN,  SEBERAPA  BESAR  BEDA  MASING-MASING NILAI DATA TERHADAP RATA-RATA NILAI RANGKAIAN/KELOMPOK DATA TERSEBUT. </a:t>
            </a:r>
          </a:p>
          <a:p>
            <a:r>
              <a:rPr lang="en-US" dirty="0"/>
              <a:t>UKURAN YANG MENYATAKAN JAUH DEKATNYA SUATU DATA KE PUSAT (RATA-RATA ) SERANGKAIAN DATA DISEBUT </a:t>
            </a:r>
            <a:r>
              <a:rPr lang="en-US" b="1" dirty="0"/>
              <a:t>UKURAN</a:t>
            </a:r>
            <a:r>
              <a:rPr lang="en-US" dirty="0"/>
              <a:t> </a:t>
            </a:r>
            <a:r>
              <a:rPr lang="en-US" b="1" dirty="0"/>
              <a:t>PENYEBARAN</a:t>
            </a:r>
            <a:r>
              <a:rPr lang="en-US" dirty="0"/>
              <a:t>. </a:t>
            </a:r>
          </a:p>
          <a:p>
            <a:r>
              <a:rPr lang="en-US" dirty="0"/>
              <a:t>SEMAKIN JAUH LETAK SUATU DATA </a:t>
            </a:r>
            <a:r>
              <a:rPr lang="sv-SE" dirty="0"/>
              <a:t>DARI PUSAT SERANGKAIAN DATANYA ATAU SEMAKIN BESAR BEDA ANTARA NILAI SUATU </a:t>
            </a:r>
            <a:r>
              <a:rPr lang="en-US" dirty="0"/>
              <a:t>DATA TERADAP NILAI PUSAT DATA, MAKA SEMAKIN BESAR DISPERSI DATA TERSEBUT.</a:t>
            </a:r>
          </a:p>
        </p:txBody>
      </p:sp>
    </p:spTree>
    <p:extLst>
      <p:ext uri="{BB962C8B-B14F-4D97-AF65-F5344CB8AC3E}">
        <p14:creationId xmlns:p14="http://schemas.microsoft.com/office/powerpoint/2010/main" val="2736941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AAFAC2-5BC6-4C2F-8D4F-B32E525A1632}"/>
              </a:ext>
            </a:extLst>
          </p:cNvPr>
          <p:cNvSpPr>
            <a:spLocks noGrp="1"/>
          </p:cNvSpPr>
          <p:nvPr>
            <p:ph type="title"/>
          </p:nvPr>
        </p:nvSpPr>
        <p:spPr/>
        <p:txBody>
          <a:bodyPr/>
          <a:lstStyle/>
          <a:p>
            <a:r>
              <a:rPr lang="en-US" dirty="0"/>
              <a:t>KOEFISIEN VARIASI</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FBBD63B4-B4AC-4F21-88B9-96A11D7D76AF}"/>
                  </a:ext>
                </a:extLst>
              </p:cNvPr>
              <p:cNvSpPr>
                <a:spLocks noGrp="1"/>
              </p:cNvSpPr>
              <p:nvPr>
                <p:ph idx="1"/>
              </p:nvPr>
            </p:nvSpPr>
            <p:spPr/>
            <p:txBody>
              <a:bodyPr>
                <a:normAutofit/>
              </a:bodyPr>
              <a:lstStyle/>
              <a:p>
                <a:r>
                  <a:rPr lang="en-US" dirty="0"/>
                  <a:t>RUMUS </a:t>
                </a:r>
              </a:p>
              <a:p>
                <a:pPr marL="0" indent="0">
                  <a:buNone/>
                </a:pPr>
                <a:endParaRPr lang="en-US" dirty="0"/>
              </a:p>
              <a:p>
                <a:r>
                  <a:rPr lang="en-US" dirty="0"/>
                  <a:t>PADA LABEL SUSU </a:t>
                </a:r>
                <a:r>
                  <a:rPr lang="en-US" dirty="0" err="1"/>
                  <a:t>BAYI</a:t>
                </a:r>
                <a:r>
                  <a:rPr lang="en-US" dirty="0"/>
                  <a:t> MERK A DAN MERK B </a:t>
                </a:r>
                <a:r>
                  <a:rPr lang="en-US" dirty="0" err="1"/>
                  <a:t>TERTERA</a:t>
                </a:r>
                <a:r>
                  <a:rPr lang="en-US" dirty="0"/>
                  <a:t> </a:t>
                </a:r>
                <a:r>
                  <a:rPr lang="en-US" dirty="0" err="1"/>
                  <a:t>BERAT</a:t>
                </a:r>
                <a:r>
                  <a:rPr lang="en-US" dirty="0"/>
                  <a:t> </a:t>
                </a:r>
                <a:r>
                  <a:rPr lang="en-US" dirty="0" err="1"/>
                  <a:t>NETTO</a:t>
                </a:r>
                <a:r>
                  <a:rPr lang="en-US" dirty="0"/>
                  <a:t> 400 GRAM. HASIL </a:t>
                </a:r>
                <a:r>
                  <a:rPr lang="en-US" dirty="0" err="1"/>
                  <a:t>PEMERIKSAAN</a:t>
                </a:r>
                <a:r>
                  <a:rPr lang="en-US" dirty="0"/>
                  <a:t>  </a:t>
                </a:r>
                <a:r>
                  <a:rPr lang="en-US" dirty="0" err="1"/>
                  <a:t>DUA</a:t>
                </a:r>
                <a:r>
                  <a:rPr lang="en-US" dirty="0"/>
                  <a:t>  </a:t>
                </a:r>
                <a:r>
                  <a:rPr lang="en-US" dirty="0" err="1"/>
                  <a:t>BUAH</a:t>
                </a:r>
                <a:r>
                  <a:rPr lang="en-US" dirty="0"/>
                  <a:t>  </a:t>
                </a:r>
                <a:r>
                  <a:rPr lang="en-US" dirty="0" err="1"/>
                  <a:t>SAMPEL</a:t>
                </a:r>
                <a:r>
                  <a:rPr lang="en-US" dirty="0"/>
                  <a:t>  </a:t>
                </a:r>
                <a:r>
                  <a:rPr lang="en-US" dirty="0" err="1"/>
                  <a:t>BERUKURAN</a:t>
                </a:r>
                <a:r>
                  <a:rPr lang="en-US" dirty="0"/>
                  <a:t>  10, </a:t>
                </a:r>
                <a:r>
                  <a:rPr lang="en-US" dirty="0" err="1"/>
                  <a:t>BERUPA</a:t>
                </a:r>
                <a:r>
                  <a:rPr lang="en-US" dirty="0"/>
                  <a:t>  10  </a:t>
                </a:r>
                <a:r>
                  <a:rPr lang="en-US" dirty="0" err="1"/>
                  <a:t>KALENG</a:t>
                </a:r>
                <a:r>
                  <a:rPr lang="en-US" dirty="0"/>
                  <a:t>  SUSU  </a:t>
                </a:r>
                <a:r>
                  <a:rPr lang="en-US" dirty="0" err="1"/>
                  <a:t>BAYI</a:t>
                </a:r>
                <a:r>
                  <a:rPr lang="en-US" dirty="0"/>
                  <a:t> MERK A DAN 10 </a:t>
                </a:r>
                <a:r>
                  <a:rPr lang="en-US" dirty="0" err="1"/>
                  <a:t>KALENG</a:t>
                </a:r>
                <a:r>
                  <a:rPr lang="en-US" dirty="0"/>
                  <a:t> SUSU </a:t>
                </a:r>
                <a:r>
                  <a:rPr lang="en-US" dirty="0" err="1"/>
                  <a:t>BAYI</a:t>
                </a:r>
                <a:r>
                  <a:rPr lang="en-US" dirty="0"/>
                  <a:t> MERK B, </a:t>
                </a:r>
                <a:r>
                  <a:rPr lang="en-US" dirty="0" err="1"/>
                  <a:t>MENGENAI</a:t>
                </a:r>
                <a:r>
                  <a:rPr lang="en-US" dirty="0"/>
                  <a:t> </a:t>
                </a:r>
                <a:r>
                  <a:rPr lang="en-US" dirty="0" err="1"/>
                  <a:t>BERAT</a:t>
                </a:r>
                <a:r>
                  <a:rPr lang="en-US" dirty="0"/>
                  <a:t> </a:t>
                </a:r>
                <a:r>
                  <a:rPr lang="en-US" dirty="0" err="1"/>
                  <a:t>NETTONYA</a:t>
                </a:r>
                <a:r>
                  <a:rPr lang="en-US" dirty="0"/>
                  <a:t> </a:t>
                </a:r>
                <a:r>
                  <a:rPr lang="en-US" dirty="0" err="1"/>
                  <a:t>DIPEROLEH</a:t>
                </a:r>
                <a:r>
                  <a:rPr lang="en-US" dirty="0"/>
                  <a:t> </a:t>
                </a:r>
                <a:r>
                  <a:rPr lang="en-US" dirty="0" err="1"/>
                  <a:t>HASIL</a:t>
                </a:r>
                <a:r>
                  <a:rPr lang="en-US" dirty="0"/>
                  <a:t> </a:t>
                </a:r>
                <a:r>
                  <a:rPr lang="en-US" dirty="0" err="1"/>
                  <a:t>SEBAGAI</a:t>
                </a:r>
                <a:r>
                  <a:rPr lang="en-US" dirty="0"/>
                  <a:t> </a:t>
                </a:r>
                <a:r>
                  <a:rPr lang="en-US" dirty="0" err="1"/>
                  <a:t>BERIKUT</a:t>
                </a:r>
                <a:r>
                  <a:rPr lang="en-US" dirty="0"/>
                  <a:t>:</a:t>
                </a:r>
              </a:p>
              <a:p>
                <a14:m>
                  <m:oMath xmlns:m="http://schemas.openxmlformats.org/officeDocument/2006/math">
                    <m:sSub>
                      <m:sSubPr>
                        <m:ctrlPr>
                          <a:rPr lang="en-US" i="1">
                            <a:latin typeface="Cambria Math"/>
                          </a:rPr>
                        </m:ctrlPr>
                      </m:sSubPr>
                      <m:e>
                        <m:acc>
                          <m:accPr>
                            <m:chr m:val="̅"/>
                            <m:ctrlPr>
                              <a:rPr lang="en-US" i="1">
                                <a:latin typeface="Cambria Math"/>
                              </a:rPr>
                            </m:ctrlPr>
                          </m:accPr>
                          <m:e>
                            <m:r>
                              <a:rPr lang="en-US" i="1">
                                <a:latin typeface="Cambria Math" panose="02040503050406030204" pitchFamily="18" charset="0"/>
                              </a:rPr>
                              <m:t>𝑥</m:t>
                            </m:r>
                          </m:e>
                        </m:acc>
                      </m:e>
                      <m:sub>
                        <m:r>
                          <a:rPr lang="en-US" i="1">
                            <a:latin typeface="Cambria Math" panose="02040503050406030204" pitchFamily="18" charset="0"/>
                          </a:rPr>
                          <m:t>𝐴</m:t>
                        </m:r>
                      </m:sub>
                    </m:sSub>
                  </m:oMath>
                </a14:m>
                <a:r>
                  <a:rPr lang="en-US" dirty="0"/>
                  <a:t>=  400 gram  		  	</a:t>
                </a:r>
                <a14:m>
                  <m:oMath xmlns:m="http://schemas.openxmlformats.org/officeDocument/2006/math">
                    <m:sSub>
                      <m:sSubPr>
                        <m:ctrlPr>
                          <a:rPr lang="en-US" i="1">
                            <a:latin typeface="Cambria Math"/>
                          </a:rPr>
                        </m:ctrlPr>
                      </m:sSubPr>
                      <m:e>
                        <m:acc>
                          <m:accPr>
                            <m:chr m:val="̅"/>
                            <m:ctrlPr>
                              <a:rPr lang="en-US" i="1">
                                <a:latin typeface="Cambria Math"/>
                              </a:rPr>
                            </m:ctrlPr>
                          </m:accPr>
                          <m:e>
                            <m:r>
                              <a:rPr lang="en-US" i="1">
                                <a:latin typeface="Cambria Math" panose="02040503050406030204" pitchFamily="18" charset="0"/>
                              </a:rPr>
                              <m:t>𝑥</m:t>
                            </m:r>
                          </m:e>
                        </m:acc>
                      </m:e>
                      <m:sub>
                        <m:r>
                          <a:rPr lang="en-US" i="1">
                            <a:latin typeface="Cambria Math" panose="02040503050406030204" pitchFamily="18" charset="0"/>
                          </a:rPr>
                          <m:t>𝐵</m:t>
                        </m:r>
                      </m:sub>
                    </m:sSub>
                  </m:oMath>
                </a14:m>
                <a:r>
                  <a:rPr lang="en-US" dirty="0"/>
                  <a:t>=  400 gram</a:t>
                </a:r>
              </a:p>
              <a:p>
                <a:r>
                  <a:rPr lang="en-US" dirty="0" err="1"/>
                  <a:t>s</a:t>
                </a:r>
                <a:r>
                  <a:rPr lang="en-US" baseline="-25000" dirty="0" err="1"/>
                  <a:t>A</a:t>
                </a:r>
                <a:r>
                  <a:rPr lang="en-US" dirty="0"/>
                  <a:t> =   80 gram  			</a:t>
                </a:r>
                <a:r>
                  <a:rPr lang="en-US" dirty="0" err="1"/>
                  <a:t>s</a:t>
                </a:r>
                <a:r>
                  <a:rPr lang="en-US" baseline="-25000" dirty="0" err="1"/>
                  <a:t>B</a:t>
                </a:r>
                <a:r>
                  <a:rPr lang="en-US" dirty="0"/>
                  <a:t>  =   125 gram</a:t>
                </a:r>
              </a:p>
              <a:p>
                <a:endParaRPr lang="en-US" dirty="0"/>
              </a:p>
            </p:txBody>
          </p:sp>
        </mc:Choice>
        <mc:Fallback xmlns="">
          <p:sp>
            <p:nvSpPr>
              <p:cNvPr id="3" name="Content Placeholder 2">
                <a:extLst>
                  <a:ext uri="{FF2B5EF4-FFF2-40B4-BE49-F238E27FC236}">
                    <a16:creationId xmlns:a16="http://schemas.microsoft.com/office/drawing/2014/main" id="{FBBD63B4-B4AC-4F21-88B9-96A11D7D76AF}"/>
                  </a:ext>
                </a:extLst>
              </p:cNvPr>
              <p:cNvSpPr>
                <a:spLocks noGrp="1" noRot="1" noChangeAspect="1" noMove="1" noResize="1" noEditPoints="1" noAdjustHandles="1" noChangeArrowheads="1" noChangeShapeType="1" noTextEdit="1"/>
              </p:cNvSpPr>
              <p:nvPr>
                <p:ph idx="1"/>
              </p:nvPr>
            </p:nvSpPr>
            <p:spPr>
              <a:blipFill>
                <a:blip r:embed="rId2"/>
                <a:stretch>
                  <a:fillRect l="-888" t="-2369" b="-27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xmlns="" id="{478D1DF6-D529-43CF-A5A7-B0648C911ECE}"/>
                  </a:ext>
                </a:extLst>
              </p:cNvPr>
              <p:cNvSpPr/>
              <p:nvPr/>
            </p:nvSpPr>
            <p:spPr>
              <a:xfrm>
                <a:off x="2197338" y="2336873"/>
                <a:ext cx="2122441" cy="619337"/>
              </a:xfrm>
              <a:prstGeom prst="rect">
                <a:avLst/>
              </a:prstGeom>
              <a:solidFill>
                <a:srgbClr val="002060"/>
              </a:solidFill>
              <a:effectLst>
                <a:outerShdw blurRad="50800" dist="38100" dir="8100000" algn="tr" rotWithShape="0">
                  <a:prstClr val="black">
                    <a:alpha val="40000"/>
                  </a:prstClr>
                </a:outerShdw>
              </a:effectLst>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sz="2000">
                          <a:latin typeface="Cambria Math" panose="02040503050406030204" pitchFamily="18" charset="0"/>
                        </a:rPr>
                        <m:t>K</m:t>
                      </m:r>
                      <m:r>
                        <m:rPr>
                          <m:sty m:val="p"/>
                        </m:rPr>
                        <a:rPr lang="en-US" sz="2000" i="0">
                          <a:latin typeface="Cambria Math" panose="02040503050406030204" pitchFamily="18" charset="0"/>
                        </a:rPr>
                        <m:t>V</m:t>
                      </m:r>
                      <m:r>
                        <a:rPr lang="en-US" sz="2000" i="0">
                          <a:latin typeface="Cambria Math" panose="02040503050406030204" pitchFamily="18" charset="0"/>
                        </a:rPr>
                        <m:t> = </m:t>
                      </m:r>
                      <m:f>
                        <m:fPr>
                          <m:ctrlPr>
                            <a:rPr lang="en-US" sz="2000" i="1">
                              <a:latin typeface="Cambria Math"/>
                            </a:rPr>
                          </m:ctrlPr>
                        </m:fPr>
                        <m:num>
                          <m:r>
                            <a:rPr lang="en-US" sz="2000" i="1">
                              <a:latin typeface="Cambria Math" panose="02040503050406030204" pitchFamily="18" charset="0"/>
                            </a:rPr>
                            <m:t>𝑠</m:t>
                          </m:r>
                        </m:num>
                        <m:den>
                          <m:acc>
                            <m:accPr>
                              <m:chr m:val="̅"/>
                              <m:ctrlPr>
                                <a:rPr lang="en-US" sz="2000" i="1">
                                  <a:latin typeface="Cambria Math"/>
                                </a:rPr>
                              </m:ctrlPr>
                            </m:accPr>
                            <m:e>
                              <m:r>
                                <a:rPr lang="en-US" sz="2000" i="1">
                                  <a:latin typeface="Cambria Math" panose="02040503050406030204" pitchFamily="18" charset="0"/>
                                </a:rPr>
                                <m:t>𝑥</m:t>
                              </m:r>
                            </m:e>
                          </m:acc>
                        </m:den>
                      </m:f>
                      <m:r>
                        <a:rPr lang="en-US" sz="2000" i="0">
                          <a:latin typeface="Cambria Math" panose="02040503050406030204" pitchFamily="18" charset="0"/>
                        </a:rPr>
                        <m:t>×100%</m:t>
                      </m:r>
                    </m:oMath>
                  </m:oMathPara>
                </a14:m>
                <a:endParaRPr lang="en-US" sz="2000" dirty="0"/>
              </a:p>
            </p:txBody>
          </p:sp>
        </mc:Choice>
        <mc:Fallback xmlns="">
          <p:sp>
            <p:nvSpPr>
              <p:cNvPr id="4" name="Rectangle 3">
                <a:extLst>
                  <a:ext uri="{FF2B5EF4-FFF2-40B4-BE49-F238E27FC236}">
                    <a16:creationId xmlns:a16="http://schemas.microsoft.com/office/drawing/2014/main" id="{478D1DF6-D529-43CF-A5A7-B0648C911ECE}"/>
                  </a:ext>
                </a:extLst>
              </p:cNvPr>
              <p:cNvSpPr>
                <a:spLocks noRot="1" noChangeAspect="1" noMove="1" noResize="1" noEditPoints="1" noAdjustHandles="1" noChangeArrowheads="1" noChangeShapeType="1" noTextEdit="1"/>
              </p:cNvSpPr>
              <p:nvPr/>
            </p:nvSpPr>
            <p:spPr>
              <a:xfrm>
                <a:off x="2197338" y="2336873"/>
                <a:ext cx="2122441" cy="619337"/>
              </a:xfrm>
              <a:prstGeom prst="rect">
                <a:avLst/>
              </a:prstGeom>
              <a:blipFill>
                <a:blip r:embed="rId3"/>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p:spTree>
    <p:extLst>
      <p:ext uri="{BB962C8B-B14F-4D97-AF65-F5344CB8AC3E}">
        <p14:creationId xmlns:p14="http://schemas.microsoft.com/office/powerpoint/2010/main" val="2932606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40C057-2E75-4014-B2B6-6EFA69FC8A66}"/>
              </a:ext>
            </a:extLst>
          </p:cNvPr>
          <p:cNvSpPr>
            <a:spLocks noGrp="1"/>
          </p:cNvSpPr>
          <p:nvPr>
            <p:ph type="title"/>
          </p:nvPr>
        </p:nvSpPr>
        <p:spPr/>
        <p:txBody>
          <a:bodyPr/>
          <a:lstStyle/>
          <a:p>
            <a:r>
              <a:rPr lang="en-US" dirty="0"/>
              <a:t>UKURAN PENYEBARAN</a:t>
            </a:r>
          </a:p>
        </p:txBody>
      </p:sp>
      <p:sp>
        <p:nvSpPr>
          <p:cNvPr id="3" name="Content Placeholder 2">
            <a:extLst>
              <a:ext uri="{FF2B5EF4-FFF2-40B4-BE49-F238E27FC236}">
                <a16:creationId xmlns:a16="http://schemas.microsoft.com/office/drawing/2014/main" xmlns="" id="{3D3EC391-BB28-4AE9-8A2D-538830154E26}"/>
              </a:ext>
            </a:extLst>
          </p:cNvPr>
          <p:cNvSpPr>
            <a:spLocks noGrp="1"/>
          </p:cNvSpPr>
          <p:nvPr>
            <p:ph idx="1"/>
          </p:nvPr>
        </p:nvSpPr>
        <p:spPr/>
        <p:txBody>
          <a:bodyPr>
            <a:normAutofit fontScale="92500" lnSpcReduction="10000"/>
          </a:bodyPr>
          <a:lstStyle/>
          <a:p>
            <a:r>
              <a:rPr lang="en-US" dirty="0"/>
              <a:t>ADA  DUA MACAM  UKURAN  PENYEBARAN,  YAITU  </a:t>
            </a:r>
          </a:p>
          <a:p>
            <a:r>
              <a:rPr lang="en-US" dirty="0"/>
              <a:t>UKURAN  PENYEBARAN  ABSOLUT </a:t>
            </a:r>
          </a:p>
          <a:p>
            <a:pPr lvl="1"/>
            <a:r>
              <a:rPr lang="en-US" dirty="0"/>
              <a:t>RANGE, </a:t>
            </a:r>
          </a:p>
          <a:p>
            <a:pPr lvl="1"/>
            <a:r>
              <a:rPr lang="en-US" dirty="0"/>
              <a:t>DEVIASI KUARTIL, </a:t>
            </a:r>
          </a:p>
          <a:p>
            <a:pPr lvl="1"/>
            <a:r>
              <a:rPr lang="en-US" dirty="0"/>
              <a:t>DEVIASI RATA-RATA </a:t>
            </a:r>
          </a:p>
          <a:p>
            <a:pPr lvl="1"/>
            <a:r>
              <a:rPr lang="en-US" dirty="0"/>
              <a:t>DEVIASI STANDAR </a:t>
            </a:r>
          </a:p>
          <a:p>
            <a:r>
              <a:rPr lang="en-US" dirty="0"/>
              <a:t>UKURAN PENYEBARAN RELATIF </a:t>
            </a:r>
          </a:p>
          <a:p>
            <a:pPr lvl="1"/>
            <a:r>
              <a:rPr lang="en-US" dirty="0"/>
              <a:t>KOEFISIEN RANGE, </a:t>
            </a:r>
          </a:p>
          <a:p>
            <a:pPr lvl="1"/>
            <a:r>
              <a:rPr lang="en-US" dirty="0"/>
              <a:t>KOEFISIEN DEVIASI KUARTIL, </a:t>
            </a:r>
          </a:p>
          <a:p>
            <a:pPr lvl="1"/>
            <a:r>
              <a:rPr lang="en-US" dirty="0"/>
              <a:t>KOERISIEN DEVIASI RATA-RATA DAN </a:t>
            </a:r>
          </a:p>
          <a:p>
            <a:pPr lvl="1"/>
            <a:r>
              <a:rPr lang="en-US" dirty="0"/>
              <a:t>KOEVISIEN VARIANSI</a:t>
            </a:r>
          </a:p>
          <a:p>
            <a:pPr marL="0" indent="0">
              <a:buNone/>
            </a:pPr>
            <a:endParaRPr lang="en-US" dirty="0"/>
          </a:p>
        </p:txBody>
      </p:sp>
    </p:spTree>
    <p:extLst>
      <p:ext uri="{BB962C8B-B14F-4D97-AF65-F5344CB8AC3E}">
        <p14:creationId xmlns:p14="http://schemas.microsoft.com/office/powerpoint/2010/main" val="3211488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32F965-8794-4EA2-A173-1DE8F81FDDD7}"/>
              </a:ext>
            </a:extLst>
          </p:cNvPr>
          <p:cNvSpPr>
            <a:spLocks noGrp="1"/>
          </p:cNvSpPr>
          <p:nvPr>
            <p:ph type="title"/>
          </p:nvPr>
        </p:nvSpPr>
        <p:spPr/>
        <p:txBody>
          <a:bodyPr/>
          <a:lstStyle/>
          <a:p>
            <a:r>
              <a:rPr lang="en-US" b="1" dirty="0"/>
              <a:t>RANGE</a:t>
            </a:r>
            <a:endParaRPr lang="en-US" dirty="0"/>
          </a:p>
        </p:txBody>
      </p:sp>
      <p:sp>
        <p:nvSpPr>
          <p:cNvPr id="3" name="Content Placeholder 2">
            <a:extLst>
              <a:ext uri="{FF2B5EF4-FFF2-40B4-BE49-F238E27FC236}">
                <a16:creationId xmlns:a16="http://schemas.microsoft.com/office/drawing/2014/main" xmlns="" id="{1EE50447-4403-4AEB-8C59-771556EB6A9D}"/>
              </a:ext>
            </a:extLst>
          </p:cNvPr>
          <p:cNvSpPr>
            <a:spLocks noGrp="1"/>
          </p:cNvSpPr>
          <p:nvPr>
            <p:ph idx="1"/>
          </p:nvPr>
        </p:nvSpPr>
        <p:spPr/>
        <p:txBody>
          <a:bodyPr/>
          <a:lstStyle/>
          <a:p>
            <a:r>
              <a:rPr lang="en-US" dirty="0"/>
              <a:t>RANGE (JARAK=JANGKAUAN) SERANGKAIAN DATA ADALAH SELISIH NILAI (DATA) TERBESAR DENGAN NILAI (DATA) YANG TERKECIL DALAM RANGKAIAN DATA TERSEBUT. </a:t>
            </a:r>
          </a:p>
          <a:p>
            <a:r>
              <a:rPr lang="en-US" dirty="0"/>
              <a:t>RANGE MERUPAKAN  UKURAN  VARIASI  YANG  PALING  SEDERHANA  DAN  YANG  PALING  MUDAH DIHITUNG </a:t>
            </a:r>
          </a:p>
          <a:p>
            <a:r>
              <a:rPr lang="en-US" dirty="0"/>
              <a:t>RUMUS RANGE DATA TUNGGAL:</a:t>
            </a:r>
          </a:p>
          <a:p>
            <a:pPr marL="0" indent="0">
              <a:buNone/>
            </a:pPr>
            <a:endParaRPr lang="en-US" dirty="0"/>
          </a:p>
        </p:txBody>
      </p:sp>
      <p:pic>
        <p:nvPicPr>
          <p:cNvPr id="6" name="Picture 5">
            <a:extLst>
              <a:ext uri="{FF2B5EF4-FFF2-40B4-BE49-F238E27FC236}">
                <a16:creationId xmlns:a16="http://schemas.microsoft.com/office/drawing/2014/main" xmlns="" id="{11A50759-5029-40E7-88C6-2A66316592AA}"/>
              </a:ext>
            </a:extLst>
          </p:cNvPr>
          <p:cNvPicPr>
            <a:picLocks noChangeAspect="1"/>
          </p:cNvPicPr>
          <p:nvPr/>
        </p:nvPicPr>
        <p:blipFill>
          <a:blip r:embed="rId2"/>
          <a:stretch>
            <a:fillRect/>
          </a:stretch>
        </p:blipFill>
        <p:spPr>
          <a:xfrm>
            <a:off x="1084057" y="4717061"/>
            <a:ext cx="2597294" cy="920253"/>
          </a:xfrm>
          <a:prstGeom prst="rect">
            <a:avLst/>
          </a:prstGeom>
          <a:ln>
            <a:noFill/>
          </a:ln>
          <a:effectLst>
            <a:outerShdw blurRad="190500" algn="tl" rotWithShape="0">
              <a:srgbClr val="000000">
                <a:alpha val="70000"/>
              </a:srgbClr>
            </a:outerShdw>
          </a:effectLst>
        </p:spPr>
      </p:pic>
      <p:sp>
        <p:nvSpPr>
          <p:cNvPr id="7" name="Rectangle 6">
            <a:extLst>
              <a:ext uri="{FF2B5EF4-FFF2-40B4-BE49-F238E27FC236}">
                <a16:creationId xmlns:a16="http://schemas.microsoft.com/office/drawing/2014/main" xmlns="" id="{4E770DDA-785B-4F41-A1BB-34BE3D46DA41}"/>
              </a:ext>
            </a:extLst>
          </p:cNvPr>
          <p:cNvSpPr/>
          <p:nvPr/>
        </p:nvSpPr>
        <p:spPr>
          <a:xfrm>
            <a:off x="3939766" y="5238567"/>
            <a:ext cx="6096000" cy="1200329"/>
          </a:xfrm>
          <a:prstGeom prst="rect">
            <a:avLst/>
          </a:prstGeom>
        </p:spPr>
        <p:txBody>
          <a:bodyPr>
            <a:spAutoFit/>
          </a:bodyPr>
          <a:lstStyle/>
          <a:p>
            <a:r>
              <a:rPr lang="en-US" sz="2400" dirty="0">
                <a:latin typeface="ArialMT"/>
              </a:rPr>
              <a:t>R   	=  Range/</a:t>
            </a:r>
            <a:r>
              <a:rPr lang="en-US" sz="2400" dirty="0" err="1">
                <a:latin typeface="ArialMT"/>
              </a:rPr>
              <a:t>jarak</a:t>
            </a:r>
            <a:r>
              <a:rPr lang="en-US" sz="2400" dirty="0">
                <a:latin typeface="ArialMT"/>
              </a:rPr>
              <a:t>/</a:t>
            </a:r>
            <a:r>
              <a:rPr lang="en-US" sz="2400" dirty="0" err="1">
                <a:latin typeface="ArialMT"/>
              </a:rPr>
              <a:t>jangkauan</a:t>
            </a:r>
            <a:endParaRPr lang="en-US" sz="2400" dirty="0">
              <a:latin typeface="ArialMT"/>
            </a:endParaRPr>
          </a:p>
          <a:p>
            <a:r>
              <a:rPr lang="sv-SE" sz="2400" dirty="0">
                <a:latin typeface="ArialMT"/>
              </a:rPr>
              <a:t>  x</a:t>
            </a:r>
            <a:r>
              <a:rPr lang="sv-SE" dirty="0">
                <a:latin typeface="ArialMT"/>
              </a:rPr>
              <a:t>n  	</a:t>
            </a:r>
            <a:r>
              <a:rPr lang="sv-SE" sz="2400" dirty="0">
                <a:latin typeface="ArialMT"/>
              </a:rPr>
              <a:t>=  nilai data (pengamatan) terbesar</a:t>
            </a:r>
          </a:p>
          <a:p>
            <a:r>
              <a:rPr lang="en-US" sz="2400" dirty="0">
                <a:latin typeface="ArialMT"/>
              </a:rPr>
              <a:t>  </a:t>
            </a:r>
            <a:r>
              <a:rPr lang="en-US" sz="2400">
                <a:latin typeface="ArialMT"/>
              </a:rPr>
              <a:t>x</a:t>
            </a:r>
            <a:r>
              <a:rPr lang="en-US">
                <a:latin typeface="ArialMT"/>
              </a:rPr>
              <a:t>1  	</a:t>
            </a:r>
            <a:r>
              <a:rPr lang="en-US" sz="2400">
                <a:latin typeface="ArialMT"/>
              </a:rPr>
              <a:t>=  </a:t>
            </a:r>
            <a:r>
              <a:rPr lang="en-US" sz="2400" dirty="0" err="1">
                <a:latin typeface="ArialMT"/>
              </a:rPr>
              <a:t>nilai</a:t>
            </a:r>
            <a:r>
              <a:rPr lang="en-US" sz="2400" dirty="0">
                <a:latin typeface="ArialMT"/>
              </a:rPr>
              <a:t> data (</a:t>
            </a:r>
            <a:r>
              <a:rPr lang="en-US" sz="2400" dirty="0" err="1">
                <a:latin typeface="ArialMT"/>
              </a:rPr>
              <a:t>pengamatan</a:t>
            </a:r>
            <a:r>
              <a:rPr lang="en-US" sz="2400" dirty="0">
                <a:latin typeface="ArialMT"/>
              </a:rPr>
              <a:t>) </a:t>
            </a:r>
            <a:r>
              <a:rPr lang="en-US" sz="2400" dirty="0" err="1">
                <a:latin typeface="ArialMT"/>
              </a:rPr>
              <a:t>terkecil</a:t>
            </a:r>
            <a:endParaRPr lang="en-US" sz="2400" dirty="0"/>
          </a:p>
        </p:txBody>
      </p:sp>
    </p:spTree>
    <p:extLst>
      <p:ext uri="{BB962C8B-B14F-4D97-AF65-F5344CB8AC3E}">
        <p14:creationId xmlns:p14="http://schemas.microsoft.com/office/powerpoint/2010/main" val="1917181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80CEA-6404-426A-B4D5-5FE291D0CE61}"/>
              </a:ext>
            </a:extLst>
          </p:cNvPr>
          <p:cNvSpPr>
            <a:spLocks noGrp="1"/>
          </p:cNvSpPr>
          <p:nvPr>
            <p:ph type="title"/>
          </p:nvPr>
        </p:nvSpPr>
        <p:spPr/>
        <p:txBody>
          <a:bodyPr/>
          <a:lstStyle/>
          <a:p>
            <a:r>
              <a:rPr lang="en-US" dirty="0"/>
              <a:t>RANGE DATA BERKELOMPOK</a:t>
            </a:r>
          </a:p>
        </p:txBody>
      </p:sp>
      <p:sp>
        <p:nvSpPr>
          <p:cNvPr id="3" name="Content Placeholder 2">
            <a:extLst>
              <a:ext uri="{FF2B5EF4-FFF2-40B4-BE49-F238E27FC236}">
                <a16:creationId xmlns:a16="http://schemas.microsoft.com/office/drawing/2014/main" xmlns="" id="{1A93966F-7BE4-458E-B110-7B173244A9D2}"/>
              </a:ext>
            </a:extLst>
          </p:cNvPr>
          <p:cNvSpPr>
            <a:spLocks noGrp="1"/>
          </p:cNvSpPr>
          <p:nvPr>
            <p:ph idx="1"/>
          </p:nvPr>
        </p:nvSpPr>
        <p:spPr/>
        <p:txBody>
          <a:bodyPr/>
          <a:lstStyle/>
          <a:p>
            <a:r>
              <a:rPr lang="en-US" dirty="0"/>
              <a:t>RUMUS :</a:t>
            </a:r>
          </a:p>
          <a:p>
            <a:endParaRPr lang="en-US" dirty="0"/>
          </a:p>
          <a:p>
            <a:endParaRPr lang="en-US" dirty="0"/>
          </a:p>
          <a:p>
            <a:endParaRPr lang="en-US" dirty="0"/>
          </a:p>
          <a:p>
            <a:pPr marL="0" indent="0">
              <a:buNone/>
            </a:pPr>
            <a:endParaRPr lang="en-US" dirty="0"/>
          </a:p>
        </p:txBody>
      </p:sp>
      <p:pic>
        <p:nvPicPr>
          <p:cNvPr id="4" name="Picture 3">
            <a:extLst>
              <a:ext uri="{FF2B5EF4-FFF2-40B4-BE49-F238E27FC236}">
                <a16:creationId xmlns:a16="http://schemas.microsoft.com/office/drawing/2014/main" xmlns="" id="{B7CD3834-21D1-4C18-9CAF-0490C135CAD5}"/>
              </a:ext>
            </a:extLst>
          </p:cNvPr>
          <p:cNvPicPr>
            <a:picLocks noChangeAspect="1"/>
          </p:cNvPicPr>
          <p:nvPr/>
        </p:nvPicPr>
        <p:blipFill>
          <a:blip r:embed="rId2"/>
          <a:stretch>
            <a:fillRect/>
          </a:stretch>
        </p:blipFill>
        <p:spPr>
          <a:xfrm>
            <a:off x="864924" y="2967037"/>
            <a:ext cx="6381750" cy="92392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169239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1C9E1D-7D2B-46EB-B1A5-4FC5A836E65E}"/>
              </a:ext>
            </a:extLst>
          </p:cNvPr>
          <p:cNvSpPr>
            <a:spLocks noGrp="1"/>
          </p:cNvSpPr>
          <p:nvPr>
            <p:ph type="title"/>
          </p:nvPr>
        </p:nvSpPr>
        <p:spPr/>
        <p:txBody>
          <a:bodyPr/>
          <a:lstStyle/>
          <a:p>
            <a:r>
              <a:rPr lang="en-US" dirty="0"/>
              <a:t>SOAL</a:t>
            </a:r>
          </a:p>
        </p:txBody>
      </p:sp>
      <p:sp>
        <p:nvSpPr>
          <p:cNvPr id="3" name="Content Placeholder 2">
            <a:extLst>
              <a:ext uri="{FF2B5EF4-FFF2-40B4-BE49-F238E27FC236}">
                <a16:creationId xmlns:a16="http://schemas.microsoft.com/office/drawing/2014/main" xmlns="" id="{A29FB43F-AE53-4C56-B21D-C3D9D1B80A01}"/>
              </a:ext>
            </a:extLst>
          </p:cNvPr>
          <p:cNvSpPr>
            <a:spLocks noGrp="1"/>
          </p:cNvSpPr>
          <p:nvPr>
            <p:ph idx="1"/>
          </p:nvPr>
        </p:nvSpPr>
        <p:spPr>
          <a:xfrm>
            <a:off x="225631" y="2018805"/>
            <a:ext cx="6662057" cy="3917384"/>
          </a:xfrm>
        </p:spPr>
        <p:txBody>
          <a:bodyPr>
            <a:normAutofit/>
          </a:bodyPr>
          <a:lstStyle/>
          <a:p>
            <a:r>
              <a:rPr lang="en-US" dirty="0"/>
              <a:t>BESARNYA KEUNTUNGAN  YANG DIPEROLEH OLEH SEORANG PEDAGANG  SELAMA  LIMA BULAN TERAKHIR (JUTA RUPIAH) SEBAGAI BERIKUT :</a:t>
            </a:r>
          </a:p>
          <a:p>
            <a:pPr marL="225425" indent="0">
              <a:buNone/>
            </a:pPr>
            <a:r>
              <a:rPr lang="en-US" dirty="0"/>
              <a:t>5,0     5,1     6,0     6,3     7,0 </a:t>
            </a:r>
          </a:p>
          <a:p>
            <a:pPr marL="225425" indent="0">
              <a:buNone/>
            </a:pPr>
            <a:r>
              <a:rPr lang="en-US" dirty="0"/>
              <a:t>HITUNGLAH RANGENYA</a:t>
            </a:r>
          </a:p>
          <a:p>
            <a:pPr marL="225425" indent="0">
              <a:buNone/>
            </a:pPr>
            <a:endParaRPr lang="en-US" dirty="0"/>
          </a:p>
          <a:p>
            <a:pPr marL="342900" indent="-342900"/>
            <a:r>
              <a:rPr lang="en-US" dirty="0"/>
              <a:t>PERHATIKAN DATA DI SAMPING INI, HITUNGLAH JANGKAUANNYA</a:t>
            </a:r>
          </a:p>
        </p:txBody>
      </p:sp>
      <p:graphicFrame>
        <p:nvGraphicFramePr>
          <p:cNvPr id="4" name="Table 3">
            <a:extLst>
              <a:ext uri="{FF2B5EF4-FFF2-40B4-BE49-F238E27FC236}">
                <a16:creationId xmlns:a16="http://schemas.microsoft.com/office/drawing/2014/main" xmlns="" id="{EBE96745-137A-41AD-91AB-86D81E589C18}"/>
              </a:ext>
            </a:extLst>
          </p:cNvPr>
          <p:cNvGraphicFramePr>
            <a:graphicFrameLocks noGrp="1"/>
          </p:cNvGraphicFramePr>
          <p:nvPr>
            <p:extLst>
              <p:ext uri="{D42A27DB-BD31-4B8C-83A1-F6EECF244321}">
                <p14:modId xmlns:p14="http://schemas.microsoft.com/office/powerpoint/2010/main" val="1851701250"/>
              </p:ext>
            </p:extLst>
          </p:nvPr>
        </p:nvGraphicFramePr>
        <p:xfrm>
          <a:off x="7113319" y="2018804"/>
          <a:ext cx="4985910" cy="4631379"/>
        </p:xfrm>
        <a:graphic>
          <a:graphicData uri="http://schemas.openxmlformats.org/drawingml/2006/table">
            <a:tbl>
              <a:tblPr firstRow="1" firstCol="1" bandRow="1">
                <a:tableStyleId>{5C22544A-7EE6-4342-B048-85BDC9FD1C3A}</a:tableStyleId>
              </a:tblPr>
              <a:tblGrid>
                <a:gridCol w="1661970">
                  <a:extLst>
                    <a:ext uri="{9D8B030D-6E8A-4147-A177-3AD203B41FA5}">
                      <a16:colId xmlns:a16="http://schemas.microsoft.com/office/drawing/2014/main" xmlns="" val="1589974752"/>
                    </a:ext>
                  </a:extLst>
                </a:gridCol>
                <a:gridCol w="1661970">
                  <a:extLst>
                    <a:ext uri="{9D8B030D-6E8A-4147-A177-3AD203B41FA5}">
                      <a16:colId xmlns:a16="http://schemas.microsoft.com/office/drawing/2014/main" xmlns="" val="2307152477"/>
                    </a:ext>
                  </a:extLst>
                </a:gridCol>
                <a:gridCol w="1661970">
                  <a:extLst>
                    <a:ext uri="{9D8B030D-6E8A-4147-A177-3AD203B41FA5}">
                      <a16:colId xmlns:a16="http://schemas.microsoft.com/office/drawing/2014/main" xmlns="" val="3476549982"/>
                    </a:ext>
                  </a:extLst>
                </a:gridCol>
              </a:tblGrid>
              <a:tr h="1208123">
                <a:tc>
                  <a:txBody>
                    <a:bodyPr/>
                    <a:lstStyle/>
                    <a:p>
                      <a:pPr algn="ctr">
                        <a:lnSpc>
                          <a:spcPct val="107000"/>
                        </a:lnSpc>
                        <a:spcAft>
                          <a:spcPts val="0"/>
                        </a:spcAft>
                      </a:pPr>
                      <a:r>
                        <a:rPr lang="en-US" sz="2400" dirty="0" err="1">
                          <a:effectLst/>
                        </a:rPr>
                        <a:t>Omzet</a:t>
                      </a:r>
                      <a:r>
                        <a:rPr lang="en-US" sz="2400" dirty="0">
                          <a:effectLst/>
                        </a:rPr>
                        <a:t> </a:t>
                      </a:r>
                      <a:r>
                        <a:rPr lang="en-US" sz="2400" dirty="0" err="1">
                          <a:effectLst/>
                        </a:rPr>
                        <a:t>Penjualan</a:t>
                      </a:r>
                      <a:r>
                        <a:rPr lang="en-US" sz="2400" dirty="0">
                          <a:effectLst/>
                        </a:rPr>
                        <a:t> (Juta </a:t>
                      </a:r>
                      <a:r>
                        <a:rPr lang="en-US" sz="2400" dirty="0" err="1">
                          <a:effectLst/>
                        </a:rPr>
                        <a:t>Rp</a:t>
                      </a: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dirty="0" err="1">
                          <a:effectLst/>
                        </a:rPr>
                        <a:t>Banyaknya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dirty="0">
                          <a:effectLst/>
                        </a:rPr>
                        <a:t>Nilai Tengah</a:t>
                      </a:r>
                    </a:p>
                    <a:p>
                      <a:pPr algn="ctr">
                        <a:lnSpc>
                          <a:spcPct val="107000"/>
                        </a:lnSpc>
                        <a:spcAft>
                          <a:spcPts val="0"/>
                        </a:spcAft>
                      </a:pPr>
                      <a:r>
                        <a:rPr lang="en-US" sz="2400" dirty="0">
                          <a:effectLst/>
                        </a:rPr>
                        <a:t>(mi)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72165975"/>
                  </a:ext>
                </a:extLst>
              </a:tr>
              <a:tr h="427907">
                <a:tc>
                  <a:txBody>
                    <a:bodyPr/>
                    <a:lstStyle/>
                    <a:p>
                      <a:pPr>
                        <a:lnSpc>
                          <a:spcPct val="107000"/>
                        </a:lnSpc>
                        <a:spcAft>
                          <a:spcPts val="0"/>
                        </a:spcAft>
                      </a:pPr>
                      <a:r>
                        <a:rPr lang="en-US" sz="2400">
                          <a:effectLst/>
                        </a:rPr>
                        <a:t>20  -  29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400" dirty="0">
                          <a:effectLst/>
                        </a:rPr>
                        <a:t>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dirty="0">
                          <a:effectLst/>
                        </a:rPr>
                        <a:t>24,5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32203834"/>
                  </a:ext>
                </a:extLst>
              </a:tr>
              <a:tr h="427907">
                <a:tc>
                  <a:txBody>
                    <a:bodyPr/>
                    <a:lstStyle/>
                    <a:p>
                      <a:pPr>
                        <a:lnSpc>
                          <a:spcPct val="107000"/>
                        </a:lnSpc>
                        <a:spcAft>
                          <a:spcPts val="0"/>
                        </a:spcAft>
                      </a:pPr>
                      <a:r>
                        <a:rPr lang="en-US" sz="2400">
                          <a:effectLst/>
                        </a:rPr>
                        <a:t>30  -  39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400" dirty="0">
                          <a:effectLst/>
                        </a:rPr>
                        <a:t>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dirty="0">
                          <a:effectLst/>
                        </a:rPr>
                        <a:t>34,5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81062650"/>
                  </a:ext>
                </a:extLst>
              </a:tr>
              <a:tr h="427907">
                <a:tc>
                  <a:txBody>
                    <a:bodyPr/>
                    <a:lstStyle/>
                    <a:p>
                      <a:pPr>
                        <a:lnSpc>
                          <a:spcPct val="107000"/>
                        </a:lnSpc>
                        <a:spcAft>
                          <a:spcPts val="0"/>
                        </a:spcAft>
                      </a:pPr>
                      <a:r>
                        <a:rPr lang="en-US" sz="2400">
                          <a:effectLst/>
                        </a:rPr>
                        <a:t>40  -  49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400" dirty="0">
                          <a:effectLst/>
                        </a:rPr>
                        <a:t>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dirty="0">
                          <a:effectLst/>
                        </a:rPr>
                        <a:t>44,5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32117472"/>
                  </a:ext>
                </a:extLst>
              </a:tr>
              <a:tr h="427907">
                <a:tc>
                  <a:txBody>
                    <a:bodyPr/>
                    <a:lstStyle/>
                    <a:p>
                      <a:pPr>
                        <a:lnSpc>
                          <a:spcPct val="107000"/>
                        </a:lnSpc>
                        <a:spcAft>
                          <a:spcPts val="0"/>
                        </a:spcAft>
                      </a:pPr>
                      <a:r>
                        <a:rPr lang="en-US" sz="2400">
                          <a:effectLst/>
                        </a:rPr>
                        <a:t>50  -  59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400" dirty="0">
                          <a:effectLst/>
                        </a:rPr>
                        <a:t>13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dirty="0">
                          <a:effectLst/>
                        </a:rPr>
                        <a:t>54,5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05988512"/>
                  </a:ext>
                </a:extLst>
              </a:tr>
              <a:tr h="427907">
                <a:tc>
                  <a:txBody>
                    <a:bodyPr/>
                    <a:lstStyle/>
                    <a:p>
                      <a:pPr>
                        <a:lnSpc>
                          <a:spcPct val="107000"/>
                        </a:lnSpc>
                        <a:spcAft>
                          <a:spcPts val="0"/>
                        </a:spcAft>
                      </a:pPr>
                      <a:r>
                        <a:rPr lang="en-US" sz="2400">
                          <a:effectLst/>
                        </a:rPr>
                        <a:t>60  -  69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400">
                          <a:effectLst/>
                        </a:rPr>
                        <a:t>25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dirty="0">
                          <a:effectLst/>
                        </a:rPr>
                        <a:t>64,5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00242009"/>
                  </a:ext>
                </a:extLst>
              </a:tr>
              <a:tr h="427907">
                <a:tc>
                  <a:txBody>
                    <a:bodyPr/>
                    <a:lstStyle/>
                    <a:p>
                      <a:pPr>
                        <a:lnSpc>
                          <a:spcPct val="107000"/>
                        </a:lnSpc>
                        <a:spcAft>
                          <a:spcPts val="0"/>
                        </a:spcAft>
                      </a:pPr>
                      <a:r>
                        <a:rPr lang="en-US" sz="2400">
                          <a:effectLst/>
                        </a:rPr>
                        <a:t>70  -  79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400">
                          <a:effectLst/>
                        </a:rPr>
                        <a:t>15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dirty="0">
                          <a:effectLst/>
                        </a:rPr>
                        <a:t>74,5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50689680"/>
                  </a:ext>
                </a:extLst>
              </a:tr>
              <a:tr h="427907">
                <a:tc>
                  <a:txBody>
                    <a:bodyPr/>
                    <a:lstStyle/>
                    <a:p>
                      <a:pPr>
                        <a:lnSpc>
                          <a:spcPct val="107000"/>
                        </a:lnSpc>
                        <a:spcAft>
                          <a:spcPts val="0"/>
                        </a:spcAft>
                      </a:pPr>
                      <a:r>
                        <a:rPr lang="en-US" sz="2400">
                          <a:effectLst/>
                        </a:rPr>
                        <a:t>80  -  89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400">
                          <a:effectLst/>
                        </a:rPr>
                        <a:t>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dirty="0">
                          <a:effectLst/>
                        </a:rPr>
                        <a:t>84,5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84695457"/>
                  </a:ext>
                </a:extLst>
              </a:tr>
              <a:tr h="427907">
                <a:tc>
                  <a:txBody>
                    <a:bodyPr/>
                    <a:lstStyle/>
                    <a:p>
                      <a:endParaRPr lang="en-US" sz="2400">
                        <a:effectLst/>
                        <a:latin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400" dirty="0">
                          <a:effectLst/>
                        </a:rPr>
                        <a:t>Total 70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4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10278099"/>
                  </a:ext>
                </a:extLst>
              </a:tr>
            </a:tbl>
          </a:graphicData>
        </a:graphic>
      </p:graphicFrame>
    </p:spTree>
    <p:extLst>
      <p:ext uri="{BB962C8B-B14F-4D97-AF65-F5344CB8AC3E}">
        <p14:creationId xmlns:p14="http://schemas.microsoft.com/office/powerpoint/2010/main" val="3069380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F277B6-B2B6-4693-93FC-E0D8E5CCF565}"/>
              </a:ext>
            </a:extLst>
          </p:cNvPr>
          <p:cNvSpPr>
            <a:spLocks noGrp="1"/>
          </p:cNvSpPr>
          <p:nvPr>
            <p:ph type="title"/>
          </p:nvPr>
        </p:nvSpPr>
        <p:spPr/>
        <p:txBody>
          <a:bodyPr/>
          <a:lstStyle/>
          <a:p>
            <a:r>
              <a:rPr lang="en-US" dirty="0"/>
              <a:t>DEVIASI QUARTIL</a:t>
            </a:r>
          </a:p>
        </p:txBody>
      </p:sp>
      <p:sp>
        <p:nvSpPr>
          <p:cNvPr id="3" name="Content Placeholder 2">
            <a:extLst>
              <a:ext uri="{FF2B5EF4-FFF2-40B4-BE49-F238E27FC236}">
                <a16:creationId xmlns:a16="http://schemas.microsoft.com/office/drawing/2014/main" xmlns="" id="{1BCD45F4-5E7A-4D80-8AAE-60D6500FAA63}"/>
              </a:ext>
            </a:extLst>
          </p:cNvPr>
          <p:cNvSpPr>
            <a:spLocks noGrp="1"/>
          </p:cNvSpPr>
          <p:nvPr>
            <p:ph idx="1"/>
          </p:nvPr>
        </p:nvSpPr>
        <p:spPr/>
        <p:txBody>
          <a:bodyPr/>
          <a:lstStyle/>
          <a:p>
            <a:r>
              <a:rPr lang="en-US" dirty="0" err="1"/>
              <a:t>Deviasi</a:t>
            </a:r>
            <a:r>
              <a:rPr lang="en-US" dirty="0"/>
              <a:t>  </a:t>
            </a:r>
            <a:r>
              <a:rPr lang="en-US" dirty="0" err="1"/>
              <a:t>kuartil</a:t>
            </a:r>
            <a:r>
              <a:rPr lang="en-US" dirty="0"/>
              <a:t> (QD) </a:t>
            </a:r>
            <a:r>
              <a:rPr lang="en-US" dirty="0" err="1"/>
              <a:t>serangkaian</a:t>
            </a:r>
            <a:r>
              <a:rPr lang="en-US" dirty="0"/>
              <a:t> data </a:t>
            </a:r>
            <a:r>
              <a:rPr lang="en-US" dirty="0" err="1"/>
              <a:t>adalah</a:t>
            </a:r>
            <a:r>
              <a:rPr lang="en-US" dirty="0"/>
              <a:t> </a:t>
            </a:r>
            <a:r>
              <a:rPr lang="en-US" dirty="0" err="1"/>
              <a:t>selisih</a:t>
            </a:r>
            <a:r>
              <a:rPr lang="en-US" dirty="0"/>
              <a:t> </a:t>
            </a:r>
            <a:r>
              <a:rPr lang="en-US" dirty="0" err="1"/>
              <a:t>nilai</a:t>
            </a:r>
            <a:r>
              <a:rPr lang="en-US" dirty="0"/>
              <a:t> </a:t>
            </a:r>
            <a:r>
              <a:rPr lang="en-US" dirty="0" err="1"/>
              <a:t>kuartil</a:t>
            </a:r>
            <a:r>
              <a:rPr lang="en-US" dirty="0"/>
              <a:t> </a:t>
            </a:r>
            <a:r>
              <a:rPr lang="en-US" dirty="0" err="1"/>
              <a:t>ketiga</a:t>
            </a:r>
            <a:r>
              <a:rPr lang="en-US" dirty="0"/>
              <a:t> (Q3) dan </a:t>
            </a:r>
            <a:r>
              <a:rPr lang="en-US" dirty="0" err="1"/>
              <a:t>kuartil</a:t>
            </a:r>
            <a:r>
              <a:rPr lang="en-US" dirty="0"/>
              <a:t> </a:t>
            </a:r>
            <a:r>
              <a:rPr lang="en-US" dirty="0" err="1"/>
              <a:t>satu</a:t>
            </a:r>
            <a:r>
              <a:rPr lang="en-US" dirty="0"/>
              <a:t>  (Q 1) </a:t>
            </a:r>
            <a:r>
              <a:rPr lang="en-US" dirty="0" err="1"/>
              <a:t>dibagi</a:t>
            </a:r>
            <a:r>
              <a:rPr lang="en-US" dirty="0"/>
              <a:t> </a:t>
            </a:r>
            <a:r>
              <a:rPr lang="en-US" dirty="0" err="1"/>
              <a:t>dua</a:t>
            </a:r>
            <a:r>
              <a:rPr lang="en-US" dirty="0"/>
              <a:t>. </a:t>
            </a:r>
          </a:p>
          <a:p>
            <a:r>
              <a:rPr lang="en-US" dirty="0" err="1"/>
              <a:t>Untuk</a:t>
            </a:r>
            <a:r>
              <a:rPr lang="en-US" dirty="0"/>
              <a:t> </a:t>
            </a:r>
            <a:r>
              <a:rPr lang="en-US" dirty="0" err="1"/>
              <a:t>menghitung</a:t>
            </a:r>
            <a:r>
              <a:rPr lang="en-US" dirty="0"/>
              <a:t> </a:t>
            </a:r>
            <a:r>
              <a:rPr lang="en-US" dirty="0" err="1"/>
              <a:t>deviasi</a:t>
            </a:r>
            <a:r>
              <a:rPr lang="en-US" dirty="0"/>
              <a:t> </a:t>
            </a:r>
            <a:r>
              <a:rPr lang="en-US" dirty="0" err="1"/>
              <a:t>kuartil</a:t>
            </a:r>
            <a:r>
              <a:rPr lang="en-US" dirty="0"/>
              <a:t> data  </a:t>
            </a:r>
            <a:r>
              <a:rPr lang="en-US" dirty="0" err="1"/>
              <a:t>tak</a:t>
            </a:r>
            <a:r>
              <a:rPr lang="en-US" dirty="0"/>
              <a:t> </a:t>
            </a:r>
            <a:r>
              <a:rPr lang="en-US" dirty="0" err="1"/>
              <a:t>berkelompok</a:t>
            </a:r>
            <a:r>
              <a:rPr lang="en-US" dirty="0"/>
              <a:t> </a:t>
            </a:r>
            <a:r>
              <a:rPr lang="en-US" dirty="0" err="1"/>
              <a:t>maupun</a:t>
            </a:r>
            <a:r>
              <a:rPr lang="en-US" dirty="0"/>
              <a:t> data yang  </a:t>
            </a:r>
            <a:r>
              <a:rPr lang="en-US" dirty="0" err="1"/>
              <a:t>telah</a:t>
            </a:r>
            <a:r>
              <a:rPr lang="en-US" dirty="0"/>
              <a:t> </a:t>
            </a:r>
            <a:r>
              <a:rPr lang="en-US" dirty="0" err="1"/>
              <a:t>berkelompok</a:t>
            </a:r>
            <a:r>
              <a:rPr lang="en-US" dirty="0"/>
              <a:t> </a:t>
            </a:r>
            <a:r>
              <a:rPr lang="en-US" dirty="0" err="1"/>
              <a:t>dipakai</a:t>
            </a:r>
            <a:r>
              <a:rPr lang="en-US" dirty="0"/>
              <a:t>  </a:t>
            </a:r>
            <a:r>
              <a:rPr lang="en-US" dirty="0" err="1"/>
              <a:t>rumus</a:t>
            </a:r>
            <a:r>
              <a:rPr lang="en-US" dirty="0"/>
              <a:t> </a:t>
            </a:r>
            <a:r>
              <a:rPr lang="en-US" dirty="0" err="1"/>
              <a:t>sebagai</a:t>
            </a:r>
            <a:r>
              <a:rPr lang="en-US" dirty="0"/>
              <a:t> </a:t>
            </a:r>
            <a:r>
              <a:rPr lang="en-US" dirty="0" err="1"/>
              <a:t>berikut</a:t>
            </a:r>
            <a:r>
              <a:rPr lang="en-US" dirty="0"/>
              <a:t>:</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xmlns="" id="{B768C6BF-537C-4C70-A2F5-EAEF59691B1C}"/>
                  </a:ext>
                </a:extLst>
              </p:cNvPr>
              <p:cNvSpPr/>
              <p:nvPr/>
            </p:nvSpPr>
            <p:spPr>
              <a:xfrm>
                <a:off x="3437363" y="4172156"/>
                <a:ext cx="3248445" cy="1129476"/>
              </a:xfrm>
              <a:prstGeom prst="rect">
                <a:avLst/>
              </a:prstGeom>
              <a:solidFill>
                <a:srgbClr val="002060"/>
              </a:solidFill>
              <a:effectLst>
                <a:innerShdw blurRad="63500" dist="50800" dir="18900000">
                  <a:prstClr val="black">
                    <a:alpha val="50000"/>
                  </a:prstClr>
                </a:innerShdw>
              </a:effectLst>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3600" i="1" smtClean="0">
                              <a:latin typeface="Cambria Math"/>
                            </a:rPr>
                          </m:ctrlPr>
                        </m:sSubPr>
                        <m:e>
                          <m:r>
                            <a:rPr lang="en-US" sz="3600" i="1">
                              <a:latin typeface="Cambria Math" panose="02040503050406030204" pitchFamily="18" charset="0"/>
                            </a:rPr>
                            <m:t>𝑄</m:t>
                          </m:r>
                        </m:e>
                        <m:sub>
                          <m:r>
                            <a:rPr lang="en-US" sz="3600" i="1">
                              <a:latin typeface="Cambria Math" panose="02040503050406030204" pitchFamily="18" charset="0"/>
                            </a:rPr>
                            <m:t>𝑑</m:t>
                          </m:r>
                        </m:sub>
                      </m:sSub>
                      <m:r>
                        <a:rPr lang="en-US" sz="3600" i="0">
                          <a:latin typeface="Cambria Math" panose="02040503050406030204" pitchFamily="18" charset="0"/>
                        </a:rPr>
                        <m:t>=</m:t>
                      </m:r>
                      <m:f>
                        <m:fPr>
                          <m:ctrlPr>
                            <a:rPr lang="en-US" sz="3600" i="1">
                              <a:latin typeface="Cambria Math"/>
                            </a:rPr>
                          </m:ctrlPr>
                        </m:fPr>
                        <m:num>
                          <m:sSub>
                            <m:sSubPr>
                              <m:ctrlPr>
                                <a:rPr lang="en-US" sz="3600" i="1">
                                  <a:latin typeface="Cambria Math"/>
                                </a:rPr>
                              </m:ctrlPr>
                            </m:sSubPr>
                            <m:e>
                              <m:r>
                                <a:rPr lang="en-US" sz="3600" i="1">
                                  <a:latin typeface="Cambria Math" panose="02040503050406030204" pitchFamily="18" charset="0"/>
                                </a:rPr>
                                <m:t>𝑄</m:t>
                              </m:r>
                            </m:e>
                            <m:sub>
                              <m:r>
                                <a:rPr lang="en-US" sz="3600" i="0">
                                  <a:latin typeface="Cambria Math" panose="02040503050406030204" pitchFamily="18" charset="0"/>
                                </a:rPr>
                                <m:t>3</m:t>
                              </m:r>
                            </m:sub>
                          </m:sSub>
                          <m:r>
                            <a:rPr lang="en-US" sz="3600" i="0">
                              <a:latin typeface="Cambria Math" panose="02040503050406030204" pitchFamily="18" charset="0"/>
                            </a:rPr>
                            <m:t>−</m:t>
                          </m:r>
                          <m:sSub>
                            <m:sSubPr>
                              <m:ctrlPr>
                                <a:rPr lang="en-US" sz="3600" i="1">
                                  <a:latin typeface="Cambria Math"/>
                                </a:rPr>
                              </m:ctrlPr>
                            </m:sSubPr>
                            <m:e>
                              <m:r>
                                <a:rPr lang="en-US" sz="3600" i="1">
                                  <a:latin typeface="Cambria Math" panose="02040503050406030204" pitchFamily="18" charset="0"/>
                                </a:rPr>
                                <m:t>𝑄</m:t>
                              </m:r>
                            </m:e>
                            <m:sub>
                              <m:r>
                                <a:rPr lang="en-US" sz="3600" b="0" i="0" smtClean="0">
                                  <a:latin typeface="Cambria Math" panose="02040503050406030204" pitchFamily="18" charset="0"/>
                                </a:rPr>
                                <m:t>1</m:t>
                              </m:r>
                            </m:sub>
                          </m:sSub>
                        </m:num>
                        <m:den>
                          <m:r>
                            <a:rPr lang="en-US" sz="3600" i="0">
                              <a:latin typeface="Cambria Math" panose="02040503050406030204" pitchFamily="18" charset="0"/>
                            </a:rPr>
                            <m:t>2</m:t>
                          </m:r>
                        </m:den>
                      </m:f>
                    </m:oMath>
                  </m:oMathPara>
                </a14:m>
                <a:endParaRPr lang="en-US" sz="3600" dirty="0"/>
              </a:p>
            </p:txBody>
          </p:sp>
        </mc:Choice>
        <mc:Fallback xmlns="">
          <p:sp>
            <p:nvSpPr>
              <p:cNvPr id="4" name="Rectangle 3">
                <a:extLst>
                  <a:ext uri="{FF2B5EF4-FFF2-40B4-BE49-F238E27FC236}">
                    <a16:creationId xmlns:a16="http://schemas.microsoft.com/office/drawing/2014/main" id="{B768C6BF-537C-4C70-A2F5-EAEF59691B1C}"/>
                  </a:ext>
                </a:extLst>
              </p:cNvPr>
              <p:cNvSpPr>
                <a:spLocks noRot="1" noChangeAspect="1" noMove="1" noResize="1" noEditPoints="1" noAdjustHandles="1" noChangeArrowheads="1" noChangeShapeType="1" noTextEdit="1"/>
              </p:cNvSpPr>
              <p:nvPr/>
            </p:nvSpPr>
            <p:spPr>
              <a:xfrm>
                <a:off x="3437363" y="4172156"/>
                <a:ext cx="3248445" cy="1129476"/>
              </a:xfrm>
              <a:prstGeom prst="rect">
                <a:avLst/>
              </a:prstGeom>
              <a:blipFill>
                <a:blip r:embed="rId2"/>
                <a:stretch>
                  <a:fillRect/>
                </a:stretch>
              </a:blipFill>
              <a:effectLst>
                <a:innerShdw blurRad="63500" dist="50800" dir="18900000">
                  <a:prstClr val="black">
                    <a:alpha val="50000"/>
                  </a:prstClr>
                </a:innerShdw>
              </a:effectLst>
            </p:spPr>
            <p:txBody>
              <a:bodyPr/>
              <a:lstStyle/>
              <a:p>
                <a:r>
                  <a:rPr lang="en-US">
                    <a:noFill/>
                  </a:rPr>
                  <a:t> </a:t>
                </a:r>
              </a:p>
            </p:txBody>
          </p:sp>
        </mc:Fallback>
      </mc:AlternateContent>
    </p:spTree>
    <p:extLst>
      <p:ext uri="{BB962C8B-B14F-4D97-AF65-F5344CB8AC3E}">
        <p14:creationId xmlns:p14="http://schemas.microsoft.com/office/powerpoint/2010/main" val="3687078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57C4E5-80AD-4412-95D5-3B77FE35F36C}"/>
              </a:ext>
            </a:extLst>
          </p:cNvPr>
          <p:cNvSpPr>
            <a:spLocks noGrp="1"/>
          </p:cNvSpPr>
          <p:nvPr>
            <p:ph type="title"/>
          </p:nvPr>
        </p:nvSpPr>
        <p:spPr/>
        <p:txBody>
          <a:bodyPr/>
          <a:lstStyle/>
          <a:p>
            <a:r>
              <a:rPr lang="en-US" dirty="0"/>
              <a:t>DEVIASI QUARTIL</a:t>
            </a:r>
          </a:p>
        </p:txBody>
      </p:sp>
      <p:sp>
        <p:nvSpPr>
          <p:cNvPr id="3" name="Content Placeholder 2">
            <a:extLst>
              <a:ext uri="{FF2B5EF4-FFF2-40B4-BE49-F238E27FC236}">
                <a16:creationId xmlns:a16="http://schemas.microsoft.com/office/drawing/2014/main" xmlns="" id="{D9EF544B-0EB8-4046-BD38-884BAFDD7106}"/>
              </a:ext>
            </a:extLst>
          </p:cNvPr>
          <p:cNvSpPr>
            <a:spLocks noGrp="1"/>
          </p:cNvSpPr>
          <p:nvPr>
            <p:ph idx="1"/>
          </p:nvPr>
        </p:nvSpPr>
        <p:spPr/>
        <p:txBody>
          <a:bodyPr/>
          <a:lstStyle/>
          <a:p>
            <a:r>
              <a:rPr lang="en-US" dirty="0"/>
              <a:t>OMZET PENJUALAN 70 TOKO DARI SEBUAH KOMPLEK PERTOKOAN DI KOTA DENPASAR.</a:t>
            </a:r>
          </a:p>
          <a:p>
            <a:r>
              <a:rPr lang="en-US" dirty="0"/>
              <a:t>HITUNGLAH DEVIASI KUARTILNYA</a:t>
            </a:r>
          </a:p>
          <a:p>
            <a:pPr marL="0" indent="0">
              <a:buNone/>
            </a:pPr>
            <a:endParaRPr lang="en-US" dirty="0"/>
          </a:p>
        </p:txBody>
      </p:sp>
      <p:graphicFrame>
        <p:nvGraphicFramePr>
          <p:cNvPr id="5" name="Table 4">
            <a:extLst>
              <a:ext uri="{FF2B5EF4-FFF2-40B4-BE49-F238E27FC236}">
                <a16:creationId xmlns:a16="http://schemas.microsoft.com/office/drawing/2014/main" xmlns="" id="{105C66D1-8089-4D9A-B2BA-3D5FB846A2A6}"/>
              </a:ext>
            </a:extLst>
          </p:cNvPr>
          <p:cNvGraphicFramePr>
            <a:graphicFrameLocks noGrp="1"/>
          </p:cNvGraphicFramePr>
          <p:nvPr>
            <p:extLst>
              <p:ext uri="{D42A27DB-BD31-4B8C-83A1-F6EECF244321}">
                <p14:modId xmlns:p14="http://schemas.microsoft.com/office/powerpoint/2010/main" val="2625418142"/>
              </p:ext>
            </p:extLst>
          </p:nvPr>
        </p:nvGraphicFramePr>
        <p:xfrm>
          <a:off x="6096000" y="2815682"/>
          <a:ext cx="4614875" cy="3913509"/>
        </p:xfrm>
        <a:graphic>
          <a:graphicData uri="http://schemas.openxmlformats.org/drawingml/2006/table">
            <a:tbl>
              <a:tblPr firstRow="1" firstCol="1" bandRow="1">
                <a:tableStyleId>{5C22544A-7EE6-4342-B048-85BDC9FD1C3A}</a:tableStyleId>
              </a:tblPr>
              <a:tblGrid>
                <a:gridCol w="2747542">
                  <a:extLst>
                    <a:ext uri="{9D8B030D-6E8A-4147-A177-3AD203B41FA5}">
                      <a16:colId xmlns:a16="http://schemas.microsoft.com/office/drawing/2014/main" xmlns="" val="3078886821"/>
                    </a:ext>
                  </a:extLst>
                </a:gridCol>
                <a:gridCol w="1867333">
                  <a:extLst>
                    <a:ext uri="{9D8B030D-6E8A-4147-A177-3AD203B41FA5}">
                      <a16:colId xmlns:a16="http://schemas.microsoft.com/office/drawing/2014/main" xmlns="" val="3388257693"/>
                    </a:ext>
                  </a:extLst>
                </a:gridCol>
              </a:tblGrid>
              <a:tr h="650518">
                <a:tc>
                  <a:txBody>
                    <a:bodyPr/>
                    <a:lstStyle/>
                    <a:p>
                      <a:pPr algn="ctr">
                        <a:lnSpc>
                          <a:spcPct val="107000"/>
                        </a:lnSpc>
                        <a:spcAft>
                          <a:spcPts val="0"/>
                        </a:spcAft>
                      </a:pPr>
                      <a:r>
                        <a:rPr lang="en-US" sz="2400" dirty="0" err="1">
                          <a:effectLst/>
                        </a:rPr>
                        <a:t>Omzet</a:t>
                      </a:r>
                      <a:r>
                        <a:rPr lang="en-US" sz="2400" dirty="0">
                          <a:effectLst/>
                        </a:rPr>
                        <a:t> </a:t>
                      </a:r>
                      <a:r>
                        <a:rPr lang="en-US" sz="2400" dirty="0" err="1">
                          <a:effectLst/>
                        </a:rPr>
                        <a:t>Penjualan</a:t>
                      </a:r>
                      <a:endParaRPr lang="en-US" sz="2400" dirty="0">
                        <a:effectLst/>
                      </a:endParaRPr>
                    </a:p>
                    <a:p>
                      <a:pPr algn="ctr">
                        <a:lnSpc>
                          <a:spcPct val="107000"/>
                        </a:lnSpc>
                        <a:spcAft>
                          <a:spcPts val="0"/>
                        </a:spcAft>
                      </a:pPr>
                      <a:r>
                        <a:rPr lang="en-US" sz="2400" dirty="0">
                          <a:effectLst/>
                        </a:rPr>
                        <a:t>(Juta Rupiah)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a:effectLst/>
                        </a:rPr>
                        <a:t>Banyaknya</a:t>
                      </a:r>
                    </a:p>
                    <a:p>
                      <a:pPr algn="ctr">
                        <a:lnSpc>
                          <a:spcPct val="107000"/>
                        </a:lnSpc>
                        <a:spcAft>
                          <a:spcPts val="0"/>
                        </a:spcAft>
                      </a:pPr>
                      <a:r>
                        <a:rPr lang="en-US" sz="2400">
                          <a:effectLst/>
                        </a:rPr>
                        <a:t>Toko (Unit)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28819183"/>
                  </a:ext>
                </a:extLst>
              </a:tr>
              <a:tr h="316897">
                <a:tc>
                  <a:txBody>
                    <a:bodyPr/>
                    <a:lstStyle/>
                    <a:p>
                      <a:pPr algn="ctr">
                        <a:lnSpc>
                          <a:spcPct val="107000"/>
                        </a:lnSpc>
                        <a:spcAft>
                          <a:spcPts val="0"/>
                        </a:spcAft>
                      </a:pPr>
                      <a:r>
                        <a:rPr lang="en-US" sz="2400">
                          <a:effectLst/>
                        </a:rPr>
                        <a:t>20 - 29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a:effectLst/>
                        </a:rPr>
                        <a:t>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856167024"/>
                  </a:ext>
                </a:extLst>
              </a:tr>
              <a:tr h="316897">
                <a:tc>
                  <a:txBody>
                    <a:bodyPr/>
                    <a:lstStyle/>
                    <a:p>
                      <a:pPr algn="ctr">
                        <a:lnSpc>
                          <a:spcPct val="107000"/>
                        </a:lnSpc>
                        <a:spcAft>
                          <a:spcPts val="0"/>
                        </a:spcAft>
                      </a:pPr>
                      <a:r>
                        <a:rPr lang="en-US" sz="2400">
                          <a:effectLst/>
                        </a:rPr>
                        <a:t>30 - 39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dirty="0">
                          <a:effectLst/>
                        </a:rPr>
                        <a:t>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94262072"/>
                  </a:ext>
                </a:extLst>
              </a:tr>
              <a:tr h="316897">
                <a:tc>
                  <a:txBody>
                    <a:bodyPr/>
                    <a:lstStyle/>
                    <a:p>
                      <a:pPr algn="ctr">
                        <a:lnSpc>
                          <a:spcPct val="107000"/>
                        </a:lnSpc>
                        <a:spcAft>
                          <a:spcPts val="0"/>
                        </a:spcAft>
                      </a:pPr>
                      <a:r>
                        <a:rPr lang="en-US" sz="2400" dirty="0">
                          <a:effectLst/>
                        </a:rPr>
                        <a:t>40 - 49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a:effectLst/>
                        </a:rPr>
                        <a:t>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172027137"/>
                  </a:ext>
                </a:extLst>
              </a:tr>
              <a:tr h="316897">
                <a:tc>
                  <a:txBody>
                    <a:bodyPr/>
                    <a:lstStyle/>
                    <a:p>
                      <a:pPr algn="ctr">
                        <a:lnSpc>
                          <a:spcPct val="107000"/>
                        </a:lnSpc>
                        <a:spcAft>
                          <a:spcPts val="0"/>
                        </a:spcAft>
                      </a:pPr>
                      <a:r>
                        <a:rPr lang="en-US" sz="2400">
                          <a:effectLst/>
                        </a:rPr>
                        <a:t>50 - 59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a:effectLst/>
                        </a:rPr>
                        <a:t>13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965851453"/>
                  </a:ext>
                </a:extLst>
              </a:tr>
              <a:tr h="316897">
                <a:tc>
                  <a:txBody>
                    <a:bodyPr/>
                    <a:lstStyle/>
                    <a:p>
                      <a:pPr algn="ctr">
                        <a:lnSpc>
                          <a:spcPct val="107000"/>
                        </a:lnSpc>
                        <a:spcAft>
                          <a:spcPts val="0"/>
                        </a:spcAft>
                      </a:pPr>
                      <a:r>
                        <a:rPr lang="en-US" sz="2400">
                          <a:effectLst/>
                        </a:rPr>
                        <a:t>60 - 69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a:effectLst/>
                        </a:rPr>
                        <a:t>25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97066991"/>
                  </a:ext>
                </a:extLst>
              </a:tr>
              <a:tr h="316897">
                <a:tc>
                  <a:txBody>
                    <a:bodyPr/>
                    <a:lstStyle/>
                    <a:p>
                      <a:pPr algn="ctr">
                        <a:lnSpc>
                          <a:spcPct val="107000"/>
                        </a:lnSpc>
                        <a:spcAft>
                          <a:spcPts val="0"/>
                        </a:spcAft>
                      </a:pPr>
                      <a:r>
                        <a:rPr lang="en-US" sz="2400">
                          <a:effectLst/>
                        </a:rPr>
                        <a:t>70 - 79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a:effectLst/>
                        </a:rPr>
                        <a:t>15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312899507"/>
                  </a:ext>
                </a:extLst>
              </a:tr>
              <a:tr h="316897">
                <a:tc>
                  <a:txBody>
                    <a:bodyPr/>
                    <a:lstStyle/>
                    <a:p>
                      <a:pPr algn="ctr">
                        <a:lnSpc>
                          <a:spcPct val="107000"/>
                        </a:lnSpc>
                        <a:spcAft>
                          <a:spcPts val="0"/>
                        </a:spcAft>
                      </a:pPr>
                      <a:r>
                        <a:rPr lang="en-US" sz="2400">
                          <a:effectLst/>
                        </a:rPr>
                        <a:t>80 - 89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a:effectLst/>
                        </a:rPr>
                        <a:t>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819040415"/>
                  </a:ext>
                </a:extLst>
              </a:tr>
              <a:tr h="316897">
                <a:tc>
                  <a:txBody>
                    <a:bodyPr/>
                    <a:lstStyle/>
                    <a:p>
                      <a:pPr algn="ctr">
                        <a:lnSpc>
                          <a:spcPct val="107000"/>
                        </a:lnSpc>
                        <a:spcAft>
                          <a:spcPts val="0"/>
                        </a:spcAft>
                      </a:pPr>
                      <a:r>
                        <a:rPr lang="en-US" sz="2400">
                          <a:effectLst/>
                        </a:rPr>
                        <a:t>JUMLAH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dirty="0">
                          <a:effectLst/>
                        </a:rPr>
                        <a:t>70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62324196"/>
                  </a:ext>
                </a:extLst>
              </a:tr>
            </a:tbl>
          </a:graphicData>
        </a:graphic>
      </p:graphicFrame>
    </p:spTree>
    <p:extLst>
      <p:ext uri="{BB962C8B-B14F-4D97-AF65-F5344CB8AC3E}">
        <p14:creationId xmlns:p14="http://schemas.microsoft.com/office/powerpoint/2010/main" val="967468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89D324-B1A7-4E0C-A62D-EF7C68CE83CF}"/>
              </a:ext>
            </a:extLst>
          </p:cNvPr>
          <p:cNvSpPr>
            <a:spLocks noGrp="1"/>
          </p:cNvSpPr>
          <p:nvPr>
            <p:ph type="title"/>
          </p:nvPr>
        </p:nvSpPr>
        <p:spPr/>
        <p:txBody>
          <a:bodyPr/>
          <a:lstStyle/>
          <a:p>
            <a:r>
              <a:rPr lang="en-US" b="1" dirty="0"/>
              <a:t>DEVIASI RATA-RATA</a:t>
            </a:r>
            <a:endParaRPr lang="en-US" dirty="0"/>
          </a:p>
        </p:txBody>
      </p:sp>
      <p:sp>
        <p:nvSpPr>
          <p:cNvPr id="3" name="Content Placeholder 2">
            <a:extLst>
              <a:ext uri="{FF2B5EF4-FFF2-40B4-BE49-F238E27FC236}">
                <a16:creationId xmlns:a16="http://schemas.microsoft.com/office/drawing/2014/main" xmlns="" id="{7888BEE4-D9AA-47A5-9346-AD28B0967F65}"/>
              </a:ext>
            </a:extLst>
          </p:cNvPr>
          <p:cNvSpPr>
            <a:spLocks noGrp="1"/>
          </p:cNvSpPr>
          <p:nvPr>
            <p:ph idx="1"/>
          </p:nvPr>
        </p:nvSpPr>
        <p:spPr/>
        <p:txBody>
          <a:bodyPr/>
          <a:lstStyle/>
          <a:p>
            <a:r>
              <a:rPr lang="en-US" dirty="0"/>
              <a:t>SIMPANGAN RATA-RATA </a:t>
            </a:r>
            <a:r>
              <a:rPr lang="en-US" i="1" dirty="0"/>
              <a:t>(DEVIASI MEAN)</a:t>
            </a:r>
            <a:r>
              <a:rPr lang="en-US" dirty="0"/>
              <a:t> ADALAH RATA-RATA JARAK ANTARA NILAI-NILAI DATA MENUJU RATA-RATANYA. </a:t>
            </a:r>
          </a:p>
          <a:p>
            <a:r>
              <a:rPr lang="en-US" dirty="0"/>
              <a:t>SIMPANGAN RATA-RATA TERMASUK KE DALAM UKURAN PENYEBARAN DATA SEPERTI HALNYA VARIAN DAN STANDAR DEVIASI. </a:t>
            </a:r>
          </a:p>
          <a:p>
            <a:r>
              <a:rPr lang="en-US" dirty="0"/>
              <a:t>KEGUNAANNYA ADALAH UNTUK MENGETAHUI SEBERAPA JAUH NILAI DATA MENYIMPANG DARI RATA-RATANYA.</a:t>
            </a:r>
          </a:p>
        </p:txBody>
      </p:sp>
    </p:spTree>
    <p:extLst>
      <p:ext uri="{BB962C8B-B14F-4D97-AF65-F5344CB8AC3E}">
        <p14:creationId xmlns:p14="http://schemas.microsoft.com/office/powerpoint/2010/main" val="368260299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763</TotalTime>
  <Words>1000</Words>
  <Application>Microsoft Office PowerPoint</Application>
  <PresentationFormat>Custom</PresentationFormat>
  <Paragraphs>241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Berlin</vt:lpstr>
      <vt:lpstr>UKURAN PENYEBARAN</vt:lpstr>
      <vt:lpstr>UKURAN PENYEBARAN</vt:lpstr>
      <vt:lpstr>UKURAN PENYEBARAN</vt:lpstr>
      <vt:lpstr>RANGE</vt:lpstr>
      <vt:lpstr>RANGE DATA BERKELOMPOK</vt:lpstr>
      <vt:lpstr>SOAL</vt:lpstr>
      <vt:lpstr>DEVIASI QUARTIL</vt:lpstr>
      <vt:lpstr>DEVIASI QUARTIL</vt:lpstr>
      <vt:lpstr>DEVIASI RATA-RATA</vt:lpstr>
      <vt:lpstr>DEVIASI RATA-RATA DATA TUNGGAL</vt:lpstr>
      <vt:lpstr>DEVIASI RATA-RATA DATA BERKELOMPOK</vt:lpstr>
      <vt:lpstr>VARIAN DAN SIMPANGAN BAKU</vt:lpstr>
      <vt:lpstr>VARIAN DAN SIMPANGAN BAKU</vt:lpstr>
      <vt:lpstr>VARIAN DAN SIMPANGAN BAKU DATA TUNGGAL</vt:lpstr>
      <vt:lpstr>VARIAN DAN SIMPANGAN BAKU DATA TUNGGAL</vt:lpstr>
      <vt:lpstr>VARIAN DAN SIMPANGAN BAKU DATA BERKELOMPOK</vt:lpstr>
      <vt:lpstr>VARIAN DAN SIMPANGAN BAKU DATA BERKELOMPOK</vt:lpstr>
      <vt:lpstr>PowerPoint Presentation</vt:lpstr>
      <vt:lpstr>KOEFISIEN VARIASI</vt:lpstr>
      <vt:lpstr>KOEFISIEN VARIASI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UKURAN PENYEBARAN</dc:title>
  <dc:creator>ick19</dc:creator>
  <cp:lastModifiedBy>Windows User</cp:lastModifiedBy>
  <cp:revision>26</cp:revision>
  <dcterms:created xsi:type="dcterms:W3CDTF">2020-03-12T02:49:33Z</dcterms:created>
  <dcterms:modified xsi:type="dcterms:W3CDTF">2023-10-30T03:00:12Z</dcterms:modified>
</cp:coreProperties>
</file>