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57" r:id="rId4"/>
    <p:sldId id="262" r:id="rId5"/>
    <p:sldId id="263" r:id="rId6"/>
    <p:sldId id="264" r:id="rId7"/>
    <p:sldId id="258" r:id="rId8"/>
    <p:sldId id="265" r:id="rId9"/>
    <p:sldId id="259" r:id="rId10"/>
    <p:sldId id="266" r:id="rId11"/>
    <p:sldId id="260" r:id="rId12"/>
    <p:sldId id="261" r:id="rId13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7" d="100"/>
          <a:sy n="87" d="100"/>
        </p:scale>
        <p:origin x="9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060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4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86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71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2079308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kern="0" spc="-157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Bahasa dan Ragam Bahasa</a:t>
            </a:r>
            <a:endParaRPr lang="en-US" sz="5249" dirty="0"/>
          </a:p>
        </p:txBody>
      </p:sp>
      <p:sp>
        <p:nvSpPr>
          <p:cNvPr id="5" name="Text 3"/>
          <p:cNvSpPr/>
          <p:nvPr/>
        </p:nvSpPr>
        <p:spPr>
          <a:xfrm>
            <a:off x="833199" y="4078962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Bahasa adalah sistem simbol suara yang digunakan oleh sekelompok orang untuk berkomunikasi satu sama lain. Ragam bahasa merujuk kepada beragam cara orang menggunakan bahasa, tergantung pada konteks dan fungsi komunikatif.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833199" y="5750481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19" y="5758101"/>
            <a:ext cx="340162" cy="34016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299686" y="5755958"/>
            <a:ext cx="2677239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by yulianajetia moon</a:t>
            </a:r>
            <a:endParaRPr lang="en-US" sz="2187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10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636814"/>
              </p:ext>
            </p:extLst>
          </p:nvPr>
        </p:nvGraphicFramePr>
        <p:xfrm>
          <a:off x="3095740" y="539827"/>
          <a:ext cx="7788925" cy="75846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75303"/>
                <a:gridCol w="4513622"/>
              </a:tblGrid>
              <a:tr h="424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Ragam lisan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Ragam tulisan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54598"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432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Verbal 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4320" algn="l"/>
                        </a:tabLst>
                      </a:pP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</a:rPr>
                        <a:t>Ditandai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</a:rPr>
                        <a:t>dengan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</a:rPr>
                        <a:t>intonasi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, jeda,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</a:rPr>
                        <a:t>lafal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, nada, tempo, dan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</a:rPr>
                        <a:t>durasi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432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Diserati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ekspresi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4320" algn="l"/>
                        </a:tabLst>
                      </a:pP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</a:rPr>
                        <a:t>Umumnya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</a:rPr>
                        <a:t>langsung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</a:rPr>
                        <a:t>bertatapan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</a:rPr>
                        <a:t>muka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</a:rPr>
                        <a:t>bisa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</a:rPr>
                        <a:t>juga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</a:rPr>
                        <a:t>melalui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 media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</a:rPr>
                        <a:t>komunikasi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</a:rPr>
                        <a:t>dan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</a:rPr>
                        <a:t>teknologi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432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Kompleks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dan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luas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4320" algn="l"/>
                        </a:tabLst>
                      </a:pP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</a:rPr>
                        <a:t>Bisa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</a:rPr>
                        <a:t>disederhanakan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</a:rPr>
                        <a:t>atau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</a:rPr>
                        <a:t>kelengkapannya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</a:rPr>
                        <a:t>dapat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</a:rPr>
                        <a:t>diabaikan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432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Umumnya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informal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atau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tidak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harus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menggunakan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bahasa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yang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baku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432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Tidak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kekal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atau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berubah-ubah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4320" algn="l"/>
                        </a:tabLst>
                      </a:pPr>
                      <a:r>
                        <a:rPr lang="fi-FI" sz="2000" dirty="0">
                          <a:solidFill>
                            <a:schemeClr val="tx1"/>
                          </a:solidFill>
                          <a:effectLst/>
                        </a:rPr>
                        <a:t>Non verbal atau melalui symbol tertulis.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432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Ditandai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dengan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pungtuasi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atau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tanda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baca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432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Tidak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disertai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ekspresi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432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Tidak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langsung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bertatapan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muka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432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Terbatas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atau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ringkas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432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Lengkap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dan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akurat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4320" algn="l"/>
                        </a:tabLst>
                      </a:pP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</a:rPr>
                        <a:t>Umumnya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 formal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</a:rPr>
                        <a:t>atau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</a:rPr>
                        <a:t>menggunakan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</a:rPr>
                        <a:t>bahasa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 yang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</a:rPr>
                        <a:t>baku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4320" algn="l"/>
                        </a:tabLst>
                      </a:pP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</a:rPr>
                        <a:t>Kekal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</a:rPr>
                        <a:t>atau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</a:rPr>
                        <a:t>tetap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714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2658189"/>
            <a:ext cx="69824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Ragam Formal dan Informal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037993" y="385941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206347" y="3901083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2760107" y="393573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Ragam Formal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2760107" y="4505087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Digunakan dalam situasi resmi, seperti pidato, surat resmi, atau tugas akademik.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7426285" y="385941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575590" y="3901083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3" name="Text 10"/>
          <p:cNvSpPr/>
          <p:nvPr/>
        </p:nvSpPr>
        <p:spPr>
          <a:xfrm>
            <a:off x="8148399" y="393573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Ragam Informal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8148399" y="4505087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Digunakan dalam situasi santai, seperti percakapan dengan teman, posting di media sosial, atau pesan teks.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721168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Ragam yang Mengalami Gangguan Percampuran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665339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Bahasa Gaul</a:t>
            </a:r>
            <a:endParaRPr lang="en-US" sz="2624" dirty="0"/>
          </a:p>
        </p:txBody>
      </p:sp>
      <p:sp>
        <p:nvSpPr>
          <p:cNvPr id="6" name="Text 4"/>
          <p:cNvSpPr/>
          <p:nvPr/>
        </p:nvSpPr>
        <p:spPr>
          <a:xfrm>
            <a:off x="2393394" y="4331732"/>
            <a:ext cx="4650819" cy="7996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Gabungan dari bahasa resmi, formal, dan bahasa asing.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2393394" y="5220176"/>
            <a:ext cx="4650819" cy="7996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Digunakan di kalangan muda, seperti "laper" daripada "lapar".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3806" y="3665339"/>
            <a:ext cx="28600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Bahasa Campuran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7949208" y="4331732"/>
            <a:ext cx="4650819" cy="11994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Gabungan dari dua bahasa atau lebih, seperti bahasa Melayu pasaran atau bahasa Tionghoa peranakan.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949208" y="5619988"/>
            <a:ext cx="4650819" cy="7996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Terbentuk dari kontak antarbudaya ketika masyarakat berinteraksi satu sama lain.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9142" y="993242"/>
            <a:ext cx="7315200" cy="5865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selalu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bergerak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maju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keheterogenan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adalalah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terjadi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Heterogen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kehidupan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terjadi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aspek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tetapi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aspek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Hal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berdampak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langsung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bahasa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sebab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bahasa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bagian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kehidupan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sendiri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Banyaknya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keragaman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terjadi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meciptakan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banyaknya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ragam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bahasa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kehidupan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391" y="264048"/>
            <a:ext cx="5486876" cy="82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8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801886"/>
            <a:ext cx="581798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 err="1" smtClean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Jenis</a:t>
            </a:r>
            <a:r>
              <a:rPr lang="en-US" sz="4374" b="1" kern="0" spc="-131" dirty="0" smtClean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4374" b="1" kern="0" spc="-131" dirty="0" err="1" smtClean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Ragam</a:t>
            </a:r>
            <a:r>
              <a:rPr lang="en-US" sz="4374" b="1" kern="0" spc="-131" dirty="0" smtClean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Bahasa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1940600"/>
            <a:ext cx="5166122" cy="2454712"/>
          </a:xfrm>
          <a:prstGeom prst="roundRect">
            <a:avLst>
              <a:gd name="adj" fmla="val 4073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73975" y="2176582"/>
            <a:ext cx="391894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Ragam Perorangan atau Idiolek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73975" y="2745938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Ragam bahasa yang digunakan oleh individu atau kelompok kecil dalam komunikasi sehari-hari.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1940600"/>
            <a:ext cx="5166122" cy="4607684"/>
          </a:xfrm>
          <a:prstGeom prst="roundRect">
            <a:avLst>
              <a:gd name="adj" fmla="val 4073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662267" y="2261419"/>
            <a:ext cx="4694158" cy="18979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en-US" sz="1600" dirty="0" err="1"/>
              <a:t>Setiap</a:t>
            </a:r>
            <a:r>
              <a:rPr lang="en-US" sz="1600" dirty="0"/>
              <a:t> orang </a:t>
            </a:r>
            <a:r>
              <a:rPr lang="en-US" sz="1600" dirty="0" err="1"/>
              <a:t>meiliki</a:t>
            </a:r>
            <a:r>
              <a:rPr lang="en-US" sz="1600" dirty="0"/>
              <a:t> </a:t>
            </a:r>
            <a:r>
              <a:rPr lang="en-US" sz="1600" dirty="0" err="1"/>
              <a:t>kekhasannya</a:t>
            </a:r>
            <a:r>
              <a:rPr lang="en-US" sz="1600" dirty="0"/>
              <a:t> </a:t>
            </a:r>
            <a:r>
              <a:rPr lang="en-US" sz="1600" dirty="0" err="1"/>
              <a:t>masing-masing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berbicara</a:t>
            </a:r>
            <a:r>
              <a:rPr lang="en-US" sz="1600" dirty="0"/>
              <a:t>, </a:t>
            </a:r>
            <a:r>
              <a:rPr lang="en-US" sz="1600" dirty="0" err="1"/>
              <a:t>sekalipun</a:t>
            </a:r>
            <a:r>
              <a:rPr lang="en-US" sz="1600" dirty="0"/>
              <a:t> </a:t>
            </a:r>
            <a:r>
              <a:rPr lang="en-US" sz="1600" dirty="0" err="1"/>
              <a:t>berdiri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penutur</a:t>
            </a:r>
            <a:r>
              <a:rPr lang="en-US" sz="1600" dirty="0"/>
              <a:t> </a:t>
            </a:r>
            <a:r>
              <a:rPr lang="en-US" sz="1600" dirty="0" err="1"/>
              <a:t>bahasa</a:t>
            </a:r>
            <a:r>
              <a:rPr lang="en-US" sz="1600" dirty="0"/>
              <a:t> yang </a:t>
            </a:r>
            <a:r>
              <a:rPr lang="en-US" sz="1600" dirty="0" err="1"/>
              <a:t>sama</a:t>
            </a:r>
            <a:r>
              <a:rPr lang="en-US" sz="1600" dirty="0"/>
              <a:t>, </a:t>
            </a:r>
            <a:r>
              <a:rPr lang="en-US" sz="1600" dirty="0" err="1"/>
              <a:t>keragaman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terjadi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kekhasan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gaya</a:t>
            </a:r>
            <a:r>
              <a:rPr lang="en-US" sz="1600" dirty="0"/>
              <a:t> </a:t>
            </a:r>
            <a:r>
              <a:rPr lang="en-US" sz="1600" dirty="0" err="1"/>
              <a:t>seseorang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berbicara</a:t>
            </a:r>
            <a:r>
              <a:rPr lang="en-US" sz="1600" dirty="0"/>
              <a:t>. Hal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terlihat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pablik</a:t>
            </a:r>
            <a:r>
              <a:rPr lang="en-US" sz="1600" dirty="0"/>
              <a:t> figure, </a:t>
            </a:r>
            <a:r>
              <a:rPr lang="en-US" sz="1600" dirty="0" err="1"/>
              <a:t>sekalipun</a:t>
            </a:r>
            <a:r>
              <a:rPr lang="en-US" sz="1600" dirty="0"/>
              <a:t> </a:t>
            </a:r>
            <a:r>
              <a:rPr lang="en-US" sz="1600" dirty="0" err="1"/>
              <a:t>sama</a:t>
            </a:r>
            <a:r>
              <a:rPr lang="en-US" sz="1600" dirty="0"/>
              <a:t> –</a:t>
            </a:r>
            <a:r>
              <a:rPr lang="en-US" sz="1600" dirty="0" err="1"/>
              <a:t>sama</a:t>
            </a:r>
            <a:r>
              <a:rPr lang="en-US" sz="1600" dirty="0"/>
              <a:t> </a:t>
            </a:r>
            <a:r>
              <a:rPr lang="en-US" sz="1600" dirty="0" err="1"/>
              <a:t>penutur</a:t>
            </a:r>
            <a:r>
              <a:rPr lang="en-US" sz="1600" dirty="0"/>
              <a:t> </a:t>
            </a:r>
            <a:r>
              <a:rPr lang="en-US" sz="1600" dirty="0" err="1"/>
              <a:t>bahasa</a:t>
            </a:r>
            <a:r>
              <a:rPr lang="en-US" sz="1600" dirty="0"/>
              <a:t> Indonesia, </a:t>
            </a:r>
            <a:r>
              <a:rPr lang="en-US" sz="1600" dirty="0" err="1"/>
              <a:t>tetapi</a:t>
            </a:r>
            <a:r>
              <a:rPr lang="en-US" sz="1600" dirty="0"/>
              <a:t> </a:t>
            </a:r>
            <a:r>
              <a:rPr lang="en-US" sz="1600" dirty="0" err="1"/>
              <a:t>kekahasan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berbahasa</a:t>
            </a:r>
            <a:r>
              <a:rPr lang="en-US" sz="1600" dirty="0"/>
              <a:t> Indonesia yang </a:t>
            </a:r>
            <a:r>
              <a:rPr lang="en-US" sz="1600" dirty="0" err="1"/>
              <a:t>dimunculkan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berbeda</a:t>
            </a:r>
            <a:r>
              <a:rPr lang="en-US" sz="1600" dirty="0"/>
              <a:t>. Hal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disebabkan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lingkungan</a:t>
            </a:r>
            <a:r>
              <a:rPr lang="en-US" sz="1600" dirty="0"/>
              <a:t>, </a:t>
            </a:r>
            <a:r>
              <a:rPr lang="en-US" sz="1600" dirty="0" err="1"/>
              <a:t>bahasa</a:t>
            </a:r>
            <a:r>
              <a:rPr lang="en-US" sz="1600" dirty="0"/>
              <a:t> </a:t>
            </a:r>
            <a:r>
              <a:rPr lang="en-US" sz="1600" dirty="0" err="1"/>
              <a:t>pertama</a:t>
            </a:r>
            <a:r>
              <a:rPr lang="en-US" sz="1600" dirty="0"/>
              <a:t>, </a:t>
            </a:r>
            <a:r>
              <a:rPr lang="en-US" sz="1600" dirty="0" err="1"/>
              <a:t>pendidikan</a:t>
            </a:r>
            <a:r>
              <a:rPr lang="en-US" sz="1600" dirty="0"/>
              <a:t>, </a:t>
            </a:r>
            <a:r>
              <a:rPr lang="en-US" sz="1600" dirty="0" err="1"/>
              <a:t>kebutuhan</a:t>
            </a:r>
            <a:r>
              <a:rPr lang="en-US" sz="1600" dirty="0"/>
              <a:t>, </a:t>
            </a:r>
            <a:r>
              <a:rPr lang="en-US" sz="1600" dirty="0" err="1"/>
              <a:t>kebiasaan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lain </a:t>
            </a:r>
            <a:r>
              <a:rPr lang="en-US" sz="1600" dirty="0" err="1"/>
              <a:t>sebagainya</a:t>
            </a:r>
            <a:r>
              <a:rPr lang="en-US" sz="1600" dirty="0"/>
              <a:t>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163145" y="1252350"/>
            <a:ext cx="4694158" cy="6943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txBody>
          <a:bodyPr wrap="square" rtlCol="0" anchor="t"/>
          <a:lstStyle/>
          <a:p>
            <a:pPr>
              <a:lnSpc>
                <a:spcPts val="2734"/>
              </a:lnSpc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Ragam Berdasarkan Wilayah atau Dialek</a:t>
            </a:r>
            <a:endParaRPr lang="en-US" sz="2187" dirty="0">
              <a:solidFill>
                <a:prstClr val="black"/>
              </a:solidFill>
            </a:endParaRPr>
          </a:p>
        </p:txBody>
      </p:sp>
      <p:sp>
        <p:nvSpPr>
          <p:cNvPr id="10" name="Text 8"/>
          <p:cNvSpPr/>
          <p:nvPr/>
        </p:nvSpPr>
        <p:spPr>
          <a:xfrm>
            <a:off x="1035325" y="2454028"/>
            <a:ext cx="4694158" cy="1066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Ragam bahasa yang terbentuk karena perbedaan geografis, dari satu wilayah ke wilayah lainnya.</a:t>
            </a:r>
            <a:endParaRPr lang="en-US" sz="1750" dirty="0">
              <a:solidFill>
                <a:prstClr val="black"/>
              </a:solidFill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426285" y="1946724"/>
            <a:ext cx="5166122" cy="5480872"/>
          </a:xfrm>
          <a:prstGeom prst="roundRect">
            <a:avLst>
              <a:gd name="adj" fmla="val 3558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662267" y="2290916"/>
            <a:ext cx="4694158" cy="49006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2000" dirty="0" err="1"/>
              <a:t>Dialek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variasi</a:t>
            </a:r>
            <a:r>
              <a:rPr lang="en-US" sz="2000" dirty="0"/>
              <a:t> </a:t>
            </a:r>
            <a:r>
              <a:rPr lang="en-US" sz="2000" dirty="0" err="1"/>
              <a:t>bahasa</a:t>
            </a:r>
            <a:r>
              <a:rPr lang="en-US" sz="2000" dirty="0"/>
              <a:t> </a:t>
            </a:r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wilayah</a:t>
            </a:r>
            <a:r>
              <a:rPr lang="en-US" sz="2000" dirty="0"/>
              <a:t>.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bahasa</a:t>
            </a:r>
            <a:r>
              <a:rPr lang="en-US" sz="2000" dirty="0"/>
              <a:t> </a:t>
            </a:r>
            <a:r>
              <a:rPr lang="en-US" sz="2000" dirty="0" err="1"/>
              <a:t>ditelusuri</a:t>
            </a:r>
            <a:r>
              <a:rPr lang="en-US" sz="2000" dirty="0"/>
              <a:t> </a:t>
            </a:r>
            <a:r>
              <a:rPr lang="en-US" sz="2000" dirty="0" err="1"/>
              <a:t>perkembangannya</a:t>
            </a:r>
            <a:r>
              <a:rPr lang="en-US" sz="2000" dirty="0"/>
              <a:t>, </a:t>
            </a:r>
            <a:r>
              <a:rPr lang="en-US" sz="2000" dirty="0" err="1"/>
              <a:t>mulai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masa </a:t>
            </a:r>
            <a:r>
              <a:rPr lang="en-US" sz="2000" dirty="0" err="1"/>
              <a:t>lampau</a:t>
            </a:r>
            <a:r>
              <a:rPr lang="en-US" sz="2000" dirty="0"/>
              <a:t> </a:t>
            </a:r>
            <a:r>
              <a:rPr lang="en-US" sz="2000" dirty="0" err="1"/>
              <a:t>hingga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,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bahasa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terpecah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variasi</a:t>
            </a:r>
            <a:r>
              <a:rPr lang="en-US" sz="2000" dirty="0"/>
              <a:t> yang  </a:t>
            </a:r>
            <a:r>
              <a:rPr lang="en-US" sz="2000" dirty="0" err="1"/>
              <a:t>berbeda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terus</a:t>
            </a:r>
            <a:r>
              <a:rPr lang="en-US" sz="2000" dirty="0"/>
              <a:t> </a:t>
            </a:r>
            <a:r>
              <a:rPr lang="en-US" sz="2000" dirty="0" err="1"/>
              <a:t>tumbuh</a:t>
            </a:r>
            <a:r>
              <a:rPr lang="en-US" sz="2000" dirty="0"/>
              <a:t> </a:t>
            </a:r>
            <a:r>
              <a:rPr lang="en-US" sz="2000" dirty="0" err="1"/>
              <a:t>hingga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bahasa</a:t>
            </a:r>
            <a:r>
              <a:rPr lang="en-US" sz="2000" dirty="0"/>
              <a:t> yang </a:t>
            </a:r>
            <a:r>
              <a:rPr lang="en-US" sz="2000" dirty="0" err="1"/>
              <a:t>benar-benar</a:t>
            </a:r>
            <a:r>
              <a:rPr lang="en-US" sz="2000" dirty="0"/>
              <a:t> </a:t>
            </a:r>
            <a:r>
              <a:rPr lang="en-US" sz="2000" dirty="0" err="1"/>
              <a:t>berbeda</a:t>
            </a:r>
            <a:r>
              <a:rPr lang="en-US" sz="2000" dirty="0"/>
              <a:t>.  </a:t>
            </a:r>
            <a:r>
              <a:rPr lang="en-US" sz="2000" dirty="0" err="1"/>
              <a:t>Verhaar</a:t>
            </a:r>
            <a:r>
              <a:rPr lang="en-US" sz="2000" dirty="0"/>
              <a:t> (1995:6) </a:t>
            </a:r>
            <a:r>
              <a:rPr lang="en-US" sz="2000" dirty="0" err="1"/>
              <a:t>memberi</a:t>
            </a:r>
            <a:r>
              <a:rPr lang="en-US" sz="2000" dirty="0"/>
              <a:t> </a:t>
            </a:r>
            <a:r>
              <a:rPr lang="en-US" sz="2000" dirty="0" err="1"/>
              <a:t>contoh</a:t>
            </a:r>
            <a:r>
              <a:rPr lang="en-US" sz="2000" dirty="0"/>
              <a:t>, “Bahasa </a:t>
            </a:r>
            <a:r>
              <a:rPr lang="en-US" sz="2000" dirty="0" err="1"/>
              <a:t>latin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abad</a:t>
            </a:r>
            <a:r>
              <a:rPr lang="en-US" sz="2000" dirty="0"/>
              <a:t> yang </a:t>
            </a:r>
            <a:r>
              <a:rPr lang="en-US" sz="2000" dirty="0" err="1"/>
              <a:t>lalu</a:t>
            </a:r>
            <a:r>
              <a:rPr lang="en-US" sz="2000" dirty="0"/>
              <a:t> </a:t>
            </a:r>
            <a:r>
              <a:rPr lang="en-US" sz="2000" dirty="0" err="1"/>
              <a:t>terdiri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dialek</a:t>
            </a:r>
            <a:r>
              <a:rPr lang="en-US" sz="2000" dirty="0"/>
              <a:t>, </a:t>
            </a:r>
            <a:r>
              <a:rPr lang="en-US" sz="2000" dirty="0" err="1"/>
              <a:t>kemudian</a:t>
            </a:r>
            <a:r>
              <a:rPr lang="en-US" sz="2000" dirty="0"/>
              <a:t> </a:t>
            </a:r>
            <a:r>
              <a:rPr lang="en-US" sz="2000" dirty="0" err="1"/>
              <a:t>tumbuh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bahasa</a:t>
            </a:r>
            <a:r>
              <a:rPr lang="en-US" sz="2000" dirty="0"/>
              <a:t> yang </a:t>
            </a:r>
            <a:r>
              <a:rPr lang="en-US" sz="2000" dirty="0" err="1"/>
              <a:t>berlain-lainan</a:t>
            </a:r>
            <a:r>
              <a:rPr lang="en-US" sz="2000" dirty="0"/>
              <a:t>,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bahasa</a:t>
            </a:r>
            <a:r>
              <a:rPr lang="en-US" sz="2000" dirty="0"/>
              <a:t> </a:t>
            </a:r>
            <a:r>
              <a:rPr lang="en-US" sz="2000" dirty="0" err="1"/>
              <a:t>Prancis</a:t>
            </a:r>
            <a:r>
              <a:rPr lang="en-US" sz="2000" dirty="0"/>
              <a:t>, </a:t>
            </a:r>
            <a:r>
              <a:rPr lang="en-US" sz="2000" dirty="0" err="1"/>
              <a:t>Itali</a:t>
            </a:r>
            <a:r>
              <a:rPr lang="en-US" sz="2000" dirty="0"/>
              <a:t>, </a:t>
            </a:r>
            <a:r>
              <a:rPr lang="en-US" sz="2000" dirty="0" err="1"/>
              <a:t>Spayol</a:t>
            </a:r>
            <a:r>
              <a:rPr lang="en-US" sz="2000" dirty="0"/>
              <a:t>, </a:t>
            </a:r>
            <a:r>
              <a:rPr lang="en-US" sz="2000" dirty="0" err="1"/>
              <a:t>Portugis</a:t>
            </a:r>
            <a:r>
              <a:rPr lang="en-US" sz="2000" dirty="0"/>
              <a:t>, </a:t>
            </a:r>
            <a:r>
              <a:rPr lang="en-US" sz="2000" dirty="0" err="1"/>
              <a:t>dll</a:t>
            </a:r>
            <a:r>
              <a:rPr lang="en-US" sz="2000" dirty="0"/>
              <a:t>.” </a:t>
            </a:r>
            <a:r>
              <a:rPr lang="en-US" sz="2000" dirty="0" err="1"/>
              <a:t>Keragaman</a:t>
            </a:r>
            <a:r>
              <a:rPr lang="en-US" sz="2000" dirty="0"/>
              <a:t> </a:t>
            </a:r>
            <a:r>
              <a:rPr lang="en-US" sz="2000" dirty="0" err="1"/>
              <a:t>bahasa</a:t>
            </a:r>
            <a:r>
              <a:rPr lang="en-US" sz="2000" dirty="0"/>
              <a:t> </a:t>
            </a:r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wilayah</a:t>
            </a:r>
            <a:r>
              <a:rPr lang="en-US" sz="2000" dirty="0"/>
              <a:t>,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letak</a:t>
            </a:r>
            <a:r>
              <a:rPr lang="en-US" sz="2000" dirty="0"/>
              <a:t> </a:t>
            </a:r>
            <a:r>
              <a:rPr lang="en-US" sz="2000" dirty="0" err="1"/>
              <a:t>geografis</a:t>
            </a:r>
            <a:r>
              <a:rPr lang="en-US" sz="2000" dirty="0"/>
              <a:t>, </a:t>
            </a:r>
            <a:r>
              <a:rPr lang="en-US" sz="2000" dirty="0" err="1"/>
              <a:t>budaya</a:t>
            </a:r>
            <a:r>
              <a:rPr lang="en-US" sz="2000" dirty="0"/>
              <a:t>, 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/>
              <a:t>mobilitas</a:t>
            </a:r>
            <a:r>
              <a:rPr lang="en-US" sz="2000" dirty="0"/>
              <a:t>, </a:t>
            </a:r>
            <a:r>
              <a:rPr lang="en-US" sz="2000" dirty="0" err="1"/>
              <a:t>kekreatifan</a:t>
            </a:r>
            <a:r>
              <a:rPr lang="en-US" sz="2000" dirty="0"/>
              <a:t> </a:t>
            </a:r>
            <a:r>
              <a:rPr lang="en-US" sz="2000" dirty="0" err="1"/>
              <a:t>penutur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lain </a:t>
            </a:r>
            <a:r>
              <a:rPr lang="en-US" sz="2000" dirty="0" err="1"/>
              <a:t>sebagainya</a:t>
            </a:r>
            <a:r>
              <a:rPr lang="en-US" sz="2000" dirty="0"/>
              <a:t>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34858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801886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5468"/>
              </a:lnSpc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Ragam Bahasa</a:t>
            </a:r>
            <a:endParaRPr lang="en-US" sz="4374" dirty="0">
              <a:solidFill>
                <a:prstClr val="black"/>
              </a:solidFill>
            </a:endParaRPr>
          </a:p>
        </p:txBody>
      </p:sp>
      <p:sp>
        <p:nvSpPr>
          <p:cNvPr id="11" name="Shape 9"/>
          <p:cNvSpPr/>
          <p:nvPr/>
        </p:nvSpPr>
        <p:spPr>
          <a:xfrm>
            <a:off x="1802011" y="1852851"/>
            <a:ext cx="5166122" cy="2810113"/>
          </a:xfrm>
          <a:prstGeom prst="roundRect">
            <a:avLst>
              <a:gd name="adj" fmla="val 3558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119739" y="2082523"/>
            <a:ext cx="344864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Ragam Sosial atau Sosiolek</a:t>
            </a:r>
            <a:endParaRPr lang="en-US" sz="2187" dirty="0">
              <a:solidFill>
                <a:prstClr val="black"/>
              </a:solidFill>
            </a:endParaRPr>
          </a:p>
        </p:txBody>
      </p:sp>
      <p:sp>
        <p:nvSpPr>
          <p:cNvPr id="13" name="Text 11"/>
          <p:cNvSpPr/>
          <p:nvPr/>
        </p:nvSpPr>
        <p:spPr>
          <a:xfrm>
            <a:off x="2037993" y="2638307"/>
            <a:ext cx="46941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Ragam bahasa yang dipengaruhi oleh latar belakang sosial individu atau kelompok seperti usia, jenis kelamin, status sosial, pendidikan, dan lain-lain.</a:t>
            </a:r>
            <a:endParaRPr lang="en-US" sz="1750" dirty="0">
              <a:solidFill>
                <a:prstClr val="black"/>
              </a:solidFill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426285" y="1740666"/>
            <a:ext cx="5166122" cy="5686930"/>
          </a:xfrm>
          <a:prstGeom prst="roundRect">
            <a:avLst>
              <a:gd name="adj" fmla="val 3558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662267" y="2082523"/>
            <a:ext cx="4694158" cy="51090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en-US" sz="1600" dirty="0" err="1"/>
              <a:t>Kemajemukan</a:t>
            </a:r>
            <a:r>
              <a:rPr lang="en-US" sz="1600" dirty="0"/>
              <a:t> </a:t>
            </a:r>
            <a:r>
              <a:rPr lang="en-US" sz="1600" dirty="0" err="1"/>
              <a:t>masyarakat</a:t>
            </a:r>
            <a:r>
              <a:rPr lang="en-US" sz="1600" dirty="0"/>
              <a:t> </a:t>
            </a:r>
            <a:r>
              <a:rPr lang="en-US" sz="1600" dirty="0" err="1"/>
              <a:t>terjadi</a:t>
            </a:r>
            <a:r>
              <a:rPr lang="en-US" sz="1600" dirty="0"/>
              <a:t> </a:t>
            </a:r>
            <a:r>
              <a:rPr lang="en-US" sz="1600" dirty="0" err="1"/>
              <a:t>juga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tingkatan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r>
              <a:rPr lang="en-US" sz="1600" dirty="0"/>
              <a:t>.  </a:t>
            </a:r>
            <a:r>
              <a:rPr lang="en-US" sz="1600" dirty="0" err="1"/>
              <a:t>Contoh</a:t>
            </a:r>
            <a:r>
              <a:rPr lang="en-US" sz="1600" dirty="0"/>
              <a:t> </a:t>
            </a:r>
            <a:r>
              <a:rPr lang="en-US" sz="1600" dirty="0" err="1"/>
              <a:t>tingkatan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r>
              <a:rPr lang="en-US" sz="1600" dirty="0"/>
              <a:t>,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kaum</a:t>
            </a:r>
            <a:r>
              <a:rPr lang="en-US" sz="1600" dirty="0"/>
              <a:t> </a:t>
            </a:r>
            <a:r>
              <a:rPr lang="en-US" sz="1600" dirty="0" err="1"/>
              <a:t>bangsawan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rakyat</a:t>
            </a:r>
            <a:r>
              <a:rPr lang="en-US" sz="1600" dirty="0"/>
              <a:t> </a:t>
            </a:r>
            <a:r>
              <a:rPr lang="en-US" sz="1600" dirty="0" err="1"/>
              <a:t>biasa</a:t>
            </a:r>
            <a:r>
              <a:rPr lang="en-US" sz="1600" dirty="0"/>
              <a:t>, </a:t>
            </a:r>
            <a:r>
              <a:rPr lang="en-US" sz="1600" dirty="0" err="1"/>
              <a:t>kalangan</a:t>
            </a:r>
            <a:r>
              <a:rPr lang="en-US" sz="1600" dirty="0"/>
              <a:t> </a:t>
            </a:r>
            <a:r>
              <a:rPr lang="en-US" sz="1600" dirty="0" err="1"/>
              <a:t>pejabat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petani</a:t>
            </a:r>
            <a:r>
              <a:rPr lang="en-US" sz="1600" dirty="0"/>
              <a:t>, </a:t>
            </a:r>
            <a:r>
              <a:rPr lang="en-US" sz="1600" dirty="0" err="1"/>
              <a:t>kaum</a:t>
            </a:r>
            <a:r>
              <a:rPr lang="en-US" sz="1600" dirty="0"/>
              <a:t> </a:t>
            </a:r>
            <a:r>
              <a:rPr lang="en-US" sz="1600" dirty="0" err="1"/>
              <a:t>intelektual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para </a:t>
            </a:r>
            <a:r>
              <a:rPr lang="en-US" sz="1600" dirty="0" err="1"/>
              <a:t>ahli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orang </a:t>
            </a:r>
            <a:r>
              <a:rPr lang="en-US" sz="1600" dirty="0" err="1"/>
              <a:t>awam</a:t>
            </a:r>
            <a:r>
              <a:rPr lang="en-US" sz="1600" dirty="0"/>
              <a:t>, orang </a:t>
            </a:r>
            <a:r>
              <a:rPr lang="en-US" sz="1600" dirty="0" err="1"/>
              <a:t>tua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anak-anak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lain </a:t>
            </a:r>
            <a:r>
              <a:rPr lang="en-US" sz="1600" dirty="0" err="1"/>
              <a:t>sebagainya</a:t>
            </a:r>
            <a:r>
              <a:rPr lang="en-US" sz="1600" dirty="0"/>
              <a:t>. </a:t>
            </a:r>
            <a:r>
              <a:rPr lang="en-US" sz="1600" dirty="0" err="1"/>
              <a:t>Berdasarkan</a:t>
            </a:r>
            <a:r>
              <a:rPr lang="en-US" sz="1600" dirty="0"/>
              <a:t> </a:t>
            </a:r>
            <a:r>
              <a:rPr lang="en-US" sz="1600" dirty="0" err="1"/>
              <a:t>tingkatan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ragam</a:t>
            </a:r>
            <a:r>
              <a:rPr lang="en-US" sz="1600" dirty="0"/>
              <a:t> </a:t>
            </a:r>
            <a:r>
              <a:rPr lang="en-US" sz="1600" dirty="0" err="1"/>
              <a:t>bahasa</a:t>
            </a:r>
            <a:r>
              <a:rPr lang="en-US" sz="1600" dirty="0"/>
              <a:t> yang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berbeda</a:t>
            </a:r>
            <a:r>
              <a:rPr lang="en-US" sz="1600" dirty="0"/>
              <a:t>. </a:t>
            </a:r>
            <a:endParaRPr lang="en-GB" sz="1600" dirty="0"/>
          </a:p>
          <a:p>
            <a:pPr>
              <a:lnSpc>
                <a:spcPts val="2799"/>
              </a:lnSpc>
            </a:pPr>
            <a:endParaRPr lang="en-US" sz="17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08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801886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5468"/>
              </a:lnSpc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Ragam Bahasa</a:t>
            </a:r>
            <a:endParaRPr lang="en-US" sz="4374" dirty="0">
              <a:solidFill>
                <a:prstClr val="black"/>
              </a:solidFill>
            </a:endParaRPr>
          </a:p>
        </p:txBody>
      </p:sp>
      <p:sp>
        <p:nvSpPr>
          <p:cNvPr id="8" name="Shape 6"/>
          <p:cNvSpPr/>
          <p:nvPr/>
        </p:nvSpPr>
        <p:spPr>
          <a:xfrm>
            <a:off x="7426285" y="1940599"/>
            <a:ext cx="5166122" cy="5539853"/>
          </a:xfrm>
          <a:prstGeom prst="roundRect">
            <a:avLst>
              <a:gd name="adj" fmla="val 4073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662267" y="2044163"/>
            <a:ext cx="4694158" cy="5083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en-US" sz="1600" dirty="0" err="1"/>
              <a:t>Ragam</a:t>
            </a:r>
            <a:r>
              <a:rPr lang="en-US" sz="1600" dirty="0"/>
              <a:t> </a:t>
            </a:r>
            <a:r>
              <a:rPr lang="en-US" sz="1600" dirty="0" err="1"/>
              <a:t>bahasa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berbeda</a:t>
            </a:r>
            <a:r>
              <a:rPr lang="en-US" sz="1600" dirty="0"/>
              <a:t> </a:t>
            </a:r>
            <a:r>
              <a:rPr lang="en-US" sz="1600" dirty="0" err="1"/>
              <a:t>apabila</a:t>
            </a:r>
            <a:r>
              <a:rPr lang="en-US" sz="1600" dirty="0"/>
              <a:t> </a:t>
            </a:r>
            <a:r>
              <a:rPr lang="en-US" sz="1600" dirty="0" err="1"/>
              <a:t>dikaitkan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bidang-bidang</a:t>
            </a:r>
            <a:r>
              <a:rPr lang="en-US" sz="1600" dirty="0"/>
              <a:t>, </a:t>
            </a:r>
            <a:r>
              <a:rPr lang="en-US" sz="1600" dirty="0" err="1"/>
              <a:t>misalnya</a:t>
            </a:r>
            <a:r>
              <a:rPr lang="en-US" sz="1600" dirty="0"/>
              <a:t> </a:t>
            </a:r>
            <a:r>
              <a:rPr lang="en-US" sz="1600" dirty="0" err="1"/>
              <a:t>sekalipun</a:t>
            </a:r>
            <a:r>
              <a:rPr lang="en-US" sz="1600" dirty="0"/>
              <a:t> </a:t>
            </a:r>
            <a:r>
              <a:rPr lang="en-US" sz="1600" dirty="0" err="1"/>
              <a:t>sama-sama</a:t>
            </a:r>
            <a:r>
              <a:rPr lang="en-US" sz="1600" dirty="0"/>
              <a:t> </a:t>
            </a:r>
            <a:r>
              <a:rPr lang="en-US" sz="1600" dirty="0" err="1"/>
              <a:t>berhadapan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orang </a:t>
            </a:r>
            <a:r>
              <a:rPr lang="en-US" sz="1600" dirty="0" err="1"/>
              <a:t>banyak</a:t>
            </a:r>
            <a:r>
              <a:rPr lang="en-US" sz="1600" dirty="0"/>
              <a:t> </a:t>
            </a:r>
            <a:r>
              <a:rPr lang="en-US" sz="1600" dirty="0" err="1"/>
              <a:t>namun</a:t>
            </a:r>
            <a:r>
              <a:rPr lang="en-US" sz="1600" dirty="0"/>
              <a:t> </a:t>
            </a:r>
            <a:r>
              <a:rPr lang="en-US" sz="1600" dirty="0" err="1"/>
              <a:t>ragam</a:t>
            </a:r>
            <a:r>
              <a:rPr lang="en-US" sz="1600" dirty="0"/>
              <a:t> </a:t>
            </a:r>
            <a:r>
              <a:rPr lang="en-US" sz="1600" dirty="0" err="1"/>
              <a:t>bahasa</a:t>
            </a:r>
            <a:r>
              <a:rPr lang="en-US" sz="1600" dirty="0"/>
              <a:t>  </a:t>
            </a:r>
            <a:r>
              <a:rPr lang="en-US" sz="1600" dirty="0" err="1"/>
              <a:t>seorang</a:t>
            </a:r>
            <a:r>
              <a:rPr lang="en-US" sz="1600" dirty="0"/>
              <a:t> </a:t>
            </a:r>
            <a:r>
              <a:rPr lang="en-US" sz="1600" dirty="0" err="1"/>
              <a:t>politikus</a:t>
            </a:r>
            <a:r>
              <a:rPr lang="en-US" sz="1600" dirty="0"/>
              <a:t>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ia</a:t>
            </a:r>
            <a:r>
              <a:rPr lang="en-US" sz="1600" dirty="0"/>
              <a:t> </a:t>
            </a:r>
            <a:r>
              <a:rPr lang="en-US" sz="1600" dirty="0" err="1"/>
              <a:t>berkampanye</a:t>
            </a:r>
            <a:r>
              <a:rPr lang="en-US" sz="1600" dirty="0"/>
              <a:t> </a:t>
            </a:r>
            <a:r>
              <a:rPr lang="en-US" sz="1600" dirty="0" err="1"/>
              <a:t>berbeda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ragam</a:t>
            </a:r>
            <a:r>
              <a:rPr lang="en-US" sz="1600" dirty="0"/>
              <a:t> </a:t>
            </a:r>
            <a:r>
              <a:rPr lang="en-US" sz="1600" dirty="0" err="1"/>
              <a:t>bahasa</a:t>
            </a:r>
            <a:r>
              <a:rPr lang="en-US" sz="1600" dirty="0"/>
              <a:t> yang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seorang</a:t>
            </a:r>
            <a:r>
              <a:rPr lang="en-US" sz="1600" dirty="0"/>
              <a:t> </a:t>
            </a:r>
            <a:r>
              <a:rPr lang="en-US" sz="1600" dirty="0" err="1"/>
              <a:t>tokoh</a:t>
            </a:r>
            <a:r>
              <a:rPr lang="en-US" sz="1600" dirty="0"/>
              <a:t> agama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ia</a:t>
            </a:r>
            <a:r>
              <a:rPr lang="en-US" sz="1600" dirty="0"/>
              <a:t> </a:t>
            </a:r>
            <a:r>
              <a:rPr lang="en-US" sz="1600" dirty="0" err="1"/>
              <a:t>berkotbah</a:t>
            </a:r>
            <a:r>
              <a:rPr lang="en-US" sz="1600" dirty="0"/>
              <a:t>. </a:t>
            </a:r>
            <a:r>
              <a:rPr lang="en-GB" sz="1600" dirty="0" err="1"/>
              <a:t>Perbedaan</a:t>
            </a:r>
            <a:r>
              <a:rPr lang="en-GB" sz="1600" dirty="0"/>
              <a:t> </a:t>
            </a:r>
            <a:r>
              <a:rPr lang="en-GB" sz="1600" dirty="0" err="1"/>
              <a:t>itu</a:t>
            </a:r>
            <a:r>
              <a:rPr lang="en-GB" sz="1600" dirty="0"/>
              <a:t> </a:t>
            </a:r>
            <a:r>
              <a:rPr lang="en-GB" sz="1600" dirty="0" err="1"/>
              <a:t>juga</a:t>
            </a:r>
            <a:r>
              <a:rPr lang="en-GB" sz="1600" dirty="0"/>
              <a:t> </a:t>
            </a:r>
            <a:r>
              <a:rPr lang="en-GB" sz="1600" dirty="0" err="1"/>
              <a:t>tampak</a:t>
            </a:r>
            <a:r>
              <a:rPr lang="en-GB" sz="1600" dirty="0"/>
              <a:t> </a:t>
            </a:r>
            <a:r>
              <a:rPr lang="en-GB" sz="1600" dirty="0" err="1"/>
              <a:t>pada</a:t>
            </a:r>
            <a:r>
              <a:rPr lang="en-GB" sz="1600" dirty="0"/>
              <a:t>  </a:t>
            </a:r>
            <a:r>
              <a:rPr lang="en-GB" sz="1600" dirty="0" err="1"/>
              <a:t>bidang</a:t>
            </a:r>
            <a:r>
              <a:rPr lang="en-GB" sz="1600" dirty="0"/>
              <a:t> </a:t>
            </a:r>
            <a:r>
              <a:rPr lang="en-GB" sz="1600" dirty="0" err="1"/>
              <a:t>hukum</a:t>
            </a:r>
            <a:r>
              <a:rPr lang="en-GB" sz="1600" dirty="0"/>
              <a:t>, </a:t>
            </a:r>
            <a:r>
              <a:rPr lang="en-GB" sz="1600" dirty="0" err="1"/>
              <a:t>kesehatan</a:t>
            </a:r>
            <a:r>
              <a:rPr lang="en-GB" sz="1600" dirty="0"/>
              <a:t>, </a:t>
            </a:r>
            <a:r>
              <a:rPr lang="en-GB" sz="1600" dirty="0" err="1"/>
              <a:t>informatika</a:t>
            </a:r>
            <a:r>
              <a:rPr lang="en-GB" sz="1600" dirty="0"/>
              <a:t>, </a:t>
            </a:r>
            <a:r>
              <a:rPr lang="en-GB" sz="1600" dirty="0" err="1"/>
              <a:t>sastra</a:t>
            </a:r>
            <a:r>
              <a:rPr lang="en-GB" sz="1600" dirty="0"/>
              <a:t>, </a:t>
            </a:r>
            <a:r>
              <a:rPr lang="en-GB" sz="1600" dirty="0" err="1"/>
              <a:t>dan</a:t>
            </a:r>
            <a:r>
              <a:rPr lang="en-GB" sz="1600" dirty="0"/>
              <a:t> </a:t>
            </a:r>
            <a:r>
              <a:rPr lang="en-GB" sz="1600" dirty="0" err="1"/>
              <a:t>bidang</a:t>
            </a:r>
            <a:r>
              <a:rPr lang="en-GB" sz="1600" dirty="0"/>
              <a:t> </a:t>
            </a:r>
            <a:r>
              <a:rPr lang="en-GB" sz="1600" dirty="0" err="1"/>
              <a:t>lainnya</a:t>
            </a:r>
            <a:r>
              <a:rPr lang="en-GB" sz="1600" dirty="0"/>
              <a:t>. </a:t>
            </a:r>
          </a:p>
          <a:p>
            <a:pPr>
              <a:lnSpc>
                <a:spcPts val="2799"/>
              </a:lnSpc>
            </a:pPr>
            <a:endParaRPr lang="en-US" sz="1750" dirty="0">
              <a:solidFill>
                <a:prstClr val="black"/>
              </a:solidFill>
            </a:endParaRPr>
          </a:p>
        </p:txBody>
      </p:sp>
      <p:sp>
        <p:nvSpPr>
          <p:cNvPr id="14" name="Shape 12"/>
          <p:cNvSpPr/>
          <p:nvPr/>
        </p:nvSpPr>
        <p:spPr>
          <a:xfrm>
            <a:off x="2037993" y="1940600"/>
            <a:ext cx="5166122" cy="2810113"/>
          </a:xfrm>
          <a:prstGeom prst="roundRect">
            <a:avLst>
              <a:gd name="adj" fmla="val 3558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2186884" y="2044162"/>
            <a:ext cx="469415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34"/>
              </a:lnSpc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Ragam Berdasarkan Bidang atau Fungsiolek</a:t>
            </a:r>
            <a:endParaRPr lang="en-US" sz="2187" dirty="0">
              <a:solidFill>
                <a:prstClr val="black"/>
              </a:solidFill>
            </a:endParaRPr>
          </a:p>
        </p:txBody>
      </p:sp>
      <p:sp>
        <p:nvSpPr>
          <p:cNvPr id="16" name="Text 14"/>
          <p:cNvSpPr/>
          <p:nvPr/>
        </p:nvSpPr>
        <p:spPr>
          <a:xfrm>
            <a:off x="2363154" y="2915424"/>
            <a:ext cx="46941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Ragam bahasa yang digunakan dalam kegiatan atau bidang kehidupan tertentu, seperti bahasa ilmiah, bahasa olahraga, bahasa bisnis, dan lain-lain.</a:t>
            </a:r>
            <a:endParaRPr lang="en-US" sz="17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429941"/>
            <a:ext cx="499883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Ragam Kesantunan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7293054" y="2568654"/>
            <a:ext cx="44410" cy="4230886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6" name="Shape 4"/>
          <p:cNvSpPr/>
          <p:nvPr/>
        </p:nvSpPr>
        <p:spPr>
          <a:xfrm>
            <a:off x="7565172" y="2969955"/>
            <a:ext cx="777597" cy="444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7" name="Shape 5"/>
          <p:cNvSpPr/>
          <p:nvPr/>
        </p:nvSpPr>
        <p:spPr>
          <a:xfrm>
            <a:off x="7065228" y="274224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233583" y="2783919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8537258" y="279082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Bahasa Halus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8537258" y="3360182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Digunakan dalam situasi formal dan resmi, serta menunjukkan kesopanan dan penghormatan.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6287631" y="4080808"/>
            <a:ext cx="777597" cy="444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228" y="385310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14533" y="3894773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2"/>
          <p:cNvSpPr/>
          <p:nvPr/>
        </p:nvSpPr>
        <p:spPr>
          <a:xfrm>
            <a:off x="3871198" y="390167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Bahasa Santun</a:t>
            </a:r>
            <a:endParaRPr lang="en-US" sz="2187" dirty="0"/>
          </a:p>
        </p:txBody>
      </p:sp>
      <p:sp>
        <p:nvSpPr>
          <p:cNvPr id="15" name="Text 13"/>
          <p:cNvSpPr/>
          <p:nvPr/>
        </p:nvSpPr>
        <p:spPr>
          <a:xfrm>
            <a:off x="2037993" y="4471035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Bahasa yang digunakan dalam situasi informal namun tetap memperhatikan kesopanan.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7565172" y="5272028"/>
            <a:ext cx="777597" cy="444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7" name="Shape 15"/>
          <p:cNvSpPr/>
          <p:nvPr/>
        </p:nvSpPr>
        <p:spPr>
          <a:xfrm>
            <a:off x="7065228" y="504432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210723" y="5085993"/>
            <a:ext cx="2089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537258" y="509289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Bahasa Kasar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537258" y="5662255"/>
            <a:ext cx="405515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Bahasa yang kurang sopan dan dapat menyinggung perasaan orang lain.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6087" y="2142273"/>
            <a:ext cx="11160086" cy="44392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00" indent="228600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Bahasa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tingkatan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variasi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dirinya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Dikatakan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tingkatan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didasarkan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tingkatan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kesantunan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ragam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Parera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(1977:25)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mengatakan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dialek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dibedakan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vertikal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horisontal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horisontal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berbeda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geografis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wilayah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horisontal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ragam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berbeda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prestise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status.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Sekalipun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keragaman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kesantunan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berkaitan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sosiolek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juga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dialek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namun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tetap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saja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berbeda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keragaman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kelas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wilayah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selalu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berkaitan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bahasa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santun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kasar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Bahasa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memang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lepas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pengaruh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kehidupan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penuturnya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Seseorang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ragam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santun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kasar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dirinya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sekaligus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tetapi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situasi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kondisi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Seseorang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juga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salah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mengenal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salah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ragam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11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187172"/>
            <a:ext cx="635281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Ragam Lisan dan Tulisan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325886"/>
            <a:ext cx="5110520" cy="315849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576203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Ragam Lisan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6331387"/>
            <a:ext cx="511052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Digunakan dalam komunikasi tatap muka.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768" y="2325886"/>
            <a:ext cx="5110639" cy="315860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481768" y="576214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Ragam Tulisan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7481768" y="6331506"/>
            <a:ext cx="511063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Digunakan dalam tulisan, seperti artikel, surat, atau pesan teks.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886</Words>
  <Application>Microsoft Office PowerPoint</Application>
  <PresentationFormat>Custom</PresentationFormat>
  <Paragraphs>80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Inter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Sekret PBSI</cp:lastModifiedBy>
  <cp:revision>3</cp:revision>
  <dcterms:created xsi:type="dcterms:W3CDTF">2023-10-02T05:44:42Z</dcterms:created>
  <dcterms:modified xsi:type="dcterms:W3CDTF">2023-10-02T06:08:09Z</dcterms:modified>
</cp:coreProperties>
</file>