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67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346" autoAdjust="0"/>
    <p:restoredTop sz="76481" autoAdjust="0"/>
  </p:normalViewPr>
  <p:slideViewPr>
    <p:cSldViewPr>
      <p:cViewPr varScale="1">
        <p:scale>
          <a:sx n="57" d="100"/>
          <a:sy n="57" d="100"/>
        </p:scale>
        <p:origin x="2154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1DE7BC-6A2D-4BC5-9A5F-8343EE00BF7D}" type="datetimeFigureOut">
              <a:rPr lang="en-US" smtClean="0"/>
              <a:t>4/19/2016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510511-0A70-40DD-9F65-6D2D7B8BA8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1845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510511-0A70-40DD-9F65-6D2D7B8BA80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850755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510511-0A70-40DD-9F65-6D2D7B8BA804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08590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510511-0A70-40DD-9F65-6D2D7B8BA80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2179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Lecture</a:t>
            </a:r>
            <a:r>
              <a:rPr lang="en-US" baseline="0" dirty="0" smtClean="0"/>
              <a:t> Notes 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510511-0A70-40DD-9F65-6D2D7B8BA80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5827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510511-0A70-40DD-9F65-6D2D7B8BA80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14468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510511-0A70-40DD-9F65-6D2D7B8BA80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17905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510511-0A70-40DD-9F65-6D2D7B8BA804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02922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510511-0A70-40DD-9F65-6D2D7B8BA804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76060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510511-0A70-40DD-9F65-6D2D7B8BA804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83795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510511-0A70-40DD-9F65-6D2D7B8BA804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96169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52600"/>
            <a:ext cx="7772400" cy="1600200"/>
          </a:xfrm>
        </p:spPr>
        <p:txBody>
          <a:bodyPr>
            <a:normAutofit/>
          </a:bodyPr>
          <a:lstStyle>
            <a:lvl1pPr algn="ctr">
              <a:defRPr sz="4400" b="1">
                <a:solidFill>
                  <a:srgbClr val="00206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10000"/>
            <a:ext cx="6400800" cy="838200"/>
          </a:xfrm>
        </p:spPr>
        <p:txBody>
          <a:bodyPr>
            <a:normAutofit/>
          </a:bodyPr>
          <a:lstStyle>
            <a:lvl1pPr marL="0" indent="0" algn="ctr">
              <a:buNone/>
              <a:defRPr sz="2800" b="1">
                <a:solidFill>
                  <a:schemeClr val="accent6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B2422-387D-4E7D-BD13-DA96FC6E0F1E}" type="datetimeFigureOut">
              <a:rPr lang="en-US" smtClean="0"/>
              <a:t>4/19/2016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F74CC-6543-45BD-9478-04BA9142D5A0}" type="slidenum">
              <a:rPr lang="en-US" smtClean="0"/>
              <a:t>‹#›</a:t>
            </a:fld>
            <a:endParaRPr lang="en-US"/>
          </a:p>
        </p:txBody>
      </p:sp>
      <p:sp>
        <p:nvSpPr>
          <p:cNvPr id="7" name="Subtitle 2"/>
          <p:cNvSpPr txBox="1">
            <a:spLocks/>
          </p:cNvSpPr>
          <p:nvPr userDrawn="1"/>
        </p:nvSpPr>
        <p:spPr>
          <a:xfrm>
            <a:off x="1219200" y="5715000"/>
            <a:ext cx="4038600" cy="4001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b="1" kern="1200">
                <a:solidFill>
                  <a:schemeClr val="accent6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000" dirty="0" err="1" smtClean="0">
                <a:solidFill>
                  <a:srgbClr val="002060"/>
                </a:solidFill>
              </a:rPr>
              <a:t>Nama</a:t>
            </a:r>
            <a:r>
              <a:rPr lang="en-US" sz="2000" dirty="0" smtClean="0">
                <a:solidFill>
                  <a:srgbClr val="002060"/>
                </a:solidFill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</a:rPr>
              <a:t>Dosen</a:t>
            </a:r>
            <a:endParaRPr lang="en-US" sz="2000" dirty="0">
              <a:solidFill>
                <a:srgbClr val="002060"/>
              </a:solidFill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174661" y="5715000"/>
            <a:ext cx="1120739" cy="4001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defPPr>
              <a:defRPr lang="en-US"/>
            </a:defPPr>
            <a:lvl1pPr indent="0">
              <a:spcBef>
                <a:spcPct val="20000"/>
              </a:spcBef>
              <a:buFont typeface="Arial" panose="020B0604020202020204" pitchFamily="34" charset="0"/>
              <a:buNone/>
              <a:defRPr sz="2000" b="1">
                <a:solidFill>
                  <a:srgbClr val="002060"/>
                </a:solidFill>
              </a:defRPr>
            </a:lvl1pPr>
            <a:lvl2pPr indent="0" algn="ctr">
              <a:spcBef>
                <a:spcPct val="20000"/>
              </a:spcBef>
              <a:buFont typeface="Arial" panose="020B0604020202020204" pitchFamily="34" charset="0"/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indent="0" algn="ctr">
              <a:spcBef>
                <a:spcPct val="20000"/>
              </a:spcBef>
              <a:buFont typeface="Arial" panose="020B0604020202020204" pitchFamily="34" charset="0"/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DOSEN :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7458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B2422-387D-4E7D-BD13-DA96FC6E0F1E}" type="datetimeFigureOut">
              <a:rPr lang="en-US" smtClean="0"/>
              <a:t>4/19/2016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F74CC-6543-45BD-9478-04BA9142D5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96234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B2422-387D-4E7D-BD13-DA96FC6E0F1E}" type="datetimeFigureOut">
              <a:rPr lang="en-US" smtClean="0"/>
              <a:t>4/19/2016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F74CC-6543-45BD-9478-04BA9142D5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2238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B2422-387D-4E7D-BD13-DA96FC6E0F1E}" type="datetimeFigureOut">
              <a:rPr lang="en-US" smtClean="0"/>
              <a:t>4/19/2016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F74CC-6543-45BD-9478-04BA9142D5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1421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B2422-387D-4E7D-BD13-DA96FC6E0F1E}" type="datetimeFigureOut">
              <a:rPr lang="en-US" smtClean="0"/>
              <a:t>4/19/2016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F74CC-6543-45BD-9478-04BA9142D5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9195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B2422-387D-4E7D-BD13-DA96FC6E0F1E}" type="datetimeFigureOut">
              <a:rPr lang="en-US" smtClean="0"/>
              <a:t>4/19/2016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F74CC-6543-45BD-9478-04BA9142D5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88339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B2422-387D-4E7D-BD13-DA96FC6E0F1E}" type="datetimeFigureOut">
              <a:rPr lang="en-US" smtClean="0"/>
              <a:t>4/19/2016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F74CC-6543-45BD-9478-04BA9142D5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6103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B2422-387D-4E7D-BD13-DA96FC6E0F1E}" type="datetimeFigureOut">
              <a:rPr lang="en-US" smtClean="0"/>
              <a:t>4/19/2016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F74CC-6543-45BD-9478-04BA9142D5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5483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B2422-387D-4E7D-BD13-DA96FC6E0F1E}" type="datetimeFigureOut">
              <a:rPr lang="en-US" smtClean="0"/>
              <a:t>4/19/2016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F74CC-6543-45BD-9478-04BA9142D5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25932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B2422-387D-4E7D-BD13-DA96FC6E0F1E}" type="datetimeFigureOut">
              <a:rPr lang="en-US" smtClean="0"/>
              <a:t>4/19/2016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F74CC-6543-45BD-9478-04BA9142D5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2533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B2422-387D-4E7D-BD13-DA96FC6E0F1E}" type="datetimeFigureOut">
              <a:rPr lang="en-US" smtClean="0"/>
              <a:t>4/19/2016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F74CC-6543-45BD-9478-04BA9142D5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52177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2400" y="76200"/>
            <a:ext cx="70104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" y="1447800"/>
            <a:ext cx="85344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200" y="6553200"/>
            <a:ext cx="1752600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bg1"/>
                </a:solidFill>
              </a:defRPr>
            </a:lvl1pPr>
          </a:lstStyle>
          <a:p>
            <a:fld id="{31DB2422-387D-4E7D-BD13-DA96FC6E0F1E}" type="datetimeFigureOut">
              <a:rPr lang="en-US" smtClean="0"/>
              <a:pPr/>
              <a:t>4/19/2016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05000" y="6553200"/>
            <a:ext cx="4953000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34200" y="6553200"/>
            <a:ext cx="2133600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bg1"/>
                </a:solidFill>
              </a:defRPr>
            </a:lvl1pPr>
          </a:lstStyle>
          <a:p>
            <a:fld id="{DB3F74CC-6543-45BD-9478-04BA9142D5A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71718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7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11.xml"/><Relationship Id="rId3" Type="http://schemas.openxmlformats.org/officeDocument/2006/relationships/slide" Target="slide2.xml"/><Relationship Id="rId7" Type="http://schemas.openxmlformats.org/officeDocument/2006/relationships/slide" Target="slide9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slide" Target="slide7.xml"/><Relationship Id="rId5" Type="http://schemas.openxmlformats.org/officeDocument/2006/relationships/slide" Target="slide6.xml"/><Relationship Id="rId4" Type="http://schemas.openxmlformats.org/officeDocument/2006/relationships/slide" Target="slide5.xml"/><Relationship Id="rId9" Type="http://schemas.openxmlformats.org/officeDocument/2006/relationships/slide" Target="slide10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slide" Target="slide1.xml"/><Relationship Id="rId4" Type="http://schemas.openxmlformats.org/officeDocument/2006/relationships/image" Target="../media/image4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slide" Target="slide1.xml"/><Relationship Id="rId4" Type="http://schemas.openxmlformats.org/officeDocument/2006/relationships/image" Target="../media/image6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slide" Target="slide8.xml"/><Relationship Id="rId4" Type="http://schemas.openxmlformats.org/officeDocument/2006/relationships/image" Target="../media/image8.gi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slide" Target="slide1.xml"/><Relationship Id="rId4" Type="http://schemas.openxmlformats.org/officeDocument/2006/relationships/image" Target="../media/image4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914400" y="2971800"/>
            <a:ext cx="2514600" cy="1295400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Topik</a:t>
            </a:r>
            <a:r>
              <a:rPr lang="en-US" dirty="0" smtClean="0"/>
              <a:t>, TIK, </a:t>
            </a:r>
            <a:r>
              <a:rPr lang="en-US" dirty="0" err="1" smtClean="0"/>
              <a:t>Referensi</a:t>
            </a:r>
            <a:endParaRPr lang="en-US" dirty="0"/>
          </a:p>
        </p:txBody>
      </p:sp>
      <p:sp>
        <p:nvSpPr>
          <p:cNvPr id="5" name="Oval Callout 4"/>
          <p:cNvSpPr/>
          <p:nvPr/>
        </p:nvSpPr>
        <p:spPr>
          <a:xfrm>
            <a:off x="0" y="838200"/>
            <a:ext cx="2362200" cy="1143000"/>
          </a:xfrm>
          <a:prstGeom prst="wedgeEllipseCallout">
            <a:avLst>
              <a:gd name="adj1" fmla="val 6817"/>
              <a:gd name="adj2" fmla="val 94500"/>
            </a:avLst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>
                <a:latin typeface="Adobe Hebrew" pitchFamily="18" charset="-79"/>
                <a:cs typeface="Adobe Hebrew" pitchFamily="18" charset="-79"/>
              </a:rPr>
              <a:t>Pengertian</a:t>
            </a:r>
            <a:endParaRPr lang="en-US" dirty="0"/>
          </a:p>
        </p:txBody>
      </p:sp>
      <p:sp>
        <p:nvSpPr>
          <p:cNvPr id="6" name="Cloud Callout 5"/>
          <p:cNvSpPr/>
          <p:nvPr/>
        </p:nvSpPr>
        <p:spPr>
          <a:xfrm>
            <a:off x="2590800" y="152400"/>
            <a:ext cx="2895600" cy="2060448"/>
          </a:xfrm>
          <a:prstGeom prst="cloudCallout">
            <a:avLst>
              <a:gd name="adj1" fmla="val -41973"/>
              <a:gd name="adj2" fmla="val 73928"/>
            </a:avLst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n-US" dirty="0" smtClean="0">
              <a:latin typeface="Adobe Hebrew" pitchFamily="18" charset="-79"/>
              <a:cs typeface="Adobe Hebrew" pitchFamily="18" charset="-79"/>
            </a:endParaRPr>
          </a:p>
          <a:p>
            <a:pPr algn="just"/>
            <a:r>
              <a:rPr lang="en-US" dirty="0" err="1" smtClean="0">
                <a:latin typeface="Adobe Hebrew" pitchFamily="18" charset="-79"/>
                <a:cs typeface="Adobe Hebrew" pitchFamily="18" charset="-79"/>
              </a:rPr>
              <a:t>Pemikiran</a:t>
            </a:r>
            <a:r>
              <a:rPr lang="en-US" dirty="0" smtClean="0">
                <a:latin typeface="Adobe Hebrew" pitchFamily="18" charset="-79"/>
                <a:cs typeface="Adobe Hebrew" pitchFamily="18" charset="-79"/>
              </a:rPr>
              <a:t> </a:t>
            </a:r>
            <a:r>
              <a:rPr lang="en-US" dirty="0" err="1">
                <a:latin typeface="Adobe Hebrew" pitchFamily="18" charset="-79"/>
                <a:cs typeface="Adobe Hebrew" pitchFamily="18" charset="-79"/>
              </a:rPr>
              <a:t>tentang</a:t>
            </a:r>
            <a:r>
              <a:rPr lang="en-US" dirty="0">
                <a:latin typeface="Adobe Hebrew" pitchFamily="18" charset="-79"/>
                <a:cs typeface="Adobe Hebrew" pitchFamily="18" charset="-79"/>
              </a:rPr>
              <a:t> </a:t>
            </a:r>
            <a:r>
              <a:rPr lang="en-US" dirty="0" err="1">
                <a:latin typeface="Adobe Hebrew" pitchFamily="18" charset="-79"/>
                <a:cs typeface="Adobe Hebrew" pitchFamily="18" charset="-79"/>
              </a:rPr>
              <a:t>Wawasan</a:t>
            </a:r>
            <a:r>
              <a:rPr lang="en-US" dirty="0">
                <a:latin typeface="Adobe Hebrew" pitchFamily="18" charset="-79"/>
                <a:cs typeface="Adobe Hebrew" pitchFamily="18" charset="-79"/>
              </a:rPr>
              <a:t> </a:t>
            </a:r>
            <a:r>
              <a:rPr lang="en-US" dirty="0" err="1" smtClean="0">
                <a:latin typeface="Adobe Hebrew" pitchFamily="18" charset="-79"/>
                <a:cs typeface="Adobe Hebrew" pitchFamily="18" charset="-79"/>
              </a:rPr>
              <a:t>Dunia</a:t>
            </a:r>
            <a:r>
              <a:rPr lang="en-US" dirty="0" smtClean="0">
                <a:latin typeface="Adobe Hebrew" pitchFamily="18" charset="-79"/>
                <a:cs typeface="Adobe Hebrew" pitchFamily="18" charset="-79"/>
              </a:rPr>
              <a:t>: J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ames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Orr (1844 - 1913)</a:t>
            </a:r>
          </a:p>
          <a:p>
            <a:pPr algn="ctr"/>
            <a:endParaRPr lang="en-US" dirty="0"/>
          </a:p>
        </p:txBody>
      </p:sp>
      <p:sp>
        <p:nvSpPr>
          <p:cNvPr id="7" name="Rounded Rectangular Callout 6"/>
          <p:cNvSpPr/>
          <p:nvPr/>
        </p:nvSpPr>
        <p:spPr>
          <a:xfrm>
            <a:off x="5867400" y="990600"/>
            <a:ext cx="2819400" cy="1524000"/>
          </a:xfrm>
          <a:prstGeom prst="wedgeRoundRectCallout">
            <a:avLst>
              <a:gd name="adj1" fmla="val -97144"/>
              <a:gd name="adj2" fmla="val 74779"/>
              <a:gd name="adj3" fmla="val 16667"/>
            </a:avLst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dirty="0" err="1">
                <a:latin typeface="Adobe Hebrew" pitchFamily="18" charset="-79"/>
                <a:cs typeface="Adobe Hebrew" pitchFamily="18" charset="-79"/>
              </a:rPr>
              <a:t>Pemikiran</a:t>
            </a:r>
            <a:r>
              <a:rPr lang="en-US" dirty="0">
                <a:latin typeface="Adobe Hebrew" pitchFamily="18" charset="-79"/>
                <a:cs typeface="Adobe Hebrew" pitchFamily="18" charset="-79"/>
              </a:rPr>
              <a:t> </a:t>
            </a:r>
            <a:r>
              <a:rPr lang="en-US" dirty="0" err="1">
                <a:latin typeface="Adobe Hebrew" pitchFamily="18" charset="-79"/>
                <a:cs typeface="Adobe Hebrew" pitchFamily="18" charset="-79"/>
              </a:rPr>
              <a:t>tentang</a:t>
            </a:r>
            <a:r>
              <a:rPr lang="en-US" dirty="0">
                <a:latin typeface="Adobe Hebrew" pitchFamily="18" charset="-79"/>
                <a:cs typeface="Adobe Hebrew" pitchFamily="18" charset="-79"/>
              </a:rPr>
              <a:t> </a:t>
            </a:r>
            <a:r>
              <a:rPr lang="en-US" dirty="0" err="1">
                <a:latin typeface="Adobe Hebrew" pitchFamily="18" charset="-79"/>
                <a:cs typeface="Adobe Hebrew" pitchFamily="18" charset="-79"/>
              </a:rPr>
              <a:t>Wawasan</a:t>
            </a:r>
            <a:r>
              <a:rPr lang="en-US" dirty="0">
                <a:latin typeface="Adobe Hebrew" pitchFamily="18" charset="-79"/>
                <a:cs typeface="Adobe Hebrew" pitchFamily="18" charset="-79"/>
              </a:rPr>
              <a:t> </a:t>
            </a:r>
            <a:r>
              <a:rPr lang="en-US" dirty="0" err="1" smtClean="0">
                <a:latin typeface="Adobe Hebrew" pitchFamily="18" charset="-79"/>
                <a:cs typeface="Adobe Hebrew" pitchFamily="18" charset="-79"/>
              </a:rPr>
              <a:t>Dunia</a:t>
            </a:r>
            <a:r>
              <a:rPr lang="en-US" dirty="0" smtClean="0">
                <a:latin typeface="Adobe Hebrew" pitchFamily="18" charset="-79"/>
                <a:cs typeface="Adobe Hebrew" pitchFamily="18" charset="-79"/>
              </a:rPr>
              <a:t>: 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Abraham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Kuyper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(1837 - 1920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dirty="0"/>
          </a:p>
        </p:txBody>
      </p:sp>
      <p:sp>
        <p:nvSpPr>
          <p:cNvPr id="10" name="Rectangular Callout 9"/>
          <p:cNvSpPr/>
          <p:nvPr/>
        </p:nvSpPr>
        <p:spPr>
          <a:xfrm>
            <a:off x="5971953" y="2971800"/>
            <a:ext cx="3200400" cy="1371600"/>
          </a:xfrm>
          <a:prstGeom prst="wedgeRectCallout">
            <a:avLst>
              <a:gd name="adj1" fmla="val -112148"/>
              <a:gd name="adj2" fmla="val -2478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dirty="0" err="1">
                <a:latin typeface="Adobe Hebrew" pitchFamily="18" charset="-79"/>
                <a:cs typeface="Adobe Hebrew" pitchFamily="18" charset="-79"/>
              </a:rPr>
              <a:t>Pemikiran</a:t>
            </a:r>
            <a:r>
              <a:rPr lang="en-US" dirty="0">
                <a:latin typeface="Adobe Hebrew" pitchFamily="18" charset="-79"/>
                <a:cs typeface="Adobe Hebrew" pitchFamily="18" charset="-79"/>
              </a:rPr>
              <a:t> </a:t>
            </a:r>
            <a:r>
              <a:rPr lang="en-US" dirty="0" err="1" smtClean="0">
                <a:latin typeface="Adobe Hebrew" pitchFamily="18" charset="-79"/>
                <a:cs typeface="Adobe Hebrew" pitchFamily="18" charset="-79"/>
              </a:rPr>
              <a:t>tentang</a:t>
            </a:r>
            <a:r>
              <a:rPr lang="en-US" dirty="0" smtClean="0">
                <a:latin typeface="Adobe Hebrew" pitchFamily="18" charset="-79"/>
                <a:cs typeface="Adobe Hebrew" pitchFamily="18" charset="-79"/>
              </a:rPr>
              <a:t> </a:t>
            </a:r>
            <a:r>
              <a:rPr lang="en-US" dirty="0" err="1">
                <a:latin typeface="Adobe Hebrew" pitchFamily="18" charset="-79"/>
                <a:cs typeface="Adobe Hebrew" pitchFamily="18" charset="-79"/>
              </a:rPr>
              <a:t>Wawasan</a:t>
            </a:r>
            <a:r>
              <a:rPr lang="en-US" dirty="0">
                <a:latin typeface="Adobe Hebrew" pitchFamily="18" charset="-79"/>
                <a:cs typeface="Adobe Hebrew" pitchFamily="18" charset="-79"/>
              </a:rPr>
              <a:t> </a:t>
            </a:r>
            <a:r>
              <a:rPr lang="en-US" dirty="0" err="1" smtClean="0">
                <a:latin typeface="Adobe Hebrew" pitchFamily="18" charset="-79"/>
                <a:cs typeface="Adobe Hebrew" pitchFamily="18" charset="-79"/>
              </a:rPr>
              <a:t>Dunia</a:t>
            </a:r>
            <a:r>
              <a:rPr lang="en-US" dirty="0" smtClean="0">
                <a:latin typeface="Adobe Hebrew" pitchFamily="18" charset="-79"/>
                <a:cs typeface="Adobe Hebrew" pitchFamily="18" charset="-79"/>
              </a:rPr>
              <a:t>:</a:t>
            </a: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Karl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Mannheim (1893 - 1947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dirty="0"/>
          </a:p>
        </p:txBody>
      </p:sp>
      <p:sp>
        <p:nvSpPr>
          <p:cNvPr id="11" name="Explosion 2 10"/>
          <p:cNvSpPr/>
          <p:nvPr/>
        </p:nvSpPr>
        <p:spPr>
          <a:xfrm>
            <a:off x="2438400" y="4114800"/>
            <a:ext cx="4724400" cy="2971800"/>
          </a:xfrm>
          <a:prstGeom prst="irregularSeal2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latin typeface="Adobe Hebrew" pitchFamily="18" charset="-79"/>
              <a:cs typeface="Adobe Hebrew" pitchFamily="18" charset="-79"/>
            </a:endParaRPr>
          </a:p>
          <a:p>
            <a:pPr algn="just"/>
            <a:endParaRPr lang="en-US" dirty="0" smtClean="0">
              <a:latin typeface="Adobe Hebrew" pitchFamily="18" charset="-79"/>
              <a:cs typeface="Adobe Hebrew" pitchFamily="18" charset="-79"/>
            </a:endParaRPr>
          </a:p>
          <a:p>
            <a:pPr algn="just"/>
            <a:r>
              <a:rPr lang="en-US" dirty="0" err="1" smtClean="0">
                <a:latin typeface="Adobe Hebrew" pitchFamily="18" charset="-79"/>
                <a:cs typeface="Adobe Hebrew" pitchFamily="18" charset="-79"/>
              </a:rPr>
              <a:t>Pemikiran</a:t>
            </a:r>
            <a:r>
              <a:rPr lang="en-US" dirty="0" smtClean="0">
                <a:latin typeface="Adobe Hebrew" pitchFamily="18" charset="-79"/>
                <a:cs typeface="Adobe Hebrew" pitchFamily="18" charset="-79"/>
              </a:rPr>
              <a:t> </a:t>
            </a:r>
            <a:r>
              <a:rPr lang="en-US" dirty="0" err="1">
                <a:latin typeface="Adobe Hebrew" pitchFamily="18" charset="-79"/>
                <a:cs typeface="Adobe Hebrew" pitchFamily="18" charset="-79"/>
              </a:rPr>
              <a:t>tentang</a:t>
            </a:r>
            <a:r>
              <a:rPr lang="en-US" dirty="0">
                <a:latin typeface="Adobe Hebrew" pitchFamily="18" charset="-79"/>
                <a:cs typeface="Adobe Hebrew" pitchFamily="18" charset="-79"/>
              </a:rPr>
              <a:t> </a:t>
            </a:r>
            <a:r>
              <a:rPr lang="en-US" dirty="0" err="1">
                <a:latin typeface="Adobe Hebrew" pitchFamily="18" charset="-79"/>
                <a:cs typeface="Adobe Hebrew" pitchFamily="18" charset="-79"/>
              </a:rPr>
              <a:t>Wawasan</a:t>
            </a:r>
            <a:r>
              <a:rPr lang="en-US" dirty="0">
                <a:latin typeface="Adobe Hebrew" pitchFamily="18" charset="-79"/>
                <a:cs typeface="Adobe Hebrew" pitchFamily="18" charset="-79"/>
              </a:rPr>
              <a:t> </a:t>
            </a:r>
            <a:r>
              <a:rPr lang="en-US" dirty="0" err="1" smtClean="0">
                <a:latin typeface="Adobe Hebrew" pitchFamily="18" charset="-79"/>
                <a:cs typeface="Adobe Hebrew" pitchFamily="18" charset="-79"/>
              </a:rPr>
              <a:t>Dunia</a:t>
            </a:r>
            <a:r>
              <a:rPr lang="en-US" dirty="0" smtClean="0">
                <a:latin typeface="Adobe Hebrew" pitchFamily="18" charset="-79"/>
                <a:cs typeface="Adobe Hebrew" pitchFamily="18" charset="-79"/>
              </a:rPr>
              <a:t>: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Peter Berger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Thomas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Luckmann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endParaRPr lang="en-US" dirty="0" smtClean="0">
              <a:latin typeface="Adobe Hebrew" pitchFamily="18" charset="-79"/>
              <a:cs typeface="Adobe Hebrew" pitchFamily="18" charset="-79"/>
            </a:endParaRPr>
          </a:p>
          <a:p>
            <a:pPr algn="ctr"/>
            <a:endParaRPr lang="en-US" dirty="0"/>
          </a:p>
        </p:txBody>
      </p:sp>
      <p:sp>
        <p:nvSpPr>
          <p:cNvPr id="13" name="32-Point Star 12"/>
          <p:cNvSpPr/>
          <p:nvPr/>
        </p:nvSpPr>
        <p:spPr>
          <a:xfrm>
            <a:off x="-762000" y="4419600"/>
            <a:ext cx="3962400" cy="2438400"/>
          </a:xfrm>
          <a:prstGeom prst="star32">
            <a:avLst>
              <a:gd name="adj" fmla="val 32857"/>
            </a:avLst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n-US" dirty="0" smtClean="0">
              <a:latin typeface="Adobe Hebrew" pitchFamily="18" charset="-79"/>
              <a:cs typeface="Adobe Hebrew" pitchFamily="18" charset="-79"/>
            </a:endParaRPr>
          </a:p>
          <a:p>
            <a:pPr algn="just"/>
            <a:r>
              <a:rPr lang="en-US" dirty="0" err="1" smtClean="0">
                <a:latin typeface="Adobe Hebrew" pitchFamily="18" charset="-79"/>
                <a:cs typeface="Adobe Hebrew" pitchFamily="18" charset="-79"/>
              </a:rPr>
              <a:t>Pemikiran</a:t>
            </a:r>
            <a:r>
              <a:rPr lang="en-US" dirty="0" smtClean="0">
                <a:latin typeface="Adobe Hebrew" pitchFamily="18" charset="-79"/>
                <a:cs typeface="Adobe Hebrew" pitchFamily="18" charset="-79"/>
              </a:rPr>
              <a:t> </a:t>
            </a:r>
            <a:r>
              <a:rPr lang="en-US" dirty="0" err="1">
                <a:latin typeface="Adobe Hebrew" pitchFamily="18" charset="-79"/>
                <a:cs typeface="Adobe Hebrew" pitchFamily="18" charset="-79"/>
              </a:rPr>
              <a:t>tentang</a:t>
            </a:r>
            <a:r>
              <a:rPr lang="en-US" dirty="0">
                <a:latin typeface="Adobe Hebrew" pitchFamily="18" charset="-79"/>
                <a:cs typeface="Adobe Hebrew" pitchFamily="18" charset="-79"/>
              </a:rPr>
              <a:t> </a:t>
            </a:r>
            <a:r>
              <a:rPr lang="en-US" dirty="0" err="1">
                <a:latin typeface="Adobe Hebrew" pitchFamily="18" charset="-79"/>
                <a:cs typeface="Adobe Hebrew" pitchFamily="18" charset="-79"/>
              </a:rPr>
              <a:t>Wawasan</a:t>
            </a:r>
            <a:r>
              <a:rPr lang="en-US" dirty="0">
                <a:latin typeface="Adobe Hebrew" pitchFamily="18" charset="-79"/>
                <a:cs typeface="Adobe Hebrew" pitchFamily="18" charset="-79"/>
              </a:rPr>
              <a:t> </a:t>
            </a:r>
            <a:r>
              <a:rPr lang="en-US" dirty="0" err="1" smtClean="0">
                <a:latin typeface="Adobe Hebrew" pitchFamily="18" charset="-79"/>
                <a:cs typeface="Adobe Hebrew" pitchFamily="18" charset="-79"/>
              </a:rPr>
              <a:t>Dunia</a:t>
            </a:r>
            <a:r>
              <a:rPr lang="en-US" dirty="0" smtClean="0">
                <a:latin typeface="Adobe Hebrew" pitchFamily="18" charset="-79"/>
                <a:cs typeface="Adobe Hebrew" pitchFamily="18" charset="-79"/>
              </a:rPr>
              <a:t>: </a:t>
            </a:r>
            <a:r>
              <a:rPr lang="nl-NL" dirty="0">
                <a:latin typeface="Times New Roman" pitchFamily="18" charset="0"/>
                <a:cs typeface="Times New Roman" pitchFamily="18" charset="0"/>
              </a:rPr>
              <a:t>Karl Marx dan Friedrich Engels </a:t>
            </a:r>
          </a:p>
          <a:p>
            <a:pPr algn="just"/>
            <a:endParaRPr lang="en-US" dirty="0"/>
          </a:p>
        </p:txBody>
      </p:sp>
      <p:sp>
        <p:nvSpPr>
          <p:cNvPr id="15" name="Action Button: Custom 14">
            <a:hlinkClick r:id="rId3" action="ppaction://hlinksldjump" highlightClick="1"/>
          </p:cNvPr>
          <p:cNvSpPr/>
          <p:nvPr/>
        </p:nvSpPr>
        <p:spPr>
          <a:xfrm>
            <a:off x="914400" y="2971800"/>
            <a:ext cx="2514600" cy="1295400"/>
          </a:xfrm>
          <a:prstGeom prst="actionButtonBlank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Action Button: Custom 15">
            <a:hlinkClick r:id="rId4" action="ppaction://hlinksldjump" highlightClick="1"/>
          </p:cNvPr>
          <p:cNvSpPr/>
          <p:nvPr/>
        </p:nvSpPr>
        <p:spPr>
          <a:xfrm>
            <a:off x="0" y="838200"/>
            <a:ext cx="2286000" cy="1066800"/>
          </a:xfrm>
          <a:prstGeom prst="actionButtonBlank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Action Button: Custom 16">
            <a:hlinkClick r:id="rId5" action="ppaction://hlinksldjump" highlightClick="1"/>
          </p:cNvPr>
          <p:cNvSpPr/>
          <p:nvPr/>
        </p:nvSpPr>
        <p:spPr>
          <a:xfrm>
            <a:off x="2590800" y="152400"/>
            <a:ext cx="2667000" cy="2057400"/>
          </a:xfrm>
          <a:prstGeom prst="actionButtonBlank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Action Button: Custom 18">
            <a:hlinkClick r:id="rId6" action="ppaction://hlinksldjump" highlightClick="1"/>
          </p:cNvPr>
          <p:cNvSpPr/>
          <p:nvPr/>
        </p:nvSpPr>
        <p:spPr>
          <a:xfrm>
            <a:off x="5922335" y="914400"/>
            <a:ext cx="2764465" cy="1600200"/>
          </a:xfrm>
          <a:prstGeom prst="actionButtonBlank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Action Button: Custom 19">
            <a:hlinkClick r:id="rId7" action="ppaction://hlinksldjump" highlightClick="1"/>
          </p:cNvPr>
          <p:cNvSpPr/>
          <p:nvPr/>
        </p:nvSpPr>
        <p:spPr>
          <a:xfrm>
            <a:off x="5943600" y="2971800"/>
            <a:ext cx="3200400" cy="1371600"/>
          </a:xfrm>
          <a:prstGeom prst="actionButtonBlank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Action Button: Custom 22">
            <a:hlinkClick r:id="rId8" action="ppaction://hlinksldjump" highlightClick="1"/>
          </p:cNvPr>
          <p:cNvSpPr/>
          <p:nvPr/>
        </p:nvSpPr>
        <p:spPr>
          <a:xfrm>
            <a:off x="-304800" y="4724400"/>
            <a:ext cx="3124200" cy="1828800"/>
          </a:xfrm>
          <a:prstGeom prst="actionButtonBlank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Action Button: Custom 23">
            <a:hlinkClick r:id="rId9" action="ppaction://hlinksldjump" highlightClick="1"/>
          </p:cNvPr>
          <p:cNvSpPr/>
          <p:nvPr/>
        </p:nvSpPr>
        <p:spPr>
          <a:xfrm>
            <a:off x="3276600" y="4876800"/>
            <a:ext cx="2667000" cy="1524000"/>
          </a:xfrm>
          <a:prstGeom prst="actionButtonBlank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9399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rapezoid 3"/>
          <p:cNvSpPr/>
          <p:nvPr/>
        </p:nvSpPr>
        <p:spPr>
          <a:xfrm>
            <a:off x="0" y="1600200"/>
            <a:ext cx="914400" cy="911352"/>
          </a:xfrm>
          <a:prstGeom prst="trapezoid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rgbClr val="7030A0"/>
                </a:solidFill>
              </a:rPr>
              <a:t>4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2" name="Flowchart: Magnetic Disk 1"/>
          <p:cNvSpPr/>
          <p:nvPr/>
        </p:nvSpPr>
        <p:spPr>
          <a:xfrm>
            <a:off x="228600" y="3352800"/>
            <a:ext cx="2286000" cy="1828800"/>
          </a:xfrm>
          <a:prstGeom prst="flowChartMagneticDisk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Peter </a:t>
            </a:r>
            <a:r>
              <a:rPr lang="en-US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Berger, </a:t>
            </a:r>
            <a:r>
              <a:rPr lang="en-US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Thomas </a:t>
            </a:r>
            <a:r>
              <a:rPr lang="en-US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Luckmann</a:t>
            </a:r>
            <a:r>
              <a:rPr lang="en-US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5" name="Flowchart: Internal Storage 4"/>
          <p:cNvSpPr/>
          <p:nvPr/>
        </p:nvSpPr>
        <p:spPr>
          <a:xfrm>
            <a:off x="2743200" y="1143000"/>
            <a:ext cx="6096000" cy="5334000"/>
          </a:xfrm>
          <a:prstGeom prst="flowChartInternalStorag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Anggapan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:</a:t>
            </a:r>
          </a:p>
          <a:p>
            <a:pPr marL="285750" indent="-285750" algn="just">
              <a:buBlip>
                <a:blip r:embed="rId3"/>
              </a:buBlip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Sosiologi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pengetahuan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tidak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hanya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terbatas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pemikiran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teori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ide-ide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sekalipun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sosiologi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pengetahuan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bagian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sah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disiplin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ilmu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sosiologi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Karena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Sosiologi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pengetahuan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bukanlah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keseluruhan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ilmu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Sosiologi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Sehingga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pemikiran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teori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ide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ttg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‘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weltanschauung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’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sgt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tdk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penting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dlm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masyarakat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Oleh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sebab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itu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‘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weltanschauung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’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wawasan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dunia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masuk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dlm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kategori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sosiologi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pengetahuan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yg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berusaha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memahami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saling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memahami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kehidupan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satu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dgn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yg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lain.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Blip>
                <a:blip r:embed="rId3"/>
              </a:buBlip>
            </a:pP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Manusia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harus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menciptakan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pelindung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konseptual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melindungi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dirinya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dapat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menyebabkan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alienasi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 (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keterasingan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dirinya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tidak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bermakna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Pelindung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ini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yg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disebut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‘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kanopi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suci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’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yg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melindungi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seluruh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budaya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individu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ancaman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kekacauan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yg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selalu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hadir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Action Button: Home 5">
            <a:hlinkClick r:id="rId4" action="ppaction://hlinksldjump" highlightClick="1"/>
          </p:cNvPr>
          <p:cNvSpPr/>
          <p:nvPr/>
        </p:nvSpPr>
        <p:spPr>
          <a:xfrm>
            <a:off x="2209800" y="5791200"/>
            <a:ext cx="914400" cy="609600"/>
          </a:xfrm>
          <a:prstGeom prst="actionButtonHom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429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rapezoid 3"/>
          <p:cNvSpPr/>
          <p:nvPr/>
        </p:nvSpPr>
        <p:spPr>
          <a:xfrm>
            <a:off x="0" y="1600200"/>
            <a:ext cx="914400" cy="911352"/>
          </a:xfrm>
          <a:prstGeom prst="trapezoid">
            <a:avLst/>
          </a:prstGeom>
          <a:solidFill>
            <a:srgbClr val="00206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5 </a:t>
            </a:r>
            <a:endParaRPr lang="en-US" sz="2800" dirty="0"/>
          </a:p>
        </p:txBody>
      </p:sp>
      <p:sp>
        <p:nvSpPr>
          <p:cNvPr id="5" name="Horizontal Scroll 4"/>
          <p:cNvSpPr/>
          <p:nvPr/>
        </p:nvSpPr>
        <p:spPr>
          <a:xfrm>
            <a:off x="0" y="2971800"/>
            <a:ext cx="1905000" cy="2362200"/>
          </a:xfrm>
          <a:prstGeom prst="horizontalScroll">
            <a:avLst>
              <a:gd name="adj" fmla="val 20729"/>
            </a:avLst>
          </a:prstGeom>
          <a:solidFill>
            <a:srgbClr val="002060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nl-NL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nl-NL" dirty="0" smtClean="0">
                <a:latin typeface="Times New Roman" pitchFamily="18" charset="0"/>
                <a:cs typeface="Times New Roman" pitchFamily="18" charset="0"/>
              </a:rPr>
              <a:t>Karl Marx, </a:t>
            </a:r>
            <a:r>
              <a:rPr lang="nl-NL" dirty="0">
                <a:latin typeface="Times New Roman" pitchFamily="18" charset="0"/>
                <a:cs typeface="Times New Roman" pitchFamily="18" charset="0"/>
              </a:rPr>
              <a:t>dan Friedrich Engels </a:t>
            </a:r>
          </a:p>
          <a:p>
            <a:pPr algn="just"/>
            <a:endParaRPr lang="nl-N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Flowchart: Internal Storage 5"/>
          <p:cNvSpPr/>
          <p:nvPr/>
        </p:nvSpPr>
        <p:spPr>
          <a:xfrm>
            <a:off x="1905000" y="1066800"/>
            <a:ext cx="7010400" cy="5029200"/>
          </a:xfrm>
          <a:prstGeom prst="flowChartInternalStorag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just">
              <a:buBlip>
                <a:blip r:embed="rId3"/>
              </a:buBlip>
            </a:pPr>
            <a:r>
              <a:rPr lang="nl-NL" dirty="0">
                <a:latin typeface="Times New Roman" pitchFamily="18" charset="0"/>
                <a:cs typeface="Times New Roman" pitchFamily="18" charset="0"/>
              </a:rPr>
              <a:t>mengkaitkan antara Wawasan Dunia dan </a:t>
            </a:r>
            <a:r>
              <a:rPr lang="nl-NL" dirty="0" smtClean="0">
                <a:latin typeface="Times New Roman" pitchFamily="18" charset="0"/>
                <a:cs typeface="Times New Roman" pitchFamily="18" charset="0"/>
              </a:rPr>
              <a:t>Ideologi,  </a:t>
            </a:r>
            <a:r>
              <a:rPr lang="nl-NL" dirty="0">
                <a:latin typeface="Times New Roman" pitchFamily="18" charset="0"/>
                <a:cs typeface="Times New Roman" pitchFamily="18" charset="0"/>
              </a:rPr>
              <a:t>memahaminya sebagai ‘wawasan dunia Marxis’ atau weltanschauung ‘Marxis-Lenin’,  </a:t>
            </a:r>
            <a:r>
              <a:rPr lang="nl-NL" dirty="0" smtClean="0">
                <a:latin typeface="Times New Roman" pitchFamily="18" charset="0"/>
                <a:cs typeface="Times New Roman" pitchFamily="18" charset="0"/>
              </a:rPr>
              <a:t>melihat </a:t>
            </a:r>
            <a:r>
              <a:rPr lang="nl-NL" dirty="0">
                <a:latin typeface="Times New Roman" pitchFamily="18" charset="0"/>
                <a:cs typeface="Times New Roman" pitchFamily="18" charset="0"/>
              </a:rPr>
              <a:t>bahwa segala sesuatu sangat ditentukan oleh </a:t>
            </a:r>
            <a:r>
              <a:rPr lang="nl-NL" dirty="0" smtClean="0">
                <a:latin typeface="Times New Roman" pitchFamily="18" charset="0"/>
                <a:cs typeface="Times New Roman" pitchFamily="18" charset="0"/>
              </a:rPr>
              <a:t>materi:</a:t>
            </a:r>
            <a:endParaRPr lang="nl-NL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nl-NL" dirty="0" smtClean="0">
              <a:latin typeface="Times New Roman" pitchFamily="18" charset="0"/>
              <a:cs typeface="Times New Roman" pitchFamily="18" charset="0"/>
            </a:endParaRPr>
          </a:p>
          <a:p>
            <a:pPr marL="742950" lvl="1" indent="-285750" algn="just">
              <a:buFont typeface="Wingdings" pitchFamily="2" charset="2"/>
              <a:buChar char="ü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Karl Marx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Friedrich Engels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meramalkan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di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pemahaman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mereka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mengenai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realitas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dipahami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melalui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materialisme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dialektis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ilmiah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742950" lvl="1" indent="-285750" algn="just">
              <a:buFont typeface="Wingdings" pitchFamily="2" charset="2"/>
              <a:buChar char="ü"/>
            </a:pPr>
            <a:endParaRPr lang="id-ID" dirty="0">
              <a:latin typeface="Times New Roman" pitchFamily="18" charset="0"/>
              <a:cs typeface="Times New Roman" pitchFamily="18" charset="0"/>
            </a:endParaRPr>
          </a:p>
          <a:p>
            <a:pPr marL="742950" lvl="1" indent="-285750" algn="just">
              <a:buFont typeface="Wingdings" pitchFamily="2" charset="2"/>
              <a:buChar char="ü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Karl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Marx :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ideologi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sebagai sub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bagian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spesies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weltanschauung.</a:t>
            </a:r>
          </a:p>
          <a:p>
            <a:pPr marL="742950" lvl="1" indent="-285750" algn="just">
              <a:buFont typeface="Wingdings" pitchFamily="2" charset="2"/>
              <a:buChar char="ü"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742950" lvl="1" indent="-285750" algn="just">
              <a:buFont typeface="Wingdings" pitchFamily="2" charset="2"/>
              <a:buChar char="ü"/>
            </a:pP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Ideologi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sebagai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alat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kekuasaan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melayani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kepentingan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pihak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lebih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kuat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yang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dilahirkan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produksi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material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hubungan-hubungan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sosial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selalu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mendukung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kelas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berkuasa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/>
            <a:endParaRPr lang="nl-NL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Blip>
                <a:blip r:embed="rId3"/>
              </a:buBlip>
            </a:pPr>
            <a:endParaRPr lang="en-US" dirty="0"/>
          </a:p>
        </p:txBody>
      </p:sp>
      <p:sp>
        <p:nvSpPr>
          <p:cNvPr id="2" name="Action Button: Forward or Next 1">
            <a:hlinkClick r:id="rId4" action="ppaction://hlinksldjump" highlightClick="1"/>
          </p:cNvPr>
          <p:cNvSpPr/>
          <p:nvPr/>
        </p:nvSpPr>
        <p:spPr>
          <a:xfrm>
            <a:off x="7467600" y="6172200"/>
            <a:ext cx="1042416" cy="685800"/>
          </a:xfrm>
          <a:prstGeom prst="actionButtonForwardNex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098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371600"/>
            <a:ext cx="8763000" cy="50292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Action Button: Home 1">
            <a:hlinkClick r:id="rId3" action="ppaction://hlinksldjump" highlightClick="1"/>
          </p:cNvPr>
          <p:cNvSpPr/>
          <p:nvPr/>
        </p:nvSpPr>
        <p:spPr>
          <a:xfrm>
            <a:off x="8077200" y="6172200"/>
            <a:ext cx="1066800" cy="685800"/>
          </a:xfrm>
          <a:prstGeom prst="actionButtonHom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9458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Wawasan</a:t>
            </a:r>
            <a:r>
              <a:rPr lang="en-US" dirty="0"/>
              <a:t> </a:t>
            </a:r>
            <a:r>
              <a:rPr lang="en-US" dirty="0" err="1"/>
              <a:t>Dunia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76600"/>
            <a:ext cx="6400800" cy="1752600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en-US" dirty="0"/>
              <a:t>•	</a:t>
            </a:r>
            <a:r>
              <a:rPr lang="en-US" dirty="0" err="1"/>
              <a:t>Pengertian</a:t>
            </a:r>
            <a:endParaRPr lang="en-US" dirty="0"/>
          </a:p>
          <a:p>
            <a:pPr algn="just"/>
            <a:r>
              <a:rPr lang="en-US" dirty="0"/>
              <a:t>•	</a:t>
            </a:r>
            <a:r>
              <a:rPr lang="en-US" dirty="0" err="1"/>
              <a:t>Pemikiran</a:t>
            </a:r>
            <a:r>
              <a:rPr lang="en-US" dirty="0"/>
              <a:t> </a:t>
            </a:r>
            <a:r>
              <a:rPr lang="en-US" dirty="0" err="1"/>
              <a:t>tentang</a:t>
            </a:r>
            <a:r>
              <a:rPr lang="en-US" dirty="0"/>
              <a:t> weltanschauung</a:t>
            </a:r>
          </a:p>
          <a:p>
            <a:pPr algn="just"/>
            <a:r>
              <a:rPr lang="en-US" dirty="0"/>
              <a:t>•	</a:t>
            </a:r>
            <a:r>
              <a:rPr lang="en-US" dirty="0" err="1"/>
              <a:t>Pemikiran</a:t>
            </a:r>
            <a:r>
              <a:rPr lang="en-US" dirty="0"/>
              <a:t> Abraham </a:t>
            </a:r>
            <a:r>
              <a:rPr lang="en-US" dirty="0" err="1"/>
              <a:t>Kuyper</a:t>
            </a:r>
            <a:r>
              <a:rPr lang="en-US" dirty="0"/>
              <a:t>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smtClean="0"/>
              <a:t>	</a:t>
            </a:r>
            <a:r>
              <a:rPr lang="en-US" dirty="0" err="1"/>
              <a:t>K</a:t>
            </a:r>
            <a:r>
              <a:rPr lang="en-US" dirty="0" err="1" smtClean="0"/>
              <a:t>ehidupan</a:t>
            </a:r>
            <a:endParaRPr lang="en-US" dirty="0"/>
          </a:p>
          <a:p>
            <a:pPr algn="just"/>
            <a:r>
              <a:rPr lang="en-US" dirty="0"/>
              <a:t>•	</a:t>
            </a:r>
            <a:r>
              <a:rPr lang="en-US" dirty="0" err="1"/>
              <a:t>Wawasan</a:t>
            </a:r>
            <a:r>
              <a:rPr lang="en-US" dirty="0"/>
              <a:t> </a:t>
            </a:r>
            <a:r>
              <a:rPr lang="en-US" dirty="0" err="1"/>
              <a:t>Dunia</a:t>
            </a:r>
            <a:r>
              <a:rPr lang="en-US" dirty="0"/>
              <a:t>  di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Sosiologi</a:t>
            </a:r>
            <a:endParaRPr lang="en-US" dirty="0"/>
          </a:p>
        </p:txBody>
      </p:sp>
      <p:sp>
        <p:nvSpPr>
          <p:cNvPr id="4" name="Action Button: Forward or Next 3">
            <a:hlinkClick r:id="rId3" action="ppaction://hlinksldjump" highlightClick="1"/>
          </p:cNvPr>
          <p:cNvSpPr/>
          <p:nvPr/>
        </p:nvSpPr>
        <p:spPr>
          <a:xfrm>
            <a:off x="4800600" y="5791200"/>
            <a:ext cx="1042416" cy="685800"/>
          </a:xfrm>
          <a:prstGeom prst="actionButtonForwardNex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54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Tujuan</a:t>
            </a:r>
            <a:r>
              <a:rPr lang="en-US" dirty="0" smtClean="0"/>
              <a:t> </a:t>
            </a:r>
            <a:r>
              <a:rPr lang="en-US" dirty="0" err="1" smtClean="0"/>
              <a:t>Instruksional</a:t>
            </a:r>
            <a:r>
              <a:rPr lang="en-US" dirty="0" smtClean="0"/>
              <a:t> </a:t>
            </a:r>
            <a:r>
              <a:rPr lang="en-US" dirty="0" err="1" smtClean="0"/>
              <a:t>Khusus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228600" y="1371600"/>
            <a:ext cx="769620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sz="3200" dirty="0" err="1" smtClean="0"/>
              <a:t>Mahasiswa</a:t>
            </a:r>
            <a:r>
              <a:rPr lang="en-US" sz="3200" dirty="0" smtClean="0"/>
              <a:t> </a:t>
            </a:r>
            <a:r>
              <a:rPr lang="en-US" sz="3200" dirty="0" err="1"/>
              <a:t>dapat</a:t>
            </a:r>
            <a:r>
              <a:rPr lang="en-US" sz="3200" dirty="0"/>
              <a:t> </a:t>
            </a:r>
            <a:r>
              <a:rPr lang="en-US" sz="3200" dirty="0" err="1"/>
              <a:t>menyebutkan</a:t>
            </a:r>
            <a:r>
              <a:rPr lang="en-US" sz="3200" dirty="0"/>
              <a:t> </a:t>
            </a:r>
            <a:r>
              <a:rPr lang="en-US" sz="3200" dirty="0" err="1"/>
              <a:t>arti</a:t>
            </a:r>
            <a:r>
              <a:rPr lang="en-US" sz="3200" dirty="0"/>
              <a:t> </a:t>
            </a:r>
            <a:r>
              <a:rPr lang="en-US" sz="3200" dirty="0" err="1"/>
              <a:t>dan</a:t>
            </a:r>
            <a:r>
              <a:rPr lang="en-US" sz="3200" dirty="0"/>
              <a:t> </a:t>
            </a:r>
            <a:r>
              <a:rPr lang="en-US" sz="3200" dirty="0" err="1"/>
              <a:t>maksud</a:t>
            </a:r>
            <a:r>
              <a:rPr lang="en-US" sz="3200" dirty="0"/>
              <a:t>  </a:t>
            </a:r>
            <a:r>
              <a:rPr lang="en-US" sz="3200" dirty="0" err="1"/>
              <a:t>wawasan</a:t>
            </a:r>
            <a:r>
              <a:rPr lang="en-US" sz="3200" dirty="0"/>
              <a:t> </a:t>
            </a:r>
            <a:r>
              <a:rPr lang="en-US" sz="3200" dirty="0" err="1"/>
              <a:t>dunia</a:t>
            </a:r>
            <a:r>
              <a:rPr lang="en-US" sz="3200" dirty="0"/>
              <a:t> </a:t>
            </a:r>
            <a:r>
              <a:rPr lang="en-US" sz="3200" dirty="0" err="1"/>
              <a:t>atau</a:t>
            </a:r>
            <a:r>
              <a:rPr lang="en-US" sz="3200" dirty="0"/>
              <a:t> </a:t>
            </a:r>
            <a:r>
              <a:rPr lang="en-US" sz="3200" i="1" dirty="0" err="1"/>
              <a:t>weltanshauung</a:t>
            </a:r>
            <a:endParaRPr lang="en-US" sz="3200" i="1" dirty="0"/>
          </a:p>
          <a:p>
            <a:pPr marL="457200" indent="-457200">
              <a:buFont typeface="Arial" pitchFamily="34" charset="0"/>
              <a:buChar char="•"/>
            </a:pPr>
            <a:r>
              <a:rPr lang="en-US" sz="3200" dirty="0" err="1" smtClean="0"/>
              <a:t>Mahasiswa</a:t>
            </a:r>
            <a:r>
              <a:rPr lang="en-US" sz="3200" dirty="0" smtClean="0"/>
              <a:t> </a:t>
            </a:r>
            <a:r>
              <a:rPr lang="en-US" sz="3200" dirty="0" err="1"/>
              <a:t>dapat</a:t>
            </a:r>
            <a:r>
              <a:rPr lang="en-US" sz="3200" dirty="0"/>
              <a:t> </a:t>
            </a:r>
            <a:r>
              <a:rPr lang="en-US" sz="3200" dirty="0" err="1"/>
              <a:t>menjelaskan</a:t>
            </a:r>
            <a:r>
              <a:rPr lang="en-US" sz="3200" dirty="0"/>
              <a:t> </a:t>
            </a:r>
            <a:r>
              <a:rPr lang="en-US" sz="3200" dirty="0" err="1"/>
              <a:t>maksud</a:t>
            </a:r>
            <a:r>
              <a:rPr lang="en-US" sz="3200" dirty="0"/>
              <a:t> </a:t>
            </a:r>
            <a:r>
              <a:rPr lang="en-US" sz="3200" dirty="0" err="1"/>
              <a:t>dari</a:t>
            </a:r>
            <a:r>
              <a:rPr lang="en-US" sz="3200" dirty="0"/>
              <a:t> </a:t>
            </a:r>
            <a:r>
              <a:rPr lang="en-US" sz="3200" i="1" dirty="0"/>
              <a:t>redeeming</a:t>
            </a:r>
            <a:r>
              <a:rPr lang="en-US" sz="3200" dirty="0"/>
              <a:t> </a:t>
            </a:r>
            <a:r>
              <a:rPr lang="en-US" sz="3200" dirty="0" err="1"/>
              <a:t>sosiologi</a:t>
            </a:r>
            <a:endParaRPr lang="en-US" sz="3200" dirty="0"/>
          </a:p>
          <a:p>
            <a:pPr marL="457200" indent="-457200">
              <a:buFont typeface="Arial" pitchFamily="34" charset="0"/>
              <a:buChar char="•"/>
            </a:pPr>
            <a:r>
              <a:rPr lang="en-US" sz="3200" dirty="0" err="1" smtClean="0"/>
              <a:t>Mahasiswa</a:t>
            </a:r>
            <a:r>
              <a:rPr lang="en-US" sz="3200" dirty="0" smtClean="0"/>
              <a:t> </a:t>
            </a:r>
            <a:r>
              <a:rPr lang="en-US" sz="3200" dirty="0" err="1"/>
              <a:t>dapat</a:t>
            </a:r>
            <a:r>
              <a:rPr lang="en-US" sz="3200" dirty="0"/>
              <a:t> </a:t>
            </a:r>
            <a:r>
              <a:rPr lang="en-US" sz="3200" dirty="0" err="1"/>
              <a:t>memberikan</a:t>
            </a:r>
            <a:r>
              <a:rPr lang="en-US" sz="3200" dirty="0"/>
              <a:t> </a:t>
            </a:r>
            <a:r>
              <a:rPr lang="en-US" sz="3200" dirty="0" err="1"/>
              <a:t>kesimpulan</a:t>
            </a:r>
            <a:r>
              <a:rPr lang="en-US" sz="3200" dirty="0"/>
              <a:t> </a:t>
            </a:r>
            <a:r>
              <a:rPr lang="en-US" sz="3200" dirty="0" err="1"/>
              <a:t>tentang</a:t>
            </a:r>
            <a:r>
              <a:rPr lang="en-US" sz="3200" dirty="0"/>
              <a:t> </a:t>
            </a:r>
            <a:r>
              <a:rPr lang="en-US" sz="3200" dirty="0" err="1"/>
              <a:t>sistem</a:t>
            </a:r>
            <a:r>
              <a:rPr lang="en-US" sz="3200" dirty="0"/>
              <a:t> </a:t>
            </a:r>
            <a:r>
              <a:rPr lang="en-US" sz="3200" dirty="0" err="1"/>
              <a:t>kehidupan</a:t>
            </a:r>
            <a:r>
              <a:rPr lang="en-US" sz="3200" dirty="0"/>
              <a:t> </a:t>
            </a:r>
            <a:r>
              <a:rPr lang="en-US" sz="3200" dirty="0" err="1"/>
              <a:t>masyarakat</a:t>
            </a:r>
            <a:r>
              <a:rPr lang="en-US" sz="3200" dirty="0"/>
              <a:t> </a:t>
            </a:r>
            <a:r>
              <a:rPr lang="en-US" sz="3200" dirty="0" err="1"/>
              <a:t>dalam</a:t>
            </a:r>
            <a:r>
              <a:rPr lang="en-US" sz="3200" dirty="0"/>
              <a:t> </a:t>
            </a:r>
            <a:r>
              <a:rPr lang="en-US" sz="3200" dirty="0" err="1"/>
              <a:t>pandangan</a:t>
            </a:r>
            <a:r>
              <a:rPr lang="en-US" sz="3200" dirty="0"/>
              <a:t> </a:t>
            </a:r>
            <a:r>
              <a:rPr lang="en-US" sz="3200" dirty="0" err="1"/>
              <a:t>sosiologi</a:t>
            </a:r>
            <a:r>
              <a:rPr lang="en-US" sz="3200" dirty="0"/>
              <a:t>.</a:t>
            </a:r>
          </a:p>
        </p:txBody>
      </p:sp>
      <p:sp>
        <p:nvSpPr>
          <p:cNvPr id="3" name="Action Button: Forward or Next 2">
            <a:hlinkClick r:id="rId3" action="ppaction://hlinksldjump" highlightClick="1"/>
          </p:cNvPr>
          <p:cNvSpPr/>
          <p:nvPr/>
        </p:nvSpPr>
        <p:spPr>
          <a:xfrm>
            <a:off x="6934200" y="5562600"/>
            <a:ext cx="1042416" cy="914400"/>
          </a:xfrm>
          <a:prstGeom prst="actionButtonForwardNex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854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Referensi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es-MX" dirty="0" err="1"/>
              <a:t>Naugle</a:t>
            </a:r>
            <a:r>
              <a:rPr lang="es-MX" dirty="0"/>
              <a:t>, David, K.; </a:t>
            </a:r>
            <a:r>
              <a:rPr lang="es-MX" b="1" i="1" dirty="0" err="1"/>
              <a:t>Wawasan</a:t>
            </a:r>
            <a:r>
              <a:rPr lang="es-MX" b="1" i="1" dirty="0"/>
              <a:t> </a:t>
            </a:r>
            <a:r>
              <a:rPr lang="es-MX" b="1" i="1" dirty="0" err="1"/>
              <a:t>Dunia</a:t>
            </a:r>
            <a:r>
              <a:rPr lang="es-MX" dirty="0"/>
              <a:t>, </a:t>
            </a:r>
            <a:r>
              <a:rPr lang="es-MX" dirty="0" err="1"/>
              <a:t>Jakarta</a:t>
            </a:r>
            <a:r>
              <a:rPr lang="es-MX" dirty="0"/>
              <a:t> : </a:t>
            </a:r>
            <a:r>
              <a:rPr lang="es-MX" dirty="0" err="1"/>
              <a:t>Penerbit</a:t>
            </a:r>
            <a:r>
              <a:rPr lang="es-MX" dirty="0"/>
              <a:t> </a:t>
            </a:r>
            <a:r>
              <a:rPr lang="es-MX" dirty="0" err="1"/>
              <a:t>Momentum</a:t>
            </a:r>
            <a:r>
              <a:rPr lang="es-MX" dirty="0"/>
              <a:t>, </a:t>
            </a:r>
            <a:r>
              <a:rPr lang="es-MX" dirty="0" smtClean="0"/>
              <a:t>2010,</a:t>
            </a:r>
            <a:r>
              <a:rPr lang="da-DK" dirty="0" smtClean="0"/>
              <a:t> </a:t>
            </a:r>
            <a:r>
              <a:rPr lang="da-DK" dirty="0"/>
              <a:t>hal. 5 – 38, 269 – 289</a:t>
            </a:r>
          </a:p>
          <a:p>
            <a:pPr marL="514350" indent="-514350">
              <a:buFont typeface="+mj-lt"/>
              <a:buAutoNum type="arabicPeriod"/>
            </a:pPr>
            <a:endParaRPr lang="da-DK" dirty="0"/>
          </a:p>
          <a:p>
            <a:pPr marL="514350" lvl="0" indent="-514350">
              <a:buFont typeface="+mj-lt"/>
              <a:buAutoNum type="arabicPeriod"/>
            </a:pPr>
            <a:r>
              <a:rPr lang="da-DK" dirty="0" smtClean="0"/>
              <a:t>Kuyper</a:t>
            </a:r>
            <a:r>
              <a:rPr lang="da-DK" dirty="0"/>
              <a:t>, Abraham; </a:t>
            </a:r>
            <a:r>
              <a:rPr lang="es-MX" b="1" i="1" dirty="0" err="1"/>
              <a:t>Lecturer</a:t>
            </a:r>
            <a:r>
              <a:rPr lang="es-MX" b="1" i="1" dirty="0"/>
              <a:t> </a:t>
            </a:r>
            <a:r>
              <a:rPr lang="es-MX" b="1" i="1" dirty="0" err="1"/>
              <a:t>On</a:t>
            </a:r>
            <a:r>
              <a:rPr lang="es-MX" b="1" i="1" dirty="0"/>
              <a:t> </a:t>
            </a:r>
            <a:r>
              <a:rPr lang="es-MX" b="1" i="1" dirty="0" err="1"/>
              <a:t>Calvinism</a:t>
            </a:r>
            <a:r>
              <a:rPr lang="es-MX" dirty="0"/>
              <a:t>. </a:t>
            </a:r>
            <a:r>
              <a:rPr lang="es-MX" dirty="0" err="1"/>
              <a:t>Jakarta</a:t>
            </a:r>
            <a:r>
              <a:rPr lang="es-MX" dirty="0"/>
              <a:t> : </a:t>
            </a:r>
            <a:r>
              <a:rPr lang="es-MX" dirty="0" err="1"/>
              <a:t>Penerbit</a:t>
            </a:r>
            <a:r>
              <a:rPr lang="es-MX" dirty="0"/>
              <a:t> </a:t>
            </a:r>
            <a:r>
              <a:rPr lang="es-MX" dirty="0" err="1"/>
              <a:t>Momentum</a:t>
            </a:r>
            <a:r>
              <a:rPr lang="es-MX" dirty="0"/>
              <a:t>, </a:t>
            </a:r>
            <a:r>
              <a:rPr lang="es-MX" dirty="0" smtClean="0"/>
              <a:t>2005,</a:t>
            </a:r>
            <a:r>
              <a:rPr lang="da-DK" dirty="0" smtClean="0"/>
              <a:t> </a:t>
            </a:r>
            <a:r>
              <a:rPr lang="da-DK" dirty="0"/>
              <a:t>hal. 1 – 40</a:t>
            </a:r>
          </a:p>
          <a:p>
            <a:endParaRPr lang="da-DK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Action Button: Home 3">
            <a:hlinkClick r:id="rId2" action="ppaction://hlinksldjump" highlightClick="1"/>
          </p:cNvPr>
          <p:cNvSpPr/>
          <p:nvPr/>
        </p:nvSpPr>
        <p:spPr>
          <a:xfrm>
            <a:off x="7924800" y="5815584"/>
            <a:ext cx="1042416" cy="1042416"/>
          </a:xfrm>
          <a:prstGeom prst="actionButtonHom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911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Adobe Hebrew" pitchFamily="18" charset="-79"/>
                <a:cs typeface="Adobe Hebrew" pitchFamily="18" charset="-79"/>
              </a:rPr>
              <a:t>Pengertian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3048000"/>
            <a:ext cx="2286000" cy="2590800"/>
          </a:xfrm>
          <a:prstGeom prst="rect">
            <a:avLst/>
          </a:prstGeom>
        </p:spPr>
      </p:pic>
      <p:sp>
        <p:nvSpPr>
          <p:cNvPr id="5" name="Cloud Callout 4"/>
          <p:cNvSpPr/>
          <p:nvPr/>
        </p:nvSpPr>
        <p:spPr>
          <a:xfrm>
            <a:off x="2667000" y="609600"/>
            <a:ext cx="2057400" cy="3276600"/>
          </a:xfrm>
          <a:prstGeom prst="cloudCallout">
            <a:avLst>
              <a:gd name="adj1" fmla="val -74387"/>
              <a:gd name="adj2" fmla="val 2386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rgbClr val="FF0000"/>
                </a:solidFill>
              </a:rPr>
              <a:t>Apa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itu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wawasan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dunia</a:t>
            </a:r>
            <a:r>
              <a:rPr lang="en-US" dirty="0" smtClean="0">
                <a:solidFill>
                  <a:srgbClr val="FF0000"/>
                </a:solidFill>
              </a:rPr>
              <a:t>???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" name="Vertical Scroll 5"/>
          <p:cNvSpPr/>
          <p:nvPr/>
        </p:nvSpPr>
        <p:spPr>
          <a:xfrm>
            <a:off x="4800600" y="990600"/>
            <a:ext cx="4724400" cy="5715000"/>
          </a:xfrm>
          <a:prstGeom prst="verticalScroll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Blip>
                <a:blip r:embed="rId4"/>
              </a:buBlip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Blip>
                <a:blip r:embed="rId4"/>
              </a:buBlip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Wawasan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Dunia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'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Worldview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' (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bahasa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Inggeris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diambil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bahasa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Jerman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) '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Weltanschauung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'.</a:t>
            </a:r>
          </a:p>
          <a:p>
            <a:pPr marL="285750" indent="-285750" algn="just">
              <a:buBlip>
                <a:blip r:embed="rId4"/>
              </a:buBlip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Wawasan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dunia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artinya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ide-ide,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pemikiran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pemahaman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pengetahuan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tentang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masalah-masalah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realitas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terjadi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secara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global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285750" indent="-285750" algn="just">
              <a:buBlip>
                <a:blip r:embed="rId4"/>
              </a:buBlip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Wawasan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Dunia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adalah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sebagai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keseluruhan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narasi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mulai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manusia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diciptakan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dilanjutkan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manusia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mengisi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dunia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melakukan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pelanggaran-pelanggaran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kejatuhan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sampai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manusia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mendapatkan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penebusan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sebagai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realita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kehidupan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  <p:sp>
        <p:nvSpPr>
          <p:cNvPr id="3" name="Action Button: Home 2">
            <a:hlinkClick r:id="rId5" action="ppaction://hlinksldjump" highlightClick="1"/>
          </p:cNvPr>
          <p:cNvSpPr/>
          <p:nvPr/>
        </p:nvSpPr>
        <p:spPr>
          <a:xfrm>
            <a:off x="3581400" y="5824444"/>
            <a:ext cx="1042416" cy="1042416"/>
          </a:xfrm>
          <a:prstGeom prst="actionButtonHom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873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>
                <a:latin typeface="Adobe Hebrew" pitchFamily="18" charset="-79"/>
                <a:cs typeface="Adobe Hebrew" pitchFamily="18" charset="-79"/>
              </a:rPr>
              <a:t>Pemikiran</a:t>
            </a:r>
            <a:r>
              <a:rPr lang="en-US" dirty="0">
                <a:latin typeface="Adobe Hebrew" pitchFamily="18" charset="-79"/>
                <a:cs typeface="Adobe Hebrew" pitchFamily="18" charset="-79"/>
              </a:rPr>
              <a:t> </a:t>
            </a:r>
            <a:r>
              <a:rPr lang="en-US" dirty="0" err="1">
                <a:latin typeface="Adobe Hebrew" pitchFamily="18" charset="-79"/>
                <a:cs typeface="Adobe Hebrew" pitchFamily="18" charset="-79"/>
              </a:rPr>
              <a:t>tentang</a:t>
            </a:r>
            <a:r>
              <a:rPr lang="en-US" dirty="0">
                <a:latin typeface="Adobe Hebrew" pitchFamily="18" charset="-79"/>
                <a:cs typeface="Adobe Hebrew" pitchFamily="18" charset="-79"/>
              </a:rPr>
              <a:t> </a:t>
            </a:r>
            <a:r>
              <a:rPr lang="en-US" dirty="0" err="1">
                <a:latin typeface="Adobe Hebrew" pitchFamily="18" charset="-79"/>
                <a:cs typeface="Adobe Hebrew" pitchFamily="18" charset="-79"/>
              </a:rPr>
              <a:t>Wawasan</a:t>
            </a:r>
            <a:r>
              <a:rPr lang="en-US" dirty="0">
                <a:latin typeface="Adobe Hebrew" pitchFamily="18" charset="-79"/>
                <a:cs typeface="Adobe Hebrew" pitchFamily="18" charset="-79"/>
              </a:rPr>
              <a:t> </a:t>
            </a:r>
            <a:r>
              <a:rPr lang="en-US" dirty="0" err="1">
                <a:latin typeface="Adobe Hebrew" pitchFamily="18" charset="-79"/>
                <a:cs typeface="Adobe Hebrew" pitchFamily="18" charset="-79"/>
              </a:rPr>
              <a:t>Dunia</a:t>
            </a:r>
            <a:endParaRPr lang="en-US" dirty="0"/>
          </a:p>
        </p:txBody>
      </p:sp>
      <p:pic>
        <p:nvPicPr>
          <p:cNvPr id="1026" name="Picture 2" descr="https://upload.wikimedia.org/wikipedia/commons/f/f8/JamesOrrProfil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81000" y="3048000"/>
            <a:ext cx="1809750" cy="2590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rapezoid 5"/>
          <p:cNvSpPr/>
          <p:nvPr/>
        </p:nvSpPr>
        <p:spPr>
          <a:xfrm>
            <a:off x="0" y="1295400"/>
            <a:ext cx="914400" cy="911352"/>
          </a:xfrm>
          <a:prstGeom prst="trapezoid">
            <a:avLst/>
          </a:prstGeom>
          <a:solidFill>
            <a:schemeClr val="accent6">
              <a:lumMod val="75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1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048000" y="1447800"/>
            <a:ext cx="5791200" cy="43434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 algn="just">
              <a:buBlip>
                <a:blip r:embed="rId4"/>
              </a:buBlip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Blip>
                <a:blip r:embed="rId4"/>
              </a:buBlip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Melakukan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penelusuran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sejarah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‘weltanschauung’, yang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didapatinya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pemikiran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Immanuel Kant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konsep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dunia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disebutnya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'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weltbegriff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Immanuel Kant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menempatkan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wawasan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dunia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berakibat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tindakan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moral.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Blip>
                <a:blip r:embed="rId4"/>
              </a:buBlip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Melakukan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pengamatan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terhadap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hilangnya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'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budaya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barat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lama'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munculnya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zaman '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pasca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-Kristen',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akhirnya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tahun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1893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menerbitkan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buku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berjudul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‘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The Christian View of God and the 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World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’.</a:t>
            </a:r>
          </a:p>
          <a:p>
            <a:pPr marL="285750" indent="-285750" algn="just">
              <a:buBlip>
                <a:blip r:embed="rId4"/>
              </a:buBlip>
            </a:pPr>
            <a:endParaRPr lang="en-US" b="1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Blip>
                <a:blip r:embed="rId4"/>
              </a:buBlip>
            </a:pP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akhir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abad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19; James Orr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menolak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metafisika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karena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cenderung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membentuk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sistem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dunia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teori-teori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menyeluruh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tentang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alam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semesta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tidak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pernah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lebih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kuat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zamannya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285750" indent="-285750" algn="just">
              <a:buBlip>
                <a:blip r:embed="rId4"/>
              </a:buBlip>
            </a:pPr>
            <a:endParaRPr lang="en-US" dirty="0"/>
          </a:p>
        </p:txBody>
      </p:sp>
      <p:sp>
        <p:nvSpPr>
          <p:cNvPr id="10" name="Curved Down Ribbon 9"/>
          <p:cNvSpPr/>
          <p:nvPr/>
        </p:nvSpPr>
        <p:spPr>
          <a:xfrm>
            <a:off x="-533400" y="5334000"/>
            <a:ext cx="3657600" cy="758952"/>
          </a:xfrm>
          <a:prstGeom prst="ellipseRibbon">
            <a:avLst>
              <a:gd name="adj1" fmla="val 25000"/>
              <a:gd name="adj2" fmla="val 75000"/>
              <a:gd name="adj3" fmla="val 12500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James Orr (1844 - 1913)</a:t>
            </a:r>
          </a:p>
        </p:txBody>
      </p:sp>
      <p:sp>
        <p:nvSpPr>
          <p:cNvPr id="5" name="Action Button: Home 4">
            <a:hlinkClick r:id="rId5" action="ppaction://hlinksldjump" highlightClick="1"/>
          </p:cNvPr>
          <p:cNvSpPr/>
          <p:nvPr/>
        </p:nvSpPr>
        <p:spPr>
          <a:xfrm>
            <a:off x="8064413" y="5815584"/>
            <a:ext cx="1042416" cy="1042416"/>
          </a:xfrm>
          <a:prstGeom prst="actionButtonHom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5679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Pemikiran</a:t>
            </a:r>
            <a:r>
              <a:rPr lang="en-US" dirty="0"/>
              <a:t>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Wawasan</a:t>
            </a:r>
            <a:r>
              <a:rPr lang="en-US" dirty="0"/>
              <a:t> </a:t>
            </a:r>
            <a:r>
              <a:rPr lang="en-US" dirty="0" err="1"/>
              <a:t>Dunia</a:t>
            </a:r>
            <a:endParaRPr lang="en-US" dirty="0"/>
          </a:p>
        </p:txBody>
      </p:sp>
      <p:sp>
        <p:nvSpPr>
          <p:cNvPr id="4" name="Trapezoid 3"/>
          <p:cNvSpPr/>
          <p:nvPr/>
        </p:nvSpPr>
        <p:spPr>
          <a:xfrm>
            <a:off x="0" y="1600200"/>
            <a:ext cx="914400" cy="911352"/>
          </a:xfrm>
          <a:prstGeom prst="trapezoid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2</a:t>
            </a: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2050" name="Picture 2" descr="Abraham Kuyper 1905 (1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2971800"/>
            <a:ext cx="1828800" cy="2990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Flowchart: Internal Storage 5"/>
          <p:cNvSpPr/>
          <p:nvPr/>
        </p:nvSpPr>
        <p:spPr>
          <a:xfrm>
            <a:off x="3067493" y="1143000"/>
            <a:ext cx="6096000" cy="5334000"/>
          </a:xfrm>
          <a:prstGeom prst="flowChartInternalStorage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spcBef>
                <a:spcPts val="0"/>
              </a:spcBef>
              <a:buBlip>
                <a:blip r:embed="rId4"/>
              </a:buBlip>
              <a:defRPr/>
            </a:pP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Pemikirannya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berasal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Reform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Protestan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dipengaruhi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oleh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John Calvin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tentang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kedaulatan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Allah.</a:t>
            </a:r>
          </a:p>
          <a:p>
            <a:pPr>
              <a:spcBef>
                <a:spcPts val="0"/>
              </a:spcBef>
              <a:defRPr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spcBef>
                <a:spcPts val="0"/>
              </a:spcBef>
              <a:buBlip>
                <a:blip r:embed="rId4"/>
              </a:buBlip>
              <a:defRPr/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Ketaatan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ketidak-taatan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Tuhan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terkait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erat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bila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wawasan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dunia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non Kristen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yg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bercirikan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penyembahan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berhala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ketidak-taatan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religius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maka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keKristenan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harus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dinyatakan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sebagai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visi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komprehensif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atas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realitas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yg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melahirkan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penyembahan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ketaatan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kehendak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Tuhan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Curved Down Ribbon 7"/>
          <p:cNvSpPr/>
          <p:nvPr/>
        </p:nvSpPr>
        <p:spPr>
          <a:xfrm>
            <a:off x="-533400" y="5638800"/>
            <a:ext cx="4267200" cy="758952"/>
          </a:xfrm>
          <a:prstGeom prst="ellipseRibbon">
            <a:avLst>
              <a:gd name="adj1" fmla="val 25000"/>
              <a:gd name="adj2" fmla="val 75000"/>
              <a:gd name="adj3" fmla="val 12500"/>
            </a:avLst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Abraham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Kuyper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(1837 - 1920)</a:t>
            </a:r>
          </a:p>
        </p:txBody>
      </p:sp>
      <p:sp>
        <p:nvSpPr>
          <p:cNvPr id="5" name="Action Button: Forward or Next 4">
            <a:hlinkClick r:id="rId5" action="ppaction://hlinksldjump" highlightClick="1"/>
          </p:cNvPr>
          <p:cNvSpPr/>
          <p:nvPr/>
        </p:nvSpPr>
        <p:spPr>
          <a:xfrm>
            <a:off x="7940749" y="6248400"/>
            <a:ext cx="1219200" cy="609600"/>
          </a:xfrm>
          <a:prstGeom prst="actionButtonForwardNex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9132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Pemikiran</a:t>
            </a:r>
            <a:r>
              <a:rPr lang="en-US" dirty="0"/>
              <a:t> Abraham </a:t>
            </a:r>
            <a:r>
              <a:rPr lang="en-US" dirty="0" err="1"/>
              <a:t>Kuyper</a:t>
            </a:r>
            <a:r>
              <a:rPr lang="en-US" dirty="0"/>
              <a:t>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Kehidupan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24000"/>
            <a:ext cx="8839200" cy="4876800"/>
          </a:xfrm>
          <a:solidFill>
            <a:schemeClr val="accent6">
              <a:lumMod val="5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normAutofit fontScale="55000" lnSpcReduction="20000"/>
          </a:bodyPr>
          <a:lstStyle/>
          <a:p>
            <a:pPr algn="just">
              <a:buFont typeface="Wingdings" pitchFamily="2" charset="2"/>
              <a:buChar char="Ø"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Di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tulisannya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berjudul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'Calvinism as a 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life-system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',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pemikiran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dasarnya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menandai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terbentuknya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konsep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‘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weltanschauun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’ :</a:t>
            </a:r>
          </a:p>
          <a:p>
            <a:pPr marL="514350" indent="-514350" algn="just">
              <a:buAutoNum type="arabicPeriod"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melihat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bahwa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urutan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sesuatu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yg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‘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ada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’,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kehidupan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merupakan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pertama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Kehidupan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selalu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merupakan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obyek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pertama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usahanya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itu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ada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 3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hubungan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fundamental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seluruh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kehidupan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manusia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yakni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; 1).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Hubungan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Tuhan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2).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Hubungan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kita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sesama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manusia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3).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Hubungan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kita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dunia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 algn="just">
              <a:buFont typeface="Arial" panose="020B0604020202020204" pitchFamily="34" charset="0"/>
              <a:buAutoNum type="arabicPeriod"/>
            </a:pP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enyoroti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warisan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religius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budaya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Eropa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Amerika, yang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mengalami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goncangan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hebat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akibat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modernitas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Eropa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menghadapi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suatu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masalah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yg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disebutnya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sbg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pertarungan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hidup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mati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antara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dua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wawasan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dunia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bertolak-belakang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disebutnya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'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sistem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kehidupan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‘.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Pertarungan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iman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dimana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org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Eropa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mengalami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perubahan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pergeseran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budaya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yg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sebelumnya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rajin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gereja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kemudian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mulai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meninggalkan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gereja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Belajar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keadaan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kehidupan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Eropa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Kuliah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ttg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‘Calvinism and the future’,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Kuyper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menekankan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ttg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manifestasi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prinsip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ada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Calvinisme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harus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konsisten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lebih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bermanfaat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tradisi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lain.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Segala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sesuatu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yg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ada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karena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Tuhan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yg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menciptakan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shg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Tuhan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yg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menentukan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semuanya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Jika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kita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memperoleh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kehidupan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itu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karena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anugerah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Tuhan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Dan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hal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ini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harus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konsisten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diaplikasikan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dlm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kehidupan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Tradisi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ini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lbh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penting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dp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tradisi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yg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lain.</a:t>
            </a:r>
          </a:p>
          <a:p>
            <a:pPr algn="just">
              <a:buFont typeface="Wingdings" pitchFamily="2" charset="2"/>
              <a:buChar char="Ø"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  <p:sp>
        <p:nvSpPr>
          <p:cNvPr id="4" name="Action Button: Home 3">
            <a:hlinkClick r:id="rId3" action="ppaction://hlinksldjump" highlightClick="1"/>
          </p:cNvPr>
          <p:cNvSpPr/>
          <p:nvPr/>
        </p:nvSpPr>
        <p:spPr>
          <a:xfrm>
            <a:off x="7848600" y="5638800"/>
            <a:ext cx="1042416" cy="1042416"/>
          </a:xfrm>
          <a:prstGeom prst="actionButtonHom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5058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Pemikiran</a:t>
            </a:r>
            <a:r>
              <a:rPr lang="en-US" dirty="0"/>
              <a:t>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Wawasan</a:t>
            </a:r>
            <a:r>
              <a:rPr lang="en-US" dirty="0"/>
              <a:t> </a:t>
            </a:r>
            <a:r>
              <a:rPr lang="en-US" dirty="0" err="1"/>
              <a:t>Dunia</a:t>
            </a:r>
            <a:endParaRPr lang="en-US" dirty="0"/>
          </a:p>
        </p:txBody>
      </p:sp>
      <p:pic>
        <p:nvPicPr>
          <p:cNvPr id="3074" name="Picture 2" descr="Karl Mannheim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819400"/>
            <a:ext cx="2095500" cy="2867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rapezoid 4"/>
          <p:cNvSpPr/>
          <p:nvPr/>
        </p:nvSpPr>
        <p:spPr>
          <a:xfrm>
            <a:off x="0" y="1600200"/>
            <a:ext cx="914400" cy="911352"/>
          </a:xfrm>
          <a:prstGeom prst="trapezoid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3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6" name="Flowchart: Internal Storage 5"/>
          <p:cNvSpPr/>
          <p:nvPr/>
        </p:nvSpPr>
        <p:spPr>
          <a:xfrm>
            <a:off x="2971800" y="990600"/>
            <a:ext cx="5943600" cy="5486400"/>
          </a:xfrm>
          <a:prstGeom prst="flowChartInternalStorage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just">
              <a:spcBef>
                <a:spcPts val="0"/>
              </a:spcBef>
              <a:buBlip>
                <a:blip r:embed="rId4"/>
              </a:buBlip>
              <a:defRPr/>
            </a:pPr>
            <a:r>
              <a:rPr lang="id-ID" sz="1600" dirty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alam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tulisannya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i="1" dirty="0">
                <a:latin typeface="Times New Roman" pitchFamily="18" charset="0"/>
                <a:cs typeface="Times New Roman" pitchFamily="18" charset="0"/>
              </a:rPr>
              <a:t>'on the Interpretation of weltanschauung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',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mengatakan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bahwa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‘</a:t>
            </a:r>
            <a:r>
              <a:rPr lang="en-US" sz="1600" b="1" i="1" dirty="0">
                <a:latin typeface="Times New Roman" pitchFamily="18" charset="0"/>
                <a:cs typeface="Times New Roman" pitchFamily="18" charset="0"/>
              </a:rPr>
              <a:t>weltanschauung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’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tidak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boleh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dipahami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hanya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sebagai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masalah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logika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teori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bukan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juga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diungkapkan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secara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integral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melalui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tesis-tesis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filosofis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ataupun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komunikasi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teoritis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bentuk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apapun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termasuk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kode-kode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etika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sistem-sistem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agama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yg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masih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mengandung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rasionalitas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sehingga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bisa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ditafsirkan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Karena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‘</a:t>
            </a:r>
            <a:r>
              <a:rPr lang="en-US" sz="1600" i="1" dirty="0" smtClean="0">
                <a:latin typeface="Times New Roman" pitchFamily="18" charset="0"/>
                <a:cs typeface="Times New Roman" pitchFamily="18" charset="0"/>
              </a:rPr>
              <a:t>weltanschauung’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merupakan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unit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yg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global,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mendalam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masih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belum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memiliki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bentuk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Bagi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Karl Mannheim 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‘</a:t>
            </a:r>
            <a:r>
              <a:rPr lang="en-US" sz="1600" i="1" dirty="0" err="1" smtClean="0">
                <a:latin typeface="Times New Roman" pitchFamily="18" charset="0"/>
                <a:cs typeface="Times New Roman" pitchFamily="18" charset="0"/>
              </a:rPr>
              <a:t>weltanshauung</a:t>
            </a:r>
            <a:r>
              <a:rPr lang="en-US" sz="1600" i="1" dirty="0" smtClean="0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wawasan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dunia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muncul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secara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spontan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tidak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disengaja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342900" indent="-342900" algn="just">
              <a:spcBef>
                <a:spcPts val="0"/>
              </a:spcBef>
              <a:buBlip>
                <a:blip r:embed="rId4"/>
              </a:buBlip>
              <a:defRPr/>
            </a:pP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Meskipun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Karl Mannheim 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terlebih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dulu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menganut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perspektif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wawasan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dunia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tetapi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Wilhelm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Dilthey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merupakan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orang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pertama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menunjukkan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bahwa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wawasan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dunia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tidak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sama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sistem-sistem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teoritis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Karena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‘Weltanschauung’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tidak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dihasilkan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oleh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pemikiran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9" name="Curved Down Ribbon 8"/>
          <p:cNvSpPr/>
          <p:nvPr/>
        </p:nvSpPr>
        <p:spPr>
          <a:xfrm>
            <a:off x="-1066800" y="5257800"/>
            <a:ext cx="4419600" cy="758952"/>
          </a:xfrm>
          <a:prstGeom prst="ellipseRibbon">
            <a:avLst>
              <a:gd name="adj1" fmla="val 25000"/>
              <a:gd name="adj2" fmla="val 75000"/>
              <a:gd name="adj3" fmla="val 12500"/>
            </a:avLst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Karl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Mannheim (1893 - 1947)</a:t>
            </a:r>
          </a:p>
          <a:p>
            <a:pPr algn="just"/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Action Button: Home 3">
            <a:hlinkClick r:id="rId5" action="ppaction://hlinksldjump" highlightClick="1"/>
          </p:cNvPr>
          <p:cNvSpPr/>
          <p:nvPr/>
        </p:nvSpPr>
        <p:spPr>
          <a:xfrm>
            <a:off x="2667000" y="6168656"/>
            <a:ext cx="990600" cy="685800"/>
          </a:xfrm>
          <a:prstGeom prst="actionButtonHom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5514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815</TotalTime>
  <Words>965</Words>
  <Application>Microsoft Office PowerPoint</Application>
  <PresentationFormat>On-screen Show (4:3)</PresentationFormat>
  <Paragraphs>88</Paragraphs>
  <Slides>12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Adobe Hebrew</vt:lpstr>
      <vt:lpstr>Arial</vt:lpstr>
      <vt:lpstr>Calibri</vt:lpstr>
      <vt:lpstr>Times New Roman</vt:lpstr>
      <vt:lpstr>Wingdings</vt:lpstr>
      <vt:lpstr>Office Theme</vt:lpstr>
      <vt:lpstr>PowerPoint Presentation</vt:lpstr>
      <vt:lpstr>Wawasan Dunia</vt:lpstr>
      <vt:lpstr>Tujuan Instruksional Khusus</vt:lpstr>
      <vt:lpstr>Referensi</vt:lpstr>
      <vt:lpstr>Pengertian</vt:lpstr>
      <vt:lpstr>Pemikiran tentang Wawasan Dunia</vt:lpstr>
      <vt:lpstr>Pemikiran tentang Wawasan Dunia</vt:lpstr>
      <vt:lpstr>Pemikiran Abraham Kuyper tentang Sistem Kehidupan</vt:lpstr>
      <vt:lpstr>Pemikiran tentang Wawasan Dunia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Anita</dc:creator>
  <cp:lastModifiedBy>Devy Stany Walukau</cp:lastModifiedBy>
  <cp:revision>109</cp:revision>
  <dcterms:created xsi:type="dcterms:W3CDTF">2014-04-28T03:24:33Z</dcterms:created>
  <dcterms:modified xsi:type="dcterms:W3CDTF">2016-04-19T04:21:52Z</dcterms:modified>
</cp:coreProperties>
</file>