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4610"/>
  </p:normalViewPr>
  <p:slideViewPr>
    <p:cSldViewPr snapToGrid="0" snapToObjects="1">
      <p:cViewPr>
        <p:scale>
          <a:sx n="65" d="100"/>
          <a:sy n="65" d="100"/>
        </p:scale>
        <p:origin x="-144" y="-72"/>
      </p:cViewPr>
      <p:guideLst>
        <p:guide orient="horz" pos="2592"/>
        <p:guide pos="460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565525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1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E231AB-EAF3-4151-BB4C-BD9E620DAE6B}" type="datetimeFigureOut">
              <a:rPr lang="en-US" smtClean="0"/>
              <a:t>7/19/2024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762000" y="1096963"/>
            <a:ext cx="9753600" cy="5486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822325" y="6950075"/>
            <a:ext cx="6584950" cy="6583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02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CBB9EE-F9AC-4B70-8301-646816D7B4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1321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5513" y="2507456"/>
            <a:ext cx="4895374" cy="32146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313646" y="651153"/>
            <a:ext cx="7489508" cy="362426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7135"/>
              </a:lnSpc>
              <a:buNone/>
            </a:pPr>
            <a:r>
              <a:rPr lang="en-US" sz="5708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Kebijakan Pemerintah Terkait BUMN/BUMD/BUMDes</a:t>
            </a:r>
            <a:endParaRPr lang="en-US" sz="5708" dirty="0"/>
          </a:p>
        </p:txBody>
      </p:sp>
      <p:sp>
        <p:nvSpPr>
          <p:cNvPr id="7" name="Text 2"/>
          <p:cNvSpPr/>
          <p:nvPr/>
        </p:nvSpPr>
        <p:spPr>
          <a:xfrm>
            <a:off x="6313646" y="4629983"/>
            <a:ext cx="7489508" cy="2268855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978"/>
              </a:lnSpc>
              <a:buNone/>
            </a:pPr>
            <a:r>
              <a:rPr lang="en-US" sz="18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Kebijakan pemerintah terkait BUMN/BUMD/BUMDes merupakan hal yang krusial dalam pembangunan ekonomi nasional. Pemerintah berperan penting dalam menetapkan strategi dan regulasi yang tepat untuk memaksimalkan potensi BUMN/BUMD/BUMDes dalam mendorong pertumbuhan ekonomi, menciptakan lapangan kerja, dan meningkatkan kesejahteraan masyarakat.</a:t>
            </a:r>
            <a:endParaRPr lang="en-US" sz="1861" dirty="0"/>
          </a:p>
        </p:txBody>
      </p:sp>
      <p:sp>
        <p:nvSpPr>
          <p:cNvPr id="8" name="Shape 3"/>
          <p:cNvSpPr/>
          <p:nvPr/>
        </p:nvSpPr>
        <p:spPr>
          <a:xfrm>
            <a:off x="6313646" y="7182445"/>
            <a:ext cx="378143" cy="378143"/>
          </a:xfrm>
          <a:prstGeom prst="roundRect">
            <a:avLst>
              <a:gd name="adj" fmla="val 24178910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21266" y="7190065"/>
            <a:ext cx="362903" cy="362903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6809899" y="7164705"/>
            <a:ext cx="1634490" cy="41362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3257"/>
              </a:lnSpc>
              <a:buNone/>
            </a:pPr>
            <a:r>
              <a:rPr lang="en-US" sz="2327" b="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by Titi Darmi</a:t>
            </a:r>
            <a:endParaRPr lang="en-US" sz="2327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321356" y="1165503"/>
            <a:ext cx="10418445" cy="6858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5400"/>
              </a:lnSpc>
              <a:buNone/>
            </a:pPr>
            <a:r>
              <a:rPr lang="en-US" sz="432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Peraturan Terkait BUMN/BUMD/BUMDes</a:t>
            </a:r>
            <a:endParaRPr lang="en-US" sz="4320" dirty="0"/>
          </a:p>
        </p:txBody>
      </p:sp>
      <p:sp>
        <p:nvSpPr>
          <p:cNvPr id="5" name="Text 2"/>
          <p:cNvSpPr/>
          <p:nvPr/>
        </p:nvSpPr>
        <p:spPr>
          <a:xfrm>
            <a:off x="1321356" y="2345055"/>
            <a:ext cx="11987689" cy="158019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Indonesia telah mengeluarkan berbagai peraturan terkait BUMN/BUMD/BUMDes. Undang-Undang Nomor 19 Tahun 2003 tentang BUMN mengatur tentang pendirian, pengelolaan, dan pengawasan BUMN. Undang-Undang Nomor 23 Tahun 2014 tentang Pemerintah Daerah mengatur tentang pengelolaan BUMD. Sementara itu, Peraturan Menteri Dalam Negeri Nomor 1 Tahun 2016 mengatur tentang pengelolaan BUMDes.</a:t>
            </a:r>
            <a:endParaRPr lang="en-US" sz="1944" dirty="0"/>
          </a:p>
        </p:txBody>
      </p:sp>
      <p:sp>
        <p:nvSpPr>
          <p:cNvPr id="6" name="Text 3"/>
          <p:cNvSpPr/>
          <p:nvPr/>
        </p:nvSpPr>
        <p:spPr>
          <a:xfrm>
            <a:off x="1321356" y="4449723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Peraturan BUMN</a:t>
            </a:r>
            <a:endParaRPr lang="en-US" sz="2160" dirty="0"/>
          </a:p>
        </p:txBody>
      </p:sp>
      <p:sp>
        <p:nvSpPr>
          <p:cNvPr id="7" name="Text 4"/>
          <p:cNvSpPr/>
          <p:nvPr/>
        </p:nvSpPr>
        <p:spPr>
          <a:xfrm>
            <a:off x="1321356" y="5039439"/>
            <a:ext cx="35939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Undang-Undang Nomor 19 Tahun 2003 tentang BUMN</a:t>
            </a:r>
            <a:endParaRPr lang="en-US" sz="1944" dirty="0"/>
          </a:p>
        </p:txBody>
      </p:sp>
      <p:sp>
        <p:nvSpPr>
          <p:cNvPr id="8" name="Text 5"/>
          <p:cNvSpPr/>
          <p:nvPr/>
        </p:nvSpPr>
        <p:spPr>
          <a:xfrm>
            <a:off x="1321356" y="6051709"/>
            <a:ext cx="3593902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Peraturan Menteri BUMN</a:t>
            </a:r>
            <a:endParaRPr lang="en-US" sz="1944" dirty="0"/>
          </a:p>
        </p:txBody>
      </p:sp>
      <p:sp>
        <p:nvSpPr>
          <p:cNvPr id="9" name="Text 6"/>
          <p:cNvSpPr/>
          <p:nvPr/>
        </p:nvSpPr>
        <p:spPr>
          <a:xfrm>
            <a:off x="5525095" y="4449723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Peraturan BUMD</a:t>
            </a:r>
            <a:endParaRPr lang="en-US" sz="2160" dirty="0"/>
          </a:p>
        </p:txBody>
      </p:sp>
      <p:sp>
        <p:nvSpPr>
          <p:cNvPr id="10" name="Text 7"/>
          <p:cNvSpPr/>
          <p:nvPr/>
        </p:nvSpPr>
        <p:spPr>
          <a:xfrm>
            <a:off x="5525095" y="5039439"/>
            <a:ext cx="3593902" cy="7900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Undang-Undang Nomor 23 Tahun 2014 tentang Pemerintah Daerah</a:t>
            </a:r>
            <a:endParaRPr lang="en-US" sz="1944" dirty="0"/>
          </a:p>
        </p:txBody>
      </p:sp>
      <p:sp>
        <p:nvSpPr>
          <p:cNvPr id="11" name="Text 8"/>
          <p:cNvSpPr/>
          <p:nvPr/>
        </p:nvSpPr>
        <p:spPr>
          <a:xfrm>
            <a:off x="5525095" y="6051709"/>
            <a:ext cx="3593902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Peraturan Daerah tentang BUMD</a:t>
            </a:r>
            <a:endParaRPr lang="en-US" sz="1944" dirty="0"/>
          </a:p>
        </p:txBody>
      </p:sp>
      <p:sp>
        <p:nvSpPr>
          <p:cNvPr id="12" name="Text 9"/>
          <p:cNvSpPr/>
          <p:nvPr/>
        </p:nvSpPr>
        <p:spPr>
          <a:xfrm>
            <a:off x="9728835" y="4449723"/>
            <a:ext cx="2743200" cy="34290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700"/>
              </a:lnSpc>
              <a:buNone/>
            </a:pPr>
            <a:r>
              <a:rPr lang="en-US" sz="2160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Peraturan BUMDes</a:t>
            </a:r>
            <a:endParaRPr lang="en-US" sz="2160" dirty="0"/>
          </a:p>
        </p:txBody>
      </p:sp>
      <p:sp>
        <p:nvSpPr>
          <p:cNvPr id="13" name="Text 10"/>
          <p:cNvSpPr/>
          <p:nvPr/>
        </p:nvSpPr>
        <p:spPr>
          <a:xfrm>
            <a:off x="9728835" y="5039439"/>
            <a:ext cx="3593902" cy="118514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Peraturan Menteri Dalam Negeri Nomor 1 Tahun 2016 tentang BUMDes</a:t>
            </a:r>
            <a:endParaRPr lang="en-US" sz="1944" dirty="0"/>
          </a:p>
        </p:txBody>
      </p:sp>
      <p:sp>
        <p:nvSpPr>
          <p:cNvPr id="14" name="Text 11"/>
          <p:cNvSpPr/>
          <p:nvPr/>
        </p:nvSpPr>
        <p:spPr>
          <a:xfrm>
            <a:off x="9728835" y="6446758"/>
            <a:ext cx="3593902" cy="395049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3110"/>
              </a:lnSpc>
              <a:buNone/>
            </a:pPr>
            <a:r>
              <a:rPr lang="en-US" sz="1944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Peraturan Desa tentang BUMDes</a:t>
            </a:r>
            <a:endParaRPr lang="en-US" sz="1944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538686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4630400" cy="216027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3119437" y="2635448"/>
            <a:ext cx="8391406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Kebijakan Pemerintah untuk Penguatan BUMN/BUMD/BUMDes</a:t>
            </a:r>
            <a:endParaRPr lang="en-US" sz="3024" dirty="0"/>
          </a:p>
        </p:txBody>
      </p:sp>
      <p:sp>
        <p:nvSpPr>
          <p:cNvPr id="6" name="Text 2"/>
          <p:cNvSpPr/>
          <p:nvPr/>
        </p:nvSpPr>
        <p:spPr>
          <a:xfrm>
            <a:off x="3119437" y="3854768"/>
            <a:ext cx="839140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memiliki berbagai kebijakan untuk memperkuat peran BUMN/BUMD/BUMDes. Fokus kebijakan meliputi penguatan tata kelola, peningkatan efisiensi, dan optimalisasi sinergi antar BUMN/BUMD/BUMDes.</a:t>
            </a:r>
            <a:endParaRPr lang="en-US" sz="1361" dirty="0"/>
          </a:p>
        </p:txBody>
      </p:sp>
      <p:sp>
        <p:nvSpPr>
          <p:cNvPr id="7" name="Shape 3"/>
          <p:cNvSpPr/>
          <p:nvPr/>
        </p:nvSpPr>
        <p:spPr>
          <a:xfrm>
            <a:off x="3119437" y="4796552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16FFBB"/>
            </a:solidFill>
            <a:prstDash val="solid"/>
          </a:ln>
        </p:spPr>
      </p:sp>
      <p:sp>
        <p:nvSpPr>
          <p:cNvPr id="8" name="Text 4"/>
          <p:cNvSpPr/>
          <p:nvPr/>
        </p:nvSpPr>
        <p:spPr>
          <a:xfrm>
            <a:off x="3263979" y="4875728"/>
            <a:ext cx="99655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1814" dirty="0"/>
          </a:p>
        </p:txBody>
      </p:sp>
      <p:sp>
        <p:nvSpPr>
          <p:cNvPr id="9" name="Text 5"/>
          <p:cNvSpPr/>
          <p:nvPr/>
        </p:nvSpPr>
        <p:spPr>
          <a:xfrm>
            <a:off x="3680936" y="4796552"/>
            <a:ext cx="2165033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Peningkatan Tata Kelola</a:t>
            </a:r>
            <a:endParaRPr lang="en-US" sz="1512" dirty="0"/>
          </a:p>
        </p:txBody>
      </p:sp>
      <p:sp>
        <p:nvSpPr>
          <p:cNvPr id="10" name="Text 6"/>
          <p:cNvSpPr/>
          <p:nvPr/>
        </p:nvSpPr>
        <p:spPr>
          <a:xfrm>
            <a:off x="3680936" y="5140166"/>
            <a:ext cx="3547824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penerapan prinsip Good Corporate Governance (GCG) di BUMN/BUMD/BUMDes untuk meningkatkan transparansi, akuntabilitas, dan kinerja.</a:t>
            </a:r>
            <a:endParaRPr lang="en-US" sz="1361" dirty="0"/>
          </a:p>
        </p:txBody>
      </p:sp>
      <p:sp>
        <p:nvSpPr>
          <p:cNvPr id="11" name="Shape 7"/>
          <p:cNvSpPr/>
          <p:nvPr/>
        </p:nvSpPr>
        <p:spPr>
          <a:xfrm>
            <a:off x="7401520" y="4796552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29DDDA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7531775" y="4875728"/>
            <a:ext cx="128111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1814" dirty="0"/>
          </a:p>
        </p:txBody>
      </p:sp>
      <p:sp>
        <p:nvSpPr>
          <p:cNvPr id="13" name="Text 9"/>
          <p:cNvSpPr/>
          <p:nvPr/>
        </p:nvSpPr>
        <p:spPr>
          <a:xfrm>
            <a:off x="7963019" y="4796552"/>
            <a:ext cx="1951434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Peningkatan Efisiensi</a:t>
            </a:r>
            <a:endParaRPr lang="en-US" sz="1512" dirty="0"/>
          </a:p>
        </p:txBody>
      </p:sp>
      <p:sp>
        <p:nvSpPr>
          <p:cNvPr id="14" name="Text 10"/>
          <p:cNvSpPr/>
          <p:nvPr/>
        </p:nvSpPr>
        <p:spPr>
          <a:xfrm>
            <a:off x="7963019" y="5140166"/>
            <a:ext cx="3547824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efisiensi operasional BUMN/BUMD/BUMDes melalui program restrukturisasi dan optimalisasi aset.</a:t>
            </a:r>
            <a:endParaRPr lang="en-US" sz="1361" dirty="0"/>
          </a:p>
        </p:txBody>
      </p:sp>
      <p:sp>
        <p:nvSpPr>
          <p:cNvPr id="15" name="Shape 11"/>
          <p:cNvSpPr/>
          <p:nvPr/>
        </p:nvSpPr>
        <p:spPr>
          <a:xfrm>
            <a:off x="3119437" y="6613565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37A7E7"/>
            </a:solidFill>
            <a:prstDash val="solid"/>
          </a:ln>
        </p:spPr>
      </p:sp>
      <p:sp>
        <p:nvSpPr>
          <p:cNvPr id="16" name="Text 12"/>
          <p:cNvSpPr/>
          <p:nvPr/>
        </p:nvSpPr>
        <p:spPr>
          <a:xfrm>
            <a:off x="3246358" y="6692741"/>
            <a:ext cx="134898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1814" dirty="0"/>
          </a:p>
        </p:txBody>
      </p:sp>
      <p:sp>
        <p:nvSpPr>
          <p:cNvPr id="17" name="Text 13"/>
          <p:cNvSpPr/>
          <p:nvPr/>
        </p:nvSpPr>
        <p:spPr>
          <a:xfrm>
            <a:off x="3680936" y="6613565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Optimalisasi Sinergi</a:t>
            </a:r>
            <a:endParaRPr lang="en-US" sz="1512" dirty="0"/>
          </a:p>
        </p:txBody>
      </p:sp>
      <p:sp>
        <p:nvSpPr>
          <p:cNvPr id="18" name="Text 14"/>
          <p:cNvSpPr/>
          <p:nvPr/>
        </p:nvSpPr>
        <p:spPr>
          <a:xfrm>
            <a:off x="3680936" y="6957179"/>
            <a:ext cx="3547824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sinergi antar BUMN/BUMD/BUMDes untuk meningkatkan efisiensi dan daya saing.</a:t>
            </a:r>
            <a:endParaRPr lang="en-US" sz="1361" dirty="0"/>
          </a:p>
        </p:txBody>
      </p:sp>
      <p:sp>
        <p:nvSpPr>
          <p:cNvPr id="19" name="Shape 15"/>
          <p:cNvSpPr/>
          <p:nvPr/>
        </p:nvSpPr>
        <p:spPr>
          <a:xfrm>
            <a:off x="7401520" y="6613565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091231"/>
            </a:solidFill>
            <a:prstDash val="solid"/>
          </a:ln>
        </p:spPr>
      </p:sp>
      <p:sp>
        <p:nvSpPr>
          <p:cNvPr id="20" name="Text 16"/>
          <p:cNvSpPr/>
          <p:nvPr/>
        </p:nvSpPr>
        <p:spPr>
          <a:xfrm>
            <a:off x="7530703" y="6692741"/>
            <a:ext cx="130254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4</a:t>
            </a:r>
            <a:endParaRPr lang="en-US" sz="1814" dirty="0"/>
          </a:p>
        </p:txBody>
      </p:sp>
      <p:sp>
        <p:nvSpPr>
          <p:cNvPr id="21" name="Text 17"/>
          <p:cNvSpPr/>
          <p:nvPr/>
        </p:nvSpPr>
        <p:spPr>
          <a:xfrm>
            <a:off x="7963019" y="6613565"/>
            <a:ext cx="237613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Peningkatan Kualitas SDM</a:t>
            </a:r>
            <a:endParaRPr lang="en-US" sz="1512" dirty="0"/>
          </a:p>
        </p:txBody>
      </p:sp>
      <p:sp>
        <p:nvSpPr>
          <p:cNvPr id="22" name="Text 18"/>
          <p:cNvSpPr/>
          <p:nvPr/>
        </p:nvSpPr>
        <p:spPr>
          <a:xfrm>
            <a:off x="7963019" y="6957179"/>
            <a:ext cx="3547824" cy="110632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peningkatan kompetensi dan profesionalitas SDM BUMN/BUMD/BUMDes melalui program pelatihan dan pengembangan.</a:t>
            </a:r>
            <a:endParaRPr lang="en-US" sz="136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2219325"/>
            <a:ext cx="5054441" cy="3790831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1407200"/>
            <a:ext cx="793432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Pembinaan dan Pengawasan Pemerintah terhadap BUMN/BUMD/BUMDes</a:t>
            </a:r>
            <a:endParaRPr lang="en-US" sz="3024" dirty="0"/>
          </a:p>
        </p:txBody>
      </p:sp>
      <p:sp>
        <p:nvSpPr>
          <p:cNvPr id="7" name="Text 2"/>
          <p:cNvSpPr/>
          <p:nvPr/>
        </p:nvSpPr>
        <p:spPr>
          <a:xfrm>
            <a:off x="6091238" y="2626519"/>
            <a:ext cx="7934325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bertanggung jawab dalam membina dan mengawasi BUMN/BUMD/BUMDes. Pembinaan dilakukan melalui program pelatihan, konsultasi, dan pendampingan. Pengawasan dilakukan melalui audit kinerja, evaluasi, dan monitoring.</a:t>
            </a:r>
            <a:endParaRPr lang="en-US" sz="1361" dirty="0"/>
          </a:p>
        </p:txBody>
      </p:sp>
      <p:sp>
        <p:nvSpPr>
          <p:cNvPr id="8" name="Shape 3"/>
          <p:cNvSpPr/>
          <p:nvPr/>
        </p:nvSpPr>
        <p:spPr>
          <a:xfrm>
            <a:off x="6091238" y="3650575"/>
            <a:ext cx="7934325" cy="3171706"/>
          </a:xfrm>
          <a:prstGeom prst="roundRect">
            <a:avLst>
              <a:gd name="adj" fmla="val 8173"/>
            </a:avLst>
          </a:prstGeom>
          <a:noFill/>
          <a:ln w="7620">
            <a:solidFill>
              <a:srgbClr val="FFFFFF">
                <a:alpha val="24000"/>
              </a:srgbClr>
            </a:solidFill>
            <a:prstDash val="solid"/>
          </a:ln>
        </p:spPr>
      </p:sp>
      <p:sp>
        <p:nvSpPr>
          <p:cNvPr id="9" name="Shape 4"/>
          <p:cNvSpPr/>
          <p:nvPr/>
        </p:nvSpPr>
        <p:spPr>
          <a:xfrm>
            <a:off x="6098857" y="3658195"/>
            <a:ext cx="7918252" cy="498991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0" name="Text 5"/>
          <p:cNvSpPr/>
          <p:nvPr/>
        </p:nvSpPr>
        <p:spPr>
          <a:xfrm>
            <a:off x="6272451" y="3769400"/>
            <a:ext cx="228981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Jenis</a:t>
            </a:r>
            <a:endParaRPr lang="en-US" sz="1361" dirty="0"/>
          </a:p>
        </p:txBody>
      </p:sp>
      <p:sp>
        <p:nvSpPr>
          <p:cNvPr id="11" name="Text 6"/>
          <p:cNvSpPr/>
          <p:nvPr/>
        </p:nvSpPr>
        <p:spPr>
          <a:xfrm>
            <a:off x="8915400" y="3769400"/>
            <a:ext cx="228600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Tujuan</a:t>
            </a:r>
            <a:endParaRPr lang="en-US" sz="1361" dirty="0"/>
          </a:p>
        </p:txBody>
      </p:sp>
      <p:sp>
        <p:nvSpPr>
          <p:cNvPr id="12" name="Text 7"/>
          <p:cNvSpPr/>
          <p:nvPr/>
        </p:nvSpPr>
        <p:spPr>
          <a:xfrm>
            <a:off x="11554539" y="3769400"/>
            <a:ext cx="228981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Metode</a:t>
            </a:r>
            <a:endParaRPr lang="en-US" sz="1361" dirty="0"/>
          </a:p>
        </p:txBody>
      </p:sp>
      <p:sp>
        <p:nvSpPr>
          <p:cNvPr id="13" name="Shape 8"/>
          <p:cNvSpPr/>
          <p:nvPr/>
        </p:nvSpPr>
        <p:spPr>
          <a:xfrm>
            <a:off x="6098857" y="4157186"/>
            <a:ext cx="7918252" cy="1052155"/>
          </a:xfrm>
          <a:prstGeom prst="rect">
            <a:avLst/>
          </a:prstGeom>
          <a:solidFill>
            <a:srgbClr val="000000">
              <a:alpha val="4000"/>
            </a:srgbClr>
          </a:solidFill>
          <a:ln/>
        </p:spPr>
      </p:sp>
      <p:sp>
        <p:nvSpPr>
          <p:cNvPr id="14" name="Text 9"/>
          <p:cNvSpPr/>
          <p:nvPr/>
        </p:nvSpPr>
        <p:spPr>
          <a:xfrm>
            <a:off x="6272451" y="4268391"/>
            <a:ext cx="228981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Pembinaan</a:t>
            </a:r>
            <a:endParaRPr lang="en-US" sz="1361" dirty="0"/>
          </a:p>
        </p:txBody>
      </p:sp>
      <p:sp>
        <p:nvSpPr>
          <p:cNvPr id="15" name="Text 10"/>
          <p:cNvSpPr/>
          <p:nvPr/>
        </p:nvSpPr>
        <p:spPr>
          <a:xfrm>
            <a:off x="8915400" y="4268391"/>
            <a:ext cx="2286000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Meningkatkan kapasitas dan kapabilitas BUMN/BUMD/BUMDes</a:t>
            </a:r>
            <a:endParaRPr lang="en-US" sz="1361" dirty="0"/>
          </a:p>
        </p:txBody>
      </p:sp>
      <p:sp>
        <p:nvSpPr>
          <p:cNvPr id="16" name="Text 11"/>
          <p:cNvSpPr/>
          <p:nvPr/>
        </p:nvSpPr>
        <p:spPr>
          <a:xfrm>
            <a:off x="11554539" y="4268391"/>
            <a:ext cx="228981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Pelatihan, konsultasi, dan pendampingan</a:t>
            </a:r>
            <a:endParaRPr lang="en-US" sz="1361" dirty="0"/>
          </a:p>
        </p:txBody>
      </p:sp>
      <p:sp>
        <p:nvSpPr>
          <p:cNvPr id="17" name="Shape 12"/>
          <p:cNvSpPr/>
          <p:nvPr/>
        </p:nvSpPr>
        <p:spPr>
          <a:xfrm>
            <a:off x="6098857" y="5209342"/>
            <a:ext cx="7918252" cy="1605320"/>
          </a:xfrm>
          <a:prstGeom prst="rect">
            <a:avLst/>
          </a:prstGeom>
          <a:solidFill>
            <a:srgbClr val="FFFFFF">
              <a:alpha val="4000"/>
            </a:srgbClr>
          </a:solidFill>
          <a:ln/>
        </p:spPr>
      </p:sp>
      <p:sp>
        <p:nvSpPr>
          <p:cNvPr id="18" name="Text 13"/>
          <p:cNvSpPr/>
          <p:nvPr/>
        </p:nvSpPr>
        <p:spPr>
          <a:xfrm>
            <a:off x="6272451" y="5320546"/>
            <a:ext cx="2289810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Pengawasan</a:t>
            </a:r>
            <a:endParaRPr lang="en-US" sz="1361" dirty="0"/>
          </a:p>
        </p:txBody>
      </p:sp>
      <p:sp>
        <p:nvSpPr>
          <p:cNvPr id="19" name="Text 14"/>
          <p:cNvSpPr/>
          <p:nvPr/>
        </p:nvSpPr>
        <p:spPr>
          <a:xfrm>
            <a:off x="8915400" y="5320546"/>
            <a:ext cx="2286000" cy="138291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Memastikan BUMN/BUMD/BUMDes menjalankan operasional sesuai dengan peraturan dan etika bisnis</a:t>
            </a:r>
            <a:endParaRPr lang="en-US" sz="1361" dirty="0"/>
          </a:p>
        </p:txBody>
      </p:sp>
      <p:sp>
        <p:nvSpPr>
          <p:cNvPr id="20" name="Text 15"/>
          <p:cNvSpPr/>
          <p:nvPr/>
        </p:nvSpPr>
        <p:spPr>
          <a:xfrm>
            <a:off x="11554539" y="5320546"/>
            <a:ext cx="228981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Audit kinerja, evaluasi, dan monitoring</a:t>
            </a:r>
            <a:endParaRPr lang="en-US" sz="136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79" y="2103596"/>
            <a:ext cx="5054322" cy="402240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837" y="1057513"/>
            <a:ext cx="793432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Peningkatan Efisiensi dan Produktivitas BUMN/BUMD/BUMDes</a:t>
            </a:r>
            <a:endParaRPr lang="en-US" sz="3024" dirty="0"/>
          </a:p>
        </p:txBody>
      </p:sp>
      <p:sp>
        <p:nvSpPr>
          <p:cNvPr id="7" name="Text 2"/>
          <p:cNvSpPr/>
          <p:nvPr/>
        </p:nvSpPr>
        <p:spPr>
          <a:xfrm>
            <a:off x="604837" y="2276832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Peningkatan efisiensi dan produktivitas BUMN/BUMD/BUMDes menjadi prioritas pemerintah. Strategi yang diterapkan meliputi efisiensi operasional, penguatan teknologi, dan pengembangan inovasi.</a:t>
            </a:r>
            <a:endParaRPr lang="en-US" sz="1361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3024307"/>
            <a:ext cx="864037" cy="1382554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1728073" y="3197066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Efisiensi Operasional</a:t>
            </a:r>
            <a:endParaRPr lang="en-US" sz="1512" dirty="0"/>
          </a:p>
        </p:txBody>
      </p:sp>
      <p:sp>
        <p:nvSpPr>
          <p:cNvPr id="10" name="Text 4"/>
          <p:cNvSpPr/>
          <p:nvPr/>
        </p:nvSpPr>
        <p:spPr>
          <a:xfrm>
            <a:off x="1728073" y="3540681"/>
            <a:ext cx="6811089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BUMN/BUMD/BUMDes untuk melakukan efisiensi operasional melalui proses restrukturisasi dan optimalisasi aset.</a:t>
            </a:r>
            <a:endParaRPr lang="en-US" sz="1361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4837" y="4406860"/>
            <a:ext cx="864037" cy="1382554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1728073" y="4579620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Penguatan Teknologi</a:t>
            </a:r>
            <a:endParaRPr lang="en-US" sz="1512" dirty="0"/>
          </a:p>
        </p:txBody>
      </p:sp>
      <p:sp>
        <p:nvSpPr>
          <p:cNvPr id="13" name="Text 6"/>
          <p:cNvSpPr/>
          <p:nvPr/>
        </p:nvSpPr>
        <p:spPr>
          <a:xfrm>
            <a:off x="1728073" y="4923234"/>
            <a:ext cx="6811089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BUMN/BUMD/BUMDes untuk mengadopsi teknologi terbaru untuk meningkatkan efisiensi dan produktivitas.</a:t>
            </a:r>
            <a:endParaRPr lang="en-US" sz="1361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4837" y="5789414"/>
            <a:ext cx="864037" cy="1382554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1728073" y="5962174"/>
            <a:ext cx="2109668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Pengembangan Inovasi</a:t>
            </a:r>
            <a:endParaRPr lang="en-US" sz="1512" dirty="0"/>
          </a:p>
        </p:txBody>
      </p:sp>
      <p:sp>
        <p:nvSpPr>
          <p:cNvPr id="16" name="Text 8"/>
          <p:cNvSpPr/>
          <p:nvPr/>
        </p:nvSpPr>
        <p:spPr>
          <a:xfrm>
            <a:off x="1728073" y="6305788"/>
            <a:ext cx="6811089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BUMN/BUMD/BUMDes untuk berinovasi dalam produk dan layanan untuk meningkatkan daya saing.</a:t>
            </a:r>
            <a:endParaRPr lang="en-US" sz="136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979" y="2693194"/>
            <a:ext cx="5054322" cy="284309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91238" y="911185"/>
            <a:ext cx="793432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Sinergi antara BUMN/BUMD/BUMDes dengan Sektor Swasta</a:t>
            </a:r>
            <a:endParaRPr lang="en-US" sz="3024" dirty="0"/>
          </a:p>
        </p:txBody>
      </p:sp>
      <p:sp>
        <p:nvSpPr>
          <p:cNvPr id="7" name="Text 2"/>
          <p:cNvSpPr/>
          <p:nvPr/>
        </p:nvSpPr>
        <p:spPr>
          <a:xfrm>
            <a:off x="6091238" y="2130504"/>
            <a:ext cx="7934325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mendorong sinergi antara BUMN/BUMD/BUMDes dengan sektor swasta untuk memperkuat perekonomian nasional. Kerjasama ini dapat dilakukan dalam berbagai bentuk, seperti joint venture, aliansi strategis, dan kemitraan.</a:t>
            </a:r>
            <a:endParaRPr lang="en-US" sz="1361" dirty="0"/>
          </a:p>
        </p:txBody>
      </p:sp>
      <p:sp>
        <p:nvSpPr>
          <p:cNvPr id="8" name="Shape 3"/>
          <p:cNvSpPr/>
          <p:nvPr/>
        </p:nvSpPr>
        <p:spPr>
          <a:xfrm>
            <a:off x="6091238" y="3154561"/>
            <a:ext cx="7934325" cy="1272778"/>
          </a:xfrm>
          <a:prstGeom prst="roundRect">
            <a:avLst>
              <a:gd name="adj" fmla="val 20367"/>
            </a:avLst>
          </a:prstGeom>
          <a:solidFill>
            <a:srgbClr val="0A081B"/>
          </a:solidFill>
          <a:ln w="15240">
            <a:solidFill>
              <a:srgbClr val="16FFBB"/>
            </a:solidFill>
            <a:prstDash val="solid"/>
          </a:ln>
        </p:spPr>
      </p:sp>
      <p:sp>
        <p:nvSpPr>
          <p:cNvPr id="9" name="Text 4"/>
          <p:cNvSpPr/>
          <p:nvPr/>
        </p:nvSpPr>
        <p:spPr>
          <a:xfrm>
            <a:off x="6279237" y="3342561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Joint Venture</a:t>
            </a:r>
            <a:endParaRPr lang="en-US" sz="1512" dirty="0"/>
          </a:p>
        </p:txBody>
      </p:sp>
      <p:sp>
        <p:nvSpPr>
          <p:cNvPr id="10" name="Text 5"/>
          <p:cNvSpPr/>
          <p:nvPr/>
        </p:nvSpPr>
        <p:spPr>
          <a:xfrm>
            <a:off x="6279237" y="3686175"/>
            <a:ext cx="75583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Pembentukan perusahaan patungan antara BUMN/BUMD/BUMDes dan perusahaan swasta untuk mengembangkan proyek bersama.</a:t>
            </a:r>
            <a:endParaRPr lang="en-US" sz="1361" dirty="0"/>
          </a:p>
        </p:txBody>
      </p:sp>
      <p:sp>
        <p:nvSpPr>
          <p:cNvPr id="11" name="Shape 6"/>
          <p:cNvSpPr/>
          <p:nvPr/>
        </p:nvSpPr>
        <p:spPr>
          <a:xfrm>
            <a:off x="6091238" y="4600099"/>
            <a:ext cx="7934325" cy="1272778"/>
          </a:xfrm>
          <a:prstGeom prst="roundRect">
            <a:avLst>
              <a:gd name="adj" fmla="val 20367"/>
            </a:avLst>
          </a:prstGeom>
          <a:solidFill>
            <a:srgbClr val="0A081B"/>
          </a:solidFill>
          <a:ln w="15240">
            <a:solidFill>
              <a:srgbClr val="29DDDA"/>
            </a:solidFill>
            <a:prstDash val="solid"/>
          </a:ln>
        </p:spPr>
      </p:sp>
      <p:sp>
        <p:nvSpPr>
          <p:cNvPr id="12" name="Text 7"/>
          <p:cNvSpPr/>
          <p:nvPr/>
        </p:nvSpPr>
        <p:spPr>
          <a:xfrm>
            <a:off x="6279237" y="4788098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Aliansi Strategis</a:t>
            </a:r>
            <a:endParaRPr lang="en-US" sz="1512" dirty="0"/>
          </a:p>
        </p:txBody>
      </p:sp>
      <p:sp>
        <p:nvSpPr>
          <p:cNvPr id="13" name="Text 8"/>
          <p:cNvSpPr/>
          <p:nvPr/>
        </p:nvSpPr>
        <p:spPr>
          <a:xfrm>
            <a:off x="6279237" y="5131713"/>
            <a:ext cx="75583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Kerjasama antar BUMN/BUMD/BUMDes dan perusahaan swasta untuk saling mendukung dan menguntungkan.</a:t>
            </a:r>
            <a:endParaRPr lang="en-US" sz="1361" dirty="0"/>
          </a:p>
        </p:txBody>
      </p:sp>
      <p:sp>
        <p:nvSpPr>
          <p:cNvPr id="14" name="Shape 9"/>
          <p:cNvSpPr/>
          <p:nvPr/>
        </p:nvSpPr>
        <p:spPr>
          <a:xfrm>
            <a:off x="6091238" y="6045637"/>
            <a:ext cx="7934325" cy="1272778"/>
          </a:xfrm>
          <a:prstGeom prst="roundRect">
            <a:avLst>
              <a:gd name="adj" fmla="val 20367"/>
            </a:avLst>
          </a:prstGeom>
          <a:solidFill>
            <a:srgbClr val="0A081B"/>
          </a:solidFill>
          <a:ln w="15240">
            <a:solidFill>
              <a:srgbClr val="37A7E7"/>
            </a:solidFill>
            <a:prstDash val="solid"/>
          </a:ln>
        </p:spPr>
      </p:sp>
      <p:sp>
        <p:nvSpPr>
          <p:cNvPr id="15" name="Text 10"/>
          <p:cNvSpPr/>
          <p:nvPr/>
        </p:nvSpPr>
        <p:spPr>
          <a:xfrm>
            <a:off x="6279237" y="6233636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Kemitraan</a:t>
            </a:r>
            <a:endParaRPr lang="en-US" sz="1512" dirty="0"/>
          </a:p>
        </p:txBody>
      </p:sp>
      <p:sp>
        <p:nvSpPr>
          <p:cNvPr id="16" name="Text 11"/>
          <p:cNvSpPr/>
          <p:nvPr/>
        </p:nvSpPr>
        <p:spPr>
          <a:xfrm>
            <a:off x="6279237" y="6577251"/>
            <a:ext cx="7558326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Kerjasama yang dilakukan dengan tujuan saling menguntungkan, tetapi tidak melibatkan kepemilikan saham.</a:t>
            </a:r>
            <a:endParaRPr lang="en-US" sz="1361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9925169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9925169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79" y="3541038"/>
            <a:ext cx="5054322" cy="2843093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837" y="475178"/>
            <a:ext cx="793432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Peran Teknologi dan Inovasi dalam Pengembangan BUMN/BUMD/BUMDes</a:t>
            </a:r>
            <a:endParaRPr lang="en-US" sz="3024" dirty="0"/>
          </a:p>
        </p:txBody>
      </p:sp>
      <p:sp>
        <p:nvSpPr>
          <p:cNvPr id="7" name="Text 2"/>
          <p:cNvSpPr/>
          <p:nvPr/>
        </p:nvSpPr>
        <p:spPr>
          <a:xfrm>
            <a:off x="604837" y="1694498"/>
            <a:ext cx="7934325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Teknologi dan inovasi memainkan peran penting dalam pengembangan BUMN/BUMD/BUMDes. Pemerintah mendorong penerapan teknologi digital dan inovasi untuk meningkatkan efisiensi, produktivitas, dan daya saing BUMN/BUMD/BUMDes.</a:t>
            </a:r>
            <a:endParaRPr lang="en-US" sz="1361" dirty="0"/>
          </a:p>
        </p:txBody>
      </p:sp>
      <p:pic>
        <p:nvPicPr>
          <p:cNvPr id="8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2718554"/>
            <a:ext cx="431959" cy="431959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04837" y="3323273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Digitalisasi</a:t>
            </a:r>
            <a:endParaRPr lang="en-US" sz="1512" dirty="0"/>
          </a:p>
        </p:txBody>
      </p:sp>
      <p:sp>
        <p:nvSpPr>
          <p:cNvPr id="10" name="Text 4"/>
          <p:cNvSpPr/>
          <p:nvPr/>
        </p:nvSpPr>
        <p:spPr>
          <a:xfrm>
            <a:off x="604837" y="3666887"/>
            <a:ext cx="7934325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Penerapan teknologi digital dalam berbagai aspek operasional, seperti proses produksi, layanan, dan pemasaran.</a:t>
            </a:r>
            <a:endParaRPr lang="en-US" sz="1361" dirty="0"/>
          </a:p>
        </p:txBody>
      </p:sp>
      <p:pic>
        <p:nvPicPr>
          <p:cNvPr id="11" name="Image 4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4738449"/>
            <a:ext cx="431959" cy="431959"/>
          </a:xfrm>
          <a:prstGeom prst="rect">
            <a:avLst/>
          </a:prstGeom>
        </p:spPr>
      </p:pic>
      <p:sp>
        <p:nvSpPr>
          <p:cNvPr id="12" name="Text 5"/>
          <p:cNvSpPr/>
          <p:nvPr/>
        </p:nvSpPr>
        <p:spPr>
          <a:xfrm>
            <a:off x="604837" y="5343168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Inovasi Produk</a:t>
            </a:r>
            <a:endParaRPr lang="en-US" sz="1512" dirty="0"/>
          </a:p>
        </p:txBody>
      </p:sp>
      <p:sp>
        <p:nvSpPr>
          <p:cNvPr id="13" name="Text 6"/>
          <p:cNvSpPr/>
          <p:nvPr/>
        </p:nvSpPr>
        <p:spPr>
          <a:xfrm>
            <a:off x="604837" y="5686782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Pengembangan produk baru dan layanan inovatif yang memenuhi kebutuhan pasar yang terus berkembang.</a:t>
            </a:r>
            <a:endParaRPr lang="en-US" sz="1361" dirty="0"/>
          </a:p>
        </p:txBody>
      </p:sp>
      <p:pic>
        <p:nvPicPr>
          <p:cNvPr id="14" name="Image 5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6481763"/>
            <a:ext cx="431959" cy="431959"/>
          </a:xfrm>
          <a:prstGeom prst="rect">
            <a:avLst/>
          </a:prstGeom>
        </p:spPr>
      </p:pic>
      <p:sp>
        <p:nvSpPr>
          <p:cNvPr id="15" name="Text 7"/>
          <p:cNvSpPr/>
          <p:nvPr/>
        </p:nvSpPr>
        <p:spPr>
          <a:xfrm>
            <a:off x="604837" y="7086481"/>
            <a:ext cx="2602349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Pengembangan Model Bisnis</a:t>
            </a:r>
            <a:endParaRPr lang="en-US" sz="1512" dirty="0"/>
          </a:p>
        </p:txBody>
      </p:sp>
      <p:sp>
        <p:nvSpPr>
          <p:cNvPr id="16" name="Text 8"/>
          <p:cNvSpPr/>
          <p:nvPr/>
        </p:nvSpPr>
        <p:spPr>
          <a:xfrm>
            <a:off x="604837" y="7430095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Adopsi model bisnis baru yang memanfaatkan teknologi digital, seperti e-commerce dan marketplace.</a:t>
            </a:r>
            <a:endParaRPr lang="en-US" sz="1361" dirty="0"/>
          </a:p>
        </p:txBody>
      </p:sp>
      <p:pic>
        <p:nvPicPr>
          <p:cNvPr id="17" name="Image 6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4837" y="8225076"/>
            <a:ext cx="431959" cy="431959"/>
          </a:xfrm>
          <a:prstGeom prst="rect">
            <a:avLst/>
          </a:prstGeom>
        </p:spPr>
      </p:pic>
      <p:sp>
        <p:nvSpPr>
          <p:cNvPr id="18" name="Text 9"/>
          <p:cNvSpPr/>
          <p:nvPr/>
        </p:nvSpPr>
        <p:spPr>
          <a:xfrm>
            <a:off x="604837" y="8829794"/>
            <a:ext cx="1951434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Peningkatan Efisiensi</a:t>
            </a:r>
            <a:endParaRPr lang="en-US" sz="1512" dirty="0"/>
          </a:p>
        </p:txBody>
      </p:sp>
      <p:sp>
        <p:nvSpPr>
          <p:cNvPr id="19" name="Text 10"/>
          <p:cNvSpPr/>
          <p:nvPr/>
        </p:nvSpPr>
        <p:spPr>
          <a:xfrm>
            <a:off x="604837" y="9173408"/>
            <a:ext cx="7934325" cy="276582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Penggunaan teknologi untuk mengurangi biaya operasional dan meningkatkan efisiensi proses.</a:t>
            </a:r>
            <a:endParaRPr lang="en-US" sz="136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pic>
        <p:nvPicPr>
          <p:cNvPr id="5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9979" y="2429947"/>
            <a:ext cx="5054322" cy="3369588"/>
          </a:xfrm>
          <a:prstGeom prst="rect">
            <a:avLst/>
          </a:prstGeom>
        </p:spPr>
      </p:pic>
      <p:sp>
        <p:nvSpPr>
          <p:cNvPr id="6" name="Text 1"/>
          <p:cNvSpPr/>
          <p:nvPr/>
        </p:nvSpPr>
        <p:spPr>
          <a:xfrm>
            <a:off x="604837" y="956905"/>
            <a:ext cx="7934325" cy="96012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3780"/>
              </a:lnSpc>
              <a:buNone/>
            </a:pPr>
            <a:r>
              <a:rPr lang="en-US" sz="3024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Tantangan dan Hambatan dalam Implementasi Kebijakan</a:t>
            </a:r>
            <a:endParaRPr lang="en-US" sz="3024" dirty="0"/>
          </a:p>
        </p:txBody>
      </p:sp>
      <p:sp>
        <p:nvSpPr>
          <p:cNvPr id="7" name="Text 2"/>
          <p:cNvSpPr/>
          <p:nvPr/>
        </p:nvSpPr>
        <p:spPr>
          <a:xfrm>
            <a:off x="604837" y="2176224"/>
            <a:ext cx="7934325" cy="82974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Implementasi kebijakan pemerintah terkait BUMN/BUMD/BUMDes tidak selalu berjalan mulus. Ada beberapa tantangan dan hambatan yang perlu diatasi, seperti birokrasi yang rumit, kurangnya transparansi, dan rendahnya kualitas SDM.</a:t>
            </a:r>
            <a:endParaRPr lang="en-US" sz="1361" dirty="0"/>
          </a:p>
        </p:txBody>
      </p:sp>
      <p:sp>
        <p:nvSpPr>
          <p:cNvPr id="8" name="Shape 3"/>
          <p:cNvSpPr/>
          <p:nvPr/>
        </p:nvSpPr>
        <p:spPr>
          <a:xfrm>
            <a:off x="853321" y="3200281"/>
            <a:ext cx="21550" cy="4072414"/>
          </a:xfrm>
          <a:prstGeom prst="roundRect">
            <a:avLst>
              <a:gd name="adj" fmla="val 1202935"/>
            </a:avLst>
          </a:prstGeom>
          <a:solidFill>
            <a:srgbClr val="FFFFFF">
              <a:alpha val="24000"/>
            </a:srgbClr>
          </a:solidFill>
          <a:ln/>
        </p:spPr>
      </p:sp>
      <p:sp>
        <p:nvSpPr>
          <p:cNvPr id="9" name="Shape 4"/>
          <p:cNvSpPr/>
          <p:nvPr/>
        </p:nvSpPr>
        <p:spPr>
          <a:xfrm>
            <a:off x="1058406" y="3578126"/>
            <a:ext cx="604837" cy="21550"/>
          </a:xfrm>
          <a:prstGeom prst="roundRect">
            <a:avLst>
              <a:gd name="adj" fmla="val 1202935"/>
            </a:avLst>
          </a:prstGeom>
          <a:solidFill>
            <a:srgbClr val="16FFBB"/>
          </a:solidFill>
          <a:ln/>
        </p:spPr>
      </p:sp>
      <p:sp>
        <p:nvSpPr>
          <p:cNvPr id="10" name="Shape 5"/>
          <p:cNvSpPr/>
          <p:nvPr/>
        </p:nvSpPr>
        <p:spPr>
          <a:xfrm>
            <a:off x="669667" y="3394591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16FFBB"/>
            </a:solidFill>
            <a:prstDash val="solid"/>
          </a:ln>
        </p:spPr>
      </p:sp>
      <p:sp>
        <p:nvSpPr>
          <p:cNvPr id="11" name="Text 6"/>
          <p:cNvSpPr/>
          <p:nvPr/>
        </p:nvSpPr>
        <p:spPr>
          <a:xfrm>
            <a:off x="814209" y="3473767"/>
            <a:ext cx="99655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1</a:t>
            </a:r>
            <a:endParaRPr lang="en-US" sz="1814" dirty="0"/>
          </a:p>
        </p:txBody>
      </p:sp>
      <p:sp>
        <p:nvSpPr>
          <p:cNvPr id="12" name="Text 7"/>
          <p:cNvSpPr/>
          <p:nvPr/>
        </p:nvSpPr>
        <p:spPr>
          <a:xfrm>
            <a:off x="1814513" y="3373041"/>
            <a:ext cx="192024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Birokrasi yang Rumit</a:t>
            </a:r>
            <a:endParaRPr lang="en-US" sz="1512" dirty="0"/>
          </a:p>
        </p:txBody>
      </p:sp>
      <p:sp>
        <p:nvSpPr>
          <p:cNvPr id="13" name="Text 8"/>
          <p:cNvSpPr/>
          <p:nvPr/>
        </p:nvSpPr>
        <p:spPr>
          <a:xfrm>
            <a:off x="1814513" y="3716655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Proses perizinan dan regulasi yang rumit dapat menghambat pengembangan BUMN/BUMD/BUMDes.</a:t>
            </a:r>
            <a:endParaRPr lang="en-US" sz="1361" dirty="0"/>
          </a:p>
        </p:txBody>
      </p:sp>
      <p:sp>
        <p:nvSpPr>
          <p:cNvPr id="14" name="Shape 9"/>
          <p:cNvSpPr/>
          <p:nvPr/>
        </p:nvSpPr>
        <p:spPr>
          <a:xfrm>
            <a:off x="1058406" y="4993184"/>
            <a:ext cx="604837" cy="21550"/>
          </a:xfrm>
          <a:prstGeom prst="roundRect">
            <a:avLst>
              <a:gd name="adj" fmla="val 1202935"/>
            </a:avLst>
          </a:prstGeom>
          <a:solidFill>
            <a:srgbClr val="29DDDA"/>
          </a:solidFill>
          <a:ln/>
        </p:spPr>
      </p:sp>
      <p:sp>
        <p:nvSpPr>
          <p:cNvPr id="15" name="Shape 10"/>
          <p:cNvSpPr/>
          <p:nvPr/>
        </p:nvSpPr>
        <p:spPr>
          <a:xfrm>
            <a:off x="669667" y="4809649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29DDDA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799921" y="4888825"/>
            <a:ext cx="128111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2</a:t>
            </a:r>
            <a:endParaRPr lang="en-US" sz="1814" dirty="0"/>
          </a:p>
        </p:txBody>
      </p:sp>
      <p:sp>
        <p:nvSpPr>
          <p:cNvPr id="17" name="Text 12"/>
          <p:cNvSpPr/>
          <p:nvPr/>
        </p:nvSpPr>
        <p:spPr>
          <a:xfrm>
            <a:off x="1814513" y="4788098"/>
            <a:ext cx="2218730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Kurangnya Transparansi</a:t>
            </a:r>
            <a:endParaRPr lang="en-US" sz="1512" dirty="0"/>
          </a:p>
        </p:txBody>
      </p:sp>
      <p:sp>
        <p:nvSpPr>
          <p:cNvPr id="18" name="Text 13"/>
          <p:cNvSpPr/>
          <p:nvPr/>
        </p:nvSpPr>
        <p:spPr>
          <a:xfrm>
            <a:off x="1814513" y="5131713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Kurangnya transparansi dalam pengelolaan BUMN/BUMD/BUMDes dapat menimbulkan konflik kepentingan dan korupsi.</a:t>
            </a:r>
            <a:endParaRPr lang="en-US" sz="1361" dirty="0"/>
          </a:p>
        </p:txBody>
      </p:sp>
      <p:sp>
        <p:nvSpPr>
          <p:cNvPr id="19" name="Shape 14"/>
          <p:cNvSpPr/>
          <p:nvPr/>
        </p:nvSpPr>
        <p:spPr>
          <a:xfrm>
            <a:off x="1058406" y="6408241"/>
            <a:ext cx="604837" cy="21550"/>
          </a:xfrm>
          <a:prstGeom prst="roundRect">
            <a:avLst>
              <a:gd name="adj" fmla="val 1202935"/>
            </a:avLst>
          </a:prstGeom>
          <a:solidFill>
            <a:srgbClr val="37A7E7"/>
          </a:solidFill>
          <a:ln/>
        </p:spPr>
      </p:sp>
      <p:sp>
        <p:nvSpPr>
          <p:cNvPr id="20" name="Shape 15"/>
          <p:cNvSpPr/>
          <p:nvPr/>
        </p:nvSpPr>
        <p:spPr>
          <a:xfrm>
            <a:off x="669667" y="6224707"/>
            <a:ext cx="388739" cy="388739"/>
          </a:xfrm>
          <a:prstGeom prst="roundRect">
            <a:avLst>
              <a:gd name="adj" fmla="val 66685"/>
            </a:avLst>
          </a:prstGeom>
          <a:solidFill>
            <a:srgbClr val="0A081B"/>
          </a:solidFill>
          <a:ln w="15240">
            <a:solidFill>
              <a:srgbClr val="37A7E7"/>
            </a:solidFill>
            <a:prstDash val="solid"/>
          </a:ln>
        </p:spPr>
      </p:sp>
      <p:sp>
        <p:nvSpPr>
          <p:cNvPr id="21" name="Text 16"/>
          <p:cNvSpPr/>
          <p:nvPr/>
        </p:nvSpPr>
        <p:spPr>
          <a:xfrm>
            <a:off x="796588" y="6303883"/>
            <a:ext cx="134898" cy="230386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ctr">
              <a:lnSpc>
                <a:spcPts val="1814"/>
              </a:lnSpc>
              <a:buNone/>
            </a:pPr>
            <a:r>
              <a:rPr lang="en-US" sz="181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3</a:t>
            </a:r>
            <a:endParaRPr lang="en-US" sz="1814" dirty="0"/>
          </a:p>
        </p:txBody>
      </p:sp>
      <p:sp>
        <p:nvSpPr>
          <p:cNvPr id="22" name="Text 17"/>
          <p:cNvSpPr/>
          <p:nvPr/>
        </p:nvSpPr>
        <p:spPr>
          <a:xfrm>
            <a:off x="1814513" y="6203156"/>
            <a:ext cx="2241947" cy="240030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1890"/>
              </a:lnSpc>
              <a:buNone/>
            </a:pPr>
            <a:r>
              <a:rPr lang="en-US" sz="1512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Rendahnya Kualitas SDM</a:t>
            </a:r>
            <a:endParaRPr lang="en-US" sz="1512" dirty="0"/>
          </a:p>
        </p:txBody>
      </p:sp>
      <p:sp>
        <p:nvSpPr>
          <p:cNvPr id="23" name="Text 18"/>
          <p:cNvSpPr/>
          <p:nvPr/>
        </p:nvSpPr>
        <p:spPr>
          <a:xfrm>
            <a:off x="1814513" y="6546771"/>
            <a:ext cx="6724650" cy="5531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177"/>
              </a:lnSpc>
              <a:buNone/>
            </a:pPr>
            <a:r>
              <a:rPr lang="en-US" sz="136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Rendahnya kualitas SDM BUMN/BUMD/BUMDes dapat menghambat kinerja dan efektivitas operasional.</a:t>
            </a:r>
            <a:endParaRPr lang="en-US" sz="1361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32219"/>
          </a:xfrm>
          <a:prstGeom prst="rect">
            <a:avLst/>
          </a:prstGeom>
          <a:solidFill>
            <a:srgbClr val="0A081B">
              <a:alpha val="75000"/>
            </a:srgbClr>
          </a:solidFill>
          <a:ln/>
        </p:spPr>
      </p:sp>
      <p:sp>
        <p:nvSpPr>
          <p:cNvPr id="4" name="Text 1"/>
          <p:cNvSpPr/>
          <p:nvPr/>
        </p:nvSpPr>
        <p:spPr>
          <a:xfrm>
            <a:off x="1947505" y="607933"/>
            <a:ext cx="6943130" cy="614124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>
              <a:lnSpc>
                <a:spcPts val="4836"/>
              </a:lnSpc>
              <a:buNone/>
            </a:pPr>
            <a:r>
              <a:rPr lang="en-US" sz="3869" b="1" dirty="0">
                <a:solidFill>
                  <a:srgbClr val="F0FCFF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Kesimpulan dan Rekomendasi</a:t>
            </a:r>
            <a:endParaRPr lang="en-US" sz="3869" dirty="0"/>
          </a:p>
        </p:txBody>
      </p:sp>
      <p:sp>
        <p:nvSpPr>
          <p:cNvPr id="5" name="Text 2"/>
          <p:cNvSpPr/>
          <p:nvPr/>
        </p:nvSpPr>
        <p:spPr>
          <a:xfrm>
            <a:off x="1947505" y="1664137"/>
            <a:ext cx="10735270" cy="106120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>
              <a:lnSpc>
                <a:spcPts val="2785"/>
              </a:lnSpc>
              <a:buNone/>
            </a:pPr>
            <a:r>
              <a:rPr lang="en-US" sz="174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Kebijakan pemerintah terkait BUMN/BUMD/BUMDes memegang peranan penting dalam pembangunan ekonomi Indonesia. Untuk meningkatkan efektivitas kebijakan, pemerintah perlu terus melakukan evaluasi dan peningkatan dalam hal tata kelola, sinergi, teknologi, dan kualitas SDM.</a:t>
            </a:r>
            <a:endParaRPr lang="en-US" sz="1741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505" y="2974062"/>
            <a:ext cx="2435066" cy="1504950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947505" y="4755356"/>
            <a:ext cx="2435066" cy="613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93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Penguatan Tata Kelola</a:t>
            </a:r>
            <a:endParaRPr lang="en-US" sz="1934" dirty="0"/>
          </a:p>
        </p:txBody>
      </p:sp>
      <p:sp>
        <p:nvSpPr>
          <p:cNvPr id="8" name="Text 4"/>
          <p:cNvSpPr/>
          <p:nvPr/>
        </p:nvSpPr>
        <p:spPr>
          <a:xfrm>
            <a:off x="1947505" y="5501878"/>
            <a:ext cx="2435066" cy="212240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5"/>
              </a:lnSpc>
              <a:buNone/>
            </a:pPr>
            <a:r>
              <a:rPr lang="en-US" sz="174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perlu meningkatkan transparansi dan akuntabilitas dalam pengelolaan BUMN/BUMD/BUMDes.</a:t>
            </a:r>
            <a:endParaRPr lang="en-US" sz="1741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14161" y="2974062"/>
            <a:ext cx="2435185" cy="150495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4714161" y="4755356"/>
            <a:ext cx="2435185" cy="306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93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Peningkatan Sinergi</a:t>
            </a:r>
            <a:endParaRPr lang="en-US" sz="1934" dirty="0"/>
          </a:p>
        </p:txBody>
      </p:sp>
      <p:sp>
        <p:nvSpPr>
          <p:cNvPr id="11" name="Text 6"/>
          <p:cNvSpPr/>
          <p:nvPr/>
        </p:nvSpPr>
        <p:spPr>
          <a:xfrm>
            <a:off x="4714161" y="5194935"/>
            <a:ext cx="2435185" cy="1768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5"/>
              </a:lnSpc>
              <a:buNone/>
            </a:pPr>
            <a:r>
              <a:rPr lang="en-US" sz="174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perlu mendorong sinergi yang lebih kuat antara BUMN/BUMD/BUMDes dengan sektor swasta.</a:t>
            </a:r>
            <a:endParaRPr lang="en-US" sz="1741" dirty="0"/>
          </a:p>
        </p:txBody>
      </p:sp>
      <p:pic>
        <p:nvPicPr>
          <p:cNvPr id="12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80935" y="2974062"/>
            <a:ext cx="2435066" cy="1504950"/>
          </a:xfrm>
          <a:prstGeom prst="rect">
            <a:avLst/>
          </a:prstGeom>
        </p:spPr>
      </p:pic>
      <p:sp>
        <p:nvSpPr>
          <p:cNvPr id="13" name="Text 7"/>
          <p:cNvSpPr/>
          <p:nvPr/>
        </p:nvSpPr>
        <p:spPr>
          <a:xfrm>
            <a:off x="7480935" y="4755356"/>
            <a:ext cx="2435066" cy="306943"/>
          </a:xfrm>
          <a:prstGeom prst="rect">
            <a:avLst/>
          </a:prstGeom>
          <a:noFill/>
          <a:ln/>
        </p:spPr>
        <p:txBody>
          <a:bodyPr wrap="non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93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Adopsi Teknologi</a:t>
            </a:r>
            <a:endParaRPr lang="en-US" sz="1934" dirty="0"/>
          </a:p>
        </p:txBody>
      </p:sp>
      <p:sp>
        <p:nvSpPr>
          <p:cNvPr id="14" name="Text 8"/>
          <p:cNvSpPr/>
          <p:nvPr/>
        </p:nvSpPr>
        <p:spPr>
          <a:xfrm>
            <a:off x="7480935" y="5194935"/>
            <a:ext cx="2435066" cy="1768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5"/>
              </a:lnSpc>
              <a:buNone/>
            </a:pPr>
            <a:r>
              <a:rPr lang="en-US" sz="174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perlu mendorong BUMN/BUMD/BUMDes untuk mengadopsi teknologi digital terbaru.</a:t>
            </a:r>
            <a:endParaRPr lang="en-US" sz="1741" dirty="0"/>
          </a:p>
        </p:txBody>
      </p:sp>
      <p:pic>
        <p:nvPicPr>
          <p:cNvPr id="15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47590" y="2974062"/>
            <a:ext cx="2435185" cy="1504950"/>
          </a:xfrm>
          <a:prstGeom prst="rect">
            <a:avLst/>
          </a:prstGeom>
        </p:spPr>
      </p:pic>
      <p:sp>
        <p:nvSpPr>
          <p:cNvPr id="16" name="Text 9"/>
          <p:cNvSpPr/>
          <p:nvPr/>
        </p:nvSpPr>
        <p:spPr>
          <a:xfrm>
            <a:off x="10247590" y="4755356"/>
            <a:ext cx="2435185" cy="61388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418"/>
              </a:lnSpc>
              <a:buNone/>
            </a:pPr>
            <a:r>
              <a:rPr lang="en-US" sz="1934" b="1" dirty="0">
                <a:solidFill>
                  <a:srgbClr val="E0E4E6"/>
                </a:solidFill>
                <a:latin typeface="Spline Sans" pitchFamily="34" charset="0"/>
                <a:ea typeface="Spline Sans" pitchFamily="34" charset="-122"/>
                <a:cs typeface="Spline Sans" pitchFamily="34" charset="-120"/>
              </a:rPr>
              <a:t>Peningkatan Kualitas SDM</a:t>
            </a:r>
            <a:endParaRPr lang="en-US" sz="1934" dirty="0"/>
          </a:p>
        </p:txBody>
      </p:sp>
      <p:sp>
        <p:nvSpPr>
          <p:cNvPr id="17" name="Text 10"/>
          <p:cNvSpPr/>
          <p:nvPr/>
        </p:nvSpPr>
        <p:spPr>
          <a:xfrm>
            <a:off x="10247590" y="5501878"/>
            <a:ext cx="2435185" cy="1768673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lnSpc>
                <a:spcPts val="2785"/>
              </a:lnSpc>
              <a:buNone/>
            </a:pPr>
            <a:r>
              <a:rPr lang="en-US" sz="1741" dirty="0">
                <a:solidFill>
                  <a:srgbClr val="E0E4E6"/>
                </a:solidFill>
                <a:latin typeface="Barlow" pitchFamily="34" charset="0"/>
                <a:ea typeface="Barlow" pitchFamily="34" charset="-122"/>
                <a:cs typeface="Barlow" pitchFamily="34" charset="-120"/>
              </a:rPr>
              <a:t>Pemerintah perlu meningkatkan kompetensi dan profesionalitas SDM BUMN/BUMD/BUMDes.</a:t>
            </a:r>
            <a:endParaRPr lang="en-US" sz="174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760</Words>
  <Application>Microsoft Office PowerPoint</Application>
  <PresentationFormat>Custom</PresentationFormat>
  <Paragraphs>95</Paragraphs>
  <Slides>9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USER</cp:lastModifiedBy>
  <cp:revision>2</cp:revision>
  <dcterms:created xsi:type="dcterms:W3CDTF">2024-07-19T00:46:35Z</dcterms:created>
  <dcterms:modified xsi:type="dcterms:W3CDTF">2024-07-19T04:21:35Z</dcterms:modified>
</cp:coreProperties>
</file>