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77" r:id="rId2"/>
    <p:sldId id="602" r:id="rId3"/>
    <p:sldId id="603" r:id="rId4"/>
    <p:sldId id="604" r:id="rId5"/>
    <p:sldId id="605" r:id="rId6"/>
    <p:sldId id="607" r:id="rId7"/>
    <p:sldId id="608" r:id="rId8"/>
    <p:sldId id="609" r:id="rId9"/>
    <p:sldId id="610" r:id="rId10"/>
    <p:sldId id="611" r:id="rId11"/>
    <p:sldId id="612" r:id="rId12"/>
    <p:sldId id="613" r:id="rId13"/>
    <p:sldId id="614" r:id="rId14"/>
    <p:sldId id="615" r:id="rId15"/>
    <p:sldId id="616" r:id="rId16"/>
    <p:sldId id="617" r:id="rId17"/>
    <p:sldId id="618" r:id="rId18"/>
    <p:sldId id="619" r:id="rId19"/>
    <p:sldId id="600" r:id="rId2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p:restoredTop sz="93457"/>
  </p:normalViewPr>
  <p:slideViewPr>
    <p:cSldViewPr snapToGrid="0" snapToObjects="1">
      <p:cViewPr varScale="1">
        <p:scale>
          <a:sx n="61" d="100"/>
          <a:sy n="61" d="100"/>
        </p:scale>
        <p:origin x="152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6D9C13-6997-7644-94B1-A4C22D641D9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45F6BA9-9966-3E48-9DE0-060EA3A9D87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E5BAF7D-51AA-2547-85FB-F293317E9FD7}" type="datetimeFigureOut">
              <a:rPr lang="en-US" altLang="en-US"/>
              <a:pPr>
                <a:defRPr/>
              </a:pPr>
              <a:t>9/20/2023</a:t>
            </a:fld>
            <a:endParaRPr lang="en-US" altLang="en-US"/>
          </a:p>
        </p:txBody>
      </p:sp>
      <p:sp>
        <p:nvSpPr>
          <p:cNvPr id="4" name="Slide Image Placeholder 3">
            <a:extLst>
              <a:ext uri="{FF2B5EF4-FFF2-40B4-BE49-F238E27FC236}">
                <a16:creationId xmlns:a16="http://schemas.microsoft.com/office/drawing/2014/main" id="{9C3F5946-5FE5-4144-9FB3-CC2C26FACA0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893B3A-8ED9-E945-8E6C-5C889F61581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2B3CE4C-8782-E64E-893F-71CABC876F9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804F58FF-B0E0-1C41-BC02-2D18BF21D7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755742-B1B4-E945-9F3B-3D75954FFBB5}" type="slidenum">
              <a:rPr lang="en-US" altLang="en-US"/>
              <a:pPr>
                <a:defRPr/>
              </a:pPr>
              <a:t>‹#›</a:t>
            </a:fld>
            <a:endParaRPr lang="en-US" altLang="en-US"/>
          </a:p>
        </p:txBody>
      </p:sp>
    </p:spTree>
    <p:extLst>
      <p:ext uri="{BB962C8B-B14F-4D97-AF65-F5344CB8AC3E}">
        <p14:creationId xmlns:p14="http://schemas.microsoft.com/office/powerpoint/2010/main" val="2394403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2EDA573-431E-B84E-9B89-75E6B11CB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16C5D2D-7C0A-D44D-BFBD-AC9CF4BEBE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Buat </a:t>
            </a:r>
          </a:p>
        </p:txBody>
      </p:sp>
      <p:sp>
        <p:nvSpPr>
          <p:cNvPr id="34819" name="Slide Number Placeholder 3">
            <a:extLst>
              <a:ext uri="{FF2B5EF4-FFF2-40B4-BE49-F238E27FC236}">
                <a16:creationId xmlns:a16="http://schemas.microsoft.com/office/drawing/2014/main" id="{4A625ACB-1DC8-9D41-B7A1-F81CF17B70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AE185C6-EF16-7540-8F6B-5C7C70B28FA1}"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2A6A847-9788-9340-BBEF-C956E0165C71}"/>
              </a:ext>
            </a:extLst>
          </p:cNvPr>
          <p:cNvSpPr>
            <a:spLocks noGrp="1"/>
          </p:cNvSpPr>
          <p:nvPr>
            <p:ph type="dt" sz="half" idx="10"/>
          </p:nvPr>
        </p:nvSpPr>
        <p:spPr/>
        <p:txBody>
          <a:bodyPr/>
          <a:lstStyle>
            <a:lvl1pPr>
              <a:defRPr/>
            </a:lvl1pPr>
          </a:lstStyle>
          <a:p>
            <a:pPr>
              <a:defRPr/>
            </a:pPr>
            <a:fld id="{E0FF87A8-21FF-0A4D-8E4F-0C844B8E6B05}" type="datetimeFigureOut">
              <a:rPr lang="en-US" altLang="en-US"/>
              <a:pPr>
                <a:defRPr/>
              </a:pPr>
              <a:t>9/20/2023</a:t>
            </a:fld>
            <a:endParaRPr lang="en-US" altLang="en-US"/>
          </a:p>
        </p:txBody>
      </p:sp>
      <p:sp>
        <p:nvSpPr>
          <p:cNvPr id="5" name="Footer Placeholder 4">
            <a:extLst>
              <a:ext uri="{FF2B5EF4-FFF2-40B4-BE49-F238E27FC236}">
                <a16:creationId xmlns:a16="http://schemas.microsoft.com/office/drawing/2014/main" id="{C50F1AFF-5F6E-2440-800D-FBA20DCA06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D811A8-EEFE-474A-8603-69C87C65F057}"/>
              </a:ext>
            </a:extLst>
          </p:cNvPr>
          <p:cNvSpPr>
            <a:spLocks noGrp="1"/>
          </p:cNvSpPr>
          <p:nvPr>
            <p:ph type="sldNum" sz="quarter" idx="12"/>
          </p:nvPr>
        </p:nvSpPr>
        <p:spPr/>
        <p:txBody>
          <a:bodyPr/>
          <a:lstStyle>
            <a:lvl1pPr>
              <a:defRPr/>
            </a:lvl1pPr>
          </a:lstStyle>
          <a:p>
            <a:pPr>
              <a:defRPr/>
            </a:pPr>
            <a:fld id="{7D4AB721-7B63-2540-98D2-96ADE3CE5032}" type="slidenum">
              <a:rPr lang="en-US" altLang="en-US"/>
              <a:pPr>
                <a:defRPr/>
              </a:pPr>
              <a:t>‹#›</a:t>
            </a:fld>
            <a:endParaRPr lang="en-US" altLang="en-US"/>
          </a:p>
        </p:txBody>
      </p:sp>
    </p:spTree>
    <p:extLst>
      <p:ext uri="{BB962C8B-B14F-4D97-AF65-F5344CB8AC3E}">
        <p14:creationId xmlns:p14="http://schemas.microsoft.com/office/powerpoint/2010/main" val="119988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71615-82D8-1D4D-B80D-E5E14E2FDE72}"/>
              </a:ext>
            </a:extLst>
          </p:cNvPr>
          <p:cNvSpPr>
            <a:spLocks noGrp="1"/>
          </p:cNvSpPr>
          <p:nvPr>
            <p:ph type="dt" sz="half" idx="10"/>
          </p:nvPr>
        </p:nvSpPr>
        <p:spPr/>
        <p:txBody>
          <a:bodyPr/>
          <a:lstStyle>
            <a:lvl1pPr>
              <a:defRPr/>
            </a:lvl1pPr>
          </a:lstStyle>
          <a:p>
            <a:pPr>
              <a:defRPr/>
            </a:pPr>
            <a:fld id="{FEF69A96-6A04-8341-A61F-0BAAAE947660}" type="datetimeFigureOut">
              <a:rPr lang="en-US" altLang="en-US"/>
              <a:pPr>
                <a:defRPr/>
              </a:pPr>
              <a:t>9/20/2023</a:t>
            </a:fld>
            <a:endParaRPr lang="en-US" altLang="en-US"/>
          </a:p>
        </p:txBody>
      </p:sp>
      <p:sp>
        <p:nvSpPr>
          <p:cNvPr id="5" name="Footer Placeholder 4">
            <a:extLst>
              <a:ext uri="{FF2B5EF4-FFF2-40B4-BE49-F238E27FC236}">
                <a16:creationId xmlns:a16="http://schemas.microsoft.com/office/drawing/2014/main" id="{9553D240-B77E-F947-A232-04210F4F98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D5DF98-75A6-3047-A349-7980E0DF1DB8}"/>
              </a:ext>
            </a:extLst>
          </p:cNvPr>
          <p:cNvSpPr>
            <a:spLocks noGrp="1"/>
          </p:cNvSpPr>
          <p:nvPr>
            <p:ph type="sldNum" sz="quarter" idx="12"/>
          </p:nvPr>
        </p:nvSpPr>
        <p:spPr/>
        <p:txBody>
          <a:bodyPr/>
          <a:lstStyle>
            <a:lvl1pPr>
              <a:defRPr/>
            </a:lvl1pPr>
          </a:lstStyle>
          <a:p>
            <a:pPr>
              <a:defRPr/>
            </a:pPr>
            <a:fld id="{5ABDE073-6D80-4D4F-8F51-1DE6B03AC97F}" type="slidenum">
              <a:rPr lang="en-US" altLang="en-US"/>
              <a:pPr>
                <a:defRPr/>
              </a:pPr>
              <a:t>‹#›</a:t>
            </a:fld>
            <a:endParaRPr lang="en-US" altLang="en-US"/>
          </a:p>
        </p:txBody>
      </p:sp>
    </p:spTree>
    <p:extLst>
      <p:ext uri="{BB962C8B-B14F-4D97-AF65-F5344CB8AC3E}">
        <p14:creationId xmlns:p14="http://schemas.microsoft.com/office/powerpoint/2010/main" val="163028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CA35C-9584-1C46-AA3B-B919EFB7CBD4}"/>
              </a:ext>
            </a:extLst>
          </p:cNvPr>
          <p:cNvSpPr>
            <a:spLocks noGrp="1"/>
          </p:cNvSpPr>
          <p:nvPr>
            <p:ph type="dt" sz="half" idx="10"/>
          </p:nvPr>
        </p:nvSpPr>
        <p:spPr/>
        <p:txBody>
          <a:bodyPr/>
          <a:lstStyle>
            <a:lvl1pPr>
              <a:defRPr/>
            </a:lvl1pPr>
          </a:lstStyle>
          <a:p>
            <a:pPr>
              <a:defRPr/>
            </a:pPr>
            <a:fld id="{92066A6C-5E35-2942-AADF-D5853BACB338}" type="datetimeFigureOut">
              <a:rPr lang="en-US" altLang="en-US"/>
              <a:pPr>
                <a:defRPr/>
              </a:pPr>
              <a:t>9/20/2023</a:t>
            </a:fld>
            <a:endParaRPr lang="en-US" altLang="en-US"/>
          </a:p>
        </p:txBody>
      </p:sp>
      <p:sp>
        <p:nvSpPr>
          <p:cNvPr id="5" name="Footer Placeholder 4">
            <a:extLst>
              <a:ext uri="{FF2B5EF4-FFF2-40B4-BE49-F238E27FC236}">
                <a16:creationId xmlns:a16="http://schemas.microsoft.com/office/drawing/2014/main" id="{95402E42-69B6-3143-A55E-1E94E8584D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0DFC41-A343-A746-BFA1-A8EDB4D8A953}"/>
              </a:ext>
            </a:extLst>
          </p:cNvPr>
          <p:cNvSpPr>
            <a:spLocks noGrp="1"/>
          </p:cNvSpPr>
          <p:nvPr>
            <p:ph type="sldNum" sz="quarter" idx="12"/>
          </p:nvPr>
        </p:nvSpPr>
        <p:spPr/>
        <p:txBody>
          <a:bodyPr/>
          <a:lstStyle>
            <a:lvl1pPr>
              <a:defRPr/>
            </a:lvl1pPr>
          </a:lstStyle>
          <a:p>
            <a:pPr>
              <a:defRPr/>
            </a:pPr>
            <a:fld id="{5C15FDDD-8867-7340-8F27-ACAC218C81B9}" type="slidenum">
              <a:rPr lang="en-US" altLang="en-US"/>
              <a:pPr>
                <a:defRPr/>
              </a:pPr>
              <a:t>‹#›</a:t>
            </a:fld>
            <a:endParaRPr lang="en-US" altLang="en-US"/>
          </a:p>
        </p:txBody>
      </p:sp>
    </p:spTree>
    <p:extLst>
      <p:ext uri="{BB962C8B-B14F-4D97-AF65-F5344CB8AC3E}">
        <p14:creationId xmlns:p14="http://schemas.microsoft.com/office/powerpoint/2010/main" val="188611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B21FF-3267-2444-B113-0B0D8921F265}"/>
              </a:ext>
            </a:extLst>
          </p:cNvPr>
          <p:cNvSpPr>
            <a:spLocks noGrp="1"/>
          </p:cNvSpPr>
          <p:nvPr>
            <p:ph type="dt" sz="half" idx="10"/>
          </p:nvPr>
        </p:nvSpPr>
        <p:spPr/>
        <p:txBody>
          <a:bodyPr/>
          <a:lstStyle>
            <a:lvl1pPr>
              <a:defRPr/>
            </a:lvl1pPr>
          </a:lstStyle>
          <a:p>
            <a:pPr>
              <a:defRPr/>
            </a:pPr>
            <a:fld id="{EB815E5F-A0C1-FA47-9FE2-F6F06B4709AF}" type="datetimeFigureOut">
              <a:rPr lang="en-US" altLang="en-US"/>
              <a:pPr>
                <a:defRPr/>
              </a:pPr>
              <a:t>9/20/2023</a:t>
            </a:fld>
            <a:endParaRPr lang="en-US" altLang="en-US"/>
          </a:p>
        </p:txBody>
      </p:sp>
      <p:sp>
        <p:nvSpPr>
          <p:cNvPr id="5" name="Footer Placeholder 4">
            <a:extLst>
              <a:ext uri="{FF2B5EF4-FFF2-40B4-BE49-F238E27FC236}">
                <a16:creationId xmlns:a16="http://schemas.microsoft.com/office/drawing/2014/main" id="{035791BC-D87C-8C47-951B-2A520738AA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FF8C88-C17F-AC4A-B3C8-1164FADADFA2}"/>
              </a:ext>
            </a:extLst>
          </p:cNvPr>
          <p:cNvSpPr>
            <a:spLocks noGrp="1"/>
          </p:cNvSpPr>
          <p:nvPr>
            <p:ph type="sldNum" sz="quarter" idx="12"/>
          </p:nvPr>
        </p:nvSpPr>
        <p:spPr/>
        <p:txBody>
          <a:bodyPr/>
          <a:lstStyle>
            <a:lvl1pPr>
              <a:defRPr/>
            </a:lvl1pPr>
          </a:lstStyle>
          <a:p>
            <a:pPr>
              <a:defRPr/>
            </a:pPr>
            <a:fld id="{98737C9C-252F-054A-9404-AC462F070131}" type="slidenum">
              <a:rPr lang="en-US" altLang="en-US"/>
              <a:pPr>
                <a:defRPr/>
              </a:pPr>
              <a:t>‹#›</a:t>
            </a:fld>
            <a:endParaRPr lang="en-US" altLang="en-US"/>
          </a:p>
        </p:txBody>
      </p:sp>
    </p:spTree>
    <p:extLst>
      <p:ext uri="{BB962C8B-B14F-4D97-AF65-F5344CB8AC3E}">
        <p14:creationId xmlns:p14="http://schemas.microsoft.com/office/powerpoint/2010/main" val="181492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CC30B-2EC5-3540-9AC8-2FA217BB492F}"/>
              </a:ext>
            </a:extLst>
          </p:cNvPr>
          <p:cNvSpPr>
            <a:spLocks noGrp="1"/>
          </p:cNvSpPr>
          <p:nvPr>
            <p:ph type="dt" sz="half" idx="10"/>
          </p:nvPr>
        </p:nvSpPr>
        <p:spPr/>
        <p:txBody>
          <a:bodyPr/>
          <a:lstStyle>
            <a:lvl1pPr>
              <a:defRPr/>
            </a:lvl1pPr>
          </a:lstStyle>
          <a:p>
            <a:pPr>
              <a:defRPr/>
            </a:pPr>
            <a:fld id="{99536A69-C757-F14C-AA60-D2E5B87AB091}" type="datetimeFigureOut">
              <a:rPr lang="en-US" altLang="en-US"/>
              <a:pPr>
                <a:defRPr/>
              </a:pPr>
              <a:t>9/20/2023</a:t>
            </a:fld>
            <a:endParaRPr lang="en-US" altLang="en-US"/>
          </a:p>
        </p:txBody>
      </p:sp>
      <p:sp>
        <p:nvSpPr>
          <p:cNvPr id="5" name="Footer Placeholder 4">
            <a:extLst>
              <a:ext uri="{FF2B5EF4-FFF2-40B4-BE49-F238E27FC236}">
                <a16:creationId xmlns:a16="http://schemas.microsoft.com/office/drawing/2014/main" id="{F2C4C182-0FB1-554E-B347-B2E99B8B7B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AC15E3-6F86-FC48-A771-2AEC63C99225}"/>
              </a:ext>
            </a:extLst>
          </p:cNvPr>
          <p:cNvSpPr>
            <a:spLocks noGrp="1"/>
          </p:cNvSpPr>
          <p:nvPr>
            <p:ph type="sldNum" sz="quarter" idx="12"/>
          </p:nvPr>
        </p:nvSpPr>
        <p:spPr/>
        <p:txBody>
          <a:bodyPr/>
          <a:lstStyle>
            <a:lvl1pPr>
              <a:defRPr/>
            </a:lvl1pPr>
          </a:lstStyle>
          <a:p>
            <a:pPr>
              <a:defRPr/>
            </a:pPr>
            <a:fld id="{6E0AEA5E-F414-0941-A04C-82476E9CBCD7}" type="slidenum">
              <a:rPr lang="en-US" altLang="en-US"/>
              <a:pPr>
                <a:defRPr/>
              </a:pPr>
              <a:t>‹#›</a:t>
            </a:fld>
            <a:endParaRPr lang="en-US" altLang="en-US"/>
          </a:p>
        </p:txBody>
      </p:sp>
    </p:spTree>
    <p:extLst>
      <p:ext uri="{BB962C8B-B14F-4D97-AF65-F5344CB8AC3E}">
        <p14:creationId xmlns:p14="http://schemas.microsoft.com/office/powerpoint/2010/main" val="296695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534E28-5D38-EE4E-A464-33B6411A9D96}"/>
              </a:ext>
            </a:extLst>
          </p:cNvPr>
          <p:cNvSpPr>
            <a:spLocks noGrp="1"/>
          </p:cNvSpPr>
          <p:nvPr>
            <p:ph type="dt" sz="half" idx="10"/>
          </p:nvPr>
        </p:nvSpPr>
        <p:spPr/>
        <p:txBody>
          <a:bodyPr/>
          <a:lstStyle>
            <a:lvl1pPr>
              <a:defRPr/>
            </a:lvl1pPr>
          </a:lstStyle>
          <a:p>
            <a:pPr>
              <a:defRPr/>
            </a:pPr>
            <a:fld id="{BF9B1A0B-246B-9D47-A94E-968A43309A03}" type="datetimeFigureOut">
              <a:rPr lang="en-US" altLang="en-US"/>
              <a:pPr>
                <a:defRPr/>
              </a:pPr>
              <a:t>9/20/2023</a:t>
            </a:fld>
            <a:endParaRPr lang="en-US" altLang="en-US"/>
          </a:p>
        </p:txBody>
      </p:sp>
      <p:sp>
        <p:nvSpPr>
          <p:cNvPr id="6" name="Footer Placeholder 4">
            <a:extLst>
              <a:ext uri="{FF2B5EF4-FFF2-40B4-BE49-F238E27FC236}">
                <a16:creationId xmlns:a16="http://schemas.microsoft.com/office/drawing/2014/main" id="{924EFD54-FA3E-BD45-859D-360868C71B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F86466-8B3C-4F4C-8C72-6A2ECF2BCFCF}"/>
              </a:ext>
            </a:extLst>
          </p:cNvPr>
          <p:cNvSpPr>
            <a:spLocks noGrp="1"/>
          </p:cNvSpPr>
          <p:nvPr>
            <p:ph type="sldNum" sz="quarter" idx="12"/>
          </p:nvPr>
        </p:nvSpPr>
        <p:spPr/>
        <p:txBody>
          <a:bodyPr/>
          <a:lstStyle>
            <a:lvl1pPr>
              <a:defRPr/>
            </a:lvl1pPr>
          </a:lstStyle>
          <a:p>
            <a:pPr>
              <a:defRPr/>
            </a:pPr>
            <a:fld id="{BF793EE3-1729-D549-9F26-1173E6622290}" type="slidenum">
              <a:rPr lang="en-US" altLang="en-US"/>
              <a:pPr>
                <a:defRPr/>
              </a:pPr>
              <a:t>‹#›</a:t>
            </a:fld>
            <a:endParaRPr lang="en-US" altLang="en-US"/>
          </a:p>
        </p:txBody>
      </p:sp>
    </p:spTree>
    <p:extLst>
      <p:ext uri="{BB962C8B-B14F-4D97-AF65-F5344CB8AC3E}">
        <p14:creationId xmlns:p14="http://schemas.microsoft.com/office/powerpoint/2010/main" val="378824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78CEDAB-C966-DC46-80EB-0BDC06D98857}"/>
              </a:ext>
            </a:extLst>
          </p:cNvPr>
          <p:cNvSpPr>
            <a:spLocks noGrp="1"/>
          </p:cNvSpPr>
          <p:nvPr>
            <p:ph type="dt" sz="half" idx="10"/>
          </p:nvPr>
        </p:nvSpPr>
        <p:spPr/>
        <p:txBody>
          <a:bodyPr/>
          <a:lstStyle>
            <a:lvl1pPr>
              <a:defRPr/>
            </a:lvl1pPr>
          </a:lstStyle>
          <a:p>
            <a:pPr>
              <a:defRPr/>
            </a:pPr>
            <a:fld id="{928BE56D-C41E-C84B-8616-D2C3BC1CA9D6}" type="datetimeFigureOut">
              <a:rPr lang="en-US" altLang="en-US"/>
              <a:pPr>
                <a:defRPr/>
              </a:pPr>
              <a:t>9/20/2023</a:t>
            </a:fld>
            <a:endParaRPr lang="en-US" altLang="en-US"/>
          </a:p>
        </p:txBody>
      </p:sp>
      <p:sp>
        <p:nvSpPr>
          <p:cNvPr id="8" name="Footer Placeholder 4">
            <a:extLst>
              <a:ext uri="{FF2B5EF4-FFF2-40B4-BE49-F238E27FC236}">
                <a16:creationId xmlns:a16="http://schemas.microsoft.com/office/drawing/2014/main" id="{0DAC928E-D106-7D4D-9978-2CD2A157421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D543859-DB62-FA4E-B8FB-DAB001D4854D}"/>
              </a:ext>
            </a:extLst>
          </p:cNvPr>
          <p:cNvSpPr>
            <a:spLocks noGrp="1"/>
          </p:cNvSpPr>
          <p:nvPr>
            <p:ph type="sldNum" sz="quarter" idx="12"/>
          </p:nvPr>
        </p:nvSpPr>
        <p:spPr/>
        <p:txBody>
          <a:bodyPr/>
          <a:lstStyle>
            <a:lvl1pPr>
              <a:defRPr/>
            </a:lvl1pPr>
          </a:lstStyle>
          <a:p>
            <a:pPr>
              <a:defRPr/>
            </a:pPr>
            <a:fld id="{6E556AAD-34C8-1D47-9135-4AE9A901001A}" type="slidenum">
              <a:rPr lang="en-US" altLang="en-US"/>
              <a:pPr>
                <a:defRPr/>
              </a:pPr>
              <a:t>‹#›</a:t>
            </a:fld>
            <a:endParaRPr lang="en-US" altLang="en-US"/>
          </a:p>
        </p:txBody>
      </p:sp>
    </p:spTree>
    <p:extLst>
      <p:ext uri="{BB962C8B-B14F-4D97-AF65-F5344CB8AC3E}">
        <p14:creationId xmlns:p14="http://schemas.microsoft.com/office/powerpoint/2010/main" val="353088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7E3793-B367-674D-81A6-590FE0E38F1E}"/>
              </a:ext>
            </a:extLst>
          </p:cNvPr>
          <p:cNvSpPr>
            <a:spLocks noGrp="1"/>
          </p:cNvSpPr>
          <p:nvPr>
            <p:ph type="dt" sz="half" idx="10"/>
          </p:nvPr>
        </p:nvSpPr>
        <p:spPr/>
        <p:txBody>
          <a:bodyPr/>
          <a:lstStyle>
            <a:lvl1pPr>
              <a:defRPr/>
            </a:lvl1pPr>
          </a:lstStyle>
          <a:p>
            <a:pPr>
              <a:defRPr/>
            </a:pPr>
            <a:fld id="{495470E5-EEE4-DA45-AFE1-5DA269923D01}" type="datetimeFigureOut">
              <a:rPr lang="en-US" altLang="en-US"/>
              <a:pPr>
                <a:defRPr/>
              </a:pPr>
              <a:t>9/20/2023</a:t>
            </a:fld>
            <a:endParaRPr lang="en-US" altLang="en-US"/>
          </a:p>
        </p:txBody>
      </p:sp>
      <p:sp>
        <p:nvSpPr>
          <p:cNvPr id="4" name="Footer Placeholder 4">
            <a:extLst>
              <a:ext uri="{FF2B5EF4-FFF2-40B4-BE49-F238E27FC236}">
                <a16:creationId xmlns:a16="http://schemas.microsoft.com/office/drawing/2014/main" id="{3B998821-FB78-7A40-A61D-8E753BFAFF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740FF0-3AD5-2D4B-85BA-3063F3A127D5}"/>
              </a:ext>
            </a:extLst>
          </p:cNvPr>
          <p:cNvSpPr>
            <a:spLocks noGrp="1"/>
          </p:cNvSpPr>
          <p:nvPr>
            <p:ph type="sldNum" sz="quarter" idx="12"/>
          </p:nvPr>
        </p:nvSpPr>
        <p:spPr/>
        <p:txBody>
          <a:bodyPr/>
          <a:lstStyle>
            <a:lvl1pPr>
              <a:defRPr/>
            </a:lvl1pPr>
          </a:lstStyle>
          <a:p>
            <a:pPr>
              <a:defRPr/>
            </a:pPr>
            <a:fld id="{024D112B-7E6E-7945-87C6-0FC10C01693C}" type="slidenum">
              <a:rPr lang="en-US" altLang="en-US"/>
              <a:pPr>
                <a:defRPr/>
              </a:pPr>
              <a:t>‹#›</a:t>
            </a:fld>
            <a:endParaRPr lang="en-US" altLang="en-US"/>
          </a:p>
        </p:txBody>
      </p:sp>
    </p:spTree>
    <p:extLst>
      <p:ext uri="{BB962C8B-B14F-4D97-AF65-F5344CB8AC3E}">
        <p14:creationId xmlns:p14="http://schemas.microsoft.com/office/powerpoint/2010/main" val="349691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62066F-64F4-B34F-BC84-17920FB7940D}"/>
              </a:ext>
            </a:extLst>
          </p:cNvPr>
          <p:cNvSpPr>
            <a:spLocks noGrp="1"/>
          </p:cNvSpPr>
          <p:nvPr>
            <p:ph type="dt" sz="half" idx="10"/>
          </p:nvPr>
        </p:nvSpPr>
        <p:spPr/>
        <p:txBody>
          <a:bodyPr/>
          <a:lstStyle>
            <a:lvl1pPr>
              <a:defRPr/>
            </a:lvl1pPr>
          </a:lstStyle>
          <a:p>
            <a:pPr>
              <a:defRPr/>
            </a:pPr>
            <a:fld id="{43F320F3-BF33-6A4D-9207-A337461488B8}" type="datetimeFigureOut">
              <a:rPr lang="en-US" altLang="en-US"/>
              <a:pPr>
                <a:defRPr/>
              </a:pPr>
              <a:t>9/20/2023</a:t>
            </a:fld>
            <a:endParaRPr lang="en-US" altLang="en-US"/>
          </a:p>
        </p:txBody>
      </p:sp>
      <p:sp>
        <p:nvSpPr>
          <p:cNvPr id="3" name="Footer Placeholder 4">
            <a:extLst>
              <a:ext uri="{FF2B5EF4-FFF2-40B4-BE49-F238E27FC236}">
                <a16:creationId xmlns:a16="http://schemas.microsoft.com/office/drawing/2014/main" id="{0AB957EF-106C-7141-B040-F4DCDD2E4F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2A5592E-18BA-1648-97CF-C7DF5D9F9B99}"/>
              </a:ext>
            </a:extLst>
          </p:cNvPr>
          <p:cNvSpPr>
            <a:spLocks noGrp="1"/>
          </p:cNvSpPr>
          <p:nvPr>
            <p:ph type="sldNum" sz="quarter" idx="12"/>
          </p:nvPr>
        </p:nvSpPr>
        <p:spPr/>
        <p:txBody>
          <a:bodyPr/>
          <a:lstStyle>
            <a:lvl1pPr>
              <a:defRPr/>
            </a:lvl1pPr>
          </a:lstStyle>
          <a:p>
            <a:pPr>
              <a:defRPr/>
            </a:pPr>
            <a:fld id="{356E7ECB-D716-3248-8C5A-0981580CC83F}" type="slidenum">
              <a:rPr lang="en-US" altLang="en-US"/>
              <a:pPr>
                <a:defRPr/>
              </a:pPr>
              <a:t>‹#›</a:t>
            </a:fld>
            <a:endParaRPr lang="en-US" altLang="en-US"/>
          </a:p>
        </p:txBody>
      </p:sp>
    </p:spTree>
    <p:extLst>
      <p:ext uri="{BB962C8B-B14F-4D97-AF65-F5344CB8AC3E}">
        <p14:creationId xmlns:p14="http://schemas.microsoft.com/office/powerpoint/2010/main" val="181104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C2D89A-B3E4-274A-A921-E8125C1C53A8}"/>
              </a:ext>
            </a:extLst>
          </p:cNvPr>
          <p:cNvSpPr>
            <a:spLocks noGrp="1"/>
          </p:cNvSpPr>
          <p:nvPr>
            <p:ph type="dt" sz="half" idx="10"/>
          </p:nvPr>
        </p:nvSpPr>
        <p:spPr/>
        <p:txBody>
          <a:bodyPr/>
          <a:lstStyle>
            <a:lvl1pPr>
              <a:defRPr/>
            </a:lvl1pPr>
          </a:lstStyle>
          <a:p>
            <a:pPr>
              <a:defRPr/>
            </a:pPr>
            <a:fld id="{3B5D1AA0-B89B-8B4F-933A-B81AB69B26B9}" type="datetimeFigureOut">
              <a:rPr lang="en-US" altLang="en-US"/>
              <a:pPr>
                <a:defRPr/>
              </a:pPr>
              <a:t>9/20/2023</a:t>
            </a:fld>
            <a:endParaRPr lang="en-US" altLang="en-US"/>
          </a:p>
        </p:txBody>
      </p:sp>
      <p:sp>
        <p:nvSpPr>
          <p:cNvPr id="6" name="Footer Placeholder 4">
            <a:extLst>
              <a:ext uri="{FF2B5EF4-FFF2-40B4-BE49-F238E27FC236}">
                <a16:creationId xmlns:a16="http://schemas.microsoft.com/office/drawing/2014/main" id="{D6441CF8-68B1-4F44-9C30-498F3F9A9F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9CB605-8FAE-F94C-BD0F-9002AF00C6FA}"/>
              </a:ext>
            </a:extLst>
          </p:cNvPr>
          <p:cNvSpPr>
            <a:spLocks noGrp="1"/>
          </p:cNvSpPr>
          <p:nvPr>
            <p:ph type="sldNum" sz="quarter" idx="12"/>
          </p:nvPr>
        </p:nvSpPr>
        <p:spPr/>
        <p:txBody>
          <a:bodyPr/>
          <a:lstStyle>
            <a:lvl1pPr>
              <a:defRPr/>
            </a:lvl1pPr>
          </a:lstStyle>
          <a:p>
            <a:pPr>
              <a:defRPr/>
            </a:pPr>
            <a:fld id="{0D61782E-DFD2-4E4D-811A-03AD07CD71F1}" type="slidenum">
              <a:rPr lang="en-US" altLang="en-US"/>
              <a:pPr>
                <a:defRPr/>
              </a:pPr>
              <a:t>‹#›</a:t>
            </a:fld>
            <a:endParaRPr lang="en-US" altLang="en-US"/>
          </a:p>
        </p:txBody>
      </p:sp>
    </p:spTree>
    <p:extLst>
      <p:ext uri="{BB962C8B-B14F-4D97-AF65-F5344CB8AC3E}">
        <p14:creationId xmlns:p14="http://schemas.microsoft.com/office/powerpoint/2010/main" val="71736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4F3CC0-CEB3-F54D-B832-7D935A7C7C9E}"/>
              </a:ext>
            </a:extLst>
          </p:cNvPr>
          <p:cNvSpPr>
            <a:spLocks noGrp="1"/>
          </p:cNvSpPr>
          <p:nvPr>
            <p:ph type="dt" sz="half" idx="10"/>
          </p:nvPr>
        </p:nvSpPr>
        <p:spPr/>
        <p:txBody>
          <a:bodyPr/>
          <a:lstStyle>
            <a:lvl1pPr>
              <a:defRPr/>
            </a:lvl1pPr>
          </a:lstStyle>
          <a:p>
            <a:pPr>
              <a:defRPr/>
            </a:pPr>
            <a:fld id="{F16A63BB-0422-514B-9340-839CD5F76A9F}" type="datetimeFigureOut">
              <a:rPr lang="en-US" altLang="en-US"/>
              <a:pPr>
                <a:defRPr/>
              </a:pPr>
              <a:t>9/20/2023</a:t>
            </a:fld>
            <a:endParaRPr lang="en-US" altLang="en-US"/>
          </a:p>
        </p:txBody>
      </p:sp>
      <p:sp>
        <p:nvSpPr>
          <p:cNvPr id="6" name="Footer Placeholder 4">
            <a:extLst>
              <a:ext uri="{FF2B5EF4-FFF2-40B4-BE49-F238E27FC236}">
                <a16:creationId xmlns:a16="http://schemas.microsoft.com/office/drawing/2014/main" id="{EDFD2E78-52F4-A74A-A2B1-4A0F1BEE92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2AA6BF-358B-FC48-94C5-CAE438F0386F}"/>
              </a:ext>
            </a:extLst>
          </p:cNvPr>
          <p:cNvSpPr>
            <a:spLocks noGrp="1"/>
          </p:cNvSpPr>
          <p:nvPr>
            <p:ph type="sldNum" sz="quarter" idx="12"/>
          </p:nvPr>
        </p:nvSpPr>
        <p:spPr/>
        <p:txBody>
          <a:bodyPr/>
          <a:lstStyle>
            <a:lvl1pPr>
              <a:defRPr/>
            </a:lvl1pPr>
          </a:lstStyle>
          <a:p>
            <a:pPr>
              <a:defRPr/>
            </a:pPr>
            <a:fld id="{82DAD0DD-BA36-214A-A069-9AF1DFB468E8}" type="slidenum">
              <a:rPr lang="en-US" altLang="en-US"/>
              <a:pPr>
                <a:defRPr/>
              </a:pPr>
              <a:t>‹#›</a:t>
            </a:fld>
            <a:endParaRPr lang="en-US" altLang="en-US"/>
          </a:p>
        </p:txBody>
      </p:sp>
    </p:spTree>
    <p:extLst>
      <p:ext uri="{BB962C8B-B14F-4D97-AF65-F5344CB8AC3E}">
        <p14:creationId xmlns:p14="http://schemas.microsoft.com/office/powerpoint/2010/main" val="363981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2CCB74-F819-0144-9C0F-22F701E3E3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8DD5AD-23B4-7148-8284-FE328E6D18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0A8964-7AF7-D24F-BC6B-2F1BBC3781D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71DE638-69D4-C145-AAB2-CBB7B0E202DD}" type="datetimeFigureOut">
              <a:rPr lang="en-US" altLang="en-US"/>
              <a:pPr>
                <a:defRPr/>
              </a:pPr>
              <a:t>9/20/2023</a:t>
            </a:fld>
            <a:endParaRPr lang="en-US" altLang="en-US"/>
          </a:p>
        </p:txBody>
      </p:sp>
      <p:sp>
        <p:nvSpPr>
          <p:cNvPr id="5" name="Footer Placeholder 4">
            <a:extLst>
              <a:ext uri="{FF2B5EF4-FFF2-40B4-BE49-F238E27FC236}">
                <a16:creationId xmlns:a16="http://schemas.microsoft.com/office/drawing/2014/main" id="{0063B77C-36ED-EF45-AF72-73830D20BE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883EB83-CF44-454D-845E-48BA4B636F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E4625AD-4AA6-6348-BFDA-67997495E7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21B5098F-AA5A-574B-87AF-82A4CC0A6223}"/>
              </a:ext>
            </a:extLst>
          </p:cNvPr>
          <p:cNvSpPr>
            <a:spLocks noGrp="1"/>
          </p:cNvSpPr>
          <p:nvPr>
            <p:ph type="title"/>
          </p:nvPr>
        </p:nvSpPr>
        <p:spPr>
          <a:xfrm>
            <a:off x="457200" y="249238"/>
            <a:ext cx="8229600" cy="1482725"/>
          </a:xfrm>
        </p:spPr>
        <p:txBody>
          <a:bodyPr/>
          <a:lstStyle/>
          <a:p>
            <a:endParaRPr lang="en-US" altLang="en-US" sz="3600" dirty="0">
              <a:ea typeface="ＭＳ Ｐゴシック" panose="020B0600070205080204" pitchFamily="34" charset="-128"/>
            </a:endParaRPr>
          </a:p>
        </p:txBody>
      </p:sp>
      <p:pic>
        <p:nvPicPr>
          <p:cNvPr id="5" name="Picture 4" descr="A red background with a gavel&#10;&#10;Description automatically generated">
            <a:extLst>
              <a:ext uri="{FF2B5EF4-FFF2-40B4-BE49-F238E27FC236}">
                <a16:creationId xmlns:a16="http://schemas.microsoft.com/office/drawing/2014/main" id="{72B7030D-9875-4389-9FC2-E4D2EA591859}"/>
              </a:ext>
            </a:extLst>
          </p:cNvPr>
          <p:cNvPicPr>
            <a:picLocks noChangeAspect="1"/>
          </p:cNvPicPr>
          <p:nvPr/>
        </p:nvPicPr>
        <p:blipFill>
          <a:blip r:embed="rId3"/>
          <a:stretch>
            <a:fillRect/>
          </a:stretch>
        </p:blipFill>
        <p:spPr>
          <a:xfrm>
            <a:off x="0" y="0"/>
            <a:ext cx="9144000" cy="6858000"/>
          </a:xfrm>
          <a:prstGeom prst="rect">
            <a:avLst/>
          </a:prstGeom>
        </p:spPr>
      </p:pic>
      <p:sp>
        <p:nvSpPr>
          <p:cNvPr id="33794" name="Content Placeholder 2">
            <a:extLst>
              <a:ext uri="{FF2B5EF4-FFF2-40B4-BE49-F238E27FC236}">
                <a16:creationId xmlns:a16="http://schemas.microsoft.com/office/drawing/2014/main" id="{56D875BB-57D7-8547-9359-E69030A66B47}"/>
              </a:ext>
            </a:extLst>
          </p:cNvPr>
          <p:cNvSpPr>
            <a:spLocks noGrp="1"/>
          </p:cNvSpPr>
          <p:nvPr>
            <p:ph idx="1"/>
          </p:nvPr>
        </p:nvSpPr>
        <p:spPr>
          <a:xfrm>
            <a:off x="457200" y="1244600"/>
            <a:ext cx="8229600" cy="4368800"/>
          </a:xfrm>
        </p:spPr>
        <p:txBody>
          <a:bodyPr/>
          <a:lstStyle/>
          <a:p>
            <a:pPr marL="0" indent="0" algn="ctr">
              <a:buFont typeface="Arial" panose="020B0604020202020204" pitchFamily="34" charset="0"/>
              <a:buNone/>
            </a:pPr>
            <a:r>
              <a:rPr lang="en-US" altLang="en-US" sz="4400" b="1" dirty="0">
                <a:solidFill>
                  <a:schemeClr val="bg1"/>
                </a:solidFill>
                <a:latin typeface="Papyrus" panose="020B0602040200020303" pitchFamily="34" charset="77"/>
                <a:ea typeface="ＭＳ Ｐゴシック" panose="020B0600070205080204" pitchFamily="34" charset="-128"/>
              </a:rPr>
              <a:t>PANCASILA SEBAGAI PANDANGAN HIDUP</a:t>
            </a:r>
          </a:p>
        </p:txBody>
      </p:sp>
      <p:sp>
        <p:nvSpPr>
          <p:cNvPr id="6" name="TextBox 5">
            <a:extLst>
              <a:ext uri="{FF2B5EF4-FFF2-40B4-BE49-F238E27FC236}">
                <a16:creationId xmlns:a16="http://schemas.microsoft.com/office/drawing/2014/main" id="{65FFEE76-8B24-4968-BB14-99E23BF9BCF3}"/>
              </a:ext>
            </a:extLst>
          </p:cNvPr>
          <p:cNvSpPr txBox="1"/>
          <p:nvPr/>
        </p:nvSpPr>
        <p:spPr>
          <a:xfrm>
            <a:off x="2356947" y="3429000"/>
            <a:ext cx="4677102" cy="1815882"/>
          </a:xfrm>
          <a:prstGeom prst="rect">
            <a:avLst/>
          </a:prstGeom>
          <a:noFill/>
        </p:spPr>
        <p:txBody>
          <a:bodyPr wrap="square">
            <a:spAutoFit/>
          </a:bodyPr>
          <a:lstStyle/>
          <a:p>
            <a:pPr algn="ctr">
              <a:buFont typeface="Arial" panose="020B0604020202020204" pitchFamily="34" charset="0"/>
              <a:buNone/>
              <a:defRPr/>
            </a:pPr>
            <a:r>
              <a:rPr lang="en-US" altLang="en-US" sz="2400" b="1" dirty="0" err="1">
                <a:solidFill>
                  <a:schemeClr val="bg1"/>
                </a:solidFill>
                <a:ea typeface="ＭＳ Ｐゴシック" panose="020B0600070205080204" pitchFamily="34" charset="-128"/>
              </a:rPr>
              <a:t>Dosen</a:t>
            </a:r>
            <a:r>
              <a:rPr lang="en-US" altLang="en-US" sz="2400" b="1" dirty="0">
                <a:solidFill>
                  <a:schemeClr val="bg1"/>
                </a:solidFill>
                <a:ea typeface="ＭＳ Ｐゴシック" panose="020B0600070205080204" pitchFamily="34" charset="-128"/>
              </a:rPr>
              <a:t> </a:t>
            </a:r>
            <a:r>
              <a:rPr lang="en-US" altLang="en-US" sz="2400" b="1" dirty="0" err="1">
                <a:solidFill>
                  <a:schemeClr val="bg1"/>
                </a:solidFill>
                <a:ea typeface="ＭＳ Ｐゴシック" panose="020B0600070205080204" pitchFamily="34" charset="-128"/>
              </a:rPr>
              <a:t>Pengampu</a:t>
            </a:r>
            <a:r>
              <a:rPr lang="en-US" altLang="en-US" sz="2400" b="1" dirty="0">
                <a:solidFill>
                  <a:schemeClr val="bg1"/>
                </a:solidFill>
                <a:ea typeface="ＭＳ Ｐゴシック" panose="020B0600070205080204" pitchFamily="34" charset="-128"/>
              </a:rPr>
              <a:t>: </a:t>
            </a:r>
          </a:p>
          <a:p>
            <a:pPr algn="ctr">
              <a:buFont typeface="Arial" panose="020B0604020202020204" pitchFamily="34" charset="0"/>
              <a:buNone/>
              <a:defRPr/>
            </a:pPr>
            <a:r>
              <a:rPr lang="en-US" altLang="en-US" sz="2400" b="1">
                <a:solidFill>
                  <a:schemeClr val="bg1"/>
                </a:solidFill>
                <a:ea typeface="ＭＳ Ｐゴシック" panose="020B0600070205080204" pitchFamily="34" charset="-128"/>
              </a:rPr>
              <a:t>Demson </a:t>
            </a:r>
            <a:r>
              <a:rPr lang="en-US" altLang="en-US" sz="2400" b="1" dirty="0" err="1">
                <a:solidFill>
                  <a:schemeClr val="bg1"/>
                </a:solidFill>
                <a:ea typeface="ＭＳ Ｐゴシック" panose="020B0600070205080204" pitchFamily="34" charset="-128"/>
              </a:rPr>
              <a:t>Tiopan,S.H.,M.H</a:t>
            </a:r>
            <a:r>
              <a:rPr lang="en-US" altLang="en-US" sz="2400" b="1" dirty="0">
                <a:solidFill>
                  <a:schemeClr val="bg1"/>
                </a:solidFill>
                <a:ea typeface="ＭＳ Ｐゴシック" panose="020B0600070205080204" pitchFamily="34" charset="-128"/>
              </a:rPr>
              <a:t>*</a:t>
            </a:r>
          </a:p>
          <a:p>
            <a:pPr algn="ctr">
              <a:buFont typeface="Arial" panose="020B0604020202020204" pitchFamily="34" charset="0"/>
              <a:buNone/>
              <a:defRPr/>
            </a:pPr>
            <a:r>
              <a:rPr lang="en-US" sz="2400" b="1" dirty="0" err="1">
                <a:solidFill>
                  <a:schemeClr val="bg1"/>
                </a:solidFill>
              </a:rPr>
              <a:t>Irzani</a:t>
            </a:r>
            <a:r>
              <a:rPr lang="en-US" sz="2400" b="1" dirty="0">
                <a:solidFill>
                  <a:schemeClr val="bg1"/>
                </a:solidFill>
              </a:rPr>
              <a:t> Abdulrahman S.H., M.H**</a:t>
            </a:r>
          </a:p>
          <a:p>
            <a:pPr algn="ctr">
              <a:buFont typeface="Arial" panose="020B0604020202020204" pitchFamily="34" charset="0"/>
              <a:buNone/>
              <a:defRPr/>
            </a:pPr>
            <a:r>
              <a:rPr lang="en-US" altLang="en-US" sz="2000" b="1" dirty="0">
                <a:solidFill>
                  <a:schemeClr val="bg1"/>
                </a:solidFill>
                <a:ea typeface="ＭＳ Ｐゴシック" panose="020B0600070205080204" pitchFamily="34" charset="-128"/>
              </a:rPr>
              <a:t>Universitas Kristen Maranatha*- Universitas Muhammadiyah </a:t>
            </a:r>
            <a:r>
              <a:rPr lang="en-US" altLang="en-US" sz="2000" b="1" dirty="0" err="1">
                <a:solidFill>
                  <a:schemeClr val="bg1"/>
                </a:solidFill>
                <a:ea typeface="ＭＳ Ｐゴシック" panose="020B0600070205080204" pitchFamily="34" charset="-128"/>
              </a:rPr>
              <a:t>Kupang</a:t>
            </a:r>
            <a:r>
              <a:rPr lang="en-US" altLang="en-US" sz="2000" b="1" dirty="0">
                <a:solidFill>
                  <a:schemeClr val="bg1"/>
                </a:solidFill>
                <a:ea typeface="ＭＳ Ｐゴシック" panose="020B0600070205080204" pitchFamily="34" charset="-128"/>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B86D6D01-DCCD-5D47-979C-39B8A2ACD63F}"/>
              </a:ext>
            </a:extLst>
          </p:cNvPr>
          <p:cNvSpPr txBox="1">
            <a:spLocks/>
          </p:cNvSpPr>
          <p:nvPr/>
        </p:nvSpPr>
        <p:spPr bwMode="auto">
          <a:xfrm>
            <a:off x="0" y="95250"/>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altLang="en-US" sz="2000" dirty="0" err="1">
                <a:solidFill>
                  <a:schemeClr val="accent1"/>
                </a:solidFill>
                <a:ea typeface="ＭＳ Ｐゴシック" panose="020B0600070205080204" pitchFamily="34" charset="-128"/>
              </a:rPr>
              <a:t>Pola</a:t>
            </a:r>
            <a:r>
              <a:rPr lang="en-US" altLang="en-US" sz="2000" dirty="0">
                <a:solidFill>
                  <a:schemeClr val="accent1"/>
                </a:solidFill>
                <a:ea typeface="ＭＳ Ｐゴシック" panose="020B0600070205080204" pitchFamily="34" charset="-128"/>
              </a:rPr>
              <a:t> </a:t>
            </a:r>
            <a:r>
              <a:rPr lang="en-US" altLang="en-US" sz="2000" dirty="0" err="1">
                <a:solidFill>
                  <a:schemeClr val="accent1"/>
                </a:solidFill>
                <a:ea typeface="ＭＳ Ｐゴシック" panose="020B0600070205080204" pitchFamily="34" charset="-128"/>
              </a:rPr>
              <a:t>dan</a:t>
            </a:r>
            <a:r>
              <a:rPr lang="en-US" altLang="en-US" sz="2000" dirty="0">
                <a:solidFill>
                  <a:schemeClr val="accent1"/>
                </a:solidFill>
                <a:ea typeface="ＭＳ Ｐゴシック" panose="020B0600070205080204" pitchFamily="34" charset="-128"/>
              </a:rPr>
              <a:t> </a:t>
            </a:r>
            <a:r>
              <a:rPr lang="en-US" altLang="en-US" sz="2000" dirty="0" err="1">
                <a:solidFill>
                  <a:schemeClr val="accent1"/>
                </a:solidFill>
                <a:ea typeface="ＭＳ Ｐゴシック" panose="020B0600070205080204" pitchFamily="34" charset="-128"/>
              </a:rPr>
              <a:t>Bentuk</a:t>
            </a:r>
            <a:r>
              <a:rPr lang="en-US" altLang="en-US" sz="2000" dirty="0">
                <a:solidFill>
                  <a:schemeClr val="accent1"/>
                </a:solidFill>
                <a:ea typeface="ＭＳ Ｐゴシック" panose="020B0600070205080204" pitchFamily="34" charset="-128"/>
              </a:rPr>
              <a:t> </a:t>
            </a:r>
            <a:r>
              <a:rPr lang="en-US" altLang="en-US" sz="2000" b="1" dirty="0" err="1">
                <a:solidFill>
                  <a:srgbClr val="FF0000"/>
                </a:solidFill>
                <a:ea typeface="ＭＳ Ｐゴシック" panose="020B0600070205080204" pitchFamily="34" charset="-128"/>
              </a:rPr>
              <a:t>Demokrasi</a:t>
            </a:r>
            <a:r>
              <a:rPr lang="en-US" altLang="en-US" sz="2000" b="1" dirty="0">
                <a:solidFill>
                  <a:srgbClr val="FF0000"/>
                </a:solidFill>
                <a:ea typeface="ＭＳ Ｐゴシック" panose="020B0600070205080204" pitchFamily="34" charset="-128"/>
              </a:rPr>
              <a:t> </a:t>
            </a:r>
            <a:r>
              <a:rPr lang="en-US" altLang="en-US" sz="2000" b="1" dirty="0" err="1">
                <a:solidFill>
                  <a:srgbClr val="FF0000"/>
                </a:solidFill>
                <a:ea typeface="ＭＳ Ｐゴシック" panose="020B0600070205080204" pitchFamily="34" charset="-128"/>
              </a:rPr>
              <a:t>Ekonomi</a:t>
            </a:r>
            <a:r>
              <a:rPr lang="en-US" altLang="en-US" sz="2000" b="1" dirty="0">
                <a:solidFill>
                  <a:srgbClr val="FF0000"/>
                </a:solidFill>
                <a:ea typeface="ＭＳ Ｐゴシック" panose="020B0600070205080204" pitchFamily="34" charset="-128"/>
              </a:rPr>
              <a:t> Pancasila</a:t>
            </a:r>
            <a:br>
              <a:rPr lang="en-US" altLang="en-US" sz="2000" dirty="0">
                <a:ea typeface="ＭＳ Ｐゴシック" panose="020B0600070205080204" pitchFamily="34" charset="-128"/>
              </a:rPr>
            </a:br>
            <a:r>
              <a:rPr lang="en-US" altLang="en-US" sz="1000" dirty="0" err="1">
                <a:ea typeface="ＭＳ Ｐゴシック" panose="020B0600070205080204" pitchFamily="34" charset="-128"/>
              </a:rPr>
              <a:t>Heri</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Herdiawanto</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Fokky</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Fuad</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Wasitaatmadja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Jumanta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Hamdayama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Spiritualisme</a:t>
            </a:r>
            <a:r>
              <a:rPr lang="en-US" altLang="en-US" sz="1000" dirty="0">
                <a:ea typeface="ＭＳ Ｐゴシック" panose="020B0600070205080204" pitchFamily="34" charset="-128"/>
              </a:rPr>
              <a:t> Pancasila, </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Jakarta: </a:t>
            </a:r>
            <a:r>
              <a:rPr lang="en-US" altLang="en-US" sz="1000" dirty="0" err="1">
                <a:ea typeface="ＭＳ Ｐゴシック" panose="020B0600070205080204" pitchFamily="34" charset="-128"/>
              </a:rPr>
              <a:t>Prenadamedia</a:t>
            </a:r>
            <a:r>
              <a:rPr lang="en-US" altLang="en-US" sz="1000" dirty="0">
                <a:ea typeface="ＭＳ Ｐゴシック" panose="020B0600070205080204" pitchFamily="34" charset="-128"/>
              </a:rPr>
              <a:t> Group, 2018, </a:t>
            </a:r>
            <a:r>
              <a:rPr lang="en-US" altLang="en-US" sz="1000" dirty="0" err="1">
                <a:ea typeface="ＭＳ Ｐゴシック" panose="020B0600070205080204" pitchFamily="34" charset="-128"/>
              </a:rPr>
              <a:t>hlm</a:t>
            </a:r>
            <a:r>
              <a:rPr lang="en-US" altLang="en-US" sz="1000" dirty="0">
                <a:ea typeface="ＭＳ Ｐゴシック" panose="020B0600070205080204" pitchFamily="34" charset="-128"/>
              </a:rPr>
              <a:t>. 179-180.</a:t>
            </a:r>
          </a:p>
        </p:txBody>
      </p:sp>
      <p:sp>
        <p:nvSpPr>
          <p:cNvPr id="6" name="Content Placeholder 2">
            <a:extLst>
              <a:ext uri="{FF2B5EF4-FFF2-40B4-BE49-F238E27FC236}">
                <a16:creationId xmlns:a16="http://schemas.microsoft.com/office/drawing/2014/main" id="{97BA099E-6F43-5D4C-8703-57128065AD31}"/>
              </a:ext>
            </a:extLst>
          </p:cNvPr>
          <p:cNvSpPr txBox="1">
            <a:spLocks/>
          </p:cNvSpPr>
          <p:nvPr/>
        </p:nvSpPr>
        <p:spPr bwMode="auto">
          <a:xfrm>
            <a:off x="457200" y="1233980"/>
            <a:ext cx="8229600"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charset="0"/>
              <a:buNone/>
              <a:defRPr/>
            </a:pPr>
            <a:r>
              <a:rPr lang="en-US" sz="1800" b="1" dirty="0" err="1"/>
              <a:t>Pasal</a:t>
            </a:r>
            <a:r>
              <a:rPr lang="en-US" sz="1800" b="1" dirty="0"/>
              <a:t> 33 </a:t>
            </a:r>
            <a:r>
              <a:rPr lang="en-US" sz="1800" b="1" dirty="0" err="1"/>
              <a:t>UUD</a:t>
            </a:r>
            <a:r>
              <a:rPr lang="en-US" sz="1800" b="1" dirty="0"/>
              <a:t> 1945</a:t>
            </a:r>
            <a:r>
              <a:rPr lang="en-US" sz="1800" dirty="0"/>
              <a:t> </a:t>
            </a:r>
            <a:r>
              <a:rPr lang="en-US" sz="1800" dirty="0" err="1"/>
              <a:t>merupakan</a:t>
            </a:r>
            <a:r>
              <a:rPr lang="en-US" sz="1800" dirty="0"/>
              <a:t> </a:t>
            </a:r>
            <a:r>
              <a:rPr lang="en-US" sz="1800" b="1" dirty="0" err="1"/>
              <a:t>landasan</a:t>
            </a:r>
            <a:r>
              <a:rPr lang="en-US" sz="1800" b="1" dirty="0"/>
              <a:t> </a:t>
            </a:r>
            <a:r>
              <a:rPr lang="en-US" sz="1800" b="1" dirty="0" err="1"/>
              <a:t>konstitusional</a:t>
            </a:r>
            <a:r>
              <a:rPr lang="en-US" sz="1800" b="1" dirty="0"/>
              <a:t> </a:t>
            </a:r>
            <a:r>
              <a:rPr lang="en-US" sz="1800" b="1" dirty="0" err="1"/>
              <a:t>bagi</a:t>
            </a:r>
            <a:r>
              <a:rPr lang="en-US" sz="1800" b="1" dirty="0"/>
              <a:t> </a:t>
            </a:r>
            <a:r>
              <a:rPr lang="en-US" sz="1800" b="1" dirty="0" err="1"/>
              <a:t>sistem</a:t>
            </a:r>
            <a:r>
              <a:rPr lang="en-US" sz="1800" b="1" dirty="0"/>
              <a:t> </a:t>
            </a:r>
            <a:r>
              <a:rPr lang="en-US" sz="1800" b="1" dirty="0" err="1"/>
              <a:t>perekonomian</a:t>
            </a:r>
            <a:r>
              <a:rPr lang="en-US" sz="1800" b="1" dirty="0"/>
              <a:t> di Indonesia</a:t>
            </a:r>
            <a:r>
              <a:rPr lang="en-US" sz="1800" dirty="0"/>
              <a:t>.  Di </a:t>
            </a:r>
            <a:r>
              <a:rPr lang="en-US" sz="1800" dirty="0" err="1"/>
              <a:t>dalamnya</a:t>
            </a:r>
            <a:r>
              <a:rPr lang="en-US" sz="1800" dirty="0"/>
              <a:t> </a:t>
            </a:r>
            <a:r>
              <a:rPr lang="en-US" sz="1800" dirty="0" err="1"/>
              <a:t>terkandung</a:t>
            </a:r>
            <a:r>
              <a:rPr lang="en-US" sz="1800" dirty="0"/>
              <a:t> </a:t>
            </a:r>
            <a:r>
              <a:rPr lang="en-US" sz="1800" dirty="0" err="1"/>
              <a:t>pola</a:t>
            </a:r>
            <a:r>
              <a:rPr lang="en-US" sz="1800" dirty="0"/>
              <a:t> </a:t>
            </a:r>
            <a:r>
              <a:rPr lang="en-US" sz="1800" dirty="0" err="1"/>
              <a:t>dan</a:t>
            </a:r>
            <a:r>
              <a:rPr lang="en-US" sz="1800" dirty="0"/>
              <a:t> </a:t>
            </a:r>
            <a:r>
              <a:rPr lang="en-US" sz="1800" dirty="0" err="1"/>
              <a:t>bentuk</a:t>
            </a:r>
            <a:r>
              <a:rPr lang="en-US" sz="1800" dirty="0"/>
              <a:t> </a:t>
            </a:r>
            <a:r>
              <a:rPr lang="en-US" sz="1800" dirty="0" err="1"/>
              <a:t>perekonomian</a:t>
            </a:r>
            <a:r>
              <a:rPr lang="en-US" sz="1800" dirty="0"/>
              <a:t> Indonesia.</a:t>
            </a:r>
          </a:p>
          <a:p>
            <a:pPr marL="0" indent="0" algn="just">
              <a:buFont typeface="Arial" charset="0"/>
              <a:buNone/>
              <a:defRPr/>
            </a:pPr>
            <a:endParaRPr lang="en-US" sz="1800" dirty="0"/>
          </a:p>
          <a:p>
            <a:pPr marL="0" indent="0" algn="just">
              <a:buFont typeface="Arial" charset="0"/>
              <a:buNone/>
              <a:defRPr/>
            </a:pPr>
            <a:r>
              <a:rPr lang="en-US" sz="1800" dirty="0"/>
              <a:t>Isi </a:t>
            </a:r>
            <a:r>
              <a:rPr lang="en-US" sz="1800" dirty="0" err="1"/>
              <a:t>Pasal</a:t>
            </a:r>
            <a:r>
              <a:rPr lang="en-US" sz="1800" dirty="0"/>
              <a:t> 33 </a:t>
            </a:r>
            <a:r>
              <a:rPr lang="en-US" sz="1800" dirty="0" err="1"/>
              <a:t>UUD</a:t>
            </a:r>
            <a:r>
              <a:rPr lang="en-US" sz="1800" dirty="0"/>
              <a:t> 1945:</a:t>
            </a:r>
          </a:p>
          <a:p>
            <a:pPr marL="457200" indent="-457200" algn="just">
              <a:buFont typeface="+mj-lt"/>
              <a:buAutoNum type="arabicPeriod"/>
              <a:defRPr/>
            </a:pPr>
            <a:r>
              <a:rPr lang="en-US" sz="1800" i="1" dirty="0" err="1"/>
              <a:t>Perekonomian</a:t>
            </a:r>
            <a:r>
              <a:rPr lang="en-US" sz="1800" i="1" dirty="0"/>
              <a:t> </a:t>
            </a:r>
            <a:r>
              <a:rPr lang="en-US" sz="1800" i="1" dirty="0" err="1"/>
              <a:t>disusun</a:t>
            </a:r>
            <a:r>
              <a:rPr lang="en-US" sz="1800" i="1" dirty="0"/>
              <a:t> </a:t>
            </a:r>
            <a:r>
              <a:rPr lang="en-US" sz="1800" i="1" dirty="0" err="1"/>
              <a:t>sebagai</a:t>
            </a:r>
            <a:r>
              <a:rPr lang="en-US" sz="1800" i="1" dirty="0"/>
              <a:t> </a:t>
            </a:r>
            <a:r>
              <a:rPr lang="en-US" sz="1800" i="1" dirty="0" err="1"/>
              <a:t>usaha</a:t>
            </a:r>
            <a:r>
              <a:rPr lang="en-US" sz="1800" i="1" dirty="0"/>
              <a:t> </a:t>
            </a:r>
            <a:r>
              <a:rPr lang="en-US" sz="1800" i="1" dirty="0" err="1"/>
              <a:t>bersama</a:t>
            </a:r>
            <a:r>
              <a:rPr lang="en-US" sz="1800" i="1" dirty="0"/>
              <a:t> </a:t>
            </a:r>
            <a:r>
              <a:rPr lang="en-US" sz="1800" i="1" dirty="0" err="1"/>
              <a:t>berdasar</a:t>
            </a:r>
            <a:r>
              <a:rPr lang="en-US" sz="1800" i="1" dirty="0"/>
              <a:t> </a:t>
            </a:r>
            <a:r>
              <a:rPr lang="en-US" sz="1800" i="1" dirty="0" err="1"/>
              <a:t>atas</a:t>
            </a:r>
            <a:r>
              <a:rPr lang="en-US" sz="1800" i="1" dirty="0"/>
              <a:t> </a:t>
            </a:r>
            <a:r>
              <a:rPr lang="en-US" sz="1800" i="1" dirty="0" err="1"/>
              <a:t>asas</a:t>
            </a:r>
            <a:r>
              <a:rPr lang="en-US" sz="1800" i="1" dirty="0"/>
              <a:t> </a:t>
            </a:r>
            <a:r>
              <a:rPr lang="en-US" sz="1800" i="1" dirty="0" err="1"/>
              <a:t>kekeluargaan</a:t>
            </a:r>
            <a:r>
              <a:rPr lang="en-US" sz="1800" i="1" dirty="0"/>
              <a:t> </a:t>
            </a:r>
            <a:r>
              <a:rPr lang="en-US" sz="1800" dirty="0"/>
              <a:t>(</a:t>
            </a:r>
            <a:r>
              <a:rPr lang="en-US" sz="1800" dirty="0" err="1"/>
              <a:t>Pasal</a:t>
            </a:r>
            <a:r>
              <a:rPr lang="en-US" sz="1800" dirty="0"/>
              <a:t> 33 </a:t>
            </a:r>
            <a:r>
              <a:rPr lang="en-US" sz="1800" dirty="0" err="1"/>
              <a:t>ayat</a:t>
            </a:r>
            <a:r>
              <a:rPr lang="en-US" sz="1800" dirty="0"/>
              <a:t> 1);</a:t>
            </a:r>
          </a:p>
          <a:p>
            <a:pPr marL="457200" indent="-457200" algn="just">
              <a:buFont typeface="+mj-lt"/>
              <a:buAutoNum type="arabicPeriod"/>
              <a:defRPr/>
            </a:pPr>
            <a:r>
              <a:rPr lang="en-US" sz="1800" i="1" dirty="0" err="1"/>
              <a:t>Cabang-cabang</a:t>
            </a:r>
            <a:r>
              <a:rPr lang="en-US" sz="1800" i="1" dirty="0"/>
              <a:t> </a:t>
            </a:r>
            <a:r>
              <a:rPr lang="en-US" sz="1800" i="1" dirty="0" err="1"/>
              <a:t>produksi</a:t>
            </a:r>
            <a:r>
              <a:rPr lang="en-US" sz="1800" i="1" dirty="0"/>
              <a:t> yang </a:t>
            </a:r>
            <a:r>
              <a:rPr lang="en-US" sz="1800" i="1" dirty="0" err="1"/>
              <a:t>penting</a:t>
            </a:r>
            <a:r>
              <a:rPr lang="en-US" sz="1800" i="1" dirty="0"/>
              <a:t> </a:t>
            </a:r>
            <a:r>
              <a:rPr lang="en-US" sz="1800" i="1" dirty="0" err="1"/>
              <a:t>bagi</a:t>
            </a:r>
            <a:r>
              <a:rPr lang="en-US" sz="1800" i="1" dirty="0"/>
              <a:t> </a:t>
            </a:r>
            <a:r>
              <a:rPr lang="en-US" sz="1800" i="1" dirty="0" err="1"/>
              <a:t>negara</a:t>
            </a:r>
            <a:r>
              <a:rPr lang="en-US" sz="1800" i="1" dirty="0"/>
              <a:t> </a:t>
            </a:r>
            <a:r>
              <a:rPr lang="en-US" sz="1800" i="1" dirty="0" err="1"/>
              <a:t>dan</a:t>
            </a:r>
            <a:r>
              <a:rPr lang="en-US" sz="1800" i="1" dirty="0"/>
              <a:t> </a:t>
            </a:r>
            <a:r>
              <a:rPr lang="en-US" sz="1800" i="1" dirty="0" err="1"/>
              <a:t>menguasai</a:t>
            </a:r>
            <a:r>
              <a:rPr lang="en-US" sz="1800" i="1" dirty="0"/>
              <a:t> </a:t>
            </a:r>
            <a:r>
              <a:rPr lang="en-US" sz="1800" i="1" dirty="0" err="1"/>
              <a:t>hajat</a:t>
            </a:r>
            <a:r>
              <a:rPr lang="en-US" sz="1800" i="1" dirty="0"/>
              <a:t> </a:t>
            </a:r>
            <a:r>
              <a:rPr lang="en-US" sz="1800" i="1" dirty="0" err="1"/>
              <a:t>hidup</a:t>
            </a:r>
            <a:r>
              <a:rPr lang="en-US" sz="1800" i="1" dirty="0"/>
              <a:t> orang </a:t>
            </a:r>
            <a:r>
              <a:rPr lang="en-US" sz="1800" i="1" dirty="0" err="1"/>
              <a:t>banyak</a:t>
            </a:r>
            <a:r>
              <a:rPr lang="en-US" sz="1800" i="1" dirty="0"/>
              <a:t> </a:t>
            </a:r>
            <a:r>
              <a:rPr lang="en-US" sz="1800" i="1" dirty="0" err="1"/>
              <a:t>dikuasai</a:t>
            </a:r>
            <a:r>
              <a:rPr lang="en-US" sz="1800" i="1" dirty="0"/>
              <a:t> </a:t>
            </a:r>
            <a:r>
              <a:rPr lang="en-US" sz="1800" i="1" dirty="0" err="1"/>
              <a:t>negara</a:t>
            </a:r>
            <a:r>
              <a:rPr lang="en-US" sz="1800" i="1" dirty="0"/>
              <a:t> </a:t>
            </a:r>
            <a:r>
              <a:rPr lang="en-US" sz="1800" dirty="0"/>
              <a:t>(</a:t>
            </a:r>
            <a:r>
              <a:rPr lang="en-US" sz="1800" dirty="0" err="1"/>
              <a:t>Pasal</a:t>
            </a:r>
            <a:r>
              <a:rPr lang="en-US" sz="1800" dirty="0"/>
              <a:t> 33 </a:t>
            </a:r>
            <a:r>
              <a:rPr lang="en-US" sz="1800" dirty="0" err="1"/>
              <a:t>ayat</a:t>
            </a:r>
            <a:r>
              <a:rPr lang="en-US" sz="1800" dirty="0"/>
              <a:t> 2);</a:t>
            </a:r>
          </a:p>
          <a:p>
            <a:pPr marL="457200" indent="-457200" algn="just">
              <a:buFont typeface="+mj-lt"/>
              <a:buAutoNum type="arabicPeriod"/>
              <a:defRPr/>
            </a:pPr>
            <a:r>
              <a:rPr lang="en-US" sz="1800" i="1" dirty="0" err="1"/>
              <a:t>Bumi</a:t>
            </a:r>
            <a:r>
              <a:rPr lang="en-US" sz="1800" i="1" dirty="0"/>
              <a:t>, air, </a:t>
            </a:r>
            <a:r>
              <a:rPr lang="en-US" sz="1800" i="1" dirty="0" err="1"/>
              <a:t>dan</a:t>
            </a:r>
            <a:r>
              <a:rPr lang="en-US" sz="1800" i="1" dirty="0"/>
              <a:t> </a:t>
            </a:r>
            <a:r>
              <a:rPr lang="en-US" sz="1800" i="1" dirty="0" err="1"/>
              <a:t>kekayaan</a:t>
            </a:r>
            <a:r>
              <a:rPr lang="en-US" sz="1800" i="1" dirty="0"/>
              <a:t> </a:t>
            </a:r>
            <a:r>
              <a:rPr lang="en-US" sz="1800" i="1" dirty="0" err="1"/>
              <a:t>alam</a:t>
            </a:r>
            <a:r>
              <a:rPr lang="en-US" sz="1800" i="1" dirty="0"/>
              <a:t> yang </a:t>
            </a:r>
            <a:r>
              <a:rPr lang="en-US" sz="1800" i="1" dirty="0" err="1"/>
              <a:t>terkandung</a:t>
            </a:r>
            <a:r>
              <a:rPr lang="en-US" sz="1800" i="1" dirty="0"/>
              <a:t> di </a:t>
            </a:r>
            <a:r>
              <a:rPr lang="en-US" sz="1800" i="1" dirty="0" err="1"/>
              <a:t>dalamnya</a:t>
            </a:r>
            <a:r>
              <a:rPr lang="en-US" sz="1800" i="1" dirty="0"/>
              <a:t> </a:t>
            </a:r>
            <a:r>
              <a:rPr lang="en-US" sz="1800" i="1" dirty="0" err="1"/>
              <a:t>dikuasai</a:t>
            </a:r>
            <a:r>
              <a:rPr lang="en-US" sz="1800" i="1" dirty="0"/>
              <a:t> </a:t>
            </a:r>
            <a:r>
              <a:rPr lang="en-US" sz="1800" i="1" dirty="0" err="1"/>
              <a:t>oleh</a:t>
            </a:r>
            <a:r>
              <a:rPr lang="en-US" sz="1800" i="1" dirty="0"/>
              <a:t> </a:t>
            </a:r>
            <a:r>
              <a:rPr lang="en-US" sz="1800" i="1" dirty="0" err="1"/>
              <a:t>negara</a:t>
            </a:r>
            <a:r>
              <a:rPr lang="en-US" sz="1800" i="1" dirty="0"/>
              <a:t> </a:t>
            </a:r>
            <a:r>
              <a:rPr lang="en-US" sz="1800" i="1" dirty="0" err="1"/>
              <a:t>dan</a:t>
            </a:r>
            <a:r>
              <a:rPr lang="en-US" sz="1800" i="1" dirty="0"/>
              <a:t> </a:t>
            </a:r>
            <a:r>
              <a:rPr lang="en-US" sz="1800" i="1" dirty="0" err="1"/>
              <a:t>digunakan</a:t>
            </a:r>
            <a:r>
              <a:rPr lang="en-US" sz="1800" i="1" dirty="0"/>
              <a:t> </a:t>
            </a:r>
            <a:r>
              <a:rPr lang="en-US" sz="1800" i="1" dirty="0" err="1"/>
              <a:t>sebesar-besarnya</a:t>
            </a:r>
            <a:r>
              <a:rPr lang="en-US" sz="1800" i="1" dirty="0"/>
              <a:t> </a:t>
            </a:r>
            <a:r>
              <a:rPr lang="en-US" sz="1800" i="1" dirty="0" err="1"/>
              <a:t>untuk</a:t>
            </a:r>
            <a:r>
              <a:rPr lang="en-US" sz="1800" i="1" dirty="0"/>
              <a:t> </a:t>
            </a:r>
            <a:r>
              <a:rPr lang="en-US" sz="1800" i="1" dirty="0" err="1"/>
              <a:t>kemakmuran</a:t>
            </a:r>
            <a:r>
              <a:rPr lang="en-US" sz="1800" i="1" dirty="0"/>
              <a:t> </a:t>
            </a:r>
            <a:r>
              <a:rPr lang="en-US" sz="1800" i="1" dirty="0" err="1"/>
              <a:t>rakyat</a:t>
            </a:r>
            <a:r>
              <a:rPr lang="en-US" sz="1800" i="1" dirty="0"/>
              <a:t> </a:t>
            </a:r>
            <a:r>
              <a:rPr lang="en-US" sz="1800" dirty="0"/>
              <a:t>(</a:t>
            </a:r>
            <a:r>
              <a:rPr lang="en-US" sz="1800" dirty="0" err="1"/>
              <a:t>Pasal</a:t>
            </a:r>
            <a:r>
              <a:rPr lang="en-US" sz="1800" dirty="0"/>
              <a:t> 33 </a:t>
            </a:r>
            <a:r>
              <a:rPr lang="en-US" sz="1800" dirty="0" err="1"/>
              <a:t>ayat</a:t>
            </a:r>
            <a:r>
              <a:rPr lang="en-US" sz="1800" dirty="0"/>
              <a:t> 3);</a:t>
            </a:r>
          </a:p>
          <a:p>
            <a:pPr marL="457200" indent="-457200" algn="just">
              <a:buFont typeface="+mj-lt"/>
              <a:buAutoNum type="arabicPeriod"/>
              <a:defRPr/>
            </a:pPr>
            <a:r>
              <a:rPr lang="en-US" sz="1800" i="1" dirty="0" err="1"/>
              <a:t>Perekonomian</a:t>
            </a:r>
            <a:r>
              <a:rPr lang="en-US" sz="1800" i="1" dirty="0"/>
              <a:t> </a:t>
            </a:r>
            <a:r>
              <a:rPr lang="en-US" sz="1800" i="1" dirty="0" err="1"/>
              <a:t>diselenggarakan</a:t>
            </a:r>
            <a:r>
              <a:rPr lang="en-US" sz="1800" i="1" dirty="0"/>
              <a:t> </a:t>
            </a:r>
            <a:r>
              <a:rPr lang="en-US" sz="1800" i="1" dirty="0" err="1"/>
              <a:t>berdasar</a:t>
            </a:r>
            <a:r>
              <a:rPr lang="en-US" sz="1800" i="1" dirty="0"/>
              <a:t> </a:t>
            </a:r>
            <a:r>
              <a:rPr lang="en-US" sz="1800" i="1" dirty="0" err="1"/>
              <a:t>atas</a:t>
            </a:r>
            <a:r>
              <a:rPr lang="en-US" sz="1800" i="1" dirty="0"/>
              <a:t> </a:t>
            </a:r>
            <a:r>
              <a:rPr lang="en-US" sz="1800" i="1" dirty="0" err="1"/>
              <a:t>demokrasi</a:t>
            </a:r>
            <a:r>
              <a:rPr lang="en-US" sz="1800" i="1" dirty="0"/>
              <a:t> </a:t>
            </a:r>
            <a:r>
              <a:rPr lang="en-US" sz="1800" i="1" dirty="0" err="1"/>
              <a:t>ekonomi</a:t>
            </a:r>
            <a:r>
              <a:rPr lang="en-US" sz="1800" i="1" dirty="0"/>
              <a:t> </a:t>
            </a:r>
            <a:r>
              <a:rPr lang="en-US" sz="1800" i="1" dirty="0" err="1"/>
              <a:t>dengan</a:t>
            </a:r>
            <a:r>
              <a:rPr lang="en-US" sz="1800" i="1" dirty="0"/>
              <a:t> </a:t>
            </a:r>
            <a:r>
              <a:rPr lang="en-US" sz="1800" i="1" dirty="0" err="1"/>
              <a:t>prinsip</a:t>
            </a:r>
            <a:r>
              <a:rPr lang="en-US" sz="1800" i="1" dirty="0"/>
              <a:t> </a:t>
            </a:r>
            <a:r>
              <a:rPr lang="en-US" sz="1800" i="1" dirty="0" err="1"/>
              <a:t>kebersamaan</a:t>
            </a:r>
            <a:r>
              <a:rPr lang="en-US" sz="1800" i="1" dirty="0"/>
              <a:t>, </a:t>
            </a:r>
            <a:r>
              <a:rPr lang="en-US" sz="1800" i="1" dirty="0" err="1"/>
              <a:t>efisiensi</a:t>
            </a:r>
            <a:r>
              <a:rPr lang="en-US" sz="1800" i="1" dirty="0"/>
              <a:t> </a:t>
            </a:r>
            <a:r>
              <a:rPr lang="en-US" sz="1800" i="1" dirty="0" err="1"/>
              <a:t>berkeadilan</a:t>
            </a:r>
            <a:r>
              <a:rPr lang="en-US" sz="1800" i="1" dirty="0"/>
              <a:t>, </a:t>
            </a:r>
            <a:r>
              <a:rPr lang="en-US" sz="1800" i="1" dirty="0" err="1"/>
              <a:t>berkelanjutan</a:t>
            </a:r>
            <a:r>
              <a:rPr lang="en-US" sz="1800" i="1" dirty="0"/>
              <a:t>, </a:t>
            </a:r>
            <a:r>
              <a:rPr lang="en-US" sz="1800" i="1" dirty="0" err="1"/>
              <a:t>berwawasan</a:t>
            </a:r>
            <a:r>
              <a:rPr lang="en-US" sz="1800" i="1" dirty="0"/>
              <a:t> </a:t>
            </a:r>
            <a:r>
              <a:rPr lang="en-US" sz="1800" i="1" dirty="0" err="1"/>
              <a:t>lingkungan</a:t>
            </a:r>
            <a:r>
              <a:rPr lang="en-US" sz="1800" i="1" dirty="0"/>
              <a:t>, </a:t>
            </a:r>
            <a:r>
              <a:rPr lang="en-US" sz="1800" i="1" dirty="0" err="1"/>
              <a:t>kemandirian</a:t>
            </a:r>
            <a:r>
              <a:rPr lang="en-US" sz="1800" i="1" dirty="0"/>
              <a:t>, </a:t>
            </a:r>
            <a:r>
              <a:rPr lang="en-US" sz="1800" i="1" dirty="0" err="1"/>
              <a:t>serta</a:t>
            </a:r>
            <a:r>
              <a:rPr lang="en-US" sz="1800" i="1" dirty="0"/>
              <a:t> </a:t>
            </a:r>
            <a:r>
              <a:rPr lang="en-US" sz="1800" i="1" dirty="0" err="1"/>
              <a:t>dengan</a:t>
            </a:r>
            <a:r>
              <a:rPr lang="en-US" sz="1800" i="1" dirty="0"/>
              <a:t> </a:t>
            </a:r>
            <a:r>
              <a:rPr lang="en-US" sz="1800" i="1" dirty="0" err="1"/>
              <a:t>menjaga</a:t>
            </a:r>
            <a:r>
              <a:rPr lang="en-US" sz="1800" i="1" dirty="0"/>
              <a:t> </a:t>
            </a:r>
            <a:r>
              <a:rPr lang="en-US" sz="1800" i="1" dirty="0" err="1"/>
              <a:t>keseimbangan</a:t>
            </a:r>
            <a:r>
              <a:rPr lang="en-US" sz="1800" i="1" dirty="0"/>
              <a:t> </a:t>
            </a:r>
            <a:r>
              <a:rPr lang="en-US" sz="1800" i="1" dirty="0" err="1"/>
              <a:t>kemajuan</a:t>
            </a:r>
            <a:r>
              <a:rPr lang="en-US" sz="1800" i="1" dirty="0"/>
              <a:t> </a:t>
            </a:r>
            <a:r>
              <a:rPr lang="en-US" sz="1800" i="1" dirty="0" err="1"/>
              <a:t>dan</a:t>
            </a:r>
            <a:r>
              <a:rPr lang="en-US" sz="1800" i="1" dirty="0"/>
              <a:t> </a:t>
            </a:r>
            <a:r>
              <a:rPr lang="en-US" sz="1800" i="1" dirty="0" err="1"/>
              <a:t>kesatuan</a:t>
            </a:r>
            <a:r>
              <a:rPr lang="en-US" sz="1800" i="1" dirty="0"/>
              <a:t> </a:t>
            </a:r>
            <a:r>
              <a:rPr lang="en-US" sz="1800" i="1" dirty="0" err="1"/>
              <a:t>ekonomi</a:t>
            </a:r>
            <a:r>
              <a:rPr lang="en-US" sz="1800" i="1" dirty="0"/>
              <a:t> </a:t>
            </a:r>
            <a:r>
              <a:rPr lang="en-US" sz="1800" i="1" dirty="0" err="1"/>
              <a:t>nasional</a:t>
            </a:r>
            <a:r>
              <a:rPr lang="en-US" sz="1800" i="1" dirty="0"/>
              <a:t> </a:t>
            </a:r>
            <a:r>
              <a:rPr lang="en-US" sz="1800" dirty="0"/>
              <a:t>(</a:t>
            </a:r>
            <a:r>
              <a:rPr lang="en-US" sz="1800" dirty="0" err="1"/>
              <a:t>Pasal</a:t>
            </a:r>
            <a:r>
              <a:rPr lang="en-US" sz="1800" dirty="0"/>
              <a:t> 33 </a:t>
            </a:r>
            <a:r>
              <a:rPr lang="en-US" sz="1800" dirty="0" err="1"/>
              <a:t>ayat</a:t>
            </a:r>
            <a:r>
              <a:rPr lang="en-US" sz="1800" dirty="0"/>
              <a:t> 4).</a:t>
            </a:r>
          </a:p>
        </p:txBody>
      </p:sp>
    </p:spTree>
    <p:extLst>
      <p:ext uri="{BB962C8B-B14F-4D97-AF65-F5344CB8AC3E}">
        <p14:creationId xmlns:p14="http://schemas.microsoft.com/office/powerpoint/2010/main" val="46492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8597FA06-0ACC-4A46-AD8B-30BBEC59415C}"/>
              </a:ext>
            </a:extLst>
          </p:cNvPr>
          <p:cNvSpPr txBox="1">
            <a:spLocks/>
          </p:cNvSpPr>
          <p:nvPr/>
        </p:nvSpPr>
        <p:spPr bwMode="auto">
          <a:xfrm>
            <a:off x="-115909" y="68575"/>
            <a:ext cx="8229600" cy="10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altLang="en-US" sz="2000" dirty="0" err="1">
                <a:solidFill>
                  <a:schemeClr val="accent1"/>
                </a:solidFill>
                <a:ea typeface="ＭＳ Ｐゴシック" panose="020B0600070205080204" pitchFamily="34" charset="-128"/>
              </a:rPr>
              <a:t>Pola</a:t>
            </a:r>
            <a:r>
              <a:rPr lang="en-US" altLang="en-US" sz="2000" dirty="0">
                <a:solidFill>
                  <a:schemeClr val="accent1"/>
                </a:solidFill>
                <a:ea typeface="ＭＳ Ｐゴシック" panose="020B0600070205080204" pitchFamily="34" charset="-128"/>
              </a:rPr>
              <a:t> </a:t>
            </a:r>
            <a:r>
              <a:rPr lang="en-US" altLang="en-US" sz="2000" dirty="0" err="1">
                <a:solidFill>
                  <a:schemeClr val="accent1"/>
                </a:solidFill>
                <a:ea typeface="ＭＳ Ｐゴシック" panose="020B0600070205080204" pitchFamily="34" charset="-128"/>
              </a:rPr>
              <a:t>dan</a:t>
            </a:r>
            <a:r>
              <a:rPr lang="en-US" altLang="en-US" sz="2000" dirty="0">
                <a:solidFill>
                  <a:schemeClr val="accent1"/>
                </a:solidFill>
                <a:ea typeface="ＭＳ Ｐゴシック" panose="020B0600070205080204" pitchFamily="34" charset="-128"/>
              </a:rPr>
              <a:t> </a:t>
            </a:r>
            <a:r>
              <a:rPr lang="en-US" altLang="en-US" sz="2000" dirty="0" err="1">
                <a:solidFill>
                  <a:schemeClr val="accent1"/>
                </a:solidFill>
                <a:ea typeface="ＭＳ Ｐゴシック" panose="020B0600070205080204" pitchFamily="34" charset="-128"/>
              </a:rPr>
              <a:t>Bentuk</a:t>
            </a:r>
            <a:r>
              <a:rPr lang="en-US" altLang="en-US" sz="2000" dirty="0">
                <a:solidFill>
                  <a:schemeClr val="accent1"/>
                </a:solidFill>
                <a:ea typeface="ＭＳ Ｐゴシック" panose="020B0600070205080204" pitchFamily="34" charset="-128"/>
              </a:rPr>
              <a:t> </a:t>
            </a:r>
            <a:r>
              <a:rPr lang="en-US" altLang="en-US" sz="2000" b="1" dirty="0" err="1">
                <a:solidFill>
                  <a:srgbClr val="FF0000"/>
                </a:solidFill>
                <a:ea typeface="ＭＳ Ｐゴシック" panose="020B0600070205080204" pitchFamily="34" charset="-128"/>
              </a:rPr>
              <a:t>Demokrasi</a:t>
            </a:r>
            <a:r>
              <a:rPr lang="en-US" altLang="en-US" sz="2000" b="1" dirty="0">
                <a:solidFill>
                  <a:srgbClr val="FF0000"/>
                </a:solidFill>
                <a:ea typeface="ＭＳ Ｐゴシック" panose="020B0600070205080204" pitchFamily="34" charset="-128"/>
              </a:rPr>
              <a:t> </a:t>
            </a:r>
            <a:r>
              <a:rPr lang="en-US" altLang="en-US" sz="2000" b="1" dirty="0" err="1">
                <a:solidFill>
                  <a:srgbClr val="FF0000"/>
                </a:solidFill>
                <a:ea typeface="ＭＳ Ｐゴシック" panose="020B0600070205080204" pitchFamily="34" charset="-128"/>
              </a:rPr>
              <a:t>Ekonomi</a:t>
            </a:r>
            <a:r>
              <a:rPr lang="en-US" altLang="en-US" sz="2000" b="1" dirty="0">
                <a:solidFill>
                  <a:srgbClr val="FF0000"/>
                </a:solidFill>
                <a:ea typeface="ＭＳ Ｐゴシック" panose="020B0600070205080204" pitchFamily="34" charset="-128"/>
              </a:rPr>
              <a:t> Pancasila</a:t>
            </a:r>
            <a:br>
              <a:rPr lang="en-US" altLang="en-US" sz="2000" dirty="0">
                <a:ea typeface="ＭＳ Ｐゴシック" panose="020B0600070205080204" pitchFamily="34" charset="-128"/>
              </a:rPr>
            </a:br>
            <a:r>
              <a:rPr lang="en-US" altLang="en-US" sz="1000" dirty="0" err="1">
                <a:ea typeface="ＭＳ Ｐゴシック" panose="020B0600070205080204" pitchFamily="34" charset="-128"/>
              </a:rPr>
              <a:t>Heri</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Herdiawanto</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Fokky</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Fuad</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Wasitaatmadja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Jumanta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Hamdayama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Spiritualisme</a:t>
            </a:r>
            <a:r>
              <a:rPr lang="en-US" altLang="en-US" sz="1000" dirty="0">
                <a:ea typeface="ＭＳ Ｐゴシック" panose="020B0600070205080204" pitchFamily="34" charset="-128"/>
              </a:rPr>
              <a:t> Pancasila, </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Jakarta: </a:t>
            </a:r>
            <a:r>
              <a:rPr lang="en-US" altLang="en-US" sz="1000" dirty="0" err="1">
                <a:ea typeface="ＭＳ Ｐゴシック" panose="020B0600070205080204" pitchFamily="34" charset="-128"/>
              </a:rPr>
              <a:t>Prenadamedia</a:t>
            </a:r>
            <a:r>
              <a:rPr lang="en-US" altLang="en-US" sz="1000" dirty="0">
                <a:ea typeface="ＭＳ Ｐゴシック" panose="020B0600070205080204" pitchFamily="34" charset="-128"/>
              </a:rPr>
              <a:t> Group, 2018, </a:t>
            </a:r>
            <a:r>
              <a:rPr lang="en-US" altLang="en-US" sz="1000" dirty="0" err="1">
                <a:ea typeface="ＭＳ Ｐゴシック" panose="020B0600070205080204" pitchFamily="34" charset="-128"/>
              </a:rPr>
              <a:t>hlm</a:t>
            </a:r>
            <a:r>
              <a:rPr lang="en-US" altLang="en-US" sz="1000" dirty="0">
                <a:ea typeface="ＭＳ Ｐゴシック" panose="020B0600070205080204" pitchFamily="34" charset="-128"/>
              </a:rPr>
              <a:t>. 179-180.</a:t>
            </a:r>
          </a:p>
        </p:txBody>
      </p:sp>
      <p:sp>
        <p:nvSpPr>
          <p:cNvPr id="6" name="Content Placeholder 2">
            <a:extLst>
              <a:ext uri="{FF2B5EF4-FFF2-40B4-BE49-F238E27FC236}">
                <a16:creationId xmlns:a16="http://schemas.microsoft.com/office/drawing/2014/main" id="{530356FC-B047-7A40-AEBA-AAF72CEFC416}"/>
              </a:ext>
            </a:extLst>
          </p:cNvPr>
          <p:cNvSpPr txBox="1">
            <a:spLocks/>
          </p:cNvSpPr>
          <p:nvPr/>
        </p:nvSpPr>
        <p:spPr bwMode="auto">
          <a:xfrm>
            <a:off x="457200" y="1294529"/>
            <a:ext cx="82296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charset="0"/>
              <a:buNone/>
              <a:defRPr/>
            </a:pPr>
            <a:r>
              <a:rPr lang="en-US" sz="1950" dirty="0" err="1"/>
              <a:t>Pola</a:t>
            </a:r>
            <a:r>
              <a:rPr lang="en-US" sz="1950" dirty="0"/>
              <a:t> </a:t>
            </a:r>
            <a:r>
              <a:rPr lang="en-US" sz="1950" dirty="0" err="1"/>
              <a:t>dan</a:t>
            </a:r>
            <a:r>
              <a:rPr lang="en-US" sz="1950" dirty="0"/>
              <a:t> </a:t>
            </a:r>
            <a:r>
              <a:rPr lang="en-US" sz="1950" dirty="0" err="1"/>
              <a:t>bentuknya</a:t>
            </a:r>
            <a:r>
              <a:rPr lang="en-US" sz="1950" dirty="0"/>
              <a:t>:</a:t>
            </a:r>
          </a:p>
          <a:p>
            <a:pPr algn="just">
              <a:buFont typeface="+mj-lt"/>
              <a:buAutoNum type="arabicPeriod"/>
              <a:defRPr/>
            </a:pPr>
            <a:r>
              <a:rPr lang="en-US" sz="1950" u="sng" dirty="0" err="1"/>
              <a:t>Pelaksanaan</a:t>
            </a:r>
            <a:r>
              <a:rPr lang="en-US" sz="1950" u="sng" dirty="0"/>
              <a:t> </a:t>
            </a:r>
            <a:r>
              <a:rPr lang="en-US" sz="1950" u="sng" dirty="0" err="1"/>
              <a:t>kegiatan</a:t>
            </a:r>
            <a:r>
              <a:rPr lang="en-US" sz="1950" u="sng" dirty="0"/>
              <a:t> </a:t>
            </a:r>
            <a:r>
              <a:rPr lang="en-US" sz="1950" u="sng" dirty="0" err="1"/>
              <a:t>ekonomi</a:t>
            </a:r>
            <a:r>
              <a:rPr lang="en-US" sz="1950" dirty="0"/>
              <a:t> </a:t>
            </a:r>
            <a:r>
              <a:rPr lang="en-US" sz="1950" dirty="0" err="1"/>
              <a:t>dilaksanakan</a:t>
            </a:r>
            <a:r>
              <a:rPr lang="en-US" sz="1950" dirty="0"/>
              <a:t> </a:t>
            </a:r>
            <a:r>
              <a:rPr lang="en-US" sz="1950" dirty="0" err="1"/>
              <a:t>berdasarkan</a:t>
            </a:r>
            <a:r>
              <a:rPr lang="en-US" sz="1950" dirty="0"/>
              <a:t> </a:t>
            </a:r>
            <a:r>
              <a:rPr lang="en-US" sz="1950" dirty="0" err="1"/>
              <a:t>ASAS</a:t>
            </a:r>
            <a:r>
              <a:rPr lang="en-US" sz="1950" dirty="0"/>
              <a:t> </a:t>
            </a:r>
            <a:r>
              <a:rPr lang="en-US" sz="1950" dirty="0" err="1"/>
              <a:t>KEKELUARGAAN</a:t>
            </a:r>
            <a:r>
              <a:rPr lang="en-US" sz="1950" dirty="0"/>
              <a:t> </a:t>
            </a:r>
            <a:r>
              <a:rPr lang="en-US" sz="1950" dirty="0">
                <a:sym typeface="Wingdings"/>
              </a:rPr>
              <a:t> </a:t>
            </a:r>
            <a:r>
              <a:rPr lang="en-US" sz="1950" dirty="0" err="1">
                <a:sym typeface="Wingdings"/>
              </a:rPr>
              <a:t>Demokrasi</a:t>
            </a:r>
            <a:r>
              <a:rPr lang="en-US" sz="1950" dirty="0">
                <a:sym typeface="Wingdings"/>
              </a:rPr>
              <a:t> </a:t>
            </a:r>
            <a:r>
              <a:rPr lang="en-US" sz="1950" dirty="0" err="1">
                <a:sym typeface="Wingdings"/>
              </a:rPr>
              <a:t>Ekonomi</a:t>
            </a:r>
            <a:r>
              <a:rPr lang="en-US" sz="1950" dirty="0">
                <a:sym typeface="Wingdings"/>
              </a:rPr>
              <a:t> Pancasila </a:t>
            </a:r>
            <a:r>
              <a:rPr lang="en-US" sz="1950" dirty="0" err="1">
                <a:sym typeface="Wingdings"/>
              </a:rPr>
              <a:t>harus</a:t>
            </a:r>
            <a:r>
              <a:rPr lang="en-US" sz="1950" dirty="0">
                <a:sym typeface="Wingdings"/>
              </a:rPr>
              <a:t> </a:t>
            </a:r>
            <a:r>
              <a:rPr lang="en-US" sz="1950" dirty="0" err="1">
                <a:sym typeface="Wingdings"/>
              </a:rPr>
              <a:t>terjalin</a:t>
            </a:r>
            <a:r>
              <a:rPr lang="en-US" sz="1950" dirty="0">
                <a:sym typeface="Wingdings"/>
              </a:rPr>
              <a:t>: </a:t>
            </a:r>
            <a:r>
              <a:rPr lang="en-US" sz="1950" b="1" dirty="0" err="1">
                <a:sym typeface="Wingdings"/>
              </a:rPr>
              <a:t>kemitraan</a:t>
            </a:r>
            <a:r>
              <a:rPr lang="en-US" sz="1950" dirty="0">
                <a:sym typeface="Wingdings"/>
              </a:rPr>
              <a:t> </a:t>
            </a:r>
            <a:r>
              <a:rPr lang="en-US" sz="1950" dirty="0" err="1">
                <a:sym typeface="Wingdings"/>
              </a:rPr>
              <a:t>antara</a:t>
            </a:r>
            <a:r>
              <a:rPr lang="en-US" sz="1950" dirty="0">
                <a:sym typeface="Wingdings"/>
              </a:rPr>
              <a:t> </a:t>
            </a:r>
            <a:r>
              <a:rPr lang="en-US" sz="1950" i="1" dirty="0" err="1">
                <a:sym typeface="Wingdings"/>
              </a:rPr>
              <a:t>pengusaha</a:t>
            </a:r>
            <a:r>
              <a:rPr lang="en-US" sz="1950" i="1" dirty="0">
                <a:sym typeface="Wingdings"/>
              </a:rPr>
              <a:t> </a:t>
            </a:r>
            <a:r>
              <a:rPr lang="en-US" sz="1950" i="1" dirty="0" err="1">
                <a:sym typeface="Wingdings"/>
              </a:rPr>
              <a:t>besar</a:t>
            </a:r>
            <a:r>
              <a:rPr lang="en-US" sz="1950" i="1" dirty="0">
                <a:sym typeface="Wingdings"/>
              </a:rPr>
              <a:t> </a:t>
            </a:r>
            <a:r>
              <a:rPr lang="en-US" sz="1950" i="1" dirty="0" err="1">
                <a:sym typeface="Wingdings"/>
              </a:rPr>
              <a:t>dan</a:t>
            </a:r>
            <a:r>
              <a:rPr lang="en-US" sz="1950" i="1" dirty="0">
                <a:sym typeface="Wingdings"/>
              </a:rPr>
              <a:t> </a:t>
            </a:r>
            <a:r>
              <a:rPr lang="en-US" sz="1950" i="1" dirty="0" err="1">
                <a:sym typeface="Wingdings"/>
              </a:rPr>
              <a:t>pengusaha</a:t>
            </a:r>
            <a:r>
              <a:rPr lang="en-US" sz="1950" i="1" dirty="0">
                <a:sym typeface="Wingdings"/>
              </a:rPr>
              <a:t> </a:t>
            </a:r>
            <a:r>
              <a:rPr lang="en-US" sz="1950" i="1" dirty="0" err="1">
                <a:sym typeface="Wingdings"/>
              </a:rPr>
              <a:t>kecil</a:t>
            </a:r>
            <a:r>
              <a:rPr lang="en-US" sz="1950" dirty="0">
                <a:sym typeface="Wingdings"/>
              </a:rPr>
              <a:t>, </a:t>
            </a:r>
            <a:r>
              <a:rPr lang="en-US" sz="1950" dirty="0" err="1">
                <a:sym typeface="Wingdings"/>
              </a:rPr>
              <a:t>antara</a:t>
            </a:r>
            <a:r>
              <a:rPr lang="en-US" sz="1950" dirty="0">
                <a:sym typeface="Wingdings"/>
              </a:rPr>
              <a:t> </a:t>
            </a:r>
            <a:r>
              <a:rPr lang="en-US" sz="1950" i="1" dirty="0" err="1">
                <a:sym typeface="Wingdings"/>
              </a:rPr>
              <a:t>majikan</a:t>
            </a:r>
            <a:r>
              <a:rPr lang="en-US" sz="1950" i="1" dirty="0">
                <a:sym typeface="Wingdings"/>
              </a:rPr>
              <a:t> </a:t>
            </a:r>
            <a:r>
              <a:rPr lang="en-US" sz="1950" i="1" dirty="0" err="1">
                <a:sym typeface="Wingdings"/>
              </a:rPr>
              <a:t>dan</a:t>
            </a:r>
            <a:r>
              <a:rPr lang="en-US" sz="1950" i="1" dirty="0">
                <a:sym typeface="Wingdings"/>
              </a:rPr>
              <a:t> </a:t>
            </a:r>
            <a:r>
              <a:rPr lang="en-US" sz="1950" i="1" dirty="0" err="1">
                <a:sym typeface="Wingdings"/>
              </a:rPr>
              <a:t>buruh</a:t>
            </a:r>
            <a:r>
              <a:rPr lang="en-US" sz="1950" dirty="0">
                <a:sym typeface="Wingdings"/>
              </a:rPr>
              <a:t>, </a:t>
            </a:r>
            <a:r>
              <a:rPr lang="en-US" sz="1950" dirty="0" err="1">
                <a:sym typeface="Wingdings"/>
              </a:rPr>
              <a:t>serta</a:t>
            </a:r>
            <a:r>
              <a:rPr lang="en-US" sz="1950" dirty="0">
                <a:sym typeface="Wingdings"/>
              </a:rPr>
              <a:t> </a:t>
            </a:r>
            <a:r>
              <a:rPr lang="en-US" sz="1950" dirty="0" err="1">
                <a:sym typeface="Wingdings"/>
              </a:rPr>
              <a:t>antara</a:t>
            </a:r>
            <a:r>
              <a:rPr lang="en-US" sz="1950" dirty="0">
                <a:sym typeface="Wingdings"/>
              </a:rPr>
              <a:t> </a:t>
            </a:r>
            <a:r>
              <a:rPr lang="en-US" sz="1950" i="1" dirty="0" err="1">
                <a:sym typeface="Wingdings"/>
              </a:rPr>
              <a:t>pemerintah</a:t>
            </a:r>
            <a:r>
              <a:rPr lang="en-US" sz="1950" i="1" dirty="0">
                <a:sym typeface="Wingdings"/>
              </a:rPr>
              <a:t> </a:t>
            </a:r>
            <a:r>
              <a:rPr lang="en-US" sz="1950" i="1" dirty="0" err="1">
                <a:sym typeface="Wingdings"/>
              </a:rPr>
              <a:t>dan</a:t>
            </a:r>
            <a:r>
              <a:rPr lang="en-US" sz="1950" i="1" dirty="0">
                <a:sym typeface="Wingdings"/>
              </a:rPr>
              <a:t> para </a:t>
            </a:r>
            <a:r>
              <a:rPr lang="en-US" sz="1950" i="1" dirty="0" err="1">
                <a:sym typeface="Wingdings"/>
              </a:rPr>
              <a:t>pelaku</a:t>
            </a:r>
            <a:r>
              <a:rPr lang="en-US" sz="1950" i="1" dirty="0">
                <a:sym typeface="Wingdings"/>
              </a:rPr>
              <a:t> </a:t>
            </a:r>
            <a:r>
              <a:rPr lang="en-US" sz="1950" i="1" dirty="0" err="1">
                <a:sym typeface="Wingdings"/>
              </a:rPr>
              <a:t>ekonomi</a:t>
            </a:r>
            <a:r>
              <a:rPr lang="en-US" sz="1950" dirty="0">
                <a:sym typeface="Wingdings"/>
              </a:rPr>
              <a:t>.</a:t>
            </a:r>
          </a:p>
          <a:p>
            <a:pPr algn="just">
              <a:buFont typeface="+mj-lt"/>
              <a:buAutoNum type="arabicPeriod"/>
              <a:defRPr/>
            </a:pPr>
            <a:endParaRPr lang="en-US" sz="1950" dirty="0">
              <a:sym typeface="Wingdings"/>
            </a:endParaRPr>
          </a:p>
          <a:p>
            <a:pPr algn="just">
              <a:buFont typeface="+mj-lt"/>
              <a:buAutoNum type="arabicPeriod"/>
              <a:defRPr/>
            </a:pPr>
            <a:r>
              <a:rPr lang="en-US" sz="1950" dirty="0" err="1">
                <a:sym typeface="Wingdings"/>
              </a:rPr>
              <a:t>Pelaksanaan</a:t>
            </a:r>
            <a:r>
              <a:rPr lang="en-US" sz="1950" dirty="0">
                <a:sym typeface="Wingdings"/>
              </a:rPr>
              <a:t> </a:t>
            </a:r>
            <a:r>
              <a:rPr lang="en-US" sz="1950" dirty="0" err="1">
                <a:sym typeface="Wingdings"/>
              </a:rPr>
              <a:t>kegiatan</a:t>
            </a:r>
            <a:r>
              <a:rPr lang="en-US" sz="1950" dirty="0">
                <a:sym typeface="Wingdings"/>
              </a:rPr>
              <a:t> </a:t>
            </a:r>
            <a:r>
              <a:rPr lang="en-US" sz="1950" dirty="0" err="1">
                <a:sym typeface="Wingdings"/>
              </a:rPr>
              <a:t>ekonomi</a:t>
            </a:r>
            <a:r>
              <a:rPr lang="en-US" sz="1950" dirty="0">
                <a:sym typeface="Wingdings"/>
              </a:rPr>
              <a:t> </a:t>
            </a:r>
            <a:r>
              <a:rPr lang="en-US" sz="1950" u="sng" dirty="0" err="1">
                <a:sym typeface="Wingdings"/>
              </a:rPr>
              <a:t>harus</a:t>
            </a:r>
            <a:r>
              <a:rPr lang="en-US" sz="1950" u="sng" dirty="0">
                <a:sym typeface="Wingdings"/>
              </a:rPr>
              <a:t> </a:t>
            </a:r>
            <a:r>
              <a:rPr lang="en-US" sz="1950" u="sng" dirty="0" err="1">
                <a:sym typeface="Wingdings"/>
              </a:rPr>
              <a:t>mengutamakan</a:t>
            </a:r>
            <a:r>
              <a:rPr lang="en-US" sz="1950" dirty="0">
                <a:sym typeface="Wingdings"/>
              </a:rPr>
              <a:t> </a:t>
            </a:r>
            <a:r>
              <a:rPr lang="en-US" sz="1950" b="1" dirty="0" err="1">
                <a:sym typeface="Wingdings"/>
              </a:rPr>
              <a:t>kemakmuran</a:t>
            </a:r>
            <a:r>
              <a:rPr lang="en-US" sz="1950" b="1" dirty="0">
                <a:sym typeface="Wingdings"/>
              </a:rPr>
              <a:t> </a:t>
            </a:r>
            <a:r>
              <a:rPr lang="en-US" sz="1950" b="1" dirty="0" err="1">
                <a:sym typeface="Wingdings"/>
              </a:rPr>
              <a:t>rakyat</a:t>
            </a:r>
            <a:r>
              <a:rPr lang="en-US" sz="1950" b="1" dirty="0">
                <a:sym typeface="Wingdings"/>
              </a:rPr>
              <a:t> </a:t>
            </a:r>
            <a:r>
              <a:rPr lang="en-US" sz="1950" dirty="0" err="1">
                <a:sym typeface="Wingdings"/>
              </a:rPr>
              <a:t>dan</a:t>
            </a:r>
            <a:r>
              <a:rPr lang="en-US" sz="1950" dirty="0">
                <a:sym typeface="Wingdings"/>
              </a:rPr>
              <a:t> </a:t>
            </a:r>
            <a:r>
              <a:rPr lang="en-US" sz="1950" dirty="0" err="1">
                <a:sym typeface="Wingdings"/>
              </a:rPr>
              <a:t>bukan</a:t>
            </a:r>
            <a:r>
              <a:rPr lang="en-US" sz="1950" dirty="0">
                <a:sym typeface="Wingdings"/>
              </a:rPr>
              <a:t> </a:t>
            </a:r>
            <a:r>
              <a:rPr lang="en-US" sz="1950" dirty="0" err="1">
                <a:sym typeface="Wingdings"/>
              </a:rPr>
              <a:t>untuk</a:t>
            </a:r>
            <a:r>
              <a:rPr lang="en-US" sz="1950" dirty="0">
                <a:sym typeface="Wingdings"/>
              </a:rPr>
              <a:t> </a:t>
            </a:r>
            <a:r>
              <a:rPr lang="en-US" sz="1950" dirty="0" err="1">
                <a:sym typeface="Wingdings"/>
              </a:rPr>
              <a:t>kepentingan</a:t>
            </a:r>
            <a:r>
              <a:rPr lang="en-US" sz="1950" dirty="0">
                <a:sym typeface="Wingdings"/>
              </a:rPr>
              <a:t> </a:t>
            </a:r>
            <a:r>
              <a:rPr lang="en-US" sz="1950" dirty="0" err="1">
                <a:sym typeface="Wingdings"/>
              </a:rPr>
              <a:t>sekelompok</a:t>
            </a:r>
            <a:r>
              <a:rPr lang="en-US" sz="1950" dirty="0">
                <a:sym typeface="Wingdings"/>
              </a:rPr>
              <a:t> </a:t>
            </a:r>
            <a:r>
              <a:rPr lang="en-US" sz="1950" dirty="0" err="1">
                <a:sym typeface="Wingdings"/>
              </a:rPr>
              <a:t>masyarakat</a:t>
            </a:r>
            <a:r>
              <a:rPr lang="en-US" sz="1950" dirty="0">
                <a:sym typeface="Wingdings"/>
              </a:rPr>
              <a:t> </a:t>
            </a:r>
            <a:r>
              <a:rPr lang="en-US" sz="1950" dirty="0" err="1">
                <a:sym typeface="Wingdings"/>
              </a:rPr>
              <a:t>tertentu</a:t>
            </a:r>
            <a:r>
              <a:rPr lang="en-US" sz="1950" dirty="0">
                <a:sym typeface="Wingdings"/>
              </a:rPr>
              <a:t> </a:t>
            </a:r>
            <a:r>
              <a:rPr lang="en-US" sz="1950" dirty="0" err="1">
                <a:sym typeface="Wingdings"/>
              </a:rPr>
              <a:t>atau</a:t>
            </a:r>
            <a:r>
              <a:rPr lang="en-US" sz="1950" dirty="0">
                <a:sym typeface="Wingdings"/>
              </a:rPr>
              <a:t> </a:t>
            </a:r>
            <a:r>
              <a:rPr lang="en-US" sz="1950" dirty="0" err="1">
                <a:sym typeface="Wingdings"/>
              </a:rPr>
              <a:t>kemakmuran</a:t>
            </a:r>
            <a:r>
              <a:rPr lang="en-US" sz="1950" dirty="0">
                <a:sym typeface="Wingdings"/>
              </a:rPr>
              <a:t> </a:t>
            </a:r>
            <a:r>
              <a:rPr lang="en-US" sz="1950" dirty="0" err="1">
                <a:sym typeface="Wingdings"/>
              </a:rPr>
              <a:t>perorangan</a:t>
            </a:r>
            <a:r>
              <a:rPr lang="en-US" sz="1950" dirty="0">
                <a:sym typeface="Wingdings"/>
              </a:rPr>
              <a:t>.</a:t>
            </a:r>
          </a:p>
          <a:p>
            <a:pPr algn="just">
              <a:buFont typeface="+mj-lt"/>
              <a:buAutoNum type="arabicPeriod"/>
              <a:defRPr/>
            </a:pPr>
            <a:endParaRPr lang="en-US" sz="1950" dirty="0">
              <a:sym typeface="Wingdings"/>
            </a:endParaRPr>
          </a:p>
          <a:p>
            <a:pPr algn="just">
              <a:buFont typeface="+mj-lt"/>
              <a:buAutoNum type="arabicPeriod"/>
              <a:defRPr/>
            </a:pPr>
            <a:r>
              <a:rPr lang="en-US" sz="1950" dirty="0" err="1">
                <a:sym typeface="Wingdings"/>
              </a:rPr>
              <a:t>Produksi</a:t>
            </a:r>
            <a:r>
              <a:rPr lang="en-US" sz="1950" dirty="0">
                <a:sym typeface="Wingdings"/>
              </a:rPr>
              <a:t> </a:t>
            </a:r>
            <a:r>
              <a:rPr lang="en-US" sz="1950" u="sng" dirty="0" err="1">
                <a:sym typeface="Wingdings"/>
              </a:rPr>
              <a:t>dikerjakan</a:t>
            </a:r>
            <a:r>
              <a:rPr lang="en-US" sz="1950" u="sng" dirty="0">
                <a:sym typeface="Wingdings"/>
              </a:rPr>
              <a:t> </a:t>
            </a:r>
            <a:r>
              <a:rPr lang="en-US" sz="1950" u="sng" dirty="0" err="1">
                <a:sym typeface="Wingdings"/>
              </a:rPr>
              <a:t>oleh</a:t>
            </a:r>
            <a:r>
              <a:rPr lang="en-US" sz="1950" u="sng" dirty="0">
                <a:sym typeface="Wingdings"/>
              </a:rPr>
              <a:t> </a:t>
            </a:r>
            <a:r>
              <a:rPr lang="en-US" sz="1950" u="sng" dirty="0" err="1">
                <a:sym typeface="Wingdings"/>
              </a:rPr>
              <a:t>semua</a:t>
            </a:r>
            <a:r>
              <a:rPr lang="en-US" sz="1950" u="sng" dirty="0">
                <a:sym typeface="Wingdings"/>
              </a:rPr>
              <a:t> </a:t>
            </a:r>
            <a:r>
              <a:rPr lang="en-US" sz="1950" u="sng" dirty="0" err="1">
                <a:sym typeface="Wingdings"/>
              </a:rPr>
              <a:t>untuk</a:t>
            </a:r>
            <a:r>
              <a:rPr lang="en-US" sz="1950" u="sng" dirty="0">
                <a:sym typeface="Wingdings"/>
              </a:rPr>
              <a:t> </a:t>
            </a:r>
            <a:r>
              <a:rPr lang="en-US" sz="1950" u="sng" dirty="0" err="1">
                <a:sym typeface="Wingdings"/>
              </a:rPr>
              <a:t>kepentingan</a:t>
            </a:r>
            <a:r>
              <a:rPr lang="en-US" sz="1950" u="sng" dirty="0">
                <a:sym typeface="Wingdings"/>
              </a:rPr>
              <a:t> </a:t>
            </a:r>
            <a:r>
              <a:rPr lang="en-US" sz="1950" u="sng" dirty="0" err="1">
                <a:sym typeface="Wingdings"/>
              </a:rPr>
              <a:t>bersama</a:t>
            </a:r>
            <a:r>
              <a:rPr lang="en-US" sz="1950" dirty="0">
                <a:sym typeface="Wingdings"/>
              </a:rPr>
              <a:t> </a:t>
            </a:r>
            <a:r>
              <a:rPr lang="en-US" sz="1950" dirty="0" err="1">
                <a:sym typeface="Wingdings"/>
              </a:rPr>
              <a:t>dan</a:t>
            </a:r>
            <a:r>
              <a:rPr lang="en-US" sz="1950" dirty="0">
                <a:sym typeface="Wingdings"/>
              </a:rPr>
              <a:t> di </a:t>
            </a:r>
            <a:r>
              <a:rPr lang="en-US" sz="1950" dirty="0" err="1">
                <a:sym typeface="Wingdings"/>
              </a:rPr>
              <a:t>bawah</a:t>
            </a:r>
            <a:r>
              <a:rPr lang="en-US" sz="1950" dirty="0">
                <a:sym typeface="Wingdings"/>
              </a:rPr>
              <a:t> </a:t>
            </a:r>
            <a:r>
              <a:rPr lang="en-US" sz="1950" dirty="0" err="1">
                <a:sym typeface="Wingdings"/>
              </a:rPr>
              <a:t>pimpinan</a:t>
            </a:r>
            <a:r>
              <a:rPr lang="en-US" sz="1950" dirty="0">
                <a:sym typeface="Wingdings"/>
              </a:rPr>
              <a:t> </a:t>
            </a:r>
            <a:r>
              <a:rPr lang="en-US" sz="1950" dirty="0" err="1">
                <a:sym typeface="Wingdings"/>
              </a:rPr>
              <a:t>atau</a:t>
            </a:r>
            <a:r>
              <a:rPr lang="en-US" sz="1950" dirty="0">
                <a:sym typeface="Wingdings"/>
              </a:rPr>
              <a:t> </a:t>
            </a:r>
            <a:r>
              <a:rPr lang="en-US" sz="1950" dirty="0" err="1">
                <a:sym typeface="Wingdings"/>
              </a:rPr>
              <a:t>pengawasan</a:t>
            </a:r>
            <a:r>
              <a:rPr lang="en-US" sz="1950" dirty="0">
                <a:sym typeface="Wingdings"/>
              </a:rPr>
              <a:t> </a:t>
            </a:r>
            <a:r>
              <a:rPr lang="en-US" sz="1950" dirty="0" err="1">
                <a:sym typeface="Wingdings"/>
              </a:rPr>
              <a:t>anggota-anggota</a:t>
            </a:r>
            <a:r>
              <a:rPr lang="en-US" sz="1950" dirty="0">
                <a:sym typeface="Wingdings"/>
              </a:rPr>
              <a:t> </a:t>
            </a:r>
            <a:r>
              <a:rPr lang="en-US" sz="1950" dirty="0" err="1">
                <a:sym typeface="Wingdings"/>
              </a:rPr>
              <a:t>masyarakat</a:t>
            </a:r>
            <a:r>
              <a:rPr lang="en-US" sz="1950" dirty="0">
                <a:sym typeface="Wingdings"/>
              </a:rPr>
              <a:t> yang </a:t>
            </a:r>
            <a:r>
              <a:rPr lang="en-US" sz="1950" dirty="0" err="1">
                <a:sym typeface="Wingdings"/>
              </a:rPr>
              <a:t>memegang</a:t>
            </a:r>
            <a:r>
              <a:rPr lang="en-US" sz="1950" dirty="0">
                <a:sym typeface="Wingdings"/>
              </a:rPr>
              <a:t> </a:t>
            </a:r>
            <a:r>
              <a:rPr lang="en-US" sz="1950" dirty="0" err="1">
                <a:sym typeface="Wingdings"/>
              </a:rPr>
              <a:t>peranan</a:t>
            </a:r>
            <a:r>
              <a:rPr lang="en-US" sz="1950" dirty="0">
                <a:sym typeface="Wingdings"/>
              </a:rPr>
              <a:t> </a:t>
            </a:r>
            <a:r>
              <a:rPr lang="en-US" sz="1950" dirty="0" err="1">
                <a:sym typeface="Wingdings"/>
              </a:rPr>
              <a:t>penting</a:t>
            </a:r>
            <a:r>
              <a:rPr lang="en-US" sz="1950" dirty="0">
                <a:sym typeface="Wingdings"/>
              </a:rPr>
              <a:t>, </a:t>
            </a:r>
            <a:r>
              <a:rPr lang="en-US" sz="1950" u="sng" dirty="0" err="1">
                <a:sym typeface="Wingdings"/>
              </a:rPr>
              <a:t>bukan</a:t>
            </a:r>
            <a:r>
              <a:rPr lang="en-US" sz="1950" u="sng" dirty="0">
                <a:sym typeface="Wingdings"/>
              </a:rPr>
              <a:t> </a:t>
            </a:r>
            <a:r>
              <a:rPr lang="en-US" sz="1950" u="sng" dirty="0" err="1">
                <a:sym typeface="Wingdings"/>
              </a:rPr>
              <a:t>sebagai</a:t>
            </a:r>
            <a:r>
              <a:rPr lang="en-US" sz="1950" u="sng" dirty="0">
                <a:sym typeface="Wingdings"/>
              </a:rPr>
              <a:t> </a:t>
            </a:r>
            <a:r>
              <a:rPr lang="en-US" sz="1950" u="sng" dirty="0" err="1">
                <a:sym typeface="Wingdings"/>
              </a:rPr>
              <a:t>obyek</a:t>
            </a:r>
            <a:r>
              <a:rPr lang="en-US" sz="1950" u="sng" dirty="0">
                <a:sym typeface="Wingdings"/>
              </a:rPr>
              <a:t> </a:t>
            </a:r>
            <a:r>
              <a:rPr lang="en-US" sz="1950" u="sng" dirty="0" err="1">
                <a:sym typeface="Wingdings"/>
              </a:rPr>
              <a:t>melainkan</a:t>
            </a:r>
            <a:r>
              <a:rPr lang="en-US" sz="1950" u="sng" dirty="0">
                <a:sym typeface="Wingdings"/>
              </a:rPr>
              <a:t> </a:t>
            </a:r>
            <a:r>
              <a:rPr lang="en-US" sz="1950" u="sng" dirty="0" err="1">
                <a:sym typeface="Wingdings"/>
              </a:rPr>
              <a:t>sebagai</a:t>
            </a:r>
            <a:r>
              <a:rPr lang="en-US" sz="1950" u="sng" dirty="0">
                <a:sym typeface="Wingdings"/>
              </a:rPr>
              <a:t> </a:t>
            </a:r>
            <a:r>
              <a:rPr lang="en-US" sz="1950" u="sng" dirty="0" err="1">
                <a:sym typeface="Wingdings"/>
              </a:rPr>
              <a:t>subyek</a:t>
            </a:r>
            <a:r>
              <a:rPr lang="en-US" sz="1950" u="sng" dirty="0">
                <a:sym typeface="Wingdings"/>
              </a:rPr>
              <a:t> </a:t>
            </a:r>
            <a:r>
              <a:rPr lang="en-US" sz="1950" u="sng" dirty="0" err="1">
                <a:sym typeface="Wingdings"/>
              </a:rPr>
              <a:t>ekonomi</a:t>
            </a:r>
            <a:r>
              <a:rPr lang="en-US" sz="1950" dirty="0">
                <a:sym typeface="Wingdings"/>
              </a:rPr>
              <a:t>.</a:t>
            </a:r>
          </a:p>
          <a:p>
            <a:pPr algn="just">
              <a:buFont typeface="+mj-lt"/>
              <a:buAutoNum type="arabicPeriod"/>
              <a:defRPr/>
            </a:pPr>
            <a:endParaRPr lang="en-US" sz="1950" dirty="0">
              <a:sym typeface="Wingdings"/>
            </a:endParaRPr>
          </a:p>
          <a:p>
            <a:pPr marL="0" indent="0" algn="just">
              <a:buFont typeface="Arial" charset="0"/>
              <a:buNone/>
              <a:defRPr/>
            </a:pPr>
            <a:endParaRPr lang="en-US" sz="1950" dirty="0"/>
          </a:p>
        </p:txBody>
      </p:sp>
    </p:spTree>
    <p:extLst>
      <p:ext uri="{BB962C8B-B14F-4D97-AF65-F5344CB8AC3E}">
        <p14:creationId xmlns:p14="http://schemas.microsoft.com/office/powerpoint/2010/main" val="46492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6406C86-A816-CB4E-9794-DBDF4E1E55EC}"/>
              </a:ext>
            </a:extLst>
          </p:cNvPr>
          <p:cNvSpPr txBox="1">
            <a:spLocks/>
          </p:cNvSpPr>
          <p:nvPr/>
        </p:nvSpPr>
        <p:spPr bwMode="auto">
          <a:xfrm>
            <a:off x="-77274" y="64394"/>
            <a:ext cx="8229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altLang="en-US" sz="2000" dirty="0" err="1">
                <a:solidFill>
                  <a:schemeClr val="accent1"/>
                </a:solidFill>
                <a:ea typeface="ＭＳ Ｐゴシック" panose="020B0600070205080204" pitchFamily="34" charset="-128"/>
              </a:rPr>
              <a:t>Pola</a:t>
            </a:r>
            <a:r>
              <a:rPr lang="en-US" altLang="en-US" sz="2000" dirty="0">
                <a:solidFill>
                  <a:schemeClr val="accent1"/>
                </a:solidFill>
                <a:ea typeface="ＭＳ Ｐゴシック" panose="020B0600070205080204" pitchFamily="34" charset="-128"/>
              </a:rPr>
              <a:t> </a:t>
            </a:r>
            <a:r>
              <a:rPr lang="en-US" altLang="en-US" sz="2000" dirty="0" err="1">
                <a:solidFill>
                  <a:schemeClr val="accent1"/>
                </a:solidFill>
                <a:ea typeface="ＭＳ Ｐゴシック" panose="020B0600070205080204" pitchFamily="34" charset="-128"/>
              </a:rPr>
              <a:t>dan</a:t>
            </a:r>
            <a:r>
              <a:rPr lang="en-US" altLang="en-US" sz="2000" dirty="0">
                <a:solidFill>
                  <a:schemeClr val="accent1"/>
                </a:solidFill>
                <a:ea typeface="ＭＳ Ｐゴシック" panose="020B0600070205080204" pitchFamily="34" charset="-128"/>
              </a:rPr>
              <a:t> </a:t>
            </a:r>
            <a:r>
              <a:rPr lang="en-US" altLang="en-US" sz="2000" dirty="0" err="1">
                <a:solidFill>
                  <a:schemeClr val="accent1"/>
                </a:solidFill>
                <a:ea typeface="ＭＳ Ｐゴシック" panose="020B0600070205080204" pitchFamily="34" charset="-128"/>
              </a:rPr>
              <a:t>Bentuk</a:t>
            </a:r>
            <a:r>
              <a:rPr lang="en-US" altLang="en-US" sz="2000" dirty="0">
                <a:solidFill>
                  <a:schemeClr val="accent1"/>
                </a:solidFill>
                <a:ea typeface="ＭＳ Ｐゴシック" panose="020B0600070205080204" pitchFamily="34" charset="-128"/>
              </a:rPr>
              <a:t> </a:t>
            </a:r>
            <a:r>
              <a:rPr lang="en-US" altLang="en-US" sz="2000" b="1" dirty="0" err="1">
                <a:solidFill>
                  <a:srgbClr val="FF0000"/>
                </a:solidFill>
                <a:ea typeface="ＭＳ Ｐゴシック" panose="020B0600070205080204" pitchFamily="34" charset="-128"/>
              </a:rPr>
              <a:t>Demokrasi</a:t>
            </a:r>
            <a:r>
              <a:rPr lang="en-US" altLang="en-US" sz="2000" b="1" dirty="0">
                <a:solidFill>
                  <a:srgbClr val="FF0000"/>
                </a:solidFill>
                <a:ea typeface="ＭＳ Ｐゴシック" panose="020B0600070205080204" pitchFamily="34" charset="-128"/>
              </a:rPr>
              <a:t> </a:t>
            </a:r>
            <a:r>
              <a:rPr lang="en-US" altLang="en-US" sz="2000" b="1" dirty="0" err="1">
                <a:solidFill>
                  <a:srgbClr val="FF0000"/>
                </a:solidFill>
                <a:ea typeface="ＭＳ Ｐゴシック" panose="020B0600070205080204" pitchFamily="34" charset="-128"/>
              </a:rPr>
              <a:t>Ekonomi</a:t>
            </a:r>
            <a:r>
              <a:rPr lang="en-US" altLang="en-US" sz="2000" b="1" dirty="0">
                <a:solidFill>
                  <a:srgbClr val="FF0000"/>
                </a:solidFill>
                <a:ea typeface="ＭＳ Ｐゴシック" panose="020B0600070205080204" pitchFamily="34" charset="-128"/>
              </a:rPr>
              <a:t> Pancasila</a:t>
            </a:r>
            <a:br>
              <a:rPr lang="en-US" altLang="en-US" sz="2000" dirty="0">
                <a:ea typeface="ＭＳ Ｐゴシック" panose="020B0600070205080204" pitchFamily="34" charset="-128"/>
              </a:rPr>
            </a:br>
            <a:r>
              <a:rPr lang="en-US" altLang="en-US" sz="1000" dirty="0" err="1">
                <a:ea typeface="ＭＳ Ｐゴシック" panose="020B0600070205080204" pitchFamily="34" charset="-128"/>
              </a:rPr>
              <a:t>Heri</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Herdiawanto</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Fokky</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Fuad</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Wasitaatmadja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Jumanta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Hamdayama</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Spiritualisme</a:t>
            </a:r>
            <a:r>
              <a:rPr lang="en-US" altLang="en-US" sz="1000" dirty="0">
                <a:ea typeface="ＭＳ Ｐゴシック" panose="020B0600070205080204" pitchFamily="34" charset="-128"/>
              </a:rPr>
              <a:t> Pancasila, </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Jakarta: </a:t>
            </a:r>
            <a:r>
              <a:rPr lang="en-US" altLang="en-US" sz="1000" dirty="0" err="1">
                <a:ea typeface="ＭＳ Ｐゴシック" panose="020B0600070205080204" pitchFamily="34" charset="-128"/>
              </a:rPr>
              <a:t>Prenadamedia</a:t>
            </a:r>
            <a:r>
              <a:rPr lang="en-US" altLang="en-US" sz="1000" dirty="0">
                <a:ea typeface="ＭＳ Ｐゴシック" panose="020B0600070205080204" pitchFamily="34" charset="-128"/>
              </a:rPr>
              <a:t> Group, 2018, </a:t>
            </a:r>
            <a:r>
              <a:rPr lang="en-US" altLang="en-US" sz="1000" dirty="0" err="1">
                <a:ea typeface="ＭＳ Ｐゴシック" panose="020B0600070205080204" pitchFamily="34" charset="-128"/>
              </a:rPr>
              <a:t>hlm</a:t>
            </a:r>
            <a:r>
              <a:rPr lang="en-US" altLang="en-US" sz="1000" dirty="0">
                <a:ea typeface="ＭＳ Ｐゴシック" panose="020B0600070205080204" pitchFamily="34" charset="-128"/>
              </a:rPr>
              <a:t>. 179-180.</a:t>
            </a:r>
          </a:p>
        </p:txBody>
      </p:sp>
      <p:sp>
        <p:nvSpPr>
          <p:cNvPr id="6" name="Content Placeholder 2">
            <a:extLst>
              <a:ext uri="{FF2B5EF4-FFF2-40B4-BE49-F238E27FC236}">
                <a16:creationId xmlns:a16="http://schemas.microsoft.com/office/drawing/2014/main" id="{FC1E22ED-7D1D-7D48-A987-D8956934FCCA}"/>
              </a:ext>
            </a:extLst>
          </p:cNvPr>
          <p:cNvSpPr txBox="1">
            <a:spLocks/>
          </p:cNvSpPr>
          <p:nvPr/>
        </p:nvSpPr>
        <p:spPr bwMode="auto">
          <a:xfrm>
            <a:off x="457200" y="1246859"/>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Calibri" panose="020F0502020204030204" pitchFamily="34" charset="0"/>
              <a:buAutoNum type="arabicPeriod" startAt="4"/>
            </a:pPr>
            <a:r>
              <a:rPr lang="en-US" altLang="en-US" sz="1800" b="1" dirty="0" err="1">
                <a:ea typeface="ＭＳ Ｐゴシック" panose="020B0600070205080204" pitchFamily="34" charset="-128"/>
              </a:rPr>
              <a:t>Segala</a:t>
            </a:r>
            <a:r>
              <a:rPr lang="en-US" altLang="en-US" sz="1800" b="1" dirty="0">
                <a:ea typeface="ＭＳ Ｐゴシック" panose="020B0600070205080204" pitchFamily="34" charset="-128"/>
              </a:rPr>
              <a:t> </a:t>
            </a:r>
            <a:r>
              <a:rPr lang="en-US" altLang="en-US" sz="1800" b="1" dirty="0" err="1">
                <a:ea typeface="ＭＳ Ｐゴシック" panose="020B0600070205080204" pitchFamily="34" charset="-128"/>
              </a:rPr>
              <a:t>cabang</a:t>
            </a:r>
            <a:r>
              <a:rPr lang="en-US" altLang="en-US" sz="1800" b="1" dirty="0">
                <a:ea typeface="ＭＳ Ｐゴシック" panose="020B0600070205080204" pitchFamily="34" charset="-128"/>
              </a:rPr>
              <a:t> </a:t>
            </a:r>
            <a:r>
              <a:rPr lang="en-US" altLang="en-US" sz="1800" b="1" dirty="0" err="1">
                <a:ea typeface="ＭＳ Ｐゴシック" panose="020B0600070205080204" pitchFamily="34" charset="-128"/>
              </a:rPr>
              <a:t>produksi</a:t>
            </a:r>
            <a:r>
              <a:rPr lang="en-US" altLang="en-US" sz="1800" b="1" dirty="0">
                <a:ea typeface="ＭＳ Ｐゴシック" panose="020B0600070205080204" pitchFamily="34" charset="-128"/>
              </a:rPr>
              <a:t> yang </a:t>
            </a:r>
            <a:r>
              <a:rPr lang="en-US" altLang="en-US" sz="1800" b="1" dirty="0" err="1">
                <a:ea typeface="ＭＳ Ｐゴシック" panose="020B0600070205080204" pitchFamily="34" charset="-128"/>
              </a:rPr>
              <a:t>penting</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bagi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negara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dan</a:t>
            </a:r>
            <a:r>
              <a:rPr lang="en-US" altLang="en-US" sz="1800" dirty="0">
                <a:ea typeface="ＭＳ Ｐゴシック" panose="020B0600070205080204" pitchFamily="34" charset="-128"/>
              </a:rPr>
              <a:t> yang </a:t>
            </a:r>
            <a:r>
              <a:rPr lang="en-US" altLang="en-US" sz="1800" dirty="0" err="1">
                <a:ea typeface="ＭＳ Ｐゴシック" panose="020B0600070205080204" pitchFamily="34" charset="-128"/>
              </a:rPr>
              <a:t>menguasai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hajat</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hidup</a:t>
            </a:r>
            <a:r>
              <a:rPr lang="en-US" altLang="en-US" sz="1800" dirty="0">
                <a:ea typeface="ＭＳ Ｐゴシック" panose="020B0600070205080204" pitchFamily="34" charset="-128"/>
              </a:rPr>
              <a:t> orang </a:t>
            </a:r>
            <a:r>
              <a:rPr lang="en-US" altLang="en-US" sz="1800" dirty="0" err="1">
                <a:ea typeface="ＭＳ Ｐゴシック" panose="020B0600070205080204" pitchFamily="34" charset="-128"/>
              </a:rPr>
              <a:t>banyak</a:t>
            </a:r>
            <a:r>
              <a:rPr lang="en-US" altLang="en-US" sz="1800" dirty="0">
                <a:ea typeface="ＭＳ Ｐゴシック" panose="020B0600070205080204" pitchFamily="34" charset="-128"/>
              </a:rPr>
              <a:t> </a:t>
            </a:r>
            <a:r>
              <a:rPr lang="en-US" altLang="en-US" sz="1800" b="1" dirty="0" err="1">
                <a:ea typeface="ＭＳ Ｐゴシック" panose="020B0600070205080204" pitchFamily="34" charset="-128"/>
              </a:rPr>
              <a:t>dikuasai</a:t>
            </a:r>
            <a:r>
              <a:rPr lang="en-US" altLang="en-US" sz="1800" b="1" dirty="0">
                <a:ea typeface="ＭＳ Ｐゴシック" panose="020B0600070205080204" pitchFamily="34" charset="-128"/>
              </a:rPr>
              <a:t> </a:t>
            </a:r>
            <a:r>
              <a:rPr lang="en-US" altLang="en-US" sz="1800" b="1" dirty="0" err="1">
                <a:ea typeface="ＭＳ Ｐゴシック" panose="020B0600070205080204" pitchFamily="34" charset="-128"/>
              </a:rPr>
              <a:t>negara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tidak</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dimiliki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oleh</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perusahaan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perseorangan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Tujuannya</a:t>
            </a:r>
            <a:r>
              <a:rPr lang="en-US" altLang="en-US" sz="1800" dirty="0">
                <a:ea typeface="ＭＳ Ｐゴシック" panose="020B0600070205080204" pitchFamily="34" charset="-128"/>
              </a:rPr>
              <a:t> agar </a:t>
            </a:r>
            <a:r>
              <a:rPr lang="en-US" altLang="en-US" sz="1800" dirty="0" err="1">
                <a:ea typeface="ＭＳ Ｐゴシック" panose="020B0600070205080204" pitchFamily="34" charset="-128"/>
              </a:rPr>
              <a:t>tidak</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terjadi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permainan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ekonomi</a:t>
            </a:r>
            <a:r>
              <a:rPr lang="en-US" altLang="en-US" sz="1800" dirty="0">
                <a:ea typeface="ＭＳ Ｐゴシック" panose="020B0600070205080204" pitchFamily="34" charset="-128"/>
              </a:rPr>
              <a:t> yang </a:t>
            </a:r>
            <a:r>
              <a:rPr lang="en-US" altLang="en-US" sz="1800" dirty="0" err="1">
                <a:ea typeface="ＭＳ Ｐゴシック" panose="020B0600070205080204" pitchFamily="34" charset="-128"/>
              </a:rPr>
              <a:t>merugikan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kepentingan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umum</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Adapun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cabang-cabang</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produksi</a:t>
            </a:r>
            <a:r>
              <a:rPr lang="en-US" altLang="en-US" sz="1800" dirty="0">
                <a:ea typeface="ＭＳ Ｐゴシック" panose="020B0600070205080204" pitchFamily="34" charset="-128"/>
              </a:rPr>
              <a:t> yang </a:t>
            </a:r>
            <a:r>
              <a:rPr lang="en-US" altLang="en-US" sz="1800" dirty="0" err="1">
                <a:ea typeface="ＭＳ Ｐゴシック" panose="020B0600070205080204" pitchFamily="34" charset="-128"/>
              </a:rPr>
              <a:t>kurang</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penting</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bagi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negara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tidak</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terlalu</a:t>
            </a:r>
            <a:r>
              <a:rPr lang="en-US" altLang="en-US" sz="1800" dirty="0">
                <a:ea typeface="ＭＳ Ｐゴシック" panose="020B0600070205080204" pitchFamily="34" charset="-128"/>
              </a:rPr>
              <a:t> vital </a:t>
            </a:r>
            <a:r>
              <a:rPr lang="en-US" altLang="en-US" sz="1800" dirty="0" err="1">
                <a:ea typeface="ＭＳ Ｐゴシック" panose="020B0600070205080204" pitchFamily="34" charset="-128"/>
              </a:rPr>
              <a:t>dapat</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dikelola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oleh</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perusahaan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perseorangan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swasta</a:t>
            </a:r>
            <a:r>
              <a:rPr lang="en-US" altLang="en-US" sz="1800" dirty="0">
                <a:ea typeface="ＭＳ Ｐゴシック" panose="020B0600070205080204" pitchFamily="34" charset="-128"/>
              </a:rPr>
              <a:t>).</a:t>
            </a:r>
          </a:p>
          <a:p>
            <a:pPr algn="just">
              <a:buFont typeface="Calibri" panose="020F0502020204030204" pitchFamily="34" charset="0"/>
              <a:buAutoNum type="arabicPeriod" startAt="4"/>
            </a:pPr>
            <a:endParaRPr lang="en-US" altLang="en-US" sz="1800" dirty="0">
              <a:ea typeface="ＭＳ Ｐゴシック" panose="020B0600070205080204" pitchFamily="34" charset="-128"/>
            </a:endParaRPr>
          </a:p>
          <a:p>
            <a:pPr algn="just">
              <a:buFont typeface="Calibri" panose="020F0502020204030204" pitchFamily="34" charset="0"/>
              <a:buAutoNum type="arabicPeriod" startAt="4"/>
            </a:pPr>
            <a:r>
              <a:rPr lang="en-US" altLang="en-US" sz="1800" dirty="0" err="1">
                <a:ea typeface="ＭＳ Ｐゴシック" panose="020B0600070205080204" pitchFamily="34" charset="-128"/>
              </a:rPr>
              <a:t>Bumi</a:t>
            </a:r>
            <a:r>
              <a:rPr lang="en-US" altLang="en-US" sz="1800" dirty="0">
                <a:ea typeface="ＭＳ Ｐゴシック" panose="020B0600070205080204" pitchFamily="34" charset="-128"/>
              </a:rPr>
              <a:t>, air, </a:t>
            </a:r>
            <a:r>
              <a:rPr lang="en-US" altLang="en-US" sz="1800" dirty="0" err="1">
                <a:ea typeface="ＭＳ Ｐゴシック" panose="020B0600070205080204" pitchFamily="34" charset="-128"/>
              </a:rPr>
              <a:t>dan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kekayaan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alam</a:t>
            </a:r>
            <a:r>
              <a:rPr lang="en-US" altLang="en-US" sz="1800" dirty="0">
                <a:ea typeface="ＭＳ Ｐゴシック" panose="020B0600070205080204" pitchFamily="34" charset="-128"/>
              </a:rPr>
              <a:t> yang </a:t>
            </a:r>
            <a:r>
              <a:rPr lang="en-US" altLang="en-US" sz="1800" dirty="0" err="1">
                <a:ea typeface="ＭＳ Ｐゴシック" panose="020B0600070205080204" pitchFamily="34" charset="-128"/>
              </a:rPr>
              <a:t>terkandung</a:t>
            </a:r>
            <a:r>
              <a:rPr lang="en-US" altLang="en-US" sz="1800" dirty="0">
                <a:ea typeface="ＭＳ Ｐゴシック" panose="020B0600070205080204" pitchFamily="34" charset="-128"/>
              </a:rPr>
              <a:t> di </a:t>
            </a:r>
            <a:r>
              <a:rPr lang="en-US" altLang="en-US" sz="1800" dirty="0" err="1">
                <a:ea typeface="ＭＳ Ｐゴシック" panose="020B0600070205080204" pitchFamily="34" charset="-128"/>
              </a:rPr>
              <a:t>dalamnya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dikuasai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oleh</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negara</a:t>
            </a:r>
            <a:r>
              <a:rPr lang="en-US" altLang="en-US" sz="1800" dirty="0">
                <a:ea typeface="ＭＳ Ｐゴシック" panose="020B0600070205080204" pitchFamily="34" charset="-128"/>
              </a:rPr>
              <a:t> </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Pengelolaan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barang-barang</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tambang</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galian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dan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hasil</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hutan</a:t>
            </a:r>
            <a:r>
              <a:rPr lang="en-US" altLang="en-US" sz="1800" dirty="0">
                <a:ea typeface="ＭＳ Ｐゴシック" panose="020B0600070205080204" pitchFamily="34" charset="-128"/>
                <a:sym typeface="Wingdings" pitchFamily="2" charset="2"/>
              </a:rPr>
              <a:t> </a:t>
            </a:r>
            <a:r>
              <a:rPr lang="en-US" altLang="en-US" sz="1800" b="1" dirty="0" err="1">
                <a:ea typeface="ＭＳ Ｐゴシック" panose="020B0600070205080204" pitchFamily="34" charset="-128"/>
                <a:sym typeface="Wingdings" pitchFamily="2" charset="2"/>
              </a:rPr>
              <a:t>harus</a:t>
            </a:r>
            <a:r>
              <a:rPr lang="en-US" altLang="en-US" sz="1800" b="1" dirty="0">
                <a:ea typeface="ＭＳ Ｐゴシック" panose="020B0600070205080204" pitchFamily="34" charset="-128"/>
                <a:sym typeface="Wingdings" pitchFamily="2" charset="2"/>
              </a:rPr>
              <a:t> </a:t>
            </a:r>
            <a:r>
              <a:rPr lang="en-US" altLang="en-US" sz="1800" b="1" dirty="0" err="1">
                <a:ea typeface="ＭＳ Ｐゴシック" panose="020B0600070205080204" pitchFamily="34" charset="-128"/>
                <a:sym typeface="Wingdings" pitchFamily="2" charset="2"/>
              </a:rPr>
              <a:t>mendapat</a:t>
            </a:r>
            <a:r>
              <a:rPr lang="en-US" altLang="en-US" sz="1800" b="1" dirty="0">
                <a:ea typeface="ＭＳ Ｐゴシック" panose="020B0600070205080204" pitchFamily="34" charset="-128"/>
                <a:sym typeface="Wingdings" pitchFamily="2" charset="2"/>
              </a:rPr>
              <a:t> </a:t>
            </a:r>
            <a:r>
              <a:rPr lang="en-US" altLang="en-US" sz="1800" b="1" dirty="0" err="1">
                <a:ea typeface="ＭＳ Ｐゴシック" panose="020B0600070205080204" pitchFamily="34" charset="-128"/>
                <a:sym typeface="Wingdings" pitchFamily="2" charset="2"/>
              </a:rPr>
              <a:t>izin</a:t>
            </a:r>
            <a:r>
              <a:rPr lang="en-US" altLang="en-US" sz="1800" b="1" dirty="0">
                <a:ea typeface="ＭＳ Ｐゴシック" panose="020B0600070205080204" pitchFamily="34" charset="-128"/>
                <a:sym typeface="Wingdings" pitchFamily="2" charset="2"/>
              </a:rPr>
              <a:t> </a:t>
            </a:r>
            <a:r>
              <a:rPr lang="en-US" altLang="en-US" sz="1800" b="1" dirty="0" err="1">
                <a:ea typeface="ＭＳ Ｐゴシック" panose="020B0600070205080204" pitchFamily="34" charset="-128"/>
                <a:sym typeface="Wingdings" pitchFamily="2" charset="2"/>
              </a:rPr>
              <a:t>negara</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Tujuannya</a:t>
            </a:r>
            <a:r>
              <a:rPr lang="en-US" altLang="en-US" sz="1800" dirty="0">
                <a:ea typeface="ＭＳ Ｐゴシック" panose="020B0600070205080204" pitchFamily="34" charset="-128"/>
                <a:sym typeface="Wingdings" pitchFamily="2" charset="2"/>
              </a:rPr>
              <a:t> agar </a:t>
            </a:r>
            <a:r>
              <a:rPr lang="en-US" altLang="en-US" sz="1800" dirty="0" err="1">
                <a:ea typeface="ＭＳ Ｐゴシック" panose="020B0600070205080204" pitchFamily="34" charset="-128"/>
                <a:sym typeface="Wingdings" pitchFamily="2" charset="2"/>
              </a:rPr>
              <a:t>terjadi</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pengawasan</a:t>
            </a:r>
            <a:r>
              <a:rPr lang="en-US" altLang="en-US" sz="1800" dirty="0">
                <a:ea typeface="ＭＳ Ｐゴシック" panose="020B0600070205080204" pitchFamily="34" charset="-128"/>
                <a:sym typeface="Wingdings" pitchFamily="2" charset="2"/>
              </a:rPr>
              <a:t> yang </a:t>
            </a:r>
            <a:r>
              <a:rPr lang="en-US" altLang="en-US" sz="1800" dirty="0" err="1">
                <a:ea typeface="ＭＳ Ｐゴシック" panose="020B0600070205080204" pitchFamily="34" charset="-128"/>
                <a:sym typeface="Wingdings" pitchFamily="2" charset="2"/>
              </a:rPr>
              <a:t>ketat</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terhadap</a:t>
            </a:r>
            <a:r>
              <a:rPr lang="en-US" altLang="en-US" sz="1800" dirty="0">
                <a:ea typeface="ＭＳ Ｐゴシック" panose="020B0600070205080204" pitchFamily="34" charset="-128"/>
                <a:sym typeface="Wingdings" pitchFamily="2" charset="2"/>
              </a:rPr>
              <a:t> SDA </a:t>
            </a:r>
            <a:r>
              <a:rPr lang="en-US" altLang="en-US" sz="1800" dirty="0" err="1">
                <a:ea typeface="ＭＳ Ｐゴシック" panose="020B0600070205080204" pitchFamily="34" charset="-128"/>
                <a:sym typeface="Wingdings" pitchFamily="2" charset="2"/>
              </a:rPr>
              <a:t>dan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eksploitasi</a:t>
            </a:r>
            <a:r>
              <a:rPr lang="en-US" altLang="en-US" sz="1800" dirty="0">
                <a:ea typeface="ＭＳ Ｐゴシック" panose="020B0600070205080204" pitchFamily="34" charset="-128"/>
                <a:sym typeface="Wingdings" pitchFamily="2" charset="2"/>
              </a:rPr>
              <a:t> yang </a:t>
            </a:r>
            <a:r>
              <a:rPr lang="en-US" altLang="en-US" sz="1800" dirty="0" err="1">
                <a:ea typeface="ＭＳ Ｐゴシック" panose="020B0600070205080204" pitchFamily="34" charset="-128"/>
                <a:sym typeface="Wingdings" pitchFamily="2" charset="2"/>
              </a:rPr>
              <a:t>dilakukan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oleh</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swasta</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dapat</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terarah</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dan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dipertanggung-jawabkan</a:t>
            </a:r>
            <a:r>
              <a:rPr lang="en-US" altLang="en-US" sz="1800" dirty="0">
                <a:ea typeface="ＭＳ Ｐゴシック" panose="020B0600070205080204" pitchFamily="34" charset="-128"/>
                <a:sym typeface="Wingdings" pitchFamily="2" charset="2"/>
              </a:rPr>
              <a:t>.</a:t>
            </a:r>
          </a:p>
          <a:p>
            <a:pPr algn="just">
              <a:buFont typeface="Calibri" panose="020F0502020204030204" pitchFamily="34" charset="0"/>
              <a:buAutoNum type="arabicPeriod" startAt="4"/>
            </a:pPr>
            <a:endParaRPr lang="en-US" altLang="en-US" sz="1800" dirty="0">
              <a:ea typeface="ＭＳ Ｐゴシック" panose="020B0600070205080204" pitchFamily="34" charset="-128"/>
              <a:sym typeface="Wingdings" pitchFamily="2" charset="2"/>
            </a:endParaRPr>
          </a:p>
          <a:p>
            <a:pPr algn="just">
              <a:buFont typeface="Calibri" panose="020F0502020204030204" pitchFamily="34" charset="0"/>
              <a:buAutoNum type="arabicPeriod" startAt="4"/>
            </a:pPr>
            <a:r>
              <a:rPr lang="en-US" altLang="en-US" sz="1800" dirty="0" err="1">
                <a:ea typeface="ＭＳ Ｐゴシック" panose="020B0600070205080204" pitchFamily="34" charset="-128"/>
                <a:sym typeface="Wingdings" pitchFamily="2" charset="2"/>
              </a:rPr>
              <a:t>Pelaksaan</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sym typeface="Wingdings" pitchFamily="2" charset="2"/>
              </a:rPr>
              <a:t>perekonomian</a:t>
            </a:r>
            <a:r>
              <a:rPr lang="en-US" altLang="en-US" sz="1800" dirty="0">
                <a:ea typeface="ＭＳ Ｐゴシック" panose="020B0600070205080204" pitchFamily="34" charset="-128"/>
                <a:sym typeface="Wingdings" pitchFamily="2" charset="2"/>
              </a:rPr>
              <a:t> yang </a:t>
            </a:r>
            <a:r>
              <a:rPr lang="en-US" altLang="en-US" sz="1800" dirty="0" err="1">
                <a:ea typeface="ＭＳ Ｐゴシック" panose="020B0600070205080204" pitchFamily="34" charset="-128"/>
                <a:sym typeface="Wingdings" pitchFamily="2" charset="2"/>
              </a:rPr>
              <a:t>dibangun</a:t>
            </a:r>
            <a:r>
              <a:rPr lang="en-US" altLang="en-US" sz="1800" dirty="0">
                <a:ea typeface="ＭＳ Ｐゴシック" panose="020B0600070205080204" pitchFamily="34" charset="-128"/>
                <a:sym typeface="Wingdings" pitchFamily="2" charset="2"/>
              </a:rPr>
              <a:t> di Indonesia </a:t>
            </a:r>
            <a:r>
              <a:rPr lang="en-US" altLang="en-US" sz="1800" b="1" dirty="0" err="1">
                <a:ea typeface="ＭＳ Ｐゴシック" panose="020B0600070205080204" pitchFamily="34" charset="-128"/>
                <a:sym typeface="Wingdings" pitchFamily="2" charset="2"/>
              </a:rPr>
              <a:t>harus</a:t>
            </a:r>
            <a:r>
              <a:rPr lang="en-US" altLang="en-US" sz="1800" b="1" dirty="0">
                <a:ea typeface="ＭＳ Ｐゴシック" panose="020B0600070205080204" pitchFamily="34" charset="-128"/>
                <a:sym typeface="Wingdings" pitchFamily="2" charset="2"/>
              </a:rPr>
              <a:t> </a:t>
            </a:r>
            <a:r>
              <a:rPr lang="en-US" altLang="en-US" sz="1800" b="1" dirty="0" err="1">
                <a:ea typeface="ＭＳ Ｐゴシック" panose="020B0600070205080204" pitchFamily="34" charset="-128"/>
                <a:sym typeface="Wingdings" pitchFamily="2" charset="2"/>
              </a:rPr>
              <a:t>memperhatikan</a:t>
            </a:r>
            <a:r>
              <a:rPr lang="en-US" altLang="en-US" sz="1800" b="1" dirty="0">
                <a:ea typeface="ＭＳ Ｐゴシック" panose="020B0600070205080204" pitchFamily="34" charset="-128"/>
                <a:sym typeface="Wingdings" pitchFamily="2" charset="2"/>
              </a:rPr>
              <a:t> </a:t>
            </a:r>
            <a:r>
              <a:rPr lang="en-US" altLang="en-US" sz="1800" b="1" dirty="0" err="1">
                <a:ea typeface="ＭＳ Ｐゴシック" panose="020B0600070205080204" pitchFamily="34" charset="-128"/>
                <a:sym typeface="Wingdings" pitchFamily="2" charset="2"/>
              </a:rPr>
              <a:t>prinsip</a:t>
            </a:r>
            <a:r>
              <a:rPr lang="en-US" altLang="en-US" sz="1800" dirty="0">
                <a:ea typeface="ＭＳ Ｐゴシック" panose="020B0600070205080204" pitchFamily="34" charset="-128"/>
                <a:sym typeface="Wingdings" pitchFamily="2" charset="2"/>
              </a:rPr>
              <a:t> </a:t>
            </a:r>
            <a:r>
              <a:rPr lang="en-US" altLang="en-US" sz="1800" dirty="0" err="1">
                <a:ea typeface="ＭＳ Ｐゴシック" panose="020B0600070205080204" pitchFamily="34" charset="-128"/>
              </a:rPr>
              <a:t>kebersamaan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efisiensi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berkeadilan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berkelanjutan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berwawasan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lingkungan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kemandirian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serta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dengan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menjaga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keseimbangan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kemajuan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kesatuan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ekonomi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nasional</a:t>
            </a:r>
            <a:r>
              <a:rPr lang="en-US" altLang="en-US" sz="1800" dirty="0">
                <a:ea typeface="ＭＳ Ｐゴシック" panose="020B0600070205080204" pitchFamily="34" charset="-128"/>
              </a:rPr>
              <a:t> </a:t>
            </a:r>
          </a:p>
        </p:txBody>
      </p:sp>
    </p:spTree>
    <p:extLst>
      <p:ext uri="{BB962C8B-B14F-4D97-AF65-F5344CB8AC3E}">
        <p14:creationId xmlns:p14="http://schemas.microsoft.com/office/powerpoint/2010/main" val="46492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B9A37455-ABA9-264D-A681-DD2FCFA80C9A}"/>
              </a:ext>
            </a:extLst>
          </p:cNvPr>
          <p:cNvSpPr txBox="1">
            <a:spLocks/>
          </p:cNvSpPr>
          <p:nvPr/>
        </p:nvSpPr>
        <p:spPr bwMode="auto">
          <a:xfrm>
            <a:off x="-64395" y="55205"/>
            <a:ext cx="82296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defRPr/>
            </a:pPr>
            <a:r>
              <a:rPr lang="en-US" altLang="en-US" sz="1500" b="1" dirty="0" err="1">
                <a:solidFill>
                  <a:schemeClr val="accent2">
                    <a:lumMod val="75000"/>
                  </a:schemeClr>
                </a:solidFill>
                <a:ea typeface="ＭＳ Ｐゴシック" panose="020B0600070205080204" pitchFamily="34" charset="-128"/>
              </a:rPr>
              <a:t>EKONOMI</a:t>
            </a:r>
            <a:r>
              <a:rPr lang="en-US" altLang="en-US" sz="1500" b="1" dirty="0">
                <a:solidFill>
                  <a:schemeClr val="accent2">
                    <a:lumMod val="75000"/>
                  </a:schemeClr>
                </a:solidFill>
                <a:ea typeface="ＭＳ Ｐゴシック" panose="020B0600070205080204" pitchFamily="34" charset="-128"/>
              </a:rPr>
              <a:t> </a:t>
            </a:r>
            <a:r>
              <a:rPr lang="en-US" altLang="en-US" sz="1500" b="1" dirty="0" err="1">
                <a:solidFill>
                  <a:schemeClr val="accent2">
                    <a:lumMod val="75000"/>
                  </a:schemeClr>
                </a:solidFill>
                <a:ea typeface="ＭＳ Ｐゴシック" panose="020B0600070205080204" pitchFamily="34" charset="-128"/>
              </a:rPr>
              <a:t>PERTAHANAN</a:t>
            </a:r>
            <a:r>
              <a:rPr lang="en-US" altLang="en-US" sz="1500" b="1" dirty="0">
                <a:solidFill>
                  <a:schemeClr val="accent2">
                    <a:lumMod val="75000"/>
                  </a:schemeClr>
                </a:solidFill>
                <a:ea typeface="ＭＳ Ｐゴシック" panose="020B0600070205080204" pitchFamily="34" charset="-128"/>
              </a:rPr>
              <a:t> </a:t>
            </a:r>
            <a:r>
              <a:rPr lang="en-US" altLang="en-US" sz="1500" b="1" dirty="0" err="1">
                <a:solidFill>
                  <a:schemeClr val="accent2">
                    <a:lumMod val="75000"/>
                  </a:schemeClr>
                </a:solidFill>
                <a:ea typeface="ＭＳ Ｐゴシック" panose="020B0600070205080204" pitchFamily="34" charset="-128"/>
              </a:rPr>
              <a:t>SEMESTA</a:t>
            </a:r>
            <a:r>
              <a:rPr lang="en-US" altLang="en-US" sz="1500" b="1" dirty="0">
                <a:solidFill>
                  <a:schemeClr val="accent2">
                    <a:lumMod val="75000"/>
                  </a:schemeClr>
                </a:solidFill>
                <a:ea typeface="ＭＳ Ｐゴシック" panose="020B0600070205080204" pitchFamily="34" charset="-128"/>
              </a:rPr>
              <a:t> - </a:t>
            </a:r>
            <a:r>
              <a:rPr lang="en-US" altLang="en-US" sz="1500" b="1" dirty="0" err="1">
                <a:solidFill>
                  <a:schemeClr val="accent2">
                    <a:lumMod val="75000"/>
                  </a:schemeClr>
                </a:solidFill>
                <a:ea typeface="ＭＳ Ｐゴシック" panose="020B0600070205080204" pitchFamily="34" charset="-128"/>
              </a:rPr>
              <a:t>EKONOMI</a:t>
            </a:r>
            <a:r>
              <a:rPr lang="en-US" altLang="en-US" sz="1500" b="1" dirty="0">
                <a:solidFill>
                  <a:schemeClr val="accent2">
                    <a:lumMod val="75000"/>
                  </a:schemeClr>
                </a:solidFill>
                <a:ea typeface="ＭＳ Ｐゴシック" panose="020B0600070205080204" pitchFamily="34" charset="-128"/>
              </a:rPr>
              <a:t> </a:t>
            </a:r>
            <a:r>
              <a:rPr lang="en-US" altLang="en-US" sz="1500" b="1" dirty="0" err="1">
                <a:solidFill>
                  <a:schemeClr val="accent2">
                    <a:lumMod val="75000"/>
                  </a:schemeClr>
                </a:solidFill>
                <a:ea typeface="ＭＳ Ｐゴシック" panose="020B0600070205080204" pitchFamily="34" charset="-128"/>
              </a:rPr>
              <a:t>PASAR</a:t>
            </a:r>
            <a:r>
              <a:rPr lang="en-US" altLang="en-US" sz="1500" b="1" dirty="0">
                <a:solidFill>
                  <a:schemeClr val="accent2">
                    <a:lumMod val="75000"/>
                  </a:schemeClr>
                </a:solidFill>
                <a:ea typeface="ＭＳ Ｐゴシック" panose="020B0600070205080204" pitchFamily="34" charset="-128"/>
              </a:rPr>
              <a:t> PANCASILA</a:t>
            </a:r>
            <a:br>
              <a:rPr lang="en-US" altLang="en-US" sz="1600" dirty="0">
                <a:ea typeface="ＭＳ Ｐゴシック" panose="020B0600070205080204" pitchFamily="34" charset="-128"/>
              </a:rPr>
            </a:br>
            <a:r>
              <a:rPr lang="en-US" altLang="en-US" sz="1000" dirty="0" err="1">
                <a:ea typeface="ＭＳ Ｐゴシック" panose="020B0600070205080204" pitchFamily="34" charset="-128"/>
              </a:rPr>
              <a:t>Aris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Arif</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Mundayat</a:t>
            </a:r>
            <a:r>
              <a:rPr lang="en-US" altLang="en-US" sz="1000" dirty="0">
                <a:ea typeface="ＭＳ Ｐゴシック" panose="020B0600070205080204" pitchFamily="34" charset="-128"/>
              </a:rPr>
              <a:t> – </a:t>
            </a:r>
            <a:r>
              <a:rPr lang="en-US" altLang="en-US" sz="1000" dirty="0" err="1">
                <a:ea typeface="ＭＳ Ｐゴシック" panose="020B0600070205080204" pitchFamily="34" charset="-128"/>
              </a:rPr>
              <a:t>Dosen</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Universitas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Pertahanan</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Indoniesia</a:t>
            </a:r>
            <a:r>
              <a:rPr lang="en-US" altLang="en-US" sz="1000" dirty="0">
                <a:ea typeface="ＭＳ Ｐゴシック" panose="020B0600070205080204" pitchFamily="34" charset="-128"/>
              </a:rPr>
              <a:t> – </a:t>
            </a:r>
            <a:r>
              <a:rPr lang="en-US" altLang="en-US" sz="1000" dirty="0" err="1">
                <a:ea typeface="ＭＳ Ｐゴシック" panose="020B0600070205080204" pitchFamily="34" charset="-128"/>
              </a:rPr>
              <a:t>Fakultas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Strategi</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Pertahanan</a:t>
            </a:r>
            <a:br>
              <a:rPr lang="en-US" altLang="en-US" sz="1000" dirty="0">
                <a:ea typeface="ＭＳ Ｐゴシック" panose="020B0600070205080204" pitchFamily="34" charset="-128"/>
              </a:rPr>
            </a:br>
            <a:r>
              <a:rPr lang="en-US" altLang="en-US" sz="1000" dirty="0" err="1">
                <a:ea typeface="ＭＳ Ｐゴシック" panose="020B0600070205080204" pitchFamily="34" charset="-128"/>
              </a:rPr>
              <a:t>Kompas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Kamis</a:t>
            </a:r>
            <a:r>
              <a:rPr lang="en-US" altLang="en-US" sz="1000" dirty="0">
                <a:ea typeface="ＭＳ Ｐゴシック" panose="020B0600070205080204" pitchFamily="34" charset="-128"/>
              </a:rPr>
              <a:t>, 21 </a:t>
            </a:r>
            <a:r>
              <a:rPr lang="en-US" altLang="en-US" sz="1000" dirty="0" err="1">
                <a:ea typeface="ＭＳ Ｐゴシック" panose="020B0600070205080204" pitchFamily="34" charset="-128"/>
              </a:rPr>
              <a:t>Juni</a:t>
            </a:r>
            <a:r>
              <a:rPr lang="en-US" altLang="en-US" sz="1000" dirty="0">
                <a:ea typeface="ＭＳ Ｐゴシック" panose="020B0600070205080204" pitchFamily="34" charset="-128"/>
              </a:rPr>
              <a:t> 2018</a:t>
            </a:r>
            <a:endParaRPr lang="en-US" altLang="en-US" sz="300" dirty="0">
              <a:ea typeface="ＭＳ Ｐゴシック" panose="020B0600070205080204" pitchFamily="34" charset="-128"/>
            </a:endParaRPr>
          </a:p>
        </p:txBody>
      </p:sp>
      <p:sp>
        <p:nvSpPr>
          <p:cNvPr id="6" name="Content Placeholder 2">
            <a:extLst>
              <a:ext uri="{FF2B5EF4-FFF2-40B4-BE49-F238E27FC236}">
                <a16:creationId xmlns:a16="http://schemas.microsoft.com/office/drawing/2014/main" id="{8B101EF6-74BC-154B-AA96-DDF5984B282D}"/>
              </a:ext>
            </a:extLst>
          </p:cNvPr>
          <p:cNvSpPr txBox="1">
            <a:spLocks/>
          </p:cNvSpPr>
          <p:nvPr/>
        </p:nvSpPr>
        <p:spPr bwMode="auto">
          <a:xfrm>
            <a:off x="457200" y="1171240"/>
            <a:ext cx="8229600"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altLang="en-US" sz="1800" i="1" dirty="0" err="1">
                <a:ea typeface="ＭＳ Ｐゴシック" panose="020B0600070205080204" pitchFamily="34" charset="-128"/>
              </a:rPr>
              <a:t>Paradigma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dari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Ekonomi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Pertahanan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dalam</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EKONOMI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PASAR</a:t>
            </a:r>
            <a:r>
              <a:rPr lang="en-US" altLang="en-US" sz="1800" dirty="0">
                <a:ea typeface="ＭＳ Ｐゴシック" panose="020B0600070205080204" pitchFamily="34" charset="-128"/>
              </a:rPr>
              <a:t> PANCASILA </a:t>
            </a:r>
            <a:r>
              <a:rPr lang="en-US" altLang="en-US" sz="1800" dirty="0" err="1">
                <a:ea typeface="ＭＳ Ｐゴシック" panose="020B0600070205080204" pitchFamily="34" charset="-128"/>
              </a:rPr>
              <a:t>adalah</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aspek</a:t>
            </a:r>
            <a:r>
              <a:rPr lang="en-US" altLang="en-US" sz="1800" dirty="0">
                <a:ea typeface="ＭＳ Ｐゴシック" panose="020B0600070205080204" pitchFamily="34" charset="-128"/>
              </a:rPr>
              <a:t> “</a:t>
            </a:r>
            <a:r>
              <a:rPr lang="en-US" altLang="ja-JP" sz="1800" b="1" i="1" dirty="0" err="1">
                <a:ea typeface="ＭＳ Ｐゴシック" panose="020B0600070205080204" pitchFamily="34" charset="-128"/>
              </a:rPr>
              <a:t>Kebersamaan</a:t>
            </a:r>
            <a:r>
              <a:rPr lang="en-US" altLang="en-US" sz="1800" dirty="0">
                <a:ea typeface="ＭＳ Ｐゴシック" panose="020B0600070205080204" pitchFamily="34" charset="-128"/>
              </a:rPr>
              <a:t>”</a:t>
            </a:r>
            <a:r>
              <a:rPr lang="en-US" altLang="ja-JP" sz="1800" dirty="0">
                <a:ea typeface="ＭＳ Ｐゴシック" panose="020B0600070205080204" pitchFamily="34" charset="-128"/>
              </a:rPr>
              <a:t>.</a:t>
            </a:r>
          </a:p>
          <a:p>
            <a:pPr algn="just"/>
            <a:r>
              <a:rPr lang="en-US" altLang="ja-JP" sz="1800" dirty="0" err="1">
                <a:ea typeface="ＭＳ Ｐゴシック" panose="020B0600070205080204" pitchFamily="34" charset="-128"/>
              </a:rPr>
              <a:t>Aspek</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Kebersamaan</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atau</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inklusifitas</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secara</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konstitusional</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ada</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pada</a:t>
            </a:r>
            <a:r>
              <a:rPr lang="en-US" altLang="ja-JP" sz="1800" dirty="0">
                <a:ea typeface="ＭＳ Ｐゴシック" panose="020B0600070205080204" pitchFamily="34" charset="-128"/>
              </a:rPr>
              <a:t> </a:t>
            </a:r>
            <a:r>
              <a:rPr lang="en-US" altLang="ja-JP" sz="1800" dirty="0" err="1">
                <a:ea typeface="ＭＳ Ｐゴシック" panose="020B0600070205080204" pitchFamily="34" charset="-128"/>
              </a:rPr>
              <a:t>Pasal</a:t>
            </a:r>
            <a:r>
              <a:rPr lang="en-US" altLang="ja-JP" sz="1800" dirty="0">
                <a:ea typeface="ＭＳ Ｐゴシック" panose="020B0600070205080204" pitchFamily="34" charset="-128"/>
              </a:rPr>
              <a:t> 33 </a:t>
            </a:r>
            <a:r>
              <a:rPr lang="en-US" altLang="ja-JP" sz="1800" dirty="0" err="1">
                <a:ea typeface="ＭＳ Ｐゴシック" panose="020B0600070205080204" pitchFamily="34" charset="-128"/>
              </a:rPr>
              <a:t>UUD</a:t>
            </a:r>
            <a:r>
              <a:rPr lang="en-US" altLang="ja-JP" sz="1800" dirty="0">
                <a:ea typeface="ＭＳ Ｐゴシック" panose="020B0600070205080204" pitchFamily="34" charset="-128"/>
              </a:rPr>
              <a:t> 1945.</a:t>
            </a:r>
          </a:p>
          <a:p>
            <a:pPr algn="just"/>
            <a:r>
              <a:rPr lang="en-US" altLang="en-US" sz="1800" dirty="0" err="1">
                <a:ea typeface="ＭＳ Ｐゴシック" panose="020B0600070205080204" pitchFamily="34" charset="-128"/>
              </a:rPr>
              <a:t>Tujuannya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untuk</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mencapai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kesejahteraan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rakyat</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kedaulatan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ekonomi</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secara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semesta</a:t>
            </a:r>
            <a:r>
              <a:rPr lang="en-US" altLang="en-US" sz="1800" dirty="0">
                <a:ea typeface="ＭＳ Ｐゴシック" panose="020B0600070205080204" pitchFamily="34" charset="-128"/>
              </a:rPr>
              <a:t>.</a:t>
            </a:r>
          </a:p>
          <a:p>
            <a:pPr algn="just"/>
            <a:endParaRPr lang="en-US" altLang="en-US" sz="2000" dirty="0">
              <a:ea typeface="ＭＳ Ｐゴシック" panose="020B0600070205080204" pitchFamily="34" charset="-128"/>
            </a:endParaRPr>
          </a:p>
          <a:p>
            <a:pPr algn="just"/>
            <a:r>
              <a:rPr lang="en-US" altLang="en-US" sz="1700" dirty="0" err="1">
                <a:ea typeface="ＭＳ Ｐゴシック" panose="020B0600070205080204" pitchFamily="34" charset="-128"/>
              </a:rPr>
              <a:t>Perbandingannya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ada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pada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fenomena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BARETOANG</a:t>
            </a:r>
            <a:r>
              <a:rPr lang="en-US" altLang="en-US" sz="1700" dirty="0">
                <a:ea typeface="ＭＳ Ｐゴシック" panose="020B0600070205080204" pitchFamily="34" charset="-128"/>
              </a:rPr>
              <a:t> yang </a:t>
            </a:r>
            <a:r>
              <a:rPr lang="en-US" altLang="en-US" sz="1700" dirty="0" err="1">
                <a:ea typeface="ＭＳ Ｐゴシック" panose="020B0600070205080204" pitchFamily="34" charset="-128"/>
              </a:rPr>
              <a:t>dilakukan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oleh</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wirausaha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Minang</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dengan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Rumah</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Makan</a:t>
            </a:r>
            <a:r>
              <a:rPr lang="en-US" altLang="en-US" sz="1700" dirty="0">
                <a:ea typeface="ＭＳ Ｐゴシック" panose="020B0600070205080204" pitchFamily="34" charset="-128"/>
              </a:rPr>
              <a:t> Padang-</a:t>
            </a:r>
            <a:r>
              <a:rPr lang="en-US" altLang="en-US" sz="1700" dirty="0" err="1">
                <a:ea typeface="ＭＳ Ｐゴシック" panose="020B0600070205080204" pitchFamily="34" charset="-128"/>
              </a:rPr>
              <a:t>nya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Baretoang</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secara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harafiah</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adalah</a:t>
            </a:r>
            <a:r>
              <a:rPr lang="en-US" altLang="en-US" sz="1700" dirty="0">
                <a:ea typeface="ＭＳ Ｐゴシック" panose="020B0600070205080204" pitchFamily="34" charset="-128"/>
              </a:rPr>
              <a:t> ‘</a:t>
            </a:r>
            <a:r>
              <a:rPr lang="en-US" altLang="ja-JP" sz="1700" dirty="0" err="1">
                <a:ea typeface="ＭＳ Ｐゴシック" panose="020B0600070205080204" pitchFamily="34" charset="-128"/>
              </a:rPr>
              <a:t>berhitung</a:t>
            </a:r>
            <a:r>
              <a:rPr lang="en-US" altLang="en-US" sz="1700" dirty="0">
                <a:ea typeface="ＭＳ Ｐゴシック" panose="020B0600070205080204" pitchFamily="34" charset="-128"/>
              </a:rPr>
              <a:t>’</a:t>
            </a:r>
            <a:r>
              <a:rPr lang="en-US" altLang="ja-JP" sz="1700" dirty="0">
                <a:ea typeface="ＭＳ Ｐゴシック" panose="020B0600070205080204" pitchFamily="34" charset="-128"/>
              </a:rPr>
              <a:t> yang </a:t>
            </a:r>
            <a:r>
              <a:rPr lang="en-US" altLang="ja-JP" sz="1700" dirty="0" err="1">
                <a:ea typeface="ＭＳ Ｐゴシック" panose="020B0600070205080204" pitchFamily="34" charset="-128"/>
              </a:rPr>
              <a:t>bermakna</a:t>
            </a:r>
            <a:r>
              <a:rPr lang="en-US" altLang="ja-JP" sz="1700" dirty="0">
                <a:ea typeface="ＭＳ Ｐゴシック" panose="020B0600070205080204" pitchFamily="34" charset="-128"/>
              </a:rPr>
              <a:t> </a:t>
            </a:r>
            <a:r>
              <a:rPr lang="en-US" altLang="en-US" sz="1700" dirty="0">
                <a:ea typeface="ＭＳ Ｐゴシック" panose="020B0600070205080204" pitchFamily="34" charset="-128"/>
              </a:rPr>
              <a:t>‘</a:t>
            </a:r>
            <a:r>
              <a:rPr lang="en-US" altLang="ja-JP" sz="1700" dirty="0" err="1">
                <a:ea typeface="ＭＳ Ｐゴシック" panose="020B0600070205080204" pitchFamily="34" charset="-128"/>
              </a:rPr>
              <a:t>bagi</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hasil</a:t>
            </a:r>
            <a:r>
              <a:rPr lang="en-US" altLang="en-US" sz="1700" dirty="0">
                <a:ea typeface="ＭＳ Ｐゴシック" panose="020B0600070205080204" pitchFamily="34" charset="-128"/>
              </a:rPr>
              <a:t>’</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berdasarkan</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sistem</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kesepakatan</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Bagi</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hasil</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ini</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dilakukan</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antara</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Pemodal</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sebesar</a:t>
            </a:r>
            <a:r>
              <a:rPr lang="en-US" altLang="ja-JP" sz="1700" dirty="0">
                <a:ea typeface="ＭＳ Ｐゴシック" panose="020B0600070205080204" pitchFamily="34" charset="-128"/>
              </a:rPr>
              <a:t> 50% </a:t>
            </a:r>
            <a:r>
              <a:rPr lang="en-US" altLang="ja-JP" sz="1700" dirty="0" err="1">
                <a:ea typeface="ＭＳ Ｐゴシック" panose="020B0600070205080204" pitchFamily="34" charset="-128"/>
              </a:rPr>
              <a:t>dengan</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pekerja</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juru</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masak</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asisten</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juru</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masak</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pelayan</a:t>
            </a:r>
            <a:r>
              <a:rPr lang="en-US" altLang="ja-JP" sz="1700" dirty="0">
                <a:ea typeface="ＭＳ Ｐゴシック" panose="020B0600070205080204" pitchFamily="34" charset="-128"/>
              </a:rPr>
              <a:t> – </a:t>
            </a:r>
            <a:r>
              <a:rPr lang="en-US" altLang="ja-JP" sz="1700" dirty="0" err="1">
                <a:ea typeface="ＭＳ Ｐゴシック" panose="020B0600070205080204" pitchFamily="34" charset="-128"/>
              </a:rPr>
              <a:t>sesuai</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hirarki</a:t>
            </a:r>
            <a:r>
              <a:rPr lang="en-US" altLang="ja-JP" sz="1700" dirty="0">
                <a:ea typeface="ＭＳ Ｐゴシック" panose="020B0600070205080204" pitchFamily="34" charset="-128"/>
              </a:rPr>
              <a:t>) 50 % </a:t>
            </a:r>
            <a:r>
              <a:rPr lang="en-US" altLang="ja-JP" sz="1700" dirty="0" err="1">
                <a:ea typeface="ＭＳ Ｐゴシック" panose="020B0600070205080204" pitchFamily="34" charset="-128"/>
              </a:rPr>
              <a:t>dari</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penghasilan</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bersih</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setelah</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dikurangi</a:t>
            </a:r>
            <a:r>
              <a:rPr lang="en-US" altLang="ja-JP" sz="1700" dirty="0">
                <a:ea typeface="ＭＳ Ｐゴシック" panose="020B0600070205080204" pitchFamily="34" charset="-128"/>
              </a:rPr>
              <a:t> </a:t>
            </a:r>
            <a:r>
              <a:rPr lang="en-US" altLang="ja-JP" sz="1700" dirty="0" err="1">
                <a:ea typeface="ＭＳ Ｐゴシック" panose="020B0600070205080204" pitchFamily="34" charset="-128"/>
              </a:rPr>
              <a:t>biaya</a:t>
            </a:r>
            <a:r>
              <a:rPr lang="en-US" altLang="ja-JP" sz="1700" dirty="0">
                <a:ea typeface="ＭＳ Ｐゴシック" panose="020B0600070205080204" pitchFamily="34" charset="-128"/>
              </a:rPr>
              <a:t>, zakat 2,5%, </a:t>
            </a:r>
            <a:r>
              <a:rPr lang="en-US" altLang="ja-JP" sz="1700" dirty="0" err="1">
                <a:ea typeface="ＭＳ Ｐゴシック" panose="020B0600070205080204" pitchFamily="34" charset="-128"/>
              </a:rPr>
              <a:t>dll</a:t>
            </a:r>
            <a:r>
              <a:rPr lang="en-US" altLang="ja-JP" sz="1700" dirty="0">
                <a:ea typeface="ＭＳ Ｐゴシック" panose="020B0600070205080204" pitchFamily="34" charset="-128"/>
              </a:rPr>
              <a:t>.). </a:t>
            </a:r>
            <a:r>
              <a:rPr lang="en-US" altLang="ja-JP" sz="1700" b="1" dirty="0" err="1">
                <a:ea typeface="ＭＳ Ｐゴシック" panose="020B0600070205080204" pitchFamily="34" charset="-128"/>
              </a:rPr>
              <a:t>Prinsip</a:t>
            </a:r>
            <a:r>
              <a:rPr lang="en-US" altLang="ja-JP" sz="1700" b="1" dirty="0">
                <a:ea typeface="ＭＳ Ｐゴシック" panose="020B0600070205080204" pitchFamily="34" charset="-128"/>
              </a:rPr>
              <a:t> </a:t>
            </a:r>
            <a:r>
              <a:rPr lang="en-US" altLang="ja-JP" sz="1700" b="1" dirty="0" err="1">
                <a:ea typeface="ＭＳ Ｐゴシック" panose="020B0600070205080204" pitchFamily="34" charset="-128"/>
              </a:rPr>
              <a:t>BARETOANG</a:t>
            </a:r>
            <a:r>
              <a:rPr lang="en-US" altLang="ja-JP" sz="1700" b="1" dirty="0">
                <a:ea typeface="ＭＳ Ｐゴシック" panose="020B0600070205080204" pitchFamily="34" charset="-128"/>
              </a:rPr>
              <a:t> </a:t>
            </a:r>
            <a:r>
              <a:rPr lang="en-US" altLang="ja-JP" sz="1700" b="1" dirty="0" err="1">
                <a:ea typeface="ＭＳ Ｐゴシック" panose="020B0600070205080204" pitchFamily="34" charset="-128"/>
              </a:rPr>
              <a:t>menunjukkan</a:t>
            </a:r>
            <a:r>
              <a:rPr lang="en-US" altLang="ja-JP" sz="1700" b="1" dirty="0">
                <a:ea typeface="ＭＳ Ｐゴシック" panose="020B0600070205080204" pitchFamily="34" charset="-128"/>
              </a:rPr>
              <a:t> </a:t>
            </a:r>
            <a:r>
              <a:rPr lang="en-US" altLang="ja-JP" sz="1700" b="1" dirty="0" err="1">
                <a:ea typeface="ＭＳ Ｐゴシック" panose="020B0600070205080204" pitchFamily="34" charset="-128"/>
              </a:rPr>
              <a:t>prinsip</a:t>
            </a:r>
            <a:r>
              <a:rPr lang="en-US" altLang="ja-JP" sz="1700" b="1" dirty="0">
                <a:ea typeface="ＭＳ Ｐゴシック" panose="020B0600070205080204" pitchFamily="34" charset="-128"/>
              </a:rPr>
              <a:t> </a:t>
            </a:r>
            <a:r>
              <a:rPr lang="en-US" altLang="ja-JP" sz="1700" b="1" dirty="0" err="1">
                <a:ea typeface="ＭＳ Ｐゴシック" panose="020B0600070205080204" pitchFamily="34" charset="-128"/>
              </a:rPr>
              <a:t>ekonomi</a:t>
            </a:r>
            <a:r>
              <a:rPr lang="en-US" altLang="ja-JP" sz="1700" b="1" dirty="0">
                <a:ea typeface="ＭＳ Ｐゴシック" panose="020B0600070205080204" pitchFamily="34" charset="-128"/>
              </a:rPr>
              <a:t> </a:t>
            </a:r>
            <a:r>
              <a:rPr lang="en-US" altLang="ja-JP" sz="1700" b="1" dirty="0" err="1">
                <a:ea typeface="ＭＳ Ｐゴシック" panose="020B0600070205080204" pitchFamily="34" charset="-128"/>
              </a:rPr>
              <a:t>kebersamaan</a:t>
            </a:r>
            <a:r>
              <a:rPr lang="en-US" altLang="ja-JP" sz="1700" dirty="0">
                <a:ea typeface="ＭＳ Ｐゴシック" panose="020B0600070205080204" pitchFamily="34" charset="-128"/>
              </a:rPr>
              <a:t>.</a:t>
            </a:r>
          </a:p>
          <a:p>
            <a:pPr algn="just"/>
            <a:r>
              <a:rPr lang="en-US" altLang="en-US" sz="1700" dirty="0" err="1">
                <a:ea typeface="ＭＳ Ｐゴシック" panose="020B0600070205080204" pitchFamily="34" charset="-128"/>
              </a:rPr>
              <a:t>Dalam</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perkembangannya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prinsip</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BARETOANG</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kalah</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dengan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sistem</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pengganjian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mingguan</a:t>
            </a:r>
            <a:r>
              <a:rPr lang="en-US" altLang="en-US" sz="1700" dirty="0">
                <a:ea typeface="ＭＳ Ｐゴシック" panose="020B0600070205080204" pitchFamily="34" charset="-128"/>
              </a:rPr>
              <a:t>/</a:t>
            </a:r>
            <a:r>
              <a:rPr lang="en-US" altLang="en-US" sz="1700" dirty="0" err="1">
                <a:ea typeface="ＭＳ Ｐゴシック" panose="020B0600070205080204" pitchFamily="34" charset="-128"/>
              </a:rPr>
              <a:t>bulanan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kepada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pekerja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Ini</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terjadi</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karena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tingginya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persaingan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pasar</a:t>
            </a:r>
            <a:r>
              <a:rPr lang="en-US" altLang="en-US" sz="1700" dirty="0">
                <a:ea typeface="ＭＳ Ｐゴシック" panose="020B0600070205080204" pitchFamily="34" charset="-128"/>
              </a:rPr>
              <a:t> yang </a:t>
            </a:r>
            <a:r>
              <a:rPr lang="en-US" altLang="en-US" sz="1700" dirty="0" err="1">
                <a:ea typeface="ＭＳ Ｐゴシック" panose="020B0600070205080204" pitchFamily="34" charset="-128"/>
              </a:rPr>
              <a:t>membawa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konsekuensi</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dimungkinkannya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memberhentikan</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tenaga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kerja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jika</a:t>
            </a:r>
            <a:r>
              <a:rPr lang="en-US" altLang="en-US" sz="1700" dirty="0">
                <a:ea typeface="ＭＳ Ｐゴシック" panose="020B0600070205080204" pitchFamily="34" charset="-128"/>
              </a:rPr>
              <a:t> </a:t>
            </a:r>
            <a:r>
              <a:rPr lang="en-US" altLang="en-US" sz="1700" dirty="0" err="1">
                <a:ea typeface="ＭＳ Ｐゴシック" panose="020B0600070205080204" pitchFamily="34" charset="-128"/>
              </a:rPr>
              <a:t>kalah</a:t>
            </a:r>
            <a:r>
              <a:rPr lang="en-US" altLang="en-US" sz="1700" dirty="0">
                <a:ea typeface="ＭＳ Ｐゴシック" panose="020B0600070205080204" pitchFamily="34" charset="-128"/>
              </a:rPr>
              <a:t> </a:t>
            </a:r>
            <a:r>
              <a:rPr lang="en-US" altLang="en-US" sz="1700" dirty="0" err="1">
                <a:solidFill>
                  <a:schemeClr val="bg1"/>
                </a:solidFill>
                <a:ea typeface="ＭＳ Ｐゴシック" panose="020B0600070205080204" pitchFamily="34" charset="-128"/>
              </a:rPr>
              <a:t>bersaing</a:t>
            </a:r>
            <a:r>
              <a:rPr lang="en-US" altLang="en-US" sz="1700" dirty="0">
                <a:solidFill>
                  <a:schemeClr val="bg1"/>
                </a:solidFill>
                <a:ea typeface="ＭＳ Ｐゴシック" panose="020B0600070205080204" pitchFamily="34" charset="-128"/>
              </a:rPr>
              <a:t> di </a:t>
            </a:r>
            <a:r>
              <a:rPr lang="en-US" altLang="en-US" sz="1700" dirty="0" err="1">
                <a:solidFill>
                  <a:schemeClr val="bg1"/>
                </a:solidFill>
                <a:ea typeface="ＭＳ Ｐゴシック" panose="020B0600070205080204" pitchFamily="34" charset="-128"/>
              </a:rPr>
              <a:t>pasar</a:t>
            </a:r>
            <a:r>
              <a:rPr lang="en-US" altLang="en-US" sz="1700" dirty="0">
                <a:solidFill>
                  <a:schemeClr val="bg1"/>
                </a:solidFill>
                <a:ea typeface="ＭＳ Ｐゴシック" panose="020B0600070205080204" pitchFamily="34" charset="-128"/>
              </a:rPr>
              <a:t> </a:t>
            </a:r>
            <a:r>
              <a:rPr lang="en-US" altLang="en-US" sz="1700" dirty="0" err="1">
                <a:solidFill>
                  <a:schemeClr val="bg1"/>
                </a:solidFill>
                <a:ea typeface="ＭＳ Ｐゴシック" panose="020B0600070205080204" pitchFamily="34" charset="-128"/>
              </a:rPr>
              <a:t>bebas</a:t>
            </a:r>
            <a:r>
              <a:rPr lang="en-US" altLang="en-US" sz="1700" dirty="0">
                <a:solidFill>
                  <a:schemeClr val="bg1"/>
                </a:solidFill>
                <a:ea typeface="ＭＳ Ｐゴシック" panose="020B0600070205080204" pitchFamily="34" charset="-128"/>
              </a:rPr>
              <a:t>.</a:t>
            </a:r>
          </a:p>
        </p:txBody>
      </p:sp>
    </p:spTree>
    <p:extLst>
      <p:ext uri="{BB962C8B-B14F-4D97-AF65-F5344CB8AC3E}">
        <p14:creationId xmlns:p14="http://schemas.microsoft.com/office/powerpoint/2010/main" val="46492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E7B6B445-2BDB-1F4D-8777-0139F755EFD5}"/>
              </a:ext>
            </a:extLst>
          </p:cNvPr>
          <p:cNvSpPr txBox="1">
            <a:spLocks/>
          </p:cNvSpPr>
          <p:nvPr/>
        </p:nvSpPr>
        <p:spPr bwMode="auto">
          <a:xfrm>
            <a:off x="-77274" y="-763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defRPr/>
            </a:pPr>
            <a:r>
              <a:rPr lang="en-US" altLang="en-US" sz="1500" b="1" dirty="0" err="1">
                <a:solidFill>
                  <a:schemeClr val="accent2">
                    <a:lumMod val="75000"/>
                  </a:schemeClr>
                </a:solidFill>
                <a:ea typeface="ＭＳ Ｐゴシック" panose="020B0600070205080204" pitchFamily="34" charset="-128"/>
              </a:rPr>
              <a:t>EKONOMI</a:t>
            </a:r>
            <a:r>
              <a:rPr lang="en-US" altLang="en-US" sz="1500" b="1" dirty="0">
                <a:solidFill>
                  <a:schemeClr val="accent2">
                    <a:lumMod val="75000"/>
                  </a:schemeClr>
                </a:solidFill>
                <a:ea typeface="ＭＳ Ｐゴシック" panose="020B0600070205080204" pitchFamily="34" charset="-128"/>
              </a:rPr>
              <a:t> </a:t>
            </a:r>
            <a:r>
              <a:rPr lang="en-US" altLang="en-US" sz="1500" b="1" dirty="0" err="1">
                <a:solidFill>
                  <a:schemeClr val="accent2">
                    <a:lumMod val="75000"/>
                  </a:schemeClr>
                </a:solidFill>
                <a:ea typeface="ＭＳ Ｐゴシック" panose="020B0600070205080204" pitchFamily="34" charset="-128"/>
              </a:rPr>
              <a:t>PERTAHANAN</a:t>
            </a:r>
            <a:r>
              <a:rPr lang="en-US" altLang="en-US" sz="1500" b="1" dirty="0">
                <a:solidFill>
                  <a:schemeClr val="accent2">
                    <a:lumMod val="75000"/>
                  </a:schemeClr>
                </a:solidFill>
                <a:ea typeface="ＭＳ Ｐゴシック" panose="020B0600070205080204" pitchFamily="34" charset="-128"/>
              </a:rPr>
              <a:t> </a:t>
            </a:r>
            <a:r>
              <a:rPr lang="en-US" altLang="en-US" sz="1500" b="1" dirty="0" err="1">
                <a:solidFill>
                  <a:schemeClr val="accent2">
                    <a:lumMod val="75000"/>
                  </a:schemeClr>
                </a:solidFill>
                <a:ea typeface="ＭＳ Ｐゴシック" panose="020B0600070205080204" pitchFamily="34" charset="-128"/>
              </a:rPr>
              <a:t>SEMESTA</a:t>
            </a:r>
            <a:r>
              <a:rPr lang="en-US" altLang="en-US" sz="1500" b="1" dirty="0">
                <a:solidFill>
                  <a:schemeClr val="accent2">
                    <a:lumMod val="75000"/>
                  </a:schemeClr>
                </a:solidFill>
                <a:ea typeface="ＭＳ Ｐゴシック" panose="020B0600070205080204" pitchFamily="34" charset="-128"/>
              </a:rPr>
              <a:t> - </a:t>
            </a:r>
            <a:r>
              <a:rPr lang="en-US" altLang="en-US" sz="1500" b="1" dirty="0" err="1">
                <a:solidFill>
                  <a:schemeClr val="accent2">
                    <a:lumMod val="75000"/>
                  </a:schemeClr>
                </a:solidFill>
                <a:ea typeface="ＭＳ Ｐゴシック" panose="020B0600070205080204" pitchFamily="34" charset="-128"/>
              </a:rPr>
              <a:t>EKONOMI</a:t>
            </a:r>
            <a:r>
              <a:rPr lang="en-US" altLang="en-US" sz="1500" b="1" dirty="0">
                <a:solidFill>
                  <a:schemeClr val="accent2">
                    <a:lumMod val="75000"/>
                  </a:schemeClr>
                </a:solidFill>
                <a:ea typeface="ＭＳ Ｐゴシック" panose="020B0600070205080204" pitchFamily="34" charset="-128"/>
              </a:rPr>
              <a:t> </a:t>
            </a:r>
            <a:r>
              <a:rPr lang="en-US" altLang="en-US" sz="1500" b="1" dirty="0" err="1">
                <a:solidFill>
                  <a:schemeClr val="accent2">
                    <a:lumMod val="75000"/>
                  </a:schemeClr>
                </a:solidFill>
                <a:ea typeface="ＭＳ Ｐゴシック" panose="020B0600070205080204" pitchFamily="34" charset="-128"/>
              </a:rPr>
              <a:t>PASAR</a:t>
            </a:r>
            <a:r>
              <a:rPr lang="en-US" altLang="en-US" sz="1500" b="1" dirty="0">
                <a:solidFill>
                  <a:schemeClr val="accent2">
                    <a:lumMod val="75000"/>
                  </a:schemeClr>
                </a:solidFill>
                <a:ea typeface="ＭＳ Ｐゴシック" panose="020B0600070205080204" pitchFamily="34" charset="-128"/>
              </a:rPr>
              <a:t> PANCASILA</a:t>
            </a:r>
            <a:br>
              <a:rPr lang="en-US" altLang="en-US" sz="1500" dirty="0">
                <a:ea typeface="ＭＳ Ｐゴシック" panose="020B0600070205080204" pitchFamily="34" charset="-128"/>
              </a:rPr>
            </a:br>
            <a:r>
              <a:rPr lang="en-US" altLang="en-US" sz="1000" dirty="0" err="1">
                <a:ea typeface="ＭＳ Ｐゴシック" panose="020B0600070205080204" pitchFamily="34" charset="-128"/>
              </a:rPr>
              <a:t>Aris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Arif</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Mundayat</a:t>
            </a:r>
            <a:r>
              <a:rPr lang="en-US" altLang="en-US" sz="1000" dirty="0">
                <a:ea typeface="ＭＳ Ｐゴシック" panose="020B0600070205080204" pitchFamily="34" charset="-128"/>
              </a:rPr>
              <a:t> – </a:t>
            </a:r>
            <a:r>
              <a:rPr lang="en-US" altLang="en-US" sz="1000" dirty="0" err="1">
                <a:ea typeface="ＭＳ Ｐゴシック" panose="020B0600070205080204" pitchFamily="34" charset="-128"/>
              </a:rPr>
              <a:t>Dosen</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Universitas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Pertahanan</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Indoniesia</a:t>
            </a:r>
            <a:r>
              <a:rPr lang="en-US" altLang="en-US" sz="1000" dirty="0">
                <a:ea typeface="ＭＳ Ｐゴシック" panose="020B0600070205080204" pitchFamily="34" charset="-128"/>
              </a:rPr>
              <a:t> – </a:t>
            </a:r>
            <a:r>
              <a:rPr lang="en-US" altLang="en-US" sz="1000" dirty="0" err="1">
                <a:ea typeface="ＭＳ Ｐゴシック" panose="020B0600070205080204" pitchFamily="34" charset="-128"/>
              </a:rPr>
              <a:t>Fakultas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Strategi</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Pertahanan</a:t>
            </a:r>
            <a:br>
              <a:rPr lang="en-US" altLang="en-US" sz="1000" dirty="0">
                <a:ea typeface="ＭＳ Ｐゴシック" panose="020B0600070205080204" pitchFamily="34" charset="-128"/>
              </a:rPr>
            </a:br>
            <a:r>
              <a:rPr lang="en-US" altLang="en-US" sz="1000" dirty="0" err="1">
                <a:ea typeface="ＭＳ Ｐゴシック" panose="020B0600070205080204" pitchFamily="34" charset="-128"/>
              </a:rPr>
              <a:t>Kompas</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Kamis</a:t>
            </a:r>
            <a:r>
              <a:rPr lang="en-US" altLang="en-US" sz="1000" dirty="0">
                <a:ea typeface="ＭＳ Ｐゴシック" panose="020B0600070205080204" pitchFamily="34" charset="-128"/>
              </a:rPr>
              <a:t>, 21 </a:t>
            </a:r>
            <a:r>
              <a:rPr lang="en-US" altLang="en-US" sz="1000" dirty="0" err="1">
                <a:ea typeface="ＭＳ Ｐゴシック" panose="020B0600070205080204" pitchFamily="34" charset="-128"/>
              </a:rPr>
              <a:t>Juni</a:t>
            </a:r>
            <a:r>
              <a:rPr lang="en-US" altLang="en-US" sz="1000" dirty="0">
                <a:ea typeface="ＭＳ Ｐゴシック" panose="020B0600070205080204" pitchFamily="34" charset="-128"/>
              </a:rPr>
              <a:t> 2018</a:t>
            </a:r>
          </a:p>
        </p:txBody>
      </p:sp>
      <p:sp>
        <p:nvSpPr>
          <p:cNvPr id="6" name="Content Placeholder 2">
            <a:extLst>
              <a:ext uri="{FF2B5EF4-FFF2-40B4-BE49-F238E27FC236}">
                <a16:creationId xmlns:a16="http://schemas.microsoft.com/office/drawing/2014/main" id="{74704CA4-05BA-4245-A055-9DC2314816D4}"/>
              </a:ext>
            </a:extLst>
          </p:cNvPr>
          <p:cNvSpPr txBox="1">
            <a:spLocks/>
          </p:cNvSpPr>
          <p:nvPr/>
        </p:nvSpPr>
        <p:spPr bwMode="auto">
          <a:xfrm>
            <a:off x="457200" y="1199658"/>
            <a:ext cx="82296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altLang="en-US" sz="2000" dirty="0" err="1">
                <a:ea typeface="ＭＳ Ｐゴシック" panose="020B0600070205080204" pitchFamily="34" charset="-128"/>
              </a:rPr>
              <a:t>Sementara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ini</a:t>
            </a:r>
            <a:r>
              <a:rPr lang="en-US" altLang="en-US" sz="2000" dirty="0">
                <a:ea typeface="ＭＳ Ｐゴシック" panose="020B0600070205080204" pitchFamily="34" charset="-128"/>
              </a:rPr>
              <a:t>, </a:t>
            </a:r>
            <a:r>
              <a:rPr lang="en-US" altLang="en-US" sz="2000" u="sng" dirty="0" err="1">
                <a:ea typeface="ＭＳ Ｐゴシック" panose="020B0600070205080204" pitchFamily="34" charset="-128"/>
              </a:rPr>
              <a:t>ukuran</a:t>
            </a:r>
            <a:r>
              <a:rPr lang="en-US" altLang="en-US" sz="2000" u="sng" dirty="0">
                <a:ea typeface="ＭＳ Ｐゴシック" panose="020B0600070205080204" pitchFamily="34" charset="-128"/>
              </a:rPr>
              <a:t> </a:t>
            </a:r>
            <a:r>
              <a:rPr lang="en-US" altLang="en-US" sz="2000" u="sng" dirty="0" err="1">
                <a:ea typeface="ＭＳ Ｐゴシック" panose="020B0600070205080204" pitchFamily="34" charset="-128"/>
              </a:rPr>
              <a:t>keberhasilan</a:t>
            </a:r>
            <a:r>
              <a:rPr lang="en-US" altLang="en-US" sz="2000" u="sng" dirty="0">
                <a:ea typeface="ＭＳ Ｐゴシック" panose="020B0600070205080204" pitchFamily="34" charset="-128"/>
              </a:rPr>
              <a:t> </a:t>
            </a:r>
            <a:r>
              <a:rPr lang="en-US" altLang="en-US" sz="2000" u="sng" dirty="0" err="1">
                <a:ea typeface="ＭＳ Ｐゴシック" panose="020B0600070205080204" pitchFamily="34" charset="-128"/>
              </a:rPr>
              <a:t>ekonomi</a:t>
            </a:r>
            <a:r>
              <a:rPr lang="en-US" altLang="en-US" sz="2000" u="sng" dirty="0">
                <a:ea typeface="ＭＳ Ｐゴシック" panose="020B0600070205080204" pitchFamily="34" charset="-128"/>
              </a:rPr>
              <a:t> </a:t>
            </a:r>
            <a:r>
              <a:rPr lang="en-US" altLang="en-US" sz="2000" u="sng" dirty="0" err="1">
                <a:ea typeface="ＭＳ Ｐゴシック" panose="020B0600070205080204" pitchFamily="34" charset="-128"/>
              </a:rPr>
              <a:t>suatu</a:t>
            </a:r>
            <a:r>
              <a:rPr lang="en-US" altLang="en-US" sz="2000" u="sng" dirty="0">
                <a:ea typeface="ＭＳ Ｐゴシック" panose="020B0600070205080204" pitchFamily="34" charset="-128"/>
              </a:rPr>
              <a:t> </a:t>
            </a:r>
            <a:r>
              <a:rPr lang="en-US" altLang="en-US" sz="2000" u="sng" dirty="0" err="1">
                <a:ea typeface="ＭＳ Ｐゴシック" panose="020B0600070205080204" pitchFamily="34" charset="-128"/>
              </a:rPr>
              <a:t>negara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instrumen</a:t>
            </a:r>
            <a:r>
              <a:rPr lang="en-US" altLang="en-US" sz="2000" dirty="0">
                <a:ea typeface="ＭＳ Ｐゴシック" panose="020B0600070205080204" pitchFamily="34" charset="-128"/>
              </a:rPr>
              <a:t> </a:t>
            </a:r>
            <a:r>
              <a:rPr lang="en-US" altLang="en-US" sz="2000" b="1" dirty="0" err="1">
                <a:ea typeface="ＭＳ Ｐゴシック" panose="020B0600070205080204" pitchFamily="34" charset="-128"/>
              </a:rPr>
              <a:t>pertumbuhan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ekonomi</a:t>
            </a:r>
            <a:r>
              <a:rPr lang="en-US" altLang="en-US" sz="2000" dirty="0">
                <a:ea typeface="ＭＳ Ｐゴシック" panose="020B0600070205080204" pitchFamily="34" charset="-128"/>
              </a:rPr>
              <a:t> yang </a:t>
            </a:r>
            <a:r>
              <a:rPr lang="en-US" altLang="en-US" sz="2000" dirty="0" err="1">
                <a:ea typeface="ＭＳ Ｐゴシック" panose="020B0600070205080204" pitchFamily="34" charset="-128"/>
              </a:rPr>
              <a:t>berbasis</a:t>
            </a:r>
            <a:r>
              <a:rPr lang="en-US" altLang="en-US" sz="2000" dirty="0">
                <a:ea typeface="ＭＳ Ｐゴシック" panose="020B0600070205080204" pitchFamily="34" charset="-128"/>
              </a:rPr>
              <a:t> data </a:t>
            </a:r>
            <a:r>
              <a:rPr lang="en-US" altLang="en-US" sz="2000" dirty="0" err="1">
                <a:ea typeface="ＭＳ Ｐゴシック" panose="020B0600070205080204" pitchFamily="34" charset="-128"/>
              </a:rPr>
              <a:t>PRODUK</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DOMESTIK</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BRUTO</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PDB</a:t>
            </a:r>
            <a:r>
              <a:rPr lang="en-US" altLang="en-US" sz="2000" dirty="0">
                <a:ea typeface="ＭＳ Ｐゴシック" panose="020B0600070205080204" pitchFamily="34" charset="-128"/>
              </a:rPr>
              <a:t>); </a:t>
            </a:r>
            <a:r>
              <a:rPr lang="en-US" altLang="en-US" sz="2000" u="sng" dirty="0" err="1">
                <a:ea typeface="ＭＳ Ｐゴシック" panose="020B0600070205080204" pitchFamily="34" charset="-128"/>
              </a:rPr>
              <a:t>padahal</a:t>
            </a:r>
            <a:r>
              <a:rPr lang="en-US" altLang="en-US" sz="2000" dirty="0">
                <a:ea typeface="ＭＳ Ｐゴシック" panose="020B0600070205080204" pitchFamily="34" charset="-128"/>
              </a:rPr>
              <a:t> </a:t>
            </a:r>
            <a:r>
              <a:rPr lang="en-US" altLang="en-US" sz="2000" i="1" dirty="0">
                <a:ea typeface="ＭＳ Ｐゴシック" panose="020B0600070205080204" pitchFamily="34" charset="-128"/>
              </a:rPr>
              <a:t>yang </a:t>
            </a:r>
            <a:r>
              <a:rPr lang="en-US" altLang="en-US" sz="2000" i="1" dirty="0" err="1">
                <a:ea typeface="ＭＳ Ｐゴシック" panose="020B0600070205080204" pitchFamily="34" charset="-128"/>
              </a:rPr>
              <a:t>perlu</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diperhatikan</a:t>
            </a:r>
            <a:r>
              <a:rPr lang="en-US" altLang="en-US" sz="2000" i="1" dirty="0">
                <a:ea typeface="ＭＳ Ｐゴシック" panose="020B0600070205080204" pitchFamily="34" charset="-128"/>
              </a:rPr>
              <a:t> juga </a:t>
            </a:r>
            <a:r>
              <a:rPr lang="en-US" altLang="en-US" sz="2000" i="1" dirty="0" err="1">
                <a:ea typeface="ＭＳ Ｐゴシック" panose="020B0600070205080204" pitchFamily="34" charset="-128"/>
              </a:rPr>
              <a:t>adalah</a:t>
            </a:r>
            <a:r>
              <a:rPr lang="en-US" altLang="en-US" sz="2000" i="1" dirty="0">
                <a:ea typeface="ＭＳ Ｐゴシック" panose="020B0600070205080204" pitchFamily="34" charset="-128"/>
              </a:rPr>
              <a:t> </a:t>
            </a:r>
            <a:r>
              <a:rPr lang="en-US" altLang="en-US" sz="2000" b="1" dirty="0" err="1">
                <a:ea typeface="ＭＳ Ｐゴシック" panose="020B0600070205080204" pitchFamily="34" charset="-128"/>
              </a:rPr>
              <a:t>DISTRIBUSI</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EKONOMI</a:t>
            </a:r>
            <a:r>
              <a:rPr lang="en-US" altLang="en-US" sz="2000" b="1" dirty="0">
                <a:ea typeface="ＭＳ Ｐゴシック" panose="020B0600070205080204" pitchFamily="34" charset="-128"/>
              </a:rPr>
              <a:t> yang </a:t>
            </a:r>
            <a:r>
              <a:rPr lang="en-US" altLang="en-US" sz="2000" b="1" dirty="0" err="1">
                <a:ea typeface="ＭＳ Ｐゴシック" panose="020B0600070205080204" pitchFamily="34" charset="-128"/>
              </a:rPr>
              <a:t>merefleksikan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KESENJANGAN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SOSIAL</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EKONOMI</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masyarakat</a:t>
            </a:r>
            <a:r>
              <a:rPr lang="en-US" altLang="en-US" sz="2000" dirty="0">
                <a:ea typeface="ＭＳ Ｐゴシック" panose="020B0600070205080204" pitchFamily="34" charset="-128"/>
              </a:rPr>
              <a:t>.</a:t>
            </a:r>
          </a:p>
          <a:p>
            <a:pPr algn="just"/>
            <a:endParaRPr lang="en-US" altLang="en-US" sz="2000" dirty="0">
              <a:ea typeface="ＭＳ Ｐゴシック" panose="020B0600070205080204" pitchFamily="34" charset="-128"/>
            </a:endParaRPr>
          </a:p>
          <a:p>
            <a:pPr algn="just"/>
            <a:r>
              <a:rPr lang="en-US" altLang="en-US" sz="2000" dirty="0" err="1">
                <a:ea typeface="ＭＳ Ｐゴシック" panose="020B0600070205080204" pitchFamily="34" charset="-128"/>
              </a:rPr>
              <a:t>Pada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paradigma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EKONOMI</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PERTAHANAN</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SEMESTA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dalam</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EKONOMI</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PASAR</a:t>
            </a:r>
            <a:r>
              <a:rPr lang="en-US" altLang="en-US" sz="2000" dirty="0">
                <a:ea typeface="ＭＳ Ｐゴシック" panose="020B0600070205080204" pitchFamily="34" charset="-128"/>
              </a:rPr>
              <a:t> PANCASILA </a:t>
            </a:r>
            <a:r>
              <a:rPr lang="en-US" altLang="en-US" sz="2000" dirty="0" err="1">
                <a:ea typeface="ＭＳ Ｐゴシック" panose="020B0600070205080204" pitchFamily="34" charset="-128"/>
              </a:rPr>
              <a:t>perlu</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memperlakukan</a:t>
            </a:r>
            <a:r>
              <a:rPr lang="en-US" altLang="en-US" sz="2000" dirty="0">
                <a:ea typeface="ＭＳ Ｐゴシック" panose="020B0600070205080204" pitchFamily="34" charset="-128"/>
              </a:rPr>
              <a:t> </a:t>
            </a:r>
            <a:r>
              <a:rPr lang="en-US" altLang="en-US" sz="2000" b="1" dirty="0" err="1">
                <a:ea typeface="ＭＳ Ｐゴシック" panose="020B0600070205080204" pitchFamily="34" charset="-128"/>
              </a:rPr>
              <a:t>pasar</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BUKAN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sebagai</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TEMPAT</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PERSAINGAN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EKONOMI</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seperti</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pada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EKONOMI</a:t>
            </a:r>
            <a:r>
              <a:rPr lang="en-US" altLang="en-US" sz="2000" dirty="0">
                <a:ea typeface="ＭＳ Ｐゴシック" panose="020B0600070205080204" pitchFamily="34" charset="-128"/>
              </a:rPr>
              <a:t> LIBERAL </a:t>
            </a:r>
            <a:r>
              <a:rPr lang="en-US" altLang="en-US" sz="2000" dirty="0" err="1">
                <a:ea typeface="ＭＳ Ｐゴシック" panose="020B0600070205080204" pitchFamily="34" charset="-128"/>
              </a:rPr>
              <a:t>maupun</a:t>
            </a:r>
            <a:r>
              <a:rPr lang="en-US" altLang="en-US" sz="2000" dirty="0">
                <a:ea typeface="ＭＳ Ｐゴシック" panose="020B0600070205080204" pitchFamily="34" charset="-128"/>
              </a:rPr>
              <a:t> NEO-LIBERAL, </a:t>
            </a:r>
            <a:r>
              <a:rPr lang="en-US" altLang="en-US" sz="2000" b="1" dirty="0" err="1">
                <a:ea typeface="ＭＳ Ｐゴシック" panose="020B0600070205080204" pitchFamily="34" charset="-128"/>
              </a:rPr>
              <a:t>melainkan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sebagai</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RUANG</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UNTUK</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BERBAGI</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PASAR</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dengan</a:t>
            </a:r>
            <a:r>
              <a:rPr lang="en-US" altLang="en-US" sz="2000" b="1" dirty="0">
                <a:ea typeface="ＭＳ Ｐゴシック" panose="020B0600070205080204" pitchFamily="34" charset="-128"/>
              </a:rPr>
              <a:t> </a:t>
            </a:r>
            <a:r>
              <a:rPr lang="en-US" altLang="en-US" sz="2000" b="1" dirty="0" err="1">
                <a:ea typeface="ＭＳ Ｐゴシック" panose="020B0600070205080204" pitchFamily="34" charset="-128"/>
              </a:rPr>
              <a:t>membangun</a:t>
            </a:r>
            <a:r>
              <a:rPr lang="en-US" altLang="en-US" sz="2000" b="1" dirty="0">
                <a:ea typeface="ＭＳ Ｐゴシック" panose="020B0600070205080204" pitchFamily="34" charset="-128"/>
              </a:rPr>
              <a:t>  </a:t>
            </a:r>
            <a:r>
              <a:rPr lang="en-US" altLang="en-US" sz="2000" b="1" i="1" dirty="0">
                <a:ea typeface="ＭＳ Ｐゴシック" panose="020B0600070205080204" pitchFamily="34" charset="-128"/>
              </a:rPr>
              <a:t>coordinated supply and market chains</a:t>
            </a:r>
            <a:r>
              <a:rPr lang="en-US" altLang="en-US" sz="2000" b="1" dirty="0">
                <a:ea typeface="ＭＳ Ｐゴシック" panose="020B0600070205080204" pitchFamily="34" charset="-128"/>
              </a:rPr>
              <a:t> </a:t>
            </a:r>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mata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rantai</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pengadaan</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dan</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pasar</a:t>
            </a:r>
            <a:r>
              <a:rPr lang="en-US" altLang="en-US" sz="2000" dirty="0">
                <a:ea typeface="ＭＳ Ｐゴシック" panose="020B0600070205080204" pitchFamily="34" charset="-128"/>
              </a:rPr>
              <a:t> yang </a:t>
            </a:r>
            <a:r>
              <a:rPr lang="en-US" altLang="en-US" sz="2000" dirty="0" err="1">
                <a:ea typeface="ＭＳ Ｐゴシック" panose="020B0600070205080204" pitchFamily="34" charset="-128"/>
              </a:rPr>
              <a:t>terkoordinasi</a:t>
            </a:r>
            <a:r>
              <a:rPr lang="en-US" altLang="en-US" sz="2000" dirty="0">
                <a:ea typeface="ＭＳ Ｐゴシック" panose="020B0600070205080204" pitchFamily="34" charset="-128"/>
              </a:rPr>
              <a:t>). </a:t>
            </a:r>
          </a:p>
          <a:p>
            <a:pPr algn="just"/>
            <a:endParaRPr lang="en-US" altLang="en-US" sz="2000" dirty="0">
              <a:ea typeface="ＭＳ Ｐゴシック" panose="020B0600070205080204" pitchFamily="34" charset="-128"/>
            </a:endParaRPr>
          </a:p>
          <a:p>
            <a:pPr algn="just"/>
            <a:r>
              <a:rPr lang="en-US" altLang="en-US" sz="2000" i="1" dirty="0" err="1">
                <a:ea typeface="ＭＳ Ｐゴシック" panose="020B0600070205080204" pitchFamily="34" charset="-128"/>
              </a:rPr>
              <a:t>EKONOMI</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PASAR</a:t>
            </a:r>
            <a:r>
              <a:rPr lang="en-US" altLang="en-US" sz="2000" i="1" dirty="0">
                <a:ea typeface="ＭＳ Ｐゴシック" panose="020B0600070205080204" pitchFamily="34" charset="-128"/>
              </a:rPr>
              <a:t> PANCASILA </a:t>
            </a:r>
            <a:r>
              <a:rPr lang="en-US" altLang="en-US" sz="2000" i="1" dirty="0" err="1">
                <a:ea typeface="ＭＳ Ｐゴシック" panose="020B0600070205080204" pitchFamily="34" charset="-128"/>
              </a:rPr>
              <a:t>sebagai</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EKONOMI</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PERTAHANAN</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SEMESTA</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dirancang</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untuk</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mengelola</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perilaku</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ekonomi</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guna</a:t>
            </a:r>
            <a:r>
              <a:rPr lang="en-US" altLang="en-US" sz="2000" i="1" dirty="0">
                <a:ea typeface="ＭＳ Ｐゴシック" panose="020B0600070205080204" pitchFamily="34" charset="-128"/>
              </a:rPr>
              <a:t> </a:t>
            </a:r>
            <a:r>
              <a:rPr lang="en-US" altLang="en-US" sz="2000" i="1" dirty="0" err="1">
                <a:ea typeface="ＭＳ Ｐゴシック" panose="020B0600070205080204" pitchFamily="34" charset="-128"/>
              </a:rPr>
              <a:t>MENGHINDARI</a:t>
            </a:r>
            <a:r>
              <a:rPr lang="en-US" altLang="en-US" sz="2000" i="1" dirty="0">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PEMUSATAN</a:t>
            </a:r>
            <a:r>
              <a:rPr lang="en-US" altLang="en-US" sz="2000" i="1" dirty="0">
                <a:solidFill>
                  <a:schemeClr val="bg1"/>
                </a:solidFill>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KEKAYAAN</a:t>
            </a:r>
            <a:r>
              <a:rPr lang="en-US" altLang="en-US" sz="2000" i="1" dirty="0">
                <a:solidFill>
                  <a:schemeClr val="bg1"/>
                </a:solidFill>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pada</a:t>
            </a:r>
            <a:r>
              <a:rPr lang="en-US" altLang="en-US" sz="2000" i="1" dirty="0">
                <a:solidFill>
                  <a:schemeClr val="bg1"/>
                </a:solidFill>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sedikit</a:t>
            </a:r>
            <a:r>
              <a:rPr lang="en-US" altLang="en-US" sz="2000" i="1" dirty="0">
                <a:solidFill>
                  <a:schemeClr val="bg1"/>
                </a:solidFill>
                <a:ea typeface="ＭＳ Ｐゴシック" panose="020B0600070205080204" pitchFamily="34" charset="-128"/>
              </a:rPr>
              <a:t> orang yang </a:t>
            </a:r>
            <a:r>
              <a:rPr lang="en-US" altLang="en-US" sz="2000" i="1" dirty="0" err="1">
                <a:solidFill>
                  <a:schemeClr val="bg1"/>
                </a:solidFill>
                <a:ea typeface="ＭＳ Ｐゴシック" panose="020B0600070205080204" pitchFamily="34" charset="-128"/>
              </a:rPr>
              <a:t>berhasrat</a:t>
            </a:r>
            <a:r>
              <a:rPr lang="en-US" altLang="en-US" sz="2000" i="1" dirty="0">
                <a:solidFill>
                  <a:schemeClr val="bg1"/>
                </a:solidFill>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mempengaruhi</a:t>
            </a:r>
            <a:r>
              <a:rPr lang="en-US" altLang="en-US" sz="2000" i="1" dirty="0">
                <a:solidFill>
                  <a:schemeClr val="bg1"/>
                </a:solidFill>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sistem</a:t>
            </a:r>
            <a:r>
              <a:rPr lang="en-US" altLang="en-US" sz="2000" i="1" dirty="0">
                <a:solidFill>
                  <a:schemeClr val="bg1"/>
                </a:solidFill>
                <a:ea typeface="ＭＳ Ｐゴシック" panose="020B0600070205080204" pitchFamily="34" charset="-128"/>
              </a:rPr>
              <a:t> </a:t>
            </a:r>
            <a:r>
              <a:rPr lang="en-US" altLang="en-US" sz="2000" i="1" dirty="0" err="1">
                <a:solidFill>
                  <a:schemeClr val="bg1"/>
                </a:solidFill>
                <a:ea typeface="ＭＳ Ｐゴシック" panose="020B0600070205080204" pitchFamily="34" charset="-128"/>
              </a:rPr>
              <a:t>politik</a:t>
            </a:r>
            <a:r>
              <a:rPr lang="en-US" altLang="en-US" sz="2000" dirty="0">
                <a:solidFill>
                  <a:schemeClr val="bg1"/>
                </a:solidFill>
                <a:ea typeface="ＭＳ Ｐゴシック" panose="020B0600070205080204" pitchFamily="34" charset="-128"/>
              </a:rPr>
              <a:t>.</a:t>
            </a:r>
          </a:p>
        </p:txBody>
      </p:sp>
    </p:spTree>
    <p:extLst>
      <p:ext uri="{BB962C8B-B14F-4D97-AF65-F5344CB8AC3E}">
        <p14:creationId xmlns:p14="http://schemas.microsoft.com/office/powerpoint/2010/main" val="46492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F8527F4E-E829-C441-989C-8AE2D797CDC0}"/>
              </a:ext>
            </a:extLst>
          </p:cNvPr>
          <p:cNvSpPr txBox="1">
            <a:spLocks/>
          </p:cNvSpPr>
          <p:nvPr/>
        </p:nvSpPr>
        <p:spPr bwMode="auto">
          <a:xfrm>
            <a:off x="685800" y="1217612"/>
            <a:ext cx="7772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6600">
                <a:latin typeface="Edwardian Script ITC" panose="030303020407070D0804" pitchFamily="66" charset="77"/>
                <a:ea typeface="ＭＳ Ｐゴシック" panose="020B0600070205080204" pitchFamily="34" charset="-128"/>
              </a:rPr>
              <a:t>Pancasila </a:t>
            </a:r>
            <a:br>
              <a:rPr lang="en-US" altLang="en-US" sz="6600">
                <a:latin typeface="Edwardian Script ITC" panose="030303020407070D0804" pitchFamily="66" charset="77"/>
                <a:ea typeface="ＭＳ Ｐゴシック" panose="020B0600070205080204" pitchFamily="34" charset="-128"/>
              </a:rPr>
            </a:br>
            <a:r>
              <a:rPr lang="en-US" altLang="en-US" sz="6600">
                <a:latin typeface="Edwardian Script ITC" panose="030303020407070D0804" pitchFamily="66" charset="77"/>
                <a:ea typeface="ＭＳ Ｐゴシック" panose="020B0600070205080204" pitchFamily="34" charset="-128"/>
              </a:rPr>
              <a:t>sebagai</a:t>
            </a:r>
            <a:br>
              <a:rPr lang="en-US" altLang="en-US" sz="6600">
                <a:latin typeface="Edwardian Script ITC" panose="030303020407070D0804" pitchFamily="66" charset="77"/>
                <a:ea typeface="ＭＳ Ｐゴシック" panose="020B0600070205080204" pitchFamily="34" charset="-128"/>
              </a:rPr>
            </a:br>
            <a:r>
              <a:rPr lang="en-US" altLang="en-US" sz="6600">
                <a:latin typeface="Edwardian Script ITC" panose="030303020407070D0804" pitchFamily="66" charset="77"/>
                <a:ea typeface="ＭＳ Ｐゴシック" panose="020B0600070205080204" pitchFamily="34" charset="-128"/>
              </a:rPr>
              <a:t>sumber dari segala sumber hukum</a:t>
            </a:r>
            <a:br>
              <a:rPr lang="en-US" altLang="en-US" sz="6600">
                <a:latin typeface="Edwardian Script ITC" panose="030303020407070D0804" pitchFamily="66" charset="77"/>
                <a:ea typeface="ＭＳ Ｐゴシック" panose="020B0600070205080204" pitchFamily="34" charset="-128"/>
              </a:rPr>
            </a:br>
            <a:r>
              <a:rPr lang="en-US" altLang="en-US" sz="6600">
                <a:latin typeface="Edwardian Script ITC" panose="030303020407070D0804" pitchFamily="66" charset="77"/>
                <a:ea typeface="ＭＳ Ｐゴシック" panose="020B0600070205080204" pitchFamily="34" charset="-128"/>
              </a:rPr>
              <a:t>di Indonesia</a:t>
            </a:r>
            <a:endParaRPr lang="en-US" altLang="en-US" sz="6600" dirty="0">
              <a:latin typeface="Edwardian Script ITC" panose="030303020407070D0804" pitchFamily="66" charset="77"/>
              <a:ea typeface="ＭＳ Ｐゴシック" panose="020B0600070205080204" pitchFamily="34" charset="-128"/>
            </a:endParaRPr>
          </a:p>
        </p:txBody>
      </p:sp>
    </p:spTree>
    <p:extLst>
      <p:ext uri="{BB962C8B-B14F-4D97-AF65-F5344CB8AC3E}">
        <p14:creationId xmlns:p14="http://schemas.microsoft.com/office/powerpoint/2010/main" val="46492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2F3C2FF6-C7A8-F346-A2E1-E02EE5D897AB}"/>
              </a:ext>
            </a:extLst>
          </p:cNvPr>
          <p:cNvSpPr txBox="1">
            <a:spLocks/>
          </p:cNvSpPr>
          <p:nvPr/>
        </p:nvSpPr>
        <p:spPr bwMode="auto">
          <a:xfrm>
            <a:off x="-38637" y="195620"/>
            <a:ext cx="822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id-ID" altLang="en-US" sz="1500" dirty="0">
                <a:ea typeface="ＭＳ Ｐゴシック" panose="020B0600070205080204" pitchFamily="34" charset="-128"/>
              </a:rPr>
              <a:t>Pancasila sebagai </a:t>
            </a:r>
            <a:r>
              <a:rPr lang="id-ID" altLang="en-US" sz="1500" b="1" dirty="0">
                <a:solidFill>
                  <a:srgbClr val="FF0000"/>
                </a:solidFill>
                <a:ea typeface="ＭＳ Ｐゴシック" panose="020B0600070205080204" pitchFamily="34" charset="-128"/>
              </a:rPr>
              <a:t>sumber dari segala sumber hukum </a:t>
            </a:r>
            <a:r>
              <a:rPr lang="id-ID" altLang="en-US" sz="1500" dirty="0">
                <a:ea typeface="ＭＳ Ｐゴシック" panose="020B0600070205080204" pitchFamily="34" charset="-128"/>
              </a:rPr>
              <a:t>di Indonesia</a:t>
            </a:r>
            <a:endParaRPr lang="en-US" altLang="en-US" sz="1500" dirty="0">
              <a:ea typeface="ＭＳ Ｐゴシック" panose="020B0600070205080204" pitchFamily="34" charset="-128"/>
            </a:endParaRPr>
          </a:p>
        </p:txBody>
      </p:sp>
      <p:sp>
        <p:nvSpPr>
          <p:cNvPr id="6" name="Content Placeholder 2">
            <a:extLst>
              <a:ext uri="{FF2B5EF4-FFF2-40B4-BE49-F238E27FC236}">
                <a16:creationId xmlns:a16="http://schemas.microsoft.com/office/drawing/2014/main" id="{C9751F4A-900D-2D41-9283-5F291E972FCF}"/>
              </a:ext>
            </a:extLst>
          </p:cNvPr>
          <p:cNvSpPr txBox="1">
            <a:spLocks/>
          </p:cNvSpPr>
          <p:nvPr/>
        </p:nvSpPr>
        <p:spPr bwMode="auto">
          <a:xfrm>
            <a:off x="457200" y="993309"/>
            <a:ext cx="8229600" cy="571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charset="0"/>
              <a:buChar char="•"/>
              <a:defRPr/>
            </a:pPr>
            <a:r>
              <a:rPr lang="id-ID" sz="1600" dirty="0"/>
              <a:t>Bagi bangsa Indonesia, perwujudan dari pemikiran, perkataan, dan perilaku yang benar dan adil, terkandung dalam dan didasarkan pada Pancasila, demikian pula dalam menentukan hukum yang benar dan yang adil.  Dalam hal ini, </a:t>
            </a:r>
            <a:r>
              <a:rPr lang="id-ID" sz="1600" u="sng" dirty="0"/>
              <a:t>Pancasila sebagai kepribadian bangsa dan pandangan hidup yang dipergunakan sebagai pegangan dan pedoman hidup sehari-hari</a:t>
            </a:r>
            <a:r>
              <a:rPr lang="id-ID" sz="1600" dirty="0"/>
              <a:t>.</a:t>
            </a:r>
            <a:endParaRPr lang="en-US" sz="1600" dirty="0"/>
          </a:p>
          <a:p>
            <a:pPr algn="just">
              <a:buFont typeface="Arial" charset="0"/>
              <a:buChar char="•"/>
              <a:defRPr/>
            </a:pPr>
            <a:endParaRPr lang="id-ID" sz="1600" dirty="0"/>
          </a:p>
          <a:p>
            <a:pPr algn="just">
              <a:buFont typeface="Arial" charset="0"/>
              <a:buChar char="•"/>
              <a:defRPr/>
            </a:pPr>
            <a:r>
              <a:rPr lang="id-ID" sz="1600" dirty="0"/>
              <a:t>Dari kepribadian dan pandangan hidup bangsa Indonesia </a:t>
            </a:r>
            <a:r>
              <a:rPr lang="id-ID" sz="1600" u="sng" dirty="0"/>
              <a:t>digali suatu dasar negara Republik Indonesia</a:t>
            </a:r>
            <a:r>
              <a:rPr lang="id-ID" sz="1600" dirty="0"/>
              <a:t>, yaitu dasar negara Pancasila.  Dasar negara ini dipergunakan sebagai </a:t>
            </a:r>
            <a:r>
              <a:rPr lang="id-ID" sz="1600" u="sng" dirty="0"/>
              <a:t>dasar untuk mengatur penyelenggaraan pemerintahan negara</a:t>
            </a:r>
            <a:r>
              <a:rPr lang="id-ID" sz="1600" dirty="0"/>
              <a:t>.</a:t>
            </a:r>
            <a:endParaRPr lang="en-US" sz="1600" dirty="0"/>
          </a:p>
          <a:p>
            <a:pPr algn="just">
              <a:buFont typeface="Arial" charset="0"/>
              <a:buChar char="•"/>
              <a:defRPr/>
            </a:pPr>
            <a:endParaRPr lang="id-ID" sz="1600" dirty="0"/>
          </a:p>
          <a:p>
            <a:pPr algn="just">
              <a:buFont typeface="Arial" charset="0"/>
              <a:buChar char="•"/>
              <a:defRPr/>
            </a:pPr>
            <a:r>
              <a:rPr lang="id-ID" sz="1600" dirty="0"/>
              <a:t>Dalam melaksanakan </a:t>
            </a:r>
            <a:r>
              <a:rPr lang="id-ID" sz="1600" u="sng" dirty="0"/>
              <a:t>penyelenggaraan pemerintahan negara diperlukan berbagai hukum</a:t>
            </a:r>
            <a:r>
              <a:rPr lang="id-ID" sz="1600" dirty="0"/>
              <a:t>.</a:t>
            </a:r>
            <a:endParaRPr lang="en-US" sz="1600" dirty="0"/>
          </a:p>
          <a:p>
            <a:pPr algn="just">
              <a:buFont typeface="Arial" charset="0"/>
              <a:buChar char="•"/>
              <a:defRPr/>
            </a:pPr>
            <a:r>
              <a:rPr lang="id-ID" sz="1600" u="sng" dirty="0"/>
              <a:t>Semua hukum tersebut harus bersumber pada Pancasila</a:t>
            </a:r>
            <a:r>
              <a:rPr lang="id-ID" sz="1600" dirty="0"/>
              <a:t>.  Dengan perkataan lain, bagi negara Republik Indonesia, </a:t>
            </a:r>
            <a:r>
              <a:rPr lang="id-ID" sz="1600" u="sng" dirty="0"/>
              <a:t>Pancasila adalah sumber dari segala sumber hukum</a:t>
            </a:r>
            <a:r>
              <a:rPr lang="id-ID" sz="1600" dirty="0"/>
              <a:t> atau </a:t>
            </a:r>
            <a:r>
              <a:rPr lang="id-ID" sz="1600" u="sng" dirty="0"/>
              <a:t>sumber tertib hukum</a:t>
            </a:r>
            <a:r>
              <a:rPr lang="id-ID" sz="1600" dirty="0"/>
              <a:t> atau </a:t>
            </a:r>
            <a:r>
              <a:rPr lang="id-ID" sz="1600" u="sng" dirty="0"/>
              <a:t>cita hukum </a:t>
            </a:r>
            <a:r>
              <a:rPr lang="en-US" sz="1600" u="sng" dirty="0"/>
              <a:t>(</a:t>
            </a:r>
            <a:r>
              <a:rPr lang="en-US" sz="1600" i="1" u="sng" dirty="0" err="1"/>
              <a:t>rechtsidee</a:t>
            </a:r>
            <a:r>
              <a:rPr lang="en-US" sz="1600" u="sng" dirty="0"/>
              <a:t>)</a:t>
            </a:r>
            <a:r>
              <a:rPr lang="en-US" sz="1600" dirty="0"/>
              <a:t> </a:t>
            </a:r>
            <a:r>
              <a:rPr lang="id-ID" sz="1600" dirty="0"/>
              <a:t>negara Republik Indonesia.</a:t>
            </a:r>
            <a:endParaRPr lang="en-US" sz="1600" dirty="0"/>
          </a:p>
          <a:p>
            <a:pPr algn="just">
              <a:buFont typeface="Arial" charset="0"/>
              <a:buChar char="•"/>
              <a:defRPr/>
            </a:pPr>
            <a:r>
              <a:rPr lang="en-US" sz="1600" dirty="0" err="1"/>
              <a:t>Cita</a:t>
            </a:r>
            <a:r>
              <a:rPr lang="en-US" sz="1600" dirty="0"/>
              <a:t> </a:t>
            </a:r>
            <a:r>
              <a:rPr lang="en-US" sz="1600" dirty="0" err="1"/>
              <a:t>hukum</a:t>
            </a:r>
            <a:r>
              <a:rPr lang="en-US" sz="1600" dirty="0"/>
              <a:t> </a:t>
            </a:r>
            <a:r>
              <a:rPr lang="en-US" sz="1600" dirty="0" err="1"/>
              <a:t>mempunyai</a:t>
            </a:r>
            <a:r>
              <a:rPr lang="en-US" sz="1600" dirty="0"/>
              <a:t> 2 </a:t>
            </a:r>
            <a:r>
              <a:rPr lang="en-US" sz="1600" dirty="0" err="1"/>
              <a:t>kategori</a:t>
            </a:r>
            <a:r>
              <a:rPr lang="en-US" sz="1600" dirty="0"/>
              <a:t> </a:t>
            </a:r>
            <a:r>
              <a:rPr lang="en-US" sz="1600" dirty="0" err="1"/>
              <a:t>fungsi</a:t>
            </a:r>
            <a:r>
              <a:rPr lang="en-US" sz="1600" dirty="0"/>
              <a:t>:</a:t>
            </a:r>
          </a:p>
          <a:p>
            <a:pPr lvl="6" algn="just">
              <a:defRPr/>
            </a:pPr>
            <a:r>
              <a:rPr lang="en-US" sz="1400" dirty="0" err="1"/>
              <a:t>Fungsi</a:t>
            </a:r>
            <a:r>
              <a:rPr lang="en-US" sz="1400" dirty="0"/>
              <a:t> </a:t>
            </a:r>
            <a:r>
              <a:rPr lang="en-US" sz="1400" i="1" dirty="0" err="1"/>
              <a:t>konstitutif</a:t>
            </a:r>
            <a:r>
              <a:rPr lang="en-US" sz="1400" dirty="0"/>
              <a:t> yang </a:t>
            </a:r>
            <a:r>
              <a:rPr lang="en-US" sz="1400" dirty="0" err="1"/>
              <a:t>menentukan</a:t>
            </a:r>
            <a:r>
              <a:rPr lang="en-US" sz="1400" dirty="0"/>
              <a:t> </a:t>
            </a:r>
            <a:r>
              <a:rPr lang="en-US" sz="1400" u="sng" dirty="0" err="1"/>
              <a:t>dasar</a:t>
            </a:r>
            <a:r>
              <a:rPr lang="en-US" sz="1400" u="sng" dirty="0"/>
              <a:t> </a:t>
            </a:r>
            <a:r>
              <a:rPr lang="en-US" sz="1400" u="sng" dirty="0" err="1"/>
              <a:t>dari</a:t>
            </a:r>
            <a:r>
              <a:rPr lang="en-US" sz="1400" u="sng" dirty="0"/>
              <a:t> </a:t>
            </a:r>
            <a:r>
              <a:rPr lang="en-US" sz="1400" u="sng" dirty="0" err="1"/>
              <a:t>suatu</a:t>
            </a:r>
            <a:r>
              <a:rPr lang="en-US" sz="1400" u="sng" dirty="0"/>
              <a:t> </a:t>
            </a:r>
            <a:r>
              <a:rPr lang="en-US" sz="1400" u="sng" dirty="0" err="1"/>
              <a:t>tata</a:t>
            </a:r>
            <a:r>
              <a:rPr lang="en-US" sz="1400" u="sng" dirty="0"/>
              <a:t> </a:t>
            </a:r>
            <a:r>
              <a:rPr lang="en-US" sz="1400" u="sng" dirty="0" err="1"/>
              <a:t>hukum</a:t>
            </a:r>
            <a:r>
              <a:rPr lang="en-US" sz="1400" dirty="0"/>
              <a:t>;</a:t>
            </a:r>
          </a:p>
          <a:p>
            <a:pPr lvl="6" algn="just">
              <a:defRPr/>
            </a:pPr>
            <a:r>
              <a:rPr lang="en-US" sz="1400" dirty="0" err="1"/>
              <a:t>Fungsi</a:t>
            </a:r>
            <a:r>
              <a:rPr lang="en-US" sz="1400" dirty="0"/>
              <a:t> </a:t>
            </a:r>
            <a:r>
              <a:rPr lang="en-US" sz="1400" i="1" dirty="0" err="1"/>
              <a:t>regulatif</a:t>
            </a:r>
            <a:r>
              <a:rPr lang="en-US" sz="1400" dirty="0"/>
              <a:t> yang </a:t>
            </a:r>
            <a:r>
              <a:rPr lang="en-US" sz="1400" dirty="0" err="1"/>
              <a:t>menentukan</a:t>
            </a:r>
            <a:r>
              <a:rPr lang="en-US" sz="1400" dirty="0"/>
              <a:t> </a:t>
            </a:r>
            <a:r>
              <a:rPr lang="en-US" sz="1400" dirty="0" err="1"/>
              <a:t>apakah</a:t>
            </a:r>
            <a:r>
              <a:rPr lang="en-US" sz="1400" dirty="0"/>
              <a:t> </a:t>
            </a:r>
            <a:r>
              <a:rPr lang="en-US" sz="1400" dirty="0" err="1"/>
              <a:t>suatu</a:t>
            </a:r>
            <a:r>
              <a:rPr lang="en-US" sz="1400" dirty="0"/>
              <a:t> </a:t>
            </a:r>
            <a:r>
              <a:rPr lang="en-US" sz="1400" dirty="0" err="1"/>
              <a:t>hukum</a:t>
            </a:r>
            <a:r>
              <a:rPr lang="en-US" sz="1400" dirty="0"/>
              <a:t> </a:t>
            </a:r>
            <a:r>
              <a:rPr lang="en-US" sz="1400" dirty="0" err="1"/>
              <a:t>positif</a:t>
            </a:r>
            <a:r>
              <a:rPr lang="en-US" sz="1400" dirty="0"/>
              <a:t> </a:t>
            </a:r>
            <a:r>
              <a:rPr lang="en-US" sz="1400" dirty="0" err="1"/>
              <a:t>itu</a:t>
            </a:r>
            <a:r>
              <a:rPr lang="en-US" sz="1400" dirty="0"/>
              <a:t> </a:t>
            </a:r>
            <a:r>
              <a:rPr lang="en-US" sz="1400" u="sng" dirty="0" err="1"/>
              <a:t>adil</a:t>
            </a:r>
            <a:r>
              <a:rPr lang="en-US" sz="1400" u="sng" dirty="0"/>
              <a:t> </a:t>
            </a:r>
            <a:r>
              <a:rPr lang="en-US" sz="1400" u="sng" dirty="0" err="1"/>
              <a:t>atau</a:t>
            </a:r>
            <a:r>
              <a:rPr lang="en-US" sz="1400" u="sng" dirty="0"/>
              <a:t> </a:t>
            </a:r>
            <a:r>
              <a:rPr lang="en-US" sz="1400" u="sng" dirty="0" err="1"/>
              <a:t>tidak</a:t>
            </a:r>
            <a:r>
              <a:rPr lang="en-US" sz="1400" u="sng" dirty="0"/>
              <a:t> </a:t>
            </a:r>
            <a:r>
              <a:rPr lang="en-US" sz="1400" u="sng" dirty="0" err="1"/>
              <a:t>adil</a:t>
            </a:r>
            <a:r>
              <a:rPr lang="en-US" sz="1400" dirty="0"/>
              <a:t>.</a:t>
            </a:r>
            <a:endParaRPr lang="id-ID" sz="1600" dirty="0"/>
          </a:p>
          <a:p>
            <a:pPr algn="just">
              <a:buFont typeface="Arial" charset="0"/>
              <a:buChar char="•"/>
              <a:defRPr/>
            </a:pPr>
            <a:r>
              <a:rPr lang="id-ID" sz="1600" dirty="0"/>
              <a:t>Dengan demikian, apabila Filsafat Hukum (Indonesia) bermaksud untuk mencari hukum yang </a:t>
            </a:r>
            <a:r>
              <a:rPr lang="id-ID" sz="1600" dirty="0">
                <a:solidFill>
                  <a:schemeClr val="bg1"/>
                </a:solidFill>
              </a:rPr>
              <a:t>benar dan adil, maka </a:t>
            </a:r>
            <a:r>
              <a:rPr lang="id-ID" sz="1600" u="sng" dirty="0">
                <a:solidFill>
                  <a:schemeClr val="bg1"/>
                </a:solidFill>
              </a:rPr>
              <a:t>batu ujian untuk menilai apakah hukum prositif yang berlaku di Indonesia itu sudah benar dan adil</a:t>
            </a:r>
            <a:r>
              <a:rPr lang="id-ID" sz="1600" dirty="0">
                <a:solidFill>
                  <a:schemeClr val="bg1"/>
                </a:solidFill>
              </a:rPr>
              <a:t>, yang harus digunakan, tidak boleh lain selain PANCASILA, sebagai “sumber dari segala sumber hukum di Indonesia”. </a:t>
            </a:r>
            <a:endParaRPr lang="en-US" sz="1600" dirty="0">
              <a:solidFill>
                <a:schemeClr val="bg1"/>
              </a:solidFill>
            </a:endParaRPr>
          </a:p>
          <a:p>
            <a:pPr marL="0" indent="0" algn="just">
              <a:buFont typeface="Arial" charset="0"/>
              <a:buNone/>
              <a:defRPr/>
            </a:pPr>
            <a:endParaRPr lang="en-US" sz="800" dirty="0"/>
          </a:p>
        </p:txBody>
      </p:sp>
    </p:spTree>
    <p:extLst>
      <p:ext uri="{BB962C8B-B14F-4D97-AF65-F5344CB8AC3E}">
        <p14:creationId xmlns:p14="http://schemas.microsoft.com/office/powerpoint/2010/main" val="231743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FF3D40CB-BE18-0F49-896A-000D8443D36D}"/>
              </a:ext>
            </a:extLst>
          </p:cNvPr>
          <p:cNvSpPr txBox="1">
            <a:spLocks/>
          </p:cNvSpPr>
          <p:nvPr/>
        </p:nvSpPr>
        <p:spPr bwMode="auto">
          <a:xfrm>
            <a:off x="-57954" y="274638"/>
            <a:ext cx="82296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id-ID" altLang="en-US" sz="1800" dirty="0">
                <a:ea typeface="ＭＳ Ｐゴシック" panose="020B0600070205080204" pitchFamily="34" charset="-128"/>
              </a:rPr>
              <a:t>Penjabaran nilai-nilai Pancasila menjadi norma h</a:t>
            </a:r>
            <a:r>
              <a:rPr lang="en-US" altLang="en-US" sz="1800" dirty="0">
                <a:ea typeface="ＭＳ Ｐゴシック" panose="020B0600070205080204" pitchFamily="34" charset="-128"/>
              </a:rPr>
              <a:t>u</a:t>
            </a:r>
            <a:r>
              <a:rPr lang="id-ID" altLang="en-US" sz="1800" dirty="0">
                <a:ea typeface="ＭＳ Ｐゴシック" panose="020B0600070205080204" pitchFamily="34" charset="-128"/>
              </a:rPr>
              <a:t>kum</a:t>
            </a:r>
            <a:endParaRPr lang="en-US" altLang="en-US" sz="1800" dirty="0">
              <a:ea typeface="ＭＳ Ｐゴシック" panose="020B0600070205080204" pitchFamily="34" charset="-128"/>
            </a:endParaRPr>
          </a:p>
        </p:txBody>
      </p:sp>
      <p:sp>
        <p:nvSpPr>
          <p:cNvPr id="6" name="Content Placeholder 2">
            <a:extLst>
              <a:ext uri="{FF2B5EF4-FFF2-40B4-BE49-F238E27FC236}">
                <a16:creationId xmlns:a16="http://schemas.microsoft.com/office/drawing/2014/main" id="{04080C8B-757D-8E46-AD5A-D933ADEBDCBE}"/>
              </a:ext>
            </a:extLst>
          </p:cNvPr>
          <p:cNvSpPr txBox="1">
            <a:spLocks/>
          </p:cNvSpPr>
          <p:nvPr/>
        </p:nvSpPr>
        <p:spPr bwMode="auto">
          <a:xfrm>
            <a:off x="457200" y="957731"/>
            <a:ext cx="82296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altLang="en-US" sz="1400" dirty="0" err="1">
                <a:ea typeface="ＭＳ Ｐゴシック" panose="020B0600070205080204" pitchFamily="34" charset="-128"/>
              </a:rPr>
              <a:t>Harus</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disadari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bahwa</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hakikat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dari</a:t>
            </a:r>
            <a:r>
              <a:rPr lang="en-US" altLang="en-US" sz="1400" dirty="0">
                <a:ea typeface="ＭＳ Ｐゴシック" panose="020B0600070205080204" pitchFamily="34" charset="-128"/>
              </a:rPr>
              <a:t> </a:t>
            </a:r>
            <a:r>
              <a:rPr lang="en-US" altLang="en-US" sz="1400" u="sng" dirty="0">
                <a:ea typeface="ＭＳ Ｐゴシック" panose="020B0600070205080204" pitchFamily="34" charset="-128"/>
              </a:rPr>
              <a:t>Pancasila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adalah</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nilai-nilai</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bukan</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norma-norma</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konkret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Oleh</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karenanya</a:t>
            </a:r>
            <a:r>
              <a:rPr lang="en-US" altLang="en-US" sz="1400" dirty="0">
                <a:ea typeface="ＭＳ Ｐゴシック" panose="020B0600070205080204" pitchFamily="34" charset="-128"/>
              </a:rPr>
              <a:t> </a:t>
            </a:r>
            <a:r>
              <a:rPr lang="en-US" altLang="en-US" sz="1400" b="1" dirty="0" err="1">
                <a:ea typeface="ＭＳ Ｐゴシック" panose="020B0600070205080204" pitchFamily="34" charset="-128"/>
              </a:rPr>
              <a:t>tidak</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dapat</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secara</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konkret</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langsung</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mengatur</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kehidupan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bermasyarakat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berbangsa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bernegara</a:t>
            </a:r>
            <a:r>
              <a:rPr lang="en-US" altLang="en-US" sz="1400" dirty="0">
                <a:ea typeface="ＭＳ Ｐゴシック" panose="020B0600070205080204" pitchFamily="34" charset="-128"/>
              </a:rPr>
              <a:t>.</a:t>
            </a:r>
          </a:p>
          <a:p>
            <a:pPr algn="just"/>
            <a:r>
              <a:rPr lang="en-US" altLang="en-US" sz="1400" dirty="0" err="1">
                <a:ea typeface="ＭＳ Ｐゴシック" panose="020B0600070205080204" pitchFamily="34" charset="-128"/>
              </a:rPr>
              <a:t>Mencari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hakikat</a:t>
            </a:r>
            <a:r>
              <a:rPr lang="en-US" altLang="en-US" sz="1400" dirty="0">
                <a:ea typeface="ＭＳ Ｐゴシック" panose="020B0600070205080204" pitchFamily="34" charset="-128"/>
              </a:rPr>
              <a:t> Pancasila </a:t>
            </a:r>
            <a:r>
              <a:rPr lang="en-US" altLang="en-US" sz="1400" dirty="0" err="1">
                <a:ea typeface="ＭＳ Ｐゴシック" panose="020B0600070205080204" pitchFamily="34" charset="-128"/>
              </a:rPr>
              <a:t>adalah</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dengan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mengamati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rumusan</a:t>
            </a:r>
            <a:r>
              <a:rPr lang="en-US" altLang="en-US" sz="1400" dirty="0">
                <a:ea typeface="ＭＳ Ｐゴシック" panose="020B0600070205080204" pitchFamily="34" charset="-128"/>
              </a:rPr>
              <a:t> 5 </a:t>
            </a:r>
            <a:r>
              <a:rPr lang="en-US" altLang="en-US" sz="1400" dirty="0" err="1">
                <a:ea typeface="ＭＳ Ｐゴシック" panose="020B0600070205080204" pitchFamily="34" charset="-128"/>
              </a:rPr>
              <a:t>sila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dari</a:t>
            </a:r>
            <a:r>
              <a:rPr lang="en-US" altLang="en-US" sz="1400" dirty="0">
                <a:ea typeface="ＭＳ Ｐゴシック" panose="020B0600070205080204" pitchFamily="34" charset="-128"/>
              </a:rPr>
              <a:t> Pancasila yang </a:t>
            </a:r>
            <a:r>
              <a:rPr lang="en-US" altLang="en-US" sz="1400" dirty="0" err="1">
                <a:ea typeface="ＭＳ Ｐゴシック" panose="020B0600070205080204" pitchFamily="34" charset="-128"/>
              </a:rPr>
              <a:t>merupakan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prinsip-prinsip</a:t>
            </a:r>
            <a:r>
              <a:rPr lang="en-US" altLang="en-US" sz="1400" dirty="0">
                <a:ea typeface="ＭＳ Ｐゴシック" panose="020B0600070205080204" pitchFamily="34" charset="-128"/>
              </a:rPr>
              <a:t> yang </a:t>
            </a:r>
            <a:r>
              <a:rPr lang="en-US" altLang="en-US" sz="1400" dirty="0" err="1">
                <a:ea typeface="ＭＳ Ｐゴシック" panose="020B0600070205080204" pitchFamily="34" charset="-128"/>
              </a:rPr>
              <a:t>sangat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mendasar</a:t>
            </a:r>
            <a:r>
              <a:rPr lang="en-US" altLang="en-US" sz="1400" dirty="0">
                <a:ea typeface="ＭＳ Ｐゴシック" panose="020B0600070205080204" pitchFamily="34" charset="-128"/>
              </a:rPr>
              <a:t> yang </a:t>
            </a:r>
            <a:r>
              <a:rPr lang="en-US" altLang="en-US" sz="1400" dirty="0" err="1">
                <a:ea typeface="ＭＳ Ｐゴシック" panose="020B0600070205080204" pitchFamily="34" charset="-128"/>
              </a:rPr>
              <a:t>mengatur</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kehidupan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bermasyarakat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berbangsa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bernegara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yaitu</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ketuhanan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kemanusiaan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persatuan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kerakyatan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keadilan</a:t>
            </a:r>
            <a:r>
              <a:rPr lang="en-US" altLang="en-US" sz="1400" dirty="0">
                <a:ea typeface="ＭＳ Ｐゴシック" panose="020B0600070205080204" pitchFamily="34" charset="-128"/>
              </a:rPr>
              <a:t>.</a:t>
            </a:r>
          </a:p>
          <a:p>
            <a:pPr algn="just"/>
            <a:r>
              <a:rPr lang="en-US" altLang="en-US" sz="1400" dirty="0" err="1">
                <a:ea typeface="ＭＳ Ｐゴシック" panose="020B0600070205080204" pitchFamily="34" charset="-128"/>
              </a:rPr>
              <a:t>Nilai-nilai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tersebut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harus</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dijabarkan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pada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norma-norma</a:t>
            </a:r>
            <a:r>
              <a:rPr lang="en-US" altLang="en-US" sz="1400" dirty="0">
                <a:ea typeface="ＭＳ Ｐゴシック" panose="020B0600070205080204" pitchFamily="34" charset="-128"/>
              </a:rPr>
              <a:t> yang </a:t>
            </a:r>
            <a:r>
              <a:rPr lang="en-US" altLang="en-US" sz="1400" dirty="0" err="1">
                <a:ea typeface="ＭＳ Ｐゴシック" panose="020B0600070205080204" pitchFamily="34" charset="-128"/>
              </a:rPr>
              <a:t>lebih</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konkret</a:t>
            </a:r>
            <a:r>
              <a:rPr lang="en-US" altLang="en-US" sz="1400" dirty="0">
                <a:ea typeface="ＭＳ Ｐゴシック" panose="020B0600070205080204" pitchFamily="34" charset="-128"/>
              </a:rPr>
              <a:t> yang </a:t>
            </a:r>
            <a:r>
              <a:rPr lang="en-US" altLang="en-US" sz="1400" dirty="0" err="1">
                <a:ea typeface="ＭＳ Ｐゴシック" panose="020B0600070205080204" pitchFamily="34" charset="-128"/>
              </a:rPr>
              <a:t>tentunya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mengandung</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nilai-nilai</a:t>
            </a:r>
            <a:r>
              <a:rPr lang="en-US" altLang="en-US" sz="1400" dirty="0">
                <a:ea typeface="ＭＳ Ｐゴシック" panose="020B0600070205080204" pitchFamily="34" charset="-128"/>
              </a:rPr>
              <a:t> Pancasila.</a:t>
            </a:r>
          </a:p>
          <a:p>
            <a:pPr algn="just"/>
            <a:r>
              <a:rPr lang="en-US" altLang="en-US" sz="1400" u="sng" dirty="0">
                <a:ea typeface="ＭＳ Ｐゴシック" panose="020B0600070205080204" pitchFamily="34" charset="-128"/>
              </a:rPr>
              <a:t>Norma </a:t>
            </a:r>
            <a:r>
              <a:rPr lang="en-US" altLang="en-US" sz="1400" u="sng" dirty="0" err="1">
                <a:ea typeface="ＭＳ Ｐゴシック" panose="020B0600070205080204" pitchFamily="34" charset="-128"/>
              </a:rPr>
              <a:t>hukum</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dapat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dikatakan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sebagai</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wujud</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norma</a:t>
            </a:r>
            <a:r>
              <a:rPr lang="en-US" altLang="en-US" sz="1400" u="sng" dirty="0">
                <a:ea typeface="ＭＳ Ｐゴシック" panose="020B0600070205080204" pitchFamily="34" charset="-128"/>
              </a:rPr>
              <a:t> yang paling </a:t>
            </a:r>
            <a:r>
              <a:rPr lang="en-US" altLang="en-US" sz="1400" u="sng" dirty="0" err="1">
                <a:ea typeface="ＭＳ Ｐゴシック" panose="020B0600070205080204" pitchFamily="34" charset="-128"/>
              </a:rPr>
              <a:t>konkret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banyak</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bersinggungan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dengan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kekuasaan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publik</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karena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penerapannya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dapat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dipaksakan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melalui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kekuasaan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publik</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Kendati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demikian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keberadaan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norma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hukum</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tidak</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boleh</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mengesampingkan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norma</a:t>
            </a:r>
            <a:r>
              <a:rPr lang="en-US" altLang="en-US" sz="1400" dirty="0">
                <a:ea typeface="ＭＳ Ｐゴシック" panose="020B0600070205080204" pitchFamily="34" charset="-128"/>
              </a:rPr>
              <a:t> agama, </a:t>
            </a:r>
            <a:r>
              <a:rPr lang="en-US" altLang="en-US" sz="1400" dirty="0" err="1">
                <a:ea typeface="ＭＳ Ｐゴシック" panose="020B0600070205080204" pitchFamily="34" charset="-128"/>
              </a:rPr>
              <a:t>kesusilaan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sopan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santun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Bahkan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norma-norma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tersebut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menjadi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sumber</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bagi</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norma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hukum</a:t>
            </a:r>
            <a:r>
              <a:rPr lang="en-US" altLang="en-US" sz="1400" dirty="0">
                <a:ea typeface="ＭＳ Ｐゴシック" panose="020B0600070205080204" pitchFamily="34" charset="-128"/>
              </a:rPr>
              <a:t>. </a:t>
            </a:r>
          </a:p>
          <a:p>
            <a:pPr algn="just"/>
            <a:r>
              <a:rPr lang="en-US" altLang="en-US" sz="1400" dirty="0" err="1">
                <a:ea typeface="ＭＳ Ｐゴシック" panose="020B0600070205080204" pitchFamily="34" charset="-128"/>
              </a:rPr>
              <a:t>Wujud</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dari</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nilai-nilai</a:t>
            </a:r>
            <a:r>
              <a:rPr lang="en-US" altLang="en-US" sz="1400" u="sng" dirty="0">
                <a:ea typeface="ＭＳ Ｐゴシック" panose="020B0600070205080204" pitchFamily="34" charset="-128"/>
              </a:rPr>
              <a:t> Pancasila</a:t>
            </a:r>
            <a:r>
              <a:rPr lang="en-US" altLang="en-US" sz="1400" dirty="0">
                <a:ea typeface="ＭＳ Ｐゴシック" panose="020B0600070205080204" pitchFamily="34" charset="-128"/>
              </a:rPr>
              <a:t> yang </a:t>
            </a:r>
            <a:r>
              <a:rPr lang="en-US" altLang="en-US" sz="1400" u="sng" dirty="0" err="1">
                <a:ea typeface="ＭＳ Ｐゴシック" panose="020B0600070205080204" pitchFamily="34" charset="-128"/>
              </a:rPr>
              <a:t>dikonkretkan</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dalam</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bentuk</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norma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sebagaimana</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ditemukan</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dalam</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Pembukaan</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UUD</a:t>
            </a:r>
            <a:r>
              <a:rPr lang="en-US" altLang="en-US" sz="1400" u="sng" dirty="0">
                <a:ea typeface="ＭＳ Ｐゴシック" panose="020B0600070205080204" pitchFamily="34" charset="-128"/>
              </a:rPr>
              <a:t> 1945</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maka</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kedudukannya</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menjadi</a:t>
            </a:r>
            <a:r>
              <a:rPr lang="en-US" altLang="en-US" sz="1400" u="sng" dirty="0">
                <a:ea typeface="ＭＳ Ｐゴシック" panose="020B0600070205080204" pitchFamily="34" charset="-128"/>
              </a:rPr>
              <a:t> Norma </a:t>
            </a:r>
            <a:r>
              <a:rPr lang="en-US" altLang="en-US" sz="1400" u="sng" dirty="0" err="1">
                <a:ea typeface="ＭＳ Ｐゴシック" panose="020B0600070205080204" pitchFamily="34" charset="-128"/>
              </a:rPr>
              <a:t>Dasar</a:t>
            </a:r>
            <a:r>
              <a:rPr lang="en-US" altLang="en-US" sz="1400" dirty="0">
                <a:ea typeface="ＭＳ Ｐゴシック" panose="020B0600070205080204" pitchFamily="34" charset="-128"/>
              </a:rPr>
              <a:t> (</a:t>
            </a:r>
            <a:r>
              <a:rPr lang="en-US" altLang="en-US" sz="1400" i="1" dirty="0" err="1">
                <a:ea typeface="ＭＳ Ｐゴシック" panose="020B0600070205080204" pitchFamily="34" charset="-128"/>
              </a:rPr>
              <a:t>Grundnorm</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Ursprungnorm</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atau</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tepatnya</a:t>
            </a:r>
            <a:r>
              <a:rPr lang="en-US" altLang="en-US" sz="1400" dirty="0">
                <a:ea typeface="ＭＳ Ｐゴシック" panose="020B0600070205080204" pitchFamily="34" charset="-128"/>
              </a:rPr>
              <a:t> </a:t>
            </a:r>
            <a:r>
              <a:rPr lang="en-US" altLang="en-US" sz="1400" i="1" dirty="0" err="1">
                <a:ea typeface="ＭＳ Ｐゴシック" panose="020B0600070205080204" pitchFamily="34" charset="-128"/>
              </a:rPr>
              <a:t>Staatsfundamentalnorm</a:t>
            </a:r>
            <a:r>
              <a:rPr lang="en-US" altLang="en-US" sz="1400" i="1" dirty="0">
                <a:ea typeface="ＭＳ Ｐゴシック" panose="020B0600070205080204" pitchFamily="34" charset="-128"/>
              </a:rPr>
              <a:t>.</a:t>
            </a:r>
            <a:endParaRPr lang="en-US" altLang="en-US" sz="1400" dirty="0">
              <a:ea typeface="ＭＳ Ｐゴシック" panose="020B0600070205080204" pitchFamily="34" charset="-128"/>
            </a:endParaRPr>
          </a:p>
          <a:p>
            <a:pPr algn="just"/>
            <a:r>
              <a:rPr lang="en-US" altLang="en-US" sz="1400" dirty="0" err="1">
                <a:ea typeface="ＭＳ Ｐゴシック" panose="020B0600070205080204" pitchFamily="34" charset="-128"/>
              </a:rPr>
              <a:t>Apabila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ingin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dijadikan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pedoman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maka</a:t>
            </a:r>
            <a:r>
              <a:rPr lang="en-US" altLang="en-US" sz="1400" dirty="0">
                <a:ea typeface="ＭＳ Ｐゴシック" panose="020B0600070205080204" pitchFamily="34" charset="-128"/>
              </a:rPr>
              <a:t> </a:t>
            </a:r>
            <a:r>
              <a:rPr lang="en-US" altLang="en-US" sz="1400" u="sng" dirty="0">
                <a:ea typeface="ＭＳ Ｐゴシック" panose="020B0600070205080204" pitchFamily="34" charset="-128"/>
              </a:rPr>
              <a:t>Norma </a:t>
            </a:r>
            <a:r>
              <a:rPr lang="en-US" altLang="en-US" sz="1400" u="sng" dirty="0" err="1">
                <a:ea typeface="ＭＳ Ｐゴシック" panose="020B0600070205080204" pitchFamily="34" charset="-128"/>
              </a:rPr>
              <a:t>Dasar</a:t>
            </a:r>
            <a:r>
              <a:rPr lang="en-US" altLang="en-US" sz="1400" dirty="0">
                <a:ea typeface="ＭＳ Ｐゴシック" panose="020B0600070205080204" pitchFamily="34" charset="-128"/>
              </a:rPr>
              <a:t> (</a:t>
            </a:r>
            <a:r>
              <a:rPr lang="en-US" altLang="en-US" sz="1400" i="1" dirty="0" err="1">
                <a:ea typeface="ＭＳ Ｐゴシック" panose="020B0600070205080204" pitchFamily="34" charset="-128"/>
              </a:rPr>
              <a:t>Grundnorm</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tersebut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harus</a:t>
            </a:r>
            <a:r>
              <a:rPr lang="en-US" altLang="en-US" sz="1400" dirty="0">
                <a:ea typeface="ＭＳ Ｐゴシック" panose="020B0600070205080204" pitchFamily="34" charset="-128"/>
              </a:rPr>
              <a:t> </a:t>
            </a:r>
            <a:r>
              <a:rPr lang="en-US" altLang="en-US" sz="1400" u="sng" dirty="0" err="1">
                <a:ea typeface="ＭＳ Ｐゴシック" panose="020B0600070205080204" pitchFamily="34" charset="-128"/>
              </a:rPr>
              <a:t>dikonkretkan</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lagi</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dalam</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wujud</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peraturan</a:t>
            </a:r>
            <a:r>
              <a:rPr lang="en-US" altLang="en-US" sz="1400" u="sng" dirty="0">
                <a:ea typeface="ＭＳ Ｐゴシック" panose="020B0600070205080204" pitchFamily="34" charset="-128"/>
              </a:rPr>
              <a:t> </a:t>
            </a:r>
            <a:r>
              <a:rPr lang="en-US" altLang="en-US" sz="1400" u="sng" dirty="0" err="1">
                <a:ea typeface="ＭＳ Ｐゴシック" panose="020B0600070205080204" pitchFamily="34" charset="-128"/>
              </a:rPr>
              <a:t>perundang-undangan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dalam</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suatu</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tata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urutan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peraturan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perundang-undangan</a:t>
            </a:r>
            <a:r>
              <a:rPr lang="en-US" altLang="en-US" sz="1400" dirty="0">
                <a:ea typeface="ＭＳ Ｐゴシック" panose="020B0600070205080204" pitchFamily="34" charset="-128"/>
              </a:rPr>
              <a:t>, yang </a:t>
            </a:r>
            <a:r>
              <a:rPr lang="en-US" altLang="en-US" sz="1400" dirty="0" err="1">
                <a:ea typeface="ＭＳ Ｐゴシック" panose="020B0600070205080204" pitchFamily="34" charset="-128"/>
              </a:rPr>
              <a:t>sepenuhnya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menunjukkan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adanya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keterikatan</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antara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norma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hukum</a:t>
            </a:r>
            <a:r>
              <a:rPr lang="en-US" altLang="en-US" sz="1400" dirty="0">
                <a:ea typeface="ＭＳ Ｐゴシック" panose="020B0600070205080204" pitchFamily="34" charset="-128"/>
              </a:rPr>
              <a:t> yang </a:t>
            </a:r>
            <a:r>
              <a:rPr lang="en-US" altLang="en-US" sz="1400" dirty="0" err="1">
                <a:ea typeface="ＭＳ Ｐゴシック" panose="020B0600070205080204" pitchFamily="34" charset="-128"/>
              </a:rPr>
              <a:t>satu</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dengan</a:t>
            </a:r>
            <a:r>
              <a:rPr lang="en-US" altLang="en-US" sz="1400" dirty="0">
                <a:ea typeface="ＭＳ Ｐゴシック" panose="020B0600070205080204" pitchFamily="34" charset="-128"/>
              </a:rPr>
              <a:t> yang lain.</a:t>
            </a:r>
          </a:p>
          <a:p>
            <a:pPr algn="just"/>
            <a:r>
              <a:rPr lang="en-US" altLang="en-US" sz="1400" i="1" dirty="0">
                <a:ea typeface="ＭＳ Ｐゴシック" panose="020B0600070205080204" pitchFamily="34" charset="-128"/>
              </a:rPr>
              <a:t>Norma yang </a:t>
            </a:r>
            <a:r>
              <a:rPr lang="en-US" altLang="en-US" sz="1400" i="1" dirty="0" err="1">
                <a:ea typeface="ＭＳ Ｐゴシック" panose="020B0600070205080204" pitchFamily="34" charset="-128"/>
              </a:rPr>
              <a:t>lebih</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rendah</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tingkatannya</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harus</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bersumber</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pada</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norma</a:t>
            </a:r>
            <a:r>
              <a:rPr lang="en-US" altLang="en-US" sz="1400" i="1" dirty="0">
                <a:ea typeface="ＭＳ Ｐゴシック" panose="020B0600070205080204" pitchFamily="34" charset="-128"/>
              </a:rPr>
              <a:t> yang </a:t>
            </a:r>
            <a:r>
              <a:rPr lang="en-US" altLang="en-US" sz="1400" i="1" dirty="0" err="1">
                <a:ea typeface="ＭＳ Ｐゴシック" panose="020B0600070205080204" pitchFamily="34" charset="-128"/>
              </a:rPr>
              <a:t>lebih</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tinggi</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dan</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seterusnya</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sampai</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pada</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satu</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tingkat</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tertentu</a:t>
            </a:r>
            <a:r>
              <a:rPr lang="en-US" altLang="en-US" sz="1400" i="1" dirty="0">
                <a:ea typeface="ＭＳ Ｐゴシック" panose="020B0600070205080204" pitchFamily="34" charset="-128"/>
              </a:rPr>
              <a:t> yang </a:t>
            </a:r>
            <a:r>
              <a:rPr lang="en-US" altLang="en-US" sz="1400" i="1" dirty="0" err="1">
                <a:ea typeface="ＭＳ Ｐゴシック" panose="020B0600070205080204" pitchFamily="34" charset="-128"/>
              </a:rPr>
              <a:t>disebut</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sumber</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dan</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segala</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sumber</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hukum</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yaitu</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cita</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hukum</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rechtsidee</a:t>
            </a:r>
            <a:r>
              <a:rPr lang="en-US" altLang="en-US" sz="1400" i="1" dirty="0">
                <a:ea typeface="ＭＳ Ｐゴシック" panose="020B0600070205080204" pitchFamily="34" charset="-128"/>
              </a:rPr>
              <a:t>) </a:t>
            </a:r>
            <a:r>
              <a:rPr lang="en-US" altLang="en-US" sz="1400" i="1" dirty="0" err="1">
                <a:ea typeface="ＭＳ Ｐゴシック" panose="020B0600070205080204" pitchFamily="34" charset="-128"/>
              </a:rPr>
              <a:t>Bangsa</a:t>
            </a:r>
            <a:r>
              <a:rPr lang="en-US" altLang="en-US" sz="1400" i="1" dirty="0">
                <a:ea typeface="ＭＳ Ｐゴシック" panose="020B0600070205080204" pitchFamily="34" charset="-128"/>
              </a:rPr>
              <a:t> Indonesia, </a:t>
            </a:r>
            <a:r>
              <a:rPr lang="en-US" altLang="en-US" sz="1400" i="1" dirty="0" err="1">
                <a:ea typeface="ＭＳ Ｐゴシック" panose="020B0600070205080204" pitchFamily="34" charset="-128"/>
              </a:rPr>
              <a:t>yaitu</a:t>
            </a:r>
            <a:r>
              <a:rPr lang="en-US" altLang="en-US" sz="1400" i="1" dirty="0">
                <a:ea typeface="ＭＳ Ｐゴシック" panose="020B0600070205080204" pitchFamily="34" charset="-128"/>
              </a:rPr>
              <a:t>: Pancasila</a:t>
            </a:r>
            <a:r>
              <a:rPr lang="en-US" altLang="en-US" sz="1400" dirty="0">
                <a:ea typeface="ＭＳ Ｐゴシック" panose="020B0600070205080204" pitchFamily="34" charset="-128"/>
              </a:rPr>
              <a:t>.</a:t>
            </a:r>
          </a:p>
          <a:p>
            <a:pPr algn="just"/>
            <a:r>
              <a:rPr lang="en-US" altLang="en-US" sz="1400" dirty="0" err="1">
                <a:solidFill>
                  <a:schemeClr val="bg1"/>
                </a:solidFill>
                <a:ea typeface="ＭＳ Ｐゴシック" panose="020B0600070205080204" pitchFamily="34" charset="-128"/>
              </a:rPr>
              <a:t>Jadi</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suatu</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ideologi</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adalah</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hasil</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dari</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suatu</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filsafat</a:t>
            </a:r>
            <a:r>
              <a:rPr lang="en-US" altLang="en-US" sz="1400" dirty="0">
                <a:solidFill>
                  <a:schemeClr val="bg1"/>
                </a:solidFill>
                <a:ea typeface="ＭＳ Ｐゴシック" panose="020B0600070205080204" pitchFamily="34" charset="-128"/>
              </a:rPr>
              <a:t> yang </a:t>
            </a:r>
            <a:r>
              <a:rPr lang="en-US" altLang="en-US" sz="1400" dirty="0" err="1">
                <a:solidFill>
                  <a:schemeClr val="bg1"/>
                </a:solidFill>
                <a:ea typeface="ＭＳ Ｐゴシック" panose="020B0600070205080204" pitchFamily="34" charset="-128"/>
              </a:rPr>
              <a:t>sudah</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sampai</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pada</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kesimpulan</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Bila</a:t>
            </a:r>
            <a:r>
              <a:rPr lang="en-US" altLang="en-US" sz="1400" dirty="0">
                <a:solidFill>
                  <a:schemeClr val="bg1"/>
                </a:solidFill>
                <a:ea typeface="ＭＳ Ｐゴシック" panose="020B0600070205080204" pitchFamily="34" charset="-128"/>
              </a:rPr>
              <a:t> </a:t>
            </a:r>
            <a:r>
              <a:rPr lang="en-US" altLang="en-US" sz="1400" u="sng" dirty="0" err="1">
                <a:solidFill>
                  <a:schemeClr val="bg1"/>
                </a:solidFill>
                <a:ea typeface="ＭＳ Ｐゴシック" panose="020B0600070205080204" pitchFamily="34" charset="-128"/>
              </a:rPr>
              <a:t>ideologi</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tersebut</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lebih</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dimantapkan</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dalam</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suatu</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negara</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maka</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akan</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menjadi</a:t>
            </a:r>
            <a:r>
              <a:rPr lang="en-US" altLang="en-US" sz="1400" dirty="0">
                <a:solidFill>
                  <a:schemeClr val="bg1"/>
                </a:solidFill>
                <a:ea typeface="ＭＳ Ｐゴシック" panose="020B0600070205080204" pitchFamily="34" charset="-128"/>
              </a:rPr>
              <a:t> </a:t>
            </a:r>
            <a:r>
              <a:rPr lang="en-US" altLang="en-US" sz="1400" u="sng" dirty="0" err="1">
                <a:solidFill>
                  <a:schemeClr val="bg1"/>
                </a:solidFill>
                <a:ea typeface="ＭＳ Ｐゴシック" panose="020B0600070205080204" pitchFamily="34" charset="-128"/>
              </a:rPr>
              <a:t>Dasar</a:t>
            </a:r>
            <a:r>
              <a:rPr lang="en-US" altLang="en-US" sz="1400" u="sng" dirty="0">
                <a:solidFill>
                  <a:schemeClr val="bg1"/>
                </a:solidFill>
                <a:ea typeface="ＭＳ Ｐゴシック" panose="020B0600070205080204" pitchFamily="34" charset="-128"/>
              </a:rPr>
              <a:t> Negara</a:t>
            </a:r>
            <a:r>
              <a:rPr lang="en-US" altLang="en-US" sz="1400" dirty="0">
                <a:solidFill>
                  <a:schemeClr val="bg1"/>
                </a:solidFill>
                <a:ea typeface="ＭＳ Ｐゴシック" panose="020B0600070205080204" pitchFamily="34" charset="-128"/>
              </a:rPr>
              <a:t>, yang </a:t>
            </a:r>
            <a:r>
              <a:rPr lang="en-US" altLang="en-US" sz="1400" dirty="0" err="1">
                <a:solidFill>
                  <a:schemeClr val="bg1"/>
                </a:solidFill>
                <a:ea typeface="ＭＳ Ｐゴシック" panose="020B0600070205080204" pitchFamily="34" charset="-128"/>
              </a:rPr>
              <a:t>bila</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diwujudnyatakan</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akan</a:t>
            </a:r>
            <a:r>
              <a:rPr lang="en-US" altLang="en-US" sz="1400" dirty="0">
                <a:solidFill>
                  <a:schemeClr val="bg1"/>
                </a:solidFill>
                <a:ea typeface="ＭＳ Ｐゴシック" panose="020B0600070205080204" pitchFamily="34" charset="-128"/>
              </a:rPr>
              <a:t> </a:t>
            </a:r>
            <a:r>
              <a:rPr lang="en-US" altLang="en-US" sz="1400" dirty="0" err="1">
                <a:solidFill>
                  <a:schemeClr val="bg1"/>
                </a:solidFill>
                <a:ea typeface="ＭＳ Ｐゴシック" panose="020B0600070205080204" pitchFamily="34" charset="-128"/>
              </a:rPr>
              <a:t>menjadi</a:t>
            </a:r>
            <a:r>
              <a:rPr lang="en-US" altLang="en-US" sz="1400" dirty="0">
                <a:solidFill>
                  <a:schemeClr val="bg1"/>
                </a:solidFill>
                <a:ea typeface="ＭＳ Ｐゴシック" panose="020B0600070205080204" pitchFamily="34" charset="-128"/>
              </a:rPr>
              <a:t> </a:t>
            </a:r>
            <a:r>
              <a:rPr lang="en-US" altLang="en-US" sz="1400" u="sng" dirty="0" err="1">
                <a:solidFill>
                  <a:schemeClr val="bg1"/>
                </a:solidFill>
                <a:ea typeface="ＭＳ Ｐゴシック" panose="020B0600070205080204" pitchFamily="34" charset="-128"/>
              </a:rPr>
              <a:t>dasar</a:t>
            </a:r>
            <a:r>
              <a:rPr lang="en-US" altLang="en-US" sz="1400" u="sng" dirty="0">
                <a:solidFill>
                  <a:schemeClr val="bg1"/>
                </a:solidFill>
                <a:ea typeface="ＭＳ Ｐゴシック" panose="020B0600070205080204" pitchFamily="34" charset="-128"/>
              </a:rPr>
              <a:t> </a:t>
            </a:r>
            <a:r>
              <a:rPr lang="en-US" altLang="en-US" sz="1400" u="sng" dirty="0" err="1">
                <a:solidFill>
                  <a:schemeClr val="bg1"/>
                </a:solidFill>
                <a:ea typeface="ＭＳ Ｐゴシック" panose="020B0600070205080204" pitchFamily="34" charset="-128"/>
              </a:rPr>
              <a:t>hukum</a:t>
            </a:r>
            <a:r>
              <a:rPr lang="en-US" altLang="en-US" sz="1400" dirty="0">
                <a:solidFill>
                  <a:schemeClr val="bg1"/>
                </a:solidFill>
                <a:ea typeface="ＭＳ Ｐゴシック" panose="020B0600070205080204" pitchFamily="34" charset="-128"/>
              </a:rPr>
              <a:t>.</a:t>
            </a:r>
          </a:p>
          <a:p>
            <a:pPr algn="just">
              <a:buFont typeface="Arial" panose="020B0604020202020204" pitchFamily="34" charset="0"/>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231743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13" name="Title 1">
            <a:extLst>
              <a:ext uri="{FF2B5EF4-FFF2-40B4-BE49-F238E27FC236}">
                <a16:creationId xmlns:a16="http://schemas.microsoft.com/office/drawing/2014/main" id="{4769B04B-A762-2E48-9397-E64A0BD62A93}"/>
              </a:ext>
            </a:extLst>
          </p:cNvPr>
          <p:cNvSpPr txBox="1">
            <a:spLocks/>
          </p:cNvSpPr>
          <p:nvPr/>
        </p:nvSpPr>
        <p:spPr bwMode="auto">
          <a:xfrm>
            <a:off x="533400" y="712854"/>
            <a:ext cx="8229600" cy="97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br>
              <a:rPr lang="en-US" altLang="en-US" sz="3200" b="1" u="sng" dirty="0">
                <a:ea typeface="ＭＳ Ｐゴシック" panose="020B0600070205080204" pitchFamily="34" charset="-128"/>
              </a:rPr>
            </a:br>
            <a:r>
              <a:rPr lang="en-US" altLang="en-US" sz="3200" b="1" u="sng" dirty="0">
                <a:ea typeface="ＭＳ Ｐゴシック" panose="020B0600070205080204" pitchFamily="34" charset="-128"/>
              </a:rPr>
              <a:t>PANCASILA </a:t>
            </a:r>
            <a:r>
              <a:rPr lang="en-US" altLang="en-US" sz="3200" b="1" u="sng" dirty="0" err="1">
                <a:ea typeface="ＭＳ Ｐゴシック" panose="020B0600070205080204" pitchFamily="34" charset="-128"/>
              </a:rPr>
              <a:t>sebagai</a:t>
            </a:r>
            <a:r>
              <a:rPr lang="en-US" altLang="en-US" sz="3200" b="1" u="sng" dirty="0">
                <a:ea typeface="ＭＳ Ｐゴシック" panose="020B0600070205080204" pitchFamily="34" charset="-128"/>
              </a:rPr>
              <a:t> </a:t>
            </a:r>
            <a:r>
              <a:rPr lang="en-US" altLang="en-US" sz="1400" b="1" u="sng" dirty="0" err="1">
                <a:ea typeface="ＭＳ Ｐゴシック" panose="020B0600070205080204" pitchFamily="34" charset="-128"/>
              </a:rPr>
              <a:t>STAATSFUNDAMENTALNORM</a:t>
            </a:r>
            <a:br>
              <a:rPr lang="en-US" altLang="en-US" sz="1400" dirty="0">
                <a:ea typeface="ＭＳ Ｐゴシック" panose="020B0600070205080204" pitchFamily="34" charset="-128"/>
              </a:rPr>
            </a:br>
            <a:r>
              <a:rPr lang="en-US" altLang="en-US" sz="1400" b="1" dirty="0">
                <a:ea typeface="ＭＳ Ｐゴシック" panose="020B0600070205080204" pitchFamily="34" charset="-128"/>
              </a:rPr>
              <a:t>(</a:t>
            </a:r>
            <a:r>
              <a:rPr lang="en-US" altLang="en-US" sz="1400" b="1" dirty="0" err="1">
                <a:ea typeface="ＭＳ Ｐゴシック" panose="020B0600070205080204" pitchFamily="34" charset="-128"/>
              </a:rPr>
              <a:t>dalam</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kerangka</a:t>
            </a:r>
            <a:r>
              <a:rPr lang="en-US" altLang="en-US" sz="1400" b="1" dirty="0">
                <a:ea typeface="ＭＳ Ｐゴシック" panose="020B0600070205080204" pitchFamily="34" charset="-128"/>
              </a:rPr>
              <a:t> </a:t>
            </a:r>
            <a:r>
              <a:rPr lang="en-US" altLang="en-US" sz="1400" b="1" dirty="0" err="1">
                <a:ea typeface="ＭＳ Ｐゴシック" panose="020B0600070205080204" pitchFamily="34" charset="-128"/>
              </a:rPr>
              <a:t>Stufentheorie-nya</a:t>
            </a:r>
            <a:r>
              <a:rPr lang="en-US" altLang="en-US" sz="1400" b="1" dirty="0">
                <a:ea typeface="ＭＳ Ｐゴシック" panose="020B0600070205080204" pitchFamily="34" charset="-128"/>
              </a:rPr>
              <a:t> Hans </a:t>
            </a:r>
            <a:r>
              <a:rPr lang="en-US" altLang="en-US" sz="1400" b="1" dirty="0" err="1">
                <a:ea typeface="ＭＳ Ｐゴシック" panose="020B0600070205080204" pitchFamily="34" charset="-128"/>
              </a:rPr>
              <a:t>Kelsen</a:t>
            </a:r>
            <a:r>
              <a:rPr lang="en-US" altLang="en-US" sz="1400" b="1" dirty="0">
                <a:ea typeface="ＭＳ Ｐゴシック" panose="020B0600070205080204" pitchFamily="34" charset="-128"/>
              </a:rPr>
              <a:t>)</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p:txBody>
      </p:sp>
      <p:graphicFrame>
        <p:nvGraphicFramePr>
          <p:cNvPr id="14" name="Content Placeholder 4">
            <a:extLst>
              <a:ext uri="{FF2B5EF4-FFF2-40B4-BE49-F238E27FC236}">
                <a16:creationId xmlns:a16="http://schemas.microsoft.com/office/drawing/2014/main" id="{697953D6-B6D9-5441-9BFE-66EAD0EB5F1E}"/>
              </a:ext>
            </a:extLst>
          </p:cNvPr>
          <p:cNvGraphicFramePr>
            <a:graphicFrameLocks/>
          </p:cNvGraphicFramePr>
          <p:nvPr>
            <p:extLst>
              <p:ext uri="{D42A27DB-BD31-4B8C-83A1-F6EECF244321}">
                <p14:modId xmlns:p14="http://schemas.microsoft.com/office/powerpoint/2010/main" val="2125778159"/>
              </p:ext>
            </p:extLst>
          </p:nvPr>
        </p:nvGraphicFramePr>
        <p:xfrm>
          <a:off x="533400" y="1787525"/>
          <a:ext cx="8153400" cy="1835150"/>
        </p:xfrm>
        <a:graphic>
          <a:graphicData uri="http://schemas.openxmlformats.org/drawingml/2006/table">
            <a:tbl>
              <a:tblPr/>
              <a:tblGrid>
                <a:gridCol w="2694433">
                  <a:extLst>
                    <a:ext uri="{9D8B030D-6E8A-4147-A177-3AD203B41FA5}">
                      <a16:colId xmlns:a16="http://schemas.microsoft.com/office/drawing/2014/main" val="20000"/>
                    </a:ext>
                  </a:extLst>
                </a:gridCol>
                <a:gridCol w="2793294">
                  <a:extLst>
                    <a:ext uri="{9D8B030D-6E8A-4147-A177-3AD203B41FA5}">
                      <a16:colId xmlns:a16="http://schemas.microsoft.com/office/drawing/2014/main" val="20001"/>
                    </a:ext>
                  </a:extLst>
                </a:gridCol>
                <a:gridCol w="2665673">
                  <a:extLst>
                    <a:ext uri="{9D8B030D-6E8A-4147-A177-3AD203B41FA5}">
                      <a16:colId xmlns:a16="http://schemas.microsoft.com/office/drawing/2014/main" val="20002"/>
                    </a:ext>
                  </a:extLst>
                </a:gridCol>
              </a:tblGrid>
              <a:tr h="1835150">
                <a:tc>
                  <a:txBody>
                    <a:bodyPr/>
                    <a:lstStyle/>
                    <a:p>
                      <a:pPr algn="ctr">
                        <a:lnSpc>
                          <a:spcPct val="115000"/>
                        </a:lnSpc>
                        <a:spcAft>
                          <a:spcPts val="0"/>
                        </a:spcAft>
                      </a:pPr>
                      <a:endParaRPr lang="en-US" sz="1050" dirty="0">
                        <a:latin typeface="Calibri"/>
                        <a:ea typeface="Calibri"/>
                        <a:cs typeface="Times New Roman"/>
                      </a:endParaRPr>
                    </a:p>
                    <a:p>
                      <a:pPr algn="ctr">
                        <a:lnSpc>
                          <a:spcPct val="115000"/>
                        </a:lnSpc>
                        <a:spcAft>
                          <a:spcPts val="0"/>
                        </a:spcAft>
                      </a:pPr>
                      <a:r>
                        <a:rPr lang="en-US" sz="1050" dirty="0" err="1">
                          <a:latin typeface="Calibri"/>
                          <a:ea typeface="Times New Roman"/>
                          <a:cs typeface="Calibri"/>
                        </a:rPr>
                        <a:t>berada</a:t>
                      </a:r>
                      <a:r>
                        <a:rPr lang="en-US" sz="1050" dirty="0">
                          <a:latin typeface="Calibri"/>
                          <a:ea typeface="Times New Roman"/>
                          <a:cs typeface="Calibri"/>
                        </a:rPr>
                        <a:t> di </a:t>
                      </a:r>
                      <a:r>
                        <a:rPr lang="en-US" sz="1050" dirty="0" err="1">
                          <a:latin typeface="Calibri"/>
                          <a:ea typeface="Times New Roman"/>
                          <a:cs typeface="Calibri"/>
                        </a:rPr>
                        <a:t>luar</a:t>
                      </a:r>
                      <a:r>
                        <a:rPr lang="en-US" sz="1050" dirty="0">
                          <a:latin typeface="Calibri"/>
                          <a:ea typeface="Times New Roman"/>
                          <a:cs typeface="Calibri"/>
                        </a:rPr>
                        <a:t> </a:t>
                      </a:r>
                      <a:r>
                        <a:rPr lang="en-US" sz="1050" dirty="0" err="1">
                          <a:latin typeface="Calibri"/>
                          <a:ea typeface="Times New Roman"/>
                          <a:cs typeface="Calibri"/>
                        </a:rPr>
                        <a:t>dan</a:t>
                      </a:r>
                      <a:r>
                        <a:rPr lang="en-US" sz="1050" dirty="0">
                          <a:latin typeface="Calibri"/>
                          <a:ea typeface="Times New Roman"/>
                          <a:cs typeface="Calibri"/>
                        </a:rPr>
                        <a:t> </a:t>
                      </a:r>
                      <a:r>
                        <a:rPr lang="en-US" sz="1050" dirty="0" err="1">
                          <a:latin typeface="Calibri"/>
                          <a:ea typeface="Times New Roman"/>
                          <a:cs typeface="Calibri"/>
                        </a:rPr>
                        <a:t>melandasi</a:t>
                      </a:r>
                      <a:r>
                        <a:rPr lang="en-US" sz="1050" dirty="0">
                          <a:latin typeface="Calibri"/>
                          <a:ea typeface="Times New Roman"/>
                          <a:cs typeface="Calibri"/>
                        </a:rPr>
                        <a:t> </a:t>
                      </a:r>
                      <a:r>
                        <a:rPr lang="en-US" sz="1050" dirty="0" err="1">
                          <a:latin typeface="Calibri"/>
                          <a:ea typeface="Times New Roman"/>
                          <a:cs typeface="Calibri"/>
                        </a:rPr>
                        <a:t>Sistem</a:t>
                      </a:r>
                      <a:r>
                        <a:rPr lang="en-US" sz="1050" dirty="0">
                          <a:latin typeface="Calibri"/>
                          <a:ea typeface="Times New Roman"/>
                          <a:cs typeface="Calibri"/>
                        </a:rPr>
                        <a:t> Hukum</a:t>
                      </a:r>
                      <a:endParaRPr lang="en-US" sz="1050" dirty="0">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1000"/>
                        </a:spcAft>
                      </a:pPr>
                      <a:endParaRPr lang="en-US" sz="1050" dirty="0">
                        <a:latin typeface="Calibri"/>
                        <a:ea typeface="Calibri"/>
                        <a:cs typeface="Times New Roman"/>
                      </a:endParaRPr>
                    </a:p>
                    <a:p>
                      <a:pPr algn="ctr">
                        <a:lnSpc>
                          <a:spcPct val="150000"/>
                        </a:lnSpc>
                        <a:spcAft>
                          <a:spcPts val="0"/>
                        </a:spcAft>
                      </a:pPr>
                      <a:r>
                        <a:rPr lang="en-US" sz="1100" b="1" dirty="0">
                          <a:latin typeface="Calibri"/>
                          <a:ea typeface="Times New Roman"/>
                          <a:cs typeface="Calibri"/>
                        </a:rPr>
                        <a:t>GRUNDNORM-</a:t>
                      </a:r>
                      <a:r>
                        <a:rPr lang="en-US" sz="1100" b="1" dirty="0" err="1">
                          <a:latin typeface="Calibri"/>
                          <a:ea typeface="Times New Roman"/>
                          <a:cs typeface="Calibri"/>
                        </a:rPr>
                        <a:t>nya</a:t>
                      </a:r>
                      <a:endParaRPr lang="en-US" sz="1050" dirty="0">
                        <a:latin typeface="Calibri"/>
                        <a:ea typeface="Calibri"/>
                        <a:cs typeface="Times New Roman"/>
                      </a:endParaRPr>
                    </a:p>
                    <a:p>
                      <a:pPr algn="ctr">
                        <a:lnSpc>
                          <a:spcPct val="150000"/>
                        </a:lnSpc>
                        <a:spcAft>
                          <a:spcPts val="0"/>
                        </a:spcAft>
                      </a:pPr>
                      <a:r>
                        <a:rPr lang="en-US" sz="1050" b="1" dirty="0">
                          <a:latin typeface="Calibri"/>
                          <a:ea typeface="Times New Roman"/>
                          <a:cs typeface="Calibri"/>
                        </a:rPr>
                        <a:t>HANS KELSEN:</a:t>
                      </a:r>
                      <a:endParaRPr lang="en-US" sz="1050" dirty="0">
                        <a:latin typeface="Calibri"/>
                        <a:ea typeface="Calibri"/>
                        <a:cs typeface="Times New Roman"/>
                      </a:endParaRPr>
                    </a:p>
                    <a:p>
                      <a:pPr algn="ctr">
                        <a:lnSpc>
                          <a:spcPct val="150000"/>
                        </a:lnSpc>
                        <a:spcAft>
                          <a:spcPts val="0"/>
                        </a:spcAft>
                      </a:pPr>
                      <a:r>
                        <a:rPr lang="en-US" sz="1050" dirty="0">
                          <a:latin typeface="Calibri"/>
                          <a:ea typeface="Times New Roman"/>
                          <a:cs typeface="Calibri"/>
                        </a:rPr>
                        <a:t>yang </a:t>
                      </a:r>
                      <a:r>
                        <a:rPr lang="en-US" sz="1050" i="1" dirty="0" err="1">
                          <a:latin typeface="Calibri"/>
                          <a:ea typeface="Times New Roman"/>
                          <a:cs typeface="Calibri"/>
                        </a:rPr>
                        <a:t>vorausgesetzt</a:t>
                      </a:r>
                      <a:endParaRPr lang="en-US" sz="1050" dirty="0">
                        <a:latin typeface="Calibri"/>
                        <a:ea typeface="Calibri"/>
                        <a:cs typeface="Times New Roman"/>
                      </a:endParaRPr>
                    </a:p>
                    <a:p>
                      <a:pPr algn="ctr">
                        <a:lnSpc>
                          <a:spcPct val="150000"/>
                        </a:lnSpc>
                        <a:spcAft>
                          <a:spcPts val="0"/>
                        </a:spcAft>
                      </a:pPr>
                      <a:r>
                        <a:rPr lang="en-US" sz="1050" dirty="0">
                          <a:latin typeface="Calibri"/>
                          <a:ea typeface="Times New Roman"/>
                          <a:cs typeface="Calibri"/>
                        </a:rPr>
                        <a:t>(</a:t>
                      </a:r>
                      <a:r>
                        <a:rPr lang="en-US" sz="1050" dirty="0" err="1">
                          <a:latin typeface="Calibri"/>
                          <a:ea typeface="Times New Roman"/>
                          <a:cs typeface="Calibri"/>
                        </a:rPr>
                        <a:t>diandaikan</a:t>
                      </a:r>
                      <a:r>
                        <a:rPr lang="en-US" sz="1050" dirty="0">
                          <a:latin typeface="Calibri"/>
                          <a:ea typeface="Times New Roman"/>
                          <a:cs typeface="Calibri"/>
                        </a:rPr>
                        <a:t>)</a:t>
                      </a:r>
                      <a:endParaRPr lang="en-US" sz="105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050" i="1" dirty="0" err="1">
                          <a:latin typeface="Calibri"/>
                          <a:ea typeface="Times New Roman"/>
                          <a:cs typeface="Calibri"/>
                        </a:rPr>
                        <a:t>Vorausgesetzt</a:t>
                      </a:r>
                      <a:r>
                        <a:rPr lang="en-US" sz="1050" i="1" dirty="0">
                          <a:latin typeface="Calibri"/>
                          <a:ea typeface="Times New Roman"/>
                          <a:cs typeface="Calibri"/>
                        </a:rPr>
                        <a:t> :</a:t>
                      </a:r>
                    </a:p>
                    <a:p>
                      <a:pPr>
                        <a:lnSpc>
                          <a:spcPct val="115000"/>
                        </a:lnSpc>
                        <a:spcAft>
                          <a:spcPts val="0"/>
                        </a:spcAft>
                      </a:pPr>
                      <a:endParaRPr lang="en-US" sz="1050" dirty="0">
                        <a:latin typeface="Calibri"/>
                        <a:ea typeface="Calibri"/>
                        <a:cs typeface="Times New Roman"/>
                      </a:endParaRPr>
                    </a:p>
                    <a:p>
                      <a:pPr>
                        <a:lnSpc>
                          <a:spcPct val="115000"/>
                        </a:lnSpc>
                        <a:spcAft>
                          <a:spcPts val="0"/>
                        </a:spcAft>
                      </a:pPr>
                      <a:r>
                        <a:rPr lang="en-US" sz="1050" i="1" dirty="0">
                          <a:latin typeface="Calibri"/>
                          <a:ea typeface="Times New Roman"/>
                          <a:cs typeface="Calibri"/>
                        </a:rPr>
                        <a:t>Man </a:t>
                      </a:r>
                      <a:r>
                        <a:rPr lang="en-US" sz="1050" i="1" dirty="0" err="1">
                          <a:latin typeface="Calibri"/>
                          <a:ea typeface="Times New Roman"/>
                          <a:cs typeface="Calibri"/>
                        </a:rPr>
                        <a:t>soll</a:t>
                      </a:r>
                      <a:r>
                        <a:rPr lang="en-US" sz="1050" i="1" dirty="0">
                          <a:latin typeface="Calibri"/>
                          <a:ea typeface="Times New Roman"/>
                          <a:cs typeface="Calibri"/>
                        </a:rPr>
                        <a:t> </a:t>
                      </a:r>
                      <a:r>
                        <a:rPr lang="en-US" sz="1050" i="1" dirty="0" err="1">
                          <a:latin typeface="Calibri"/>
                          <a:ea typeface="Times New Roman"/>
                          <a:cs typeface="Calibri"/>
                        </a:rPr>
                        <a:t>sich</a:t>
                      </a:r>
                      <a:r>
                        <a:rPr lang="en-US" sz="1050" i="1" dirty="0">
                          <a:latin typeface="Calibri"/>
                          <a:ea typeface="Times New Roman"/>
                          <a:cs typeface="Calibri"/>
                        </a:rPr>
                        <a:t> so </a:t>
                      </a:r>
                      <a:r>
                        <a:rPr lang="en-US" sz="1050" i="1" dirty="0" err="1">
                          <a:latin typeface="Calibri"/>
                          <a:ea typeface="Times New Roman"/>
                          <a:cs typeface="Calibri"/>
                        </a:rPr>
                        <a:t>verhalten</a:t>
                      </a:r>
                      <a:r>
                        <a:rPr lang="en-US" sz="1050" i="1" dirty="0">
                          <a:latin typeface="Calibri"/>
                          <a:ea typeface="Times New Roman"/>
                          <a:cs typeface="Calibri"/>
                        </a:rPr>
                        <a:t>, </a:t>
                      </a:r>
                      <a:r>
                        <a:rPr lang="en-US" sz="1050" i="1" dirty="0" err="1">
                          <a:latin typeface="Calibri"/>
                          <a:ea typeface="Times New Roman"/>
                          <a:cs typeface="Calibri"/>
                        </a:rPr>
                        <a:t>wie</a:t>
                      </a:r>
                      <a:r>
                        <a:rPr lang="en-US" sz="1050" i="1" dirty="0">
                          <a:latin typeface="Calibri"/>
                          <a:ea typeface="Times New Roman"/>
                          <a:cs typeface="Calibri"/>
                        </a:rPr>
                        <a:t> der Pancasila </a:t>
                      </a:r>
                      <a:r>
                        <a:rPr lang="en-US" sz="1050" i="1" dirty="0" err="1">
                          <a:latin typeface="Calibri"/>
                          <a:ea typeface="Times New Roman"/>
                          <a:cs typeface="Calibri"/>
                        </a:rPr>
                        <a:t>vorschreibt</a:t>
                      </a:r>
                      <a:r>
                        <a:rPr lang="en-US" sz="1050" i="1" dirty="0">
                          <a:latin typeface="Calibri"/>
                          <a:ea typeface="Times New Roman"/>
                          <a:cs typeface="Calibri"/>
                        </a:rPr>
                        <a:t> (?)</a:t>
                      </a:r>
                    </a:p>
                    <a:p>
                      <a:pPr>
                        <a:lnSpc>
                          <a:spcPct val="115000"/>
                        </a:lnSpc>
                        <a:spcAft>
                          <a:spcPts val="0"/>
                        </a:spcAft>
                      </a:pPr>
                      <a:endParaRPr lang="en-US" sz="1050" dirty="0">
                        <a:latin typeface="Calibri"/>
                        <a:ea typeface="Calibri"/>
                        <a:cs typeface="Times New Roman"/>
                      </a:endParaRPr>
                    </a:p>
                    <a:p>
                      <a:pPr>
                        <a:lnSpc>
                          <a:spcPct val="115000"/>
                        </a:lnSpc>
                        <a:spcAft>
                          <a:spcPts val="0"/>
                        </a:spcAft>
                      </a:pPr>
                      <a:r>
                        <a:rPr lang="en-US" sz="1050" dirty="0">
                          <a:latin typeface="Calibri"/>
                          <a:ea typeface="Times New Roman"/>
                          <a:cs typeface="Calibri"/>
                        </a:rPr>
                        <a:t>Orang </a:t>
                      </a:r>
                      <a:r>
                        <a:rPr lang="en-US" sz="1050" dirty="0" err="1">
                          <a:latin typeface="Calibri"/>
                          <a:ea typeface="Times New Roman"/>
                          <a:cs typeface="Calibri"/>
                        </a:rPr>
                        <a:t>seyogianya</a:t>
                      </a:r>
                      <a:r>
                        <a:rPr lang="en-US" sz="1050" dirty="0">
                          <a:latin typeface="Calibri"/>
                          <a:ea typeface="Times New Roman"/>
                          <a:cs typeface="Calibri"/>
                        </a:rPr>
                        <a:t> </a:t>
                      </a:r>
                      <a:r>
                        <a:rPr lang="en-US" sz="1050" dirty="0" err="1">
                          <a:latin typeface="Calibri"/>
                          <a:ea typeface="Times New Roman"/>
                          <a:cs typeface="Calibri"/>
                        </a:rPr>
                        <a:t>berperilaku</a:t>
                      </a:r>
                      <a:r>
                        <a:rPr lang="en-US" sz="1050" dirty="0">
                          <a:latin typeface="Calibri"/>
                          <a:ea typeface="Times New Roman"/>
                          <a:cs typeface="Calibri"/>
                        </a:rPr>
                        <a:t> </a:t>
                      </a:r>
                      <a:r>
                        <a:rPr lang="en-US" sz="1050" dirty="0" err="1">
                          <a:latin typeface="Calibri"/>
                          <a:ea typeface="Times New Roman"/>
                          <a:cs typeface="Calibri"/>
                        </a:rPr>
                        <a:t>sesuai</a:t>
                      </a:r>
                      <a:r>
                        <a:rPr lang="en-US" sz="1050" dirty="0">
                          <a:latin typeface="Calibri"/>
                          <a:ea typeface="Times New Roman"/>
                          <a:cs typeface="Calibri"/>
                        </a:rPr>
                        <a:t> </a:t>
                      </a:r>
                      <a:r>
                        <a:rPr lang="en-US" sz="1050" dirty="0" err="1">
                          <a:latin typeface="Calibri"/>
                          <a:ea typeface="Times New Roman"/>
                          <a:cs typeface="Calibri"/>
                        </a:rPr>
                        <a:t>dengan</a:t>
                      </a:r>
                      <a:r>
                        <a:rPr lang="en-US" sz="1050" dirty="0">
                          <a:latin typeface="Calibri"/>
                          <a:ea typeface="Times New Roman"/>
                          <a:cs typeface="Calibri"/>
                        </a:rPr>
                        <a:t> Pancasila</a:t>
                      </a:r>
                      <a:endParaRPr lang="en-US" sz="1050" dirty="0">
                        <a:latin typeface="Calibri"/>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5" name="Content Placeholder 6">
            <a:extLst>
              <a:ext uri="{FF2B5EF4-FFF2-40B4-BE49-F238E27FC236}">
                <a16:creationId xmlns:a16="http://schemas.microsoft.com/office/drawing/2014/main" id="{0529D051-CFAA-E648-A2B2-559BB8FC81B8}"/>
              </a:ext>
            </a:extLst>
          </p:cNvPr>
          <p:cNvGraphicFramePr>
            <a:graphicFrameLocks/>
          </p:cNvGraphicFramePr>
          <p:nvPr>
            <p:extLst>
              <p:ext uri="{D42A27DB-BD31-4B8C-83A1-F6EECF244321}">
                <p14:modId xmlns:p14="http://schemas.microsoft.com/office/powerpoint/2010/main" val="3857412094"/>
              </p:ext>
            </p:extLst>
          </p:nvPr>
        </p:nvGraphicFramePr>
        <p:xfrm>
          <a:off x="467930" y="3812147"/>
          <a:ext cx="8229600" cy="2512993"/>
        </p:xfrm>
        <a:graphic>
          <a:graphicData uri="http://schemas.openxmlformats.org/drawingml/2006/table">
            <a:tbl>
              <a:tblPr/>
              <a:tblGrid>
                <a:gridCol w="2763184">
                  <a:extLst>
                    <a:ext uri="{9D8B030D-6E8A-4147-A177-3AD203B41FA5}">
                      <a16:colId xmlns:a16="http://schemas.microsoft.com/office/drawing/2014/main" val="20000"/>
                    </a:ext>
                  </a:extLst>
                </a:gridCol>
                <a:gridCol w="2902160">
                  <a:extLst>
                    <a:ext uri="{9D8B030D-6E8A-4147-A177-3AD203B41FA5}">
                      <a16:colId xmlns:a16="http://schemas.microsoft.com/office/drawing/2014/main" val="20001"/>
                    </a:ext>
                  </a:extLst>
                </a:gridCol>
                <a:gridCol w="2564256">
                  <a:extLst>
                    <a:ext uri="{9D8B030D-6E8A-4147-A177-3AD203B41FA5}">
                      <a16:colId xmlns:a16="http://schemas.microsoft.com/office/drawing/2014/main" val="20002"/>
                    </a:ext>
                  </a:extLst>
                </a:gridCol>
              </a:tblGrid>
              <a:tr h="707933">
                <a:tc>
                  <a:txBody>
                    <a:bodyPr/>
                    <a:lstStyle/>
                    <a:p>
                      <a:pPr algn="ctr">
                        <a:lnSpc>
                          <a:spcPct val="115000"/>
                        </a:lnSpc>
                        <a:spcAft>
                          <a:spcPts val="0"/>
                        </a:spcAft>
                      </a:pPr>
                      <a:r>
                        <a:rPr lang="en-US" sz="1100" dirty="0">
                          <a:latin typeface="Calibri"/>
                          <a:ea typeface="Calibri"/>
                          <a:cs typeface="Times New Roman"/>
                        </a:rPr>
                        <a:t>KONSTITUSI :</a:t>
                      </a:r>
                    </a:p>
                    <a:p>
                      <a:pPr algn="ctr">
                        <a:lnSpc>
                          <a:spcPct val="115000"/>
                        </a:lnSpc>
                        <a:spcAft>
                          <a:spcPts val="0"/>
                        </a:spcAft>
                      </a:pPr>
                      <a:r>
                        <a:rPr lang="en-US" sz="1100" dirty="0" err="1">
                          <a:latin typeface="Calibri"/>
                          <a:ea typeface="Calibri"/>
                          <a:cs typeface="Times New Roman"/>
                        </a:rPr>
                        <a:t>Kaidah</a:t>
                      </a:r>
                      <a:r>
                        <a:rPr lang="en-US" sz="1100" dirty="0">
                          <a:latin typeface="Calibri"/>
                          <a:ea typeface="Calibri"/>
                          <a:cs typeface="Times New Roman"/>
                        </a:rPr>
                        <a:t> fundamental </a:t>
                      </a:r>
                      <a:r>
                        <a:rPr lang="en-US" sz="1100" dirty="0" err="1">
                          <a:latin typeface="Calibri"/>
                          <a:ea typeface="Calibri"/>
                          <a:cs typeface="Times New Roman"/>
                        </a:rPr>
                        <a:t>negara</a:t>
                      </a:r>
                      <a:r>
                        <a:rPr lang="en-US" sz="1100" dirty="0">
                          <a:latin typeface="Calibri"/>
                          <a:ea typeface="Calibri"/>
                          <a:cs typeface="Times New Roman"/>
                        </a:rPr>
                        <a:t> </a:t>
                      </a:r>
                    </a:p>
                    <a:p>
                      <a:pPr algn="ctr">
                        <a:lnSpc>
                          <a:spcPct val="115000"/>
                        </a:lnSpc>
                        <a:spcAft>
                          <a:spcPts val="0"/>
                        </a:spcAft>
                      </a:pPr>
                      <a:r>
                        <a:rPr lang="en-US" sz="1100" dirty="0">
                          <a:latin typeface="Calibri"/>
                          <a:ea typeface="Calibri"/>
                          <a:cs typeface="Times New Roman"/>
                        </a:rPr>
                        <a:t>(</a:t>
                      </a:r>
                      <a:r>
                        <a:rPr lang="en-US" sz="1100" dirty="0" err="1">
                          <a:latin typeface="Calibri"/>
                          <a:ea typeface="Calibri"/>
                          <a:cs typeface="Times New Roman"/>
                        </a:rPr>
                        <a:t>berada</a:t>
                      </a:r>
                      <a:r>
                        <a:rPr lang="en-US" sz="1100" dirty="0">
                          <a:latin typeface="Calibri"/>
                          <a:ea typeface="Calibri"/>
                          <a:cs typeface="Times New Roman"/>
                        </a:rPr>
                        <a:t> </a:t>
                      </a:r>
                      <a:r>
                        <a:rPr lang="en-US" sz="1100" dirty="0" err="1">
                          <a:latin typeface="Calibri"/>
                          <a:ea typeface="Calibri"/>
                          <a:cs typeface="Times New Roman"/>
                        </a:rPr>
                        <a:t>dalam</a:t>
                      </a:r>
                      <a:r>
                        <a:rPr lang="en-US" sz="1100" dirty="0">
                          <a:latin typeface="Calibri"/>
                          <a:ea typeface="Calibri"/>
                          <a:cs typeface="Times New Roman"/>
                        </a:rPr>
                        <a:t> </a:t>
                      </a:r>
                      <a:r>
                        <a:rPr lang="en-US" sz="1100" dirty="0" err="1">
                          <a:latin typeface="Calibri"/>
                          <a:ea typeface="Calibri"/>
                          <a:cs typeface="Times New Roman"/>
                        </a:rPr>
                        <a:t>Sistem</a:t>
                      </a:r>
                      <a:r>
                        <a:rPr lang="en-US" sz="1100" dirty="0">
                          <a:latin typeface="Calibri"/>
                          <a:ea typeface="Calibri"/>
                          <a:cs typeface="Times New Roman"/>
                        </a:rPr>
                        <a:t> Hukum)</a:t>
                      </a:r>
                    </a:p>
                  </a:txBody>
                  <a:tcPr marL="67059" marR="67059" marT="0" marB="0" anchor="ctr">
                    <a:lnL>
                      <a:noFill/>
                    </a:lnL>
                    <a:lnR>
                      <a:noFill/>
                    </a:lnR>
                    <a:lnT>
                      <a:noFill/>
                    </a:lnT>
                    <a:lnB>
                      <a:noFill/>
                    </a:lnB>
                  </a:tcPr>
                </a:tc>
                <a:tc>
                  <a:txBody>
                    <a:bodyPr/>
                    <a:lstStyle/>
                    <a:p>
                      <a:pPr algn="ctr">
                        <a:lnSpc>
                          <a:spcPct val="115000"/>
                        </a:lnSpc>
                        <a:spcAft>
                          <a:spcPts val="0"/>
                        </a:spcAft>
                      </a:pPr>
                      <a:r>
                        <a:rPr lang="en-US" sz="1000" dirty="0">
                          <a:latin typeface="Calibri"/>
                          <a:ea typeface="Calibri"/>
                          <a:cs typeface="Times New Roman"/>
                        </a:rPr>
                        <a:t>UUD- 1945</a:t>
                      </a:r>
                      <a:endParaRPr lang="en-US" sz="1100" dirty="0">
                        <a:latin typeface="Calibri"/>
                        <a:ea typeface="Calibri"/>
                        <a:cs typeface="Times New Roman"/>
                      </a:endParaRPr>
                    </a:p>
                    <a:p>
                      <a:pPr algn="ctr">
                        <a:lnSpc>
                          <a:spcPct val="115000"/>
                        </a:lnSpc>
                        <a:spcAft>
                          <a:spcPts val="0"/>
                        </a:spcAft>
                      </a:pPr>
                      <a:r>
                        <a:rPr lang="en-US" sz="1000" dirty="0">
                          <a:latin typeface="Calibri"/>
                          <a:ea typeface="Calibri"/>
                          <a:cs typeface="Times New Roman"/>
                        </a:rPr>
                        <a:t>PANCASILA</a:t>
                      </a:r>
                      <a:endParaRPr lang="en-US" sz="1100" dirty="0">
                        <a:latin typeface="Calibri"/>
                        <a:ea typeface="Calibri"/>
                        <a:cs typeface="Times New Roman"/>
                      </a:endParaRPr>
                    </a:p>
                  </a:txBody>
                  <a:tcPr marL="67059" marR="67059" marT="0" marB="0" anchor="ctr">
                    <a:lnL>
                      <a:noFill/>
                    </a:lnL>
                    <a:lnR>
                      <a:noFill/>
                    </a:lnR>
                    <a:lnT>
                      <a:noFill/>
                    </a:lnT>
                    <a:lnB>
                      <a:noFill/>
                    </a:lnB>
                  </a:tcPr>
                </a:tc>
                <a:tc>
                  <a:txBody>
                    <a:bodyPr/>
                    <a:lstStyle/>
                    <a:p>
                      <a:pPr algn="ctr">
                        <a:lnSpc>
                          <a:spcPct val="115000"/>
                        </a:lnSpc>
                        <a:spcAft>
                          <a:spcPts val="0"/>
                        </a:spcAft>
                      </a:pPr>
                      <a:endParaRPr lang="en-US" sz="1100" dirty="0">
                        <a:latin typeface="Calibri"/>
                        <a:ea typeface="Calibri"/>
                        <a:cs typeface="Times New Roman"/>
                      </a:endParaRPr>
                    </a:p>
                  </a:txBody>
                  <a:tcPr marL="67059" marR="67059" marT="0" marB="0">
                    <a:lnL>
                      <a:noFill/>
                    </a:lnL>
                    <a:lnR>
                      <a:noFill/>
                    </a:lnR>
                    <a:lnT>
                      <a:noFill/>
                    </a:lnT>
                    <a:lnB>
                      <a:noFill/>
                    </a:lnB>
                  </a:tcPr>
                </a:tc>
                <a:extLst>
                  <a:ext uri="{0D108BD9-81ED-4DB2-BD59-A6C34878D82A}">
                    <a16:rowId xmlns:a16="http://schemas.microsoft.com/office/drawing/2014/main" val="10000"/>
                  </a:ext>
                </a:extLst>
              </a:tr>
              <a:tr h="350533">
                <a:tc>
                  <a:txBody>
                    <a:bodyPr/>
                    <a:lstStyle/>
                    <a:p>
                      <a:pPr algn="ctr">
                        <a:lnSpc>
                          <a:spcPct val="115000"/>
                        </a:lnSpc>
                        <a:spcAft>
                          <a:spcPts val="1000"/>
                        </a:spcAft>
                      </a:pPr>
                      <a:endParaRPr lang="en-US" sz="1100">
                        <a:latin typeface="Calibri"/>
                        <a:ea typeface="Calibri"/>
                        <a:cs typeface="Times New Roman"/>
                      </a:endParaRPr>
                    </a:p>
                  </a:txBody>
                  <a:tcPr marL="67059" marR="67059" marT="0" marB="0" anchor="b">
                    <a:lnL>
                      <a:noFill/>
                    </a:lnL>
                    <a:lnR>
                      <a:noFill/>
                    </a:lnR>
                    <a:lnT>
                      <a:noFill/>
                    </a:lnT>
                    <a:lnB>
                      <a:noFill/>
                    </a:lnB>
                  </a:tcPr>
                </a:tc>
                <a:tc>
                  <a:txBody>
                    <a:bodyPr/>
                    <a:lstStyle/>
                    <a:p>
                      <a:pPr algn="ctr">
                        <a:lnSpc>
                          <a:spcPct val="115000"/>
                        </a:lnSpc>
                        <a:spcAft>
                          <a:spcPts val="0"/>
                        </a:spcAft>
                      </a:pPr>
                      <a:r>
                        <a:rPr lang="en-US" sz="1000" dirty="0" err="1">
                          <a:latin typeface="Calibri"/>
                          <a:ea typeface="Calibri"/>
                          <a:cs typeface="Times New Roman"/>
                        </a:rPr>
                        <a:t>Batang</a:t>
                      </a:r>
                      <a:r>
                        <a:rPr lang="en-US" sz="1000" dirty="0">
                          <a:latin typeface="Calibri"/>
                          <a:ea typeface="Calibri"/>
                          <a:cs typeface="Times New Roman"/>
                        </a:rPr>
                        <a:t> </a:t>
                      </a:r>
                      <a:r>
                        <a:rPr lang="en-US" sz="1000" dirty="0" err="1">
                          <a:latin typeface="Calibri"/>
                          <a:ea typeface="Calibri"/>
                          <a:cs typeface="Times New Roman"/>
                        </a:rPr>
                        <a:t>Tubuh</a:t>
                      </a:r>
                      <a:r>
                        <a:rPr lang="en-US" sz="1000" dirty="0">
                          <a:latin typeface="Calibri"/>
                          <a:ea typeface="Calibri"/>
                          <a:cs typeface="Times New Roman"/>
                        </a:rPr>
                        <a:t> :</a:t>
                      </a:r>
                      <a:endParaRPr lang="en-US" sz="1100" dirty="0">
                        <a:latin typeface="Calibri"/>
                        <a:ea typeface="Calibri"/>
                        <a:cs typeface="Times New Roman"/>
                      </a:endParaRPr>
                    </a:p>
                    <a:p>
                      <a:pPr algn="ctr">
                        <a:lnSpc>
                          <a:spcPct val="115000"/>
                        </a:lnSpc>
                        <a:spcAft>
                          <a:spcPts val="0"/>
                        </a:spcAft>
                      </a:pPr>
                      <a:r>
                        <a:rPr lang="en-US" sz="1000" dirty="0">
                          <a:latin typeface="Calibri"/>
                          <a:ea typeface="Calibri"/>
                          <a:cs typeface="Times New Roman"/>
                        </a:rPr>
                        <a:t>UUD-1945</a:t>
                      </a:r>
                      <a:endParaRPr lang="en-US" sz="1100" dirty="0">
                        <a:latin typeface="Calibri"/>
                        <a:ea typeface="Calibri"/>
                        <a:cs typeface="Times New Roman"/>
                      </a:endParaRPr>
                    </a:p>
                  </a:txBody>
                  <a:tcPr marL="67059" marR="67059" marT="0" marB="0" anchor="ctr">
                    <a:lnL>
                      <a:noFill/>
                    </a:lnL>
                    <a:lnR>
                      <a:noFill/>
                    </a:lnR>
                    <a:lnT>
                      <a:noFill/>
                    </a:lnT>
                    <a:lnB>
                      <a:noFill/>
                    </a:lnB>
                  </a:tcPr>
                </a:tc>
                <a:tc rowSpan="2">
                  <a:txBody>
                    <a:bodyPr/>
                    <a:lstStyle/>
                    <a:p>
                      <a:pPr algn="ctr">
                        <a:lnSpc>
                          <a:spcPct val="115000"/>
                        </a:lnSpc>
                        <a:spcAft>
                          <a:spcPts val="0"/>
                        </a:spcAft>
                      </a:pPr>
                      <a:r>
                        <a:rPr lang="en-US" sz="1100" dirty="0">
                          <a:latin typeface="Calibri"/>
                          <a:ea typeface="Calibri"/>
                          <a:cs typeface="Times New Roman"/>
                        </a:rPr>
                        <a:t>SISTEM HUKUM</a:t>
                      </a:r>
                    </a:p>
                    <a:p>
                      <a:pPr algn="ctr">
                        <a:lnSpc>
                          <a:spcPct val="115000"/>
                        </a:lnSpc>
                        <a:spcAft>
                          <a:spcPts val="0"/>
                        </a:spcAft>
                      </a:pPr>
                      <a:r>
                        <a:rPr lang="en-US" sz="1100" dirty="0">
                          <a:latin typeface="Calibri"/>
                          <a:ea typeface="Calibri"/>
                          <a:cs typeface="Times New Roman"/>
                        </a:rPr>
                        <a:t>POSITIF</a:t>
                      </a:r>
                    </a:p>
                  </a:txBody>
                  <a:tcPr marL="67059" marR="67059" marT="0" marB="0" anchor="b">
                    <a:lnL>
                      <a:noFill/>
                    </a:lnL>
                    <a:lnR>
                      <a:noFill/>
                    </a:lnR>
                    <a:lnT>
                      <a:noFill/>
                    </a:lnT>
                    <a:lnB>
                      <a:noFill/>
                    </a:lnB>
                  </a:tcPr>
                </a:tc>
                <a:extLst>
                  <a:ext uri="{0D108BD9-81ED-4DB2-BD59-A6C34878D82A}">
                    <a16:rowId xmlns:a16="http://schemas.microsoft.com/office/drawing/2014/main" val="10001"/>
                  </a:ext>
                </a:extLst>
              </a:tr>
              <a:tr h="495474">
                <a:tc>
                  <a:txBody>
                    <a:bodyPr/>
                    <a:lstStyle/>
                    <a:p>
                      <a:pPr algn="ctr">
                        <a:lnSpc>
                          <a:spcPct val="115000"/>
                        </a:lnSpc>
                        <a:spcAft>
                          <a:spcPts val="1000"/>
                        </a:spcAft>
                      </a:pPr>
                      <a:r>
                        <a:rPr lang="en-US" sz="1100" i="1" dirty="0" err="1">
                          <a:latin typeface="Calibri"/>
                          <a:ea typeface="Times New Roman"/>
                          <a:cs typeface="Calibri"/>
                        </a:rPr>
                        <a:t>Gesetzt</a:t>
                      </a:r>
                      <a:endParaRPr lang="en-US" sz="1100" dirty="0">
                        <a:latin typeface="Calibri"/>
                        <a:ea typeface="Calibri"/>
                        <a:cs typeface="Times New Roman"/>
                      </a:endParaRPr>
                    </a:p>
                  </a:txBody>
                  <a:tcPr marL="67059" marR="67059" marT="0" marB="0" anchor="ctr">
                    <a:lnL>
                      <a:noFill/>
                    </a:lnL>
                    <a:lnR>
                      <a:noFill/>
                    </a:lnR>
                    <a:lnT>
                      <a:noFill/>
                    </a:lnT>
                    <a:lnB>
                      <a:noFill/>
                    </a:lnB>
                  </a:tcPr>
                </a:tc>
                <a:tc>
                  <a:txBody>
                    <a:bodyPr/>
                    <a:lstStyle/>
                    <a:p>
                      <a:pPr algn="ctr">
                        <a:lnSpc>
                          <a:spcPct val="115000"/>
                        </a:lnSpc>
                        <a:spcAft>
                          <a:spcPts val="0"/>
                        </a:spcAft>
                      </a:pPr>
                      <a:r>
                        <a:rPr lang="en-US" sz="1000" dirty="0">
                          <a:latin typeface="Calibri"/>
                          <a:ea typeface="Calibri"/>
                          <a:cs typeface="Times New Roman"/>
                        </a:rPr>
                        <a:t>UNDANG-UNDANG</a:t>
                      </a:r>
                      <a:endParaRPr lang="en-US" sz="1100" dirty="0">
                        <a:latin typeface="Calibri"/>
                        <a:ea typeface="Calibri"/>
                        <a:cs typeface="Times New Roman"/>
                      </a:endParaRPr>
                    </a:p>
                  </a:txBody>
                  <a:tcPr marL="67059" marR="67059"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0002"/>
                  </a:ext>
                </a:extLst>
              </a:tr>
              <a:tr h="350533">
                <a:tc>
                  <a:txBody>
                    <a:bodyPr/>
                    <a:lstStyle/>
                    <a:p>
                      <a:pPr algn="ctr">
                        <a:lnSpc>
                          <a:spcPct val="115000"/>
                        </a:lnSpc>
                        <a:spcAft>
                          <a:spcPts val="0"/>
                        </a:spcAft>
                      </a:pPr>
                      <a:endParaRPr lang="en-US" sz="1100">
                        <a:latin typeface="Calibri"/>
                        <a:ea typeface="Calibri"/>
                        <a:cs typeface="Times New Roman"/>
                      </a:endParaRPr>
                    </a:p>
                  </a:txBody>
                  <a:tcPr marL="67059" marR="67059" marT="0" marB="0" anchor="ctr">
                    <a:lnL>
                      <a:noFill/>
                    </a:lnL>
                    <a:lnR>
                      <a:noFill/>
                    </a:lnR>
                    <a:lnT>
                      <a:noFill/>
                    </a:lnT>
                    <a:lnB>
                      <a:noFill/>
                    </a:lnB>
                  </a:tcPr>
                </a:tc>
                <a:tc>
                  <a:txBody>
                    <a:bodyPr/>
                    <a:lstStyle/>
                    <a:p>
                      <a:pPr algn="ctr">
                        <a:lnSpc>
                          <a:spcPct val="115000"/>
                        </a:lnSpc>
                        <a:spcAft>
                          <a:spcPts val="0"/>
                        </a:spcAft>
                      </a:pPr>
                      <a:r>
                        <a:rPr lang="en-US" sz="1000" dirty="0">
                          <a:latin typeface="Calibri"/>
                          <a:ea typeface="Calibri"/>
                          <a:cs typeface="Times New Roman"/>
                        </a:rPr>
                        <a:t>ATURAN PELASANAAN </a:t>
                      </a:r>
                      <a:endParaRPr lang="en-US" sz="1100" dirty="0">
                        <a:latin typeface="Calibri"/>
                        <a:ea typeface="Calibri"/>
                        <a:cs typeface="Times New Roman"/>
                      </a:endParaRPr>
                    </a:p>
                    <a:p>
                      <a:pPr algn="ctr">
                        <a:lnSpc>
                          <a:spcPct val="115000"/>
                        </a:lnSpc>
                        <a:spcAft>
                          <a:spcPts val="0"/>
                        </a:spcAft>
                      </a:pPr>
                      <a:r>
                        <a:rPr lang="en-US" sz="1000" dirty="0">
                          <a:latin typeface="Calibri"/>
                          <a:ea typeface="Calibri"/>
                          <a:cs typeface="Times New Roman"/>
                        </a:rPr>
                        <a:t>TINGAKAT NASIONAL</a:t>
                      </a:r>
                      <a:endParaRPr lang="en-US" sz="1100" dirty="0">
                        <a:latin typeface="Calibri"/>
                        <a:ea typeface="Calibri"/>
                        <a:cs typeface="Times New Roman"/>
                      </a:endParaRPr>
                    </a:p>
                  </a:txBody>
                  <a:tcPr marL="67059" marR="67059" marT="0" marB="0" anchor="ctr">
                    <a:lnL>
                      <a:noFill/>
                    </a:lnL>
                    <a:lnR>
                      <a:noFill/>
                    </a:lnR>
                    <a:lnT>
                      <a:noFill/>
                    </a:lnT>
                    <a:lnB>
                      <a:noFill/>
                    </a:lnB>
                  </a:tcPr>
                </a:tc>
                <a:tc>
                  <a:txBody>
                    <a:bodyPr/>
                    <a:lstStyle/>
                    <a:p>
                      <a:pPr algn="ctr">
                        <a:lnSpc>
                          <a:spcPct val="115000"/>
                        </a:lnSpc>
                        <a:spcAft>
                          <a:spcPts val="0"/>
                        </a:spcAft>
                      </a:pPr>
                      <a:endParaRPr lang="en-US" sz="1100" dirty="0">
                        <a:latin typeface="Calibri"/>
                        <a:ea typeface="Calibri"/>
                        <a:cs typeface="Times New Roman"/>
                      </a:endParaRPr>
                    </a:p>
                  </a:txBody>
                  <a:tcPr marL="67059" marR="67059" marT="0" marB="0">
                    <a:lnL>
                      <a:noFill/>
                    </a:lnL>
                    <a:lnR>
                      <a:noFill/>
                    </a:lnR>
                    <a:lnT>
                      <a:noFill/>
                    </a:lnT>
                    <a:lnB>
                      <a:noFill/>
                    </a:lnB>
                  </a:tcPr>
                </a:tc>
                <a:extLst>
                  <a:ext uri="{0D108BD9-81ED-4DB2-BD59-A6C34878D82A}">
                    <a16:rowId xmlns:a16="http://schemas.microsoft.com/office/drawing/2014/main" val="10003"/>
                  </a:ext>
                </a:extLst>
              </a:tr>
              <a:tr h="304260">
                <a:tc gridSpan="3">
                  <a:txBody>
                    <a:bodyPr/>
                    <a:lstStyle/>
                    <a:p>
                      <a:pPr algn="ctr">
                        <a:lnSpc>
                          <a:spcPct val="115000"/>
                        </a:lnSpc>
                        <a:spcAft>
                          <a:spcPts val="0"/>
                        </a:spcAft>
                      </a:pPr>
                      <a:r>
                        <a:rPr lang="en-US" sz="1000" dirty="0">
                          <a:solidFill>
                            <a:schemeClr val="bg1"/>
                          </a:solidFill>
                          <a:latin typeface="Calibri"/>
                          <a:ea typeface="Calibri"/>
                          <a:cs typeface="Times New Roman"/>
                        </a:rPr>
                        <a:t>PERATURAN DAERAH</a:t>
                      </a:r>
                      <a:endParaRPr lang="en-US" sz="1100" dirty="0">
                        <a:solidFill>
                          <a:schemeClr val="bg1"/>
                        </a:solidFill>
                        <a:latin typeface="Calibri"/>
                        <a:ea typeface="Calibri"/>
                        <a:cs typeface="Times New Roman"/>
                      </a:endParaRPr>
                    </a:p>
                  </a:txBody>
                  <a:tcPr marL="67059" marR="6705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4260">
                <a:tc gridSpan="3">
                  <a:txBody>
                    <a:bodyPr/>
                    <a:lstStyle/>
                    <a:p>
                      <a:pPr algn="ctr">
                        <a:lnSpc>
                          <a:spcPct val="115000"/>
                        </a:lnSpc>
                        <a:spcAft>
                          <a:spcPts val="0"/>
                        </a:spcAft>
                      </a:pPr>
                      <a:r>
                        <a:rPr lang="en-US" sz="1000" dirty="0">
                          <a:solidFill>
                            <a:schemeClr val="bg1"/>
                          </a:solidFill>
                          <a:latin typeface="Calibri"/>
                          <a:ea typeface="Calibri"/>
                          <a:cs typeface="Times New Roman"/>
                        </a:rPr>
                        <a:t>PUTUSAN KONKRET : KETETAPAN </a:t>
                      </a:r>
                      <a:r>
                        <a:rPr lang="en-US" sz="1000" dirty="0" err="1">
                          <a:solidFill>
                            <a:schemeClr val="bg1"/>
                          </a:solidFill>
                          <a:latin typeface="Calibri"/>
                          <a:ea typeface="Calibri"/>
                          <a:cs typeface="Times New Roman"/>
                        </a:rPr>
                        <a:t>dan</a:t>
                      </a:r>
                      <a:r>
                        <a:rPr lang="en-US" sz="1000" dirty="0">
                          <a:solidFill>
                            <a:schemeClr val="bg1"/>
                          </a:solidFill>
                          <a:latin typeface="Calibri"/>
                          <a:ea typeface="Calibri"/>
                          <a:cs typeface="Times New Roman"/>
                        </a:rPr>
                        <a:t> VONIS</a:t>
                      </a:r>
                      <a:endParaRPr lang="en-US" sz="1100" dirty="0">
                        <a:solidFill>
                          <a:schemeClr val="bg1"/>
                        </a:solidFill>
                        <a:latin typeface="Calibri"/>
                        <a:ea typeface="Calibri"/>
                        <a:cs typeface="Times New Roman"/>
                      </a:endParaRPr>
                    </a:p>
                  </a:txBody>
                  <a:tcPr marL="67059" marR="6705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6" name="AutoShape 1">
            <a:extLst>
              <a:ext uri="{FF2B5EF4-FFF2-40B4-BE49-F238E27FC236}">
                <a16:creationId xmlns:a16="http://schemas.microsoft.com/office/drawing/2014/main" id="{C2588FA2-1CD8-D243-89BF-4FEB0DE115CC}"/>
              </a:ext>
            </a:extLst>
          </p:cNvPr>
          <p:cNvSpPr>
            <a:spLocks noChangeArrowheads="1"/>
          </p:cNvSpPr>
          <p:nvPr/>
        </p:nvSpPr>
        <p:spPr bwMode="auto">
          <a:xfrm>
            <a:off x="3811074" y="1815920"/>
            <a:ext cx="1600200" cy="153068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7" name="Isosceles Triangle 16">
            <a:extLst>
              <a:ext uri="{FF2B5EF4-FFF2-40B4-BE49-F238E27FC236}">
                <a16:creationId xmlns:a16="http://schemas.microsoft.com/office/drawing/2014/main" id="{90C68200-D26B-C440-9984-95E8A3B2B39E}"/>
              </a:ext>
            </a:extLst>
          </p:cNvPr>
          <p:cNvSpPr/>
          <p:nvPr/>
        </p:nvSpPr>
        <p:spPr>
          <a:xfrm>
            <a:off x="2602604" y="3571159"/>
            <a:ext cx="4114800" cy="2819400"/>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8" name="Straight Connector 17">
            <a:extLst>
              <a:ext uri="{FF2B5EF4-FFF2-40B4-BE49-F238E27FC236}">
                <a16:creationId xmlns:a16="http://schemas.microsoft.com/office/drawing/2014/main" id="{2C420FD0-92CA-B347-B5C9-D733FD669858}"/>
              </a:ext>
            </a:extLst>
          </p:cNvPr>
          <p:cNvCxnSpPr/>
          <p:nvPr/>
        </p:nvCxnSpPr>
        <p:spPr>
          <a:xfrm>
            <a:off x="4050404" y="4409359"/>
            <a:ext cx="1219200"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E65AC16-17BB-C741-B0F8-0AC29F71CACB}"/>
              </a:ext>
            </a:extLst>
          </p:cNvPr>
          <p:cNvCxnSpPr>
            <a:stCxn id="17" idx="1"/>
            <a:endCxn id="17" idx="5"/>
          </p:cNvCxnSpPr>
          <p:nvPr/>
        </p:nvCxnSpPr>
        <p:spPr>
          <a:xfrm rot="10800000" flipH="1">
            <a:off x="3631304" y="4980859"/>
            <a:ext cx="2057400" cy="158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67A0821-AB66-F14C-B1E4-F1A586AD85F6}"/>
              </a:ext>
            </a:extLst>
          </p:cNvPr>
          <p:cNvCxnSpPr/>
          <p:nvPr/>
        </p:nvCxnSpPr>
        <p:spPr>
          <a:xfrm>
            <a:off x="3364604" y="5323759"/>
            <a:ext cx="259080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E2A34C0-3D0A-1541-9464-8F827D8586FA}"/>
              </a:ext>
            </a:extLst>
          </p:cNvPr>
          <p:cNvCxnSpPr/>
          <p:nvPr/>
        </p:nvCxnSpPr>
        <p:spPr>
          <a:xfrm>
            <a:off x="3059804" y="5780959"/>
            <a:ext cx="3200400"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1E982A-4802-FA49-A3EC-73004925C0E0}"/>
              </a:ext>
            </a:extLst>
          </p:cNvPr>
          <p:cNvCxnSpPr/>
          <p:nvPr/>
        </p:nvCxnSpPr>
        <p:spPr>
          <a:xfrm>
            <a:off x="2831204" y="6085759"/>
            <a:ext cx="3657600" cy="15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743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A49B-6AAA-4AF5-93DE-1694CD8A84A5}"/>
              </a:ext>
            </a:extLst>
          </p:cNvPr>
          <p:cNvSpPr>
            <a:spLocks noGrp="1"/>
          </p:cNvSpPr>
          <p:nvPr>
            <p:ph type="title"/>
          </p:nvPr>
        </p:nvSpPr>
        <p:spPr/>
        <p:txBody>
          <a:bodyPr/>
          <a:lstStyle/>
          <a:p>
            <a:endParaRPr lang="en-US"/>
          </a:p>
        </p:txBody>
      </p:sp>
      <p:pic>
        <p:nvPicPr>
          <p:cNvPr id="5" name="Content Placeholder 4" descr="A red background with symbols and text&#10;&#10;Description automatically generated">
            <a:extLst>
              <a:ext uri="{FF2B5EF4-FFF2-40B4-BE49-F238E27FC236}">
                <a16:creationId xmlns:a16="http://schemas.microsoft.com/office/drawing/2014/main" id="{463A76F7-9811-4CB1-9BC7-7B802E32267D}"/>
              </a:ext>
            </a:extLst>
          </p:cNvPr>
          <p:cNvPicPr>
            <a:picLocks noGrp="1" noChangeAspect="1"/>
          </p:cNvPicPr>
          <p:nvPr>
            <p:ph idx="1"/>
          </p:nvPr>
        </p:nvPicPr>
        <p:blipFill>
          <a:blip r:embed="rId2"/>
          <a:stretch>
            <a:fillRect/>
          </a:stretch>
        </p:blipFill>
        <p:spPr>
          <a:xfrm>
            <a:off x="0" y="0"/>
            <a:ext cx="9143999" cy="6858000"/>
          </a:xfrm>
        </p:spPr>
      </p:pic>
    </p:spTree>
    <p:extLst>
      <p:ext uri="{BB962C8B-B14F-4D97-AF65-F5344CB8AC3E}">
        <p14:creationId xmlns:p14="http://schemas.microsoft.com/office/powerpoint/2010/main" val="383513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Content Placeholder 2">
            <a:extLst>
              <a:ext uri="{FF2B5EF4-FFF2-40B4-BE49-F238E27FC236}">
                <a16:creationId xmlns:a16="http://schemas.microsoft.com/office/drawing/2014/main" id="{BF701DD8-2290-4F41-B36A-7F8BEF79E0C8}"/>
              </a:ext>
            </a:extLst>
          </p:cNvPr>
          <p:cNvSpPr txBox="1">
            <a:spLocks/>
          </p:cNvSpPr>
          <p:nvPr/>
        </p:nvSpPr>
        <p:spPr bwMode="auto">
          <a:xfrm>
            <a:off x="149225" y="259813"/>
            <a:ext cx="868045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defRPr/>
            </a:pPr>
            <a:endParaRPr lang="id-ID" altLang="en-US" sz="1200" dirty="0">
              <a:ea typeface="ＭＳ Ｐゴシック" panose="020B0600070205080204" pitchFamily="34" charset="-128"/>
            </a:endParaRPr>
          </a:p>
          <a:p>
            <a:pPr marL="0" indent="0">
              <a:buFont typeface="Arial" panose="020B0604020202020204" pitchFamily="34" charset="0"/>
              <a:buNone/>
              <a:defRPr/>
            </a:pPr>
            <a:endParaRPr lang="id-ID" altLang="en-US" sz="1200" dirty="0">
              <a:ea typeface="ＭＳ Ｐゴシック" panose="020B0600070205080204" pitchFamily="34" charset="-128"/>
            </a:endParaRPr>
          </a:p>
          <a:p>
            <a:pPr marL="0" indent="0" algn="r">
              <a:buFont typeface="Arial" panose="020B0604020202020204" pitchFamily="34" charset="0"/>
              <a:buNone/>
              <a:defRPr/>
            </a:pPr>
            <a:r>
              <a:rPr lang="id-ID" altLang="en-US" sz="2400" b="1" dirty="0">
                <a:ea typeface="ＭＳ Ｐゴシック" panose="020B0600070205080204" pitchFamily="34" charset="-128"/>
              </a:rPr>
              <a:t>Pancasila sebagai Pandangan Hidup</a:t>
            </a:r>
            <a:r>
              <a:rPr lang="en-US" altLang="en-US" sz="2400" b="1" dirty="0">
                <a:ea typeface="ＭＳ Ｐゴシック" panose="020B0600070205080204" pitchFamily="34" charset="-128"/>
              </a:rPr>
              <a:t> (“</a:t>
            </a:r>
            <a:r>
              <a:rPr lang="en-US" altLang="ja-JP" sz="2400" b="1" dirty="0" err="1">
                <a:ea typeface="ＭＳ Ｐゴシック" panose="020B0600070205080204" pitchFamily="34" charset="-128"/>
              </a:rPr>
              <a:t>ideologi</a:t>
            </a:r>
            <a:r>
              <a:rPr lang="en-US" altLang="ja-JP" sz="2400" b="1" dirty="0">
                <a:ea typeface="ＭＳ Ｐゴシック" panose="020B0600070205080204" pitchFamily="34" charset="-128"/>
              </a:rPr>
              <a:t> plus</a:t>
            </a:r>
            <a:r>
              <a:rPr lang="en-US" altLang="en-US" sz="2400" b="1" dirty="0">
                <a:ea typeface="ＭＳ Ｐゴシック" panose="020B0600070205080204" pitchFamily="34" charset="-128"/>
              </a:rPr>
              <a:t>”</a:t>
            </a:r>
            <a:r>
              <a:rPr lang="en-US" altLang="ja-JP" sz="2400" b="1" dirty="0">
                <a:ea typeface="ＭＳ Ｐゴシック" panose="020B0600070205080204" pitchFamily="34" charset="-128"/>
              </a:rPr>
              <a:t>)</a:t>
            </a:r>
          </a:p>
          <a:p>
            <a:pPr marL="0" indent="0" algn="just">
              <a:buFont typeface="Arial" panose="020B0604020202020204" pitchFamily="34" charset="0"/>
              <a:buNone/>
              <a:defRPr/>
            </a:pPr>
            <a:endParaRPr lang="en-US" altLang="ja-JP" sz="1200" dirty="0">
              <a:ea typeface="ＭＳ Ｐゴシック" panose="020B0600070205080204" pitchFamily="34" charset="-128"/>
            </a:endParaRPr>
          </a:p>
          <a:p>
            <a:pPr marL="368300" indent="-368300" algn="just">
              <a:defRPr/>
            </a:pPr>
            <a:r>
              <a:rPr lang="en-US" altLang="en-US" sz="1600" u="sng" dirty="0" err="1">
                <a:ea typeface="ＭＳ Ｐゴシック" panose="020B0600070205080204" pitchFamily="34" charset="-128"/>
              </a:rPr>
              <a:t>Soekarno</a:t>
            </a:r>
            <a:r>
              <a:rPr lang="en-US" altLang="en-US" sz="1600" u="sng" dirty="0">
                <a:ea typeface="ＭＳ Ｐゴシック" panose="020B0600070205080204" pitchFamily="34" charset="-128"/>
              </a:rPr>
              <a:t> </a:t>
            </a:r>
            <a:r>
              <a:rPr lang="en-US" altLang="en-US" sz="1600" u="sng" dirty="0" err="1">
                <a:ea typeface="ＭＳ Ｐゴシック" panose="020B0600070205080204" pitchFamily="34" charset="-128"/>
              </a:rPr>
              <a:t>sebagai</a:t>
            </a:r>
            <a:r>
              <a:rPr lang="en-US" altLang="en-US" sz="1600" u="sng" dirty="0">
                <a:ea typeface="ＭＳ Ｐゴシック" panose="020B0600070205080204" pitchFamily="34" charset="-128"/>
              </a:rPr>
              <a:t> </a:t>
            </a:r>
            <a:r>
              <a:rPr lang="en-US" altLang="en-US" sz="1600" u="sng" dirty="0" err="1">
                <a:ea typeface="ＭＳ Ｐゴシック" panose="020B0600070205080204" pitchFamily="34" charset="-128"/>
              </a:rPr>
              <a:t>pencetus</a:t>
            </a:r>
            <a:r>
              <a:rPr lang="en-US" altLang="en-US" sz="1600" u="sng" dirty="0">
                <a:ea typeface="ＭＳ Ｐゴシック" panose="020B0600070205080204" pitchFamily="34" charset="-128"/>
              </a:rPr>
              <a:t> Pancasila </a:t>
            </a:r>
            <a:r>
              <a:rPr lang="en-US" altLang="en-US" sz="1600" b="1" u="sng" dirty="0" err="1">
                <a:ea typeface="ＭＳ Ｐゴシック" panose="020B0600070205080204" pitchFamily="34" charset="-128"/>
              </a:rPr>
              <a:t>tidak</a:t>
            </a:r>
            <a:r>
              <a:rPr lang="en-US" altLang="en-US" sz="1600" b="1" u="sng" dirty="0">
                <a:ea typeface="ＭＳ Ｐゴシック" panose="020B0600070205080204" pitchFamily="34" charset="-128"/>
              </a:rPr>
              <a:t> </a:t>
            </a:r>
            <a:r>
              <a:rPr lang="en-US" altLang="en-US" sz="1600" b="1" u="sng" dirty="0" err="1">
                <a:ea typeface="ＭＳ Ｐゴシック" panose="020B0600070205080204" pitchFamily="34" charset="-128"/>
              </a:rPr>
              <a:t>menyebut</a:t>
            </a:r>
            <a:r>
              <a:rPr lang="en-US" altLang="en-US" sz="1600" u="sng" dirty="0">
                <a:ea typeface="ＭＳ Ｐゴシック" panose="020B0600070205080204" pitchFamily="34" charset="-128"/>
              </a:rPr>
              <a:t> Pancasila </a:t>
            </a:r>
            <a:r>
              <a:rPr lang="en-US" altLang="en-US" sz="1600" u="sng" dirty="0" err="1">
                <a:ea typeface="ＭＳ Ｐゴシック" panose="020B0600070205080204" pitchFamily="34" charset="-128"/>
              </a:rPr>
              <a:t>sebagai</a:t>
            </a:r>
            <a:r>
              <a:rPr lang="en-US" altLang="en-US" sz="1600" u="sng" dirty="0">
                <a:ea typeface="ＭＳ Ｐゴシック" panose="020B0600070205080204" pitchFamily="34" charset="-128"/>
              </a:rPr>
              <a:t> </a:t>
            </a:r>
            <a:r>
              <a:rPr lang="en-US" altLang="en-US" sz="1600" u="sng" dirty="0" err="1">
                <a:ea typeface="ＭＳ Ｐゴシック" panose="020B0600070205080204" pitchFamily="34" charset="-128"/>
              </a:rPr>
              <a:t>sebuah</a:t>
            </a:r>
            <a:r>
              <a:rPr lang="en-US" altLang="en-US" sz="1600" u="sng" dirty="0">
                <a:ea typeface="ＭＳ Ｐゴシック" panose="020B0600070205080204" pitchFamily="34" charset="-128"/>
              </a:rPr>
              <a:t> </a:t>
            </a:r>
            <a:r>
              <a:rPr lang="en-US" altLang="en-US" sz="1600" u="sng" dirty="0" err="1">
                <a:ea typeface="ＭＳ Ｐゴシック" panose="020B0600070205080204" pitchFamily="34" charset="-128"/>
              </a:rPr>
              <a:t>ideologi</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Soekarno</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hanya</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menyatakan</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bahwa</a:t>
            </a:r>
            <a:r>
              <a:rPr lang="en-US" altLang="en-US" sz="1600" dirty="0">
                <a:ea typeface="ＭＳ Ｐゴシック" panose="020B0600070205080204" pitchFamily="34" charset="-128"/>
              </a:rPr>
              <a:t> “…</a:t>
            </a:r>
            <a:r>
              <a:rPr lang="en-US" altLang="en-US" sz="1600" b="1" i="1" dirty="0">
                <a:ea typeface="ＭＳ Ｐゴシック" panose="020B0600070205080204" pitchFamily="34" charset="-128"/>
              </a:rPr>
              <a:t>Pancasila </a:t>
            </a:r>
            <a:r>
              <a:rPr lang="en-US" altLang="en-US" sz="1600" b="1" i="1" dirty="0" err="1">
                <a:ea typeface="ＭＳ Ｐゴシック" panose="020B0600070205080204" pitchFamily="34" charset="-128"/>
              </a:rPr>
              <a:t>adalah</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hasil</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galian</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dari</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bumi</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sejarah</a:t>
            </a:r>
            <a:r>
              <a:rPr lang="en-US" altLang="en-US" sz="1600" b="1" i="1" dirty="0">
                <a:ea typeface="ＭＳ Ｐゴシック" panose="020B0600070205080204" pitchFamily="34" charset="-128"/>
              </a:rPr>
              <a:t> Indonesia </a:t>
            </a:r>
            <a:r>
              <a:rPr lang="en-US" altLang="en-US" sz="1600" b="1" i="1" dirty="0" err="1">
                <a:ea typeface="ＭＳ Ｐゴシック" panose="020B0600070205080204" pitchFamily="34" charset="-128"/>
              </a:rPr>
              <a:t>sendiri</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atau</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budaya</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sendiri</a:t>
            </a:r>
            <a:r>
              <a:rPr lang="en-US" altLang="en-US" sz="1600" b="1" i="1" dirty="0">
                <a:ea typeface="ＭＳ Ｐゴシック" panose="020B0600070205080204" pitchFamily="34" charset="-128"/>
              </a:rPr>
              <a:t> yang </a:t>
            </a:r>
            <a:r>
              <a:rPr lang="en-US" altLang="en-US" sz="1600" b="1" i="1" dirty="0" err="1">
                <a:ea typeface="ＭＳ Ｐゴシック" panose="020B0600070205080204" pitchFamily="34" charset="-128"/>
              </a:rPr>
              <a:t>telah</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hidup</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dan</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terpendam</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berabad-abad</a:t>
            </a:r>
            <a:r>
              <a:rPr lang="en-US" altLang="en-US" sz="1600" b="1" i="1" dirty="0">
                <a:ea typeface="ＭＳ Ｐゴシック" panose="020B0600070205080204" pitchFamily="34" charset="-128"/>
              </a:rPr>
              <a:t> </a:t>
            </a:r>
            <a:r>
              <a:rPr lang="en-US" altLang="en-US" sz="1600" b="1" i="1" dirty="0" err="1">
                <a:ea typeface="ＭＳ Ｐゴシック" panose="020B0600070205080204" pitchFamily="34" charset="-128"/>
              </a:rPr>
              <a:t>lamanya</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a:t>
            </a:r>
          </a:p>
          <a:p>
            <a:pPr marL="368300" indent="-368300" algn="just">
              <a:defRPr/>
            </a:pPr>
            <a:r>
              <a:rPr lang="id-ID" altLang="en-US" sz="1600" dirty="0">
                <a:ea typeface="ＭＳ Ｐゴシック" panose="020B0600070205080204" pitchFamily="34" charset="-128"/>
              </a:rPr>
              <a:t>Filsafat (Hukum) Pancasila haruslah dimaksudkan bahwa filsafat </a:t>
            </a:r>
            <a:r>
              <a:rPr lang="id-ID" altLang="en-US" sz="1600" u="sng" dirty="0">
                <a:ea typeface="ＭＳ Ｐゴシック" panose="020B0600070205080204" pitchFamily="34" charset="-128"/>
              </a:rPr>
              <a:t>Pancasila</a:t>
            </a:r>
            <a:r>
              <a:rPr lang="id-ID" altLang="en-US" sz="1600" dirty="0">
                <a:ea typeface="ＭＳ Ｐゴシック" panose="020B0600070205080204" pitchFamily="34" charset="-128"/>
              </a:rPr>
              <a:t> sebagai suatu </a:t>
            </a:r>
            <a:r>
              <a:rPr lang="id-ID" altLang="en-US" sz="1600" u="sng" dirty="0">
                <a:ea typeface="ＭＳ Ｐゴシック" panose="020B0600070205080204" pitchFamily="34" charset="-128"/>
              </a:rPr>
              <a:t>Pandangan Hidup</a:t>
            </a:r>
            <a:r>
              <a:rPr lang="id-ID" altLang="en-US" sz="1600" dirty="0">
                <a:ea typeface="ＭＳ Ｐゴシック" panose="020B0600070205080204" pitchFamily="34" charset="-128"/>
              </a:rPr>
              <a:t>, dan </a:t>
            </a:r>
            <a:r>
              <a:rPr lang="id-ID" altLang="en-US" sz="1600" u="sng" dirty="0">
                <a:ea typeface="ＭＳ Ｐゴシック" panose="020B0600070205080204" pitchFamily="34" charset="-128"/>
              </a:rPr>
              <a:t>bukan </a:t>
            </a:r>
            <a:r>
              <a:rPr lang="en-US" altLang="en-US" sz="1600" u="sng" dirty="0" err="1">
                <a:ea typeface="ＭＳ Ｐゴシック" panose="020B0600070205080204" pitchFamily="34" charset="-128"/>
              </a:rPr>
              <a:t>filsafat</a:t>
            </a:r>
            <a:r>
              <a:rPr lang="en-US" altLang="en-US" sz="1600" u="sng" dirty="0">
                <a:ea typeface="ＭＳ Ｐゴシック" panose="020B0600070205080204" pitchFamily="34" charset="-128"/>
              </a:rPr>
              <a:t> </a:t>
            </a:r>
            <a:r>
              <a:rPr lang="id-ID" altLang="en-US" sz="1600" u="sng" dirty="0">
                <a:ea typeface="ＭＳ Ｐゴシック" panose="020B0600070205080204" pitchFamily="34" charset="-128"/>
              </a:rPr>
              <a:t>yang merupakan suatu ilmu</a:t>
            </a:r>
            <a:r>
              <a:rPr lang="id-ID" altLang="en-US" sz="1600" dirty="0">
                <a:ea typeface="ＭＳ Ｐゴシック" panose="020B0600070205080204" pitchFamily="34" charset="-128"/>
              </a:rPr>
              <a:t>.  Dengan demikian, </a:t>
            </a:r>
            <a:r>
              <a:rPr lang="id-ID" altLang="en-US" sz="1600" u="sng" dirty="0">
                <a:ea typeface="ＭＳ Ｐゴシック" panose="020B0600070205080204" pitchFamily="34" charset="-128"/>
              </a:rPr>
              <a:t>Pancasila merupakan norma atau kaidah</a:t>
            </a:r>
            <a:r>
              <a:rPr lang="id-ID" altLang="en-US" sz="1600" dirty="0">
                <a:ea typeface="ＭＳ Ｐゴシック" panose="020B0600070205080204" pitchFamily="34" charset="-128"/>
              </a:rPr>
              <a:t> yang mengandung nilai-nilai luhur bangsa Indonesia yang tentunya mempunyai sifat mengikat bagi bangsa Indonesia.  </a:t>
            </a:r>
            <a:endParaRPr lang="en-US" altLang="en-US" sz="1600" dirty="0">
              <a:ea typeface="ＭＳ Ｐゴシック" panose="020B0600070205080204" pitchFamily="34" charset="-128"/>
            </a:endParaRPr>
          </a:p>
          <a:p>
            <a:pPr marL="368300" indent="-368300" algn="just">
              <a:defRPr/>
            </a:pPr>
            <a:r>
              <a:rPr lang="id-ID" altLang="en-US" sz="1600" dirty="0">
                <a:ea typeface="ＭＳ Ｐゴシック" panose="020B0600070205080204" pitchFamily="34" charset="-128"/>
              </a:rPr>
              <a:t>Pandangan hidup Pancasila berkembang dalam sosio-budaya bangsa Indonesia yang dianggap sebagai </a:t>
            </a:r>
            <a:r>
              <a:rPr lang="id-ID" altLang="en-US" sz="1600" u="sng" dirty="0">
                <a:ea typeface="ＭＳ Ｐゴシック" panose="020B0600070205080204" pitchFamily="34" charset="-128"/>
              </a:rPr>
              <a:t>nilai dasar</a:t>
            </a:r>
            <a:r>
              <a:rPr lang="id-ID" altLang="en-US" sz="1600" dirty="0">
                <a:ea typeface="ＭＳ Ｐゴシック" panose="020B0600070205080204" pitchFamily="34" charset="-128"/>
              </a:rPr>
              <a:t> dan </a:t>
            </a:r>
            <a:r>
              <a:rPr lang="id-ID" altLang="en-US" sz="1600" u="sng" dirty="0">
                <a:ea typeface="ＭＳ Ｐゴシック" panose="020B0600070205080204" pitchFamily="34" charset="-128"/>
              </a:rPr>
              <a:t>intisari budaya bangsa</a:t>
            </a:r>
            <a:r>
              <a:rPr lang="id-ID" altLang="en-US" sz="1600" dirty="0">
                <a:ea typeface="ＭＳ Ｐゴシック" panose="020B0600070205080204" pitchFamily="34" charset="-128"/>
              </a:rPr>
              <a:t> Indonesia.  Oleh karenanya, Pancasila merupakan </a:t>
            </a:r>
            <a:r>
              <a:rPr lang="id-ID" altLang="en-US" sz="1600" u="sng" dirty="0">
                <a:ea typeface="ＭＳ Ｐゴシック" panose="020B0600070205080204" pitchFamily="34" charset="-128"/>
              </a:rPr>
              <a:t>jati diri bangsa Indonesia</a:t>
            </a:r>
            <a:r>
              <a:rPr lang="id-ID" altLang="en-US" sz="1600" dirty="0">
                <a:ea typeface="ＭＳ Ｐゴシック" panose="020B0600070205080204" pitchFamily="34" charset="-128"/>
              </a:rPr>
              <a:t>.  Hal inilah yang menempatkan Pancasila sebagai pandangan hidup bangsa Indonesia.  </a:t>
            </a:r>
            <a:endParaRPr lang="en-US" altLang="en-US" sz="1600" dirty="0">
              <a:ea typeface="ＭＳ Ｐゴシック" panose="020B0600070205080204" pitchFamily="34" charset="-128"/>
            </a:endParaRPr>
          </a:p>
          <a:p>
            <a:pPr marL="368300" indent="-368300" algn="just">
              <a:defRPr/>
            </a:pPr>
            <a:r>
              <a:rPr lang="id-ID" altLang="en-US" sz="1600" dirty="0">
                <a:solidFill>
                  <a:schemeClr val="bg1"/>
                </a:solidFill>
                <a:ea typeface="ＭＳ Ｐゴシック" panose="020B0600070205080204" pitchFamily="34" charset="-128"/>
              </a:rPr>
              <a:t>Pancasila sebagai pandangan hidup mengandung nilai-nilai yang sesungguhnya merupakan hasil dari suatu </a:t>
            </a:r>
            <a:r>
              <a:rPr lang="id-ID" altLang="en-US" sz="1600" u="sng" dirty="0">
                <a:solidFill>
                  <a:schemeClr val="bg1"/>
                </a:solidFill>
                <a:ea typeface="ＭＳ Ｐゴシック" panose="020B0600070205080204" pitchFamily="34" charset="-128"/>
              </a:rPr>
              <a:t>perenungan yang mendalam</a:t>
            </a:r>
            <a:r>
              <a:rPr lang="id-ID" altLang="en-US" sz="1600" dirty="0">
                <a:solidFill>
                  <a:schemeClr val="bg1"/>
                </a:solidFill>
                <a:ea typeface="ＭＳ Ｐゴシック" panose="020B0600070205080204" pitchFamily="34" charset="-128"/>
              </a:rPr>
              <a:t>, jadi sesungguhnya merupakan suatu </a:t>
            </a:r>
            <a:r>
              <a:rPr lang="id-ID" altLang="en-US" sz="1600" u="sng" dirty="0">
                <a:solidFill>
                  <a:schemeClr val="bg1"/>
                </a:solidFill>
                <a:ea typeface="ＭＳ Ｐゴシック" panose="020B0600070205080204" pitchFamily="34" charset="-128"/>
              </a:rPr>
              <a:t>filsafat</a:t>
            </a:r>
            <a:r>
              <a:rPr lang="id-ID" altLang="en-US" sz="1600" dirty="0">
                <a:solidFill>
                  <a:schemeClr val="bg1"/>
                </a:solidFill>
                <a:ea typeface="ＭＳ Ｐゴシック" panose="020B0600070205080204" pitchFamily="34" charset="-128"/>
              </a:rPr>
              <a:t>.  Filsafat ini kemudian dijadikan pedoman hidup yang sering disebut sebagai pegangan hidup /  </a:t>
            </a:r>
            <a:r>
              <a:rPr lang="id-ID" altLang="en-US" sz="1600" i="1" dirty="0">
                <a:solidFill>
                  <a:schemeClr val="bg1"/>
                </a:solidFill>
                <a:ea typeface="ＭＳ Ｐゴシック" panose="020B0600070205080204" pitchFamily="34" charset="-128"/>
              </a:rPr>
              <a:t>way of life / Weltanschauung</a:t>
            </a:r>
            <a:r>
              <a:rPr lang="id-ID" altLang="en-US" sz="1600" dirty="0">
                <a:solidFill>
                  <a:schemeClr val="bg1"/>
                </a:solidFill>
                <a:ea typeface="ＭＳ Ｐゴシック" panose="020B0600070205080204" pitchFamily="34" charset="-128"/>
              </a:rPr>
              <a:t>.</a:t>
            </a:r>
            <a:endParaRPr lang="en-US" altLang="en-US" sz="1600" dirty="0">
              <a:solidFill>
                <a:schemeClr val="bg1"/>
              </a:solidFill>
              <a:ea typeface="ＭＳ Ｐゴシック" panose="020B0600070205080204" pitchFamily="34" charset="-128"/>
            </a:endParaRPr>
          </a:p>
          <a:p>
            <a:pPr marL="0" indent="0" algn="just">
              <a:buFont typeface="Arial" panose="020B0604020202020204" pitchFamily="34" charset="0"/>
              <a:buNone/>
              <a:defRPr/>
            </a:pPr>
            <a:endParaRPr lang="en-US" altLang="en-US" sz="1600" dirty="0">
              <a:ea typeface="ＭＳ Ｐゴシック" panose="020B0600070205080204" pitchFamily="34" charset="-128"/>
            </a:endParaRPr>
          </a:p>
        </p:txBody>
      </p:sp>
      <p:pic>
        <p:nvPicPr>
          <p:cNvPr id="6" name="Picture 5">
            <a:extLst>
              <a:ext uri="{FF2B5EF4-FFF2-40B4-BE49-F238E27FC236}">
                <a16:creationId xmlns:a16="http://schemas.microsoft.com/office/drawing/2014/main" id="{E1D5962E-575C-B146-B8DE-DF7566EA6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88" y="298450"/>
            <a:ext cx="29591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63360659-BF2E-BA40-B1B6-2ADF06D79F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98450"/>
            <a:ext cx="316706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E354321E-55E6-4440-A46B-588C6A418C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298450"/>
            <a:ext cx="255428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2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Content Placeholder 2">
            <a:extLst>
              <a:ext uri="{FF2B5EF4-FFF2-40B4-BE49-F238E27FC236}">
                <a16:creationId xmlns:a16="http://schemas.microsoft.com/office/drawing/2014/main" id="{EE888F5F-B400-594B-A8C4-2DF58AE74E28}"/>
              </a:ext>
            </a:extLst>
          </p:cNvPr>
          <p:cNvSpPr txBox="1">
            <a:spLocks/>
          </p:cNvSpPr>
          <p:nvPr/>
        </p:nvSpPr>
        <p:spPr bwMode="auto">
          <a:xfrm>
            <a:off x="457200" y="274638"/>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itchFamily="2" charset="2"/>
              <a:buChar char="q"/>
              <a:defRPr/>
            </a:pPr>
            <a:endParaRPr lang="en-US" altLang="en-US" sz="1500" dirty="0">
              <a:ea typeface="ＭＳ Ｐゴシック" panose="020B0600070205080204" pitchFamily="34" charset="-128"/>
            </a:endParaRPr>
          </a:p>
          <a:p>
            <a:pPr algn="just">
              <a:buFont typeface="Wingdings" pitchFamily="2" charset="2"/>
              <a:buChar char="q"/>
              <a:defRPr/>
            </a:pPr>
            <a:endParaRPr lang="en-US" altLang="en-US" sz="1500" dirty="0">
              <a:ea typeface="ＭＳ Ｐゴシック" panose="020B0600070205080204" pitchFamily="34" charset="-128"/>
            </a:endParaRPr>
          </a:p>
          <a:p>
            <a:pPr algn="just">
              <a:buFont typeface="Wingdings" pitchFamily="2" charset="2"/>
              <a:buChar char="q"/>
              <a:defRPr/>
            </a:pPr>
            <a:endParaRPr lang="en-US" altLang="en-US" sz="1500" dirty="0">
              <a:ea typeface="ＭＳ Ｐゴシック" panose="020B0600070205080204" pitchFamily="34" charset="-128"/>
            </a:endParaRPr>
          </a:p>
          <a:p>
            <a:pPr algn="just">
              <a:buFont typeface="Wingdings" pitchFamily="2" charset="2"/>
              <a:buChar char="q"/>
              <a:defRPr/>
            </a:pPr>
            <a:endParaRPr lang="en-US" altLang="en-US" sz="1500" dirty="0">
              <a:ea typeface="ＭＳ Ｐゴシック" panose="020B0600070205080204" pitchFamily="34" charset="-128"/>
            </a:endParaRPr>
          </a:p>
          <a:p>
            <a:pPr algn="just">
              <a:buFont typeface="Wingdings" pitchFamily="2" charset="2"/>
              <a:buChar char="q"/>
              <a:defRPr/>
            </a:pPr>
            <a:endParaRPr lang="en-US" altLang="en-US" sz="1500" dirty="0">
              <a:ea typeface="ＭＳ Ｐゴシック" panose="020B0600070205080204" pitchFamily="34" charset="-128"/>
            </a:endParaRPr>
          </a:p>
          <a:p>
            <a:pPr algn="just">
              <a:buFont typeface="Arial" panose="020B0604020202020204" pitchFamily="34" charset="0"/>
              <a:buNone/>
              <a:defRPr/>
            </a:pPr>
            <a:endParaRPr lang="id-ID" altLang="en-US" sz="1500" dirty="0">
              <a:ea typeface="ＭＳ Ｐゴシック" panose="020B0600070205080204" pitchFamily="34" charset="-128"/>
            </a:endParaRPr>
          </a:p>
          <a:p>
            <a:pPr algn="just">
              <a:buFont typeface="Arial" panose="020B0604020202020204" pitchFamily="34" charset="0"/>
              <a:buNone/>
              <a:defRPr/>
            </a:pPr>
            <a:endParaRPr lang="en-US" altLang="en-US" sz="1500" dirty="0">
              <a:ea typeface="ＭＳ Ｐゴシック" panose="020B0600070205080204" pitchFamily="34" charset="-128"/>
            </a:endParaRPr>
          </a:p>
          <a:p>
            <a:pPr algn="just">
              <a:buFont typeface="Wingdings" pitchFamily="2" charset="2"/>
              <a:buChar char="q"/>
              <a:defRPr/>
            </a:pPr>
            <a:r>
              <a:rPr lang="en-US" altLang="en-US" sz="1500" dirty="0">
                <a:ea typeface="ＭＳ Ｐゴシック" panose="020B0600070205080204" pitchFamily="34" charset="-128"/>
              </a:rPr>
              <a:t>Pancasila </a:t>
            </a:r>
            <a:r>
              <a:rPr lang="en-US" altLang="en-US" sz="1500" dirty="0" err="1">
                <a:ea typeface="ＭＳ Ｐゴシック" panose="020B0600070205080204" pitchFamily="34" charset="-128"/>
              </a:rPr>
              <a:t>sebagai</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pandangan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hidup</a:t>
            </a:r>
            <a:r>
              <a:rPr lang="en-US" altLang="en-US" sz="1500" dirty="0">
                <a:ea typeface="ＭＳ Ｐゴシック" panose="020B0600070205080204" pitchFamily="34" charset="-128"/>
              </a:rPr>
              <a:t> </a:t>
            </a:r>
            <a:r>
              <a:rPr lang="en-US" altLang="en-US" sz="1500" u="sng" dirty="0" err="1">
                <a:ea typeface="ＭＳ Ｐゴシック" panose="020B0600070205080204" pitchFamily="34" charset="-128"/>
              </a:rPr>
              <a:t>adalah</a:t>
            </a:r>
            <a:r>
              <a:rPr lang="en-US" altLang="en-US" sz="1500" dirty="0">
                <a:ea typeface="ＭＳ Ｐゴシック" panose="020B0600070205080204" pitchFamily="34" charset="-128"/>
              </a:rPr>
              <a:t> </a:t>
            </a:r>
            <a:r>
              <a:rPr lang="en-US" altLang="en-US" sz="1500" b="1" dirty="0" err="1">
                <a:ea typeface="ＭＳ Ｐゴシック" panose="020B0600070205080204" pitchFamily="34" charset="-128"/>
              </a:rPr>
              <a:t>keyakinan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manusia</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tentang</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hubungan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hakiki</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antara</a:t>
            </a:r>
            <a:r>
              <a:rPr lang="en-US" altLang="en-US" sz="1500" b="1" dirty="0">
                <a:ea typeface="ＭＳ Ｐゴシック" panose="020B0600070205080204" pitchFamily="34" charset="-128"/>
              </a:rPr>
              <a:t>:</a:t>
            </a:r>
          </a:p>
          <a:p>
            <a:pPr algn="just">
              <a:buFont typeface="Arial" panose="020B0604020202020204" pitchFamily="34" charset="0"/>
              <a:buNone/>
              <a:defRPr/>
            </a:pPr>
            <a:r>
              <a:rPr lang="en-US" altLang="en-US" sz="1500" dirty="0">
                <a:ea typeface="ＭＳ Ｐゴシック" panose="020B0600070205080204" pitchFamily="34" charset="-128"/>
              </a:rPr>
              <a:t>	*  </a:t>
            </a:r>
            <a:r>
              <a:rPr lang="en-US" altLang="en-US" sz="1500" b="1" dirty="0" err="1">
                <a:ea typeface="ＭＳ Ｐゴシック" panose="020B0600070205080204" pitchFamily="34" charset="-128"/>
              </a:rPr>
              <a:t>manusia</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dan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Tuhan</a:t>
            </a:r>
            <a:endParaRPr lang="en-US" altLang="en-US" sz="1500" b="1" dirty="0">
              <a:ea typeface="ＭＳ Ｐゴシック" panose="020B0600070205080204" pitchFamily="34" charset="-128"/>
            </a:endParaRPr>
          </a:p>
          <a:p>
            <a:pPr algn="just">
              <a:buFont typeface="Arial" panose="020B0604020202020204" pitchFamily="34" charset="0"/>
              <a:buNone/>
              <a:defRPr/>
            </a:pPr>
            <a:r>
              <a:rPr lang="en-US" altLang="en-US" sz="1500" b="1" dirty="0">
                <a:ea typeface="ＭＳ Ｐゴシック" panose="020B0600070205080204" pitchFamily="34" charset="-128"/>
              </a:rPr>
              <a:t>	*  </a:t>
            </a:r>
            <a:r>
              <a:rPr lang="en-US" altLang="en-US" sz="1500" b="1" dirty="0" err="1">
                <a:ea typeface="ＭＳ Ｐゴシック" panose="020B0600070205080204" pitchFamily="34" charset="-128"/>
              </a:rPr>
              <a:t>manusia</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dan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sesama</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manusia</a:t>
            </a:r>
            <a:endParaRPr lang="en-US" altLang="en-US" sz="1500" b="1" dirty="0">
              <a:ea typeface="ＭＳ Ｐゴシック" panose="020B0600070205080204" pitchFamily="34" charset="-128"/>
            </a:endParaRPr>
          </a:p>
          <a:p>
            <a:pPr algn="just">
              <a:buFont typeface="Arial" panose="020B0604020202020204" pitchFamily="34" charset="0"/>
              <a:buNone/>
              <a:defRPr/>
            </a:pPr>
            <a:r>
              <a:rPr lang="en-US" altLang="en-US" sz="1500" b="1" dirty="0">
                <a:ea typeface="ＭＳ Ｐゴシック" panose="020B0600070205080204" pitchFamily="34" charset="-128"/>
              </a:rPr>
              <a:t>	*  </a:t>
            </a:r>
            <a:r>
              <a:rPr lang="en-US" altLang="en-US" sz="1500" b="1" dirty="0" err="1">
                <a:ea typeface="ＭＳ Ｐゴシック" panose="020B0600070205080204" pitchFamily="34" charset="-128"/>
              </a:rPr>
              <a:t>manusia</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dan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alam</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semesta</a:t>
            </a:r>
            <a:endParaRPr lang="en-US" altLang="en-US" sz="1500" b="1" dirty="0">
              <a:ea typeface="ＭＳ Ｐゴシック" panose="020B0600070205080204" pitchFamily="34" charset="-128"/>
            </a:endParaRPr>
          </a:p>
          <a:p>
            <a:pPr algn="just">
              <a:buFont typeface="Arial" panose="020B0604020202020204" pitchFamily="34" charset="0"/>
              <a:buNone/>
              <a:defRPr/>
            </a:pPr>
            <a:endParaRPr lang="en-US" altLang="en-US" sz="1500" dirty="0">
              <a:ea typeface="ＭＳ Ｐゴシック" panose="020B0600070205080204" pitchFamily="34" charset="-128"/>
            </a:endParaRPr>
          </a:p>
          <a:p>
            <a:pPr algn="just">
              <a:buFont typeface="Wingdings" pitchFamily="2" charset="2"/>
              <a:buChar char="q"/>
              <a:defRPr/>
            </a:pPr>
            <a:r>
              <a:rPr lang="en-US" altLang="en-US" sz="1500" dirty="0" err="1">
                <a:ea typeface="ＭＳ Ｐゴシック" panose="020B0600070205080204" pitchFamily="34" charset="-128"/>
              </a:rPr>
              <a:t>Sesungguhnya</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berintikan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keyakinan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tentang</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tempat</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tiap</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manusia</a:t>
            </a:r>
            <a:r>
              <a:rPr lang="en-US" altLang="en-US" sz="1500" dirty="0">
                <a:ea typeface="ＭＳ Ｐゴシック" panose="020B0600070205080204" pitchFamily="34" charset="-128"/>
              </a:rPr>
              <a:t> individual di </a:t>
            </a:r>
            <a:r>
              <a:rPr lang="en-US" altLang="en-US" sz="1500" dirty="0" err="1">
                <a:ea typeface="ＭＳ Ｐゴシック" panose="020B0600070205080204" pitchFamily="34" charset="-128"/>
              </a:rPr>
              <a:t>dalam</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masyarakat</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dan</a:t>
            </a:r>
            <a:r>
              <a:rPr lang="en-US" altLang="en-US" sz="1500" dirty="0">
                <a:ea typeface="ＭＳ Ｐゴシック" panose="020B0600070205080204" pitchFamily="34" charset="-128"/>
              </a:rPr>
              <a:t> di </a:t>
            </a:r>
            <a:r>
              <a:rPr lang="en-US" altLang="en-US" sz="1500" dirty="0" err="1">
                <a:ea typeface="ＭＳ Ｐゴシック" panose="020B0600070205080204" pitchFamily="34" charset="-128"/>
              </a:rPr>
              <a:t>dalam</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alam</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semesta</a:t>
            </a:r>
            <a:r>
              <a:rPr lang="en-US" altLang="en-US" sz="1500" dirty="0">
                <a:ea typeface="ＭＳ Ｐゴシック" panose="020B0600070205080204" pitchFamily="34" charset="-128"/>
              </a:rPr>
              <a:t>. </a:t>
            </a:r>
          </a:p>
          <a:p>
            <a:pPr algn="just">
              <a:buFont typeface="Wingdings" pitchFamily="2" charset="2"/>
              <a:buChar char="q"/>
              <a:defRPr/>
            </a:pPr>
            <a:r>
              <a:rPr lang="en-US" altLang="en-US" sz="1500" dirty="0" err="1">
                <a:ea typeface="ＭＳ Ｐゴシック" panose="020B0600070205080204" pitchFamily="34" charset="-128"/>
              </a:rPr>
              <a:t>Memberikan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koherensi</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arah</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pada</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pikiran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tindakan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perilaku</a:t>
            </a:r>
            <a:r>
              <a:rPr lang="en-US" altLang="en-US" sz="1500" dirty="0">
                <a:ea typeface="ＭＳ Ｐゴシック" panose="020B0600070205080204" pitchFamily="34" charset="-128"/>
              </a:rPr>
              <a:t>)</a:t>
            </a:r>
          </a:p>
          <a:p>
            <a:pPr algn="just">
              <a:buFont typeface="Wingdings" pitchFamily="2" charset="2"/>
              <a:buChar char="q"/>
              <a:defRPr/>
            </a:pPr>
            <a:endParaRPr lang="en-US" altLang="en-US" sz="1500" dirty="0">
              <a:ea typeface="ＭＳ Ｐゴシック" panose="020B0600070205080204" pitchFamily="34" charset="-128"/>
            </a:endParaRPr>
          </a:p>
          <a:p>
            <a:pPr algn="just">
              <a:buFont typeface="Wingdings" pitchFamily="2" charset="2"/>
              <a:buChar char="q"/>
              <a:defRPr/>
            </a:pPr>
            <a:r>
              <a:rPr lang="en-US" altLang="en-US" sz="1500" dirty="0" err="1">
                <a:ea typeface="ＭＳ Ｐゴシック" panose="020B0600070205080204" pitchFamily="34" charset="-128"/>
              </a:rPr>
              <a:t>Pandangan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hidup</a:t>
            </a:r>
            <a:r>
              <a:rPr lang="en-US" altLang="en-US" sz="1500" dirty="0">
                <a:ea typeface="ＭＳ Ｐゴシック" panose="020B0600070205080204" pitchFamily="34" charset="-128"/>
              </a:rPr>
              <a:t> Pancasila </a:t>
            </a:r>
            <a:r>
              <a:rPr lang="en-US" altLang="en-US" sz="1500" b="1" dirty="0" err="1">
                <a:ea typeface="ＭＳ Ｐゴシック" panose="020B0600070205080204" pitchFamily="34" charset="-128"/>
              </a:rPr>
              <a:t>berintikan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keyakinan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bahwa</a:t>
            </a:r>
            <a:r>
              <a:rPr lang="en-US" altLang="en-US" sz="1500" dirty="0">
                <a:ea typeface="ＭＳ Ｐゴシック" panose="020B0600070205080204" pitchFamily="34" charset="-128"/>
              </a:rPr>
              <a:t>:</a:t>
            </a:r>
          </a:p>
          <a:p>
            <a:pPr marL="722313" indent="-341313" algn="just">
              <a:defRPr/>
            </a:pPr>
            <a:r>
              <a:rPr lang="en-US" altLang="en-US" sz="1500" dirty="0" err="1">
                <a:ea typeface="ＭＳ Ｐゴシック" panose="020B0600070205080204" pitchFamily="34" charset="-128"/>
              </a:rPr>
              <a:t>Struktur</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dasar</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hakiki</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dari</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keberadaan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manusia</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adalah</a:t>
            </a:r>
            <a:r>
              <a:rPr lang="en-US" altLang="en-US" sz="1500" dirty="0">
                <a:ea typeface="ＭＳ Ｐゴシック" panose="020B0600070205080204" pitchFamily="34" charset="-128"/>
              </a:rPr>
              <a:t>:</a:t>
            </a:r>
          </a:p>
          <a:p>
            <a:pPr marL="1077913" indent="-341313" algn="just">
              <a:buFont typeface="Arial" panose="020B0604020202020204" pitchFamily="34" charset="0"/>
              <a:buNone/>
              <a:defRPr/>
            </a:pPr>
            <a:r>
              <a:rPr lang="en-US" altLang="en-US" sz="1500" dirty="0">
                <a:ea typeface="ＭＳ Ｐゴシック" panose="020B0600070205080204" pitchFamily="34" charset="-128"/>
              </a:rPr>
              <a:t>*  </a:t>
            </a:r>
            <a:r>
              <a:rPr lang="en-US" altLang="en-US" sz="1500" u="sng" dirty="0" err="1">
                <a:ea typeface="ＭＳ Ｐゴシック" panose="020B0600070205080204" pitchFamily="34" charset="-128"/>
              </a:rPr>
              <a:t>kebersamaan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dengan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sesama</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manusia</a:t>
            </a:r>
            <a:endParaRPr lang="en-US" altLang="en-US" sz="1500" dirty="0">
              <a:ea typeface="ＭＳ Ｐゴシック" panose="020B0600070205080204" pitchFamily="34" charset="-128"/>
            </a:endParaRPr>
          </a:p>
          <a:p>
            <a:pPr marL="1077913" indent="-341313" algn="just">
              <a:buFont typeface="Arial" panose="020B0604020202020204" pitchFamily="34" charset="0"/>
              <a:buNone/>
              <a:defRPr/>
            </a:pPr>
            <a:r>
              <a:rPr lang="en-US" altLang="en-US" sz="1500" dirty="0">
                <a:ea typeface="ＭＳ Ｐゴシック" panose="020B0600070205080204" pitchFamily="34" charset="-128"/>
              </a:rPr>
              <a:t>*  </a:t>
            </a:r>
            <a:r>
              <a:rPr lang="en-US" altLang="en-US" sz="1500" u="sng" dirty="0" err="1">
                <a:ea typeface="ＭＳ Ｐゴシック" panose="020B0600070205080204" pitchFamily="34" charset="-128"/>
              </a:rPr>
              <a:t>saling</a:t>
            </a:r>
            <a:r>
              <a:rPr lang="en-US" altLang="en-US" sz="1500" u="sng" dirty="0">
                <a:ea typeface="ＭＳ Ｐゴシック" panose="020B0600070205080204" pitchFamily="34" charset="-128"/>
              </a:rPr>
              <a:t> </a:t>
            </a:r>
            <a:r>
              <a:rPr lang="en-US" altLang="en-US" sz="1500" u="sng" dirty="0" err="1">
                <a:ea typeface="ＭＳ Ｐゴシック" panose="020B0600070205080204" pitchFamily="34" charset="-128"/>
              </a:rPr>
              <a:t>ketergantungan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antar-manusia</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alam</a:t>
            </a:r>
            <a:r>
              <a:rPr lang="en-US" altLang="en-US" sz="1500" dirty="0">
                <a:ea typeface="ＭＳ Ｐゴシック" panose="020B0600070205080204" pitchFamily="34" charset="-128"/>
              </a:rPr>
              <a:t> </a:t>
            </a:r>
          </a:p>
          <a:p>
            <a:pPr marL="1077913" indent="-341313" algn="just">
              <a:buFont typeface="Arial" panose="020B0604020202020204" pitchFamily="34" charset="0"/>
              <a:buNone/>
              <a:defRPr/>
            </a:pPr>
            <a:r>
              <a:rPr lang="en-US" altLang="en-US" sz="1500" dirty="0">
                <a:solidFill>
                  <a:schemeClr val="bg1"/>
                </a:solidFill>
                <a:ea typeface="ＭＳ Ｐゴシック" panose="020B0600070205080204" pitchFamily="34" charset="-128"/>
              </a:rPr>
              <a:t>*  </a:t>
            </a:r>
            <a:r>
              <a:rPr lang="en-US" altLang="en-US" sz="1500" u="sng" dirty="0" err="1">
                <a:solidFill>
                  <a:schemeClr val="bg1"/>
                </a:solidFill>
                <a:ea typeface="ＭＳ Ｐゴシック" panose="020B0600070205080204" pitchFamily="34" charset="-128"/>
              </a:rPr>
              <a:t>ketergantungan</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manusia</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dan</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alam</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semesta</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kepada</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Tuhan</a:t>
            </a:r>
            <a:r>
              <a:rPr lang="en-US" altLang="en-US" sz="1500" dirty="0">
                <a:solidFill>
                  <a:schemeClr val="bg1"/>
                </a:solidFill>
                <a:ea typeface="ＭＳ Ｐゴシック" panose="020B0600070205080204" pitchFamily="34" charset="-128"/>
              </a:rPr>
              <a:t> yang </a:t>
            </a:r>
            <a:r>
              <a:rPr lang="en-US" altLang="en-US" sz="1500" dirty="0" err="1">
                <a:solidFill>
                  <a:schemeClr val="bg1"/>
                </a:solidFill>
                <a:ea typeface="ＭＳ Ｐゴシック" panose="020B0600070205080204" pitchFamily="34" charset="-128"/>
              </a:rPr>
              <a:t>maha</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esa</a:t>
            </a:r>
            <a:endParaRPr lang="en-US" altLang="en-US" sz="1500" dirty="0">
              <a:solidFill>
                <a:schemeClr val="bg1"/>
              </a:solidFill>
              <a:ea typeface="ＭＳ Ｐゴシック" panose="020B0600070205080204" pitchFamily="34" charset="-128"/>
            </a:endParaRPr>
          </a:p>
          <a:p>
            <a:pPr marL="722313" indent="-341313" algn="just">
              <a:defRPr/>
            </a:pPr>
            <a:r>
              <a:rPr lang="en-US" altLang="en-US" sz="1500" dirty="0" err="1">
                <a:solidFill>
                  <a:schemeClr val="bg1"/>
                </a:solidFill>
                <a:ea typeface="ＭＳ Ｐゴシック" panose="020B0600070205080204" pitchFamily="34" charset="-128"/>
              </a:rPr>
              <a:t>Berakar</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pada</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Asas</a:t>
            </a:r>
            <a:r>
              <a:rPr lang="en-US" altLang="en-US" sz="1500" dirty="0">
                <a:solidFill>
                  <a:schemeClr val="bg1"/>
                </a:solidFill>
                <a:ea typeface="ＭＳ Ｐゴシック" panose="020B0600070205080204" pitchFamily="34" charset="-128"/>
              </a:rPr>
              <a:t>  </a:t>
            </a:r>
            <a:r>
              <a:rPr lang="en-US" altLang="en-US" sz="1500" dirty="0" err="1">
                <a:solidFill>
                  <a:schemeClr val="bg1"/>
                </a:solidFill>
                <a:ea typeface="ＭＳ Ｐゴシック" panose="020B0600070205080204" pitchFamily="34" charset="-128"/>
              </a:rPr>
              <a:t>Bhinneka</a:t>
            </a:r>
            <a:r>
              <a:rPr lang="en-US" altLang="en-US" sz="1500" dirty="0">
                <a:solidFill>
                  <a:schemeClr val="bg1"/>
                </a:solidFill>
                <a:ea typeface="ＭＳ Ｐゴシック" panose="020B0600070205080204" pitchFamily="34" charset="-128"/>
              </a:rPr>
              <a:t> Tunggal </a:t>
            </a:r>
            <a:r>
              <a:rPr lang="en-US" altLang="en-US" sz="1500" dirty="0" err="1">
                <a:solidFill>
                  <a:schemeClr val="bg1"/>
                </a:solidFill>
                <a:ea typeface="ＭＳ Ｐゴシック" panose="020B0600070205080204" pitchFamily="34" charset="-128"/>
              </a:rPr>
              <a:t>Ika</a:t>
            </a:r>
            <a:r>
              <a:rPr lang="en-US" altLang="en-US" sz="1500" dirty="0">
                <a:solidFill>
                  <a:schemeClr val="bg1"/>
                </a:solidFill>
                <a:ea typeface="ＭＳ Ｐゴシック" panose="020B0600070205080204" pitchFamily="34" charset="-128"/>
              </a:rPr>
              <a:t>: “</a:t>
            </a:r>
            <a:r>
              <a:rPr lang="en-US" altLang="ja-JP" sz="1500" u="sng" dirty="0" err="1">
                <a:solidFill>
                  <a:schemeClr val="bg1"/>
                </a:solidFill>
                <a:ea typeface="ＭＳ Ｐゴシック" panose="020B0600070205080204" pitchFamily="34" charset="-128"/>
              </a:rPr>
              <a:t>kesatuan</a:t>
            </a:r>
            <a:r>
              <a:rPr lang="en-US" altLang="ja-JP" sz="1500" u="sng" dirty="0">
                <a:solidFill>
                  <a:schemeClr val="bg1"/>
                </a:solidFill>
                <a:ea typeface="ＭＳ Ｐゴシック" panose="020B0600070205080204" pitchFamily="34" charset="-128"/>
              </a:rPr>
              <a:t> </a:t>
            </a:r>
            <a:r>
              <a:rPr lang="en-US" altLang="ja-JP" sz="1500" u="sng" dirty="0" err="1">
                <a:solidFill>
                  <a:schemeClr val="bg1"/>
                </a:solidFill>
                <a:ea typeface="ＭＳ Ｐゴシック" panose="020B0600070205080204" pitchFamily="34" charset="-128"/>
              </a:rPr>
              <a:t>dalam</a:t>
            </a:r>
            <a:r>
              <a:rPr lang="en-US" altLang="ja-JP" sz="1500" u="sng" dirty="0">
                <a:solidFill>
                  <a:schemeClr val="bg1"/>
                </a:solidFill>
                <a:ea typeface="ＭＳ Ｐゴシック" panose="020B0600070205080204" pitchFamily="34" charset="-128"/>
              </a:rPr>
              <a:t> </a:t>
            </a:r>
            <a:r>
              <a:rPr lang="en-US" altLang="ja-JP" sz="1500" u="sng" dirty="0" err="1">
                <a:solidFill>
                  <a:schemeClr val="bg1"/>
                </a:solidFill>
                <a:ea typeface="ＭＳ Ｐゴシック" panose="020B0600070205080204" pitchFamily="34" charset="-128"/>
              </a:rPr>
              <a:t>perbedaan</a:t>
            </a:r>
            <a:r>
              <a:rPr lang="en-US" altLang="ja-JP" sz="1500" u="sng" dirty="0">
                <a:solidFill>
                  <a:schemeClr val="bg1"/>
                </a:solidFill>
                <a:ea typeface="ＭＳ Ｐゴシック" panose="020B0600070205080204" pitchFamily="34" charset="-128"/>
              </a:rPr>
              <a:t>, </a:t>
            </a:r>
            <a:r>
              <a:rPr lang="en-US" altLang="ja-JP" sz="1500" u="sng" dirty="0" err="1">
                <a:solidFill>
                  <a:schemeClr val="bg1"/>
                </a:solidFill>
                <a:ea typeface="ＭＳ Ｐゴシック" panose="020B0600070205080204" pitchFamily="34" charset="-128"/>
              </a:rPr>
              <a:t>perbedaan</a:t>
            </a:r>
            <a:r>
              <a:rPr lang="en-US" altLang="ja-JP" sz="1500" u="sng" dirty="0">
                <a:solidFill>
                  <a:schemeClr val="bg1"/>
                </a:solidFill>
                <a:ea typeface="ＭＳ Ｐゴシック" panose="020B0600070205080204" pitchFamily="34" charset="-128"/>
              </a:rPr>
              <a:t> </a:t>
            </a:r>
            <a:r>
              <a:rPr lang="en-US" altLang="ja-JP" sz="1500" u="sng" dirty="0" err="1">
                <a:solidFill>
                  <a:schemeClr val="bg1"/>
                </a:solidFill>
                <a:ea typeface="ＭＳ Ｐゴシック" panose="020B0600070205080204" pitchFamily="34" charset="-128"/>
              </a:rPr>
              <a:t>dalam</a:t>
            </a:r>
            <a:r>
              <a:rPr lang="en-US" altLang="ja-JP" sz="1500" u="sng" dirty="0">
                <a:solidFill>
                  <a:schemeClr val="bg1"/>
                </a:solidFill>
                <a:ea typeface="ＭＳ Ｐゴシック" panose="020B0600070205080204" pitchFamily="34" charset="-128"/>
              </a:rPr>
              <a:t> </a:t>
            </a:r>
            <a:r>
              <a:rPr lang="en-US" altLang="ja-JP" sz="1500" u="sng" dirty="0" err="1">
                <a:solidFill>
                  <a:schemeClr val="bg1"/>
                </a:solidFill>
                <a:ea typeface="ＭＳ Ｐゴシック" panose="020B0600070205080204" pitchFamily="34" charset="-128"/>
              </a:rPr>
              <a:t>kesatuan</a:t>
            </a:r>
            <a:r>
              <a:rPr lang="en-US" altLang="en-US" sz="1500" dirty="0">
                <a:solidFill>
                  <a:schemeClr val="bg1"/>
                </a:solidFill>
                <a:ea typeface="ＭＳ Ｐゴシック" panose="020B0600070205080204" pitchFamily="34" charset="-128"/>
              </a:rPr>
              <a:t>”</a:t>
            </a:r>
            <a:endParaRPr lang="en-US" altLang="ja-JP" sz="1500" dirty="0">
              <a:solidFill>
                <a:schemeClr val="bg1"/>
              </a:solidFill>
              <a:ea typeface="ＭＳ Ｐゴシック" panose="020B0600070205080204" pitchFamily="34" charset="-128"/>
            </a:endParaRPr>
          </a:p>
          <a:p>
            <a:pPr algn="just">
              <a:buFont typeface="Arial" panose="020B0604020202020204" pitchFamily="34" charset="0"/>
              <a:buNone/>
              <a:defRPr/>
            </a:pPr>
            <a:endParaRPr lang="en-US" altLang="en-US" sz="1500" dirty="0">
              <a:ea typeface="ＭＳ Ｐゴシック" panose="020B0600070205080204" pitchFamily="34" charset="-128"/>
            </a:endParaRPr>
          </a:p>
        </p:txBody>
      </p:sp>
      <p:pic>
        <p:nvPicPr>
          <p:cNvPr id="6" name="Content Placeholder 3">
            <a:extLst>
              <a:ext uri="{FF2B5EF4-FFF2-40B4-BE49-F238E27FC236}">
                <a16:creationId xmlns:a16="http://schemas.microsoft.com/office/drawing/2014/main" id="{F38668F0-851C-7741-A451-2CEEA75293A8}"/>
              </a:ext>
            </a:extLst>
          </p:cNvPr>
          <p:cNvPicPr>
            <a:picLocks/>
          </p:cNvPicPr>
          <p:nvPr/>
        </p:nvPicPr>
        <p:blipFill rotWithShape="1">
          <a:blip r:embed="rId3">
            <a:extLst>
              <a:ext uri="{28A0092B-C50C-407E-A947-70E740481C1C}">
                <a14:useLocalDpi xmlns:a14="http://schemas.microsoft.com/office/drawing/2010/main" val="0"/>
              </a:ext>
            </a:extLst>
          </a:blip>
          <a:srcRect t="-3422" b="-6288"/>
          <a:stretch/>
        </p:blipFill>
        <p:spPr bwMode="auto">
          <a:xfrm>
            <a:off x="1298215" y="850966"/>
            <a:ext cx="4085153" cy="13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79C31901-E8DB-4A45-8424-F7E77A5E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062" y="876724"/>
            <a:ext cx="2284361" cy="124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5DA9F868-4535-FE47-8059-209ACDF24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176" y="2562896"/>
            <a:ext cx="2452797" cy="105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2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52254562-E42D-1740-A745-2A433B939FE3}"/>
              </a:ext>
            </a:extLst>
          </p:cNvPr>
          <p:cNvSpPr txBox="1">
            <a:spLocks/>
          </p:cNvSpPr>
          <p:nvPr/>
        </p:nvSpPr>
        <p:spPr bwMode="auto">
          <a:xfrm>
            <a:off x="-173864" y="294493"/>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id-ID" altLang="en-US" sz="1800" dirty="0">
                <a:ea typeface="ＭＳ Ｐゴシック" panose="020B0600070205080204" pitchFamily="34" charset="-128"/>
              </a:rPr>
              <a:t>Pandangan hidup (</a:t>
            </a:r>
            <a:r>
              <a:rPr lang="en-US" altLang="en-US" sz="1800" dirty="0">
                <a:ea typeface="ＭＳ Ｐゴシック" panose="020B0600070205080204" pitchFamily="34" charset="-128"/>
              </a:rPr>
              <a:t>“</a:t>
            </a:r>
            <a:r>
              <a:rPr lang="id-ID" altLang="ja-JP" sz="1800" dirty="0">
                <a:ea typeface="ＭＳ Ｐゴシック" panose="020B0600070205080204" pitchFamily="34" charset="-128"/>
              </a:rPr>
              <a:t>Ideologi plus</a:t>
            </a:r>
            <a:r>
              <a:rPr lang="en-US" altLang="en-US" sz="1800" dirty="0">
                <a:ea typeface="ＭＳ Ｐゴシック" panose="020B0600070205080204" pitchFamily="34" charset="-128"/>
              </a:rPr>
              <a:t>”</a:t>
            </a:r>
            <a:r>
              <a:rPr lang="id-ID" altLang="ja-JP" sz="1800" dirty="0">
                <a:ea typeface="ＭＳ Ｐゴシック" panose="020B0600070205080204" pitchFamily="34" charset="-128"/>
              </a:rPr>
              <a:t>) Pancasila </a:t>
            </a:r>
          </a:p>
          <a:p>
            <a:pPr algn="r"/>
            <a:r>
              <a:rPr lang="id-ID" altLang="ja-JP" sz="1800" dirty="0">
                <a:ea typeface="ＭＳ Ｐゴシック" panose="020B0600070205080204" pitchFamily="34" charset="-128"/>
              </a:rPr>
              <a:t>dan ideologi lainnya</a:t>
            </a:r>
            <a:endParaRPr lang="en-US" altLang="en-US" sz="1800" dirty="0">
              <a:ea typeface="ＭＳ Ｐゴシック" panose="020B0600070205080204" pitchFamily="34" charset="-128"/>
            </a:endParaRPr>
          </a:p>
        </p:txBody>
      </p:sp>
      <p:sp>
        <p:nvSpPr>
          <p:cNvPr id="6" name="Content Placeholder 2">
            <a:extLst>
              <a:ext uri="{FF2B5EF4-FFF2-40B4-BE49-F238E27FC236}">
                <a16:creationId xmlns:a16="http://schemas.microsoft.com/office/drawing/2014/main" id="{37501DA4-7B3E-464F-ACEC-442C6618A67C}"/>
              </a:ext>
            </a:extLst>
          </p:cNvPr>
          <p:cNvSpPr txBox="1">
            <a:spLocks/>
          </p:cNvSpPr>
          <p:nvPr/>
        </p:nvSpPr>
        <p:spPr bwMode="auto">
          <a:xfrm>
            <a:off x="457200" y="955094"/>
            <a:ext cx="8229600"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altLang="en-US" sz="1500" dirty="0" err="1">
                <a:ea typeface="ＭＳ Ｐゴシック" panose="020B0600070205080204" pitchFamily="34" charset="-128"/>
              </a:rPr>
              <a:t>Pada</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saat</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kelahirannya</a:t>
            </a:r>
            <a:r>
              <a:rPr lang="en-US" altLang="en-US" sz="1500" dirty="0">
                <a:ea typeface="ＭＳ Ｐゴシック" panose="020B0600070205080204" pitchFamily="34" charset="-128"/>
              </a:rPr>
              <a:t>, </a:t>
            </a:r>
            <a:r>
              <a:rPr lang="en-US" altLang="en-US" sz="1500" u="sng" dirty="0">
                <a:ea typeface="ＭＳ Ｐゴシック" panose="020B0600070205080204" pitchFamily="34" charset="-128"/>
              </a:rPr>
              <a:t>Pancasila </a:t>
            </a:r>
            <a:r>
              <a:rPr lang="en-US" altLang="en-US" sz="1500" u="sng" dirty="0" err="1">
                <a:ea typeface="ＭＳ Ｐゴシック" panose="020B0600070205080204" pitchFamily="34" charset="-128"/>
              </a:rPr>
              <a:t>dikelilingi</a:t>
            </a:r>
            <a:r>
              <a:rPr lang="en-US" altLang="en-US" sz="1500" u="sng" dirty="0">
                <a:ea typeface="ＭＳ Ｐゴシック" panose="020B0600070205080204" pitchFamily="34" charset="-128"/>
              </a:rPr>
              <a:t> </a:t>
            </a:r>
            <a:r>
              <a:rPr lang="en-US" altLang="en-US" sz="1500" u="sng" dirty="0" err="1">
                <a:ea typeface="ＭＳ Ｐゴシック" panose="020B0600070205080204" pitchFamily="34" charset="-128"/>
              </a:rPr>
              <a:t>oleh</a:t>
            </a:r>
            <a:r>
              <a:rPr lang="en-US" altLang="en-US" sz="1500" u="sng" dirty="0">
                <a:ea typeface="ＭＳ Ｐゴシック" panose="020B0600070205080204" pitchFamily="34" charset="-128"/>
              </a:rPr>
              <a:t> </a:t>
            </a:r>
            <a:r>
              <a:rPr lang="en-US" altLang="en-US" sz="1500" u="sng" dirty="0" err="1">
                <a:ea typeface="ＭＳ Ｐゴシック" panose="020B0600070205080204" pitchFamily="34" charset="-128"/>
              </a:rPr>
              <a:t>berbagai</a:t>
            </a:r>
            <a:r>
              <a:rPr lang="en-US" altLang="en-US" sz="1500" u="sng" dirty="0">
                <a:ea typeface="ＭＳ Ｐゴシック" panose="020B0600070205080204" pitchFamily="34" charset="-128"/>
              </a:rPr>
              <a:t> </a:t>
            </a:r>
            <a:r>
              <a:rPr lang="en-US" altLang="en-US" sz="1500" u="sng" dirty="0" err="1">
                <a:ea typeface="ＭＳ Ｐゴシック" panose="020B0600070205080204" pitchFamily="34" charset="-128"/>
              </a:rPr>
              <a:t>ideologi</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seperti</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Liberalisme</a:t>
            </a:r>
            <a:r>
              <a:rPr lang="en-US" altLang="en-US" sz="1500" dirty="0">
                <a:ea typeface="ＭＳ Ｐゴシック" panose="020B0600070205080204" pitchFamily="34" charset="-128"/>
              </a:rPr>
              <a:t> Barat, </a:t>
            </a:r>
            <a:r>
              <a:rPr lang="en-US" altLang="en-US" sz="1500" dirty="0" err="1">
                <a:ea typeface="ＭＳ Ｐゴシック" panose="020B0600070205080204" pitchFamily="34" charset="-128"/>
              </a:rPr>
              <a:t>Fasisme</a:t>
            </a:r>
            <a:r>
              <a:rPr lang="en-US" altLang="en-US" sz="1500" dirty="0">
                <a:ea typeface="ＭＳ Ｐゴシック" panose="020B0600070205080204" pitchFamily="34" charset="-128"/>
              </a:rPr>
              <a:t>/</a:t>
            </a:r>
            <a:r>
              <a:rPr lang="en-US" altLang="en-US" sz="1500" dirty="0" err="1">
                <a:ea typeface="ＭＳ Ｐゴシック" panose="020B0600070205080204" pitchFamily="34" charset="-128"/>
              </a:rPr>
              <a:t>Nazisme</a:t>
            </a:r>
            <a:r>
              <a:rPr lang="en-US" altLang="en-US" sz="1500" dirty="0">
                <a:ea typeface="ＭＳ Ｐゴシック" panose="020B0600070205080204" pitchFamily="34" charset="-128"/>
              </a:rPr>
              <a:t>/Tenno </a:t>
            </a:r>
            <a:r>
              <a:rPr lang="en-US" altLang="en-US" sz="1500" dirty="0" err="1">
                <a:ea typeface="ＭＳ Ｐゴシック" panose="020B0600070205080204" pitchFamily="34" charset="-128"/>
              </a:rPr>
              <a:t>Heikaisme</a:t>
            </a:r>
            <a:r>
              <a:rPr lang="en-US" altLang="en-US" sz="1500" dirty="0">
                <a:ea typeface="ＭＳ Ｐゴシック" panose="020B0600070205080204" pitchFamily="34" charset="-128"/>
              </a:rPr>
              <a:t> yang </a:t>
            </a:r>
            <a:r>
              <a:rPr lang="en-US" altLang="en-US" sz="1500" dirty="0" err="1">
                <a:ea typeface="ＭＳ Ｐゴシック" panose="020B0600070205080204" pitchFamily="34" charset="-128"/>
              </a:rPr>
              <a:t>militeristis</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dan</a:t>
            </a:r>
            <a:r>
              <a:rPr lang="en-US" altLang="en-US" sz="1500" dirty="0">
                <a:ea typeface="ＭＳ Ｐゴシック" panose="020B0600070205080204" pitchFamily="34" charset="-128"/>
              </a:rPr>
              <a:t> </a:t>
            </a:r>
            <a:r>
              <a:rPr lang="en-US" altLang="en-US" sz="1500" dirty="0" err="1">
                <a:ea typeface="ＭＳ Ｐゴシック" panose="020B0600070205080204" pitchFamily="34" charset="-128"/>
              </a:rPr>
              <a:t>Marxisme</a:t>
            </a:r>
            <a:r>
              <a:rPr lang="en-US" altLang="en-US" sz="1500" dirty="0">
                <a:ea typeface="ＭＳ Ｐゴシック" panose="020B0600070205080204" pitchFamily="34" charset="-128"/>
              </a:rPr>
              <a:t>/</a:t>
            </a:r>
            <a:r>
              <a:rPr lang="en-US" altLang="en-US" sz="1500" dirty="0" err="1">
                <a:ea typeface="ＭＳ Ｐゴシック" panose="020B0600070205080204" pitchFamily="34" charset="-128"/>
              </a:rPr>
              <a:t>Komunisme</a:t>
            </a:r>
            <a:r>
              <a:rPr lang="en-US" altLang="en-US" sz="1500" dirty="0">
                <a:ea typeface="ＭＳ Ｐゴシック" panose="020B0600070205080204" pitchFamily="34" charset="-128"/>
              </a:rPr>
              <a:t>.</a:t>
            </a:r>
            <a:endParaRPr lang="id-ID" altLang="en-US" sz="1500" dirty="0">
              <a:ea typeface="ＭＳ Ｐゴシック" panose="020B0600070205080204" pitchFamily="34" charset="-128"/>
            </a:endParaRPr>
          </a:p>
          <a:p>
            <a:pPr algn="just">
              <a:spcAft>
                <a:spcPts val="600"/>
              </a:spcAft>
            </a:pPr>
            <a:r>
              <a:rPr lang="id-ID" altLang="en-US" sz="1500" dirty="0">
                <a:ea typeface="ＭＳ Ｐゴシック" panose="020B0600070205080204" pitchFamily="34" charset="-128"/>
              </a:rPr>
              <a:t>Secara umum, pandangan hidup (ideologi) di dunia dibedakan dalam </a:t>
            </a:r>
            <a:r>
              <a:rPr lang="id-ID" altLang="en-US" sz="1500" u="sng" dirty="0">
                <a:ea typeface="ＭＳ Ｐゴシック" panose="020B0600070205080204" pitchFamily="34" charset="-128"/>
              </a:rPr>
              <a:t>2 (dua) kubu ekstrim</a:t>
            </a:r>
            <a:r>
              <a:rPr lang="id-ID" altLang="en-US" sz="1500" dirty="0">
                <a:ea typeface="ＭＳ Ｐゴシック" panose="020B0600070205080204" pitchFamily="34" charset="-128"/>
              </a:rPr>
              <a:t>; yaitu: </a:t>
            </a:r>
            <a:r>
              <a:rPr lang="id-ID" altLang="en-US" sz="1500" u="sng" dirty="0">
                <a:ea typeface="ＭＳ Ｐゴシック" panose="020B0600070205080204" pitchFamily="34" charset="-128"/>
              </a:rPr>
              <a:t>Individualisme</a:t>
            </a:r>
            <a:r>
              <a:rPr lang="id-ID" altLang="en-US" sz="1500" dirty="0">
                <a:ea typeface="ＭＳ Ｐゴシック" panose="020B0600070205080204" pitchFamily="34" charset="-128"/>
              </a:rPr>
              <a:t> dan </a:t>
            </a:r>
            <a:r>
              <a:rPr lang="id-ID" altLang="en-US" sz="1500" u="sng" dirty="0">
                <a:ea typeface="ＭＳ Ｐゴシック" panose="020B0600070205080204" pitchFamily="34" charset="-128"/>
              </a:rPr>
              <a:t>Komunisme</a:t>
            </a:r>
            <a:r>
              <a:rPr lang="id-ID" altLang="en-US" sz="1500" dirty="0">
                <a:ea typeface="ＭＳ Ｐゴシック" panose="020B0600070205080204" pitchFamily="34" charset="-128"/>
              </a:rPr>
              <a:t>.  Perbedaan di antara 2 (dua) kubu ini </a:t>
            </a:r>
            <a:r>
              <a:rPr lang="id-ID" altLang="en-US" sz="1500" u="sng" dirty="0">
                <a:ea typeface="ＭＳ Ｐゴシック" panose="020B0600070205080204" pitchFamily="34" charset="-128"/>
              </a:rPr>
              <a:t>bertolak dari metode berpikirnya</a:t>
            </a:r>
            <a:r>
              <a:rPr lang="id-ID" altLang="en-US" sz="1500" dirty="0">
                <a:ea typeface="ＭＳ Ｐゴシック" panose="020B0600070205080204" pitchFamily="34" charset="-128"/>
              </a:rPr>
              <a:t>.</a:t>
            </a:r>
            <a:endParaRPr lang="en-US" altLang="en-US" sz="1500" dirty="0">
              <a:ea typeface="ＭＳ Ｐゴシック" panose="020B0600070205080204" pitchFamily="34" charset="-128"/>
            </a:endParaRPr>
          </a:p>
          <a:p>
            <a:pPr algn="just">
              <a:spcAft>
                <a:spcPts val="600"/>
              </a:spcAft>
            </a:pPr>
            <a:endParaRPr lang="id-ID" altLang="en-US" sz="1500" dirty="0">
              <a:ea typeface="ＭＳ Ｐゴシック" panose="020B0600070205080204" pitchFamily="34" charset="-128"/>
            </a:endParaRPr>
          </a:p>
          <a:p>
            <a:pPr algn="just">
              <a:spcAft>
                <a:spcPts val="600"/>
              </a:spcAft>
            </a:pPr>
            <a:endParaRPr lang="id-ID" altLang="en-US" sz="1500" dirty="0">
              <a:ea typeface="ＭＳ Ｐゴシック" panose="020B0600070205080204" pitchFamily="34" charset="-128"/>
            </a:endParaRPr>
          </a:p>
          <a:p>
            <a:pPr algn="just">
              <a:spcAft>
                <a:spcPts val="600"/>
              </a:spcAft>
              <a:buFont typeface="Arial" panose="020B0604020202020204" pitchFamily="34" charset="0"/>
              <a:buNone/>
            </a:pPr>
            <a:endParaRPr lang="id-ID" altLang="en-US" sz="1500" dirty="0">
              <a:ea typeface="ＭＳ Ｐゴシック" panose="020B0600070205080204" pitchFamily="34" charset="-128"/>
            </a:endParaRPr>
          </a:p>
          <a:p>
            <a:pPr algn="just">
              <a:spcAft>
                <a:spcPts val="600"/>
              </a:spcAft>
            </a:pPr>
            <a:r>
              <a:rPr lang="id-ID" altLang="en-US" sz="1500" dirty="0">
                <a:ea typeface="ＭＳ Ｐゴシック" panose="020B0600070205080204" pitchFamily="34" charset="-128"/>
              </a:rPr>
              <a:t>INDIVIDUALISME menggunakan metode berpikir LIBERAL, yang meletakkan unsur </a:t>
            </a:r>
            <a:r>
              <a:rPr lang="id-ID" altLang="en-US" sz="1500" u="sng" dirty="0">
                <a:ea typeface="ＭＳ Ｐゴシック" panose="020B0600070205080204" pitchFamily="34" charset="-128"/>
              </a:rPr>
              <a:t>kebebasan manusia pribadi di atas segala-galanya</a:t>
            </a:r>
            <a:r>
              <a:rPr lang="id-ID" altLang="en-US" sz="1500" dirty="0">
                <a:ea typeface="ＭＳ Ｐゴシック" panose="020B0600070205080204" pitchFamily="34" charset="-128"/>
              </a:rPr>
              <a:t>.  Tidak mengherankan jika konsep Hak Asasi Manusia merupakan suatu yang mutlak dan harus dijunjung tinggi.</a:t>
            </a:r>
          </a:p>
          <a:p>
            <a:pPr algn="just">
              <a:spcAft>
                <a:spcPts val="600"/>
              </a:spcAft>
            </a:pPr>
            <a:r>
              <a:rPr lang="id-ID" altLang="en-US" sz="1500" dirty="0">
                <a:ea typeface="ＭＳ Ｐゴシック" panose="020B0600070205080204" pitchFamily="34" charset="-128"/>
              </a:rPr>
              <a:t>KOMUNISME berangkat dari paham SOSIALISME, yang memandang </a:t>
            </a:r>
            <a:r>
              <a:rPr lang="id-ID" altLang="en-US" sz="1500" u="sng" dirty="0">
                <a:ea typeface="ＭＳ Ｐゴシック" panose="020B0600070205080204" pitchFamily="34" charset="-128"/>
              </a:rPr>
              <a:t>kolektivitas sebagai unsur yang paling dominan</a:t>
            </a:r>
            <a:r>
              <a:rPr lang="id-ID" altLang="en-US" sz="1500" dirty="0">
                <a:ea typeface="ＭＳ Ｐゴシック" panose="020B0600070205080204" pitchFamily="34" charset="-128"/>
              </a:rPr>
              <a:t>.  Manusia individu tidak mempunyai arti apa-apa jika berada di luar kolektifnya.  Oleh karenanya, Komunisme beranggapan bahwa hak-hak individu harus berada di bawah kendali kekuasaan komunal (dalam hal ini negara).</a:t>
            </a:r>
            <a:endParaRPr lang="id-ID" altLang="en-US" sz="1500" u="sng" dirty="0">
              <a:ea typeface="ＭＳ Ｐゴシック" panose="020B0600070205080204" pitchFamily="34" charset="-128"/>
            </a:endParaRPr>
          </a:p>
          <a:p>
            <a:pPr algn="just">
              <a:spcAft>
                <a:spcPts val="600"/>
              </a:spcAft>
            </a:pPr>
            <a:r>
              <a:rPr lang="id-ID" altLang="en-US" sz="1500" u="sng" dirty="0">
                <a:ea typeface="ＭＳ Ｐゴシック" panose="020B0600070205080204" pitchFamily="34" charset="-128"/>
              </a:rPr>
              <a:t>Kritik</a:t>
            </a:r>
            <a:r>
              <a:rPr lang="id-ID" altLang="en-US" sz="1500" dirty="0">
                <a:ea typeface="ＭＳ Ｐゴシック" panose="020B0600070205080204" pitchFamily="34" charset="-128"/>
              </a:rPr>
              <a:t> terhadap ke-2 kubu tersebut adalah bahwa: 2 (dua) kubu tersebut mengingkari </a:t>
            </a:r>
            <a:r>
              <a:rPr lang="id-ID" altLang="en-US" sz="1500" u="sng" dirty="0">
                <a:ea typeface="ＭＳ Ｐゴシック" panose="020B0600070205080204" pitchFamily="34" charset="-128"/>
              </a:rPr>
              <a:t>manusia sebagai</a:t>
            </a:r>
            <a:r>
              <a:rPr lang="id-ID" altLang="en-US" sz="1500" dirty="0">
                <a:ea typeface="ＭＳ Ｐゴシック" panose="020B0600070205080204" pitchFamily="34" charset="-128"/>
              </a:rPr>
              <a:t> “</a:t>
            </a:r>
            <a:r>
              <a:rPr lang="id-ID" altLang="ja-JP" sz="1500" b="1" dirty="0">
                <a:ea typeface="ＭＳ Ｐゴシック" panose="020B0600070205080204" pitchFamily="34" charset="-128"/>
              </a:rPr>
              <a:t>Mahluk Mono-dualistis</a:t>
            </a:r>
            <a:r>
              <a:rPr lang="id-ID" altLang="en-US" sz="1500" dirty="0">
                <a:ea typeface="ＭＳ Ｐゴシック" panose="020B0600070205080204" pitchFamily="34" charset="-128"/>
              </a:rPr>
              <a:t>”</a:t>
            </a:r>
            <a:r>
              <a:rPr lang="id-ID" altLang="ja-JP" sz="1500" dirty="0">
                <a:ea typeface="ＭＳ Ｐゴシック" panose="020B0600070205080204" pitchFamily="34" charset="-128"/>
              </a:rPr>
              <a:t>, yaitu </a:t>
            </a:r>
            <a:r>
              <a:rPr lang="id-ID" altLang="ja-JP" sz="1500" u="sng" dirty="0">
                <a:ea typeface="ＭＳ Ｐゴシック" panose="020B0600070205080204" pitchFamily="34" charset="-128"/>
              </a:rPr>
              <a:t>Manusia sebagai Mahluk Individu dan Mahluk Sosial</a:t>
            </a:r>
            <a:r>
              <a:rPr lang="id-ID" altLang="ja-JP" sz="1500" dirty="0">
                <a:ea typeface="ＭＳ Ｐゴシック" panose="020B0600070205080204" pitchFamily="34" charset="-128"/>
              </a:rPr>
              <a:t>.  Hal </a:t>
            </a:r>
            <a:r>
              <a:rPr lang="id-ID" altLang="ja-JP" sz="1500" dirty="0">
                <a:solidFill>
                  <a:schemeClr val="bg1"/>
                </a:solidFill>
                <a:ea typeface="ＭＳ Ｐゴシック" panose="020B0600070205080204" pitchFamily="34" charset="-128"/>
              </a:rPr>
              <a:t>ini terbukti bahwa </a:t>
            </a:r>
            <a:r>
              <a:rPr lang="id-ID" altLang="ja-JP" sz="1500" u="sng" dirty="0">
                <a:solidFill>
                  <a:schemeClr val="bg1"/>
                </a:solidFill>
                <a:ea typeface="ＭＳ Ｐゴシック" panose="020B0600070205080204" pitchFamily="34" charset="-128"/>
              </a:rPr>
              <a:t>tidak ada negara yang menggunakan metode berpikir individualisme atau komunisme secara murni dan ekstrim</a:t>
            </a:r>
            <a:r>
              <a:rPr lang="id-ID" altLang="ja-JP" sz="1500" dirty="0">
                <a:solidFill>
                  <a:schemeClr val="bg1"/>
                </a:solidFill>
                <a:ea typeface="ＭＳ Ｐゴシック" panose="020B0600070205080204" pitchFamily="34" charset="-128"/>
              </a:rPr>
              <a:t>, sekalipun mereka mengakui menggunakan salah satu dari paham-paham tersebut !</a:t>
            </a:r>
            <a:endParaRPr lang="en-US" altLang="ja-JP" sz="1500" dirty="0">
              <a:solidFill>
                <a:schemeClr val="bg1"/>
              </a:solidFill>
              <a:ea typeface="ＭＳ Ｐゴシック" panose="020B0600070205080204" pitchFamily="34" charset="-128"/>
            </a:endParaRPr>
          </a:p>
          <a:p>
            <a:pPr algn="just">
              <a:spcAft>
                <a:spcPts val="600"/>
              </a:spcAft>
              <a:buFont typeface="Arial" panose="020B0604020202020204" pitchFamily="34" charset="0"/>
              <a:buNone/>
            </a:pPr>
            <a:endParaRPr lang="en-US" altLang="en-US" sz="1500" dirty="0">
              <a:ea typeface="ＭＳ Ｐゴシック" panose="020B0600070205080204" pitchFamily="34" charset="-128"/>
            </a:endParaRPr>
          </a:p>
        </p:txBody>
      </p:sp>
      <p:pic>
        <p:nvPicPr>
          <p:cNvPr id="7" name="Picture 1">
            <a:extLst>
              <a:ext uri="{FF2B5EF4-FFF2-40B4-BE49-F238E27FC236}">
                <a16:creationId xmlns:a16="http://schemas.microsoft.com/office/drawing/2014/main" id="{A35F0DA2-BD21-204F-860B-597196C398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983" y="2349523"/>
            <a:ext cx="1785287" cy="92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2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Content Placeholder 2">
            <a:extLst>
              <a:ext uri="{FF2B5EF4-FFF2-40B4-BE49-F238E27FC236}">
                <a16:creationId xmlns:a16="http://schemas.microsoft.com/office/drawing/2014/main" id="{E7EAC2C7-122E-5349-86BF-EE93CB404BD5}"/>
              </a:ext>
            </a:extLst>
          </p:cNvPr>
          <p:cNvSpPr txBox="1">
            <a:spLocks/>
          </p:cNvSpPr>
          <p:nvPr/>
        </p:nvSpPr>
        <p:spPr bwMode="auto">
          <a:xfrm>
            <a:off x="457200" y="1074940"/>
            <a:ext cx="82296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charset="0"/>
              <a:buChar char="•"/>
              <a:defRPr/>
            </a:pPr>
            <a:r>
              <a:rPr lang="id-ID" sz="1700" dirty="0"/>
              <a:t>Pandangan hidup (Ideologi plus) PANCASILA menggunakan metode berpikir yang dalam </a:t>
            </a:r>
            <a:r>
              <a:rPr lang="id-ID" sz="1700" u="sng" dirty="0"/>
              <a:t>penjelasan UUD 1945</a:t>
            </a:r>
            <a:r>
              <a:rPr lang="id-ID" sz="1700" dirty="0"/>
              <a:t> disebut sebagai ALIRAN PENGERTIAN NEGARA PERSATUAN.  Secara populer, paham ini disebut </a:t>
            </a:r>
            <a:r>
              <a:rPr lang="id-ID" sz="1700" u="sng" dirty="0"/>
              <a:t>Paham Negara/Cita Negara Integralistik</a:t>
            </a:r>
            <a:r>
              <a:rPr lang="id-ID" sz="1700" dirty="0"/>
              <a:t>, tetapi di Indonesia disebut sebagai </a:t>
            </a:r>
            <a:r>
              <a:rPr lang="id-ID" sz="1700" u="sng" dirty="0"/>
              <a:t>Paham Negara/Cita Negara PERSATUAN</a:t>
            </a:r>
            <a:r>
              <a:rPr lang="id-ID" sz="1700" dirty="0"/>
              <a:t>.</a:t>
            </a:r>
            <a:endParaRPr lang="en-US" sz="1700" dirty="0"/>
          </a:p>
          <a:p>
            <a:pPr marL="0" indent="0" algn="just">
              <a:buFont typeface="Arial" panose="020B0604020202020204" pitchFamily="34" charset="0"/>
              <a:buNone/>
              <a:defRPr/>
            </a:pPr>
            <a:endParaRPr lang="id-ID" sz="1700" i="1" dirty="0"/>
          </a:p>
          <a:p>
            <a:pPr algn="just">
              <a:buFont typeface="Arial" charset="0"/>
              <a:buChar char="•"/>
              <a:defRPr/>
            </a:pPr>
            <a:r>
              <a:rPr lang="id-ID" sz="1700" i="1" dirty="0"/>
              <a:t>Perbedaannya</a:t>
            </a:r>
            <a:r>
              <a:rPr lang="id-ID" sz="1700" dirty="0"/>
              <a:t> adalah:</a:t>
            </a:r>
            <a:endParaRPr lang="en-US" sz="1700" dirty="0"/>
          </a:p>
          <a:p>
            <a:pPr marL="717550" indent="-358775" algn="just">
              <a:buFont typeface="Wingdings" charset="2"/>
              <a:buChar char="q"/>
              <a:defRPr/>
            </a:pPr>
            <a:endParaRPr lang="id-ID" sz="1700" dirty="0"/>
          </a:p>
          <a:p>
            <a:pPr marL="717550" indent="-358775" algn="just">
              <a:spcAft>
                <a:spcPts val="300"/>
              </a:spcAft>
              <a:buFont typeface="Wingdings" charset="2"/>
              <a:buChar char="q"/>
              <a:defRPr/>
            </a:pPr>
            <a:r>
              <a:rPr lang="id-ID" sz="1700" dirty="0"/>
              <a:t>Paham negara integralistik barat bersifat anti-demokratis (totaliter).  Hal ini </a:t>
            </a:r>
            <a:r>
              <a:rPr lang="id-ID" sz="1700" u="sng" dirty="0"/>
              <a:t>tidak sesuai</a:t>
            </a:r>
            <a:r>
              <a:rPr lang="id-ID" sz="1700" dirty="0"/>
              <a:t> </a:t>
            </a:r>
            <a:r>
              <a:rPr lang="id-ID" sz="1700" u="sng" dirty="0"/>
              <a:t>dengan Demokrasi Pancasila</a:t>
            </a:r>
            <a:r>
              <a:rPr lang="id-ID" sz="1700" dirty="0"/>
              <a:t>;</a:t>
            </a:r>
          </a:p>
          <a:p>
            <a:pPr marL="717550" indent="-358775" algn="just">
              <a:spcAft>
                <a:spcPts val="300"/>
              </a:spcAft>
              <a:buFont typeface="Wingdings" charset="2"/>
              <a:buChar char="q"/>
              <a:defRPr/>
            </a:pPr>
            <a:r>
              <a:rPr lang="id-ID" sz="1700" dirty="0"/>
              <a:t>Paham negara integralistik barat mengajarkan bahwa hak-hak asasi manusia bukan sesuatu yang bersifat mutlak dan oleh karenanya dapat dilanggar begitu saja bila dikehendaki oleh negara. Hal ini merupakan suatu </a:t>
            </a:r>
            <a:r>
              <a:rPr lang="id-ID" sz="1700" u="sng" dirty="0"/>
              <a:t>pengingkaran terhadap harkat dan martabat manusia itu sendiri</a:t>
            </a:r>
            <a:r>
              <a:rPr lang="id-ID" sz="1700" dirty="0"/>
              <a:t>.</a:t>
            </a:r>
          </a:p>
          <a:p>
            <a:pPr marL="717550" indent="-358775" algn="just">
              <a:spcAft>
                <a:spcPts val="300"/>
              </a:spcAft>
              <a:buFont typeface="Wingdings" charset="2"/>
              <a:buChar char="q"/>
              <a:defRPr/>
            </a:pPr>
            <a:r>
              <a:rPr lang="id-ID" sz="1700" dirty="0"/>
              <a:t>Paham negara integralistik barat betolak dari teori kedaulatan negara; sedangkan Paham Negara Persatuan </a:t>
            </a:r>
            <a:r>
              <a:rPr lang="id-ID" sz="1700" u="sng" dirty="0"/>
              <a:t>bertolak dari teori </a:t>
            </a:r>
            <a:r>
              <a:rPr lang="id-ID" sz="1700" b="1" u="sng" dirty="0"/>
              <a:t>kedaulatan rakyat</a:t>
            </a:r>
            <a:r>
              <a:rPr lang="id-ID" sz="1700" u="sng" dirty="0"/>
              <a:t> yang dalam pelaksanaannya didelegasikan kepada MPR</a:t>
            </a:r>
            <a:r>
              <a:rPr lang="id-ID" sz="1700" dirty="0"/>
              <a:t>.</a:t>
            </a:r>
            <a:endParaRPr lang="en-US" sz="1700" dirty="0"/>
          </a:p>
          <a:p>
            <a:pPr marL="0" indent="0" algn="just">
              <a:buFont typeface="Arial" charset="0"/>
              <a:buNone/>
              <a:defRPr/>
            </a:pPr>
            <a:endParaRPr lang="en-US" sz="1700" dirty="0"/>
          </a:p>
        </p:txBody>
      </p:sp>
    </p:spTree>
    <p:extLst>
      <p:ext uri="{BB962C8B-B14F-4D97-AF65-F5344CB8AC3E}">
        <p14:creationId xmlns:p14="http://schemas.microsoft.com/office/powerpoint/2010/main" val="46492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pic>
        <p:nvPicPr>
          <p:cNvPr id="5" name="Content Placeholder 4">
            <a:extLst>
              <a:ext uri="{FF2B5EF4-FFF2-40B4-BE49-F238E27FC236}">
                <a16:creationId xmlns:a16="http://schemas.microsoft.com/office/drawing/2014/main" id="{5CF941A2-6422-BD46-B53B-A73AE3DD0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957" y="989485"/>
            <a:ext cx="5600085" cy="559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2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33298F62-7075-AA49-9288-4160F9AE509D}"/>
              </a:ext>
            </a:extLst>
          </p:cNvPr>
          <p:cNvSpPr txBox="1">
            <a:spLocks/>
          </p:cNvSpPr>
          <p:nvPr/>
        </p:nvSpPr>
        <p:spPr bwMode="auto">
          <a:xfrm>
            <a:off x="685800" y="1217612"/>
            <a:ext cx="7772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br>
              <a:rPr lang="en-US" altLang="en-US" sz="8800" b="1">
                <a:latin typeface="Edwardian Script ITC" panose="030303020407070D0804" pitchFamily="66" charset="77"/>
                <a:ea typeface="ＭＳ Ｐゴシック" panose="020B0600070205080204" pitchFamily="34" charset="-128"/>
              </a:rPr>
            </a:br>
            <a:r>
              <a:rPr lang="en-US" altLang="en-US" sz="7200">
                <a:latin typeface="Edwardian Script ITC" panose="030303020407070D0804" pitchFamily="66" charset="77"/>
                <a:ea typeface="ＭＳ Ｐゴシック" panose="020B0600070205080204" pitchFamily="34" charset="-128"/>
              </a:rPr>
              <a:t>Demokrasi  Pancasila </a:t>
            </a:r>
            <a:br>
              <a:rPr lang="en-US" altLang="en-US" sz="9600">
                <a:latin typeface="Edwardian Script ITC" panose="030303020407070D0804" pitchFamily="66" charset="77"/>
                <a:ea typeface="ＭＳ Ｐゴシック" panose="020B0600070205080204" pitchFamily="34" charset="-128"/>
              </a:rPr>
            </a:br>
            <a:endParaRPr lang="en-US" altLang="en-US" sz="9600" dirty="0">
              <a:latin typeface="Edwardian Script ITC" panose="030303020407070D0804" pitchFamily="66" charset="77"/>
              <a:ea typeface="ＭＳ Ｐゴシック" panose="020B0600070205080204" pitchFamily="34" charset="-128"/>
            </a:endParaRPr>
          </a:p>
        </p:txBody>
      </p:sp>
    </p:spTree>
    <p:extLst>
      <p:ext uri="{BB962C8B-B14F-4D97-AF65-F5344CB8AC3E}">
        <p14:creationId xmlns:p14="http://schemas.microsoft.com/office/powerpoint/2010/main" val="46492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376607E4-6212-D44E-B95D-663ECF41D1D8}"/>
              </a:ext>
            </a:extLst>
          </p:cNvPr>
          <p:cNvSpPr txBox="1">
            <a:spLocks/>
          </p:cNvSpPr>
          <p:nvPr/>
        </p:nvSpPr>
        <p:spPr bwMode="auto">
          <a:xfrm>
            <a:off x="-51516" y="170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altLang="en-US" sz="4000" dirty="0" err="1">
                <a:ea typeface="ＭＳ Ｐゴシック" panose="020B0600070205080204" pitchFamily="34" charset="-128"/>
              </a:rPr>
              <a:t>Ciri</a:t>
            </a:r>
            <a:r>
              <a:rPr lang="en-US" altLang="en-US" sz="4000" dirty="0">
                <a:ea typeface="ＭＳ Ｐゴシック" panose="020B0600070205080204" pitchFamily="34" charset="-128"/>
              </a:rPr>
              <a:t> </a:t>
            </a:r>
            <a:r>
              <a:rPr lang="en-US" altLang="en-US" sz="4000" dirty="0" err="1">
                <a:ea typeface="ＭＳ Ｐゴシック" panose="020B0600070205080204" pitchFamily="34" charset="-128"/>
              </a:rPr>
              <a:t>Demokrasi</a:t>
            </a:r>
            <a:r>
              <a:rPr lang="en-US" altLang="en-US" sz="4000" dirty="0">
                <a:ea typeface="ＭＳ Ｐゴシック" panose="020B0600070205080204" pitchFamily="34" charset="-128"/>
              </a:rPr>
              <a:t> Pancasila</a:t>
            </a:r>
            <a:br>
              <a:rPr lang="en-US" altLang="en-US" sz="4000" dirty="0">
                <a:ea typeface="ＭＳ Ｐゴシック" panose="020B0600070205080204" pitchFamily="34" charset="-128"/>
              </a:rPr>
            </a:br>
            <a:r>
              <a:rPr lang="en-US" altLang="en-US" sz="1100" dirty="0" err="1">
                <a:ea typeface="ＭＳ Ｐゴシック" panose="020B0600070205080204" pitchFamily="34" charset="-128"/>
              </a:rPr>
              <a:t>Heri</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Herdiawanto</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Fokky</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Fuad</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Wasitaatmadja</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Jumanta</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Hamdayama</a:t>
            </a:r>
            <a:r>
              <a:rPr lang="en-US" altLang="en-US" sz="1100" dirty="0">
                <a:ea typeface="ＭＳ Ｐゴシック" panose="020B0600070205080204" pitchFamily="34" charset="-128"/>
              </a:rPr>
              <a:t>, </a:t>
            </a:r>
            <a:r>
              <a:rPr lang="en-US" altLang="en-US" sz="1100" dirty="0" err="1">
                <a:ea typeface="ＭＳ Ｐゴシック" panose="020B0600070205080204" pitchFamily="34" charset="-128"/>
              </a:rPr>
              <a:t>Spiritualisme</a:t>
            </a:r>
            <a:r>
              <a:rPr lang="en-US" altLang="en-US" sz="1100" dirty="0">
                <a:ea typeface="ＭＳ Ｐゴシック" panose="020B0600070205080204" pitchFamily="34" charset="-128"/>
              </a:rPr>
              <a:t> Pancasila, </a:t>
            </a:r>
            <a:br>
              <a:rPr lang="en-US" altLang="en-US" sz="1100" dirty="0">
                <a:ea typeface="ＭＳ Ｐゴシック" panose="020B0600070205080204" pitchFamily="34" charset="-128"/>
              </a:rPr>
            </a:br>
            <a:r>
              <a:rPr lang="en-US" altLang="en-US" sz="1100" dirty="0">
                <a:ea typeface="ＭＳ Ｐゴシック" panose="020B0600070205080204" pitchFamily="34" charset="-128"/>
              </a:rPr>
              <a:t>Jakarta: </a:t>
            </a:r>
            <a:r>
              <a:rPr lang="en-US" altLang="en-US" sz="1100" dirty="0" err="1">
                <a:ea typeface="ＭＳ Ｐゴシック" panose="020B0600070205080204" pitchFamily="34" charset="-128"/>
              </a:rPr>
              <a:t>Prenadamedia</a:t>
            </a:r>
            <a:r>
              <a:rPr lang="en-US" altLang="en-US" sz="1100" dirty="0">
                <a:ea typeface="ＭＳ Ｐゴシック" panose="020B0600070205080204" pitchFamily="34" charset="-128"/>
              </a:rPr>
              <a:t> Group, 2018, </a:t>
            </a:r>
            <a:r>
              <a:rPr lang="en-US" altLang="en-US" sz="1100" dirty="0" err="1">
                <a:ea typeface="ＭＳ Ｐゴシック" panose="020B0600070205080204" pitchFamily="34" charset="-128"/>
              </a:rPr>
              <a:t>hlm</a:t>
            </a:r>
            <a:r>
              <a:rPr lang="en-US" altLang="en-US" sz="1100" dirty="0">
                <a:ea typeface="ＭＳ Ｐゴシック" panose="020B0600070205080204" pitchFamily="34" charset="-128"/>
              </a:rPr>
              <a:t>. 179-180.</a:t>
            </a:r>
          </a:p>
        </p:txBody>
      </p:sp>
      <p:sp>
        <p:nvSpPr>
          <p:cNvPr id="6" name="Content Placeholder 2">
            <a:extLst>
              <a:ext uri="{FF2B5EF4-FFF2-40B4-BE49-F238E27FC236}">
                <a16:creationId xmlns:a16="http://schemas.microsoft.com/office/drawing/2014/main" id="{A6AD5981-6DB8-C440-B48A-7B0F7E095647}"/>
              </a:ext>
            </a:extLst>
          </p:cNvPr>
          <p:cNvSpPr txBox="1">
            <a:spLocks/>
          </p:cNvSpPr>
          <p:nvPr/>
        </p:nvSpPr>
        <p:spPr bwMode="auto">
          <a:xfrm>
            <a:off x="457200" y="1314606"/>
            <a:ext cx="82296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500"/>
              </a:spcAft>
              <a:buFont typeface="Arial" charset="0"/>
              <a:buChar char="•"/>
              <a:defRPr/>
            </a:pPr>
            <a:r>
              <a:rPr lang="en-US" sz="1730" u="sng" dirty="0" err="1"/>
              <a:t>Ciri</a:t>
            </a:r>
            <a:r>
              <a:rPr lang="en-US" sz="1730" u="sng" dirty="0"/>
              <a:t> </a:t>
            </a:r>
            <a:r>
              <a:rPr lang="en-US" sz="1730" u="sng" dirty="0" err="1"/>
              <a:t>pokok</a:t>
            </a:r>
            <a:r>
              <a:rPr lang="en-US" sz="1730" dirty="0"/>
              <a:t> </a:t>
            </a:r>
            <a:r>
              <a:rPr lang="en-US" sz="1730" b="1" dirty="0" err="1"/>
              <a:t>DEMOKRASI</a:t>
            </a:r>
            <a:r>
              <a:rPr lang="en-US" sz="1730" b="1" dirty="0"/>
              <a:t> PANCASILA </a:t>
            </a:r>
            <a:r>
              <a:rPr lang="en-US" sz="1730" dirty="0" err="1"/>
              <a:t>adalah</a:t>
            </a:r>
            <a:r>
              <a:rPr lang="en-US" sz="1730" dirty="0"/>
              <a:t> </a:t>
            </a:r>
            <a:r>
              <a:rPr lang="en-US" sz="1730" b="1" dirty="0" err="1"/>
              <a:t>MUSYAWARAH</a:t>
            </a:r>
            <a:r>
              <a:rPr lang="en-US" sz="1730" b="1" dirty="0"/>
              <a:t> </a:t>
            </a:r>
            <a:r>
              <a:rPr lang="en-US" sz="1730" b="1" dirty="0" err="1"/>
              <a:t>MUFAKAT</a:t>
            </a:r>
            <a:r>
              <a:rPr lang="en-US" sz="1730" dirty="0"/>
              <a:t>.</a:t>
            </a:r>
          </a:p>
          <a:p>
            <a:pPr algn="just">
              <a:spcAft>
                <a:spcPts val="500"/>
              </a:spcAft>
              <a:buFont typeface="Arial" charset="0"/>
              <a:buChar char="•"/>
              <a:defRPr/>
            </a:pPr>
            <a:r>
              <a:rPr lang="en-US" sz="1730" b="1" dirty="0" err="1"/>
              <a:t>Demokrasi</a:t>
            </a:r>
            <a:r>
              <a:rPr lang="en-US" sz="1730" b="1" dirty="0"/>
              <a:t> Liberal </a:t>
            </a:r>
            <a:r>
              <a:rPr lang="en-US" sz="1730" dirty="0" err="1">
                <a:sym typeface="Wingdings"/>
              </a:rPr>
              <a:t>menganut</a:t>
            </a:r>
            <a:r>
              <a:rPr lang="en-US" sz="1730" dirty="0">
                <a:sym typeface="Wingdings"/>
              </a:rPr>
              <a:t> </a:t>
            </a:r>
            <a:r>
              <a:rPr lang="en-US" sz="1730" dirty="0" err="1">
                <a:sym typeface="Wingdings"/>
              </a:rPr>
              <a:t>prinsip</a:t>
            </a:r>
            <a:r>
              <a:rPr lang="en-US" sz="1730" dirty="0">
                <a:sym typeface="Wingdings"/>
              </a:rPr>
              <a:t> voting (</a:t>
            </a:r>
            <a:r>
              <a:rPr lang="en-US" sz="1730" dirty="0" err="1">
                <a:sym typeface="Wingdings"/>
              </a:rPr>
              <a:t>pemungutan</a:t>
            </a:r>
            <a:r>
              <a:rPr lang="en-US" sz="1730" dirty="0">
                <a:sym typeface="Wingdings"/>
              </a:rPr>
              <a:t> </a:t>
            </a:r>
            <a:r>
              <a:rPr lang="en-US" sz="1730" dirty="0" err="1">
                <a:sym typeface="Wingdings"/>
              </a:rPr>
              <a:t>suara</a:t>
            </a:r>
            <a:r>
              <a:rPr lang="en-US" sz="1730" dirty="0">
                <a:sym typeface="Wingdings"/>
              </a:rPr>
              <a:t>); </a:t>
            </a:r>
            <a:r>
              <a:rPr lang="en-US" sz="1730" b="1" dirty="0" err="1">
                <a:sym typeface="Wingdings"/>
              </a:rPr>
              <a:t>Demokrasi</a:t>
            </a:r>
            <a:r>
              <a:rPr lang="en-US" sz="1730" b="1" dirty="0">
                <a:sym typeface="Wingdings"/>
              </a:rPr>
              <a:t> </a:t>
            </a:r>
            <a:r>
              <a:rPr lang="en-US" sz="1730" b="1" dirty="0" err="1">
                <a:sym typeface="Wingdings"/>
              </a:rPr>
              <a:t>Sosialis</a:t>
            </a:r>
            <a:r>
              <a:rPr lang="en-US" sz="1730" dirty="0">
                <a:sym typeface="Wingdings"/>
              </a:rPr>
              <a:t> </a:t>
            </a:r>
            <a:r>
              <a:rPr lang="en-US" sz="1730" dirty="0" err="1">
                <a:sym typeface="Wingdings"/>
              </a:rPr>
              <a:t>menganut</a:t>
            </a:r>
            <a:r>
              <a:rPr lang="en-US" sz="1730" dirty="0">
                <a:sym typeface="Wingdings"/>
              </a:rPr>
              <a:t> </a:t>
            </a:r>
            <a:r>
              <a:rPr lang="en-US" sz="1730" dirty="0" err="1">
                <a:sym typeface="Wingdings"/>
              </a:rPr>
              <a:t>prinsip</a:t>
            </a:r>
            <a:r>
              <a:rPr lang="en-US" sz="1730" dirty="0">
                <a:sym typeface="Wingdings"/>
              </a:rPr>
              <a:t> </a:t>
            </a:r>
            <a:r>
              <a:rPr lang="en-US" sz="1730" dirty="0" err="1">
                <a:sym typeface="Wingdings"/>
              </a:rPr>
              <a:t>otoriter</a:t>
            </a:r>
            <a:r>
              <a:rPr lang="en-US" sz="1730" dirty="0">
                <a:sym typeface="Wingdings"/>
              </a:rPr>
              <a:t> (</a:t>
            </a:r>
            <a:r>
              <a:rPr lang="en-US" sz="1730" dirty="0" err="1">
                <a:sym typeface="Wingdings"/>
              </a:rPr>
              <a:t>pemusatan</a:t>
            </a:r>
            <a:r>
              <a:rPr lang="en-US" sz="1730" dirty="0">
                <a:sym typeface="Wingdings"/>
              </a:rPr>
              <a:t> </a:t>
            </a:r>
            <a:r>
              <a:rPr lang="en-US" sz="1730" dirty="0" err="1">
                <a:sym typeface="Wingdings"/>
              </a:rPr>
              <a:t>kekuasaan</a:t>
            </a:r>
            <a:r>
              <a:rPr lang="en-US" sz="1730" dirty="0">
                <a:sym typeface="Wingdings"/>
              </a:rPr>
              <a:t>).</a:t>
            </a:r>
          </a:p>
          <a:p>
            <a:pPr algn="just">
              <a:spcAft>
                <a:spcPts val="500"/>
              </a:spcAft>
              <a:buFont typeface="Arial" charset="0"/>
              <a:buChar char="•"/>
              <a:defRPr/>
            </a:pPr>
            <a:r>
              <a:rPr lang="en-US" sz="1730" b="1" dirty="0">
                <a:sym typeface="Wingdings"/>
              </a:rPr>
              <a:t>Inti</a:t>
            </a:r>
            <a:r>
              <a:rPr lang="en-US" sz="1730" dirty="0">
                <a:sym typeface="Wingdings"/>
              </a:rPr>
              <a:t>  </a:t>
            </a:r>
            <a:r>
              <a:rPr lang="en-US" sz="1730" b="1" dirty="0" err="1">
                <a:sym typeface="Wingdings"/>
              </a:rPr>
              <a:t>Demokrasi</a:t>
            </a:r>
            <a:r>
              <a:rPr lang="en-US" sz="1730" b="1" dirty="0">
                <a:sym typeface="Wingdings"/>
              </a:rPr>
              <a:t> Pancasila </a:t>
            </a:r>
            <a:r>
              <a:rPr lang="en-US" sz="1730" dirty="0">
                <a:sym typeface="Wingdings"/>
              </a:rPr>
              <a:t>yang </a:t>
            </a:r>
            <a:r>
              <a:rPr lang="en-US" sz="1730" dirty="0" err="1">
                <a:sym typeface="Wingdings"/>
              </a:rPr>
              <a:t>musyawarah</a:t>
            </a:r>
            <a:r>
              <a:rPr lang="en-US" sz="1730" dirty="0">
                <a:sym typeface="Wingdings"/>
              </a:rPr>
              <a:t> </a:t>
            </a:r>
            <a:r>
              <a:rPr lang="en-US" sz="1730" dirty="0" err="1">
                <a:sym typeface="Wingdings"/>
              </a:rPr>
              <a:t>mufakat</a:t>
            </a:r>
            <a:r>
              <a:rPr lang="en-US" sz="1730" dirty="0">
                <a:sym typeface="Wingdings"/>
              </a:rPr>
              <a:t> </a:t>
            </a:r>
            <a:r>
              <a:rPr lang="en-US" sz="1730" dirty="0" err="1">
                <a:sym typeface="Wingdings"/>
              </a:rPr>
              <a:t>adalah</a:t>
            </a:r>
            <a:r>
              <a:rPr lang="en-US" sz="1730" dirty="0">
                <a:sym typeface="Wingdings"/>
              </a:rPr>
              <a:t>:</a:t>
            </a:r>
          </a:p>
          <a:p>
            <a:pPr marL="717550" indent="-358775" algn="just">
              <a:spcAft>
                <a:spcPts val="500"/>
              </a:spcAft>
              <a:buFont typeface="Wingdings" charset="2"/>
              <a:buChar char="Ø"/>
              <a:defRPr/>
            </a:pPr>
            <a:r>
              <a:rPr lang="en-US" sz="1730" dirty="0" err="1"/>
              <a:t>Mengutamakan</a:t>
            </a:r>
            <a:r>
              <a:rPr lang="en-US" sz="1730" dirty="0"/>
              <a:t> </a:t>
            </a:r>
            <a:r>
              <a:rPr lang="en-US" sz="1730" dirty="0" err="1"/>
              <a:t>kepentingan</a:t>
            </a:r>
            <a:r>
              <a:rPr lang="en-US" sz="1730" dirty="0"/>
              <a:t> </a:t>
            </a:r>
            <a:r>
              <a:rPr lang="en-US" sz="1730" dirty="0" err="1"/>
              <a:t>negara</a:t>
            </a:r>
            <a:r>
              <a:rPr lang="en-US" sz="1730" dirty="0"/>
              <a:t> </a:t>
            </a:r>
            <a:r>
              <a:rPr lang="en-US" sz="1730" dirty="0" err="1"/>
              <a:t>dan</a:t>
            </a:r>
            <a:r>
              <a:rPr lang="en-US" sz="1730" dirty="0"/>
              <a:t> </a:t>
            </a:r>
            <a:r>
              <a:rPr lang="en-US" sz="1730" dirty="0" err="1"/>
              <a:t>masyarakat</a:t>
            </a:r>
            <a:endParaRPr lang="en-US" sz="1730" dirty="0"/>
          </a:p>
          <a:p>
            <a:pPr marL="717550" indent="-358775" algn="just">
              <a:spcAft>
                <a:spcPts val="500"/>
              </a:spcAft>
              <a:buFont typeface="Wingdings" charset="2"/>
              <a:buChar char="Ø"/>
              <a:defRPr/>
            </a:pPr>
            <a:r>
              <a:rPr lang="en-US" sz="1730" dirty="0" err="1"/>
              <a:t>Tidak</a:t>
            </a:r>
            <a:r>
              <a:rPr lang="en-US" sz="1730" dirty="0"/>
              <a:t> </a:t>
            </a:r>
            <a:r>
              <a:rPr lang="en-US" sz="1730" dirty="0" err="1"/>
              <a:t>memaksakan</a:t>
            </a:r>
            <a:r>
              <a:rPr lang="en-US" sz="1730" dirty="0"/>
              <a:t> </a:t>
            </a:r>
            <a:r>
              <a:rPr lang="en-US" sz="1730" dirty="0" err="1"/>
              <a:t>kehendak</a:t>
            </a:r>
            <a:r>
              <a:rPr lang="en-US" sz="1730" dirty="0"/>
              <a:t> </a:t>
            </a:r>
            <a:r>
              <a:rPr lang="en-US" sz="1730" dirty="0" err="1"/>
              <a:t>kepada</a:t>
            </a:r>
            <a:r>
              <a:rPr lang="en-US" sz="1730" dirty="0"/>
              <a:t> orang lain</a:t>
            </a:r>
          </a:p>
          <a:p>
            <a:pPr marL="717550" indent="-358775" algn="just">
              <a:spcAft>
                <a:spcPts val="500"/>
              </a:spcAft>
              <a:buFont typeface="Wingdings" charset="2"/>
              <a:buChar char="Ø"/>
              <a:defRPr/>
            </a:pPr>
            <a:r>
              <a:rPr lang="en-US" sz="1730" dirty="0" err="1"/>
              <a:t>Mengutamakan</a:t>
            </a:r>
            <a:r>
              <a:rPr lang="en-US" sz="1730" dirty="0"/>
              <a:t> </a:t>
            </a:r>
            <a:r>
              <a:rPr lang="en-US" sz="1730" dirty="0" err="1"/>
              <a:t>musyawarah</a:t>
            </a:r>
            <a:r>
              <a:rPr lang="en-US" sz="1730" dirty="0"/>
              <a:t> </a:t>
            </a:r>
            <a:r>
              <a:rPr lang="en-US" sz="1730" dirty="0" err="1"/>
              <a:t>dalam</a:t>
            </a:r>
            <a:r>
              <a:rPr lang="en-US" sz="1730" dirty="0"/>
              <a:t> </a:t>
            </a:r>
            <a:r>
              <a:rPr lang="en-US" sz="1730" dirty="0" err="1"/>
              <a:t>mengambil</a:t>
            </a:r>
            <a:r>
              <a:rPr lang="en-US" sz="1730" dirty="0"/>
              <a:t> </a:t>
            </a:r>
            <a:r>
              <a:rPr lang="en-US" sz="1730" dirty="0" err="1"/>
              <a:t>keputusan</a:t>
            </a:r>
            <a:r>
              <a:rPr lang="en-US" sz="1730" dirty="0"/>
              <a:t> </a:t>
            </a:r>
            <a:r>
              <a:rPr lang="en-US" sz="1730" dirty="0" err="1"/>
              <a:t>untuk</a:t>
            </a:r>
            <a:r>
              <a:rPr lang="en-US" sz="1730" dirty="0"/>
              <a:t> </a:t>
            </a:r>
            <a:r>
              <a:rPr lang="en-US" sz="1730" dirty="0" err="1"/>
              <a:t>kepentingan</a:t>
            </a:r>
            <a:r>
              <a:rPr lang="en-US" sz="1730" dirty="0"/>
              <a:t> </a:t>
            </a:r>
            <a:r>
              <a:rPr lang="en-US" sz="1730" dirty="0" err="1"/>
              <a:t>bersama</a:t>
            </a:r>
            <a:endParaRPr lang="en-US" sz="1730" dirty="0"/>
          </a:p>
          <a:p>
            <a:pPr marL="717550" indent="-358775" algn="just">
              <a:spcAft>
                <a:spcPts val="500"/>
              </a:spcAft>
              <a:buFont typeface="Wingdings" charset="2"/>
              <a:buChar char="Ø"/>
              <a:defRPr/>
            </a:pPr>
            <a:r>
              <a:rPr lang="en-US" sz="1730" dirty="0" err="1"/>
              <a:t>Musyawarah</a:t>
            </a:r>
            <a:r>
              <a:rPr lang="en-US" sz="1730" dirty="0"/>
              <a:t> </a:t>
            </a:r>
            <a:r>
              <a:rPr lang="en-US" sz="1730" dirty="0" err="1"/>
              <a:t>untuk</a:t>
            </a:r>
            <a:r>
              <a:rPr lang="en-US" sz="1730" dirty="0"/>
              <a:t> </a:t>
            </a:r>
            <a:r>
              <a:rPr lang="en-US" sz="1730" dirty="0" err="1"/>
              <a:t>mencapai</a:t>
            </a:r>
            <a:r>
              <a:rPr lang="en-US" sz="1730" dirty="0"/>
              <a:t> </a:t>
            </a:r>
            <a:r>
              <a:rPr lang="en-US" sz="1730" dirty="0" err="1"/>
              <a:t>mufakat</a:t>
            </a:r>
            <a:r>
              <a:rPr lang="en-US" sz="1730" dirty="0"/>
              <a:t> </a:t>
            </a:r>
            <a:r>
              <a:rPr lang="en-US" sz="1730" dirty="0" err="1"/>
              <a:t>diliputi</a:t>
            </a:r>
            <a:r>
              <a:rPr lang="en-US" sz="1730" dirty="0"/>
              <a:t> </a:t>
            </a:r>
            <a:r>
              <a:rPr lang="en-US" sz="1730" dirty="0" err="1"/>
              <a:t>oleh</a:t>
            </a:r>
            <a:r>
              <a:rPr lang="en-US" sz="1730" dirty="0"/>
              <a:t> </a:t>
            </a:r>
            <a:r>
              <a:rPr lang="en-US" sz="1730" dirty="0" err="1"/>
              <a:t>semangat</a:t>
            </a:r>
            <a:r>
              <a:rPr lang="en-US" sz="1730" dirty="0"/>
              <a:t> </a:t>
            </a:r>
            <a:r>
              <a:rPr lang="en-US" sz="1730" dirty="0" err="1"/>
              <a:t>kekeluargaan</a:t>
            </a:r>
            <a:endParaRPr lang="en-US" sz="1730" dirty="0"/>
          </a:p>
          <a:p>
            <a:pPr marL="717550" indent="-358775" algn="just">
              <a:spcAft>
                <a:spcPts val="500"/>
              </a:spcAft>
              <a:buFont typeface="Wingdings" charset="2"/>
              <a:buChar char="Ø"/>
              <a:defRPr/>
            </a:pPr>
            <a:r>
              <a:rPr lang="en-US" sz="1730" dirty="0" err="1"/>
              <a:t>Dengan</a:t>
            </a:r>
            <a:r>
              <a:rPr lang="en-US" sz="1730" dirty="0"/>
              <a:t> </a:t>
            </a:r>
            <a:r>
              <a:rPr lang="en-US" sz="1730" dirty="0" err="1"/>
              <a:t>itikad</a:t>
            </a:r>
            <a:r>
              <a:rPr lang="en-US" sz="1730" dirty="0"/>
              <a:t> </a:t>
            </a:r>
            <a:r>
              <a:rPr lang="en-US" sz="1730" dirty="0" err="1"/>
              <a:t>baik</a:t>
            </a:r>
            <a:r>
              <a:rPr lang="en-US" sz="1730" dirty="0"/>
              <a:t> </a:t>
            </a:r>
            <a:r>
              <a:rPr lang="en-US" sz="1730" dirty="0" err="1"/>
              <a:t>dan</a:t>
            </a:r>
            <a:r>
              <a:rPr lang="en-US" sz="1730" dirty="0"/>
              <a:t> rasa </a:t>
            </a:r>
            <a:r>
              <a:rPr lang="en-US" sz="1730" dirty="0" err="1"/>
              <a:t>tanggung</a:t>
            </a:r>
            <a:r>
              <a:rPr lang="en-US" sz="1730" dirty="0"/>
              <a:t> </a:t>
            </a:r>
            <a:r>
              <a:rPr lang="en-US" sz="1730" dirty="0" err="1"/>
              <a:t>jawab</a:t>
            </a:r>
            <a:r>
              <a:rPr lang="en-US" sz="1730" dirty="0"/>
              <a:t> </a:t>
            </a:r>
            <a:r>
              <a:rPr lang="en-US" sz="1730" dirty="0" err="1"/>
              <a:t>menerima</a:t>
            </a:r>
            <a:r>
              <a:rPr lang="en-US" sz="1730" dirty="0"/>
              <a:t> </a:t>
            </a:r>
            <a:r>
              <a:rPr lang="en-US" sz="1730" dirty="0" err="1"/>
              <a:t>dan</a:t>
            </a:r>
            <a:r>
              <a:rPr lang="en-US" sz="1730" dirty="0"/>
              <a:t> </a:t>
            </a:r>
            <a:r>
              <a:rPr lang="en-US" sz="1730" dirty="0" err="1"/>
              <a:t>melaksanakan</a:t>
            </a:r>
            <a:r>
              <a:rPr lang="en-US" sz="1730" dirty="0"/>
              <a:t> </a:t>
            </a:r>
            <a:r>
              <a:rPr lang="en-US" sz="1730" dirty="0" err="1"/>
              <a:t>hasil</a:t>
            </a:r>
            <a:r>
              <a:rPr lang="en-US" sz="1730" dirty="0"/>
              <a:t> </a:t>
            </a:r>
            <a:r>
              <a:rPr lang="en-US" sz="1730" dirty="0" err="1"/>
              <a:t>keputusan</a:t>
            </a:r>
            <a:r>
              <a:rPr lang="en-US" sz="1730" dirty="0"/>
              <a:t> </a:t>
            </a:r>
            <a:r>
              <a:rPr lang="en-US" sz="1730" dirty="0" err="1"/>
              <a:t>musyawarah</a:t>
            </a:r>
            <a:endParaRPr lang="en-US" sz="1730" dirty="0"/>
          </a:p>
          <a:p>
            <a:pPr marL="717550" indent="-358775" algn="just">
              <a:spcAft>
                <a:spcPts val="500"/>
              </a:spcAft>
              <a:buFont typeface="Wingdings" charset="2"/>
              <a:buChar char="Ø"/>
              <a:defRPr/>
            </a:pPr>
            <a:r>
              <a:rPr lang="en-US" sz="1730" dirty="0" err="1"/>
              <a:t>Musyawarah</a:t>
            </a:r>
            <a:r>
              <a:rPr lang="en-US" sz="1730" dirty="0"/>
              <a:t> </a:t>
            </a:r>
            <a:r>
              <a:rPr lang="en-US" sz="1730" dirty="0" err="1"/>
              <a:t>dilakukan</a:t>
            </a:r>
            <a:r>
              <a:rPr lang="en-US" sz="1730" dirty="0"/>
              <a:t> </a:t>
            </a:r>
            <a:r>
              <a:rPr lang="en-US" sz="1730" dirty="0" err="1"/>
              <a:t>dengan</a:t>
            </a:r>
            <a:r>
              <a:rPr lang="en-US" sz="1730" dirty="0"/>
              <a:t> </a:t>
            </a:r>
            <a:r>
              <a:rPr lang="en-US" sz="1730" dirty="0" err="1"/>
              <a:t>akal</a:t>
            </a:r>
            <a:r>
              <a:rPr lang="en-US" sz="1730" dirty="0"/>
              <a:t> </a:t>
            </a:r>
            <a:r>
              <a:rPr lang="en-US" sz="1730" dirty="0" err="1"/>
              <a:t>sehat</a:t>
            </a:r>
            <a:r>
              <a:rPr lang="en-US" sz="1730" dirty="0"/>
              <a:t> </a:t>
            </a:r>
            <a:r>
              <a:rPr lang="en-US" sz="1730" dirty="0" err="1"/>
              <a:t>dan</a:t>
            </a:r>
            <a:r>
              <a:rPr lang="en-US" sz="1730" dirty="0"/>
              <a:t> </a:t>
            </a:r>
            <a:r>
              <a:rPr lang="en-US" sz="1730" dirty="0" err="1"/>
              <a:t>sesuai</a:t>
            </a:r>
            <a:r>
              <a:rPr lang="en-US" sz="1730" dirty="0"/>
              <a:t> </a:t>
            </a:r>
            <a:r>
              <a:rPr lang="en-US" sz="1730" dirty="0" err="1"/>
              <a:t>dengan</a:t>
            </a:r>
            <a:r>
              <a:rPr lang="en-US" sz="1730" dirty="0"/>
              <a:t> </a:t>
            </a:r>
            <a:r>
              <a:rPr lang="en-US" sz="1730" dirty="0" err="1"/>
              <a:t>hati</a:t>
            </a:r>
            <a:r>
              <a:rPr lang="en-US" sz="1730" dirty="0"/>
              <a:t> </a:t>
            </a:r>
            <a:r>
              <a:rPr lang="en-US" sz="1730" dirty="0" err="1"/>
              <a:t>nurani</a:t>
            </a:r>
            <a:r>
              <a:rPr lang="en-US" sz="1730" dirty="0"/>
              <a:t> yang </a:t>
            </a:r>
            <a:r>
              <a:rPr lang="en-US" sz="1730" dirty="0" err="1"/>
              <a:t>luhur</a:t>
            </a:r>
            <a:endParaRPr lang="en-US" sz="1730" dirty="0"/>
          </a:p>
          <a:p>
            <a:pPr marL="717550" indent="-358775" algn="just">
              <a:spcAft>
                <a:spcPts val="500"/>
              </a:spcAft>
              <a:buFont typeface="Wingdings" charset="2"/>
              <a:buChar char="Ø"/>
              <a:defRPr/>
            </a:pPr>
            <a:r>
              <a:rPr lang="en-US" sz="1730" dirty="0" err="1">
                <a:solidFill>
                  <a:schemeClr val="bg1"/>
                </a:solidFill>
              </a:rPr>
              <a:t>Keputusan</a:t>
            </a:r>
            <a:r>
              <a:rPr lang="en-US" sz="1730" dirty="0">
                <a:solidFill>
                  <a:schemeClr val="bg1"/>
                </a:solidFill>
              </a:rPr>
              <a:t> yang </a:t>
            </a:r>
            <a:r>
              <a:rPr lang="en-US" sz="1730" dirty="0" err="1">
                <a:solidFill>
                  <a:schemeClr val="bg1"/>
                </a:solidFill>
              </a:rPr>
              <a:t>diambil</a:t>
            </a:r>
            <a:r>
              <a:rPr lang="en-US" sz="1730" dirty="0">
                <a:solidFill>
                  <a:schemeClr val="bg1"/>
                </a:solidFill>
              </a:rPr>
              <a:t> </a:t>
            </a:r>
            <a:r>
              <a:rPr lang="en-US" sz="1730" dirty="0" err="1">
                <a:solidFill>
                  <a:schemeClr val="bg1"/>
                </a:solidFill>
              </a:rPr>
              <a:t>harus</a:t>
            </a:r>
            <a:r>
              <a:rPr lang="en-US" sz="1730" dirty="0">
                <a:solidFill>
                  <a:schemeClr val="bg1"/>
                </a:solidFill>
              </a:rPr>
              <a:t> </a:t>
            </a:r>
            <a:r>
              <a:rPr lang="en-US" sz="1730" dirty="0" err="1">
                <a:solidFill>
                  <a:schemeClr val="bg1"/>
                </a:solidFill>
              </a:rPr>
              <a:t>dapat</a:t>
            </a:r>
            <a:r>
              <a:rPr lang="en-US" sz="1730" dirty="0">
                <a:solidFill>
                  <a:schemeClr val="bg1"/>
                </a:solidFill>
              </a:rPr>
              <a:t> </a:t>
            </a:r>
            <a:r>
              <a:rPr lang="en-US" sz="1730" dirty="0" err="1">
                <a:solidFill>
                  <a:schemeClr val="bg1"/>
                </a:solidFill>
              </a:rPr>
              <a:t>dipertanggung-jawabkan</a:t>
            </a:r>
            <a:r>
              <a:rPr lang="en-US" sz="1730" dirty="0">
                <a:solidFill>
                  <a:schemeClr val="bg1"/>
                </a:solidFill>
              </a:rPr>
              <a:t> </a:t>
            </a:r>
            <a:r>
              <a:rPr lang="en-US" sz="1730" dirty="0" err="1">
                <a:solidFill>
                  <a:schemeClr val="bg1"/>
                </a:solidFill>
              </a:rPr>
              <a:t>secara</a:t>
            </a:r>
            <a:r>
              <a:rPr lang="en-US" sz="1730" dirty="0">
                <a:solidFill>
                  <a:schemeClr val="bg1"/>
                </a:solidFill>
              </a:rPr>
              <a:t> moral </a:t>
            </a:r>
            <a:r>
              <a:rPr lang="en-US" sz="1730" dirty="0" err="1">
                <a:solidFill>
                  <a:schemeClr val="bg1"/>
                </a:solidFill>
              </a:rPr>
              <a:t>kepada</a:t>
            </a:r>
            <a:r>
              <a:rPr lang="en-US" sz="1730" dirty="0">
                <a:solidFill>
                  <a:schemeClr val="bg1"/>
                </a:solidFill>
              </a:rPr>
              <a:t> </a:t>
            </a:r>
            <a:r>
              <a:rPr lang="en-US" sz="1730" dirty="0" err="1">
                <a:solidFill>
                  <a:schemeClr val="bg1"/>
                </a:solidFill>
              </a:rPr>
              <a:t>Tuhan</a:t>
            </a:r>
            <a:r>
              <a:rPr lang="en-US" sz="1730" dirty="0">
                <a:solidFill>
                  <a:schemeClr val="bg1"/>
                </a:solidFill>
              </a:rPr>
              <a:t> Yang </a:t>
            </a:r>
            <a:r>
              <a:rPr lang="en-US" sz="1730" dirty="0" err="1">
                <a:solidFill>
                  <a:schemeClr val="bg1"/>
                </a:solidFill>
              </a:rPr>
              <a:t>Maha</a:t>
            </a:r>
            <a:r>
              <a:rPr lang="en-US" sz="1730" dirty="0">
                <a:solidFill>
                  <a:schemeClr val="bg1"/>
                </a:solidFill>
              </a:rPr>
              <a:t> </a:t>
            </a:r>
            <a:r>
              <a:rPr lang="en-US" sz="1730" dirty="0" err="1">
                <a:solidFill>
                  <a:schemeClr val="bg1"/>
                </a:solidFill>
              </a:rPr>
              <a:t>Esa</a:t>
            </a:r>
            <a:r>
              <a:rPr lang="en-US" sz="1730" dirty="0">
                <a:solidFill>
                  <a:schemeClr val="bg1"/>
                </a:solidFill>
              </a:rPr>
              <a:t>, </a:t>
            </a:r>
            <a:r>
              <a:rPr lang="en-US" sz="1730" dirty="0" err="1">
                <a:solidFill>
                  <a:schemeClr val="bg1"/>
                </a:solidFill>
              </a:rPr>
              <a:t>menjunjung</a:t>
            </a:r>
            <a:r>
              <a:rPr lang="en-US" sz="1730" dirty="0">
                <a:solidFill>
                  <a:schemeClr val="bg1"/>
                </a:solidFill>
              </a:rPr>
              <a:t> </a:t>
            </a:r>
            <a:r>
              <a:rPr lang="en-US" sz="1730" dirty="0" err="1">
                <a:solidFill>
                  <a:schemeClr val="bg1"/>
                </a:solidFill>
              </a:rPr>
              <a:t>tinggi</a:t>
            </a:r>
            <a:r>
              <a:rPr lang="en-US" sz="1730" dirty="0">
                <a:solidFill>
                  <a:schemeClr val="bg1"/>
                </a:solidFill>
              </a:rPr>
              <a:t> </a:t>
            </a:r>
            <a:r>
              <a:rPr lang="en-US" sz="1730" dirty="0" err="1">
                <a:solidFill>
                  <a:schemeClr val="bg1"/>
                </a:solidFill>
              </a:rPr>
              <a:t>harkat</a:t>
            </a:r>
            <a:r>
              <a:rPr lang="en-US" sz="1730" dirty="0">
                <a:solidFill>
                  <a:schemeClr val="bg1"/>
                </a:solidFill>
              </a:rPr>
              <a:t> </a:t>
            </a:r>
            <a:r>
              <a:rPr lang="en-US" sz="1730" dirty="0" err="1">
                <a:solidFill>
                  <a:schemeClr val="bg1"/>
                </a:solidFill>
              </a:rPr>
              <a:t>dan</a:t>
            </a:r>
            <a:r>
              <a:rPr lang="en-US" sz="1730" dirty="0">
                <a:solidFill>
                  <a:schemeClr val="bg1"/>
                </a:solidFill>
              </a:rPr>
              <a:t> </a:t>
            </a:r>
            <a:r>
              <a:rPr lang="en-US" sz="1730" dirty="0" err="1">
                <a:solidFill>
                  <a:schemeClr val="bg1"/>
                </a:solidFill>
              </a:rPr>
              <a:t>martabat</a:t>
            </a:r>
            <a:r>
              <a:rPr lang="en-US" sz="1730" dirty="0">
                <a:solidFill>
                  <a:schemeClr val="bg1"/>
                </a:solidFill>
              </a:rPr>
              <a:t> </a:t>
            </a:r>
            <a:r>
              <a:rPr lang="en-US" sz="1730" dirty="0" err="1">
                <a:solidFill>
                  <a:schemeClr val="bg1"/>
                </a:solidFill>
              </a:rPr>
              <a:t>manusia</a:t>
            </a:r>
            <a:r>
              <a:rPr lang="en-US" sz="1730" dirty="0">
                <a:solidFill>
                  <a:schemeClr val="bg1"/>
                </a:solidFill>
              </a:rPr>
              <a:t> </a:t>
            </a:r>
            <a:r>
              <a:rPr lang="en-US" sz="1730" dirty="0" err="1">
                <a:solidFill>
                  <a:schemeClr val="bg1"/>
                </a:solidFill>
              </a:rPr>
              <a:t>serta</a:t>
            </a:r>
            <a:r>
              <a:rPr lang="en-US" sz="1730" dirty="0">
                <a:solidFill>
                  <a:schemeClr val="bg1"/>
                </a:solidFill>
              </a:rPr>
              <a:t> </a:t>
            </a:r>
            <a:r>
              <a:rPr lang="en-US" sz="1730" dirty="0" err="1">
                <a:solidFill>
                  <a:schemeClr val="bg1"/>
                </a:solidFill>
              </a:rPr>
              <a:t>nilai-nilai</a:t>
            </a:r>
            <a:r>
              <a:rPr lang="en-US" sz="1730" dirty="0">
                <a:solidFill>
                  <a:schemeClr val="bg1"/>
                </a:solidFill>
              </a:rPr>
              <a:t> </a:t>
            </a:r>
            <a:r>
              <a:rPr lang="en-US" sz="1730" dirty="0" err="1">
                <a:solidFill>
                  <a:schemeClr val="bg1"/>
                </a:solidFill>
              </a:rPr>
              <a:t>kebenaran</a:t>
            </a:r>
            <a:r>
              <a:rPr lang="en-US" sz="1730" dirty="0">
                <a:solidFill>
                  <a:schemeClr val="bg1"/>
                </a:solidFill>
              </a:rPr>
              <a:t> </a:t>
            </a:r>
            <a:r>
              <a:rPr lang="en-US" sz="1730" dirty="0" err="1">
                <a:solidFill>
                  <a:schemeClr val="bg1"/>
                </a:solidFill>
              </a:rPr>
              <a:t>dan</a:t>
            </a:r>
            <a:r>
              <a:rPr lang="en-US" sz="1730" dirty="0">
                <a:solidFill>
                  <a:schemeClr val="bg1"/>
                </a:solidFill>
              </a:rPr>
              <a:t> </a:t>
            </a:r>
            <a:r>
              <a:rPr lang="en-US" sz="1730" dirty="0" err="1">
                <a:solidFill>
                  <a:schemeClr val="bg1"/>
                </a:solidFill>
              </a:rPr>
              <a:t>keadilan</a:t>
            </a:r>
            <a:r>
              <a:rPr lang="en-US" sz="1730" dirty="0">
                <a:solidFill>
                  <a:schemeClr val="bg1"/>
                </a:solidFill>
              </a:rPr>
              <a:t>.</a:t>
            </a:r>
          </a:p>
        </p:txBody>
      </p:sp>
    </p:spTree>
    <p:extLst>
      <p:ext uri="{BB962C8B-B14F-4D97-AF65-F5344CB8AC3E}">
        <p14:creationId xmlns:p14="http://schemas.microsoft.com/office/powerpoint/2010/main" val="46492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descr="A white and red card with a red border&#10;&#10;Description automatically generated">
            <a:extLst>
              <a:ext uri="{FF2B5EF4-FFF2-40B4-BE49-F238E27FC236}">
                <a16:creationId xmlns:a16="http://schemas.microsoft.com/office/drawing/2014/main" id="{FC34B0C3-0982-477E-BBD0-F2AD7206F51C}"/>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234EAAC-9D35-D44B-A1D7-6E4D58F740BF}"/>
              </a:ext>
            </a:extLst>
          </p:cNvPr>
          <p:cNvSpPr txBox="1">
            <a:spLocks/>
          </p:cNvSpPr>
          <p:nvPr/>
        </p:nvSpPr>
        <p:spPr bwMode="auto">
          <a:xfrm>
            <a:off x="685800" y="1060449"/>
            <a:ext cx="7772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6000" dirty="0" err="1">
                <a:latin typeface="Edwardian Script ITC" panose="030303020407070D0804" pitchFamily="66" charset="77"/>
                <a:ea typeface="ＭＳ Ｐゴシック" panose="020B0600070205080204" pitchFamily="34" charset="-128"/>
              </a:rPr>
              <a:t>Demokrasi</a:t>
            </a:r>
            <a:r>
              <a:rPr lang="en-US" altLang="en-US" sz="6000" dirty="0">
                <a:latin typeface="Edwardian Script ITC" panose="030303020407070D0804" pitchFamily="66" charset="77"/>
                <a:ea typeface="ＭＳ Ｐゴシック" panose="020B0600070205080204" pitchFamily="34" charset="-128"/>
              </a:rPr>
              <a:t>  </a:t>
            </a:r>
            <a:r>
              <a:rPr lang="en-US" altLang="en-US" sz="6000" dirty="0" err="1">
                <a:latin typeface="Edwardian Script ITC" panose="030303020407070D0804" pitchFamily="66" charset="77"/>
                <a:ea typeface="ＭＳ Ｐゴシック" panose="020B0600070205080204" pitchFamily="34" charset="-128"/>
              </a:rPr>
              <a:t>Ekonomi</a:t>
            </a:r>
            <a:r>
              <a:rPr lang="en-US" altLang="en-US" sz="6000" dirty="0">
                <a:latin typeface="Edwardian Script ITC" panose="030303020407070D0804" pitchFamily="66" charset="77"/>
                <a:ea typeface="ＭＳ Ｐゴシック" panose="020B0600070205080204" pitchFamily="34" charset="-128"/>
              </a:rPr>
              <a:t> Pancasila </a:t>
            </a:r>
          </a:p>
        </p:txBody>
      </p:sp>
    </p:spTree>
    <p:extLst>
      <p:ext uri="{BB962C8B-B14F-4D97-AF65-F5344CB8AC3E}">
        <p14:creationId xmlns:p14="http://schemas.microsoft.com/office/powerpoint/2010/main" val="464920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17331</TotalTime>
  <Words>2186</Words>
  <Application>Microsoft Office PowerPoint</Application>
  <PresentationFormat>On-screen Show (4:3)</PresentationFormat>
  <Paragraphs>156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Edwardian Script ITC</vt:lpstr>
      <vt:lpstr>Papyrus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Filsafat  Hukum</dc:title>
  <dc:creator>Agus Setiawan</dc:creator>
  <cp:lastModifiedBy>demson tiopan</cp:lastModifiedBy>
  <cp:revision>762</cp:revision>
  <dcterms:created xsi:type="dcterms:W3CDTF">2015-07-03T07:15:25Z</dcterms:created>
  <dcterms:modified xsi:type="dcterms:W3CDTF">2023-09-20T06:57:56Z</dcterms:modified>
</cp:coreProperties>
</file>