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Source Sans Pro Bold" charset="1" panose="020B0703030403020204"/>
      <p:regular r:id="rId16"/>
    </p:embeddedFont>
    <p:embeddedFont>
      <p:font typeface="Dynamo Medium" charset="1" panose="020B060402020A080404"/>
      <p:regular r:id="rId17"/>
    </p:embeddedFont>
    <p:embeddedFont>
      <p:font typeface="Source Sans Pro" charset="1" panose="020B050303040302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448197" y="2398023"/>
            <a:ext cx="10522735" cy="5490954"/>
          </a:xfrm>
          <a:custGeom>
            <a:avLst/>
            <a:gdLst/>
            <a:ahLst/>
            <a:cxnLst/>
            <a:rect r="r" b="b" t="t" l="l"/>
            <a:pathLst>
              <a:path h="5490954" w="10522735">
                <a:moveTo>
                  <a:pt x="0" y="0"/>
                </a:moveTo>
                <a:lnTo>
                  <a:pt x="10522734" y="0"/>
                </a:lnTo>
                <a:lnTo>
                  <a:pt x="10522734" y="5490954"/>
                </a:lnTo>
                <a:lnTo>
                  <a:pt x="0" y="54909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46849" y="-754555"/>
            <a:ext cx="11434572" cy="11434527"/>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6752" t="0" r="-16752" b="0"/>
              </a:stretch>
            </a:blipFill>
          </p:spPr>
        </p:sp>
      </p:grpSp>
      <p:grpSp>
        <p:nvGrpSpPr>
          <p:cNvPr name="Group 5" id="5"/>
          <p:cNvGrpSpPr/>
          <p:nvPr/>
        </p:nvGrpSpPr>
        <p:grpSpPr>
          <a:xfrm rot="0">
            <a:off x="7065141" y="8217105"/>
            <a:ext cx="7009358" cy="1398154"/>
            <a:chOff x="0" y="0"/>
            <a:chExt cx="9345810" cy="1864205"/>
          </a:xfrm>
        </p:grpSpPr>
        <p:grpSp>
          <p:nvGrpSpPr>
            <p:cNvPr name="Group 6" id="6"/>
            <p:cNvGrpSpPr/>
            <p:nvPr/>
          </p:nvGrpSpPr>
          <p:grpSpPr>
            <a:xfrm rot="0">
              <a:off x="0" y="0"/>
              <a:ext cx="9345810" cy="1546271"/>
              <a:chOff x="0" y="0"/>
              <a:chExt cx="1250766" cy="206940"/>
            </a:xfrm>
          </p:grpSpPr>
          <p:sp>
            <p:nvSpPr>
              <p:cNvPr name="Freeform 7" id="7"/>
              <p:cNvSpPr/>
              <p:nvPr/>
            </p:nvSpPr>
            <p:spPr>
              <a:xfrm flipH="false" flipV="false" rot="0">
                <a:off x="18844" y="0"/>
                <a:ext cx="1213078" cy="206940"/>
              </a:xfrm>
              <a:custGeom>
                <a:avLst/>
                <a:gdLst/>
                <a:ahLst/>
                <a:cxnLst/>
                <a:rect r="r" b="b" t="t" l="l"/>
                <a:pathLst>
                  <a:path h="206940" w="1213078">
                    <a:moveTo>
                      <a:pt x="218760" y="0"/>
                    </a:moveTo>
                    <a:lnTo>
                      <a:pt x="1197518" y="0"/>
                    </a:lnTo>
                    <a:cubicBezTo>
                      <a:pt x="1203332" y="0"/>
                      <a:pt x="1208579" y="3488"/>
                      <a:pt x="1210829" y="8850"/>
                    </a:cubicBezTo>
                    <a:cubicBezTo>
                      <a:pt x="1213078" y="14212"/>
                      <a:pt x="1211891" y="20399"/>
                      <a:pt x="1207817" y="24548"/>
                    </a:cubicBezTo>
                    <a:lnTo>
                      <a:pt x="1052827" y="182392"/>
                    </a:lnTo>
                    <a:cubicBezTo>
                      <a:pt x="1037408" y="198094"/>
                      <a:pt x="1016325" y="206940"/>
                      <a:pt x="994318" y="206940"/>
                    </a:cubicBezTo>
                    <a:lnTo>
                      <a:pt x="15560" y="206940"/>
                    </a:lnTo>
                    <a:cubicBezTo>
                      <a:pt x="9746" y="206940"/>
                      <a:pt x="4499" y="203452"/>
                      <a:pt x="2249" y="198090"/>
                    </a:cubicBezTo>
                    <a:cubicBezTo>
                      <a:pt x="0" y="192728"/>
                      <a:pt x="1187" y="186541"/>
                      <a:pt x="5261" y="182392"/>
                    </a:cubicBezTo>
                    <a:lnTo>
                      <a:pt x="160251" y="24548"/>
                    </a:lnTo>
                    <a:cubicBezTo>
                      <a:pt x="175670" y="8846"/>
                      <a:pt x="196753" y="0"/>
                      <a:pt x="218760" y="0"/>
                    </a:cubicBezTo>
                    <a:close/>
                  </a:path>
                </a:pathLst>
              </a:custGeom>
              <a:solidFill>
                <a:srgbClr val="3275C5"/>
              </a:solidFill>
            </p:spPr>
          </p:sp>
          <p:sp>
            <p:nvSpPr>
              <p:cNvPr name="TextBox 8" id="8"/>
              <p:cNvSpPr txBox="true"/>
              <p:nvPr/>
            </p:nvSpPr>
            <p:spPr>
              <a:xfrm>
                <a:off x="101600" y="19050"/>
                <a:ext cx="1047566" cy="187890"/>
              </a:xfrm>
              <a:prstGeom prst="rect">
                <a:avLst/>
              </a:prstGeom>
            </p:spPr>
            <p:txBody>
              <a:bodyPr anchor="ctr" rtlCol="false" tIns="50800" lIns="50800" bIns="50800" rIns="50800"/>
              <a:lstStyle/>
              <a:p>
                <a:pPr algn="ctr">
                  <a:lnSpc>
                    <a:spcPts val="1993"/>
                  </a:lnSpc>
                </a:pPr>
              </a:p>
            </p:txBody>
          </p:sp>
        </p:grpSp>
        <p:grpSp>
          <p:nvGrpSpPr>
            <p:cNvPr name="Group 9" id="9"/>
            <p:cNvGrpSpPr/>
            <p:nvPr/>
          </p:nvGrpSpPr>
          <p:grpSpPr>
            <a:xfrm rot="0">
              <a:off x="4451974" y="1170495"/>
              <a:ext cx="4192850" cy="693710"/>
              <a:chOff x="0" y="0"/>
              <a:chExt cx="1250766" cy="206940"/>
            </a:xfrm>
          </p:grpSpPr>
          <p:sp>
            <p:nvSpPr>
              <p:cNvPr name="Freeform 10" id="10"/>
              <p:cNvSpPr/>
              <p:nvPr/>
            </p:nvSpPr>
            <p:spPr>
              <a:xfrm flipH="false" flipV="false" rot="0">
                <a:off x="22107" y="0"/>
                <a:ext cx="1206553" cy="206940"/>
              </a:xfrm>
              <a:custGeom>
                <a:avLst/>
                <a:gdLst/>
                <a:ahLst/>
                <a:cxnLst/>
                <a:rect r="r" b="b" t="t" l="l"/>
                <a:pathLst>
                  <a:path h="206940" w="1206553">
                    <a:moveTo>
                      <a:pt x="221454" y="0"/>
                    </a:moveTo>
                    <a:lnTo>
                      <a:pt x="1188298" y="0"/>
                    </a:lnTo>
                    <a:cubicBezTo>
                      <a:pt x="1195119" y="0"/>
                      <a:pt x="1201274" y="4093"/>
                      <a:pt x="1203913" y="10382"/>
                    </a:cubicBezTo>
                    <a:cubicBezTo>
                      <a:pt x="1206552" y="16672"/>
                      <a:pt x="1205160" y="23932"/>
                      <a:pt x="1200381" y="28799"/>
                    </a:cubicBezTo>
                    <a:lnTo>
                      <a:pt x="1053737" y="178141"/>
                    </a:lnTo>
                    <a:cubicBezTo>
                      <a:pt x="1035649" y="196563"/>
                      <a:pt x="1010915" y="206940"/>
                      <a:pt x="985098" y="206940"/>
                    </a:cubicBezTo>
                    <a:lnTo>
                      <a:pt x="18254" y="206940"/>
                    </a:lnTo>
                    <a:cubicBezTo>
                      <a:pt x="11433" y="206940"/>
                      <a:pt x="5278" y="202848"/>
                      <a:pt x="2639" y="196558"/>
                    </a:cubicBezTo>
                    <a:cubicBezTo>
                      <a:pt x="0" y="190268"/>
                      <a:pt x="1392" y="183008"/>
                      <a:pt x="6171" y="178141"/>
                    </a:cubicBezTo>
                    <a:lnTo>
                      <a:pt x="152815" y="28799"/>
                    </a:lnTo>
                    <a:cubicBezTo>
                      <a:pt x="170903" y="10377"/>
                      <a:pt x="195637" y="0"/>
                      <a:pt x="221454" y="0"/>
                    </a:cubicBezTo>
                    <a:close/>
                  </a:path>
                </a:pathLst>
              </a:custGeom>
              <a:solidFill>
                <a:srgbClr val="64CAF4"/>
              </a:solidFill>
            </p:spPr>
          </p:sp>
          <p:sp>
            <p:nvSpPr>
              <p:cNvPr name="TextBox 11" id="11"/>
              <p:cNvSpPr txBox="true"/>
              <p:nvPr/>
            </p:nvSpPr>
            <p:spPr>
              <a:xfrm>
                <a:off x="101600" y="19050"/>
                <a:ext cx="1047566" cy="187890"/>
              </a:xfrm>
              <a:prstGeom prst="rect">
                <a:avLst/>
              </a:prstGeom>
            </p:spPr>
            <p:txBody>
              <a:bodyPr anchor="ctr" rtlCol="false" tIns="50800" lIns="50800" bIns="50800" rIns="50800"/>
              <a:lstStyle/>
              <a:p>
                <a:pPr algn="ctr">
                  <a:lnSpc>
                    <a:spcPts val="1993"/>
                  </a:lnSpc>
                </a:pPr>
              </a:p>
            </p:txBody>
          </p:sp>
        </p:grpSp>
      </p:grpSp>
      <p:grpSp>
        <p:nvGrpSpPr>
          <p:cNvPr name="Group 12" id="12"/>
          <p:cNvGrpSpPr/>
          <p:nvPr/>
        </p:nvGrpSpPr>
        <p:grpSpPr>
          <a:xfrm rot="0">
            <a:off x="8909240" y="1005824"/>
            <a:ext cx="4593733" cy="459373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EFF"/>
            </a:solidFill>
          </p:spPr>
        </p:sp>
        <p:sp>
          <p:nvSpPr>
            <p:cNvPr name="TextBox 14" id="14"/>
            <p:cNvSpPr txBox="true"/>
            <p:nvPr/>
          </p:nvSpPr>
          <p:spPr>
            <a:xfrm>
              <a:off x="76200" y="95250"/>
              <a:ext cx="660400" cy="641350"/>
            </a:xfrm>
            <a:prstGeom prst="rect">
              <a:avLst/>
            </a:prstGeom>
          </p:spPr>
          <p:txBody>
            <a:bodyPr anchor="ctr" rtlCol="false" tIns="52498" lIns="52498" bIns="52498" rIns="52498"/>
            <a:lstStyle/>
            <a:p>
              <a:pPr algn="ctr">
                <a:lnSpc>
                  <a:spcPts val="1993"/>
                </a:lnSpc>
              </a:pPr>
            </a:p>
          </p:txBody>
        </p:sp>
      </p:grpSp>
      <p:grpSp>
        <p:nvGrpSpPr>
          <p:cNvPr name="Group 15" id="15"/>
          <p:cNvGrpSpPr/>
          <p:nvPr/>
        </p:nvGrpSpPr>
        <p:grpSpPr>
          <a:xfrm rot="0">
            <a:off x="9046583" y="1150177"/>
            <a:ext cx="4305044" cy="4305027"/>
            <a:chOff x="0" y="0"/>
            <a:chExt cx="6350000" cy="6349975"/>
          </a:xfrm>
        </p:grpSpPr>
        <p:sp>
          <p:nvSpPr>
            <p:cNvPr name="Freeform 16" id="1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0" t="-16666" r="0" b="-16666"/>
              </a:stretch>
            </a:blipFill>
          </p:spPr>
        </p:sp>
      </p:grpSp>
      <p:sp>
        <p:nvSpPr>
          <p:cNvPr name="Freeform 17" id="17"/>
          <p:cNvSpPr/>
          <p:nvPr/>
        </p:nvSpPr>
        <p:spPr>
          <a:xfrm flipH="false" flipV="false" rot="0">
            <a:off x="2351429" y="3041077"/>
            <a:ext cx="523227" cy="523227"/>
          </a:xfrm>
          <a:custGeom>
            <a:avLst/>
            <a:gdLst/>
            <a:ahLst/>
            <a:cxnLst/>
            <a:rect r="r" b="b" t="t" l="l"/>
            <a:pathLst>
              <a:path h="523227" w="523227">
                <a:moveTo>
                  <a:pt x="0" y="0"/>
                </a:moveTo>
                <a:lnTo>
                  <a:pt x="523227" y="0"/>
                </a:lnTo>
                <a:lnTo>
                  <a:pt x="523227" y="523227"/>
                </a:lnTo>
                <a:lnTo>
                  <a:pt x="0" y="5232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204541" y="5791"/>
            <a:ext cx="1961430" cy="2000066"/>
          </a:xfrm>
          <a:custGeom>
            <a:avLst/>
            <a:gdLst/>
            <a:ahLst/>
            <a:cxnLst/>
            <a:rect r="r" b="b" t="t" l="l"/>
            <a:pathLst>
              <a:path h="2000066" w="1961430">
                <a:moveTo>
                  <a:pt x="0" y="0"/>
                </a:moveTo>
                <a:lnTo>
                  <a:pt x="1961430" y="0"/>
                </a:lnTo>
                <a:lnTo>
                  <a:pt x="1961430" y="2000066"/>
                </a:lnTo>
                <a:lnTo>
                  <a:pt x="0" y="2000066"/>
                </a:lnTo>
                <a:lnTo>
                  <a:pt x="0" y="0"/>
                </a:lnTo>
                <a:close/>
              </a:path>
            </a:pathLst>
          </a:custGeom>
          <a:blipFill>
            <a:blip r:embed="rId8"/>
            <a:stretch>
              <a:fillRect l="-9299" t="0" r="-9299" b="0"/>
            </a:stretch>
          </a:blipFill>
        </p:spPr>
      </p:sp>
      <p:sp>
        <p:nvSpPr>
          <p:cNvPr name="Freeform 19" id="19"/>
          <p:cNvSpPr/>
          <p:nvPr/>
        </p:nvSpPr>
        <p:spPr>
          <a:xfrm flipH="false" flipV="false" rot="0">
            <a:off x="7263021" y="121682"/>
            <a:ext cx="1961241" cy="1845533"/>
          </a:xfrm>
          <a:custGeom>
            <a:avLst/>
            <a:gdLst/>
            <a:ahLst/>
            <a:cxnLst/>
            <a:rect r="r" b="b" t="t" l="l"/>
            <a:pathLst>
              <a:path h="1845533" w="1961241">
                <a:moveTo>
                  <a:pt x="0" y="0"/>
                </a:moveTo>
                <a:lnTo>
                  <a:pt x="1961241" y="0"/>
                </a:lnTo>
                <a:lnTo>
                  <a:pt x="1961241" y="1845533"/>
                </a:lnTo>
                <a:lnTo>
                  <a:pt x="0" y="1845533"/>
                </a:lnTo>
                <a:lnTo>
                  <a:pt x="0" y="0"/>
                </a:lnTo>
                <a:close/>
              </a:path>
            </a:pathLst>
          </a:custGeom>
          <a:blipFill>
            <a:blip r:embed="rId9"/>
            <a:stretch>
              <a:fillRect l="0" t="0" r="0" b="0"/>
            </a:stretch>
          </a:blipFill>
        </p:spPr>
      </p:sp>
      <p:sp>
        <p:nvSpPr>
          <p:cNvPr name="Freeform 20" id="20"/>
          <p:cNvSpPr/>
          <p:nvPr/>
        </p:nvSpPr>
        <p:spPr>
          <a:xfrm flipH="false" flipV="false" rot="0">
            <a:off x="3209255" y="250550"/>
            <a:ext cx="3113419" cy="1587796"/>
          </a:xfrm>
          <a:custGeom>
            <a:avLst/>
            <a:gdLst/>
            <a:ahLst/>
            <a:cxnLst/>
            <a:rect r="r" b="b" t="t" l="l"/>
            <a:pathLst>
              <a:path h="1587796" w="3113419">
                <a:moveTo>
                  <a:pt x="0" y="0"/>
                </a:moveTo>
                <a:lnTo>
                  <a:pt x="3113419" y="0"/>
                </a:lnTo>
                <a:lnTo>
                  <a:pt x="3113419" y="1587796"/>
                </a:lnTo>
                <a:lnTo>
                  <a:pt x="0" y="1587796"/>
                </a:lnTo>
                <a:lnTo>
                  <a:pt x="0" y="0"/>
                </a:lnTo>
                <a:close/>
              </a:path>
            </a:pathLst>
          </a:custGeom>
          <a:blipFill>
            <a:blip r:embed="rId10"/>
            <a:stretch>
              <a:fillRect l="0" t="0" r="0" b="0"/>
            </a:stretch>
          </a:blipFill>
        </p:spPr>
      </p:sp>
      <p:sp>
        <p:nvSpPr>
          <p:cNvPr name="TextBox 21" id="21"/>
          <p:cNvSpPr txBox="true"/>
          <p:nvPr/>
        </p:nvSpPr>
        <p:spPr>
          <a:xfrm rot="0">
            <a:off x="2219756" y="3703755"/>
            <a:ext cx="7004506" cy="1377883"/>
          </a:xfrm>
          <a:prstGeom prst="rect">
            <a:avLst/>
          </a:prstGeom>
        </p:spPr>
        <p:txBody>
          <a:bodyPr anchor="t" rtlCol="false" tIns="0" lIns="0" bIns="0" rIns="0">
            <a:spAutoFit/>
          </a:bodyPr>
          <a:lstStyle/>
          <a:p>
            <a:pPr algn="l">
              <a:lnSpc>
                <a:spcPts val="11200"/>
              </a:lnSpc>
            </a:pPr>
            <a:r>
              <a:rPr lang="en-US" sz="8000">
                <a:solidFill>
                  <a:srgbClr val="3275C5"/>
                </a:solidFill>
                <a:latin typeface="Source Sans Pro Bold"/>
                <a:ea typeface="Source Sans Pro Bold"/>
                <a:cs typeface="Source Sans Pro Bold"/>
                <a:sym typeface="Source Sans Pro Bold"/>
              </a:rPr>
              <a:t>KONSEP</a:t>
            </a:r>
          </a:p>
        </p:txBody>
      </p:sp>
      <p:sp>
        <p:nvSpPr>
          <p:cNvPr name="TextBox 22" id="22"/>
          <p:cNvSpPr txBox="true"/>
          <p:nvPr/>
        </p:nvSpPr>
        <p:spPr>
          <a:xfrm rot="0">
            <a:off x="2219756" y="4967338"/>
            <a:ext cx="8796517" cy="995628"/>
          </a:xfrm>
          <a:prstGeom prst="rect">
            <a:avLst/>
          </a:prstGeom>
        </p:spPr>
        <p:txBody>
          <a:bodyPr anchor="t" rtlCol="false" tIns="0" lIns="0" bIns="0" rIns="0">
            <a:spAutoFit/>
          </a:bodyPr>
          <a:lstStyle/>
          <a:p>
            <a:pPr algn="l">
              <a:lnSpc>
                <a:spcPts val="8121"/>
              </a:lnSpc>
            </a:pPr>
            <a:r>
              <a:rPr lang="en-US" sz="5801" spc="23">
                <a:solidFill>
                  <a:srgbClr val="56AAF0"/>
                </a:solidFill>
                <a:latin typeface="Dynamo Medium"/>
                <a:ea typeface="Dynamo Medium"/>
                <a:cs typeface="Dynamo Medium"/>
                <a:sym typeface="Dynamo Medium"/>
              </a:rPr>
              <a:t>BILANGAN DAN LAMBANG</a:t>
            </a:r>
          </a:p>
        </p:txBody>
      </p:sp>
      <p:sp>
        <p:nvSpPr>
          <p:cNvPr name="TextBox 23" id="23"/>
          <p:cNvSpPr txBox="true"/>
          <p:nvPr/>
        </p:nvSpPr>
        <p:spPr>
          <a:xfrm rot="0">
            <a:off x="2987387" y="3060127"/>
            <a:ext cx="2399835" cy="254462"/>
          </a:xfrm>
          <a:prstGeom prst="rect">
            <a:avLst/>
          </a:prstGeom>
        </p:spPr>
        <p:txBody>
          <a:bodyPr anchor="t" rtlCol="false" tIns="0" lIns="0" bIns="0" rIns="0">
            <a:spAutoFit/>
          </a:bodyPr>
          <a:lstStyle/>
          <a:p>
            <a:pPr algn="l">
              <a:lnSpc>
                <a:spcPts val="2087"/>
              </a:lnSpc>
            </a:pPr>
            <a:r>
              <a:rPr lang="en-US" sz="1847">
                <a:solidFill>
                  <a:srgbClr val="64CAF4"/>
                </a:solidFill>
                <a:latin typeface="Source Sans Pro Bold"/>
                <a:ea typeface="Source Sans Pro Bold"/>
                <a:cs typeface="Source Sans Pro Bold"/>
                <a:sym typeface="Source Sans Pro Bold"/>
              </a:rPr>
              <a:t>KOLABORASI PDK 2024</a:t>
            </a:r>
          </a:p>
        </p:txBody>
      </p:sp>
      <p:sp>
        <p:nvSpPr>
          <p:cNvPr name="TextBox 24" id="24"/>
          <p:cNvSpPr txBox="true"/>
          <p:nvPr/>
        </p:nvSpPr>
        <p:spPr>
          <a:xfrm rot="0">
            <a:off x="8453675" y="7579632"/>
            <a:ext cx="2752431" cy="436245"/>
          </a:xfrm>
          <a:prstGeom prst="rect">
            <a:avLst/>
          </a:prstGeom>
        </p:spPr>
        <p:txBody>
          <a:bodyPr anchor="t" rtlCol="false" tIns="0" lIns="0" bIns="0" rIns="0">
            <a:spAutoFit/>
          </a:bodyPr>
          <a:lstStyle/>
          <a:p>
            <a:pPr algn="l">
              <a:lnSpc>
                <a:spcPts val="3390"/>
              </a:lnSpc>
            </a:pPr>
            <a:r>
              <a:rPr lang="en-US" sz="3000">
                <a:solidFill>
                  <a:srgbClr val="64CAF4"/>
                </a:solidFill>
                <a:latin typeface="Dynamo Medium"/>
                <a:ea typeface="Dynamo Medium"/>
                <a:cs typeface="Dynamo Medium"/>
                <a:sym typeface="Dynamo Medium"/>
              </a:rPr>
              <a:t>Presented by:</a:t>
            </a:r>
          </a:p>
        </p:txBody>
      </p:sp>
      <p:sp>
        <p:nvSpPr>
          <p:cNvPr name="TextBox 25" id="25"/>
          <p:cNvSpPr txBox="true"/>
          <p:nvPr/>
        </p:nvSpPr>
        <p:spPr>
          <a:xfrm rot="0">
            <a:off x="8243642" y="8348133"/>
            <a:ext cx="4622964" cy="568049"/>
          </a:xfrm>
          <a:prstGeom prst="rect">
            <a:avLst/>
          </a:prstGeom>
        </p:spPr>
        <p:txBody>
          <a:bodyPr anchor="t" rtlCol="false" tIns="0" lIns="0" bIns="0" rIns="0">
            <a:spAutoFit/>
          </a:bodyPr>
          <a:lstStyle/>
          <a:p>
            <a:pPr algn="l">
              <a:lnSpc>
                <a:spcPts val="4407"/>
              </a:lnSpc>
            </a:pPr>
            <a:r>
              <a:rPr lang="en-US" sz="3900">
                <a:solidFill>
                  <a:srgbClr val="FCFEFF"/>
                </a:solidFill>
                <a:latin typeface="Source Sans Pro Bold"/>
                <a:ea typeface="Source Sans Pro Bold"/>
                <a:cs typeface="Source Sans Pro Bold"/>
                <a:sym typeface="Source Sans Pro Bold"/>
              </a:rPr>
              <a:t>Dr. Mutiawati, M.Pd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751090" y="1897973"/>
            <a:ext cx="10511830" cy="6491055"/>
          </a:xfrm>
          <a:custGeom>
            <a:avLst/>
            <a:gdLst/>
            <a:ahLst/>
            <a:cxnLst/>
            <a:rect r="r" b="b" t="t" l="l"/>
            <a:pathLst>
              <a:path h="6491055" w="10511830">
                <a:moveTo>
                  <a:pt x="0" y="0"/>
                </a:moveTo>
                <a:lnTo>
                  <a:pt x="10511830" y="0"/>
                </a:lnTo>
                <a:lnTo>
                  <a:pt x="10511830" y="6491054"/>
                </a:lnTo>
                <a:lnTo>
                  <a:pt x="0" y="6491054"/>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1028700" y="1028700"/>
            <a:ext cx="6758966" cy="5426714"/>
            <a:chOff x="0" y="0"/>
            <a:chExt cx="7467600" cy="5995670"/>
          </a:xfrm>
        </p:grpSpPr>
        <p:sp>
          <p:nvSpPr>
            <p:cNvPr name="Freeform 4" id="4"/>
            <p:cNvSpPr/>
            <p:nvPr/>
          </p:nvSpPr>
          <p:spPr>
            <a:xfrm flipH="false" flipV="false" rot="0">
              <a:off x="0" y="0"/>
              <a:ext cx="7467600" cy="4513580"/>
            </a:xfrm>
            <a:custGeom>
              <a:avLst/>
              <a:gdLst/>
              <a:ahLst/>
              <a:cxnLst/>
              <a:rect r="r" b="b" t="t" l="l"/>
              <a:pathLst>
                <a:path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name="Freeform 5" id="5"/>
            <p:cNvSpPr/>
            <p:nvPr/>
          </p:nvSpPr>
          <p:spPr>
            <a:xfrm flipH="false" flipV="false" rot="0">
              <a:off x="0" y="4514850"/>
              <a:ext cx="7467600" cy="695960"/>
            </a:xfrm>
            <a:custGeom>
              <a:avLst/>
              <a:gdLst/>
              <a:ahLst/>
              <a:cxnLst/>
              <a:rect r="r" b="b" t="t" l="l"/>
              <a:pathLst>
                <a:path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name="Freeform 6" id="6"/>
            <p:cNvSpPr/>
            <p:nvPr/>
          </p:nvSpPr>
          <p:spPr>
            <a:xfrm flipH="false" flipV="false" rot="0">
              <a:off x="2429510" y="5210810"/>
              <a:ext cx="2606040" cy="791210"/>
            </a:xfrm>
            <a:custGeom>
              <a:avLst/>
              <a:gdLst/>
              <a:ahLst/>
              <a:cxnLst/>
              <a:rect r="r" b="b" t="t" l="l"/>
              <a:pathLst>
                <a:path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name="Freeform 7" id="7"/>
            <p:cNvSpPr/>
            <p:nvPr/>
          </p:nvSpPr>
          <p:spPr>
            <a:xfrm flipH="false" flipV="false" rot="0">
              <a:off x="314960" y="353060"/>
              <a:ext cx="6827520" cy="3835400"/>
            </a:xfrm>
            <a:custGeom>
              <a:avLst/>
              <a:gdLst/>
              <a:ahLst/>
              <a:cxnLst/>
              <a:rect r="r" b="b" t="t" l="l"/>
              <a:pathLst>
                <a:path h="3835400" w="6827520">
                  <a:moveTo>
                    <a:pt x="0" y="0"/>
                  </a:moveTo>
                  <a:lnTo>
                    <a:pt x="6827520" y="0"/>
                  </a:lnTo>
                  <a:lnTo>
                    <a:pt x="6827520" y="3835400"/>
                  </a:lnTo>
                  <a:lnTo>
                    <a:pt x="0" y="3835400"/>
                  </a:lnTo>
                  <a:close/>
                </a:path>
              </a:pathLst>
            </a:custGeom>
            <a:blipFill>
              <a:blip r:embed="rId3"/>
              <a:stretch>
                <a:fillRect l="0" t="-8219" r="0" b="-8219"/>
              </a:stretch>
            </a:blipFill>
          </p:spPr>
        </p:sp>
      </p:grpSp>
      <p:grpSp>
        <p:nvGrpSpPr>
          <p:cNvPr name="Group 8" id="8"/>
          <p:cNvGrpSpPr/>
          <p:nvPr/>
        </p:nvGrpSpPr>
        <p:grpSpPr>
          <a:xfrm rot="0">
            <a:off x="8472867" y="1028700"/>
            <a:ext cx="8115300" cy="7066182"/>
            <a:chOff x="0" y="0"/>
            <a:chExt cx="10820400" cy="9421576"/>
          </a:xfrm>
        </p:grpSpPr>
        <p:sp>
          <p:nvSpPr>
            <p:cNvPr name="TextBox 9" id="9"/>
            <p:cNvSpPr txBox="true"/>
            <p:nvPr/>
          </p:nvSpPr>
          <p:spPr>
            <a:xfrm rot="0">
              <a:off x="0" y="-66675"/>
              <a:ext cx="10820400" cy="1645884"/>
            </a:xfrm>
            <a:prstGeom prst="rect">
              <a:avLst/>
            </a:prstGeom>
          </p:spPr>
          <p:txBody>
            <a:bodyPr anchor="t" rtlCol="false" tIns="0" lIns="0" bIns="0" rIns="0">
              <a:spAutoFit/>
            </a:bodyPr>
            <a:lstStyle/>
            <a:p>
              <a:pPr algn="ctr">
                <a:lnSpc>
                  <a:spcPts val="5058"/>
                </a:lnSpc>
              </a:pPr>
              <a:r>
                <a:rPr lang="en-US" sz="3612">
                  <a:solidFill>
                    <a:srgbClr val="56AAF0"/>
                  </a:solidFill>
                  <a:latin typeface="Dynamo Medium"/>
                  <a:ea typeface="Dynamo Medium"/>
                  <a:cs typeface="Dynamo Medium"/>
                  <a:sym typeface="Dynamo Medium"/>
                </a:rPr>
                <a:t>TEORI MULTIPLE INTELLIGENCES HOWARD GARDNER</a:t>
              </a:r>
            </a:p>
          </p:txBody>
        </p:sp>
        <p:sp>
          <p:nvSpPr>
            <p:cNvPr name="TextBox 10" id="10"/>
            <p:cNvSpPr txBox="true"/>
            <p:nvPr/>
          </p:nvSpPr>
          <p:spPr>
            <a:xfrm rot="0">
              <a:off x="0" y="2167932"/>
              <a:ext cx="9293093" cy="7253645"/>
            </a:xfrm>
            <a:prstGeom prst="rect">
              <a:avLst/>
            </a:prstGeom>
          </p:spPr>
          <p:txBody>
            <a:bodyPr anchor="t" rtlCol="false" tIns="0" lIns="0" bIns="0" rIns="0">
              <a:spAutoFit/>
            </a:bodyPr>
            <a:lstStyle/>
            <a:p>
              <a:pPr algn="ctr">
                <a:lnSpc>
                  <a:spcPts val="4874"/>
                </a:lnSpc>
              </a:pPr>
              <a:r>
                <a:rPr lang="en-US" sz="3481" spc="13">
                  <a:solidFill>
                    <a:srgbClr val="3275C5"/>
                  </a:solidFill>
                  <a:latin typeface="Source Sans Pro"/>
                  <a:ea typeface="Source Sans Pro"/>
                  <a:cs typeface="Source Sans Pro"/>
                  <a:sym typeface="Source Sans Pro"/>
                </a:rPr>
                <a:t>Pendekatan ini mengakui bahwa beberapa siswa memiliki kecerdasan logis-matematis yang kuat, yang memudahkan mereka untuk memahami operasi hitung bilangan. Pembelajaran dapat disesuaikan dengan memberikan tantangan yang lebih kompleks bagi siswa dengan kecerdasan ini.</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1736927" y="2961871"/>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15702" y="3545148"/>
            <a:ext cx="2070265" cy="1792757"/>
            <a:chOff x="0" y="0"/>
            <a:chExt cx="4282440" cy="3708400"/>
          </a:xfrm>
        </p:grpSpPr>
        <p:sp>
          <p:nvSpPr>
            <p:cNvPr name="Freeform 4" id="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0" t="-32087" r="0" b="-255998"/>
              </a:stretch>
            </a:blipFill>
          </p:spPr>
        </p:sp>
      </p:grpSp>
      <p:sp>
        <p:nvSpPr>
          <p:cNvPr name="Freeform 5" id="5"/>
          <p:cNvSpPr/>
          <p:nvPr/>
        </p:nvSpPr>
        <p:spPr>
          <a:xfrm flipH="false" flipV="false" rot="0">
            <a:off x="9843697" y="2961871"/>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522472" y="3545148"/>
            <a:ext cx="2070265" cy="1792757"/>
            <a:chOff x="0" y="0"/>
            <a:chExt cx="4282440" cy="3708400"/>
          </a:xfrm>
        </p:grpSpPr>
        <p:sp>
          <p:nvSpPr>
            <p:cNvPr name="Freeform 7" id="7"/>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5"/>
              <a:stretch>
                <a:fillRect l="-26491" t="-10029" r="0" b="-130089"/>
              </a:stretch>
            </a:blipFill>
          </p:spPr>
        </p:sp>
      </p:grpSp>
      <p:sp>
        <p:nvSpPr>
          <p:cNvPr name="Freeform 8" id="8"/>
          <p:cNvSpPr/>
          <p:nvPr/>
        </p:nvSpPr>
        <p:spPr>
          <a:xfrm flipH="false" flipV="false" rot="-10800000">
            <a:off x="12592738" y="-611740"/>
            <a:ext cx="5871820" cy="3280879"/>
          </a:xfrm>
          <a:custGeom>
            <a:avLst/>
            <a:gdLst/>
            <a:ahLst/>
            <a:cxnLst/>
            <a:rect r="r" b="b" t="t" l="l"/>
            <a:pathLst>
              <a:path h="3280879" w="5871820">
                <a:moveTo>
                  <a:pt x="0" y="0"/>
                </a:moveTo>
                <a:lnTo>
                  <a:pt x="5871820" y="0"/>
                </a:lnTo>
                <a:lnTo>
                  <a:pt x="5871820" y="3280880"/>
                </a:lnTo>
                <a:lnTo>
                  <a:pt x="0" y="3280880"/>
                </a:lnTo>
                <a:lnTo>
                  <a:pt x="0" y="0"/>
                </a:lnTo>
                <a:close/>
              </a:path>
            </a:pathLst>
          </a:custGeom>
          <a:blipFill>
            <a:blip r:embed="rId6">
              <a:alphaModFix amt="69000"/>
            </a:blip>
            <a:stretch>
              <a:fillRect l="0" t="0" r="0" b="0"/>
            </a:stretch>
          </a:blipFill>
        </p:spPr>
      </p:sp>
      <p:sp>
        <p:nvSpPr>
          <p:cNvPr name="TextBox 9" id="9"/>
          <p:cNvSpPr txBox="true"/>
          <p:nvPr/>
        </p:nvSpPr>
        <p:spPr>
          <a:xfrm rot="0">
            <a:off x="2037864" y="5933111"/>
            <a:ext cx="6013168" cy="3171560"/>
          </a:xfrm>
          <a:prstGeom prst="rect">
            <a:avLst/>
          </a:prstGeom>
        </p:spPr>
        <p:txBody>
          <a:bodyPr anchor="t" rtlCol="false" tIns="0" lIns="0" bIns="0" rIns="0">
            <a:spAutoFit/>
          </a:bodyPr>
          <a:lstStyle/>
          <a:p>
            <a:pPr algn="l" marL="647700" indent="-323850" lvl="1">
              <a:lnSpc>
                <a:spcPts val="4199"/>
              </a:lnSpc>
              <a:buAutoNum type="arabicPeriod" startAt="1"/>
            </a:pPr>
            <a:r>
              <a:rPr lang="en-US" sz="2999" spc="11">
                <a:solidFill>
                  <a:srgbClr val="3275C5"/>
                </a:solidFill>
                <a:latin typeface="Source Sans Pro"/>
                <a:ea typeface="Source Sans Pro"/>
                <a:cs typeface="Source Sans Pro"/>
                <a:sym typeface="Source Sans Pro"/>
              </a:rPr>
              <a:t>Menjelaskan konsep dasar teori pembelajaran yang berkaitan dengan angka dan bilangan. </a:t>
            </a:r>
          </a:p>
          <a:p>
            <a:pPr algn="l" marL="647700" indent="-323850" lvl="1">
              <a:lnSpc>
                <a:spcPts val="4199"/>
              </a:lnSpc>
              <a:buAutoNum type="arabicPeriod" startAt="1"/>
            </a:pPr>
            <a:r>
              <a:rPr lang="en-US" sz="2999" spc="11">
                <a:solidFill>
                  <a:srgbClr val="3275C5"/>
                </a:solidFill>
                <a:latin typeface="Source Sans Pro"/>
                <a:ea typeface="Source Sans Pro"/>
                <a:cs typeface="Source Sans Pro"/>
                <a:sym typeface="Source Sans Pro"/>
              </a:rPr>
              <a:t>Menjelaskan konsep dasar teori pembelajaran yang berkaitan dengan operasi hitung bilangan.</a:t>
            </a:r>
          </a:p>
        </p:txBody>
      </p:sp>
      <p:sp>
        <p:nvSpPr>
          <p:cNvPr name="Freeform 10" id="10"/>
          <p:cNvSpPr/>
          <p:nvPr/>
        </p:nvSpPr>
        <p:spPr>
          <a:xfrm flipH="true" flipV="true" rot="-10800000">
            <a:off x="-203655" y="7617860"/>
            <a:ext cx="5871820" cy="3280879"/>
          </a:xfrm>
          <a:custGeom>
            <a:avLst/>
            <a:gdLst/>
            <a:ahLst/>
            <a:cxnLst/>
            <a:rect r="r" b="b" t="t" l="l"/>
            <a:pathLst>
              <a:path h="3280879" w="5871820">
                <a:moveTo>
                  <a:pt x="5871820" y="3280880"/>
                </a:moveTo>
                <a:lnTo>
                  <a:pt x="0" y="3280880"/>
                </a:lnTo>
                <a:lnTo>
                  <a:pt x="0" y="0"/>
                </a:lnTo>
                <a:lnTo>
                  <a:pt x="5871820" y="0"/>
                </a:lnTo>
                <a:lnTo>
                  <a:pt x="5871820" y="3280880"/>
                </a:lnTo>
                <a:close/>
              </a:path>
            </a:pathLst>
          </a:custGeom>
          <a:blipFill>
            <a:blip r:embed="rId6">
              <a:alphaModFix amt="69000"/>
            </a:blip>
            <a:stretch>
              <a:fillRect l="0" t="0" r="0" b="0"/>
            </a:stretch>
          </a:blipFill>
        </p:spPr>
      </p:sp>
      <p:sp>
        <p:nvSpPr>
          <p:cNvPr name="Freeform 11" id="11"/>
          <p:cNvSpPr/>
          <p:nvPr/>
        </p:nvSpPr>
        <p:spPr>
          <a:xfrm flipH="false" flipV="false" rot="0">
            <a:off x="8264" y="61430"/>
            <a:ext cx="2407439" cy="2262266"/>
          </a:xfrm>
          <a:custGeom>
            <a:avLst/>
            <a:gdLst/>
            <a:ahLst/>
            <a:cxnLst/>
            <a:rect r="r" b="b" t="t" l="l"/>
            <a:pathLst>
              <a:path h="2262266" w="2407439">
                <a:moveTo>
                  <a:pt x="0" y="0"/>
                </a:moveTo>
                <a:lnTo>
                  <a:pt x="2407438" y="0"/>
                </a:lnTo>
                <a:lnTo>
                  <a:pt x="2407438" y="2262266"/>
                </a:lnTo>
                <a:lnTo>
                  <a:pt x="0" y="2262266"/>
                </a:lnTo>
                <a:lnTo>
                  <a:pt x="0" y="0"/>
                </a:lnTo>
                <a:close/>
              </a:path>
            </a:pathLst>
          </a:custGeom>
          <a:blipFill>
            <a:blip r:embed="rId7"/>
            <a:stretch>
              <a:fillRect l="0" t="0" r="0" b="0"/>
            </a:stretch>
          </a:blipFill>
        </p:spPr>
      </p:sp>
      <p:sp>
        <p:nvSpPr>
          <p:cNvPr name="TextBox 12" id="12"/>
          <p:cNvSpPr txBox="true"/>
          <p:nvPr/>
        </p:nvSpPr>
        <p:spPr>
          <a:xfrm rot="0">
            <a:off x="5044448" y="4006166"/>
            <a:ext cx="2707346" cy="754926"/>
          </a:xfrm>
          <a:prstGeom prst="rect">
            <a:avLst/>
          </a:prstGeom>
        </p:spPr>
        <p:txBody>
          <a:bodyPr anchor="t" rtlCol="false" tIns="0" lIns="0" bIns="0" rIns="0">
            <a:spAutoFit/>
          </a:bodyPr>
          <a:lstStyle/>
          <a:p>
            <a:pPr algn="ctr">
              <a:lnSpc>
                <a:spcPts val="6160"/>
              </a:lnSpc>
            </a:pPr>
            <a:r>
              <a:rPr lang="en-US" sz="4400" spc="220">
                <a:solidFill>
                  <a:srgbClr val="FCFEFF"/>
                </a:solidFill>
                <a:latin typeface="Dynamo Medium"/>
                <a:ea typeface="Dynamo Medium"/>
                <a:cs typeface="Dynamo Medium"/>
                <a:sym typeface="Dynamo Medium"/>
              </a:rPr>
              <a:t>SUB CPMK</a:t>
            </a:r>
          </a:p>
        </p:txBody>
      </p:sp>
      <p:sp>
        <p:nvSpPr>
          <p:cNvPr name="TextBox 13" id="13"/>
          <p:cNvSpPr txBox="true"/>
          <p:nvPr/>
        </p:nvSpPr>
        <p:spPr>
          <a:xfrm rot="0">
            <a:off x="13004878" y="3966864"/>
            <a:ext cx="2971665" cy="780983"/>
          </a:xfrm>
          <a:prstGeom prst="rect">
            <a:avLst/>
          </a:prstGeom>
        </p:spPr>
        <p:txBody>
          <a:bodyPr anchor="t" rtlCol="false" tIns="0" lIns="0" bIns="0" rIns="0">
            <a:spAutoFit/>
          </a:bodyPr>
          <a:lstStyle/>
          <a:p>
            <a:pPr algn="ctr">
              <a:lnSpc>
                <a:spcPts val="6300"/>
              </a:lnSpc>
            </a:pPr>
            <a:r>
              <a:rPr lang="en-US" sz="4500" spc="225">
                <a:solidFill>
                  <a:srgbClr val="FCFEFF"/>
                </a:solidFill>
                <a:latin typeface="Dynamo Medium"/>
                <a:ea typeface="Dynamo Medium"/>
                <a:cs typeface="Dynamo Medium"/>
                <a:sym typeface="Dynamo Medium"/>
              </a:rPr>
              <a:t>INDIKATOR</a:t>
            </a:r>
          </a:p>
        </p:txBody>
      </p:sp>
      <p:sp>
        <p:nvSpPr>
          <p:cNvPr name="TextBox 14" id="14"/>
          <p:cNvSpPr txBox="true"/>
          <p:nvPr/>
        </p:nvSpPr>
        <p:spPr>
          <a:xfrm rot="0">
            <a:off x="9144000" y="6037886"/>
            <a:ext cx="8724120" cy="3887029"/>
          </a:xfrm>
          <a:prstGeom prst="rect">
            <a:avLst/>
          </a:prstGeom>
        </p:spPr>
        <p:txBody>
          <a:bodyPr anchor="t" rtlCol="false" tIns="0" lIns="0" bIns="0" rIns="0">
            <a:spAutoFit/>
          </a:bodyPr>
          <a:lstStyle/>
          <a:p>
            <a:pPr algn="l" marL="474984" indent="-237492" lvl="1">
              <a:lnSpc>
                <a:spcPts val="3080"/>
              </a:lnSpc>
              <a:buAutoNum type="arabicPeriod" startAt="1"/>
            </a:pPr>
            <a:r>
              <a:rPr lang="en-US" sz="2200" spc="8">
                <a:solidFill>
                  <a:srgbClr val="3275C5"/>
                </a:solidFill>
                <a:latin typeface="Source Sans Pro"/>
                <a:ea typeface="Source Sans Pro"/>
                <a:cs typeface="Source Sans Pro"/>
                <a:sym typeface="Source Sans Pro"/>
              </a:rPr>
              <a:t> Menjelaskan minimum dua teroi pembelajaran terkait dengan angka dan bilangan </a:t>
            </a:r>
          </a:p>
          <a:p>
            <a:pPr algn="l" marL="474984" indent="-237492" lvl="1">
              <a:lnSpc>
                <a:spcPts val="3080"/>
              </a:lnSpc>
              <a:buAutoNum type="arabicPeriod" startAt="1"/>
            </a:pPr>
            <a:r>
              <a:rPr lang="en-US" sz="2200" spc="8">
                <a:solidFill>
                  <a:srgbClr val="3275C5"/>
                </a:solidFill>
                <a:latin typeface="Source Sans Pro"/>
                <a:ea typeface="Source Sans Pro"/>
                <a:cs typeface="Source Sans Pro"/>
                <a:sym typeface="Source Sans Pro"/>
              </a:rPr>
              <a:t>Menjelesakan teori pembelajaran yang relevan digunakan untuk pengenalan lambang bilangan pada pembelajaran matematika kelas tinggi di SD;</a:t>
            </a:r>
          </a:p>
          <a:p>
            <a:pPr algn="l" marL="474984" indent="-237492" lvl="1">
              <a:lnSpc>
                <a:spcPts val="3080"/>
              </a:lnSpc>
              <a:buAutoNum type="arabicPeriod" startAt="1"/>
            </a:pPr>
            <a:r>
              <a:rPr lang="en-US" sz="2200" spc="8">
                <a:solidFill>
                  <a:srgbClr val="3275C5"/>
                </a:solidFill>
                <a:latin typeface="Source Sans Pro"/>
                <a:ea typeface="Source Sans Pro"/>
                <a:cs typeface="Source Sans Pro"/>
                <a:sym typeface="Source Sans Pro"/>
              </a:rPr>
              <a:t>Menjelskan alasan mempelajari teori belajar (behaviorisme, kognitivisme dan humanisme) dalam pembelajaran angka dan bilangan serta lambangnya </a:t>
            </a:r>
          </a:p>
          <a:p>
            <a:pPr algn="l" marL="474984" indent="-237492" lvl="1">
              <a:lnSpc>
                <a:spcPts val="3080"/>
              </a:lnSpc>
              <a:buAutoNum type="arabicPeriod" startAt="1"/>
            </a:pPr>
            <a:r>
              <a:rPr lang="en-US" sz="2200" spc="8">
                <a:solidFill>
                  <a:srgbClr val="3275C5"/>
                </a:solidFill>
                <a:latin typeface="Source Sans Pro"/>
                <a:ea typeface="Source Sans Pro"/>
                <a:cs typeface="Source Sans Pro"/>
                <a:sym typeface="Source Sans Pro"/>
              </a:rPr>
              <a:t>Mengindentifikasi materi-materi pokok yang berkaitan denganangka dan bilangan serta lambangnya </a:t>
            </a:r>
          </a:p>
        </p:txBody>
      </p:sp>
      <p:sp>
        <p:nvSpPr>
          <p:cNvPr name="TextBox 15" id="15"/>
          <p:cNvSpPr txBox="true"/>
          <p:nvPr/>
        </p:nvSpPr>
        <p:spPr>
          <a:xfrm rot="0">
            <a:off x="4485968" y="1282390"/>
            <a:ext cx="8518910" cy="946057"/>
          </a:xfrm>
          <a:prstGeom prst="rect">
            <a:avLst/>
          </a:prstGeom>
        </p:spPr>
        <p:txBody>
          <a:bodyPr anchor="t" rtlCol="false" tIns="0" lIns="0" bIns="0" rIns="0">
            <a:spAutoFit/>
          </a:bodyPr>
          <a:lstStyle/>
          <a:p>
            <a:pPr algn="ctr">
              <a:lnSpc>
                <a:spcPts val="7700"/>
              </a:lnSpc>
            </a:pPr>
            <a:r>
              <a:rPr lang="en-US" sz="5500">
                <a:solidFill>
                  <a:srgbClr val="56AAF0"/>
                </a:solidFill>
                <a:latin typeface="Dynamo Medium"/>
                <a:ea typeface="Dynamo Medium"/>
                <a:cs typeface="Dynamo Medium"/>
                <a:sym typeface="Dynamo Medium"/>
              </a:rPr>
              <a:t>SUB CPMK DAN INDIKATOR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7373411"/>
          </a:xfrm>
          <a:custGeom>
            <a:avLst/>
            <a:gdLst/>
            <a:ahLst/>
            <a:cxnLst/>
            <a:rect r="r" b="b" t="t" l="l"/>
            <a:pathLst>
              <a:path h="7373411" w="18288000">
                <a:moveTo>
                  <a:pt x="0" y="0"/>
                </a:moveTo>
                <a:lnTo>
                  <a:pt x="18288000" y="0"/>
                </a:lnTo>
                <a:lnTo>
                  <a:pt x="18288000" y="7373411"/>
                </a:lnTo>
                <a:lnTo>
                  <a:pt x="0" y="7373411"/>
                </a:lnTo>
                <a:lnTo>
                  <a:pt x="0" y="0"/>
                </a:lnTo>
                <a:close/>
              </a:path>
            </a:pathLst>
          </a:custGeom>
          <a:blipFill>
            <a:blip r:embed="rId2"/>
            <a:stretch>
              <a:fillRect l="0" t="0" r="0" b="0"/>
            </a:stretch>
          </a:blipFill>
        </p:spPr>
      </p:sp>
      <p:sp>
        <p:nvSpPr>
          <p:cNvPr name="Freeform 3" id="3"/>
          <p:cNvSpPr/>
          <p:nvPr/>
        </p:nvSpPr>
        <p:spPr>
          <a:xfrm flipH="false" flipV="false" rot="0">
            <a:off x="0" y="2364340"/>
            <a:ext cx="18288000" cy="7922660"/>
          </a:xfrm>
          <a:custGeom>
            <a:avLst/>
            <a:gdLst/>
            <a:ahLst/>
            <a:cxnLst/>
            <a:rect r="r" b="b" t="t" l="l"/>
            <a:pathLst>
              <a:path h="7922660" w="18288000">
                <a:moveTo>
                  <a:pt x="0" y="0"/>
                </a:moveTo>
                <a:lnTo>
                  <a:pt x="18288000" y="0"/>
                </a:lnTo>
                <a:lnTo>
                  <a:pt x="18288000" y="7922660"/>
                </a:lnTo>
                <a:lnTo>
                  <a:pt x="0" y="7922660"/>
                </a:lnTo>
                <a:lnTo>
                  <a:pt x="0" y="0"/>
                </a:lnTo>
                <a:close/>
              </a:path>
            </a:pathLst>
          </a:custGeom>
          <a:blipFill>
            <a:blip r:embed="rId3"/>
            <a:stretch>
              <a:fillRect l="0" t="-2964"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true" flipV="true" rot="0">
            <a:off x="1028700" y="2601877"/>
            <a:ext cx="3917864" cy="1894821"/>
          </a:xfrm>
          <a:custGeom>
            <a:avLst/>
            <a:gdLst/>
            <a:ahLst/>
            <a:cxnLst/>
            <a:rect r="r" b="b" t="t" l="l"/>
            <a:pathLst>
              <a:path h="1894821" w="3917864">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6841314" y="2760613"/>
            <a:ext cx="3917864" cy="1894821"/>
          </a:xfrm>
          <a:custGeom>
            <a:avLst/>
            <a:gdLst/>
            <a:ahLst/>
            <a:cxnLst/>
            <a:rect r="r" b="b" t="t" l="l"/>
            <a:pathLst>
              <a:path h="1894821" w="3917864">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2200509" y="2760613"/>
            <a:ext cx="3917864" cy="1894821"/>
          </a:xfrm>
          <a:custGeom>
            <a:avLst/>
            <a:gdLst/>
            <a:ahLst/>
            <a:cxnLst/>
            <a:rect r="r" b="b" t="t" l="l"/>
            <a:pathLst>
              <a:path h="1894821" w="3917864">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7342222" y="3205652"/>
            <a:ext cx="812053" cy="928543"/>
          </a:xfrm>
          <a:custGeom>
            <a:avLst/>
            <a:gdLst/>
            <a:ahLst/>
            <a:cxnLst/>
            <a:rect r="r" b="b" t="t" l="l"/>
            <a:pathLst>
              <a:path h="928543" w="812053">
                <a:moveTo>
                  <a:pt x="0" y="0"/>
                </a:moveTo>
                <a:lnTo>
                  <a:pt x="812053" y="0"/>
                </a:lnTo>
                <a:lnTo>
                  <a:pt x="812053" y="928543"/>
                </a:lnTo>
                <a:lnTo>
                  <a:pt x="0" y="9285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715728" y="3243752"/>
            <a:ext cx="847542" cy="850635"/>
          </a:xfrm>
          <a:custGeom>
            <a:avLst/>
            <a:gdLst/>
            <a:ahLst/>
            <a:cxnLst/>
            <a:rect r="r" b="b" t="t" l="l"/>
            <a:pathLst>
              <a:path h="850635" w="847542">
                <a:moveTo>
                  <a:pt x="0" y="0"/>
                </a:moveTo>
                <a:lnTo>
                  <a:pt x="847542" y="0"/>
                </a:lnTo>
                <a:lnTo>
                  <a:pt x="847542" y="850635"/>
                </a:lnTo>
                <a:lnTo>
                  <a:pt x="0" y="8506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463075" y="7194550"/>
            <a:ext cx="5863057" cy="4114800"/>
          </a:xfrm>
          <a:custGeom>
            <a:avLst/>
            <a:gdLst/>
            <a:ahLst/>
            <a:cxnLst/>
            <a:rect r="r" b="b" t="t" l="l"/>
            <a:pathLst>
              <a:path h="4114800" w="5863057">
                <a:moveTo>
                  <a:pt x="0" y="0"/>
                </a:moveTo>
                <a:lnTo>
                  <a:pt x="5863057" y="0"/>
                </a:lnTo>
                <a:lnTo>
                  <a:pt x="586305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true" rot="0">
            <a:off x="12866828" y="-976689"/>
            <a:ext cx="5863057" cy="4114800"/>
          </a:xfrm>
          <a:custGeom>
            <a:avLst/>
            <a:gdLst/>
            <a:ahLst/>
            <a:cxnLst/>
            <a:rect r="r" b="b" t="t" l="l"/>
            <a:pathLst>
              <a:path h="4114800" w="5863057">
                <a:moveTo>
                  <a:pt x="5863057" y="4114800"/>
                </a:moveTo>
                <a:lnTo>
                  <a:pt x="0" y="4114800"/>
                </a:lnTo>
                <a:lnTo>
                  <a:pt x="0" y="0"/>
                </a:lnTo>
                <a:lnTo>
                  <a:pt x="5863057" y="0"/>
                </a:lnTo>
                <a:lnTo>
                  <a:pt x="5863057" y="411480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532177" y="3235037"/>
            <a:ext cx="812451" cy="628500"/>
          </a:xfrm>
          <a:custGeom>
            <a:avLst/>
            <a:gdLst/>
            <a:ahLst/>
            <a:cxnLst/>
            <a:rect r="r" b="b" t="t" l="l"/>
            <a:pathLst>
              <a:path h="628500" w="812451">
                <a:moveTo>
                  <a:pt x="0" y="0"/>
                </a:moveTo>
                <a:lnTo>
                  <a:pt x="812452" y="0"/>
                </a:lnTo>
                <a:lnTo>
                  <a:pt x="812452" y="628501"/>
                </a:lnTo>
                <a:lnTo>
                  <a:pt x="0" y="628501"/>
                </a:lnTo>
                <a:lnTo>
                  <a:pt x="0" y="0"/>
                </a:lnTo>
                <a:close/>
              </a:path>
            </a:pathLst>
          </a:custGeom>
          <a:blipFill>
            <a:blip r:embed="rId10"/>
            <a:stretch>
              <a:fillRect l="0" t="0" r="0" b="0"/>
            </a:stretch>
          </a:blipFill>
        </p:spPr>
      </p:sp>
      <p:sp>
        <p:nvSpPr>
          <p:cNvPr name="TextBox 10" id="10"/>
          <p:cNvSpPr txBox="true"/>
          <p:nvPr/>
        </p:nvSpPr>
        <p:spPr>
          <a:xfrm rot="0">
            <a:off x="2468454" y="3473087"/>
            <a:ext cx="2363810" cy="881113"/>
          </a:xfrm>
          <a:prstGeom prst="rect">
            <a:avLst/>
          </a:prstGeom>
        </p:spPr>
        <p:txBody>
          <a:bodyPr anchor="t" rtlCol="false" tIns="0" lIns="0" bIns="0" rIns="0">
            <a:spAutoFit/>
          </a:bodyPr>
          <a:lstStyle/>
          <a:p>
            <a:pPr algn="ctr">
              <a:lnSpc>
                <a:spcPts val="2352"/>
              </a:lnSpc>
            </a:pPr>
            <a:r>
              <a:rPr lang="en-US" sz="1680" spc="84">
                <a:solidFill>
                  <a:srgbClr val="FCFEFF"/>
                </a:solidFill>
                <a:latin typeface="Dynamo Medium"/>
                <a:ea typeface="Dynamo Medium"/>
                <a:cs typeface="Dynamo Medium"/>
                <a:sym typeface="Dynamo Medium"/>
              </a:rPr>
              <a:t>TAHAP PRAOPERASIONAL (2-7 TAHUN)</a:t>
            </a:r>
          </a:p>
        </p:txBody>
      </p:sp>
      <p:sp>
        <p:nvSpPr>
          <p:cNvPr name="TextBox 11" id="11"/>
          <p:cNvSpPr txBox="true"/>
          <p:nvPr/>
        </p:nvSpPr>
        <p:spPr>
          <a:xfrm rot="0">
            <a:off x="8328692" y="3788982"/>
            <a:ext cx="2363810" cy="550278"/>
          </a:xfrm>
          <a:prstGeom prst="rect">
            <a:avLst/>
          </a:prstGeom>
        </p:spPr>
        <p:txBody>
          <a:bodyPr anchor="t" rtlCol="false" tIns="0" lIns="0" bIns="0" rIns="0">
            <a:spAutoFit/>
          </a:bodyPr>
          <a:lstStyle/>
          <a:p>
            <a:pPr algn="ctr">
              <a:lnSpc>
                <a:spcPts val="2212"/>
              </a:lnSpc>
            </a:pPr>
            <a:r>
              <a:rPr lang="en-US" sz="1580" spc="79">
                <a:solidFill>
                  <a:srgbClr val="FCFEFF"/>
                </a:solidFill>
                <a:latin typeface="Dynamo Medium"/>
                <a:ea typeface="Dynamo Medium"/>
                <a:cs typeface="Dynamo Medium"/>
                <a:sym typeface="Dynamo Medium"/>
              </a:rPr>
              <a:t>TAHAP OPERASIONAL KONKRET (7-11 TAHUN)</a:t>
            </a:r>
          </a:p>
        </p:txBody>
      </p:sp>
      <p:sp>
        <p:nvSpPr>
          <p:cNvPr name="TextBox 12" id="12"/>
          <p:cNvSpPr txBox="true"/>
          <p:nvPr/>
        </p:nvSpPr>
        <p:spPr>
          <a:xfrm rot="0">
            <a:off x="13754563" y="3727073"/>
            <a:ext cx="2176712" cy="762236"/>
          </a:xfrm>
          <a:prstGeom prst="rect">
            <a:avLst/>
          </a:prstGeom>
        </p:spPr>
        <p:txBody>
          <a:bodyPr anchor="t" rtlCol="false" tIns="0" lIns="0" bIns="0" rIns="0">
            <a:spAutoFit/>
          </a:bodyPr>
          <a:lstStyle/>
          <a:p>
            <a:pPr algn="ctr">
              <a:lnSpc>
                <a:spcPts val="2072"/>
              </a:lnSpc>
            </a:pPr>
            <a:r>
              <a:rPr lang="en-US" sz="1480" spc="74">
                <a:solidFill>
                  <a:srgbClr val="FCFEFF"/>
                </a:solidFill>
                <a:latin typeface="Dynamo Medium"/>
                <a:ea typeface="Dynamo Medium"/>
                <a:cs typeface="Dynamo Medium"/>
                <a:sym typeface="Dynamo Medium"/>
              </a:rPr>
              <a:t>TAHAP OPERASIONAL FORMAL (11 TAHUN KE ATAS)</a:t>
            </a:r>
          </a:p>
        </p:txBody>
      </p:sp>
      <p:sp>
        <p:nvSpPr>
          <p:cNvPr name="TextBox 13" id="13"/>
          <p:cNvSpPr txBox="true"/>
          <p:nvPr/>
        </p:nvSpPr>
        <p:spPr>
          <a:xfrm rot="0">
            <a:off x="2137527" y="4770771"/>
            <a:ext cx="3054774" cy="5015072"/>
          </a:xfrm>
          <a:prstGeom prst="rect">
            <a:avLst/>
          </a:prstGeom>
        </p:spPr>
        <p:txBody>
          <a:bodyPr anchor="t" rtlCol="false" tIns="0" lIns="0" bIns="0" rIns="0">
            <a:spAutoFit/>
          </a:bodyPr>
          <a:lstStyle/>
          <a:p>
            <a:pPr algn="ctr">
              <a:lnSpc>
                <a:spcPts val="3359"/>
              </a:lnSpc>
            </a:pPr>
            <a:r>
              <a:rPr lang="en-US" sz="2399" spc="9">
                <a:solidFill>
                  <a:srgbClr val="3275C5"/>
                </a:solidFill>
                <a:latin typeface="Source Sans Pro"/>
                <a:ea typeface="Source Sans Pro"/>
                <a:cs typeface="Source Sans Pro"/>
                <a:sym typeface="Source Sans Pro"/>
              </a:rPr>
              <a:t> Pada tahap ini, anak-anak mulai memahami angka tetapi masih terbatas pada konsep konkret. Mereka mungkin mulai mengenali dan mengurutkan angka tetapi belum mampu memahami konsep bilangan sebagai representasi kuantitas</a:t>
            </a:r>
          </a:p>
        </p:txBody>
      </p:sp>
      <p:sp>
        <p:nvSpPr>
          <p:cNvPr name="TextBox 14" id="14"/>
          <p:cNvSpPr txBox="true"/>
          <p:nvPr/>
        </p:nvSpPr>
        <p:spPr>
          <a:xfrm rot="0">
            <a:off x="7892560" y="4920213"/>
            <a:ext cx="2618537" cy="5015072"/>
          </a:xfrm>
          <a:prstGeom prst="rect">
            <a:avLst/>
          </a:prstGeom>
        </p:spPr>
        <p:txBody>
          <a:bodyPr anchor="t" rtlCol="false" tIns="0" lIns="0" bIns="0" rIns="0">
            <a:spAutoFit/>
          </a:bodyPr>
          <a:lstStyle/>
          <a:p>
            <a:pPr algn="ctr">
              <a:lnSpc>
                <a:spcPts val="3359"/>
              </a:lnSpc>
            </a:pPr>
            <a:r>
              <a:rPr lang="en-US" sz="2399" spc="9">
                <a:solidFill>
                  <a:srgbClr val="3275C5"/>
                </a:solidFill>
                <a:latin typeface="Source Sans Pro"/>
                <a:ea typeface="Source Sans Pro"/>
                <a:cs typeface="Source Sans Pro"/>
                <a:sym typeface="Source Sans Pro"/>
              </a:rPr>
              <a:t>Anak-anak mulai memahami konsep konservasi jumlah, klasifikasi, dan seriasi. Mereka dapat melakukan operasi sederhana seperti penjumlahan dan pengurangan dengan objek nyata atau gambar.</a:t>
            </a:r>
          </a:p>
        </p:txBody>
      </p:sp>
      <p:sp>
        <p:nvSpPr>
          <p:cNvPr name="TextBox 15" id="15"/>
          <p:cNvSpPr txBox="true"/>
          <p:nvPr/>
        </p:nvSpPr>
        <p:spPr>
          <a:xfrm rot="0">
            <a:off x="13357289" y="4920213"/>
            <a:ext cx="2618537" cy="5010543"/>
          </a:xfrm>
          <a:prstGeom prst="rect">
            <a:avLst/>
          </a:prstGeom>
        </p:spPr>
        <p:txBody>
          <a:bodyPr anchor="t" rtlCol="false" tIns="0" lIns="0" bIns="0" rIns="0">
            <a:spAutoFit/>
          </a:bodyPr>
          <a:lstStyle/>
          <a:p>
            <a:pPr algn="ctr">
              <a:lnSpc>
                <a:spcPts val="3639"/>
              </a:lnSpc>
            </a:pPr>
            <a:r>
              <a:rPr lang="en-US" sz="2599" spc="10">
                <a:solidFill>
                  <a:srgbClr val="3275C5"/>
                </a:solidFill>
                <a:latin typeface="Source Sans Pro"/>
                <a:ea typeface="Source Sans Pro"/>
                <a:cs typeface="Source Sans Pro"/>
                <a:sym typeface="Source Sans Pro"/>
              </a:rPr>
              <a:t>Siswa dapat berpikir secara abstrak dan melakukan operasi matematis yang lebih kompleks seperti perkalian, pembagian, dan konsep bilangan negatif.</a:t>
            </a:r>
          </a:p>
        </p:txBody>
      </p:sp>
      <p:sp>
        <p:nvSpPr>
          <p:cNvPr name="TextBox 16" id="16"/>
          <p:cNvSpPr txBox="true"/>
          <p:nvPr/>
        </p:nvSpPr>
        <p:spPr>
          <a:xfrm rot="0">
            <a:off x="2137527" y="309118"/>
            <a:ext cx="12623755" cy="1597434"/>
          </a:xfrm>
          <a:prstGeom prst="rect">
            <a:avLst/>
          </a:prstGeom>
        </p:spPr>
        <p:txBody>
          <a:bodyPr anchor="t" rtlCol="false" tIns="0" lIns="0" bIns="0" rIns="0">
            <a:spAutoFit/>
          </a:bodyPr>
          <a:lstStyle/>
          <a:p>
            <a:pPr algn="ctr">
              <a:lnSpc>
                <a:spcPts val="6440"/>
              </a:lnSpc>
            </a:pPr>
            <a:r>
              <a:rPr lang="en-US" sz="4600">
                <a:solidFill>
                  <a:srgbClr val="56AAF0"/>
                </a:solidFill>
                <a:latin typeface="Dynamo Medium"/>
                <a:ea typeface="Dynamo Medium"/>
                <a:cs typeface="Dynamo Medium"/>
                <a:sym typeface="Dynamo Medium"/>
              </a:rPr>
              <a:t> TEORI PIAGET TENTANG PERKEMBANGAN KOGNITIF</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1736927" y="2961871"/>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15702" y="3545148"/>
            <a:ext cx="2070265" cy="1792757"/>
            <a:chOff x="0" y="0"/>
            <a:chExt cx="4282440" cy="3708400"/>
          </a:xfrm>
        </p:grpSpPr>
        <p:sp>
          <p:nvSpPr>
            <p:cNvPr name="Freeform 4" id="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0" t="-1353" r="0" b="-1353"/>
              </a:stretch>
            </a:blipFill>
          </p:spPr>
        </p:sp>
      </p:grpSp>
      <p:sp>
        <p:nvSpPr>
          <p:cNvPr name="Freeform 5" id="5"/>
          <p:cNvSpPr/>
          <p:nvPr/>
        </p:nvSpPr>
        <p:spPr>
          <a:xfrm flipH="false" flipV="false" rot="0">
            <a:off x="9843697" y="2961871"/>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522472" y="3545148"/>
            <a:ext cx="2070265" cy="1792757"/>
            <a:chOff x="0" y="0"/>
            <a:chExt cx="4282440" cy="3708400"/>
          </a:xfrm>
        </p:grpSpPr>
        <p:sp>
          <p:nvSpPr>
            <p:cNvPr name="Freeform 7" id="7"/>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5"/>
              <a:stretch>
                <a:fillRect l="-1029" t="0" r="-1029" b="0"/>
              </a:stretch>
            </a:blipFill>
          </p:spPr>
        </p:sp>
      </p:grpSp>
      <p:sp>
        <p:nvSpPr>
          <p:cNvPr name="Freeform 8" id="8"/>
          <p:cNvSpPr/>
          <p:nvPr/>
        </p:nvSpPr>
        <p:spPr>
          <a:xfrm flipH="false" flipV="false" rot="-10800000">
            <a:off x="12592738" y="-611740"/>
            <a:ext cx="5871820" cy="3280879"/>
          </a:xfrm>
          <a:custGeom>
            <a:avLst/>
            <a:gdLst/>
            <a:ahLst/>
            <a:cxnLst/>
            <a:rect r="r" b="b" t="t" l="l"/>
            <a:pathLst>
              <a:path h="3280879" w="5871820">
                <a:moveTo>
                  <a:pt x="0" y="0"/>
                </a:moveTo>
                <a:lnTo>
                  <a:pt x="5871820" y="0"/>
                </a:lnTo>
                <a:lnTo>
                  <a:pt x="5871820" y="3280880"/>
                </a:lnTo>
                <a:lnTo>
                  <a:pt x="0" y="3280880"/>
                </a:lnTo>
                <a:lnTo>
                  <a:pt x="0" y="0"/>
                </a:lnTo>
                <a:close/>
              </a:path>
            </a:pathLst>
          </a:custGeom>
          <a:blipFill>
            <a:blip r:embed="rId6">
              <a:alphaModFix amt="69000"/>
            </a:blip>
            <a:stretch>
              <a:fillRect l="0" t="0" r="0" b="0"/>
            </a:stretch>
          </a:blipFill>
        </p:spPr>
      </p:sp>
      <p:sp>
        <p:nvSpPr>
          <p:cNvPr name="TextBox 9" id="9"/>
          <p:cNvSpPr txBox="true"/>
          <p:nvPr/>
        </p:nvSpPr>
        <p:spPr>
          <a:xfrm rot="0">
            <a:off x="1356431" y="6018836"/>
            <a:ext cx="7787569" cy="3069193"/>
          </a:xfrm>
          <a:prstGeom prst="rect">
            <a:avLst/>
          </a:prstGeom>
        </p:spPr>
        <p:txBody>
          <a:bodyPr anchor="t" rtlCol="false" tIns="0" lIns="0" bIns="0" rIns="0">
            <a:spAutoFit/>
          </a:bodyPr>
          <a:lstStyle/>
          <a:p>
            <a:pPr algn="l">
              <a:lnSpc>
                <a:spcPts val="4060"/>
              </a:lnSpc>
            </a:pPr>
            <a:r>
              <a:rPr lang="en-US" sz="2900" spc="11">
                <a:solidFill>
                  <a:srgbClr val="3275C5"/>
                </a:solidFill>
                <a:latin typeface="Source Sans Pro"/>
                <a:ea typeface="Source Sans Pro"/>
                <a:cs typeface="Source Sans Pro"/>
                <a:sym typeface="Source Sans Pro"/>
              </a:rPr>
              <a:t>Vygotsky menekankan pentingnya interaksi sosial dalam pembelajaran. Dalam konteks angka dan bilangan, guru atau teman sebaya dapat membantu siswa memahami konsep baru melalui scaffolding, yaitu memberikan dukungan yang sesuai dengan kebutuhan siswa.</a:t>
            </a:r>
          </a:p>
        </p:txBody>
      </p:sp>
      <p:sp>
        <p:nvSpPr>
          <p:cNvPr name="Freeform 10" id="10"/>
          <p:cNvSpPr/>
          <p:nvPr/>
        </p:nvSpPr>
        <p:spPr>
          <a:xfrm flipH="true" flipV="true" rot="-10800000">
            <a:off x="-203655" y="7617860"/>
            <a:ext cx="5871820" cy="3280879"/>
          </a:xfrm>
          <a:custGeom>
            <a:avLst/>
            <a:gdLst/>
            <a:ahLst/>
            <a:cxnLst/>
            <a:rect r="r" b="b" t="t" l="l"/>
            <a:pathLst>
              <a:path h="3280879" w="5871820">
                <a:moveTo>
                  <a:pt x="5871820" y="3280880"/>
                </a:moveTo>
                <a:lnTo>
                  <a:pt x="0" y="3280880"/>
                </a:lnTo>
                <a:lnTo>
                  <a:pt x="0" y="0"/>
                </a:lnTo>
                <a:lnTo>
                  <a:pt x="5871820" y="0"/>
                </a:lnTo>
                <a:lnTo>
                  <a:pt x="5871820" y="3280880"/>
                </a:lnTo>
                <a:close/>
              </a:path>
            </a:pathLst>
          </a:custGeom>
          <a:blipFill>
            <a:blip r:embed="rId6">
              <a:alphaModFix amt="69000"/>
            </a:blip>
            <a:stretch>
              <a:fillRect l="0" t="0" r="0" b="0"/>
            </a:stretch>
          </a:blipFill>
        </p:spPr>
      </p:sp>
      <p:sp>
        <p:nvSpPr>
          <p:cNvPr name="TextBox 11" id="11"/>
          <p:cNvSpPr txBox="true"/>
          <p:nvPr/>
        </p:nvSpPr>
        <p:spPr>
          <a:xfrm rot="0">
            <a:off x="5044448" y="3863459"/>
            <a:ext cx="2707346" cy="1108510"/>
          </a:xfrm>
          <a:prstGeom prst="rect">
            <a:avLst/>
          </a:prstGeom>
        </p:spPr>
        <p:txBody>
          <a:bodyPr anchor="t" rtlCol="false" tIns="0" lIns="0" bIns="0" rIns="0">
            <a:spAutoFit/>
          </a:bodyPr>
          <a:lstStyle/>
          <a:p>
            <a:pPr algn="ctr">
              <a:lnSpc>
                <a:spcPts val="2940"/>
              </a:lnSpc>
            </a:pPr>
            <a:r>
              <a:rPr lang="en-US" sz="2100" spc="105">
                <a:solidFill>
                  <a:srgbClr val="FCFEFF"/>
                </a:solidFill>
                <a:latin typeface="Dynamo Medium"/>
                <a:ea typeface="Dynamo Medium"/>
                <a:cs typeface="Dynamo Medium"/>
                <a:sym typeface="Dynamo Medium"/>
              </a:rPr>
              <a:t>ZONA PERKEMBANGAN PROKSIMAL (ZPD)</a:t>
            </a:r>
          </a:p>
        </p:txBody>
      </p:sp>
      <p:sp>
        <p:nvSpPr>
          <p:cNvPr name="TextBox 12" id="12"/>
          <p:cNvSpPr txBox="true"/>
          <p:nvPr/>
        </p:nvSpPr>
        <p:spPr>
          <a:xfrm rot="0">
            <a:off x="13004878" y="4014489"/>
            <a:ext cx="2971665" cy="824731"/>
          </a:xfrm>
          <a:prstGeom prst="rect">
            <a:avLst/>
          </a:prstGeom>
        </p:spPr>
        <p:txBody>
          <a:bodyPr anchor="t" rtlCol="false" tIns="0" lIns="0" bIns="0" rIns="0">
            <a:spAutoFit/>
          </a:bodyPr>
          <a:lstStyle/>
          <a:p>
            <a:pPr algn="ctr">
              <a:lnSpc>
                <a:spcPts val="3360"/>
              </a:lnSpc>
            </a:pPr>
            <a:r>
              <a:rPr lang="en-US" sz="2400" spc="120">
                <a:solidFill>
                  <a:srgbClr val="FCFEFF"/>
                </a:solidFill>
                <a:latin typeface="Dynamo Medium"/>
                <a:ea typeface="Dynamo Medium"/>
                <a:cs typeface="Dynamo Medium"/>
                <a:sym typeface="Dynamo Medium"/>
              </a:rPr>
              <a:t>BAHASA SEBAGAI ALAT BERPIKIR</a:t>
            </a:r>
          </a:p>
        </p:txBody>
      </p:sp>
      <p:sp>
        <p:nvSpPr>
          <p:cNvPr name="TextBox 13" id="13"/>
          <p:cNvSpPr txBox="true"/>
          <p:nvPr/>
        </p:nvSpPr>
        <p:spPr>
          <a:xfrm rot="0">
            <a:off x="10522472" y="6028361"/>
            <a:ext cx="7273735" cy="3171560"/>
          </a:xfrm>
          <a:prstGeom prst="rect">
            <a:avLst/>
          </a:prstGeom>
        </p:spPr>
        <p:txBody>
          <a:bodyPr anchor="t" rtlCol="false" tIns="0" lIns="0" bIns="0" rIns="0">
            <a:spAutoFit/>
          </a:bodyPr>
          <a:lstStyle/>
          <a:p>
            <a:pPr algn="l">
              <a:lnSpc>
                <a:spcPts val="4199"/>
              </a:lnSpc>
            </a:pPr>
            <a:r>
              <a:rPr lang="en-US" sz="2999" spc="11">
                <a:solidFill>
                  <a:srgbClr val="3275C5"/>
                </a:solidFill>
                <a:latin typeface="Source Sans Pro"/>
                <a:ea typeface="Source Sans Pro"/>
                <a:cs typeface="Source Sans Pro"/>
                <a:sym typeface="Source Sans Pro"/>
              </a:rPr>
              <a:t>Vygotsky juga menekankan pentingnya bahasa dalam pembelajaran matematika. Siswa diajarkan untuk menggunakan bahasa sebagai alat untuk memahami dan mengkomunikasikan konsep bilangan dan operasi matematis.</a:t>
            </a:r>
          </a:p>
        </p:txBody>
      </p:sp>
      <p:sp>
        <p:nvSpPr>
          <p:cNvPr name="TextBox 14" id="14"/>
          <p:cNvSpPr txBox="true"/>
          <p:nvPr/>
        </p:nvSpPr>
        <p:spPr>
          <a:xfrm rot="0">
            <a:off x="4485968" y="942975"/>
            <a:ext cx="8518910" cy="1358083"/>
          </a:xfrm>
          <a:prstGeom prst="rect">
            <a:avLst/>
          </a:prstGeom>
        </p:spPr>
        <p:txBody>
          <a:bodyPr anchor="t" rtlCol="false" tIns="0" lIns="0" bIns="0" rIns="0">
            <a:spAutoFit/>
          </a:bodyPr>
          <a:lstStyle/>
          <a:p>
            <a:pPr algn="ctr">
              <a:lnSpc>
                <a:spcPts val="5460"/>
              </a:lnSpc>
            </a:pPr>
            <a:r>
              <a:rPr lang="en-US" sz="3900">
                <a:solidFill>
                  <a:srgbClr val="56AAF0"/>
                </a:solidFill>
                <a:latin typeface="Dynamo Medium"/>
                <a:ea typeface="Dynamo Medium"/>
                <a:cs typeface="Dynamo Medium"/>
                <a:sym typeface="Dynamo Medium"/>
              </a:rPr>
              <a:t>TEORI VYGOTSKY TENTANG PEMBELAJARAN SOSIAL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true" flipV="true" rot="0">
            <a:off x="1028700" y="2601877"/>
            <a:ext cx="3917864" cy="1894821"/>
          </a:xfrm>
          <a:custGeom>
            <a:avLst/>
            <a:gdLst/>
            <a:ahLst/>
            <a:cxnLst/>
            <a:rect r="r" b="b" t="t" l="l"/>
            <a:pathLst>
              <a:path h="1894821" w="3917864">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6841314" y="2760613"/>
            <a:ext cx="3917864" cy="1894821"/>
          </a:xfrm>
          <a:custGeom>
            <a:avLst/>
            <a:gdLst/>
            <a:ahLst/>
            <a:cxnLst/>
            <a:rect r="r" b="b" t="t" l="l"/>
            <a:pathLst>
              <a:path h="1894821" w="3917864">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2200509" y="2760613"/>
            <a:ext cx="3917864" cy="1894821"/>
          </a:xfrm>
          <a:custGeom>
            <a:avLst/>
            <a:gdLst/>
            <a:ahLst/>
            <a:cxnLst/>
            <a:rect r="r" b="b" t="t" l="l"/>
            <a:pathLst>
              <a:path h="1894821" w="3917864">
                <a:moveTo>
                  <a:pt x="3917864" y="1894821"/>
                </a:moveTo>
                <a:lnTo>
                  <a:pt x="0" y="1894821"/>
                </a:lnTo>
                <a:lnTo>
                  <a:pt x="0" y="0"/>
                </a:lnTo>
                <a:lnTo>
                  <a:pt x="3917864" y="0"/>
                </a:lnTo>
                <a:lnTo>
                  <a:pt x="3917864" y="18948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7342222" y="3205652"/>
            <a:ext cx="812053" cy="928543"/>
          </a:xfrm>
          <a:custGeom>
            <a:avLst/>
            <a:gdLst/>
            <a:ahLst/>
            <a:cxnLst/>
            <a:rect r="r" b="b" t="t" l="l"/>
            <a:pathLst>
              <a:path h="928543" w="812053">
                <a:moveTo>
                  <a:pt x="0" y="0"/>
                </a:moveTo>
                <a:lnTo>
                  <a:pt x="812053" y="0"/>
                </a:lnTo>
                <a:lnTo>
                  <a:pt x="812053" y="928543"/>
                </a:lnTo>
                <a:lnTo>
                  <a:pt x="0" y="9285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715728" y="3243752"/>
            <a:ext cx="847542" cy="850635"/>
          </a:xfrm>
          <a:custGeom>
            <a:avLst/>
            <a:gdLst/>
            <a:ahLst/>
            <a:cxnLst/>
            <a:rect r="r" b="b" t="t" l="l"/>
            <a:pathLst>
              <a:path h="850635" w="847542">
                <a:moveTo>
                  <a:pt x="0" y="0"/>
                </a:moveTo>
                <a:lnTo>
                  <a:pt x="847542" y="0"/>
                </a:lnTo>
                <a:lnTo>
                  <a:pt x="847542" y="850635"/>
                </a:lnTo>
                <a:lnTo>
                  <a:pt x="0" y="8506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463075" y="7194550"/>
            <a:ext cx="5863057" cy="4114800"/>
          </a:xfrm>
          <a:custGeom>
            <a:avLst/>
            <a:gdLst/>
            <a:ahLst/>
            <a:cxnLst/>
            <a:rect r="r" b="b" t="t" l="l"/>
            <a:pathLst>
              <a:path h="4114800" w="5863057">
                <a:moveTo>
                  <a:pt x="0" y="0"/>
                </a:moveTo>
                <a:lnTo>
                  <a:pt x="5863057" y="0"/>
                </a:lnTo>
                <a:lnTo>
                  <a:pt x="586305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true" rot="0">
            <a:off x="12866828" y="-976689"/>
            <a:ext cx="5863057" cy="4114800"/>
          </a:xfrm>
          <a:custGeom>
            <a:avLst/>
            <a:gdLst/>
            <a:ahLst/>
            <a:cxnLst/>
            <a:rect r="r" b="b" t="t" l="l"/>
            <a:pathLst>
              <a:path h="4114800" w="5863057">
                <a:moveTo>
                  <a:pt x="5863057" y="4114800"/>
                </a:moveTo>
                <a:lnTo>
                  <a:pt x="0" y="4114800"/>
                </a:lnTo>
                <a:lnTo>
                  <a:pt x="0" y="0"/>
                </a:lnTo>
                <a:lnTo>
                  <a:pt x="5863057" y="0"/>
                </a:lnTo>
                <a:lnTo>
                  <a:pt x="5863057" y="411480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532177" y="3235037"/>
            <a:ext cx="812451" cy="628500"/>
          </a:xfrm>
          <a:custGeom>
            <a:avLst/>
            <a:gdLst/>
            <a:ahLst/>
            <a:cxnLst/>
            <a:rect r="r" b="b" t="t" l="l"/>
            <a:pathLst>
              <a:path h="628500" w="812451">
                <a:moveTo>
                  <a:pt x="0" y="0"/>
                </a:moveTo>
                <a:lnTo>
                  <a:pt x="812452" y="0"/>
                </a:lnTo>
                <a:lnTo>
                  <a:pt x="812452" y="628501"/>
                </a:lnTo>
                <a:lnTo>
                  <a:pt x="0" y="628501"/>
                </a:lnTo>
                <a:lnTo>
                  <a:pt x="0" y="0"/>
                </a:lnTo>
                <a:close/>
              </a:path>
            </a:pathLst>
          </a:custGeom>
          <a:blipFill>
            <a:blip r:embed="rId10"/>
            <a:stretch>
              <a:fillRect l="0" t="0" r="0" b="0"/>
            </a:stretch>
          </a:blipFill>
        </p:spPr>
      </p:sp>
      <p:sp>
        <p:nvSpPr>
          <p:cNvPr name="TextBox 10" id="10"/>
          <p:cNvSpPr txBox="true"/>
          <p:nvPr/>
        </p:nvSpPr>
        <p:spPr>
          <a:xfrm rot="0">
            <a:off x="2468454" y="3463562"/>
            <a:ext cx="2363810" cy="754025"/>
          </a:xfrm>
          <a:prstGeom prst="rect">
            <a:avLst/>
          </a:prstGeom>
        </p:spPr>
        <p:txBody>
          <a:bodyPr anchor="t" rtlCol="false" tIns="0" lIns="0" bIns="0" rIns="0">
            <a:spAutoFit/>
          </a:bodyPr>
          <a:lstStyle/>
          <a:p>
            <a:pPr algn="ctr">
              <a:lnSpc>
                <a:spcPts val="3052"/>
              </a:lnSpc>
            </a:pPr>
            <a:r>
              <a:rPr lang="en-US" sz="2180" spc="109">
                <a:solidFill>
                  <a:srgbClr val="FCFEFF"/>
                </a:solidFill>
                <a:latin typeface="Dynamo Medium"/>
                <a:ea typeface="Dynamo Medium"/>
                <a:cs typeface="Dynamo Medium"/>
                <a:sym typeface="Dynamo Medium"/>
              </a:rPr>
              <a:t>REPRESENTASI ENAKTIF</a:t>
            </a:r>
          </a:p>
        </p:txBody>
      </p:sp>
      <p:sp>
        <p:nvSpPr>
          <p:cNvPr name="TextBox 11" id="11"/>
          <p:cNvSpPr txBox="true"/>
          <p:nvPr/>
        </p:nvSpPr>
        <p:spPr>
          <a:xfrm rot="0">
            <a:off x="8328692" y="3788982"/>
            <a:ext cx="2363810" cy="673512"/>
          </a:xfrm>
          <a:prstGeom prst="rect">
            <a:avLst/>
          </a:prstGeom>
        </p:spPr>
        <p:txBody>
          <a:bodyPr anchor="t" rtlCol="false" tIns="0" lIns="0" bIns="0" rIns="0">
            <a:spAutoFit/>
          </a:bodyPr>
          <a:lstStyle/>
          <a:p>
            <a:pPr algn="ctr">
              <a:lnSpc>
                <a:spcPts val="2772"/>
              </a:lnSpc>
            </a:pPr>
            <a:r>
              <a:rPr lang="en-US" sz="1980" spc="99">
                <a:solidFill>
                  <a:srgbClr val="FCFEFF"/>
                </a:solidFill>
                <a:latin typeface="Dynamo Medium"/>
                <a:ea typeface="Dynamo Medium"/>
                <a:cs typeface="Dynamo Medium"/>
                <a:sym typeface="Dynamo Medium"/>
              </a:rPr>
              <a:t>REPRESENTASI IKONIK</a:t>
            </a:r>
          </a:p>
        </p:txBody>
      </p:sp>
      <p:sp>
        <p:nvSpPr>
          <p:cNvPr name="TextBox 12" id="12"/>
          <p:cNvSpPr txBox="true"/>
          <p:nvPr/>
        </p:nvSpPr>
        <p:spPr>
          <a:xfrm rot="0">
            <a:off x="13754563" y="3717548"/>
            <a:ext cx="2176712" cy="621486"/>
          </a:xfrm>
          <a:prstGeom prst="rect">
            <a:avLst/>
          </a:prstGeom>
        </p:spPr>
        <p:txBody>
          <a:bodyPr anchor="t" rtlCol="false" tIns="0" lIns="0" bIns="0" rIns="0">
            <a:spAutoFit/>
          </a:bodyPr>
          <a:lstStyle/>
          <a:p>
            <a:pPr algn="ctr">
              <a:lnSpc>
                <a:spcPts val="2492"/>
              </a:lnSpc>
            </a:pPr>
            <a:r>
              <a:rPr lang="en-US" sz="1780" spc="89">
                <a:solidFill>
                  <a:srgbClr val="FCFEFF"/>
                </a:solidFill>
                <a:latin typeface="Dynamo Medium"/>
                <a:ea typeface="Dynamo Medium"/>
                <a:cs typeface="Dynamo Medium"/>
                <a:sym typeface="Dynamo Medium"/>
              </a:rPr>
              <a:t>REPRESENTASI SIMBOLIK</a:t>
            </a:r>
          </a:p>
        </p:txBody>
      </p:sp>
      <p:sp>
        <p:nvSpPr>
          <p:cNvPr name="TextBox 13" id="13"/>
          <p:cNvSpPr txBox="true"/>
          <p:nvPr/>
        </p:nvSpPr>
        <p:spPr>
          <a:xfrm rot="0">
            <a:off x="2137527" y="4770771"/>
            <a:ext cx="3054774" cy="3338936"/>
          </a:xfrm>
          <a:prstGeom prst="rect">
            <a:avLst/>
          </a:prstGeom>
        </p:spPr>
        <p:txBody>
          <a:bodyPr anchor="t" rtlCol="false" tIns="0" lIns="0" bIns="0" rIns="0">
            <a:spAutoFit/>
          </a:bodyPr>
          <a:lstStyle/>
          <a:p>
            <a:pPr algn="ctr">
              <a:lnSpc>
                <a:spcPts val="3359"/>
              </a:lnSpc>
            </a:pPr>
            <a:r>
              <a:rPr lang="en-US" sz="2399" spc="9">
                <a:solidFill>
                  <a:srgbClr val="3275C5"/>
                </a:solidFill>
                <a:latin typeface="Source Sans Pro"/>
                <a:ea typeface="Source Sans Pro"/>
                <a:cs typeface="Source Sans Pro"/>
                <a:sym typeface="Source Sans Pro"/>
              </a:rPr>
              <a:t>Anak-anak belajar melalui manipulasi objek nyata. Misalnya, menggunakan benda-benda fisik untuk menghitung atau melakukan operasi penjumlahan.</a:t>
            </a:r>
          </a:p>
        </p:txBody>
      </p:sp>
      <p:sp>
        <p:nvSpPr>
          <p:cNvPr name="TextBox 14" id="14"/>
          <p:cNvSpPr txBox="true"/>
          <p:nvPr/>
        </p:nvSpPr>
        <p:spPr>
          <a:xfrm rot="0">
            <a:off x="7892560" y="4920213"/>
            <a:ext cx="2618537" cy="2919902"/>
          </a:xfrm>
          <a:prstGeom prst="rect">
            <a:avLst/>
          </a:prstGeom>
        </p:spPr>
        <p:txBody>
          <a:bodyPr anchor="t" rtlCol="false" tIns="0" lIns="0" bIns="0" rIns="0">
            <a:spAutoFit/>
          </a:bodyPr>
          <a:lstStyle/>
          <a:p>
            <a:pPr algn="ctr">
              <a:lnSpc>
                <a:spcPts val="3359"/>
              </a:lnSpc>
            </a:pPr>
            <a:r>
              <a:rPr lang="en-US" sz="2399" spc="9">
                <a:solidFill>
                  <a:srgbClr val="3275C5"/>
                </a:solidFill>
                <a:latin typeface="Source Sans Pro"/>
                <a:ea typeface="Source Sans Pro"/>
                <a:cs typeface="Source Sans Pro"/>
                <a:sym typeface="Source Sans Pro"/>
              </a:rPr>
              <a:t> Siswa belajar melalui gambar atau simbol. Misalnya, gambar-gambar yang mewakili kelompok-kelompok bilangan</a:t>
            </a:r>
          </a:p>
        </p:txBody>
      </p:sp>
      <p:sp>
        <p:nvSpPr>
          <p:cNvPr name="TextBox 15" id="15"/>
          <p:cNvSpPr txBox="true"/>
          <p:nvPr/>
        </p:nvSpPr>
        <p:spPr>
          <a:xfrm rot="0">
            <a:off x="12866828" y="4920213"/>
            <a:ext cx="4182812" cy="3639009"/>
          </a:xfrm>
          <a:prstGeom prst="rect">
            <a:avLst/>
          </a:prstGeom>
        </p:spPr>
        <p:txBody>
          <a:bodyPr anchor="t" rtlCol="false" tIns="0" lIns="0" bIns="0" rIns="0">
            <a:spAutoFit/>
          </a:bodyPr>
          <a:lstStyle/>
          <a:p>
            <a:pPr algn="ctr">
              <a:lnSpc>
                <a:spcPts val="3639"/>
              </a:lnSpc>
            </a:pPr>
            <a:r>
              <a:rPr lang="en-US" sz="2599" spc="10">
                <a:solidFill>
                  <a:srgbClr val="3275C5"/>
                </a:solidFill>
                <a:latin typeface="Source Sans Pro"/>
                <a:ea typeface="Source Sans Pro"/>
                <a:cs typeface="Source Sans Pro"/>
                <a:sym typeface="Source Sans Pro"/>
              </a:rPr>
              <a:t>Siswa belajar menggunakan simbol-simbol abstrak, seperti angka dan operasi matematis. Ini adalah tahap di mana siswa memahami konsep bilangan tanpa harus bergantung pada objek fisik atau gambar.</a:t>
            </a:r>
          </a:p>
        </p:txBody>
      </p:sp>
      <p:sp>
        <p:nvSpPr>
          <p:cNvPr name="TextBox 16" id="16"/>
          <p:cNvSpPr txBox="true"/>
          <p:nvPr/>
        </p:nvSpPr>
        <p:spPr>
          <a:xfrm rot="0">
            <a:off x="2137527" y="309118"/>
            <a:ext cx="12623755" cy="1597434"/>
          </a:xfrm>
          <a:prstGeom prst="rect">
            <a:avLst/>
          </a:prstGeom>
        </p:spPr>
        <p:txBody>
          <a:bodyPr anchor="t" rtlCol="false" tIns="0" lIns="0" bIns="0" rIns="0">
            <a:spAutoFit/>
          </a:bodyPr>
          <a:lstStyle/>
          <a:p>
            <a:pPr algn="ctr">
              <a:lnSpc>
                <a:spcPts val="6440"/>
              </a:lnSpc>
            </a:pPr>
            <a:r>
              <a:rPr lang="en-US" sz="4600">
                <a:solidFill>
                  <a:srgbClr val="56AAF0"/>
                </a:solidFill>
                <a:latin typeface="Dynamo Medium"/>
                <a:ea typeface="Dynamo Medium"/>
                <a:cs typeface="Dynamo Medium"/>
                <a:sym typeface="Dynamo Medium"/>
              </a:rPr>
              <a:t>TEORI BRUNER TENTANG REPRESENTASI PEMBELAJARAN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1409196" y="2446522"/>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87971" y="3029798"/>
            <a:ext cx="2070265" cy="1792757"/>
            <a:chOff x="0" y="0"/>
            <a:chExt cx="4282440" cy="3708400"/>
          </a:xfrm>
        </p:grpSpPr>
        <p:sp>
          <p:nvSpPr>
            <p:cNvPr name="Freeform 4" id="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13082" t="0" r="-13082" b="0"/>
              </a:stretch>
            </a:blipFill>
          </p:spPr>
        </p:sp>
      </p:grpSp>
      <p:sp>
        <p:nvSpPr>
          <p:cNvPr name="Freeform 5" id="5"/>
          <p:cNvSpPr/>
          <p:nvPr/>
        </p:nvSpPr>
        <p:spPr>
          <a:xfrm flipH="false" flipV="false" rot="0">
            <a:off x="9515966" y="2446522"/>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194741" y="3029798"/>
            <a:ext cx="2070265" cy="1792757"/>
            <a:chOff x="0" y="0"/>
            <a:chExt cx="4282440" cy="3708400"/>
          </a:xfrm>
        </p:grpSpPr>
        <p:sp>
          <p:nvSpPr>
            <p:cNvPr name="Freeform 7" id="7"/>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5"/>
              <a:stretch>
                <a:fillRect l="0" t="-21143" r="0" b="-21143"/>
              </a:stretch>
            </a:blipFill>
          </p:spPr>
        </p:sp>
      </p:grpSp>
      <p:sp>
        <p:nvSpPr>
          <p:cNvPr name="Freeform 8" id="8"/>
          <p:cNvSpPr/>
          <p:nvPr/>
        </p:nvSpPr>
        <p:spPr>
          <a:xfrm flipH="false" flipV="false" rot="-10800000">
            <a:off x="12592738" y="-611740"/>
            <a:ext cx="5871820" cy="3280879"/>
          </a:xfrm>
          <a:custGeom>
            <a:avLst/>
            <a:gdLst/>
            <a:ahLst/>
            <a:cxnLst/>
            <a:rect r="r" b="b" t="t" l="l"/>
            <a:pathLst>
              <a:path h="3280879" w="5871820">
                <a:moveTo>
                  <a:pt x="0" y="0"/>
                </a:moveTo>
                <a:lnTo>
                  <a:pt x="5871820" y="0"/>
                </a:lnTo>
                <a:lnTo>
                  <a:pt x="5871820" y="3280880"/>
                </a:lnTo>
                <a:lnTo>
                  <a:pt x="0" y="3280880"/>
                </a:lnTo>
                <a:lnTo>
                  <a:pt x="0" y="0"/>
                </a:lnTo>
                <a:close/>
              </a:path>
            </a:pathLst>
          </a:custGeom>
          <a:blipFill>
            <a:blip r:embed="rId6">
              <a:alphaModFix amt="69000"/>
            </a:blip>
            <a:stretch>
              <a:fillRect l="0" t="0" r="0" b="0"/>
            </a:stretch>
          </a:blipFill>
        </p:spPr>
      </p:sp>
      <p:sp>
        <p:nvSpPr>
          <p:cNvPr name="TextBox 9" id="9"/>
          <p:cNvSpPr txBox="true"/>
          <p:nvPr/>
        </p:nvSpPr>
        <p:spPr>
          <a:xfrm rot="0">
            <a:off x="1028700" y="5503487"/>
            <a:ext cx="7787569" cy="2040625"/>
          </a:xfrm>
          <a:prstGeom prst="rect">
            <a:avLst/>
          </a:prstGeom>
        </p:spPr>
        <p:txBody>
          <a:bodyPr anchor="t" rtlCol="false" tIns="0" lIns="0" bIns="0" rIns="0">
            <a:spAutoFit/>
          </a:bodyPr>
          <a:lstStyle/>
          <a:p>
            <a:pPr algn="ctr">
              <a:lnSpc>
                <a:spcPts val="4060"/>
              </a:lnSpc>
            </a:pPr>
            <a:r>
              <a:rPr lang="en-US" sz="2900" spc="11">
                <a:solidFill>
                  <a:srgbClr val="3275C5"/>
                </a:solidFill>
                <a:latin typeface="Source Sans Pro"/>
                <a:ea typeface="Source Sans Pro"/>
                <a:cs typeface="Source Sans Pro"/>
                <a:sym typeface="Source Sans Pro"/>
              </a:rPr>
              <a:t>Konsep ini menekankan pentingnya penguatan positif dalam belajar. Siswa diajarkan untuk mengenali dan mengingat angka melalui latihan berulang dan pemberian penghargaan</a:t>
            </a:r>
          </a:p>
        </p:txBody>
      </p:sp>
      <p:sp>
        <p:nvSpPr>
          <p:cNvPr name="Freeform 10" id="10"/>
          <p:cNvSpPr/>
          <p:nvPr/>
        </p:nvSpPr>
        <p:spPr>
          <a:xfrm flipH="true" flipV="true" rot="-10800000">
            <a:off x="-203655" y="7617860"/>
            <a:ext cx="5871820" cy="3280879"/>
          </a:xfrm>
          <a:custGeom>
            <a:avLst/>
            <a:gdLst/>
            <a:ahLst/>
            <a:cxnLst/>
            <a:rect r="r" b="b" t="t" l="l"/>
            <a:pathLst>
              <a:path h="3280879" w="5871820">
                <a:moveTo>
                  <a:pt x="5871820" y="3280880"/>
                </a:moveTo>
                <a:lnTo>
                  <a:pt x="0" y="3280880"/>
                </a:lnTo>
                <a:lnTo>
                  <a:pt x="0" y="0"/>
                </a:lnTo>
                <a:lnTo>
                  <a:pt x="5871820" y="0"/>
                </a:lnTo>
                <a:lnTo>
                  <a:pt x="5871820" y="3280880"/>
                </a:lnTo>
                <a:close/>
              </a:path>
            </a:pathLst>
          </a:custGeom>
          <a:blipFill>
            <a:blip r:embed="rId6">
              <a:alphaModFix amt="69000"/>
            </a:blip>
            <a:stretch>
              <a:fillRect l="0" t="0" r="0" b="0"/>
            </a:stretch>
          </a:blipFill>
        </p:spPr>
      </p:sp>
      <p:sp>
        <p:nvSpPr>
          <p:cNvPr name="TextBox 11" id="11"/>
          <p:cNvSpPr txBox="true"/>
          <p:nvPr/>
        </p:nvSpPr>
        <p:spPr>
          <a:xfrm rot="0">
            <a:off x="4716717" y="3338584"/>
            <a:ext cx="2707346" cy="869860"/>
          </a:xfrm>
          <a:prstGeom prst="rect">
            <a:avLst/>
          </a:prstGeom>
        </p:spPr>
        <p:txBody>
          <a:bodyPr anchor="t" rtlCol="false" tIns="0" lIns="0" bIns="0" rIns="0">
            <a:spAutoFit/>
          </a:bodyPr>
          <a:lstStyle/>
          <a:p>
            <a:pPr algn="ctr">
              <a:lnSpc>
                <a:spcPts val="3500"/>
              </a:lnSpc>
            </a:pPr>
            <a:r>
              <a:rPr lang="en-US" sz="2500" spc="125">
                <a:solidFill>
                  <a:srgbClr val="FCFEFF"/>
                </a:solidFill>
                <a:latin typeface="Dynamo Medium"/>
                <a:ea typeface="Dynamo Medium"/>
                <a:cs typeface="Dynamo Medium"/>
                <a:sym typeface="Dynamo Medium"/>
              </a:rPr>
              <a:t>PENGUATAN DAN LATIHAN</a:t>
            </a:r>
          </a:p>
        </p:txBody>
      </p:sp>
      <p:sp>
        <p:nvSpPr>
          <p:cNvPr name="TextBox 12" id="12"/>
          <p:cNvSpPr txBox="true"/>
          <p:nvPr/>
        </p:nvSpPr>
        <p:spPr>
          <a:xfrm rot="0">
            <a:off x="12677147" y="3499139"/>
            <a:ext cx="2971665" cy="824731"/>
          </a:xfrm>
          <a:prstGeom prst="rect">
            <a:avLst/>
          </a:prstGeom>
        </p:spPr>
        <p:txBody>
          <a:bodyPr anchor="t" rtlCol="false" tIns="0" lIns="0" bIns="0" rIns="0">
            <a:spAutoFit/>
          </a:bodyPr>
          <a:lstStyle/>
          <a:p>
            <a:pPr algn="ctr">
              <a:lnSpc>
                <a:spcPts val="3360"/>
              </a:lnSpc>
            </a:pPr>
            <a:r>
              <a:rPr lang="en-US" sz="2400" spc="120">
                <a:solidFill>
                  <a:srgbClr val="FCFEFF"/>
                </a:solidFill>
                <a:latin typeface="Dynamo Medium"/>
                <a:ea typeface="Dynamo Medium"/>
                <a:cs typeface="Dynamo Medium"/>
                <a:sym typeface="Dynamo Medium"/>
              </a:rPr>
              <a:t>BELAJAR MELALUI PENGULANGAN</a:t>
            </a:r>
          </a:p>
        </p:txBody>
      </p:sp>
      <p:sp>
        <p:nvSpPr>
          <p:cNvPr name="TextBox 13" id="13"/>
          <p:cNvSpPr txBox="true"/>
          <p:nvPr/>
        </p:nvSpPr>
        <p:spPr>
          <a:xfrm rot="0">
            <a:off x="10194741" y="5513012"/>
            <a:ext cx="7273735" cy="2104849"/>
          </a:xfrm>
          <a:prstGeom prst="rect">
            <a:avLst/>
          </a:prstGeom>
        </p:spPr>
        <p:txBody>
          <a:bodyPr anchor="t" rtlCol="false" tIns="0" lIns="0" bIns="0" rIns="0">
            <a:spAutoFit/>
          </a:bodyPr>
          <a:lstStyle/>
          <a:p>
            <a:pPr algn="ctr">
              <a:lnSpc>
                <a:spcPts val="4199"/>
              </a:lnSpc>
            </a:pPr>
            <a:r>
              <a:rPr lang="en-US" sz="2999" spc="11">
                <a:solidFill>
                  <a:srgbClr val="3275C5"/>
                </a:solidFill>
                <a:latin typeface="Source Sans Pro"/>
                <a:ea typeface="Source Sans Pro"/>
                <a:cs typeface="Source Sans Pro"/>
                <a:sym typeface="Source Sans Pro"/>
              </a:rPr>
              <a:t>Melalui pengulangan, siswa menjadi lebih mahir dalam operasi bilangan, seperti penjumlahan dan pengurangan, yang dapat diukur dan dievaluasi secara objektif.</a:t>
            </a:r>
          </a:p>
        </p:txBody>
      </p:sp>
      <p:sp>
        <p:nvSpPr>
          <p:cNvPr name="TextBox 14" id="14"/>
          <p:cNvSpPr txBox="true"/>
          <p:nvPr/>
        </p:nvSpPr>
        <p:spPr>
          <a:xfrm rot="0">
            <a:off x="4485968" y="942975"/>
            <a:ext cx="8518910" cy="672371"/>
          </a:xfrm>
          <a:prstGeom prst="rect">
            <a:avLst/>
          </a:prstGeom>
        </p:spPr>
        <p:txBody>
          <a:bodyPr anchor="t" rtlCol="false" tIns="0" lIns="0" bIns="0" rIns="0">
            <a:spAutoFit/>
          </a:bodyPr>
          <a:lstStyle/>
          <a:p>
            <a:pPr algn="ctr">
              <a:lnSpc>
                <a:spcPts val="5460"/>
              </a:lnSpc>
            </a:pPr>
            <a:r>
              <a:rPr lang="en-US" sz="3900">
                <a:solidFill>
                  <a:srgbClr val="56AAF0"/>
                </a:solidFill>
                <a:latin typeface="Dynamo Medium"/>
                <a:ea typeface="Dynamo Medium"/>
                <a:cs typeface="Dynamo Medium"/>
                <a:sym typeface="Dynamo Medium"/>
              </a:rPr>
              <a:t>TEORI BEHAVIORISME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1409196" y="2030934"/>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87971" y="2614210"/>
            <a:ext cx="2070265" cy="1792757"/>
            <a:chOff x="0" y="0"/>
            <a:chExt cx="4282440" cy="3708400"/>
          </a:xfrm>
        </p:grpSpPr>
        <p:sp>
          <p:nvSpPr>
            <p:cNvPr name="Freeform 4" id="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26503" t="0" r="-26503" b="0"/>
              </a:stretch>
            </a:blipFill>
          </p:spPr>
        </p:sp>
      </p:grpSp>
      <p:sp>
        <p:nvSpPr>
          <p:cNvPr name="Freeform 5" id="5"/>
          <p:cNvSpPr/>
          <p:nvPr/>
        </p:nvSpPr>
        <p:spPr>
          <a:xfrm flipH="false" flipV="false" rot="0">
            <a:off x="9515966" y="2030934"/>
            <a:ext cx="6615043" cy="3018865"/>
          </a:xfrm>
          <a:custGeom>
            <a:avLst/>
            <a:gdLst/>
            <a:ahLst/>
            <a:cxnLst/>
            <a:rect r="r" b="b" t="t" l="l"/>
            <a:pathLst>
              <a:path h="3018865" w="6615043">
                <a:moveTo>
                  <a:pt x="0" y="0"/>
                </a:moveTo>
                <a:lnTo>
                  <a:pt x="6615043" y="0"/>
                </a:lnTo>
                <a:lnTo>
                  <a:pt x="6615043" y="3018865"/>
                </a:lnTo>
                <a:lnTo>
                  <a:pt x="0" y="3018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194741" y="2614210"/>
            <a:ext cx="2070265" cy="1792757"/>
            <a:chOff x="0" y="0"/>
            <a:chExt cx="4282440" cy="3708400"/>
          </a:xfrm>
        </p:grpSpPr>
        <p:sp>
          <p:nvSpPr>
            <p:cNvPr name="Freeform 7" id="7"/>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5"/>
              <a:stretch>
                <a:fillRect l="0" t="-13097" r="0" b="-13097"/>
              </a:stretch>
            </a:blipFill>
          </p:spPr>
        </p:sp>
      </p:grpSp>
      <p:sp>
        <p:nvSpPr>
          <p:cNvPr name="Freeform 8" id="8"/>
          <p:cNvSpPr/>
          <p:nvPr/>
        </p:nvSpPr>
        <p:spPr>
          <a:xfrm flipH="false" flipV="false" rot="-10800000">
            <a:off x="12592738" y="-611740"/>
            <a:ext cx="5871820" cy="3280879"/>
          </a:xfrm>
          <a:custGeom>
            <a:avLst/>
            <a:gdLst/>
            <a:ahLst/>
            <a:cxnLst/>
            <a:rect r="r" b="b" t="t" l="l"/>
            <a:pathLst>
              <a:path h="3280879" w="5871820">
                <a:moveTo>
                  <a:pt x="0" y="0"/>
                </a:moveTo>
                <a:lnTo>
                  <a:pt x="5871820" y="0"/>
                </a:lnTo>
                <a:lnTo>
                  <a:pt x="5871820" y="3280880"/>
                </a:lnTo>
                <a:lnTo>
                  <a:pt x="0" y="3280880"/>
                </a:lnTo>
                <a:lnTo>
                  <a:pt x="0" y="0"/>
                </a:lnTo>
                <a:close/>
              </a:path>
            </a:pathLst>
          </a:custGeom>
          <a:blipFill>
            <a:blip r:embed="rId6">
              <a:alphaModFix amt="69000"/>
            </a:blip>
            <a:stretch>
              <a:fillRect l="0" t="0" r="0" b="0"/>
            </a:stretch>
          </a:blipFill>
        </p:spPr>
      </p:sp>
      <p:sp>
        <p:nvSpPr>
          <p:cNvPr name="TextBox 9" id="9"/>
          <p:cNvSpPr txBox="true"/>
          <p:nvPr/>
        </p:nvSpPr>
        <p:spPr>
          <a:xfrm rot="0">
            <a:off x="1028700" y="5087899"/>
            <a:ext cx="7787569" cy="2040625"/>
          </a:xfrm>
          <a:prstGeom prst="rect">
            <a:avLst/>
          </a:prstGeom>
        </p:spPr>
        <p:txBody>
          <a:bodyPr anchor="t" rtlCol="false" tIns="0" lIns="0" bIns="0" rIns="0">
            <a:spAutoFit/>
          </a:bodyPr>
          <a:lstStyle/>
          <a:p>
            <a:pPr algn="ctr">
              <a:lnSpc>
                <a:spcPts val="4060"/>
              </a:lnSpc>
            </a:pPr>
            <a:r>
              <a:rPr lang="en-US" sz="2900" spc="11">
                <a:solidFill>
                  <a:srgbClr val="3275C5"/>
                </a:solidFill>
                <a:latin typeface="Source Sans Pro"/>
                <a:ea typeface="Source Sans Pro"/>
                <a:cs typeface="Source Sans Pro"/>
                <a:sym typeface="Source Sans Pro"/>
              </a:rPr>
              <a:t>Siswa diberi kesempatan untuk menemukan konsep bilangan dan operasi melalui eksplorasi dan eksperimen, memungkinkan mereka membangun pemahaman mereka sendiri.</a:t>
            </a:r>
          </a:p>
        </p:txBody>
      </p:sp>
      <p:sp>
        <p:nvSpPr>
          <p:cNvPr name="Freeform 10" id="10"/>
          <p:cNvSpPr/>
          <p:nvPr/>
        </p:nvSpPr>
        <p:spPr>
          <a:xfrm flipH="true" flipV="true" rot="-10800000">
            <a:off x="-203655" y="7617860"/>
            <a:ext cx="5871820" cy="3280879"/>
          </a:xfrm>
          <a:custGeom>
            <a:avLst/>
            <a:gdLst/>
            <a:ahLst/>
            <a:cxnLst/>
            <a:rect r="r" b="b" t="t" l="l"/>
            <a:pathLst>
              <a:path h="3280879" w="5871820">
                <a:moveTo>
                  <a:pt x="5871820" y="3280880"/>
                </a:moveTo>
                <a:lnTo>
                  <a:pt x="0" y="3280880"/>
                </a:lnTo>
                <a:lnTo>
                  <a:pt x="0" y="0"/>
                </a:lnTo>
                <a:lnTo>
                  <a:pt x="5871820" y="0"/>
                </a:lnTo>
                <a:lnTo>
                  <a:pt x="5871820" y="3280880"/>
                </a:lnTo>
                <a:close/>
              </a:path>
            </a:pathLst>
          </a:custGeom>
          <a:blipFill>
            <a:blip r:embed="rId6">
              <a:alphaModFix amt="69000"/>
            </a:blip>
            <a:stretch>
              <a:fillRect l="0" t="0" r="0" b="0"/>
            </a:stretch>
          </a:blipFill>
        </p:spPr>
      </p:sp>
      <p:sp>
        <p:nvSpPr>
          <p:cNvPr name="TextBox 11" id="11"/>
          <p:cNvSpPr txBox="true"/>
          <p:nvPr/>
        </p:nvSpPr>
        <p:spPr>
          <a:xfrm rot="0">
            <a:off x="4716717" y="2922996"/>
            <a:ext cx="2707346" cy="1307966"/>
          </a:xfrm>
          <a:prstGeom prst="rect">
            <a:avLst/>
          </a:prstGeom>
        </p:spPr>
        <p:txBody>
          <a:bodyPr anchor="t" rtlCol="false" tIns="0" lIns="0" bIns="0" rIns="0">
            <a:spAutoFit/>
          </a:bodyPr>
          <a:lstStyle/>
          <a:p>
            <a:pPr algn="ctr">
              <a:lnSpc>
                <a:spcPts val="3500"/>
              </a:lnSpc>
            </a:pPr>
            <a:r>
              <a:rPr lang="en-US" sz="2500" spc="125">
                <a:solidFill>
                  <a:srgbClr val="FCFEFF"/>
                </a:solidFill>
                <a:latin typeface="Dynamo Medium"/>
                <a:ea typeface="Dynamo Medium"/>
                <a:cs typeface="Dynamo Medium"/>
                <a:sym typeface="Dynamo Medium"/>
              </a:rPr>
              <a:t>PEMBELAJARAN BERBASIS PENEMUAN</a:t>
            </a:r>
          </a:p>
        </p:txBody>
      </p:sp>
      <p:sp>
        <p:nvSpPr>
          <p:cNvPr name="TextBox 12" id="12"/>
          <p:cNvSpPr txBox="true"/>
          <p:nvPr/>
        </p:nvSpPr>
        <p:spPr>
          <a:xfrm rot="0">
            <a:off x="12677147" y="3083551"/>
            <a:ext cx="2971665" cy="824731"/>
          </a:xfrm>
          <a:prstGeom prst="rect">
            <a:avLst/>
          </a:prstGeom>
        </p:spPr>
        <p:txBody>
          <a:bodyPr anchor="t" rtlCol="false" tIns="0" lIns="0" bIns="0" rIns="0">
            <a:spAutoFit/>
          </a:bodyPr>
          <a:lstStyle/>
          <a:p>
            <a:pPr algn="ctr">
              <a:lnSpc>
                <a:spcPts val="3360"/>
              </a:lnSpc>
            </a:pPr>
            <a:r>
              <a:rPr lang="en-US" sz="2400" spc="120">
                <a:solidFill>
                  <a:srgbClr val="FCFEFF"/>
                </a:solidFill>
                <a:latin typeface="Dynamo Medium"/>
                <a:ea typeface="Dynamo Medium"/>
                <a:cs typeface="Dynamo Medium"/>
                <a:sym typeface="Dynamo Medium"/>
              </a:rPr>
              <a:t>PEMAHAMAN KONSEPTUAL</a:t>
            </a:r>
          </a:p>
        </p:txBody>
      </p:sp>
      <p:sp>
        <p:nvSpPr>
          <p:cNvPr name="TextBox 13" id="13"/>
          <p:cNvSpPr txBox="true"/>
          <p:nvPr/>
        </p:nvSpPr>
        <p:spPr>
          <a:xfrm rot="0">
            <a:off x="10194741" y="5097424"/>
            <a:ext cx="7273735" cy="2638205"/>
          </a:xfrm>
          <a:prstGeom prst="rect">
            <a:avLst/>
          </a:prstGeom>
        </p:spPr>
        <p:txBody>
          <a:bodyPr anchor="t" rtlCol="false" tIns="0" lIns="0" bIns="0" rIns="0">
            <a:spAutoFit/>
          </a:bodyPr>
          <a:lstStyle/>
          <a:p>
            <a:pPr algn="ctr">
              <a:lnSpc>
                <a:spcPts val="4199"/>
              </a:lnSpc>
            </a:pPr>
            <a:r>
              <a:rPr lang="en-US" sz="2999" spc="11">
                <a:solidFill>
                  <a:srgbClr val="3275C5"/>
                </a:solidFill>
                <a:latin typeface="Source Sans Pro"/>
                <a:ea typeface="Source Sans Pro"/>
                <a:cs typeface="Source Sans Pro"/>
                <a:sym typeface="Source Sans Pro"/>
              </a:rPr>
              <a:t>Alih-alih hanya menghafal angka dan operasi, pendekatan ini menekankan pemahaman mendalam tentang konsep bilangan, seperti bagaimana bilangan dapat dibagi, diurutkan, dan dioperasikan.</a:t>
            </a:r>
          </a:p>
        </p:txBody>
      </p:sp>
      <p:sp>
        <p:nvSpPr>
          <p:cNvPr name="TextBox 14" id="14"/>
          <p:cNvSpPr txBox="true"/>
          <p:nvPr/>
        </p:nvSpPr>
        <p:spPr>
          <a:xfrm rot="0">
            <a:off x="4485968" y="942975"/>
            <a:ext cx="8518910" cy="672371"/>
          </a:xfrm>
          <a:prstGeom prst="rect">
            <a:avLst/>
          </a:prstGeom>
        </p:spPr>
        <p:txBody>
          <a:bodyPr anchor="t" rtlCol="false" tIns="0" lIns="0" bIns="0" rIns="0">
            <a:spAutoFit/>
          </a:bodyPr>
          <a:lstStyle/>
          <a:p>
            <a:pPr algn="ctr">
              <a:lnSpc>
                <a:spcPts val="5460"/>
              </a:lnSpc>
            </a:pPr>
            <a:r>
              <a:rPr lang="en-US" sz="3900">
                <a:solidFill>
                  <a:srgbClr val="56AAF0"/>
                </a:solidFill>
                <a:latin typeface="Dynamo Medium"/>
                <a:ea typeface="Dynamo Medium"/>
                <a:cs typeface="Dynamo Medium"/>
                <a:sym typeface="Dynamo Medium"/>
              </a:rPr>
              <a:t>PENDEKATAN KONSTRUKTIVIS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751090" y="1897973"/>
            <a:ext cx="10511830" cy="6491055"/>
          </a:xfrm>
          <a:custGeom>
            <a:avLst/>
            <a:gdLst/>
            <a:ahLst/>
            <a:cxnLst/>
            <a:rect r="r" b="b" t="t" l="l"/>
            <a:pathLst>
              <a:path h="6491055" w="10511830">
                <a:moveTo>
                  <a:pt x="0" y="0"/>
                </a:moveTo>
                <a:lnTo>
                  <a:pt x="10511830" y="0"/>
                </a:lnTo>
                <a:lnTo>
                  <a:pt x="10511830" y="6491054"/>
                </a:lnTo>
                <a:lnTo>
                  <a:pt x="0" y="6491054"/>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11497275" y="3669923"/>
            <a:ext cx="5762025" cy="4626279"/>
            <a:chOff x="0" y="0"/>
            <a:chExt cx="7467600" cy="5995670"/>
          </a:xfrm>
        </p:grpSpPr>
        <p:sp>
          <p:nvSpPr>
            <p:cNvPr name="Freeform 4" id="4"/>
            <p:cNvSpPr/>
            <p:nvPr/>
          </p:nvSpPr>
          <p:spPr>
            <a:xfrm flipH="false" flipV="false" rot="0">
              <a:off x="0" y="0"/>
              <a:ext cx="7467600" cy="4513580"/>
            </a:xfrm>
            <a:custGeom>
              <a:avLst/>
              <a:gdLst/>
              <a:ahLst/>
              <a:cxnLst/>
              <a:rect r="r" b="b" t="t" l="l"/>
              <a:pathLst>
                <a:path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name="Freeform 5" id="5"/>
            <p:cNvSpPr/>
            <p:nvPr/>
          </p:nvSpPr>
          <p:spPr>
            <a:xfrm flipH="false" flipV="false" rot="0">
              <a:off x="0" y="4514850"/>
              <a:ext cx="7467600" cy="695960"/>
            </a:xfrm>
            <a:custGeom>
              <a:avLst/>
              <a:gdLst/>
              <a:ahLst/>
              <a:cxnLst/>
              <a:rect r="r" b="b" t="t" l="l"/>
              <a:pathLst>
                <a:path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name="Freeform 6" id="6"/>
            <p:cNvSpPr/>
            <p:nvPr/>
          </p:nvSpPr>
          <p:spPr>
            <a:xfrm flipH="false" flipV="false" rot="0">
              <a:off x="2429510" y="5210810"/>
              <a:ext cx="2606040" cy="791210"/>
            </a:xfrm>
            <a:custGeom>
              <a:avLst/>
              <a:gdLst/>
              <a:ahLst/>
              <a:cxnLst/>
              <a:rect r="r" b="b" t="t" l="l"/>
              <a:pathLst>
                <a:path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name="Freeform 7" id="7"/>
            <p:cNvSpPr/>
            <p:nvPr/>
          </p:nvSpPr>
          <p:spPr>
            <a:xfrm flipH="false" flipV="false" rot="0">
              <a:off x="314960" y="353060"/>
              <a:ext cx="6827520" cy="3835400"/>
            </a:xfrm>
            <a:custGeom>
              <a:avLst/>
              <a:gdLst/>
              <a:ahLst/>
              <a:cxnLst/>
              <a:rect r="r" b="b" t="t" l="l"/>
              <a:pathLst>
                <a:path h="3835400" w="6827520">
                  <a:moveTo>
                    <a:pt x="0" y="0"/>
                  </a:moveTo>
                  <a:lnTo>
                    <a:pt x="6827520" y="0"/>
                  </a:lnTo>
                  <a:lnTo>
                    <a:pt x="6827520" y="3835400"/>
                  </a:lnTo>
                  <a:lnTo>
                    <a:pt x="0" y="3835400"/>
                  </a:lnTo>
                  <a:close/>
                </a:path>
              </a:pathLst>
            </a:custGeom>
            <a:blipFill>
              <a:blip r:embed="rId3"/>
              <a:stretch>
                <a:fillRect l="-7141" t="-4378" r="-7141" b="0"/>
              </a:stretch>
            </a:blipFill>
          </p:spPr>
        </p:sp>
      </p:grpSp>
      <p:grpSp>
        <p:nvGrpSpPr>
          <p:cNvPr name="Group 8" id="8"/>
          <p:cNvGrpSpPr/>
          <p:nvPr/>
        </p:nvGrpSpPr>
        <p:grpSpPr>
          <a:xfrm rot="0">
            <a:off x="4983780" y="1990798"/>
            <a:ext cx="6114567" cy="6043295"/>
            <a:chOff x="0" y="0"/>
            <a:chExt cx="8152755" cy="8057727"/>
          </a:xfrm>
        </p:grpSpPr>
        <p:sp>
          <p:nvSpPr>
            <p:cNvPr name="TextBox 9" id="9"/>
            <p:cNvSpPr txBox="true"/>
            <p:nvPr/>
          </p:nvSpPr>
          <p:spPr>
            <a:xfrm rot="0">
              <a:off x="0" y="-133350"/>
              <a:ext cx="8152755" cy="1405766"/>
            </a:xfrm>
            <a:prstGeom prst="rect">
              <a:avLst/>
            </a:prstGeom>
          </p:spPr>
          <p:txBody>
            <a:bodyPr anchor="t" rtlCol="false" tIns="0" lIns="0" bIns="0" rIns="0">
              <a:spAutoFit/>
            </a:bodyPr>
            <a:lstStyle/>
            <a:p>
              <a:pPr algn="l">
                <a:lnSpc>
                  <a:spcPts val="8820"/>
                </a:lnSpc>
              </a:pPr>
              <a:r>
                <a:rPr lang="en-US" sz="6300">
                  <a:solidFill>
                    <a:srgbClr val="56AAF0"/>
                  </a:solidFill>
                  <a:latin typeface="Dynamo Medium"/>
                  <a:ea typeface="Dynamo Medium"/>
                  <a:cs typeface="Dynamo Medium"/>
                  <a:sym typeface="Dynamo Medium"/>
                </a:rPr>
                <a:t>TEORI KOGNITIF </a:t>
              </a:r>
            </a:p>
          </p:txBody>
        </p:sp>
        <p:sp>
          <p:nvSpPr>
            <p:cNvPr name="TextBox 10" id="10"/>
            <p:cNvSpPr txBox="true"/>
            <p:nvPr/>
          </p:nvSpPr>
          <p:spPr>
            <a:xfrm rot="0">
              <a:off x="0" y="1711431"/>
              <a:ext cx="7001989" cy="6346296"/>
            </a:xfrm>
            <a:prstGeom prst="rect">
              <a:avLst/>
            </a:prstGeom>
          </p:spPr>
          <p:txBody>
            <a:bodyPr anchor="t" rtlCol="false" tIns="0" lIns="0" bIns="0" rIns="0">
              <a:spAutoFit/>
            </a:bodyPr>
            <a:lstStyle/>
            <a:p>
              <a:pPr algn="ctr">
                <a:lnSpc>
                  <a:spcPts val="4199"/>
                </a:lnSpc>
              </a:pPr>
              <a:r>
                <a:rPr lang="en-US" sz="2999" spc="11">
                  <a:solidFill>
                    <a:srgbClr val="3275C5"/>
                  </a:solidFill>
                  <a:latin typeface="Source Sans Pro"/>
                  <a:ea typeface="Source Sans Pro"/>
                  <a:cs typeface="Source Sans Pro"/>
                  <a:sym typeface="Source Sans Pro"/>
                </a:rPr>
                <a:t>Pembelajaran angka dan bilangan diatur sedemikian rupa sehingga tidak membebani memori kerja siswa secara berlebihan. Informasi diberikan dalam potongan kecil dan diurutkan untuk memaksimalkan pemahaman dan retensi.</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DAGOv3UhDsY</dc:identifier>
  <dcterms:modified xsi:type="dcterms:W3CDTF">2011-08-01T06:04:30Z</dcterms:modified>
  <cp:revision>1</cp:revision>
  <dc:title>Kolaborasi PDK 2024</dc:title>
</cp:coreProperties>
</file>