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3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1FF"/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4658" autoAdjust="0"/>
  </p:normalViewPr>
  <p:slideViewPr>
    <p:cSldViewPr>
      <p:cViewPr varScale="1">
        <p:scale>
          <a:sx n="66" d="100"/>
          <a:sy n="66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4F04A-E871-4A6A-A363-4ECDB69825F9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C13C2-F024-43E1-AF0D-30DAF4F77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1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C13C2-F024-43E1-AF0D-30DAF4F77B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5973A46-F486-40BA-95A9-7CF12A94E38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804F81E-A5D1-47F0-BD0B-53AC71253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6904" cy="193680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FUNGSI &amp;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OPERASI PADA FUNGSI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24162"/>
          </a:xfrm>
          <a:solidFill>
            <a:schemeClr val="accent6"/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b="1" dirty="0" err="1" smtClean="0"/>
              <a:t>Hasil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4000" b="1" dirty="0" smtClean="0">
                <a:latin typeface="Bradley Hand ITC" pitchFamily="66" charset="0"/>
              </a:rPr>
              <a:t>(</a:t>
            </a:r>
            <a:r>
              <a:rPr lang="en-US" sz="4000" b="1" baseline="30000" dirty="0" smtClean="0">
                <a:latin typeface="Bradley Hand ITC" pitchFamily="66" charset="0"/>
              </a:rPr>
              <a:t>f</a:t>
            </a:r>
            <a:r>
              <a:rPr lang="en-US" sz="4000" b="1" dirty="0" smtClean="0">
                <a:latin typeface="Bradley Hand ITC" pitchFamily="66" charset="0"/>
              </a:rPr>
              <a:t>/</a:t>
            </a:r>
            <a:r>
              <a:rPr lang="en-US" sz="4000" b="1" baseline="-25000" dirty="0" smtClean="0">
                <a:latin typeface="Bradley Hand ITC" pitchFamily="66" charset="0"/>
              </a:rPr>
              <a:t>g</a:t>
            </a:r>
            <a:r>
              <a:rPr lang="en-US" sz="4000" b="1" dirty="0" smtClean="0">
                <a:latin typeface="Bradley Hand ITC" pitchFamily="66" charset="0"/>
              </a:rPr>
              <a:t>)(x) = </a:t>
            </a:r>
            <a:r>
              <a:rPr lang="en-US" sz="4000" b="1" baseline="30000" dirty="0" smtClean="0">
                <a:latin typeface="Bradley Hand ITC" pitchFamily="66" charset="0"/>
              </a:rPr>
              <a:t>f(x)</a:t>
            </a:r>
            <a:r>
              <a:rPr lang="en-US" sz="4000" b="1" dirty="0" smtClean="0">
                <a:latin typeface="Bradley Hand ITC" pitchFamily="66" charset="0"/>
              </a:rPr>
              <a:t>/</a:t>
            </a:r>
            <a:r>
              <a:rPr lang="en-US" sz="4000" b="1" baseline="-25000" dirty="0" smtClean="0">
                <a:latin typeface="Bradley Hand ITC" pitchFamily="66" charset="0"/>
              </a:rPr>
              <a:t>g(x)</a:t>
            </a:r>
          </a:p>
          <a:p>
            <a:pPr>
              <a:buNone/>
            </a:pPr>
            <a:endParaRPr lang="en-US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f(x) 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</a:t>
            </a:r>
            <a:r>
              <a:rPr lang="en-US" b="1" dirty="0" err="1" smtClean="0">
                <a:latin typeface="Bradley Hand ITC" pitchFamily="66" charset="0"/>
              </a:rPr>
              <a:t>dan</a:t>
            </a:r>
            <a:r>
              <a:rPr lang="en-US" b="1" dirty="0" smtClean="0">
                <a:latin typeface="Bradley Hand ITC" pitchFamily="66" charset="0"/>
              </a:rPr>
              <a:t> g(x) = √x.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(</a:t>
            </a:r>
            <a:r>
              <a:rPr lang="en-US" b="1" baseline="30000" dirty="0" smtClean="0">
                <a:latin typeface="Bradley Hand ITC" pitchFamily="66" charset="0"/>
              </a:rPr>
              <a:t>f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g</a:t>
            </a:r>
            <a:r>
              <a:rPr lang="en-US" b="1" dirty="0" smtClean="0">
                <a:latin typeface="Bradley Hand ITC" pitchFamily="66" charset="0"/>
              </a:rPr>
              <a:t>)(x) 	= </a:t>
            </a:r>
            <a:r>
              <a:rPr lang="en-US" b="1" baseline="30000" dirty="0" smtClean="0">
                <a:latin typeface="Bradley Hand ITC" pitchFamily="66" charset="0"/>
              </a:rPr>
              <a:t>f(x)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g(x)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		= </a:t>
            </a:r>
            <a:r>
              <a:rPr lang="en-US" b="1" baseline="38000" dirty="0" smtClean="0">
                <a:latin typeface="Bradley Hand ITC" pitchFamily="66" charset="0"/>
              </a:rPr>
              <a:t>x-3</a:t>
            </a:r>
            <a:r>
              <a:rPr lang="en-US" b="1" baseline="30000" dirty="0" smtClean="0">
                <a:latin typeface="Bradley Hand ITC" pitchFamily="66" charset="0"/>
              </a:rPr>
              <a:t>/2</a:t>
            </a:r>
            <a:r>
              <a:rPr lang="en-US" b="1" dirty="0" smtClean="0">
                <a:latin typeface="Bradley Hand ITC" pitchFamily="66" charset="0"/>
              </a:rPr>
              <a:t> /</a:t>
            </a:r>
            <a:r>
              <a:rPr lang="en-US" b="1" baseline="-25000" dirty="0" smtClean="0">
                <a:latin typeface="Bradley Hand ITC" pitchFamily="66" charset="0"/>
              </a:rPr>
              <a:t>√x</a:t>
            </a:r>
          </a:p>
          <a:p>
            <a:r>
              <a:rPr lang="en-US" b="1" dirty="0" err="1" smtClean="0"/>
              <a:t>Pemangkatan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f</a:t>
            </a:r>
            <a:r>
              <a:rPr lang="en-US" b="1" baseline="30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(x) = [f(x)]</a:t>
            </a:r>
            <a:r>
              <a:rPr lang="en-US" b="1" baseline="30000" dirty="0" smtClean="0">
                <a:latin typeface="Bradley Hand ITC" pitchFamily="66" charset="0"/>
              </a:rPr>
              <a:t>2</a:t>
            </a:r>
          </a:p>
          <a:p>
            <a:pPr>
              <a:buNone/>
            </a:pPr>
            <a:r>
              <a:rPr lang="en-US" b="1" baseline="30000" dirty="0" smtClean="0">
                <a:latin typeface="Bradley Hand ITC" pitchFamily="66" charset="0"/>
              </a:rPr>
              <a:t>				</a:t>
            </a:r>
            <a:r>
              <a:rPr lang="en-US" b="1" dirty="0" smtClean="0">
                <a:latin typeface="Bradley Hand ITC" pitchFamily="66" charset="0"/>
              </a:rPr>
              <a:t> = [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]</a:t>
            </a:r>
            <a:r>
              <a:rPr lang="en-US" b="1" baseline="30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 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			= </a:t>
            </a:r>
            <a:r>
              <a:rPr lang="en-US" b="1" baseline="30000" dirty="0" smtClean="0">
                <a:latin typeface="Bradley Hand ITC" pitchFamily="66" charset="0"/>
              </a:rPr>
              <a:t>x</a:t>
            </a:r>
            <a:r>
              <a:rPr lang="en-US" b="1" baseline="40000" dirty="0" smtClean="0">
                <a:latin typeface="Bradley Hand ITC" pitchFamily="66" charset="0"/>
              </a:rPr>
              <a:t>2</a:t>
            </a:r>
            <a:r>
              <a:rPr lang="en-US" b="1" baseline="30000" dirty="0" smtClean="0">
                <a:latin typeface="Bradley Hand ITC" pitchFamily="66" charset="0"/>
              </a:rPr>
              <a:t>-6x+9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4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KOMPOSISI 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(g ₀ f)(x) = g(f(x))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g(x) = x</a:t>
            </a:r>
            <a:r>
              <a:rPr lang="en-US" baseline="30000" dirty="0" smtClean="0"/>
              <a:t>2</a:t>
            </a:r>
            <a:r>
              <a:rPr lang="en-US" dirty="0" smtClean="0"/>
              <a:t>+2 </a:t>
            </a:r>
            <a:r>
              <a:rPr lang="en-US" dirty="0" err="1" smtClean="0"/>
              <a:t>dan</a:t>
            </a:r>
            <a:r>
              <a:rPr lang="en-US" dirty="0" smtClean="0"/>
              <a:t> f(x) = 2+x. </a:t>
            </a:r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dirty="0" err="1" smtClean="0"/>
              <a:t>Maka</a:t>
            </a:r>
            <a:r>
              <a:rPr lang="en-US" dirty="0" smtClean="0"/>
              <a:t> (g ₀ f)(x)…. ?</a:t>
            </a:r>
          </a:p>
          <a:p>
            <a:pPr>
              <a:buNone/>
            </a:pPr>
            <a:r>
              <a:rPr lang="en-US" dirty="0" smtClean="0"/>
              <a:t>(g ₀ f)(x) 	= g(f(x))</a:t>
            </a:r>
          </a:p>
          <a:p>
            <a:pPr>
              <a:buNone/>
            </a:pPr>
            <a:r>
              <a:rPr lang="en-US" dirty="0" smtClean="0"/>
              <a:t>			= (2+x)</a:t>
            </a:r>
            <a:r>
              <a:rPr lang="en-US" baseline="30000" dirty="0" smtClean="0"/>
              <a:t>2</a:t>
            </a:r>
            <a:r>
              <a:rPr lang="en-US" dirty="0" smtClean="0"/>
              <a:t>+2</a:t>
            </a:r>
          </a:p>
          <a:p>
            <a:pPr>
              <a:buNone/>
            </a:pPr>
            <a:r>
              <a:rPr lang="en-US" dirty="0" smtClean="0"/>
              <a:t>			= x</a:t>
            </a:r>
            <a:r>
              <a:rPr lang="en-US" baseline="30000" dirty="0" smtClean="0"/>
              <a:t>2</a:t>
            </a:r>
            <a:r>
              <a:rPr lang="en-US" dirty="0" smtClean="0"/>
              <a:t>+4x+4+2</a:t>
            </a:r>
          </a:p>
          <a:p>
            <a:pPr>
              <a:buNone/>
            </a:pPr>
            <a:r>
              <a:rPr lang="en-US" dirty="0" smtClean="0"/>
              <a:t>			= x</a:t>
            </a:r>
            <a:r>
              <a:rPr lang="en-US" baseline="30000" dirty="0" smtClean="0"/>
              <a:t>2</a:t>
            </a:r>
            <a:r>
              <a:rPr lang="en-US" dirty="0" smtClean="0"/>
              <a:t>+4x+6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29642" cy="1143000"/>
          </a:xfrm>
          <a:solidFill>
            <a:srgbClr val="FFEDB3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800" b="1" dirty="0" err="1" smtClean="0">
                <a:latin typeface="Bradley Hand ITC" pitchFamily="66" charset="0"/>
              </a:rPr>
              <a:t>Untuk</a:t>
            </a:r>
            <a:r>
              <a:rPr lang="en-US" sz="3800" b="1" dirty="0" smtClean="0">
                <a:latin typeface="Bradley Hand ITC" pitchFamily="66" charset="0"/>
              </a:rPr>
              <a:t> f(x) = x</a:t>
            </a:r>
            <a:r>
              <a:rPr lang="en-US" sz="3800" b="1" baseline="30000" dirty="0" smtClean="0">
                <a:latin typeface="Bradley Hand ITC" pitchFamily="66" charset="0"/>
              </a:rPr>
              <a:t>2</a:t>
            </a:r>
            <a:r>
              <a:rPr lang="en-US" sz="3800" b="1" dirty="0" smtClean="0">
                <a:latin typeface="Bradley Hand ITC" pitchFamily="66" charset="0"/>
              </a:rPr>
              <a:t>–4x, </a:t>
            </a:r>
            <a:r>
              <a:rPr lang="en-US" sz="3800" b="1" dirty="0" err="1" smtClean="0">
                <a:latin typeface="Bradley Hand ITC" pitchFamily="66" charset="0"/>
              </a:rPr>
              <a:t>maka</a:t>
            </a:r>
            <a:r>
              <a:rPr lang="en-US" sz="3800" b="1" dirty="0" smtClean="0">
                <a:latin typeface="Bradley Hand ITC" pitchFamily="66" charset="0"/>
              </a:rPr>
              <a:t> </a:t>
            </a:r>
            <a:r>
              <a:rPr lang="en-US" sz="3800" b="1" dirty="0" err="1" smtClean="0">
                <a:latin typeface="Bradley Hand ITC" pitchFamily="66" charset="0"/>
              </a:rPr>
              <a:t>nilai</a:t>
            </a:r>
            <a:r>
              <a:rPr lang="en-US" sz="3800" b="1" dirty="0" smtClean="0">
                <a:latin typeface="Bradley Hand ITC" pitchFamily="66" charset="0"/>
              </a:rPr>
              <a:t> </a:t>
            </a:r>
            <a:r>
              <a:rPr lang="en-US" sz="3800" b="1" dirty="0" err="1" smtClean="0">
                <a:latin typeface="Bradley Hand ITC" pitchFamily="66" charset="0"/>
              </a:rPr>
              <a:t>dari</a:t>
            </a:r>
            <a:r>
              <a:rPr lang="en-US" sz="3800" b="1" dirty="0" smtClean="0">
                <a:latin typeface="Bradley Hand ITC" pitchFamily="66" charset="0"/>
              </a:rPr>
              <a:t> f(6) =… ?</a:t>
            </a:r>
            <a:endParaRPr lang="en-US" sz="3800" b="1" dirty="0"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04478"/>
            <a:ext cx="8229600" cy="3706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500" dirty="0" err="1" smtClean="0">
                <a:latin typeface="Chiller" pitchFamily="82" charset="0"/>
              </a:rPr>
              <a:t>Penyelesaiannya</a:t>
            </a:r>
            <a:r>
              <a:rPr lang="en-US" sz="4500" dirty="0" smtClean="0">
                <a:latin typeface="Chiller" pitchFamily="82" charset="0"/>
              </a:rPr>
              <a:t> :</a:t>
            </a:r>
          </a:p>
          <a:p>
            <a:pPr>
              <a:buNone/>
            </a:pPr>
            <a:r>
              <a:rPr lang="en-US" sz="4500" dirty="0">
                <a:latin typeface="Chiller" pitchFamily="82" charset="0"/>
              </a:rPr>
              <a:t>f</a:t>
            </a:r>
            <a:r>
              <a:rPr lang="en-US" sz="4500" dirty="0" smtClean="0">
                <a:latin typeface="Chiller" pitchFamily="82" charset="0"/>
              </a:rPr>
              <a:t>(x) = x</a:t>
            </a:r>
            <a:r>
              <a:rPr lang="en-US" sz="4500" baseline="30000" dirty="0" smtClean="0">
                <a:latin typeface="Chiller" pitchFamily="82" charset="0"/>
              </a:rPr>
              <a:t>2</a:t>
            </a:r>
            <a:r>
              <a:rPr lang="en-US" sz="4500" dirty="0" smtClean="0">
                <a:latin typeface="Chiller" pitchFamily="82" charset="0"/>
              </a:rPr>
              <a:t>- 4x</a:t>
            </a:r>
          </a:p>
          <a:p>
            <a:pPr>
              <a:buNone/>
            </a:pPr>
            <a:r>
              <a:rPr lang="en-US" sz="4500" dirty="0">
                <a:latin typeface="Chiller" pitchFamily="82" charset="0"/>
              </a:rPr>
              <a:t>f</a:t>
            </a:r>
            <a:r>
              <a:rPr lang="en-US" sz="4500" dirty="0" smtClean="0">
                <a:latin typeface="Chiller" pitchFamily="82" charset="0"/>
              </a:rPr>
              <a:t>(6) = (6)</a:t>
            </a:r>
            <a:r>
              <a:rPr lang="en-US" sz="4500" baseline="30000" dirty="0" smtClean="0">
                <a:latin typeface="Chiller" pitchFamily="82" charset="0"/>
              </a:rPr>
              <a:t>2</a:t>
            </a:r>
            <a:r>
              <a:rPr lang="en-US" sz="4500" dirty="0" smtClean="0">
                <a:latin typeface="Chiller" pitchFamily="82" charset="0"/>
              </a:rPr>
              <a:t>- 4(6)</a:t>
            </a:r>
          </a:p>
          <a:p>
            <a:pPr>
              <a:buNone/>
            </a:pPr>
            <a:r>
              <a:rPr lang="en-US" sz="4500" dirty="0">
                <a:latin typeface="Chiller" pitchFamily="82" charset="0"/>
              </a:rPr>
              <a:t>f</a:t>
            </a:r>
            <a:r>
              <a:rPr lang="en-US" sz="4500" dirty="0" smtClean="0">
                <a:latin typeface="Chiller" pitchFamily="82" charset="0"/>
              </a:rPr>
              <a:t>(6) = 36 – 24 =</a:t>
            </a:r>
            <a:endParaRPr lang="en-US" sz="4500" dirty="0">
              <a:latin typeface="Chiller" pitchFamily="8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39952" y="4357694"/>
            <a:ext cx="1143008" cy="7143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300" b="1" dirty="0" smtClean="0">
              <a:latin typeface="Bradley Hand ITC" pitchFamily="66" charset="0"/>
            </a:endParaRPr>
          </a:p>
          <a:p>
            <a:pPr algn="ctr"/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12</a:t>
            </a:r>
          </a:p>
          <a:p>
            <a:pPr algn="ctr"/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18"/>
            <a:ext cx="8258204" cy="11612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000" dirty="0" smtClean="0">
                <a:latin typeface="Algerian" pitchFamily="82" charset="0"/>
              </a:rPr>
              <a:t>2.1 </a:t>
            </a:r>
            <a:r>
              <a:rPr lang="en-US" sz="5000" dirty="0" err="1" smtClean="0">
                <a:latin typeface="Algerian" pitchFamily="82" charset="0"/>
              </a:rPr>
              <a:t>Fungsi</a:t>
            </a:r>
            <a:r>
              <a:rPr lang="en-US" sz="5000" dirty="0" smtClean="0">
                <a:latin typeface="Algerian" pitchFamily="82" charset="0"/>
              </a:rPr>
              <a:t> </a:t>
            </a:r>
            <a:r>
              <a:rPr lang="en-US" sz="5000" dirty="0" err="1" smtClean="0">
                <a:latin typeface="Algerian" pitchFamily="82" charset="0"/>
              </a:rPr>
              <a:t>dan</a:t>
            </a:r>
            <a:r>
              <a:rPr lang="en-US" sz="5000" dirty="0" smtClean="0">
                <a:latin typeface="Algerian" pitchFamily="82" charset="0"/>
              </a:rPr>
              <a:t> </a:t>
            </a:r>
            <a:r>
              <a:rPr lang="en-US" sz="5000" dirty="0" err="1" smtClean="0">
                <a:latin typeface="Algerian" pitchFamily="82" charset="0"/>
              </a:rPr>
              <a:t>grafiknya</a:t>
            </a:r>
            <a:endParaRPr lang="en-US" sz="5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Agency FB" pitchFamily="34" charset="0"/>
              </a:rPr>
              <a:t>Sebuah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fungsi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Bradley Hand ITC" pitchFamily="66" charset="0"/>
              </a:rPr>
              <a:t>f</a:t>
            </a:r>
            <a:r>
              <a:rPr lang="en-US" sz="2800" dirty="0" smtClean="0">
                <a:latin typeface="Bradley Hand ITC" pitchFamily="66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adalah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aturan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korespondensi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menghubungkan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objek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Bradley Hand ITC" pitchFamily="66" charset="0"/>
              </a:rPr>
              <a:t>x</a:t>
            </a:r>
            <a:r>
              <a:rPr lang="en-US" sz="2800" dirty="0" smtClean="0">
                <a:latin typeface="Agency FB" pitchFamily="34" charset="0"/>
              </a:rPr>
              <a:t> yang </a:t>
            </a:r>
            <a:r>
              <a:rPr lang="en-US" sz="2800" dirty="0" err="1" smtClean="0">
                <a:latin typeface="Agency FB" pitchFamily="34" charset="0"/>
              </a:rPr>
              <a:t>disebut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b="1" i="1" dirty="0" err="1" smtClean="0">
                <a:latin typeface="Agency FB" pitchFamily="34" charset="0"/>
              </a:rPr>
              <a:t>daerah</a:t>
            </a:r>
            <a:r>
              <a:rPr lang="en-US" sz="2800" b="1" i="1" dirty="0" smtClean="0">
                <a:latin typeface="Agency FB" pitchFamily="34" charset="0"/>
              </a:rPr>
              <a:t> </a:t>
            </a:r>
            <a:r>
              <a:rPr lang="en-US" sz="2800" b="1" i="1" dirty="0" err="1" smtClean="0">
                <a:latin typeface="Agency FB" pitchFamily="34" charset="0"/>
              </a:rPr>
              <a:t>asal</a:t>
            </a:r>
            <a:r>
              <a:rPr lang="en-US" sz="2800" b="1" i="1" dirty="0" smtClean="0">
                <a:latin typeface="Agency FB" pitchFamily="34" charset="0"/>
              </a:rPr>
              <a:t>,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dengan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sebuah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nilai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tunggal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b="1" dirty="0" smtClean="0">
                <a:latin typeface="Bradley Hand ITC" pitchFamily="66" charset="0"/>
              </a:rPr>
              <a:t>f(x)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dari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suatu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himpunan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dirty="0" err="1" smtClean="0">
                <a:latin typeface="Agency FB" pitchFamily="34" charset="0"/>
              </a:rPr>
              <a:t>berbeda</a:t>
            </a:r>
            <a:r>
              <a:rPr lang="en-US" sz="2800" dirty="0" smtClean="0">
                <a:latin typeface="Agency FB" pitchFamily="34" charset="0"/>
              </a:rPr>
              <a:t>, yang </a:t>
            </a:r>
            <a:r>
              <a:rPr lang="en-US" sz="2800" dirty="0" err="1" smtClean="0">
                <a:latin typeface="Agency FB" pitchFamily="34" charset="0"/>
              </a:rPr>
              <a:t>disebut</a:t>
            </a:r>
            <a:r>
              <a:rPr lang="en-US" sz="2800" dirty="0" smtClean="0">
                <a:latin typeface="Agency FB" pitchFamily="34" charset="0"/>
              </a:rPr>
              <a:t> </a:t>
            </a:r>
            <a:r>
              <a:rPr lang="en-US" sz="2800" b="1" i="1" dirty="0" err="1" smtClean="0">
                <a:latin typeface="Agency FB" pitchFamily="34" charset="0"/>
              </a:rPr>
              <a:t>daerah</a:t>
            </a:r>
            <a:r>
              <a:rPr lang="en-US" sz="2800" b="1" i="1" dirty="0" smtClean="0">
                <a:latin typeface="Agency FB" pitchFamily="34" charset="0"/>
              </a:rPr>
              <a:t> </a:t>
            </a:r>
            <a:r>
              <a:rPr lang="en-US" sz="2800" b="1" i="1" dirty="0" err="1" smtClean="0">
                <a:latin typeface="Agency FB" pitchFamily="34" charset="0"/>
              </a:rPr>
              <a:t>hasil</a:t>
            </a:r>
            <a:r>
              <a:rPr lang="en-US" sz="2800" dirty="0" smtClean="0">
                <a:latin typeface="Agency FB" pitchFamily="34" charset="0"/>
              </a:rPr>
              <a:t>  </a:t>
            </a:r>
            <a:r>
              <a:rPr lang="en-US" sz="2800" dirty="0" err="1" smtClean="0">
                <a:latin typeface="Agency FB" pitchFamily="34" charset="0"/>
              </a:rPr>
              <a:t>fungsi</a:t>
            </a:r>
            <a:r>
              <a:rPr lang="en-US" sz="2800" dirty="0" smtClean="0">
                <a:latin typeface="Agency FB" pitchFamily="34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Agency FB" pitchFamily="34" charset="0"/>
              </a:rPr>
              <a:t>					 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f</a:t>
            </a:r>
          </a:p>
          <a:p>
            <a:pPr>
              <a:buNone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                                            </a:t>
            </a:r>
          </a:p>
          <a:p>
            <a:pPr>
              <a:buNone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			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			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daerah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asal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	         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daerah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hasil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 algn="ctr">
              <a:buNone/>
            </a:pPr>
            <a:endPara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>
              <a:buNone/>
            </a:pPr>
            <a:endParaRPr lang="en-US" sz="2800" dirty="0">
              <a:latin typeface="Agency FB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643174" y="3786190"/>
            <a:ext cx="1500198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x</a:t>
            </a:r>
          </a:p>
        </p:txBody>
      </p:sp>
      <p:sp>
        <p:nvSpPr>
          <p:cNvPr id="5" name="Oval 4"/>
          <p:cNvSpPr/>
          <p:nvPr/>
        </p:nvSpPr>
        <p:spPr>
          <a:xfrm>
            <a:off x="4714876" y="3786190"/>
            <a:ext cx="1500198" cy="1928826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f(x)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286116" y="4071942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286116" y="4357694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3286116" y="4643446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286116" y="4929198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357818" y="4071942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357818" y="4357694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357818" y="4643446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357818" y="4929198"/>
            <a:ext cx="242886" cy="214314"/>
          </a:xfrm>
          <a:prstGeom prst="flowChartConnector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4384780" y="3206210"/>
            <a:ext cx="31386" cy="19858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273290" y="3634839"/>
            <a:ext cx="254366" cy="198582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241904" y="3666225"/>
            <a:ext cx="317138" cy="198582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387739" y="4101995"/>
            <a:ext cx="75771" cy="186438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357586" cy="80407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err="1" smtClean="0"/>
              <a:t>Notasi</a:t>
            </a:r>
            <a:r>
              <a:rPr lang="en-US" sz="3000" dirty="0" smtClean="0"/>
              <a:t> </a:t>
            </a:r>
            <a:r>
              <a:rPr lang="en-US" sz="3000" dirty="0" err="1" smtClean="0"/>
              <a:t>Fungsi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Autofit/>
          </a:bodyPr>
          <a:lstStyle/>
          <a:p>
            <a:r>
              <a:rPr lang="en-US" sz="3500" dirty="0" err="1" smtClean="0">
                <a:latin typeface="Century" pitchFamily="18" charset="0"/>
              </a:rPr>
              <a:t>Untuk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pemberian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nama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fungsi</a:t>
            </a:r>
            <a:r>
              <a:rPr lang="en-US" sz="3500" dirty="0" smtClean="0">
                <a:latin typeface="Century" pitchFamily="18" charset="0"/>
              </a:rPr>
              <a:t>, </a:t>
            </a:r>
            <a:r>
              <a:rPr lang="en-US" sz="3500" dirty="0" err="1" smtClean="0">
                <a:latin typeface="Century" pitchFamily="18" charset="0"/>
              </a:rPr>
              <a:t>biasanya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menggunakan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huruf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b="1" i="1" dirty="0" smtClean="0">
                <a:latin typeface="Bradley Hand ITC" pitchFamily="66" charset="0"/>
              </a:rPr>
              <a:t>f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atau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b="1" i="1" dirty="0" smtClean="0">
                <a:latin typeface="Bradley Hand ITC" pitchFamily="66" charset="0"/>
              </a:rPr>
              <a:t>g</a:t>
            </a:r>
            <a:r>
              <a:rPr lang="en-US" sz="3500" dirty="0" smtClean="0">
                <a:latin typeface="Century" pitchFamily="18" charset="0"/>
              </a:rPr>
              <a:t>. </a:t>
            </a:r>
          </a:p>
          <a:p>
            <a:r>
              <a:rPr lang="en-US" sz="3500" dirty="0" err="1" smtClean="0">
                <a:latin typeface="Century" pitchFamily="18" charset="0"/>
              </a:rPr>
              <a:t>Maka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untuk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menunjukkan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nilai</a:t>
            </a:r>
            <a:r>
              <a:rPr lang="en-US" sz="3500" dirty="0" smtClean="0">
                <a:latin typeface="Century" pitchFamily="18" charset="0"/>
              </a:rPr>
              <a:t> yang </a:t>
            </a:r>
            <a:r>
              <a:rPr lang="en-US" sz="3500" dirty="0" err="1" smtClean="0">
                <a:latin typeface="Century" pitchFamily="18" charset="0"/>
              </a:rPr>
              <a:t>diberikan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oleh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b="1" dirty="0" smtClean="0">
                <a:latin typeface="Bradley Hand ITC" pitchFamily="66" charset="0"/>
              </a:rPr>
              <a:t>f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terhadap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b="1" dirty="0" smtClean="0">
                <a:latin typeface="Bradley Hand ITC" pitchFamily="66" charset="0"/>
              </a:rPr>
              <a:t>x</a:t>
            </a:r>
            <a:r>
              <a:rPr lang="en-US" sz="3500" dirty="0" smtClean="0">
                <a:latin typeface="Century" pitchFamily="18" charset="0"/>
              </a:rPr>
              <a:t>, </a:t>
            </a:r>
            <a:r>
              <a:rPr lang="en-US" sz="3500" dirty="0" err="1" smtClean="0">
                <a:latin typeface="Century" pitchFamily="18" charset="0"/>
              </a:rPr>
              <a:t>biasanya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dirty="0" err="1" smtClean="0">
                <a:latin typeface="Century" pitchFamily="18" charset="0"/>
              </a:rPr>
              <a:t>menggunakan</a:t>
            </a:r>
            <a:r>
              <a:rPr lang="en-US" sz="3500" dirty="0" smtClean="0">
                <a:latin typeface="Century" pitchFamily="18" charset="0"/>
              </a:rPr>
              <a:t> </a:t>
            </a:r>
            <a:r>
              <a:rPr lang="en-US" sz="3500" b="1" dirty="0" smtClean="0">
                <a:latin typeface="Bradley Hand ITC" pitchFamily="66" charset="0"/>
              </a:rPr>
              <a:t>f(x).</a:t>
            </a:r>
          </a:p>
          <a:p>
            <a:pPr>
              <a:buNone/>
            </a:pPr>
            <a:endParaRPr lang="en-US" sz="3500" b="1" u="sng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2214554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b="1" u="sng" dirty="0" smtClean="0">
                <a:latin typeface="Bradley Hand ITC" pitchFamily="66" charset="0"/>
              </a:rPr>
              <a:t>CONTOH</a:t>
            </a:r>
            <a:r>
              <a:rPr lang="en-US" b="1" u="sng" dirty="0" smtClean="0">
                <a:latin typeface="Bradley Hand ITC" pitchFamily="66" charset="0"/>
              </a:rPr>
              <a:t> </a:t>
            </a:r>
            <a:r>
              <a:rPr lang="en-US" b="1" dirty="0" smtClean="0">
                <a:latin typeface="Bradley Hand ITC" pitchFamily="66" charset="0"/>
              </a:rPr>
              <a:t/>
            </a:r>
            <a:br>
              <a:rPr lang="en-US" b="1" dirty="0" smtClean="0">
                <a:latin typeface="Bradley Hand ITC" pitchFamily="66" charset="0"/>
              </a:rPr>
            </a:br>
            <a:r>
              <a:rPr lang="en-US" sz="4000" b="1" dirty="0" err="1" smtClean="0">
                <a:latin typeface="Bradley Hand ITC" pitchFamily="66" charset="0"/>
              </a:rPr>
              <a:t>Untuk</a:t>
            </a:r>
            <a:r>
              <a:rPr lang="en-US" sz="4000" b="1" dirty="0" smtClean="0">
                <a:latin typeface="Bradley Hand ITC" pitchFamily="66" charset="0"/>
              </a:rPr>
              <a:t> f(x) = x</a:t>
            </a:r>
            <a:r>
              <a:rPr lang="en-US" sz="4000" b="1" baseline="30000" dirty="0" smtClean="0">
                <a:latin typeface="Bradley Hand ITC" pitchFamily="66" charset="0"/>
              </a:rPr>
              <a:t>2 </a:t>
            </a:r>
            <a:r>
              <a:rPr lang="en-US" sz="4000" b="1" dirty="0" smtClean="0">
                <a:latin typeface="Bradley Hand ITC" pitchFamily="66" charset="0"/>
              </a:rPr>
              <a:t>- 4x. </a:t>
            </a:r>
            <a:r>
              <a:rPr lang="en-US" sz="4000" b="1" dirty="0" err="1" smtClean="0">
                <a:latin typeface="Bradley Hand ITC" pitchFamily="66" charset="0"/>
              </a:rPr>
              <a:t>Maka</a:t>
            </a:r>
            <a:r>
              <a:rPr lang="en-US" sz="4000" b="1" dirty="0" smtClean="0">
                <a:latin typeface="Bradley Hand ITC" pitchFamily="66" charset="0"/>
              </a:rPr>
              <a:t> </a:t>
            </a:r>
            <a:r>
              <a:rPr lang="en-US" sz="4000" b="1" dirty="0" err="1" smtClean="0">
                <a:latin typeface="Bradley Hand ITC" pitchFamily="66" charset="0"/>
              </a:rPr>
              <a:t>tentukanlah</a:t>
            </a:r>
            <a:r>
              <a:rPr lang="en-US" sz="4000" b="1" dirty="0" smtClean="0">
                <a:latin typeface="Bradley Hand ITC" pitchFamily="66" charset="0"/>
              </a:rPr>
              <a:t> </a:t>
            </a:r>
            <a:r>
              <a:rPr lang="en-US" sz="4000" b="1" dirty="0" err="1" smtClean="0">
                <a:latin typeface="Bradley Hand ITC" pitchFamily="66" charset="0"/>
              </a:rPr>
              <a:t>nilai</a:t>
            </a:r>
            <a:r>
              <a:rPr lang="en-US" sz="4000" b="1" dirty="0" smtClean="0">
                <a:latin typeface="Bradley Hand ITC" pitchFamily="66" charset="0"/>
              </a:rPr>
              <a:t> </a:t>
            </a:r>
            <a:r>
              <a:rPr lang="en-US" sz="4000" b="1" dirty="0" err="1" smtClean="0">
                <a:latin typeface="Bradley Hand ITC" pitchFamily="66" charset="0"/>
              </a:rPr>
              <a:t>dari</a:t>
            </a:r>
            <a:r>
              <a:rPr lang="en-US" sz="4000" b="1" dirty="0" smtClean="0">
                <a:latin typeface="Bradley Hand ITC" pitchFamily="66" charset="0"/>
              </a:rPr>
              <a:t> : f(4+h)- f(4).</a:t>
            </a:r>
            <a:br>
              <a:rPr lang="en-US" sz="4000" b="1" dirty="0" smtClean="0">
                <a:latin typeface="Bradley Hand ITC" pitchFamily="66" charset="0"/>
              </a:rPr>
            </a:b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786058"/>
            <a:ext cx="8429684" cy="385765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Bradley Hand ITC" pitchFamily="66" charset="0"/>
              </a:rPr>
              <a:t>f(4+h)- f(4) </a:t>
            </a:r>
          </a:p>
          <a:p>
            <a:pPr>
              <a:buNone/>
            </a:pPr>
            <a:r>
              <a:rPr lang="en-US" sz="4000" b="1" dirty="0" smtClean="0">
                <a:latin typeface="Bradley Hand ITC" pitchFamily="66" charset="0"/>
              </a:rPr>
              <a:t>= [(4+h)</a:t>
            </a:r>
            <a:r>
              <a:rPr lang="en-US" sz="4000" b="1" baseline="30000" dirty="0" smtClean="0">
                <a:latin typeface="Bradley Hand ITC" pitchFamily="66" charset="0"/>
              </a:rPr>
              <a:t>2</a:t>
            </a:r>
            <a:r>
              <a:rPr lang="en-US" sz="4000" b="1" dirty="0" smtClean="0">
                <a:latin typeface="Bradley Hand ITC" pitchFamily="66" charset="0"/>
              </a:rPr>
              <a:t> – 4(4+h)]-[(4)</a:t>
            </a:r>
            <a:r>
              <a:rPr lang="en-US" sz="4000" b="1" baseline="30000" dirty="0" smtClean="0">
                <a:latin typeface="Bradley Hand ITC" pitchFamily="66" charset="0"/>
              </a:rPr>
              <a:t>2</a:t>
            </a:r>
            <a:r>
              <a:rPr lang="en-US" sz="4000" b="1" dirty="0" smtClean="0">
                <a:latin typeface="Bradley Hand ITC" pitchFamily="66" charset="0"/>
              </a:rPr>
              <a:t> -4(4)] </a:t>
            </a:r>
          </a:p>
          <a:p>
            <a:pPr>
              <a:buNone/>
            </a:pPr>
            <a:r>
              <a:rPr lang="en-US" sz="4000" b="1" dirty="0" smtClean="0">
                <a:latin typeface="Bradley Hand ITC" pitchFamily="66" charset="0"/>
              </a:rPr>
              <a:t>= [(h</a:t>
            </a:r>
            <a:r>
              <a:rPr lang="en-US" sz="4000" b="1" baseline="30000" dirty="0" smtClean="0">
                <a:latin typeface="Bradley Hand ITC" pitchFamily="66" charset="0"/>
              </a:rPr>
              <a:t>2</a:t>
            </a:r>
            <a:r>
              <a:rPr lang="en-US" sz="4000" b="1" dirty="0" smtClean="0">
                <a:latin typeface="Bradley Hand ITC" pitchFamily="66" charset="0"/>
              </a:rPr>
              <a:t>+8h+16)-16-4h}]</a:t>
            </a:r>
          </a:p>
          <a:p>
            <a:pPr>
              <a:buNone/>
            </a:pPr>
            <a:r>
              <a:rPr lang="en-US" sz="4000" b="1" dirty="0" smtClean="0">
                <a:latin typeface="Bradley Hand ITC" pitchFamily="66" charset="0"/>
              </a:rPr>
              <a:t>= h</a:t>
            </a:r>
            <a:r>
              <a:rPr lang="en-US" sz="4000" b="1" baseline="30000" dirty="0" smtClean="0">
                <a:latin typeface="Bradley Hand ITC" pitchFamily="66" charset="0"/>
              </a:rPr>
              <a:t>2</a:t>
            </a:r>
            <a:r>
              <a:rPr lang="en-US" sz="4000" b="1" dirty="0" smtClean="0">
                <a:latin typeface="Bradley Hand ITC" pitchFamily="66" charset="0"/>
              </a:rPr>
              <a:t>+8h-4h </a:t>
            </a:r>
          </a:p>
          <a:p>
            <a:pPr>
              <a:buNone/>
            </a:pPr>
            <a:r>
              <a:rPr lang="en-US" sz="4000" b="1" dirty="0" smtClean="0">
                <a:latin typeface="Bradley Hand ITC" pitchFamily="66" charset="0"/>
              </a:rPr>
              <a:t>= h</a:t>
            </a:r>
            <a:r>
              <a:rPr lang="en-US" sz="4000" b="1" baseline="30000" dirty="0" smtClean="0">
                <a:latin typeface="Bradley Hand ITC" pitchFamily="66" charset="0"/>
              </a:rPr>
              <a:t>2</a:t>
            </a:r>
            <a:r>
              <a:rPr lang="en-US" sz="4000" b="1" dirty="0" smtClean="0">
                <a:latin typeface="Bradley Hand ITC" pitchFamily="66" charset="0"/>
              </a:rPr>
              <a:t>+4h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92088"/>
          </a:xfrm>
          <a:solidFill>
            <a:srgbClr val="E7F1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000" b="1" dirty="0" err="1" smtClean="0">
                <a:latin typeface="Broadway" pitchFamily="82" charset="0"/>
                <a:cs typeface="Latha" pitchFamily="2"/>
              </a:rPr>
              <a:t>Grafik</a:t>
            </a:r>
            <a:r>
              <a:rPr lang="en-US" sz="3000" b="1" dirty="0" smtClean="0">
                <a:latin typeface="Broadway" pitchFamily="82" charset="0"/>
                <a:cs typeface="Latha" pitchFamily="2"/>
              </a:rPr>
              <a:t> </a:t>
            </a:r>
            <a:r>
              <a:rPr lang="en-US" sz="3000" b="1" dirty="0" err="1" smtClean="0">
                <a:latin typeface="Broadway" pitchFamily="82" charset="0"/>
                <a:cs typeface="Latha" pitchFamily="2"/>
              </a:rPr>
              <a:t>Fungsi</a:t>
            </a:r>
            <a:endParaRPr lang="en-US" sz="3000" b="1" dirty="0">
              <a:latin typeface="Broadway" pitchFamily="82" charset="0"/>
              <a:cs typeface="Latha" pitchFamily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436871"/>
          </a:xfr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/>
              <a:t>Grafik</a:t>
            </a:r>
            <a:r>
              <a:rPr lang="en-US" sz="4000" dirty="0" smtClean="0"/>
              <a:t> 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b="1" dirty="0" smtClean="0">
                <a:latin typeface="Bradley Hand ITC" pitchFamily="66" charset="0"/>
              </a:rPr>
              <a:t>f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grafik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persamaan</a:t>
            </a:r>
            <a:r>
              <a:rPr lang="en-US" sz="4000" dirty="0" smtClean="0"/>
              <a:t> </a:t>
            </a:r>
          </a:p>
          <a:p>
            <a:pPr algn="just">
              <a:buNone/>
            </a:pPr>
            <a:r>
              <a:rPr lang="en-US" sz="4500" dirty="0">
                <a:latin typeface="Bradley Hand ITC" pitchFamily="66" charset="0"/>
              </a:rPr>
              <a:t>	</a:t>
            </a:r>
            <a:endParaRPr lang="en-US" sz="4500" dirty="0" smtClean="0">
              <a:latin typeface="Bradley Hand ITC" pitchFamily="66" charset="0"/>
            </a:endParaRPr>
          </a:p>
          <a:p>
            <a:pPr algn="just">
              <a:buNone/>
            </a:pPr>
            <a:endParaRPr lang="en-US" sz="4500" b="1" dirty="0">
              <a:latin typeface="Bradley Hand ITC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8992" y="3679033"/>
            <a:ext cx="3015216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Bradley Hand ITC" pitchFamily="66" charset="0"/>
              </a:rPr>
              <a:t>y = f(x)</a:t>
            </a:r>
            <a:endParaRPr lang="en-US" sz="4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48430" cy="857256"/>
          </a:xfrm>
          <a:solidFill>
            <a:srgbClr val="E7F1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400" b="1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dirty="0" err="1" smtClean="0">
                <a:latin typeface="Calibri" pitchFamily="34" charset="0"/>
                <a:cs typeface="Calibri" pitchFamily="34" charset="0"/>
              </a:rPr>
              <a:t>Genap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400" b="1" dirty="0" err="1" smtClean="0">
                <a:latin typeface="Calibri" pitchFamily="34" charset="0"/>
                <a:cs typeface="Calibri" pitchFamily="34" charset="0"/>
              </a:rPr>
              <a:t>Ganjil</a:t>
            </a:r>
            <a:endParaRPr lang="en-US" sz="3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91264" cy="516804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>
                <a:latin typeface="+mj-lt"/>
              </a:rPr>
              <a:t>Fungsi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Genap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dirty="0" err="1" smtClean="0">
                <a:latin typeface="Bradley Hand ITC" pitchFamily="66" charset="0"/>
              </a:rPr>
              <a:t>Jika</a:t>
            </a:r>
            <a:r>
              <a:rPr lang="en-US" dirty="0" smtClean="0">
                <a:latin typeface="Bradley Hand ITC" pitchFamily="66" charset="0"/>
              </a:rPr>
              <a:t> f (-x) = f(x), </a:t>
            </a:r>
            <a:r>
              <a:rPr lang="en-US" dirty="0" err="1" smtClean="0">
                <a:latin typeface="Bradley Hand ITC" pitchFamily="66" charset="0"/>
              </a:rPr>
              <a:t>maka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grafik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simetri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terhadap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sumbu</a:t>
            </a:r>
            <a:r>
              <a:rPr lang="en-US" dirty="0" smtClean="0">
                <a:latin typeface="Bradley Hand ITC" pitchFamily="66" charset="0"/>
              </a:rPr>
              <a:t> y.</a:t>
            </a:r>
            <a:endParaRPr lang="en-US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f(x) = x</a:t>
            </a:r>
            <a:r>
              <a:rPr lang="en-US" b="1" baseline="30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-2.</a:t>
            </a:r>
          </a:p>
          <a:p>
            <a:pPr>
              <a:buNone/>
            </a:pPr>
            <a:endParaRPr lang="en-US" b="1" dirty="0" smtClean="0">
              <a:latin typeface="Bradley Hand ITC" pitchFamily="66" charset="0"/>
            </a:endParaRPr>
          </a:p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Ganjil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latin typeface="Bradley Hand ITC" pitchFamily="66" charset="0"/>
              </a:rPr>
              <a:t>	</a:t>
            </a:r>
            <a:r>
              <a:rPr lang="en-US" dirty="0" err="1" smtClean="0">
                <a:latin typeface="Bradley Hand ITC" pitchFamily="66" charset="0"/>
              </a:rPr>
              <a:t>Jika</a:t>
            </a:r>
            <a:r>
              <a:rPr lang="en-US" dirty="0" smtClean="0">
                <a:latin typeface="Bradley Hand ITC" pitchFamily="66" charset="0"/>
              </a:rPr>
              <a:t> f(-x) = -f(x), </a:t>
            </a:r>
            <a:r>
              <a:rPr lang="en-US" dirty="0" err="1" smtClean="0">
                <a:latin typeface="Bradley Hand ITC" pitchFamily="66" charset="0"/>
              </a:rPr>
              <a:t>maka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grafik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simetri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terhadap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titik</a:t>
            </a: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err="1" smtClean="0">
                <a:latin typeface="Bradley Hand ITC" pitchFamily="66" charset="0"/>
              </a:rPr>
              <a:t>asal</a:t>
            </a:r>
            <a:r>
              <a:rPr lang="en-US" dirty="0" smtClean="0">
                <a:latin typeface="Bradley Hand ITC" pitchFamily="66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g(x) = x</a:t>
            </a:r>
            <a:r>
              <a:rPr lang="en-US" b="1" baseline="30000" dirty="0" smtClean="0">
                <a:latin typeface="Bradley Hand ITC" pitchFamily="66" charset="0"/>
              </a:rPr>
              <a:t>3</a:t>
            </a:r>
            <a:r>
              <a:rPr lang="en-US" b="1" dirty="0" smtClean="0">
                <a:latin typeface="Bradley Hand ITC" pitchFamily="66" charset="0"/>
              </a:rPr>
              <a:t>–2x</a:t>
            </a:r>
            <a:endParaRPr lang="en-US" b="1" dirty="0">
              <a:latin typeface="Bradley Hand ITC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19256" cy="738320"/>
          </a:xfrm>
          <a:solidFill>
            <a:srgbClr val="E7F1FF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2.2 OPERASI PADA FUNGSI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err="1" smtClean="0"/>
              <a:t>Jumlah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Bradley Hand ITC" pitchFamily="66" charset="0"/>
              </a:rPr>
              <a:t>(</a:t>
            </a:r>
            <a:r>
              <a:rPr lang="en-US" b="1" dirty="0" err="1" smtClean="0">
                <a:latin typeface="Bradley Hand ITC" pitchFamily="66" charset="0"/>
              </a:rPr>
              <a:t>f+g</a:t>
            </a:r>
            <a:r>
              <a:rPr lang="en-US" b="1" dirty="0" smtClean="0">
                <a:latin typeface="Bradley Hand ITC" pitchFamily="66" charset="0"/>
              </a:rPr>
              <a:t>)(x) = f(x) + g(x)</a:t>
            </a:r>
          </a:p>
          <a:p>
            <a:pPr>
              <a:buNone/>
            </a:pPr>
            <a:endParaRPr lang="en-US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f(x) 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</a:t>
            </a:r>
            <a:r>
              <a:rPr lang="en-US" b="1" dirty="0" err="1" smtClean="0">
                <a:latin typeface="Bradley Hand ITC" pitchFamily="66" charset="0"/>
              </a:rPr>
              <a:t>dan</a:t>
            </a:r>
            <a:r>
              <a:rPr lang="en-US" b="1" dirty="0" smtClean="0">
                <a:latin typeface="Bradley Hand ITC" pitchFamily="66" charset="0"/>
              </a:rPr>
              <a:t> g(x) = √x.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(</a:t>
            </a:r>
            <a:r>
              <a:rPr lang="en-US" b="1" dirty="0" err="1" smtClean="0">
                <a:latin typeface="Bradley Hand ITC" pitchFamily="66" charset="0"/>
              </a:rPr>
              <a:t>f+g</a:t>
            </a:r>
            <a:r>
              <a:rPr lang="en-US" b="1" dirty="0" smtClean="0">
                <a:latin typeface="Bradley Hand ITC" pitchFamily="66" charset="0"/>
              </a:rPr>
              <a:t>)(x) 	= f(x) + g(x)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			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+ √x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363272" cy="5976664"/>
          </a:xfrm>
          <a:solidFill>
            <a:schemeClr val="accent6"/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Selisih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Bradley Hand ITC" pitchFamily="66" charset="0"/>
              </a:rPr>
              <a:t>(f-g)(x) = f(x) - g(x)</a:t>
            </a:r>
          </a:p>
          <a:p>
            <a:pPr>
              <a:buNone/>
            </a:pPr>
            <a:endParaRPr lang="en-US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f(x) 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</a:t>
            </a:r>
            <a:r>
              <a:rPr lang="en-US" b="1" dirty="0" err="1" smtClean="0">
                <a:latin typeface="Bradley Hand ITC" pitchFamily="66" charset="0"/>
              </a:rPr>
              <a:t>dan</a:t>
            </a:r>
            <a:r>
              <a:rPr lang="en-US" b="1" dirty="0" smtClean="0">
                <a:latin typeface="Bradley Hand ITC" pitchFamily="66" charset="0"/>
              </a:rPr>
              <a:t> g(x) = √x.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(f-g)(x) 	= f(x) - g(x)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		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- √x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err="1" smtClean="0"/>
              <a:t>Hasil</a:t>
            </a:r>
            <a:r>
              <a:rPr lang="en-US" b="1" dirty="0" smtClean="0"/>
              <a:t> Kali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Bradley Hand ITC" pitchFamily="66" charset="0"/>
              </a:rPr>
              <a:t>(</a:t>
            </a:r>
            <a:r>
              <a:rPr lang="en-US" b="1" dirty="0" err="1" smtClean="0">
                <a:latin typeface="Bradley Hand ITC" pitchFamily="66" charset="0"/>
              </a:rPr>
              <a:t>f.g</a:t>
            </a:r>
            <a:r>
              <a:rPr lang="en-US" b="1" dirty="0" smtClean="0">
                <a:latin typeface="Bradley Hand ITC" pitchFamily="66" charset="0"/>
              </a:rPr>
              <a:t>)(x) = f(x) . g(x)</a:t>
            </a:r>
          </a:p>
          <a:p>
            <a:pPr>
              <a:buNone/>
            </a:pPr>
            <a:endParaRPr lang="en-US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</a:t>
            </a:r>
            <a:r>
              <a:rPr lang="en-US" b="1" dirty="0" err="1" smtClean="0">
                <a:latin typeface="Bradley Hand ITC" pitchFamily="66" charset="0"/>
              </a:rPr>
              <a:t>Contoh</a:t>
            </a:r>
            <a:r>
              <a:rPr lang="en-US" b="1" dirty="0" smtClean="0">
                <a:latin typeface="Bradley Hand ITC" pitchFamily="66" charset="0"/>
              </a:rPr>
              <a:t> : f(x) 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</a:t>
            </a:r>
            <a:r>
              <a:rPr lang="en-US" b="1" dirty="0" err="1" smtClean="0">
                <a:latin typeface="Bradley Hand ITC" pitchFamily="66" charset="0"/>
              </a:rPr>
              <a:t>dan</a:t>
            </a:r>
            <a:r>
              <a:rPr lang="en-US" b="1" dirty="0" smtClean="0">
                <a:latin typeface="Bradley Hand ITC" pitchFamily="66" charset="0"/>
              </a:rPr>
              <a:t> g(x) = √x.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(</a:t>
            </a:r>
            <a:r>
              <a:rPr lang="en-US" b="1" dirty="0" err="1" smtClean="0">
                <a:latin typeface="Bradley Hand ITC" pitchFamily="66" charset="0"/>
              </a:rPr>
              <a:t>f.g</a:t>
            </a:r>
            <a:r>
              <a:rPr lang="en-US" b="1" dirty="0" smtClean="0">
                <a:latin typeface="Bradley Hand ITC" pitchFamily="66" charset="0"/>
              </a:rPr>
              <a:t>)(x) 	= f(x) . g(x)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			= </a:t>
            </a:r>
            <a:r>
              <a:rPr lang="en-US" b="1" baseline="30000" dirty="0" smtClean="0">
                <a:latin typeface="Bradley Hand ITC" pitchFamily="66" charset="0"/>
              </a:rPr>
              <a:t>x-3</a:t>
            </a:r>
            <a:r>
              <a:rPr lang="en-US" b="1" dirty="0" smtClean="0">
                <a:latin typeface="Bradley Hand ITC" pitchFamily="66" charset="0"/>
              </a:rPr>
              <a:t>/</a:t>
            </a:r>
            <a:r>
              <a:rPr lang="en-US" b="1" baseline="-25000" dirty="0" smtClean="0">
                <a:latin typeface="Bradley Hand ITC" pitchFamily="66" charset="0"/>
              </a:rPr>
              <a:t>2</a:t>
            </a:r>
            <a:r>
              <a:rPr lang="en-US" b="1" dirty="0" smtClean="0">
                <a:latin typeface="Bradley Hand ITC" pitchFamily="66" charset="0"/>
              </a:rPr>
              <a:t> . √x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362</TotalTime>
  <Words>154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FUNGSI &amp; OPERASI PADA FUNGSI</vt:lpstr>
      <vt:lpstr>Untuk f(x) = x2–4x, maka nilai dari f(6) =… ?</vt:lpstr>
      <vt:lpstr>2.1 Fungsi dan grafiknya</vt:lpstr>
      <vt:lpstr>Notasi Fungsi</vt:lpstr>
      <vt:lpstr>CONTOH  Untuk f(x) = x2 - 4x. Maka tentukanlah nilai dari : f(4+h)- f(4). </vt:lpstr>
      <vt:lpstr>Grafik Fungsi</vt:lpstr>
      <vt:lpstr>Fungsi Genap dan Ganjil</vt:lpstr>
      <vt:lpstr>2.2 OPERASI PADA FUNGSI</vt:lpstr>
      <vt:lpstr>PowerPoint Presentation</vt:lpstr>
      <vt:lpstr>PowerPoint Presentation</vt:lpstr>
      <vt:lpstr>KOMPOSISI FUNGSI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dan LIMIT</dc:title>
  <dc:creator>MICROSOFT</dc:creator>
  <cp:lastModifiedBy>acer</cp:lastModifiedBy>
  <cp:revision>62</cp:revision>
  <dcterms:created xsi:type="dcterms:W3CDTF">2004-12-31T17:09:35Z</dcterms:created>
  <dcterms:modified xsi:type="dcterms:W3CDTF">2017-09-27T05:41:49Z</dcterms:modified>
</cp:coreProperties>
</file>