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5" d="100"/>
          <a:sy n="65" d="100"/>
        </p:scale>
        <p:origin x="-144"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E8212028-8081-48B4-AFE5-AEEA9603AC41}" type="datetimeFigureOut">
              <a:rPr lang="en-US" smtClean="0"/>
              <a:t>7/19/2024</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763136BD-7BE1-44E4-8F02-51B4688F62BD}" type="slidenum">
              <a:rPr lang="en-US" smtClean="0"/>
              <a:t>‹#›</a:t>
            </a:fld>
            <a:endParaRPr lang="en-US"/>
          </a:p>
        </p:txBody>
      </p:sp>
    </p:spTree>
    <p:extLst>
      <p:ext uri="{BB962C8B-B14F-4D97-AF65-F5344CB8AC3E}">
        <p14:creationId xmlns:p14="http://schemas.microsoft.com/office/powerpoint/2010/main" val="3337411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81226" y="2333982"/>
            <a:ext cx="4923830" cy="3561636"/>
          </a:xfrm>
          <a:prstGeom prst="rect">
            <a:avLst/>
          </a:prstGeom>
        </p:spPr>
      </p:pic>
      <p:sp>
        <p:nvSpPr>
          <p:cNvPr id="6" name="Text 2"/>
          <p:cNvSpPr/>
          <p:nvPr/>
        </p:nvSpPr>
        <p:spPr>
          <a:xfrm>
            <a:off x="6273879" y="1076206"/>
            <a:ext cx="7569041" cy="3652838"/>
          </a:xfrm>
          <a:prstGeom prst="rect">
            <a:avLst/>
          </a:prstGeom>
          <a:noFill/>
          <a:ln/>
        </p:spPr>
        <p:txBody>
          <a:bodyPr wrap="square" rtlCol="0" anchor="t"/>
          <a:lstStyle/>
          <a:p>
            <a:pPr marL="0" indent="0">
              <a:lnSpc>
                <a:spcPts val="7191"/>
              </a:lnSpc>
              <a:buNone/>
            </a:pPr>
            <a:r>
              <a:rPr lang="en-US" sz="5753" dirty="0">
                <a:solidFill>
                  <a:srgbClr val="FFFFFF"/>
                </a:solidFill>
                <a:latin typeface="Kanit" pitchFamily="34" charset="0"/>
                <a:ea typeface="Kanit" pitchFamily="34" charset="-122"/>
                <a:cs typeface="Kanit" pitchFamily="34" charset="-120"/>
              </a:rPr>
              <a:t>Eksistensi BUMN/BUMD/BUMDes dalam Pembangunan Nasional</a:t>
            </a:r>
            <a:endParaRPr lang="en-US" sz="5753" dirty="0"/>
          </a:p>
        </p:txBody>
      </p:sp>
      <p:sp>
        <p:nvSpPr>
          <p:cNvPr id="7" name="Text 3"/>
          <p:cNvSpPr/>
          <p:nvPr/>
        </p:nvSpPr>
        <p:spPr>
          <a:xfrm>
            <a:off x="6273879" y="5066467"/>
            <a:ext cx="7569041" cy="1440180"/>
          </a:xfrm>
          <a:prstGeom prst="rect">
            <a:avLst/>
          </a:prstGeom>
          <a:noFill/>
          <a:ln/>
        </p:spPr>
        <p:txBody>
          <a:bodyPr wrap="square" rtlCol="0" anchor="t"/>
          <a:lstStyle/>
          <a:p>
            <a:pPr marL="0" indent="0">
              <a:lnSpc>
                <a:spcPts val="2835"/>
              </a:lnSpc>
              <a:buNone/>
            </a:pPr>
            <a:r>
              <a:rPr lang="en-US" sz="1772" dirty="0">
                <a:solidFill>
                  <a:srgbClr val="D9E1FF"/>
                </a:solidFill>
                <a:latin typeface="Martel Sans" pitchFamily="34" charset="0"/>
                <a:ea typeface="Martel Sans" pitchFamily="34" charset="-122"/>
                <a:cs typeface="Martel Sans" pitchFamily="34" charset="-120"/>
              </a:rPr>
              <a:t>BUMN (Badan Usaha Milik Negara), BUMD (Badan Usaha Milik Daerah), dan BUMDes (Badan Usaha Milik Desa) merupakan entitas usaha milik pemerintah yang memainkan peran penting dalam pembangunan ekonomi dan sosial di Indonesia.</a:t>
            </a:r>
            <a:endParaRPr lang="en-US" sz="1772" dirty="0"/>
          </a:p>
        </p:txBody>
      </p:sp>
      <p:sp>
        <p:nvSpPr>
          <p:cNvPr id="8" name="Shape 4"/>
          <p:cNvSpPr/>
          <p:nvPr/>
        </p:nvSpPr>
        <p:spPr>
          <a:xfrm>
            <a:off x="6273879" y="6776561"/>
            <a:ext cx="359926" cy="359926"/>
          </a:xfrm>
          <a:prstGeom prst="roundRect">
            <a:avLst>
              <a:gd name="adj" fmla="val 25402682"/>
            </a:avLst>
          </a:prstGeom>
          <a:noFill/>
          <a:ln w="7620">
            <a:solidFill>
              <a:srgbClr val="FFFFFF"/>
            </a:solidFill>
            <a:prstDash val="solid"/>
          </a:ln>
        </p:spPr>
      </p:sp>
      <p:pic>
        <p:nvPicPr>
          <p:cNvPr id="9" name="Image 2" descr="preencoded.png"/>
          <p:cNvPicPr>
            <a:picLocks noChangeAspect="1"/>
          </p:cNvPicPr>
          <p:nvPr/>
        </p:nvPicPr>
        <p:blipFill>
          <a:blip r:embed="rId5"/>
          <a:stretch>
            <a:fillRect/>
          </a:stretch>
        </p:blipFill>
        <p:spPr>
          <a:xfrm>
            <a:off x="6281499" y="6784181"/>
            <a:ext cx="344686" cy="344686"/>
          </a:xfrm>
          <a:prstGeom prst="rect">
            <a:avLst/>
          </a:prstGeom>
        </p:spPr>
      </p:pic>
      <p:sp>
        <p:nvSpPr>
          <p:cNvPr id="10" name="Text 5"/>
          <p:cNvSpPr/>
          <p:nvPr/>
        </p:nvSpPr>
        <p:spPr>
          <a:xfrm>
            <a:off x="6746200" y="6759773"/>
            <a:ext cx="2832616" cy="393621"/>
          </a:xfrm>
          <a:prstGeom prst="rect">
            <a:avLst/>
          </a:prstGeom>
          <a:noFill/>
          <a:ln/>
        </p:spPr>
        <p:txBody>
          <a:bodyPr wrap="none" rtlCol="0" anchor="t"/>
          <a:lstStyle/>
          <a:p>
            <a:pPr marL="0" indent="0" algn="l">
              <a:lnSpc>
                <a:spcPts val="3101"/>
              </a:lnSpc>
              <a:buNone/>
            </a:pPr>
            <a:r>
              <a:rPr lang="en-US" sz="2215" b="1" dirty="0" err="1" smtClean="0">
                <a:solidFill>
                  <a:srgbClr val="D9E1FF"/>
                </a:solidFill>
                <a:latin typeface="Martel Sans" pitchFamily="34" charset="0"/>
                <a:ea typeface="Martel Sans" pitchFamily="34" charset="-122"/>
                <a:cs typeface="Martel Sans" pitchFamily="34" charset="-120"/>
              </a:rPr>
              <a:t>Titi</a:t>
            </a:r>
            <a:r>
              <a:rPr lang="en-US" sz="2215" b="1" dirty="0" smtClean="0">
                <a:solidFill>
                  <a:srgbClr val="D9E1FF"/>
                </a:solidFill>
                <a:latin typeface="Martel Sans" pitchFamily="34" charset="0"/>
                <a:ea typeface="Martel Sans" pitchFamily="34" charset="-122"/>
                <a:cs typeface="Martel Sans" pitchFamily="34" charset="-120"/>
              </a:rPr>
              <a:t> </a:t>
            </a:r>
            <a:r>
              <a:rPr lang="en-US" sz="2215" b="1" dirty="0" err="1" smtClean="0">
                <a:solidFill>
                  <a:srgbClr val="D9E1FF"/>
                </a:solidFill>
                <a:latin typeface="Martel Sans" pitchFamily="34" charset="0"/>
                <a:ea typeface="Martel Sans" pitchFamily="34" charset="-122"/>
                <a:cs typeface="Martel Sans" pitchFamily="34" charset="-120"/>
              </a:rPr>
              <a:t>Darmi</a:t>
            </a:r>
            <a:endParaRPr lang="en-US" sz="221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52729" y="2651998"/>
            <a:ext cx="4868942" cy="2925485"/>
          </a:xfrm>
          <a:prstGeom prst="rect">
            <a:avLst/>
          </a:prstGeom>
        </p:spPr>
      </p:pic>
      <p:sp>
        <p:nvSpPr>
          <p:cNvPr id="6" name="Text 2"/>
          <p:cNvSpPr/>
          <p:nvPr/>
        </p:nvSpPr>
        <p:spPr>
          <a:xfrm>
            <a:off x="864037" y="1852970"/>
            <a:ext cx="7415927" cy="2178129"/>
          </a:xfrm>
          <a:prstGeom prst="rect">
            <a:avLst/>
          </a:prstGeom>
          <a:noFill/>
          <a:ln/>
        </p:spPr>
        <p:txBody>
          <a:bodyPr wrap="square" rtlCol="0" anchor="t"/>
          <a:lstStyle/>
          <a:p>
            <a:pPr marL="0" indent="0">
              <a:lnSpc>
                <a:spcPts val="5718"/>
              </a:lnSpc>
              <a:buNone/>
            </a:pPr>
            <a:r>
              <a:rPr lang="en-US" sz="4574" dirty="0">
                <a:solidFill>
                  <a:srgbClr val="FFFFFF"/>
                </a:solidFill>
                <a:latin typeface="Kanit" pitchFamily="34" charset="0"/>
                <a:ea typeface="Kanit" pitchFamily="34" charset="-122"/>
                <a:cs typeface="Kanit" pitchFamily="34" charset="-120"/>
              </a:rPr>
              <a:t>Keberadaan BUMN/BUMD/BUMDes pada Negara</a:t>
            </a:r>
            <a:endParaRPr lang="en-US" sz="4574" dirty="0"/>
          </a:p>
        </p:txBody>
      </p:sp>
      <p:sp>
        <p:nvSpPr>
          <p:cNvPr id="7" name="Text 3"/>
          <p:cNvSpPr/>
          <p:nvPr/>
        </p:nvSpPr>
        <p:spPr>
          <a:xfrm>
            <a:off x="864037" y="4401383"/>
            <a:ext cx="7415927" cy="1975247"/>
          </a:xfrm>
          <a:prstGeom prst="rect">
            <a:avLst/>
          </a:prstGeom>
          <a:noFill/>
          <a:ln/>
        </p:spPr>
        <p:txBody>
          <a:bodyPr wrap="square" rtlCol="0" anchor="t"/>
          <a:lstStyle/>
          <a:p>
            <a:pPr marL="0" indent="0">
              <a:lnSpc>
                <a:spcPts val="3110"/>
              </a:lnSpc>
              <a:buNone/>
            </a:pPr>
            <a:r>
              <a:rPr lang="en-US" sz="1944" dirty="0">
                <a:solidFill>
                  <a:srgbClr val="D9E1FF"/>
                </a:solidFill>
                <a:latin typeface="Martel Sans" pitchFamily="34" charset="0"/>
                <a:ea typeface="Martel Sans" pitchFamily="34" charset="-122"/>
                <a:cs typeface="Martel Sans" pitchFamily="34" charset="-120"/>
              </a:rPr>
              <a:t>BUMN, BUMD, dan BUMDes hadir di berbagai tingkatan pemerintahan - pusat, daerah, dan desa - untuk mengelola sumber daya ekonomi dan memberikan manfaat bagi masyarakat. Mereka berfungsi sebagai agen pembangunan yang mendukung pencapaian tujuan negara.</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sp>
        <p:nvSpPr>
          <p:cNvPr id="4" name="Text 2"/>
          <p:cNvSpPr/>
          <p:nvPr/>
        </p:nvSpPr>
        <p:spPr>
          <a:xfrm>
            <a:off x="968693" y="1676519"/>
            <a:ext cx="12692896" cy="1452086"/>
          </a:xfrm>
          <a:prstGeom prst="rect">
            <a:avLst/>
          </a:prstGeom>
          <a:noFill/>
          <a:ln/>
        </p:spPr>
        <p:txBody>
          <a:bodyPr wrap="square" rtlCol="0" anchor="t"/>
          <a:lstStyle/>
          <a:p>
            <a:pPr marL="0" indent="0">
              <a:lnSpc>
                <a:spcPts val="5718"/>
              </a:lnSpc>
              <a:buNone/>
            </a:pPr>
            <a:r>
              <a:rPr lang="en-US" sz="4574" dirty="0">
                <a:solidFill>
                  <a:srgbClr val="FFFFFF"/>
                </a:solidFill>
                <a:latin typeface="Kanit" pitchFamily="34" charset="0"/>
                <a:ea typeface="Kanit" pitchFamily="34" charset="-122"/>
                <a:cs typeface="Kanit" pitchFamily="34" charset="-120"/>
              </a:rPr>
              <a:t>Perbedaan BUMN/BUMD/BUMDes dengan Perusahaan Swasta</a:t>
            </a:r>
            <a:endParaRPr lang="en-US" sz="4574" dirty="0"/>
          </a:p>
        </p:txBody>
      </p:sp>
      <p:sp>
        <p:nvSpPr>
          <p:cNvPr id="5" name="Text 3"/>
          <p:cNvSpPr/>
          <p:nvPr/>
        </p:nvSpPr>
        <p:spPr>
          <a:xfrm>
            <a:off x="968693" y="3745706"/>
            <a:ext cx="2904530" cy="363141"/>
          </a:xfrm>
          <a:prstGeom prst="rect">
            <a:avLst/>
          </a:prstGeom>
          <a:noFill/>
          <a:ln/>
        </p:spPr>
        <p:txBody>
          <a:bodyPr wrap="none" rtlCol="0" anchor="t"/>
          <a:lstStyle/>
          <a:p>
            <a:pPr marL="0" indent="0">
              <a:lnSpc>
                <a:spcPts val="2859"/>
              </a:lnSpc>
              <a:buNone/>
            </a:pPr>
            <a:r>
              <a:rPr lang="en-US" sz="2287" dirty="0">
                <a:solidFill>
                  <a:srgbClr val="FFFFFF"/>
                </a:solidFill>
                <a:latin typeface="Kanit" pitchFamily="34" charset="0"/>
                <a:ea typeface="Kanit" pitchFamily="34" charset="-122"/>
                <a:cs typeface="Kanit" pitchFamily="34" charset="-120"/>
              </a:rPr>
              <a:t>Kepemilikan</a:t>
            </a:r>
            <a:endParaRPr lang="en-US" sz="2287" dirty="0"/>
          </a:p>
        </p:txBody>
      </p:sp>
      <p:sp>
        <p:nvSpPr>
          <p:cNvPr id="6" name="Text 4"/>
          <p:cNvSpPr/>
          <p:nvPr/>
        </p:nvSpPr>
        <p:spPr>
          <a:xfrm>
            <a:off x="968693" y="4355663"/>
            <a:ext cx="3828931" cy="1580198"/>
          </a:xfrm>
          <a:prstGeom prst="rect">
            <a:avLst/>
          </a:prstGeom>
          <a:noFill/>
          <a:ln/>
        </p:spPr>
        <p:txBody>
          <a:bodyPr wrap="square" rtlCol="0" anchor="t"/>
          <a:lstStyle/>
          <a:p>
            <a:pPr marL="0" indent="0">
              <a:lnSpc>
                <a:spcPts val="3110"/>
              </a:lnSpc>
              <a:buNone/>
            </a:pPr>
            <a:r>
              <a:rPr lang="en-US" sz="1944" dirty="0">
                <a:solidFill>
                  <a:srgbClr val="D9E1FF"/>
                </a:solidFill>
                <a:latin typeface="Martel Sans" pitchFamily="34" charset="0"/>
                <a:ea typeface="Martel Sans" pitchFamily="34" charset="-122"/>
                <a:cs typeface="Martel Sans" pitchFamily="34" charset="-120"/>
              </a:rPr>
              <a:t>BUMN/BUMD/BUMDes dimiliki oleh pemerintah, sedangkan perusahaan swasta dimiliki oleh pihak privat.</a:t>
            </a:r>
            <a:endParaRPr lang="en-US" sz="1944" dirty="0"/>
          </a:p>
        </p:txBody>
      </p:sp>
      <p:sp>
        <p:nvSpPr>
          <p:cNvPr id="7" name="Text 5"/>
          <p:cNvSpPr/>
          <p:nvPr/>
        </p:nvSpPr>
        <p:spPr>
          <a:xfrm>
            <a:off x="5407462" y="3745706"/>
            <a:ext cx="2904530" cy="363141"/>
          </a:xfrm>
          <a:prstGeom prst="rect">
            <a:avLst/>
          </a:prstGeom>
          <a:noFill/>
          <a:ln/>
        </p:spPr>
        <p:txBody>
          <a:bodyPr wrap="none" rtlCol="0" anchor="t"/>
          <a:lstStyle/>
          <a:p>
            <a:pPr marL="0" indent="0">
              <a:lnSpc>
                <a:spcPts val="2859"/>
              </a:lnSpc>
              <a:buNone/>
            </a:pPr>
            <a:r>
              <a:rPr lang="en-US" sz="2287" dirty="0">
                <a:solidFill>
                  <a:srgbClr val="FFFFFF"/>
                </a:solidFill>
                <a:latin typeface="Kanit" pitchFamily="34" charset="0"/>
                <a:ea typeface="Kanit" pitchFamily="34" charset="-122"/>
                <a:cs typeface="Kanit" pitchFamily="34" charset="-120"/>
              </a:rPr>
              <a:t>Tujuan</a:t>
            </a:r>
            <a:endParaRPr lang="en-US" sz="2287" dirty="0"/>
          </a:p>
        </p:txBody>
      </p:sp>
      <p:sp>
        <p:nvSpPr>
          <p:cNvPr id="8" name="Text 6"/>
          <p:cNvSpPr/>
          <p:nvPr/>
        </p:nvSpPr>
        <p:spPr>
          <a:xfrm>
            <a:off x="5407462" y="4355663"/>
            <a:ext cx="3828931" cy="1975247"/>
          </a:xfrm>
          <a:prstGeom prst="rect">
            <a:avLst/>
          </a:prstGeom>
          <a:noFill/>
          <a:ln/>
        </p:spPr>
        <p:txBody>
          <a:bodyPr wrap="square" rtlCol="0" anchor="t"/>
          <a:lstStyle/>
          <a:p>
            <a:pPr marL="0" indent="0">
              <a:lnSpc>
                <a:spcPts val="3110"/>
              </a:lnSpc>
              <a:buNone/>
            </a:pPr>
            <a:r>
              <a:rPr lang="en-US" sz="1944" dirty="0">
                <a:solidFill>
                  <a:srgbClr val="D9E1FF"/>
                </a:solidFill>
                <a:latin typeface="Martel Sans" pitchFamily="34" charset="0"/>
                <a:ea typeface="Martel Sans" pitchFamily="34" charset="-122"/>
                <a:cs typeface="Martel Sans" pitchFamily="34" charset="-120"/>
              </a:rPr>
              <a:t>BUMN/BUMD/BUMDes bertujuan untuk kepentingan publik, sedangkan perusahaan swasta bertujuan untuk memaksimalkan keuntungan.</a:t>
            </a:r>
            <a:endParaRPr lang="en-US" sz="1944" dirty="0"/>
          </a:p>
        </p:txBody>
      </p:sp>
      <p:sp>
        <p:nvSpPr>
          <p:cNvPr id="9" name="Text 7"/>
          <p:cNvSpPr/>
          <p:nvPr/>
        </p:nvSpPr>
        <p:spPr>
          <a:xfrm>
            <a:off x="9846231" y="3745706"/>
            <a:ext cx="2904530" cy="363141"/>
          </a:xfrm>
          <a:prstGeom prst="rect">
            <a:avLst/>
          </a:prstGeom>
          <a:noFill/>
          <a:ln/>
        </p:spPr>
        <p:txBody>
          <a:bodyPr wrap="none" rtlCol="0" anchor="t"/>
          <a:lstStyle/>
          <a:p>
            <a:pPr marL="0" indent="0">
              <a:lnSpc>
                <a:spcPts val="2859"/>
              </a:lnSpc>
              <a:buNone/>
            </a:pPr>
            <a:r>
              <a:rPr lang="en-US" sz="2287" dirty="0">
                <a:solidFill>
                  <a:srgbClr val="FFFFFF"/>
                </a:solidFill>
                <a:latin typeface="Kanit" pitchFamily="34" charset="0"/>
                <a:ea typeface="Kanit" pitchFamily="34" charset="-122"/>
                <a:cs typeface="Kanit" pitchFamily="34" charset="-120"/>
              </a:rPr>
              <a:t>Pengawasan</a:t>
            </a:r>
            <a:endParaRPr lang="en-US" sz="2287" dirty="0"/>
          </a:p>
        </p:txBody>
      </p:sp>
      <p:sp>
        <p:nvSpPr>
          <p:cNvPr id="10" name="Text 8"/>
          <p:cNvSpPr/>
          <p:nvPr/>
        </p:nvSpPr>
        <p:spPr>
          <a:xfrm>
            <a:off x="9846231" y="4355663"/>
            <a:ext cx="3828931" cy="1580198"/>
          </a:xfrm>
          <a:prstGeom prst="rect">
            <a:avLst/>
          </a:prstGeom>
          <a:noFill/>
          <a:ln/>
        </p:spPr>
        <p:txBody>
          <a:bodyPr wrap="square" rtlCol="0" anchor="t"/>
          <a:lstStyle/>
          <a:p>
            <a:pPr marL="0" indent="0">
              <a:lnSpc>
                <a:spcPts val="3110"/>
              </a:lnSpc>
              <a:buNone/>
            </a:pPr>
            <a:r>
              <a:rPr lang="en-US" sz="1944" dirty="0">
                <a:solidFill>
                  <a:srgbClr val="D9E1FF"/>
                </a:solidFill>
                <a:latin typeface="Martel Sans" pitchFamily="34" charset="0"/>
                <a:ea typeface="Martel Sans" pitchFamily="34" charset="-122"/>
                <a:cs typeface="Martel Sans" pitchFamily="34" charset="-120"/>
              </a:rPr>
              <a:t>BUMN/BUMD/BUMDes diawasi oleh pemerintah, sedangkan perusahaan swasta diawasi oleh pemilik dan pihak lain.</a:t>
            </a:r>
            <a:endParaRPr lang="en-US" sz="194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0098" y="2427922"/>
            <a:ext cx="5054203" cy="3373755"/>
          </a:xfrm>
          <a:prstGeom prst="rect">
            <a:avLst/>
          </a:prstGeom>
        </p:spPr>
      </p:pic>
      <p:sp>
        <p:nvSpPr>
          <p:cNvPr id="6" name="Text 2"/>
          <p:cNvSpPr/>
          <p:nvPr/>
        </p:nvSpPr>
        <p:spPr>
          <a:xfrm>
            <a:off x="604837" y="1007388"/>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Kanit" pitchFamily="34" charset="0"/>
                <a:ea typeface="Kanit" pitchFamily="34" charset="-122"/>
                <a:cs typeface="Kanit" pitchFamily="34" charset="-120"/>
              </a:rPr>
              <a:t>Kontribusi BUMN/BUMD/BUMDes dalam Mewujudkan Tujuan Negara</a:t>
            </a:r>
            <a:endParaRPr lang="en-US" sz="3202" dirty="0"/>
          </a:p>
        </p:txBody>
      </p:sp>
      <p:sp>
        <p:nvSpPr>
          <p:cNvPr id="7" name="Shape 3"/>
          <p:cNvSpPr/>
          <p:nvPr/>
        </p:nvSpPr>
        <p:spPr>
          <a:xfrm>
            <a:off x="604837" y="2477214"/>
            <a:ext cx="388739" cy="388739"/>
          </a:xfrm>
          <a:prstGeom prst="roundRect">
            <a:avLst>
              <a:gd name="adj" fmla="val 8002"/>
            </a:avLst>
          </a:prstGeom>
          <a:solidFill>
            <a:srgbClr val="2F2B54"/>
          </a:solidFill>
          <a:ln/>
        </p:spPr>
      </p:sp>
      <p:sp>
        <p:nvSpPr>
          <p:cNvPr id="8" name="Text 4"/>
          <p:cNvSpPr/>
          <p:nvPr/>
        </p:nvSpPr>
        <p:spPr>
          <a:xfrm>
            <a:off x="760214" y="2549604"/>
            <a:ext cx="77867" cy="243959"/>
          </a:xfrm>
          <a:prstGeom prst="rect">
            <a:avLst/>
          </a:prstGeom>
          <a:noFill/>
          <a:ln/>
        </p:spPr>
        <p:txBody>
          <a:bodyPr wrap="none" rtlCol="0" anchor="t"/>
          <a:lstStyle/>
          <a:p>
            <a:pPr marL="0" indent="0" algn="ctr">
              <a:lnSpc>
                <a:spcPts val="1921"/>
              </a:lnSpc>
              <a:buNone/>
            </a:pPr>
            <a:r>
              <a:rPr lang="en-US" sz="1921" dirty="0">
                <a:solidFill>
                  <a:srgbClr val="D9E1FF"/>
                </a:solidFill>
                <a:latin typeface="Kanit" pitchFamily="34" charset="0"/>
                <a:ea typeface="Kanit" pitchFamily="34" charset="-122"/>
                <a:cs typeface="Kanit" pitchFamily="34" charset="-120"/>
              </a:rPr>
              <a:t>1</a:t>
            </a:r>
            <a:endParaRPr lang="en-US" sz="1921" dirty="0"/>
          </a:p>
        </p:txBody>
      </p:sp>
      <p:sp>
        <p:nvSpPr>
          <p:cNvPr id="9" name="Text 5"/>
          <p:cNvSpPr/>
          <p:nvPr/>
        </p:nvSpPr>
        <p:spPr>
          <a:xfrm>
            <a:off x="1166336" y="2477214"/>
            <a:ext cx="2613898"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Penyediaan Barang dan Jasa</a:t>
            </a:r>
            <a:endParaRPr lang="en-US" sz="1601" dirty="0"/>
          </a:p>
        </p:txBody>
      </p:sp>
      <p:sp>
        <p:nvSpPr>
          <p:cNvPr id="10" name="Text 6"/>
          <p:cNvSpPr/>
          <p:nvPr/>
        </p:nvSpPr>
        <p:spPr>
          <a:xfrm>
            <a:off x="1166336" y="2834997"/>
            <a:ext cx="7372826" cy="553164"/>
          </a:xfrm>
          <a:prstGeom prst="rect">
            <a:avLst/>
          </a:prstGeom>
          <a:noFill/>
          <a:ln/>
        </p:spPr>
        <p:txBody>
          <a:bodyPr wrap="squar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BUMN/BUMD/BUMDes menyediakan barang dan jasa vital bagi masyarakat, mendukung ketahanan ekonomi dan sosial.</a:t>
            </a:r>
            <a:endParaRPr lang="en-US" sz="1361" dirty="0"/>
          </a:p>
        </p:txBody>
      </p:sp>
      <p:sp>
        <p:nvSpPr>
          <p:cNvPr id="11" name="Shape 7"/>
          <p:cNvSpPr/>
          <p:nvPr/>
        </p:nvSpPr>
        <p:spPr>
          <a:xfrm>
            <a:off x="604837" y="3755231"/>
            <a:ext cx="388739" cy="388739"/>
          </a:xfrm>
          <a:prstGeom prst="roundRect">
            <a:avLst>
              <a:gd name="adj" fmla="val 8002"/>
            </a:avLst>
          </a:prstGeom>
          <a:solidFill>
            <a:srgbClr val="2F2B54"/>
          </a:solidFill>
          <a:ln/>
        </p:spPr>
      </p:sp>
      <p:sp>
        <p:nvSpPr>
          <p:cNvPr id="12" name="Text 8"/>
          <p:cNvSpPr/>
          <p:nvPr/>
        </p:nvSpPr>
        <p:spPr>
          <a:xfrm>
            <a:off x="737116" y="3827621"/>
            <a:ext cx="124182" cy="243959"/>
          </a:xfrm>
          <a:prstGeom prst="rect">
            <a:avLst/>
          </a:prstGeom>
          <a:noFill/>
          <a:ln/>
        </p:spPr>
        <p:txBody>
          <a:bodyPr wrap="none" rtlCol="0" anchor="t"/>
          <a:lstStyle/>
          <a:p>
            <a:pPr marL="0" indent="0" algn="ctr">
              <a:lnSpc>
                <a:spcPts val="1921"/>
              </a:lnSpc>
              <a:buNone/>
            </a:pPr>
            <a:r>
              <a:rPr lang="en-US" sz="1921" dirty="0">
                <a:solidFill>
                  <a:srgbClr val="D9E1FF"/>
                </a:solidFill>
                <a:latin typeface="Kanit" pitchFamily="34" charset="0"/>
                <a:ea typeface="Kanit" pitchFamily="34" charset="-122"/>
                <a:cs typeface="Kanit" pitchFamily="34" charset="-120"/>
              </a:rPr>
              <a:t>2</a:t>
            </a:r>
            <a:endParaRPr lang="en-US" sz="1921" dirty="0"/>
          </a:p>
        </p:txBody>
      </p:sp>
      <p:sp>
        <p:nvSpPr>
          <p:cNvPr id="13" name="Text 9"/>
          <p:cNvSpPr/>
          <p:nvPr/>
        </p:nvSpPr>
        <p:spPr>
          <a:xfrm>
            <a:off x="1166336" y="3755231"/>
            <a:ext cx="2737247"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Pemberdayaan Ekonomi Lokal</a:t>
            </a:r>
            <a:endParaRPr lang="en-US" sz="1601" dirty="0"/>
          </a:p>
        </p:txBody>
      </p:sp>
      <p:sp>
        <p:nvSpPr>
          <p:cNvPr id="14" name="Text 10"/>
          <p:cNvSpPr/>
          <p:nvPr/>
        </p:nvSpPr>
        <p:spPr>
          <a:xfrm>
            <a:off x="1166336" y="4113014"/>
            <a:ext cx="7372826" cy="553164"/>
          </a:xfrm>
          <a:prstGeom prst="rect">
            <a:avLst/>
          </a:prstGeom>
          <a:noFill/>
          <a:ln/>
        </p:spPr>
        <p:txBody>
          <a:bodyPr wrap="squar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BUMD dan BUMDes berperan dalam pengembangan ekonomi daerah dan desa, membuka lapangan kerja.</a:t>
            </a:r>
            <a:endParaRPr lang="en-US" sz="1361" dirty="0"/>
          </a:p>
        </p:txBody>
      </p:sp>
      <p:sp>
        <p:nvSpPr>
          <p:cNvPr id="15" name="Shape 11"/>
          <p:cNvSpPr/>
          <p:nvPr/>
        </p:nvSpPr>
        <p:spPr>
          <a:xfrm>
            <a:off x="604837" y="5033248"/>
            <a:ext cx="388739" cy="388739"/>
          </a:xfrm>
          <a:prstGeom prst="roundRect">
            <a:avLst>
              <a:gd name="adj" fmla="val 8002"/>
            </a:avLst>
          </a:prstGeom>
          <a:solidFill>
            <a:srgbClr val="2F2B54"/>
          </a:solidFill>
          <a:ln/>
        </p:spPr>
      </p:sp>
      <p:sp>
        <p:nvSpPr>
          <p:cNvPr id="16" name="Text 12"/>
          <p:cNvSpPr/>
          <p:nvPr/>
        </p:nvSpPr>
        <p:spPr>
          <a:xfrm>
            <a:off x="735925" y="5105638"/>
            <a:ext cx="126563" cy="243959"/>
          </a:xfrm>
          <a:prstGeom prst="rect">
            <a:avLst/>
          </a:prstGeom>
          <a:noFill/>
          <a:ln/>
        </p:spPr>
        <p:txBody>
          <a:bodyPr wrap="none" rtlCol="0" anchor="t"/>
          <a:lstStyle/>
          <a:p>
            <a:pPr marL="0" indent="0" algn="ctr">
              <a:lnSpc>
                <a:spcPts val="1921"/>
              </a:lnSpc>
              <a:buNone/>
            </a:pPr>
            <a:r>
              <a:rPr lang="en-US" sz="1921" dirty="0">
                <a:solidFill>
                  <a:srgbClr val="D9E1FF"/>
                </a:solidFill>
                <a:latin typeface="Kanit" pitchFamily="34" charset="0"/>
                <a:ea typeface="Kanit" pitchFamily="34" charset="-122"/>
                <a:cs typeface="Kanit" pitchFamily="34" charset="-120"/>
              </a:rPr>
              <a:t>3</a:t>
            </a:r>
            <a:endParaRPr lang="en-US" sz="1921" dirty="0"/>
          </a:p>
        </p:txBody>
      </p:sp>
      <p:sp>
        <p:nvSpPr>
          <p:cNvPr id="17" name="Text 13"/>
          <p:cNvSpPr/>
          <p:nvPr/>
        </p:nvSpPr>
        <p:spPr>
          <a:xfrm>
            <a:off x="1166336" y="5033248"/>
            <a:ext cx="2777133"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Kontribusi Pendapatan Negara</a:t>
            </a:r>
            <a:endParaRPr lang="en-US" sz="1601" dirty="0"/>
          </a:p>
        </p:txBody>
      </p:sp>
      <p:sp>
        <p:nvSpPr>
          <p:cNvPr id="18" name="Text 14"/>
          <p:cNvSpPr/>
          <p:nvPr/>
        </p:nvSpPr>
        <p:spPr>
          <a:xfrm>
            <a:off x="1166336" y="5391031"/>
            <a:ext cx="7372826" cy="553164"/>
          </a:xfrm>
          <a:prstGeom prst="rect">
            <a:avLst/>
          </a:prstGeom>
          <a:noFill/>
          <a:ln/>
        </p:spPr>
        <p:txBody>
          <a:bodyPr wrap="squar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BUMN memberikan kontribusi signifikan melalui dividen dan pajak, mendukung anggaran belanja negara.</a:t>
            </a:r>
            <a:endParaRPr lang="en-US" sz="1361" dirty="0"/>
          </a:p>
        </p:txBody>
      </p:sp>
      <p:sp>
        <p:nvSpPr>
          <p:cNvPr id="19" name="Shape 15"/>
          <p:cNvSpPr/>
          <p:nvPr/>
        </p:nvSpPr>
        <p:spPr>
          <a:xfrm>
            <a:off x="604837" y="6311265"/>
            <a:ext cx="388739" cy="388739"/>
          </a:xfrm>
          <a:prstGeom prst="roundRect">
            <a:avLst>
              <a:gd name="adj" fmla="val 8002"/>
            </a:avLst>
          </a:prstGeom>
          <a:solidFill>
            <a:srgbClr val="2F2B54"/>
          </a:solidFill>
          <a:ln/>
        </p:spPr>
      </p:sp>
      <p:sp>
        <p:nvSpPr>
          <p:cNvPr id="20" name="Text 16"/>
          <p:cNvSpPr/>
          <p:nvPr/>
        </p:nvSpPr>
        <p:spPr>
          <a:xfrm>
            <a:off x="732949" y="6383655"/>
            <a:ext cx="132517" cy="243959"/>
          </a:xfrm>
          <a:prstGeom prst="rect">
            <a:avLst/>
          </a:prstGeom>
          <a:noFill/>
          <a:ln/>
        </p:spPr>
        <p:txBody>
          <a:bodyPr wrap="none" rtlCol="0" anchor="t"/>
          <a:lstStyle/>
          <a:p>
            <a:pPr marL="0" indent="0" algn="ctr">
              <a:lnSpc>
                <a:spcPts val="1921"/>
              </a:lnSpc>
              <a:buNone/>
            </a:pPr>
            <a:r>
              <a:rPr lang="en-US" sz="1921" dirty="0">
                <a:solidFill>
                  <a:srgbClr val="D9E1FF"/>
                </a:solidFill>
                <a:latin typeface="Kanit" pitchFamily="34" charset="0"/>
                <a:ea typeface="Kanit" pitchFamily="34" charset="-122"/>
                <a:cs typeface="Kanit" pitchFamily="34" charset="-120"/>
              </a:rPr>
              <a:t>4</a:t>
            </a:r>
            <a:endParaRPr lang="en-US" sz="1921" dirty="0"/>
          </a:p>
        </p:txBody>
      </p:sp>
      <p:sp>
        <p:nvSpPr>
          <p:cNvPr id="21" name="Text 17"/>
          <p:cNvSpPr/>
          <p:nvPr/>
        </p:nvSpPr>
        <p:spPr>
          <a:xfrm>
            <a:off x="1166336" y="6311265"/>
            <a:ext cx="2598420"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Pengembangan Infrastruktur</a:t>
            </a:r>
            <a:endParaRPr lang="en-US" sz="1601" dirty="0"/>
          </a:p>
        </p:txBody>
      </p:sp>
      <p:sp>
        <p:nvSpPr>
          <p:cNvPr id="22" name="Text 18"/>
          <p:cNvSpPr/>
          <p:nvPr/>
        </p:nvSpPr>
        <p:spPr>
          <a:xfrm>
            <a:off x="1166336" y="6669048"/>
            <a:ext cx="7372826" cy="553164"/>
          </a:xfrm>
          <a:prstGeom prst="rect">
            <a:avLst/>
          </a:prstGeom>
          <a:noFill/>
          <a:ln/>
        </p:spPr>
        <p:txBody>
          <a:bodyPr wrap="squar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BUMN terlibat dalam pembangunan infrastruktur strategis yang memperkuat konektivitas dan pertumbuhan.</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59979" y="2531031"/>
            <a:ext cx="5054322" cy="3167420"/>
          </a:xfrm>
          <a:prstGeom prst="rect">
            <a:avLst/>
          </a:prstGeom>
        </p:spPr>
      </p:pic>
      <p:sp>
        <p:nvSpPr>
          <p:cNvPr id="6" name="Text 2"/>
          <p:cNvSpPr/>
          <p:nvPr/>
        </p:nvSpPr>
        <p:spPr>
          <a:xfrm>
            <a:off x="604837" y="1119783"/>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Kanit" pitchFamily="34" charset="0"/>
                <a:ea typeface="Kanit" pitchFamily="34" charset="-122"/>
                <a:cs typeface="Kanit" pitchFamily="34" charset="-120"/>
              </a:rPr>
              <a:t>Tantangan dan Hambatan yang Dihadapi BUMN/BUMD/BUMDes</a:t>
            </a:r>
            <a:endParaRPr lang="en-US" sz="3202" dirty="0"/>
          </a:p>
        </p:txBody>
      </p:sp>
      <p:sp>
        <p:nvSpPr>
          <p:cNvPr id="7" name="Shape 3"/>
          <p:cNvSpPr/>
          <p:nvPr/>
        </p:nvSpPr>
        <p:spPr>
          <a:xfrm>
            <a:off x="604837" y="2395299"/>
            <a:ext cx="7934325" cy="979884"/>
          </a:xfrm>
          <a:prstGeom prst="roundRect">
            <a:avLst>
              <a:gd name="adj" fmla="val 3175"/>
            </a:avLst>
          </a:prstGeom>
          <a:solidFill>
            <a:srgbClr val="2F2B54"/>
          </a:solidFill>
          <a:ln/>
        </p:spPr>
      </p:sp>
      <p:sp>
        <p:nvSpPr>
          <p:cNvPr id="8" name="Text 4"/>
          <p:cNvSpPr/>
          <p:nvPr/>
        </p:nvSpPr>
        <p:spPr>
          <a:xfrm>
            <a:off x="777597" y="2568059"/>
            <a:ext cx="2033111"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Persaingan Usaha</a:t>
            </a:r>
            <a:endParaRPr lang="en-US" sz="1601" dirty="0"/>
          </a:p>
        </p:txBody>
      </p:sp>
      <p:sp>
        <p:nvSpPr>
          <p:cNvPr id="9" name="Text 5"/>
          <p:cNvSpPr/>
          <p:nvPr/>
        </p:nvSpPr>
        <p:spPr>
          <a:xfrm>
            <a:off x="777597" y="2925842"/>
            <a:ext cx="7588806" cy="276582"/>
          </a:xfrm>
          <a:prstGeom prst="rect">
            <a:avLst/>
          </a:prstGeom>
          <a:noFill/>
          <a:ln/>
        </p:spPr>
        <p:txBody>
          <a:bodyPr wrap="non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Menghadapi persaingan yang semakin ketat dengan sektor swasta dan asing.</a:t>
            </a:r>
            <a:endParaRPr lang="en-US" sz="1361" dirty="0"/>
          </a:p>
        </p:txBody>
      </p:sp>
      <p:sp>
        <p:nvSpPr>
          <p:cNvPr id="10" name="Shape 6"/>
          <p:cNvSpPr/>
          <p:nvPr/>
        </p:nvSpPr>
        <p:spPr>
          <a:xfrm>
            <a:off x="604837" y="3547943"/>
            <a:ext cx="7934325" cy="1256467"/>
          </a:xfrm>
          <a:prstGeom prst="roundRect">
            <a:avLst>
              <a:gd name="adj" fmla="val 2476"/>
            </a:avLst>
          </a:prstGeom>
          <a:solidFill>
            <a:srgbClr val="2F2B54"/>
          </a:solidFill>
          <a:ln/>
        </p:spPr>
      </p:sp>
      <p:sp>
        <p:nvSpPr>
          <p:cNvPr id="11" name="Text 7"/>
          <p:cNvSpPr/>
          <p:nvPr/>
        </p:nvSpPr>
        <p:spPr>
          <a:xfrm>
            <a:off x="777597" y="3720703"/>
            <a:ext cx="2033111"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Intervensi Politik</a:t>
            </a:r>
            <a:endParaRPr lang="en-US" sz="1601" dirty="0"/>
          </a:p>
        </p:txBody>
      </p:sp>
      <p:sp>
        <p:nvSpPr>
          <p:cNvPr id="12" name="Text 8"/>
          <p:cNvSpPr/>
          <p:nvPr/>
        </p:nvSpPr>
        <p:spPr>
          <a:xfrm>
            <a:off x="777597" y="4078486"/>
            <a:ext cx="7588806" cy="553164"/>
          </a:xfrm>
          <a:prstGeom prst="rect">
            <a:avLst/>
          </a:prstGeom>
          <a:noFill/>
          <a:ln/>
        </p:spPr>
        <p:txBody>
          <a:bodyPr wrap="squar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Rentan terhadap intervensi politik yang dapat mempengaruhi independensi dan profesionalisme.</a:t>
            </a:r>
            <a:endParaRPr lang="en-US" sz="1361" dirty="0"/>
          </a:p>
        </p:txBody>
      </p:sp>
      <p:sp>
        <p:nvSpPr>
          <p:cNvPr id="13" name="Shape 9"/>
          <p:cNvSpPr/>
          <p:nvPr/>
        </p:nvSpPr>
        <p:spPr>
          <a:xfrm>
            <a:off x="604837" y="4977170"/>
            <a:ext cx="7934325" cy="979884"/>
          </a:xfrm>
          <a:prstGeom prst="roundRect">
            <a:avLst>
              <a:gd name="adj" fmla="val 3175"/>
            </a:avLst>
          </a:prstGeom>
          <a:solidFill>
            <a:srgbClr val="2F2B54"/>
          </a:solidFill>
          <a:ln/>
        </p:spPr>
      </p:sp>
      <p:sp>
        <p:nvSpPr>
          <p:cNvPr id="14" name="Text 10"/>
          <p:cNvSpPr/>
          <p:nvPr/>
        </p:nvSpPr>
        <p:spPr>
          <a:xfrm>
            <a:off x="777597" y="5149929"/>
            <a:ext cx="2138720"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Kapasitas Sumber Daya</a:t>
            </a:r>
            <a:endParaRPr lang="en-US" sz="1601" dirty="0"/>
          </a:p>
        </p:txBody>
      </p:sp>
      <p:sp>
        <p:nvSpPr>
          <p:cNvPr id="15" name="Text 11"/>
          <p:cNvSpPr/>
          <p:nvPr/>
        </p:nvSpPr>
        <p:spPr>
          <a:xfrm>
            <a:off x="777597" y="5507712"/>
            <a:ext cx="7588806" cy="276582"/>
          </a:xfrm>
          <a:prstGeom prst="rect">
            <a:avLst/>
          </a:prstGeom>
          <a:noFill/>
          <a:ln/>
        </p:spPr>
        <p:txBody>
          <a:bodyPr wrap="non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Keterbatasan modal, teknologi, dan SDM yang kompeten dapat menghambat kinerja.</a:t>
            </a:r>
            <a:endParaRPr lang="en-US" sz="1361" dirty="0"/>
          </a:p>
        </p:txBody>
      </p:sp>
      <p:sp>
        <p:nvSpPr>
          <p:cNvPr id="16" name="Shape 12"/>
          <p:cNvSpPr/>
          <p:nvPr/>
        </p:nvSpPr>
        <p:spPr>
          <a:xfrm>
            <a:off x="604837" y="6129814"/>
            <a:ext cx="7934325" cy="979884"/>
          </a:xfrm>
          <a:prstGeom prst="roundRect">
            <a:avLst>
              <a:gd name="adj" fmla="val 3175"/>
            </a:avLst>
          </a:prstGeom>
          <a:solidFill>
            <a:srgbClr val="2F2B54"/>
          </a:solidFill>
          <a:ln/>
        </p:spPr>
      </p:sp>
      <p:sp>
        <p:nvSpPr>
          <p:cNvPr id="17" name="Text 13"/>
          <p:cNvSpPr/>
          <p:nvPr/>
        </p:nvSpPr>
        <p:spPr>
          <a:xfrm>
            <a:off x="777597" y="6302573"/>
            <a:ext cx="2033111" cy="254198"/>
          </a:xfrm>
          <a:prstGeom prst="rect">
            <a:avLst/>
          </a:prstGeom>
          <a:noFill/>
          <a:ln/>
        </p:spPr>
        <p:txBody>
          <a:bodyPr wrap="none" rtlCol="0" anchor="t"/>
          <a:lstStyle/>
          <a:p>
            <a:pPr marL="0" indent="0">
              <a:lnSpc>
                <a:spcPts val="2001"/>
              </a:lnSpc>
              <a:buNone/>
            </a:pPr>
            <a:r>
              <a:rPr lang="en-US" sz="1601" dirty="0">
                <a:solidFill>
                  <a:srgbClr val="D9E1FF"/>
                </a:solidFill>
                <a:latin typeface="Kanit" pitchFamily="34" charset="0"/>
                <a:ea typeface="Kanit" pitchFamily="34" charset="-122"/>
                <a:cs typeface="Kanit" pitchFamily="34" charset="-120"/>
              </a:rPr>
              <a:t>Birokrasi Berbelit</a:t>
            </a:r>
            <a:endParaRPr lang="en-US" sz="1601" dirty="0"/>
          </a:p>
        </p:txBody>
      </p:sp>
      <p:sp>
        <p:nvSpPr>
          <p:cNvPr id="18" name="Text 14"/>
          <p:cNvSpPr/>
          <p:nvPr/>
        </p:nvSpPr>
        <p:spPr>
          <a:xfrm>
            <a:off x="777597" y="6660356"/>
            <a:ext cx="7588806" cy="276582"/>
          </a:xfrm>
          <a:prstGeom prst="rect">
            <a:avLst/>
          </a:prstGeom>
          <a:noFill/>
          <a:ln/>
        </p:spPr>
        <p:txBody>
          <a:bodyPr wrap="none" rtlCol="0" anchor="t"/>
          <a:lstStyle/>
          <a:p>
            <a:pPr marL="0" indent="0">
              <a:lnSpc>
                <a:spcPts val="2177"/>
              </a:lnSpc>
              <a:buNone/>
            </a:pPr>
            <a:r>
              <a:rPr lang="en-US" sz="1361" dirty="0">
                <a:solidFill>
                  <a:srgbClr val="D9E1FF"/>
                </a:solidFill>
                <a:latin typeface="Martel Sans" pitchFamily="34" charset="0"/>
                <a:ea typeface="Martel Sans" pitchFamily="34" charset="-122"/>
                <a:cs typeface="Martel Sans" pitchFamily="34" charset="-120"/>
              </a:rPr>
              <a:t>Kendala perizinan dan regulasi yang berbelit dapat menghambat fleksibilitas dan efisiensi.</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84149" y="2083118"/>
            <a:ext cx="5006102" cy="4063365"/>
          </a:xfrm>
          <a:prstGeom prst="rect">
            <a:avLst/>
          </a:prstGeom>
        </p:spPr>
      </p:pic>
      <p:sp>
        <p:nvSpPr>
          <p:cNvPr id="6" name="Text 2"/>
          <p:cNvSpPr/>
          <p:nvPr/>
        </p:nvSpPr>
        <p:spPr>
          <a:xfrm>
            <a:off x="672346" y="1119545"/>
            <a:ext cx="7799308" cy="1129903"/>
          </a:xfrm>
          <a:prstGeom prst="rect">
            <a:avLst/>
          </a:prstGeom>
          <a:noFill/>
          <a:ln/>
        </p:spPr>
        <p:txBody>
          <a:bodyPr wrap="square" rtlCol="0" anchor="t"/>
          <a:lstStyle/>
          <a:p>
            <a:pPr marL="0" indent="0">
              <a:lnSpc>
                <a:spcPts val="4449"/>
              </a:lnSpc>
              <a:buNone/>
            </a:pPr>
            <a:r>
              <a:rPr lang="en-US" sz="3559" dirty="0">
                <a:solidFill>
                  <a:srgbClr val="FFFFFF"/>
                </a:solidFill>
                <a:latin typeface="Kanit" pitchFamily="34" charset="0"/>
                <a:ea typeface="Kanit" pitchFamily="34" charset="-122"/>
                <a:cs typeface="Kanit" pitchFamily="34" charset="-120"/>
              </a:rPr>
              <a:t>Strategi Penguatan Eksistensi BUMN/BUMD/BUMDes</a:t>
            </a:r>
            <a:endParaRPr lang="en-US" sz="3559" dirty="0"/>
          </a:p>
        </p:txBody>
      </p:sp>
      <p:sp>
        <p:nvSpPr>
          <p:cNvPr id="7" name="Shape 3"/>
          <p:cNvSpPr/>
          <p:nvPr/>
        </p:nvSpPr>
        <p:spPr>
          <a:xfrm>
            <a:off x="948571" y="2537579"/>
            <a:ext cx="23932" cy="4572476"/>
          </a:xfrm>
          <a:prstGeom prst="roundRect">
            <a:avLst>
              <a:gd name="adj" fmla="val 144487"/>
            </a:avLst>
          </a:prstGeom>
          <a:solidFill>
            <a:srgbClr val="48446D"/>
          </a:solidFill>
          <a:ln/>
        </p:spPr>
      </p:sp>
      <p:sp>
        <p:nvSpPr>
          <p:cNvPr id="8" name="Shape 4"/>
          <p:cNvSpPr/>
          <p:nvPr/>
        </p:nvSpPr>
        <p:spPr>
          <a:xfrm>
            <a:off x="1176576" y="2957810"/>
            <a:ext cx="672346" cy="23932"/>
          </a:xfrm>
          <a:prstGeom prst="roundRect">
            <a:avLst>
              <a:gd name="adj" fmla="val 144487"/>
            </a:avLst>
          </a:prstGeom>
          <a:solidFill>
            <a:srgbClr val="48446D"/>
          </a:solidFill>
          <a:ln/>
        </p:spPr>
      </p:sp>
      <p:sp>
        <p:nvSpPr>
          <p:cNvPr id="9" name="Shape 5"/>
          <p:cNvSpPr/>
          <p:nvPr/>
        </p:nvSpPr>
        <p:spPr>
          <a:xfrm>
            <a:off x="744379" y="2753678"/>
            <a:ext cx="432197" cy="432197"/>
          </a:xfrm>
          <a:prstGeom prst="roundRect">
            <a:avLst>
              <a:gd name="adj" fmla="val 8001"/>
            </a:avLst>
          </a:prstGeom>
          <a:solidFill>
            <a:srgbClr val="2F2B54"/>
          </a:solidFill>
          <a:ln/>
        </p:spPr>
      </p:sp>
      <p:sp>
        <p:nvSpPr>
          <p:cNvPr id="10" name="Text 6"/>
          <p:cNvSpPr/>
          <p:nvPr/>
        </p:nvSpPr>
        <p:spPr>
          <a:xfrm>
            <a:off x="917138" y="2834164"/>
            <a:ext cx="86558" cy="271224"/>
          </a:xfrm>
          <a:prstGeom prst="rect">
            <a:avLst/>
          </a:prstGeom>
          <a:noFill/>
          <a:ln/>
        </p:spPr>
        <p:txBody>
          <a:bodyPr wrap="none" rtlCol="0" anchor="t"/>
          <a:lstStyle/>
          <a:p>
            <a:pPr marL="0" indent="0" algn="ctr">
              <a:lnSpc>
                <a:spcPts val="2135"/>
              </a:lnSpc>
              <a:buNone/>
            </a:pPr>
            <a:r>
              <a:rPr lang="en-US" sz="2135" dirty="0">
                <a:solidFill>
                  <a:srgbClr val="D9E1FF"/>
                </a:solidFill>
                <a:latin typeface="Kanit" pitchFamily="34" charset="0"/>
                <a:ea typeface="Kanit" pitchFamily="34" charset="-122"/>
                <a:cs typeface="Kanit" pitchFamily="34" charset="-120"/>
              </a:rPr>
              <a:t>1</a:t>
            </a:r>
            <a:endParaRPr lang="en-US" sz="2135" dirty="0"/>
          </a:p>
        </p:txBody>
      </p:sp>
      <p:sp>
        <p:nvSpPr>
          <p:cNvPr id="11" name="Text 7"/>
          <p:cNvSpPr/>
          <p:nvPr/>
        </p:nvSpPr>
        <p:spPr>
          <a:xfrm>
            <a:off x="2017038" y="2729627"/>
            <a:ext cx="2830592" cy="282416"/>
          </a:xfrm>
          <a:prstGeom prst="rect">
            <a:avLst/>
          </a:prstGeom>
          <a:noFill/>
          <a:ln/>
        </p:spPr>
        <p:txBody>
          <a:bodyPr wrap="none" rtlCol="0" anchor="t"/>
          <a:lstStyle/>
          <a:p>
            <a:pPr marL="0" indent="0" algn="l">
              <a:lnSpc>
                <a:spcPts val="2224"/>
              </a:lnSpc>
              <a:buNone/>
            </a:pPr>
            <a:r>
              <a:rPr lang="en-US" sz="1780" dirty="0">
                <a:solidFill>
                  <a:srgbClr val="D9E1FF"/>
                </a:solidFill>
                <a:latin typeface="Kanit" pitchFamily="34" charset="0"/>
                <a:ea typeface="Kanit" pitchFamily="34" charset="-122"/>
                <a:cs typeface="Kanit" pitchFamily="34" charset="-120"/>
              </a:rPr>
              <a:t>Profesionalisasi Manajemen</a:t>
            </a:r>
            <a:endParaRPr lang="en-US" sz="1780" dirty="0"/>
          </a:p>
        </p:txBody>
      </p:sp>
      <p:sp>
        <p:nvSpPr>
          <p:cNvPr id="12" name="Text 8"/>
          <p:cNvSpPr/>
          <p:nvPr/>
        </p:nvSpPr>
        <p:spPr>
          <a:xfrm>
            <a:off x="2017038" y="3127296"/>
            <a:ext cx="6454616" cy="614363"/>
          </a:xfrm>
          <a:prstGeom prst="rect">
            <a:avLst/>
          </a:prstGeom>
          <a:noFill/>
          <a:ln/>
        </p:spPr>
        <p:txBody>
          <a:bodyPr wrap="square" rtlCol="0" anchor="t"/>
          <a:lstStyle/>
          <a:p>
            <a:pPr marL="0" indent="0" algn="l">
              <a:lnSpc>
                <a:spcPts val="2420"/>
              </a:lnSpc>
              <a:buNone/>
            </a:pPr>
            <a:r>
              <a:rPr lang="en-US" sz="1513" dirty="0">
                <a:solidFill>
                  <a:srgbClr val="D9E1FF"/>
                </a:solidFill>
                <a:latin typeface="Martel Sans" pitchFamily="34" charset="0"/>
                <a:ea typeface="Martel Sans" pitchFamily="34" charset="-122"/>
                <a:cs typeface="Martel Sans" pitchFamily="34" charset="-120"/>
              </a:rPr>
              <a:t>Meningkatkan kompetensi dan independensi manajemen untuk mengelola perusahaan secara efektif.</a:t>
            </a:r>
            <a:endParaRPr lang="en-US" sz="1513" dirty="0"/>
          </a:p>
        </p:txBody>
      </p:sp>
      <p:sp>
        <p:nvSpPr>
          <p:cNvPr id="13" name="Shape 9"/>
          <p:cNvSpPr/>
          <p:nvPr/>
        </p:nvSpPr>
        <p:spPr>
          <a:xfrm>
            <a:off x="1176576" y="4545985"/>
            <a:ext cx="672346" cy="23932"/>
          </a:xfrm>
          <a:prstGeom prst="roundRect">
            <a:avLst>
              <a:gd name="adj" fmla="val 144487"/>
            </a:avLst>
          </a:prstGeom>
          <a:solidFill>
            <a:srgbClr val="48446D"/>
          </a:solidFill>
          <a:ln/>
        </p:spPr>
      </p:sp>
      <p:sp>
        <p:nvSpPr>
          <p:cNvPr id="14" name="Shape 10"/>
          <p:cNvSpPr/>
          <p:nvPr/>
        </p:nvSpPr>
        <p:spPr>
          <a:xfrm>
            <a:off x="744379" y="4341852"/>
            <a:ext cx="432197" cy="432197"/>
          </a:xfrm>
          <a:prstGeom prst="roundRect">
            <a:avLst>
              <a:gd name="adj" fmla="val 8001"/>
            </a:avLst>
          </a:prstGeom>
          <a:solidFill>
            <a:srgbClr val="2F2B54"/>
          </a:solidFill>
          <a:ln/>
        </p:spPr>
      </p:sp>
      <p:sp>
        <p:nvSpPr>
          <p:cNvPr id="15" name="Text 11"/>
          <p:cNvSpPr/>
          <p:nvPr/>
        </p:nvSpPr>
        <p:spPr>
          <a:xfrm>
            <a:off x="891421" y="4422338"/>
            <a:ext cx="137993" cy="271224"/>
          </a:xfrm>
          <a:prstGeom prst="rect">
            <a:avLst/>
          </a:prstGeom>
          <a:noFill/>
          <a:ln/>
        </p:spPr>
        <p:txBody>
          <a:bodyPr wrap="none" rtlCol="0" anchor="t"/>
          <a:lstStyle/>
          <a:p>
            <a:pPr marL="0" indent="0" algn="ctr">
              <a:lnSpc>
                <a:spcPts val="2135"/>
              </a:lnSpc>
              <a:buNone/>
            </a:pPr>
            <a:r>
              <a:rPr lang="en-US" sz="2135" dirty="0">
                <a:solidFill>
                  <a:srgbClr val="D9E1FF"/>
                </a:solidFill>
                <a:latin typeface="Kanit" pitchFamily="34" charset="0"/>
                <a:ea typeface="Kanit" pitchFamily="34" charset="-122"/>
                <a:cs typeface="Kanit" pitchFamily="34" charset="-120"/>
              </a:rPr>
              <a:t>2</a:t>
            </a:r>
            <a:endParaRPr lang="en-US" sz="2135" dirty="0"/>
          </a:p>
        </p:txBody>
      </p:sp>
      <p:sp>
        <p:nvSpPr>
          <p:cNvPr id="16" name="Text 12"/>
          <p:cNvSpPr/>
          <p:nvPr/>
        </p:nvSpPr>
        <p:spPr>
          <a:xfrm>
            <a:off x="2017038" y="4317802"/>
            <a:ext cx="2309217" cy="282416"/>
          </a:xfrm>
          <a:prstGeom prst="rect">
            <a:avLst/>
          </a:prstGeom>
          <a:noFill/>
          <a:ln/>
        </p:spPr>
        <p:txBody>
          <a:bodyPr wrap="none" rtlCol="0" anchor="t"/>
          <a:lstStyle/>
          <a:p>
            <a:pPr marL="0" indent="0" algn="l">
              <a:lnSpc>
                <a:spcPts val="2224"/>
              </a:lnSpc>
              <a:buNone/>
            </a:pPr>
            <a:r>
              <a:rPr lang="en-US" sz="1780" dirty="0">
                <a:solidFill>
                  <a:srgbClr val="D9E1FF"/>
                </a:solidFill>
                <a:latin typeface="Kanit" pitchFamily="34" charset="0"/>
                <a:ea typeface="Kanit" pitchFamily="34" charset="-122"/>
                <a:cs typeface="Kanit" pitchFamily="34" charset="-120"/>
              </a:rPr>
              <a:t>Inovasi dan Digitalisasi</a:t>
            </a:r>
            <a:endParaRPr lang="en-US" sz="1780" dirty="0"/>
          </a:p>
        </p:txBody>
      </p:sp>
      <p:sp>
        <p:nvSpPr>
          <p:cNvPr id="17" name="Text 13"/>
          <p:cNvSpPr/>
          <p:nvPr/>
        </p:nvSpPr>
        <p:spPr>
          <a:xfrm>
            <a:off x="2017038" y="4715470"/>
            <a:ext cx="6454616" cy="614363"/>
          </a:xfrm>
          <a:prstGeom prst="rect">
            <a:avLst/>
          </a:prstGeom>
          <a:noFill/>
          <a:ln/>
        </p:spPr>
        <p:txBody>
          <a:bodyPr wrap="square" rtlCol="0" anchor="t"/>
          <a:lstStyle/>
          <a:p>
            <a:pPr marL="0" indent="0" algn="l">
              <a:lnSpc>
                <a:spcPts val="2420"/>
              </a:lnSpc>
              <a:buNone/>
            </a:pPr>
            <a:r>
              <a:rPr lang="en-US" sz="1513" dirty="0">
                <a:solidFill>
                  <a:srgbClr val="D9E1FF"/>
                </a:solidFill>
                <a:latin typeface="Martel Sans" pitchFamily="34" charset="0"/>
                <a:ea typeface="Martel Sans" pitchFamily="34" charset="-122"/>
                <a:cs typeface="Martel Sans" pitchFamily="34" charset="-120"/>
              </a:rPr>
              <a:t>Mendorong inovasi produk/layanan dan adopsi teknologi digital untuk meningkatkan daya saing.</a:t>
            </a:r>
            <a:endParaRPr lang="en-US" sz="1513" dirty="0"/>
          </a:p>
        </p:txBody>
      </p:sp>
      <p:sp>
        <p:nvSpPr>
          <p:cNvPr id="18" name="Shape 14"/>
          <p:cNvSpPr/>
          <p:nvPr/>
        </p:nvSpPr>
        <p:spPr>
          <a:xfrm>
            <a:off x="1176576" y="6134160"/>
            <a:ext cx="672346" cy="23932"/>
          </a:xfrm>
          <a:prstGeom prst="roundRect">
            <a:avLst>
              <a:gd name="adj" fmla="val 144487"/>
            </a:avLst>
          </a:prstGeom>
          <a:solidFill>
            <a:srgbClr val="48446D"/>
          </a:solidFill>
          <a:ln/>
        </p:spPr>
      </p:sp>
      <p:sp>
        <p:nvSpPr>
          <p:cNvPr id="19" name="Shape 15"/>
          <p:cNvSpPr/>
          <p:nvPr/>
        </p:nvSpPr>
        <p:spPr>
          <a:xfrm>
            <a:off x="744379" y="5930027"/>
            <a:ext cx="432197" cy="432197"/>
          </a:xfrm>
          <a:prstGeom prst="roundRect">
            <a:avLst>
              <a:gd name="adj" fmla="val 8001"/>
            </a:avLst>
          </a:prstGeom>
          <a:solidFill>
            <a:srgbClr val="2F2B54"/>
          </a:solidFill>
          <a:ln/>
        </p:spPr>
      </p:sp>
      <p:sp>
        <p:nvSpPr>
          <p:cNvPr id="20" name="Text 16"/>
          <p:cNvSpPr/>
          <p:nvPr/>
        </p:nvSpPr>
        <p:spPr>
          <a:xfrm>
            <a:off x="890111" y="6010513"/>
            <a:ext cx="140732" cy="271224"/>
          </a:xfrm>
          <a:prstGeom prst="rect">
            <a:avLst/>
          </a:prstGeom>
          <a:noFill/>
          <a:ln/>
        </p:spPr>
        <p:txBody>
          <a:bodyPr wrap="none" rtlCol="0" anchor="t"/>
          <a:lstStyle/>
          <a:p>
            <a:pPr marL="0" indent="0" algn="ctr">
              <a:lnSpc>
                <a:spcPts val="2135"/>
              </a:lnSpc>
              <a:buNone/>
            </a:pPr>
            <a:r>
              <a:rPr lang="en-US" sz="2135" dirty="0">
                <a:solidFill>
                  <a:srgbClr val="D9E1FF"/>
                </a:solidFill>
                <a:latin typeface="Kanit" pitchFamily="34" charset="0"/>
                <a:ea typeface="Kanit" pitchFamily="34" charset="-122"/>
                <a:cs typeface="Kanit" pitchFamily="34" charset="-120"/>
              </a:rPr>
              <a:t>3</a:t>
            </a:r>
            <a:endParaRPr lang="en-US" sz="2135" dirty="0"/>
          </a:p>
        </p:txBody>
      </p:sp>
      <p:sp>
        <p:nvSpPr>
          <p:cNvPr id="21" name="Text 17"/>
          <p:cNvSpPr/>
          <p:nvPr/>
        </p:nvSpPr>
        <p:spPr>
          <a:xfrm>
            <a:off x="2017038" y="5905976"/>
            <a:ext cx="2259925" cy="282416"/>
          </a:xfrm>
          <a:prstGeom prst="rect">
            <a:avLst/>
          </a:prstGeom>
          <a:noFill/>
          <a:ln/>
        </p:spPr>
        <p:txBody>
          <a:bodyPr wrap="none" rtlCol="0" anchor="t"/>
          <a:lstStyle/>
          <a:p>
            <a:pPr marL="0" indent="0" algn="l">
              <a:lnSpc>
                <a:spcPts val="2224"/>
              </a:lnSpc>
              <a:buNone/>
            </a:pPr>
            <a:r>
              <a:rPr lang="en-US" sz="1780" dirty="0">
                <a:solidFill>
                  <a:srgbClr val="D9E1FF"/>
                </a:solidFill>
                <a:latin typeface="Kanit" pitchFamily="34" charset="0"/>
                <a:ea typeface="Kanit" pitchFamily="34" charset="-122"/>
                <a:cs typeface="Kanit" pitchFamily="34" charset="-120"/>
              </a:rPr>
              <a:t>Kemitraan Strategis</a:t>
            </a:r>
            <a:endParaRPr lang="en-US" sz="1780" dirty="0"/>
          </a:p>
        </p:txBody>
      </p:sp>
      <p:sp>
        <p:nvSpPr>
          <p:cNvPr id="22" name="Text 18"/>
          <p:cNvSpPr/>
          <p:nvPr/>
        </p:nvSpPr>
        <p:spPr>
          <a:xfrm>
            <a:off x="2017038" y="6303645"/>
            <a:ext cx="6454616" cy="614363"/>
          </a:xfrm>
          <a:prstGeom prst="rect">
            <a:avLst/>
          </a:prstGeom>
          <a:noFill/>
          <a:ln/>
        </p:spPr>
        <p:txBody>
          <a:bodyPr wrap="square" rtlCol="0" anchor="t"/>
          <a:lstStyle/>
          <a:p>
            <a:pPr marL="0" indent="0" algn="l">
              <a:lnSpc>
                <a:spcPts val="2420"/>
              </a:lnSpc>
              <a:buNone/>
            </a:pPr>
            <a:r>
              <a:rPr lang="en-US" sz="1513" dirty="0">
                <a:solidFill>
                  <a:srgbClr val="D9E1FF"/>
                </a:solidFill>
                <a:latin typeface="Martel Sans" pitchFamily="34" charset="0"/>
                <a:ea typeface="Martel Sans" pitchFamily="34" charset="-122"/>
                <a:cs typeface="Martel Sans" pitchFamily="34" charset="-120"/>
              </a:rPr>
              <a:t>Membangun sinergi dengan pihak swasta dan internasional untuk berbagi sumber daya dan pengetahuan.</a:t>
            </a:r>
            <a:endParaRPr lang="en-US" sz="151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1444347"/>
            <a:ext cx="5054322" cy="5340787"/>
          </a:xfrm>
          <a:prstGeom prst="rect">
            <a:avLst/>
          </a:prstGeom>
        </p:spPr>
      </p:pic>
      <p:sp>
        <p:nvSpPr>
          <p:cNvPr id="6" name="Text 2"/>
          <p:cNvSpPr/>
          <p:nvPr/>
        </p:nvSpPr>
        <p:spPr>
          <a:xfrm>
            <a:off x="6091238" y="1100018"/>
            <a:ext cx="7934325" cy="1016318"/>
          </a:xfrm>
          <a:prstGeom prst="rect">
            <a:avLst/>
          </a:prstGeom>
          <a:noFill/>
          <a:ln/>
        </p:spPr>
        <p:txBody>
          <a:bodyPr wrap="square" rtlCol="0" anchor="t"/>
          <a:lstStyle/>
          <a:p>
            <a:pPr marL="0" indent="0">
              <a:lnSpc>
                <a:spcPts val="4002"/>
              </a:lnSpc>
              <a:buNone/>
            </a:pPr>
            <a:r>
              <a:rPr lang="en-US" sz="3202" dirty="0">
                <a:solidFill>
                  <a:srgbClr val="FFFFFF"/>
                </a:solidFill>
                <a:latin typeface="Kanit" pitchFamily="34" charset="0"/>
                <a:ea typeface="Kanit" pitchFamily="34" charset="-122"/>
                <a:cs typeface="Kanit" pitchFamily="34" charset="-120"/>
              </a:rPr>
              <a:t>Sinergi antara Pemerintah, BUMN/BUMD/BUMDes, dan Masyarakat</a:t>
            </a:r>
            <a:endParaRPr lang="en-US" sz="3202" dirty="0"/>
          </a:p>
        </p:txBody>
      </p:sp>
      <p:pic>
        <p:nvPicPr>
          <p:cNvPr id="7" name="Image 2" descr="preencoded.png"/>
          <p:cNvPicPr>
            <a:picLocks noChangeAspect="1"/>
          </p:cNvPicPr>
          <p:nvPr/>
        </p:nvPicPr>
        <p:blipFill>
          <a:blip r:embed="rId5"/>
          <a:stretch>
            <a:fillRect/>
          </a:stretch>
        </p:blipFill>
        <p:spPr>
          <a:xfrm>
            <a:off x="6091238" y="2375535"/>
            <a:ext cx="431959" cy="431959"/>
          </a:xfrm>
          <a:prstGeom prst="rect">
            <a:avLst/>
          </a:prstGeom>
        </p:spPr>
      </p:pic>
      <p:sp>
        <p:nvSpPr>
          <p:cNvPr id="8" name="Text 3"/>
          <p:cNvSpPr/>
          <p:nvPr/>
        </p:nvSpPr>
        <p:spPr>
          <a:xfrm>
            <a:off x="6091238" y="2980253"/>
            <a:ext cx="2033111" cy="254198"/>
          </a:xfrm>
          <a:prstGeom prst="rect">
            <a:avLst/>
          </a:prstGeom>
          <a:noFill/>
          <a:ln/>
        </p:spPr>
        <p:txBody>
          <a:bodyPr wrap="none" rtlCol="0" anchor="t"/>
          <a:lstStyle/>
          <a:p>
            <a:pPr marL="0" indent="0" algn="l">
              <a:lnSpc>
                <a:spcPts val="2001"/>
              </a:lnSpc>
              <a:buNone/>
            </a:pPr>
            <a:r>
              <a:rPr lang="en-US" sz="1601" dirty="0">
                <a:solidFill>
                  <a:srgbClr val="D9E1FF"/>
                </a:solidFill>
                <a:latin typeface="Kanit" pitchFamily="34" charset="0"/>
                <a:ea typeface="Kanit" pitchFamily="34" charset="-122"/>
                <a:cs typeface="Kanit" pitchFamily="34" charset="-120"/>
              </a:rPr>
              <a:t>Pemerintah</a:t>
            </a:r>
            <a:endParaRPr lang="en-US" sz="1601" dirty="0"/>
          </a:p>
        </p:txBody>
      </p:sp>
      <p:sp>
        <p:nvSpPr>
          <p:cNvPr id="9" name="Text 4"/>
          <p:cNvSpPr/>
          <p:nvPr/>
        </p:nvSpPr>
        <p:spPr>
          <a:xfrm>
            <a:off x="6091238" y="3338036"/>
            <a:ext cx="7934325" cy="276582"/>
          </a:xfrm>
          <a:prstGeom prst="rect">
            <a:avLst/>
          </a:prstGeom>
          <a:noFill/>
          <a:ln/>
        </p:spPr>
        <p:txBody>
          <a:bodyPr wrap="none" rtlCol="0" anchor="t"/>
          <a:lstStyle/>
          <a:p>
            <a:pPr marL="0" indent="0" algn="l">
              <a:lnSpc>
                <a:spcPts val="2177"/>
              </a:lnSpc>
              <a:buNone/>
            </a:pPr>
            <a:r>
              <a:rPr lang="en-US" sz="1361" dirty="0">
                <a:solidFill>
                  <a:srgbClr val="D9E1FF"/>
                </a:solidFill>
                <a:latin typeface="Martel Sans" pitchFamily="34" charset="0"/>
                <a:ea typeface="Martel Sans" pitchFamily="34" charset="-122"/>
                <a:cs typeface="Martel Sans" pitchFamily="34" charset="-120"/>
              </a:rPr>
              <a:t>Memberikan dukungan kebijakan, pendanaan, dan pengembangan kapasitas.</a:t>
            </a:r>
            <a:endParaRPr lang="en-US" sz="1361" dirty="0"/>
          </a:p>
        </p:txBody>
      </p:sp>
      <p:pic>
        <p:nvPicPr>
          <p:cNvPr id="10" name="Image 3" descr="preencoded.png"/>
          <p:cNvPicPr>
            <a:picLocks noChangeAspect="1"/>
          </p:cNvPicPr>
          <p:nvPr/>
        </p:nvPicPr>
        <p:blipFill>
          <a:blip r:embed="rId6"/>
          <a:stretch>
            <a:fillRect/>
          </a:stretch>
        </p:blipFill>
        <p:spPr>
          <a:xfrm>
            <a:off x="6091238" y="4133017"/>
            <a:ext cx="431959" cy="431959"/>
          </a:xfrm>
          <a:prstGeom prst="rect">
            <a:avLst/>
          </a:prstGeom>
        </p:spPr>
      </p:pic>
      <p:sp>
        <p:nvSpPr>
          <p:cNvPr id="11" name="Text 5"/>
          <p:cNvSpPr/>
          <p:nvPr/>
        </p:nvSpPr>
        <p:spPr>
          <a:xfrm>
            <a:off x="6091238" y="4737735"/>
            <a:ext cx="2034302" cy="254198"/>
          </a:xfrm>
          <a:prstGeom prst="rect">
            <a:avLst/>
          </a:prstGeom>
          <a:noFill/>
          <a:ln/>
        </p:spPr>
        <p:txBody>
          <a:bodyPr wrap="none" rtlCol="0" anchor="t"/>
          <a:lstStyle/>
          <a:p>
            <a:pPr marL="0" indent="0" algn="l">
              <a:lnSpc>
                <a:spcPts val="2001"/>
              </a:lnSpc>
              <a:buNone/>
            </a:pPr>
            <a:r>
              <a:rPr lang="en-US" sz="1601" dirty="0">
                <a:solidFill>
                  <a:srgbClr val="D9E1FF"/>
                </a:solidFill>
                <a:latin typeface="Kanit" pitchFamily="34" charset="0"/>
                <a:ea typeface="Kanit" pitchFamily="34" charset="-122"/>
                <a:cs typeface="Kanit" pitchFamily="34" charset="-120"/>
              </a:rPr>
              <a:t>BUMN/BUMD/BUMDes</a:t>
            </a:r>
            <a:endParaRPr lang="en-US" sz="1601" dirty="0"/>
          </a:p>
        </p:txBody>
      </p:sp>
      <p:sp>
        <p:nvSpPr>
          <p:cNvPr id="12" name="Text 6"/>
          <p:cNvSpPr/>
          <p:nvPr/>
        </p:nvSpPr>
        <p:spPr>
          <a:xfrm>
            <a:off x="6091238" y="5095518"/>
            <a:ext cx="7934325" cy="276582"/>
          </a:xfrm>
          <a:prstGeom prst="rect">
            <a:avLst/>
          </a:prstGeom>
          <a:noFill/>
          <a:ln/>
        </p:spPr>
        <p:txBody>
          <a:bodyPr wrap="none" rtlCol="0" anchor="t"/>
          <a:lstStyle/>
          <a:p>
            <a:pPr marL="0" indent="0" algn="l">
              <a:lnSpc>
                <a:spcPts val="2177"/>
              </a:lnSpc>
              <a:buNone/>
            </a:pPr>
            <a:r>
              <a:rPr lang="en-US" sz="1361" dirty="0">
                <a:solidFill>
                  <a:srgbClr val="D9E1FF"/>
                </a:solidFill>
                <a:latin typeface="Martel Sans" pitchFamily="34" charset="0"/>
                <a:ea typeface="Martel Sans" pitchFamily="34" charset="-122"/>
                <a:cs typeface="Martel Sans" pitchFamily="34" charset="-120"/>
              </a:rPr>
              <a:t>Menyediakan layanan publik, menggerakan ekonomi lokal, dan menciptakan lapangan kerja.</a:t>
            </a:r>
            <a:endParaRPr lang="en-US" sz="1361" dirty="0"/>
          </a:p>
        </p:txBody>
      </p:sp>
      <p:pic>
        <p:nvPicPr>
          <p:cNvPr id="13" name="Image 4" descr="preencoded.png"/>
          <p:cNvPicPr>
            <a:picLocks noChangeAspect="1"/>
          </p:cNvPicPr>
          <p:nvPr/>
        </p:nvPicPr>
        <p:blipFill>
          <a:blip r:embed="rId7"/>
          <a:stretch>
            <a:fillRect/>
          </a:stretch>
        </p:blipFill>
        <p:spPr>
          <a:xfrm>
            <a:off x="6091238" y="5890498"/>
            <a:ext cx="431959" cy="431959"/>
          </a:xfrm>
          <a:prstGeom prst="rect">
            <a:avLst/>
          </a:prstGeom>
        </p:spPr>
      </p:pic>
      <p:sp>
        <p:nvSpPr>
          <p:cNvPr id="14" name="Text 7"/>
          <p:cNvSpPr/>
          <p:nvPr/>
        </p:nvSpPr>
        <p:spPr>
          <a:xfrm>
            <a:off x="6091238" y="6495217"/>
            <a:ext cx="2033111" cy="254198"/>
          </a:xfrm>
          <a:prstGeom prst="rect">
            <a:avLst/>
          </a:prstGeom>
          <a:noFill/>
          <a:ln/>
        </p:spPr>
        <p:txBody>
          <a:bodyPr wrap="none" rtlCol="0" anchor="t"/>
          <a:lstStyle/>
          <a:p>
            <a:pPr marL="0" indent="0" algn="l">
              <a:lnSpc>
                <a:spcPts val="2001"/>
              </a:lnSpc>
              <a:buNone/>
            </a:pPr>
            <a:r>
              <a:rPr lang="en-US" sz="1601" dirty="0">
                <a:solidFill>
                  <a:srgbClr val="D9E1FF"/>
                </a:solidFill>
                <a:latin typeface="Kanit" pitchFamily="34" charset="0"/>
                <a:ea typeface="Kanit" pitchFamily="34" charset="-122"/>
                <a:cs typeface="Kanit" pitchFamily="34" charset="-120"/>
              </a:rPr>
              <a:t>Masyarakat</a:t>
            </a:r>
            <a:endParaRPr lang="en-US" sz="1601" dirty="0"/>
          </a:p>
        </p:txBody>
      </p:sp>
      <p:sp>
        <p:nvSpPr>
          <p:cNvPr id="15" name="Text 8"/>
          <p:cNvSpPr/>
          <p:nvPr/>
        </p:nvSpPr>
        <p:spPr>
          <a:xfrm>
            <a:off x="6091238" y="6852999"/>
            <a:ext cx="7934325" cy="276582"/>
          </a:xfrm>
          <a:prstGeom prst="rect">
            <a:avLst/>
          </a:prstGeom>
          <a:noFill/>
          <a:ln/>
        </p:spPr>
        <p:txBody>
          <a:bodyPr wrap="none" rtlCol="0" anchor="t"/>
          <a:lstStyle/>
          <a:p>
            <a:pPr marL="0" indent="0" algn="l">
              <a:lnSpc>
                <a:spcPts val="2177"/>
              </a:lnSpc>
              <a:buNone/>
            </a:pPr>
            <a:r>
              <a:rPr lang="en-US" sz="1361" dirty="0">
                <a:solidFill>
                  <a:srgbClr val="D9E1FF"/>
                </a:solidFill>
                <a:latin typeface="Martel Sans" pitchFamily="34" charset="0"/>
                <a:ea typeface="Martel Sans" pitchFamily="34" charset="-122"/>
                <a:cs typeface="Martel Sans" pitchFamily="34" charset="-120"/>
              </a:rPr>
              <a:t>Menjadi penerima manfaat dan mitra dalam mengawasi dan memberikan umpan balik.</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10343" y="2463522"/>
            <a:ext cx="4953595" cy="3302437"/>
          </a:xfrm>
          <a:prstGeom prst="rect">
            <a:avLst/>
          </a:prstGeom>
        </p:spPr>
      </p:pic>
      <p:sp>
        <p:nvSpPr>
          <p:cNvPr id="6" name="Text 2"/>
          <p:cNvSpPr/>
          <p:nvPr/>
        </p:nvSpPr>
        <p:spPr>
          <a:xfrm>
            <a:off x="745927" y="770453"/>
            <a:ext cx="7652147" cy="1253728"/>
          </a:xfrm>
          <a:prstGeom prst="rect">
            <a:avLst/>
          </a:prstGeom>
          <a:noFill/>
          <a:ln/>
        </p:spPr>
        <p:txBody>
          <a:bodyPr wrap="square" rtlCol="0" anchor="t"/>
          <a:lstStyle/>
          <a:p>
            <a:pPr marL="0" indent="0">
              <a:lnSpc>
                <a:spcPts val="4936"/>
              </a:lnSpc>
              <a:buNone/>
            </a:pPr>
            <a:r>
              <a:rPr lang="en-US" sz="3949" dirty="0">
                <a:solidFill>
                  <a:srgbClr val="FFFFFF"/>
                </a:solidFill>
                <a:latin typeface="Kanit" pitchFamily="34" charset="0"/>
                <a:ea typeface="Kanit" pitchFamily="34" charset="-122"/>
                <a:cs typeface="Kanit" pitchFamily="34" charset="-120"/>
              </a:rPr>
              <a:t>Studi Kasus Keberhasilan BUMN/BUMD/BUMDes</a:t>
            </a:r>
            <a:endParaRPr lang="en-US" sz="3949" dirty="0"/>
          </a:p>
        </p:txBody>
      </p:sp>
      <p:pic>
        <p:nvPicPr>
          <p:cNvPr id="7" name="Image 2" descr="preencoded.png"/>
          <p:cNvPicPr>
            <a:picLocks noChangeAspect="1"/>
          </p:cNvPicPr>
          <p:nvPr/>
        </p:nvPicPr>
        <p:blipFill>
          <a:blip r:embed="rId5"/>
          <a:stretch>
            <a:fillRect/>
          </a:stretch>
        </p:blipFill>
        <p:spPr>
          <a:xfrm>
            <a:off x="745927" y="2343864"/>
            <a:ext cx="1065609" cy="1705094"/>
          </a:xfrm>
          <a:prstGeom prst="rect">
            <a:avLst/>
          </a:prstGeom>
        </p:spPr>
      </p:pic>
      <p:sp>
        <p:nvSpPr>
          <p:cNvPr id="8" name="Text 3"/>
          <p:cNvSpPr/>
          <p:nvPr/>
        </p:nvSpPr>
        <p:spPr>
          <a:xfrm>
            <a:off x="2131219" y="2556986"/>
            <a:ext cx="2507456" cy="313373"/>
          </a:xfrm>
          <a:prstGeom prst="rect">
            <a:avLst/>
          </a:prstGeom>
          <a:noFill/>
          <a:ln/>
        </p:spPr>
        <p:txBody>
          <a:bodyPr wrap="none" rtlCol="0" anchor="t"/>
          <a:lstStyle/>
          <a:p>
            <a:pPr marL="0" indent="0" algn="l">
              <a:lnSpc>
                <a:spcPts val="2468"/>
              </a:lnSpc>
              <a:buNone/>
            </a:pPr>
            <a:r>
              <a:rPr lang="en-US" sz="1974" dirty="0">
                <a:solidFill>
                  <a:srgbClr val="D9E1FF"/>
                </a:solidFill>
                <a:latin typeface="Kanit" pitchFamily="34" charset="0"/>
                <a:ea typeface="Kanit" pitchFamily="34" charset="-122"/>
                <a:cs typeface="Kanit" pitchFamily="34" charset="-120"/>
              </a:rPr>
              <a:t>BUMDes Tirta Mandiri</a:t>
            </a:r>
            <a:endParaRPr lang="en-US" sz="1974" dirty="0"/>
          </a:p>
        </p:txBody>
      </p:sp>
      <p:sp>
        <p:nvSpPr>
          <p:cNvPr id="9" name="Text 4"/>
          <p:cNvSpPr/>
          <p:nvPr/>
        </p:nvSpPr>
        <p:spPr>
          <a:xfrm>
            <a:off x="2131219" y="2998232"/>
            <a:ext cx="6266855" cy="681990"/>
          </a:xfrm>
          <a:prstGeom prst="rect">
            <a:avLst/>
          </a:prstGeom>
          <a:noFill/>
          <a:ln/>
        </p:spPr>
        <p:txBody>
          <a:bodyPr wrap="square" rtlCol="0" anchor="t"/>
          <a:lstStyle/>
          <a:p>
            <a:pPr marL="0" indent="0" algn="l">
              <a:lnSpc>
                <a:spcPts val="2685"/>
              </a:lnSpc>
              <a:buNone/>
            </a:pPr>
            <a:r>
              <a:rPr lang="en-US" sz="1678" dirty="0">
                <a:solidFill>
                  <a:srgbClr val="D9E1FF"/>
                </a:solidFill>
                <a:latin typeface="Martel Sans" pitchFamily="34" charset="0"/>
                <a:ea typeface="Martel Sans" pitchFamily="34" charset="-122"/>
                <a:cs typeface="Martel Sans" pitchFamily="34" charset="-120"/>
              </a:rPr>
              <a:t>Sukses mengelola usaha air bersih dan pariwisata untuk meningkatkan kesejahteraan masyarakat desa.</a:t>
            </a:r>
            <a:endParaRPr lang="en-US" sz="1678" dirty="0"/>
          </a:p>
        </p:txBody>
      </p:sp>
      <p:pic>
        <p:nvPicPr>
          <p:cNvPr id="10" name="Image 3" descr="preencoded.png"/>
          <p:cNvPicPr>
            <a:picLocks noChangeAspect="1"/>
          </p:cNvPicPr>
          <p:nvPr/>
        </p:nvPicPr>
        <p:blipFill>
          <a:blip r:embed="rId6"/>
          <a:stretch>
            <a:fillRect/>
          </a:stretch>
        </p:blipFill>
        <p:spPr>
          <a:xfrm>
            <a:off x="745927" y="4048958"/>
            <a:ext cx="1065609" cy="1705094"/>
          </a:xfrm>
          <a:prstGeom prst="rect">
            <a:avLst/>
          </a:prstGeom>
        </p:spPr>
      </p:pic>
      <p:sp>
        <p:nvSpPr>
          <p:cNvPr id="11" name="Text 5"/>
          <p:cNvSpPr/>
          <p:nvPr/>
        </p:nvSpPr>
        <p:spPr>
          <a:xfrm>
            <a:off x="2131219" y="4262080"/>
            <a:ext cx="2507456" cy="313373"/>
          </a:xfrm>
          <a:prstGeom prst="rect">
            <a:avLst/>
          </a:prstGeom>
          <a:noFill/>
          <a:ln/>
        </p:spPr>
        <p:txBody>
          <a:bodyPr wrap="none" rtlCol="0" anchor="t"/>
          <a:lstStyle/>
          <a:p>
            <a:pPr marL="0" indent="0" algn="l">
              <a:lnSpc>
                <a:spcPts val="2468"/>
              </a:lnSpc>
              <a:buNone/>
            </a:pPr>
            <a:r>
              <a:rPr lang="en-US" sz="1974" dirty="0">
                <a:solidFill>
                  <a:srgbClr val="D9E1FF"/>
                </a:solidFill>
                <a:latin typeface="Kanit" pitchFamily="34" charset="0"/>
                <a:ea typeface="Kanit" pitchFamily="34" charset="-122"/>
                <a:cs typeface="Kanit" pitchFamily="34" charset="-120"/>
              </a:rPr>
              <a:t>BUMD Jawa Barat</a:t>
            </a:r>
            <a:endParaRPr lang="en-US" sz="1974" dirty="0"/>
          </a:p>
        </p:txBody>
      </p:sp>
      <p:sp>
        <p:nvSpPr>
          <p:cNvPr id="12" name="Text 6"/>
          <p:cNvSpPr/>
          <p:nvPr/>
        </p:nvSpPr>
        <p:spPr>
          <a:xfrm>
            <a:off x="2131219" y="4703326"/>
            <a:ext cx="6266855" cy="681990"/>
          </a:xfrm>
          <a:prstGeom prst="rect">
            <a:avLst/>
          </a:prstGeom>
          <a:noFill/>
          <a:ln/>
        </p:spPr>
        <p:txBody>
          <a:bodyPr wrap="square" rtlCol="0" anchor="t"/>
          <a:lstStyle/>
          <a:p>
            <a:pPr marL="0" indent="0" algn="l">
              <a:lnSpc>
                <a:spcPts val="2685"/>
              </a:lnSpc>
              <a:buNone/>
            </a:pPr>
            <a:r>
              <a:rPr lang="en-US" sz="1678" dirty="0">
                <a:solidFill>
                  <a:srgbClr val="D9E1FF"/>
                </a:solidFill>
                <a:latin typeface="Martel Sans" pitchFamily="34" charset="0"/>
                <a:ea typeface="Martel Sans" pitchFamily="34" charset="-122"/>
                <a:cs typeface="Martel Sans" pitchFamily="34" charset="-120"/>
              </a:rPr>
              <a:t>Berkembang menjadi BUMD terkemuka dengan diversifikasi bisnis dan profesionalisme manajemen.</a:t>
            </a:r>
            <a:endParaRPr lang="en-US" sz="1678" dirty="0"/>
          </a:p>
        </p:txBody>
      </p:sp>
      <p:pic>
        <p:nvPicPr>
          <p:cNvPr id="13" name="Image 4" descr="preencoded.png"/>
          <p:cNvPicPr>
            <a:picLocks noChangeAspect="1"/>
          </p:cNvPicPr>
          <p:nvPr/>
        </p:nvPicPr>
        <p:blipFill>
          <a:blip r:embed="rId7"/>
          <a:stretch>
            <a:fillRect/>
          </a:stretch>
        </p:blipFill>
        <p:spPr>
          <a:xfrm>
            <a:off x="745927" y="5754053"/>
            <a:ext cx="1065609" cy="1705094"/>
          </a:xfrm>
          <a:prstGeom prst="rect">
            <a:avLst/>
          </a:prstGeom>
        </p:spPr>
      </p:pic>
      <p:sp>
        <p:nvSpPr>
          <p:cNvPr id="14" name="Text 7"/>
          <p:cNvSpPr/>
          <p:nvPr/>
        </p:nvSpPr>
        <p:spPr>
          <a:xfrm>
            <a:off x="2131219" y="5967174"/>
            <a:ext cx="2507456" cy="313373"/>
          </a:xfrm>
          <a:prstGeom prst="rect">
            <a:avLst/>
          </a:prstGeom>
          <a:noFill/>
          <a:ln/>
        </p:spPr>
        <p:txBody>
          <a:bodyPr wrap="none" rtlCol="0" anchor="t"/>
          <a:lstStyle/>
          <a:p>
            <a:pPr marL="0" indent="0" algn="l">
              <a:lnSpc>
                <a:spcPts val="2468"/>
              </a:lnSpc>
              <a:buNone/>
            </a:pPr>
            <a:r>
              <a:rPr lang="en-US" sz="1974" dirty="0">
                <a:solidFill>
                  <a:srgbClr val="D9E1FF"/>
                </a:solidFill>
                <a:latin typeface="Kanit" pitchFamily="34" charset="0"/>
                <a:ea typeface="Kanit" pitchFamily="34" charset="-122"/>
                <a:cs typeface="Kanit" pitchFamily="34" charset="-120"/>
              </a:rPr>
              <a:t>BUMN Pertamina</a:t>
            </a:r>
            <a:endParaRPr lang="en-US" sz="1974" dirty="0"/>
          </a:p>
        </p:txBody>
      </p:sp>
      <p:sp>
        <p:nvSpPr>
          <p:cNvPr id="15" name="Text 8"/>
          <p:cNvSpPr/>
          <p:nvPr/>
        </p:nvSpPr>
        <p:spPr>
          <a:xfrm>
            <a:off x="2131219" y="6408420"/>
            <a:ext cx="6266855" cy="681990"/>
          </a:xfrm>
          <a:prstGeom prst="rect">
            <a:avLst/>
          </a:prstGeom>
          <a:noFill/>
          <a:ln/>
        </p:spPr>
        <p:txBody>
          <a:bodyPr wrap="square" rtlCol="0" anchor="t"/>
          <a:lstStyle/>
          <a:p>
            <a:pPr marL="0" indent="0" algn="l">
              <a:lnSpc>
                <a:spcPts val="2685"/>
              </a:lnSpc>
              <a:buNone/>
            </a:pPr>
            <a:r>
              <a:rPr lang="en-US" sz="1678" dirty="0">
                <a:solidFill>
                  <a:srgbClr val="D9E1FF"/>
                </a:solidFill>
                <a:latin typeface="Martel Sans" pitchFamily="34" charset="0"/>
                <a:ea typeface="Martel Sans" pitchFamily="34" charset="-122"/>
                <a:cs typeface="Martel Sans" pitchFamily="34" charset="-120"/>
              </a:rPr>
              <a:t>Mampu berinovasi dan berekspansi global sebagai pemain utama di industri energi.</a:t>
            </a:r>
            <a:endParaRPr lang="en-US" sz="1678"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71C4E"/>
          </a:solidFill>
          <a:ln/>
        </p:spPr>
      </p:sp>
      <p:sp>
        <p:nvSpPr>
          <p:cNvPr id="3" name="Shape 1"/>
          <p:cNvSpPr/>
          <p:nvPr/>
        </p:nvSpPr>
        <p:spPr>
          <a:xfrm>
            <a:off x="0" y="0"/>
            <a:ext cx="14630400" cy="8229600"/>
          </a:xfrm>
          <a:prstGeom prst="rect">
            <a:avLst/>
          </a:prstGeom>
          <a:solidFill>
            <a:srgbClr val="100C35"/>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301823" y="2283738"/>
            <a:ext cx="4882634" cy="3662005"/>
          </a:xfrm>
          <a:prstGeom prst="rect">
            <a:avLst/>
          </a:prstGeom>
        </p:spPr>
      </p:pic>
      <p:sp>
        <p:nvSpPr>
          <p:cNvPr id="6" name="Text 2"/>
          <p:cNvSpPr/>
          <p:nvPr/>
        </p:nvSpPr>
        <p:spPr>
          <a:xfrm>
            <a:off x="6331625" y="664964"/>
            <a:ext cx="7453551" cy="1420654"/>
          </a:xfrm>
          <a:prstGeom prst="rect">
            <a:avLst/>
          </a:prstGeom>
          <a:noFill/>
          <a:ln/>
        </p:spPr>
        <p:txBody>
          <a:bodyPr wrap="square" rtlCol="0" anchor="t"/>
          <a:lstStyle/>
          <a:p>
            <a:pPr marL="0" indent="0">
              <a:lnSpc>
                <a:spcPts val="5593"/>
              </a:lnSpc>
              <a:buNone/>
            </a:pPr>
            <a:r>
              <a:rPr lang="en-US" sz="4475" dirty="0">
                <a:solidFill>
                  <a:srgbClr val="FFFFFF"/>
                </a:solidFill>
                <a:latin typeface="Kanit" pitchFamily="34" charset="0"/>
                <a:ea typeface="Kanit" pitchFamily="34" charset="-122"/>
                <a:cs typeface="Kanit" pitchFamily="34" charset="-120"/>
              </a:rPr>
              <a:t>Kesimpulan dan Rekomendasi</a:t>
            </a:r>
            <a:endParaRPr lang="en-US" sz="4475" dirty="0"/>
          </a:p>
        </p:txBody>
      </p:sp>
      <p:sp>
        <p:nvSpPr>
          <p:cNvPr id="7" name="Shape 3"/>
          <p:cNvSpPr/>
          <p:nvPr/>
        </p:nvSpPr>
        <p:spPr>
          <a:xfrm>
            <a:off x="6331625" y="2719507"/>
            <a:ext cx="543401" cy="543401"/>
          </a:xfrm>
          <a:prstGeom prst="roundRect">
            <a:avLst>
              <a:gd name="adj" fmla="val 8000"/>
            </a:avLst>
          </a:prstGeom>
          <a:solidFill>
            <a:srgbClr val="2F2B54"/>
          </a:solidFill>
          <a:ln/>
        </p:spPr>
      </p:sp>
      <p:sp>
        <p:nvSpPr>
          <p:cNvPr id="8" name="Text 4"/>
          <p:cNvSpPr/>
          <p:nvPr/>
        </p:nvSpPr>
        <p:spPr>
          <a:xfrm>
            <a:off x="6548914" y="2820710"/>
            <a:ext cx="108823" cy="340995"/>
          </a:xfrm>
          <a:prstGeom prst="rect">
            <a:avLst/>
          </a:prstGeom>
          <a:noFill/>
          <a:ln/>
        </p:spPr>
        <p:txBody>
          <a:bodyPr wrap="none" rtlCol="0" anchor="t"/>
          <a:lstStyle/>
          <a:p>
            <a:pPr marL="0" indent="0" algn="ctr">
              <a:lnSpc>
                <a:spcPts val="2685"/>
              </a:lnSpc>
              <a:buNone/>
            </a:pPr>
            <a:r>
              <a:rPr lang="en-US" sz="2685" dirty="0">
                <a:solidFill>
                  <a:srgbClr val="D9E1FF"/>
                </a:solidFill>
                <a:latin typeface="Kanit" pitchFamily="34" charset="0"/>
                <a:ea typeface="Kanit" pitchFamily="34" charset="-122"/>
                <a:cs typeface="Kanit" pitchFamily="34" charset="-120"/>
              </a:rPr>
              <a:t>1</a:t>
            </a:r>
            <a:endParaRPr lang="en-US" sz="2685" dirty="0"/>
          </a:p>
        </p:txBody>
      </p:sp>
      <p:sp>
        <p:nvSpPr>
          <p:cNvPr id="9" name="Text 5"/>
          <p:cNvSpPr/>
          <p:nvPr/>
        </p:nvSpPr>
        <p:spPr>
          <a:xfrm>
            <a:off x="7116485" y="2719507"/>
            <a:ext cx="4827151" cy="355044"/>
          </a:xfrm>
          <a:prstGeom prst="rect">
            <a:avLst/>
          </a:prstGeom>
          <a:noFill/>
          <a:ln/>
        </p:spPr>
        <p:txBody>
          <a:bodyPr wrap="none" rtlCol="0" anchor="t"/>
          <a:lstStyle/>
          <a:p>
            <a:pPr marL="0" indent="0">
              <a:lnSpc>
                <a:spcPts val="2797"/>
              </a:lnSpc>
              <a:buNone/>
            </a:pPr>
            <a:r>
              <a:rPr lang="en-US" sz="2237" dirty="0">
                <a:solidFill>
                  <a:srgbClr val="D9E1FF"/>
                </a:solidFill>
                <a:latin typeface="Kanit" pitchFamily="34" charset="0"/>
                <a:ea typeface="Kanit" pitchFamily="34" charset="-122"/>
                <a:cs typeface="Kanit" pitchFamily="34" charset="-120"/>
              </a:rPr>
              <a:t>Peran Strategis BUMN/BUMD/BUMDes</a:t>
            </a:r>
            <a:endParaRPr lang="en-US" sz="2237" dirty="0"/>
          </a:p>
        </p:txBody>
      </p:sp>
      <p:sp>
        <p:nvSpPr>
          <p:cNvPr id="10" name="Text 6"/>
          <p:cNvSpPr/>
          <p:nvPr/>
        </p:nvSpPr>
        <p:spPr>
          <a:xfrm>
            <a:off x="7116485" y="3219450"/>
            <a:ext cx="6668691" cy="772954"/>
          </a:xfrm>
          <a:prstGeom prst="rect">
            <a:avLst/>
          </a:prstGeom>
          <a:noFill/>
          <a:ln/>
        </p:spPr>
        <p:txBody>
          <a:bodyPr wrap="square" rtlCol="0" anchor="t"/>
          <a:lstStyle/>
          <a:p>
            <a:pPr marL="0" indent="0">
              <a:lnSpc>
                <a:spcPts val="3043"/>
              </a:lnSpc>
              <a:buNone/>
            </a:pPr>
            <a:r>
              <a:rPr lang="en-US" sz="1902" dirty="0">
                <a:solidFill>
                  <a:srgbClr val="D9E1FF"/>
                </a:solidFill>
                <a:latin typeface="Martel Sans" pitchFamily="34" charset="0"/>
                <a:ea typeface="Martel Sans" pitchFamily="34" charset="-122"/>
                <a:cs typeface="Martel Sans" pitchFamily="34" charset="-120"/>
              </a:rPr>
              <a:t>Entitas usaha milik pemerintah memiliki peran penting dalam pembangunan nasional, daerah, dan desa.</a:t>
            </a:r>
            <a:endParaRPr lang="en-US" sz="1902" dirty="0"/>
          </a:p>
        </p:txBody>
      </p:sp>
      <p:sp>
        <p:nvSpPr>
          <p:cNvPr id="11" name="Shape 7"/>
          <p:cNvSpPr/>
          <p:nvPr/>
        </p:nvSpPr>
        <p:spPr>
          <a:xfrm>
            <a:off x="6331625" y="4505563"/>
            <a:ext cx="543401" cy="543401"/>
          </a:xfrm>
          <a:prstGeom prst="roundRect">
            <a:avLst>
              <a:gd name="adj" fmla="val 8000"/>
            </a:avLst>
          </a:prstGeom>
          <a:solidFill>
            <a:srgbClr val="2F2B54"/>
          </a:solidFill>
          <a:ln/>
        </p:spPr>
      </p:sp>
      <p:sp>
        <p:nvSpPr>
          <p:cNvPr id="12" name="Text 8"/>
          <p:cNvSpPr/>
          <p:nvPr/>
        </p:nvSpPr>
        <p:spPr>
          <a:xfrm>
            <a:off x="6516529" y="4606766"/>
            <a:ext cx="173593" cy="340995"/>
          </a:xfrm>
          <a:prstGeom prst="rect">
            <a:avLst/>
          </a:prstGeom>
          <a:noFill/>
          <a:ln/>
        </p:spPr>
        <p:txBody>
          <a:bodyPr wrap="none" rtlCol="0" anchor="t"/>
          <a:lstStyle/>
          <a:p>
            <a:pPr marL="0" indent="0" algn="ctr">
              <a:lnSpc>
                <a:spcPts val="2685"/>
              </a:lnSpc>
              <a:buNone/>
            </a:pPr>
            <a:r>
              <a:rPr lang="en-US" sz="2685" dirty="0">
                <a:solidFill>
                  <a:srgbClr val="D9E1FF"/>
                </a:solidFill>
                <a:latin typeface="Kanit" pitchFamily="34" charset="0"/>
                <a:ea typeface="Kanit" pitchFamily="34" charset="-122"/>
                <a:cs typeface="Kanit" pitchFamily="34" charset="-120"/>
              </a:rPr>
              <a:t>2</a:t>
            </a:r>
            <a:endParaRPr lang="en-US" sz="2685" dirty="0"/>
          </a:p>
        </p:txBody>
      </p:sp>
      <p:sp>
        <p:nvSpPr>
          <p:cNvPr id="13" name="Text 9"/>
          <p:cNvSpPr/>
          <p:nvPr/>
        </p:nvSpPr>
        <p:spPr>
          <a:xfrm>
            <a:off x="7116485" y="4505563"/>
            <a:ext cx="4036576" cy="355044"/>
          </a:xfrm>
          <a:prstGeom prst="rect">
            <a:avLst/>
          </a:prstGeom>
          <a:noFill/>
          <a:ln/>
        </p:spPr>
        <p:txBody>
          <a:bodyPr wrap="none" rtlCol="0" anchor="t"/>
          <a:lstStyle/>
          <a:p>
            <a:pPr marL="0" indent="0">
              <a:lnSpc>
                <a:spcPts val="2797"/>
              </a:lnSpc>
              <a:buNone/>
            </a:pPr>
            <a:r>
              <a:rPr lang="en-US" sz="2237" dirty="0">
                <a:solidFill>
                  <a:srgbClr val="D9E1FF"/>
                </a:solidFill>
                <a:latin typeface="Kanit" pitchFamily="34" charset="0"/>
                <a:ea typeface="Kanit" pitchFamily="34" charset="-122"/>
                <a:cs typeface="Kanit" pitchFamily="34" charset="-120"/>
              </a:rPr>
              <a:t>Tantangan yang Harus Dihadapi</a:t>
            </a:r>
            <a:endParaRPr lang="en-US" sz="2237" dirty="0"/>
          </a:p>
        </p:txBody>
      </p:sp>
      <p:sp>
        <p:nvSpPr>
          <p:cNvPr id="14" name="Text 10"/>
          <p:cNvSpPr/>
          <p:nvPr/>
        </p:nvSpPr>
        <p:spPr>
          <a:xfrm>
            <a:off x="7116485" y="5005507"/>
            <a:ext cx="6668691" cy="772954"/>
          </a:xfrm>
          <a:prstGeom prst="rect">
            <a:avLst/>
          </a:prstGeom>
          <a:noFill/>
          <a:ln/>
        </p:spPr>
        <p:txBody>
          <a:bodyPr wrap="square" rtlCol="0" anchor="t"/>
          <a:lstStyle/>
          <a:p>
            <a:pPr marL="0" indent="0">
              <a:lnSpc>
                <a:spcPts val="3043"/>
              </a:lnSpc>
              <a:buNone/>
            </a:pPr>
            <a:r>
              <a:rPr lang="en-US" sz="1902" dirty="0">
                <a:solidFill>
                  <a:srgbClr val="D9E1FF"/>
                </a:solidFill>
                <a:latin typeface="Martel Sans" pitchFamily="34" charset="0"/>
                <a:ea typeface="Martel Sans" pitchFamily="34" charset="-122"/>
                <a:cs typeface="Martel Sans" pitchFamily="34" charset="-120"/>
              </a:rPr>
              <a:t>Menghadapi persaingan, intervensi politik, keterbatasan sumber daya, dan birokrasi yang berbelit.</a:t>
            </a:r>
            <a:endParaRPr lang="en-US" sz="1902" dirty="0"/>
          </a:p>
        </p:txBody>
      </p:sp>
      <p:sp>
        <p:nvSpPr>
          <p:cNvPr id="15" name="Shape 11"/>
          <p:cNvSpPr/>
          <p:nvPr/>
        </p:nvSpPr>
        <p:spPr>
          <a:xfrm>
            <a:off x="6331625" y="6291620"/>
            <a:ext cx="543401" cy="543401"/>
          </a:xfrm>
          <a:prstGeom prst="roundRect">
            <a:avLst>
              <a:gd name="adj" fmla="val 8000"/>
            </a:avLst>
          </a:prstGeom>
          <a:solidFill>
            <a:srgbClr val="2F2B54"/>
          </a:solidFill>
          <a:ln/>
        </p:spPr>
      </p:sp>
      <p:sp>
        <p:nvSpPr>
          <p:cNvPr id="16" name="Text 12"/>
          <p:cNvSpPr/>
          <p:nvPr/>
        </p:nvSpPr>
        <p:spPr>
          <a:xfrm>
            <a:off x="6514862" y="6392823"/>
            <a:ext cx="176927" cy="340995"/>
          </a:xfrm>
          <a:prstGeom prst="rect">
            <a:avLst/>
          </a:prstGeom>
          <a:noFill/>
          <a:ln/>
        </p:spPr>
        <p:txBody>
          <a:bodyPr wrap="none" rtlCol="0" anchor="t"/>
          <a:lstStyle/>
          <a:p>
            <a:pPr marL="0" indent="0" algn="ctr">
              <a:lnSpc>
                <a:spcPts val="2685"/>
              </a:lnSpc>
              <a:buNone/>
            </a:pPr>
            <a:r>
              <a:rPr lang="en-US" sz="2685" dirty="0">
                <a:solidFill>
                  <a:srgbClr val="D9E1FF"/>
                </a:solidFill>
                <a:latin typeface="Kanit" pitchFamily="34" charset="0"/>
                <a:ea typeface="Kanit" pitchFamily="34" charset="-122"/>
                <a:cs typeface="Kanit" pitchFamily="34" charset="-120"/>
              </a:rPr>
              <a:t>3</a:t>
            </a:r>
            <a:endParaRPr lang="en-US" sz="2685" dirty="0"/>
          </a:p>
        </p:txBody>
      </p:sp>
      <p:sp>
        <p:nvSpPr>
          <p:cNvPr id="17" name="Text 13"/>
          <p:cNvSpPr/>
          <p:nvPr/>
        </p:nvSpPr>
        <p:spPr>
          <a:xfrm>
            <a:off x="7116485" y="6291620"/>
            <a:ext cx="3390543" cy="355044"/>
          </a:xfrm>
          <a:prstGeom prst="rect">
            <a:avLst/>
          </a:prstGeom>
          <a:noFill/>
          <a:ln/>
        </p:spPr>
        <p:txBody>
          <a:bodyPr wrap="none" rtlCol="0" anchor="t"/>
          <a:lstStyle/>
          <a:p>
            <a:pPr marL="0" indent="0">
              <a:lnSpc>
                <a:spcPts val="2797"/>
              </a:lnSpc>
              <a:buNone/>
            </a:pPr>
            <a:r>
              <a:rPr lang="en-US" sz="2237" dirty="0">
                <a:solidFill>
                  <a:srgbClr val="D9E1FF"/>
                </a:solidFill>
                <a:latin typeface="Kanit" pitchFamily="34" charset="0"/>
                <a:ea typeface="Kanit" pitchFamily="34" charset="-122"/>
                <a:cs typeface="Kanit" pitchFamily="34" charset="-120"/>
              </a:rPr>
              <a:t>Arah Penguatan Eksistensi</a:t>
            </a:r>
            <a:endParaRPr lang="en-US" sz="2237" dirty="0"/>
          </a:p>
        </p:txBody>
      </p:sp>
      <p:sp>
        <p:nvSpPr>
          <p:cNvPr id="18" name="Text 14"/>
          <p:cNvSpPr/>
          <p:nvPr/>
        </p:nvSpPr>
        <p:spPr>
          <a:xfrm>
            <a:off x="7116485" y="6791563"/>
            <a:ext cx="6668691" cy="772954"/>
          </a:xfrm>
          <a:prstGeom prst="rect">
            <a:avLst/>
          </a:prstGeom>
          <a:noFill/>
          <a:ln/>
        </p:spPr>
        <p:txBody>
          <a:bodyPr wrap="square" rtlCol="0" anchor="t"/>
          <a:lstStyle/>
          <a:p>
            <a:pPr marL="0" indent="0">
              <a:lnSpc>
                <a:spcPts val="3043"/>
              </a:lnSpc>
              <a:buNone/>
            </a:pPr>
            <a:r>
              <a:rPr lang="en-US" sz="1902" dirty="0">
                <a:solidFill>
                  <a:srgbClr val="D9E1FF"/>
                </a:solidFill>
                <a:latin typeface="Martel Sans" pitchFamily="34" charset="0"/>
                <a:ea typeface="Martel Sans" pitchFamily="34" charset="-122"/>
                <a:cs typeface="Martel Sans" pitchFamily="34" charset="-120"/>
              </a:rPr>
              <a:t>Profesionalisasi manajemen, inovasi, kemitraan strategis, dan sinergi dengan pemangku kepentingan.</a:t>
            </a:r>
            <a:endParaRPr lang="en-US" sz="190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496</Words>
  <Application>Microsoft Office PowerPoint</Application>
  <PresentationFormat>Custom</PresentationFormat>
  <Paragraphs>77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2024-07-19T05:05:55Z</dcterms:created>
  <dcterms:modified xsi:type="dcterms:W3CDTF">2024-07-19T05:08:37Z</dcterms:modified>
</cp:coreProperties>
</file>