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1" r:id="rId1"/>
  </p:sldMasterIdLst>
  <p:notesMasterIdLst>
    <p:notesMasterId r:id="rId27"/>
  </p:notesMasterIdLst>
  <p:handoutMasterIdLst>
    <p:handoutMasterId r:id="rId28"/>
  </p:handoutMasterIdLst>
  <p:sldIdLst>
    <p:sldId id="256" r:id="rId2"/>
    <p:sldId id="260" r:id="rId3"/>
    <p:sldId id="258" r:id="rId4"/>
    <p:sldId id="259" r:id="rId5"/>
    <p:sldId id="261" r:id="rId6"/>
    <p:sldId id="263" r:id="rId7"/>
    <p:sldId id="274" r:id="rId8"/>
    <p:sldId id="264" r:id="rId9"/>
    <p:sldId id="275" r:id="rId10"/>
    <p:sldId id="265" r:id="rId11"/>
    <p:sldId id="266" r:id="rId12"/>
    <p:sldId id="267" r:id="rId13"/>
    <p:sldId id="268" r:id="rId14"/>
    <p:sldId id="276" r:id="rId15"/>
    <p:sldId id="270" r:id="rId16"/>
    <p:sldId id="271" r:id="rId17"/>
    <p:sldId id="269" r:id="rId18"/>
    <p:sldId id="277" r:id="rId19"/>
    <p:sldId id="272" r:id="rId20"/>
    <p:sldId id="273" r:id="rId21"/>
    <p:sldId id="279" r:id="rId22"/>
    <p:sldId id="280" r:id="rId23"/>
    <p:sldId id="281" r:id="rId24"/>
    <p:sldId id="282" r:id="rId25"/>
    <p:sldId id="278" r:id="rId26"/>
  </p:sldIdLst>
  <p:sldSz cx="9144000" cy="6858000" type="screen4x3"/>
  <p:notesSz cx="6854825" cy="97139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213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2887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3025" y="0"/>
            <a:ext cx="2970213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2887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26550"/>
            <a:ext cx="2970213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2887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3025" y="9226550"/>
            <a:ext cx="2970213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2DEEFB6A-A178-45A9-A106-F30D0FA75AD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1504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0213" cy="4873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3025" y="0"/>
            <a:ext cx="2970213" cy="4873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B79835-9586-405F-B90A-351861198F2F}" type="datetimeFigureOut">
              <a:rPr lang="id-ID" smtClean="0"/>
              <a:t>15/09/2023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41425" y="1214438"/>
            <a:ext cx="4371975" cy="3278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675188"/>
            <a:ext cx="5483225" cy="38242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226550"/>
            <a:ext cx="2970213" cy="4873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3025" y="9226550"/>
            <a:ext cx="2970213" cy="4873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D46C35-2C43-470C-900C-90F2E68EC89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8379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D46C35-2C43-470C-900C-90F2E68EC890}" type="slidenum">
              <a:rPr lang="id-ID" smtClean="0"/>
              <a:t>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990891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lumMod val="75000"/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554E3-58FD-4B20-B4E1-8E7D2B5AEC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15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A28AB-7454-4B43-953D-C173242B39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27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A28AB-7454-4B43-953D-C173242B391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4794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A28AB-7454-4B43-953D-C173242B39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6220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A28AB-7454-4B43-953D-C173242B391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171861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A28AB-7454-4B43-953D-C173242B39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4513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2EBF7-0D6B-4B4C-B00F-AF32585674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9232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97FCB-3611-4EA4-BD01-69B3530921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5181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863" y="96838"/>
            <a:ext cx="7158037" cy="1412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49325" y="1981200"/>
            <a:ext cx="3754438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56163" y="1981200"/>
            <a:ext cx="3754437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4615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203F3B1-94D2-4C2E-84AD-D4271631FCC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38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88756-9588-4980-A3DE-A07CE071FE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99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846D8-E6E5-48AB-8772-F4E985E000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693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4930D-732E-4BB5-8029-364CBC545D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528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D9F8D-2728-477F-A580-51044DC7E1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787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90AE2-14DD-45D4-AE4C-3842F4E164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902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A6968-C273-4A1E-9110-07B3EF6D42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914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6FCBD-58AA-4F40-8CC9-CE6823C7A6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889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00E1F-D95A-4FA7-A1A8-333A973CB4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418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cxnSp>
          <p:nvCxnSpPr>
            <p:cNvPr id="7" name="Straight Connector 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B51A28AB-7454-4B43-953D-C173242B39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748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2" r:id="rId1"/>
    <p:sldLayoutId id="2147483873" r:id="rId2"/>
    <p:sldLayoutId id="2147483874" r:id="rId3"/>
    <p:sldLayoutId id="2147483875" r:id="rId4"/>
    <p:sldLayoutId id="2147483876" r:id="rId5"/>
    <p:sldLayoutId id="2147483877" r:id="rId6"/>
    <p:sldLayoutId id="2147483878" r:id="rId7"/>
    <p:sldLayoutId id="2147483879" r:id="rId8"/>
    <p:sldLayoutId id="2147483880" r:id="rId9"/>
    <p:sldLayoutId id="2147483881" r:id="rId10"/>
    <p:sldLayoutId id="2147483882" r:id="rId11"/>
    <p:sldLayoutId id="2147483883" r:id="rId12"/>
    <p:sldLayoutId id="2147483884" r:id="rId13"/>
    <p:sldLayoutId id="2147483885" r:id="rId14"/>
    <p:sldLayoutId id="2147483886" r:id="rId15"/>
    <p:sldLayoutId id="2147483887" r:id="rId16"/>
    <p:sldLayoutId id="2147483888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3.jpeg"/><Relationship Id="rId5" Type="http://schemas.openxmlformats.org/officeDocument/2006/relationships/image" Target="../media/image1.png"/><Relationship Id="rId4" Type="http://schemas.openxmlformats.org/officeDocument/2006/relationships/image" Target="../media/image13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.jpeg"/><Relationship Id="rId5" Type="http://schemas.openxmlformats.org/officeDocument/2006/relationships/image" Target="../media/image1.png"/><Relationship Id="rId4" Type="http://schemas.openxmlformats.org/officeDocument/2006/relationships/image" Target="../media/image14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oleObject" Target="../embeddings/oleObject13.bin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5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oleObject" Target="../embeddings/oleObject15.bin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17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.jpeg"/><Relationship Id="rId5" Type="http://schemas.openxmlformats.org/officeDocument/2006/relationships/image" Target="../media/image1.png"/><Relationship Id="rId4" Type="http://schemas.openxmlformats.org/officeDocument/2006/relationships/image" Target="../media/image19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.jpeg"/><Relationship Id="rId5" Type="http://schemas.openxmlformats.org/officeDocument/2006/relationships/image" Target="../media/image1.png"/><Relationship Id="rId4" Type="http://schemas.openxmlformats.org/officeDocument/2006/relationships/image" Target="../media/image20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3.jpeg"/><Relationship Id="rId5" Type="http://schemas.openxmlformats.org/officeDocument/2006/relationships/image" Target="../media/image1.png"/><Relationship Id="rId4" Type="http://schemas.openxmlformats.org/officeDocument/2006/relationships/image" Target="../media/image21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22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3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22.bin"/><Relationship Id="rId10" Type="http://schemas.openxmlformats.org/officeDocument/2006/relationships/image" Target="../media/image3.jpeg"/><Relationship Id="rId4" Type="http://schemas.openxmlformats.org/officeDocument/2006/relationships/image" Target="../media/image23.wmf"/><Relationship Id="rId9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jpeg"/><Relationship Id="rId5" Type="http://schemas.openxmlformats.org/officeDocument/2006/relationships/image" Target="../media/image1.png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3.bin"/><Relationship Id="rId10" Type="http://schemas.openxmlformats.org/officeDocument/2006/relationships/image" Target="../media/image3.jpeg"/><Relationship Id="rId4" Type="http://schemas.openxmlformats.org/officeDocument/2006/relationships/image" Target="../media/image5.wmf"/><Relationship Id="rId9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oleObject" Target="../embeddings/oleObject5.bin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8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oleObject" Target="../embeddings/oleObject7.bin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4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oleObject" Target="../embeddings/oleObject9.bin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57891" y="2240761"/>
            <a:ext cx="7533986" cy="1646302"/>
          </a:xfrm>
        </p:spPr>
        <p:txBody>
          <a:bodyPr/>
          <a:lstStyle/>
          <a:p>
            <a:pPr algn="ctr"/>
            <a:r>
              <a:rPr lang="id-ID" b="1" dirty="0" smtClean="0">
                <a:solidFill>
                  <a:srgbClr val="006600"/>
                </a:solidFill>
              </a:rPr>
              <a:t/>
            </a:r>
            <a:br>
              <a:rPr lang="id-ID" b="1" dirty="0" smtClean="0">
                <a:solidFill>
                  <a:srgbClr val="006600"/>
                </a:solidFill>
              </a:rPr>
            </a:br>
            <a:r>
              <a:rPr lang="id-ID" b="1" dirty="0">
                <a:solidFill>
                  <a:srgbClr val="006600"/>
                </a:solidFill>
              </a:rPr>
              <a:t/>
            </a:r>
            <a:br>
              <a:rPr lang="id-ID" b="1" dirty="0">
                <a:solidFill>
                  <a:srgbClr val="006600"/>
                </a:solidFill>
              </a:rPr>
            </a:br>
            <a:r>
              <a:rPr lang="id-ID" b="1" dirty="0" smtClean="0">
                <a:solidFill>
                  <a:srgbClr val="006600"/>
                </a:solidFill>
              </a:rPr>
              <a:t/>
            </a:r>
            <a:br>
              <a:rPr lang="id-ID" b="1" dirty="0" smtClean="0">
                <a:solidFill>
                  <a:srgbClr val="006600"/>
                </a:solidFill>
              </a:rPr>
            </a:br>
            <a:r>
              <a:rPr lang="id-ID" b="1" dirty="0">
                <a:solidFill>
                  <a:srgbClr val="006600"/>
                </a:solidFill>
              </a:rPr>
              <a:t/>
            </a:r>
            <a:br>
              <a:rPr lang="id-ID" b="1" dirty="0">
                <a:solidFill>
                  <a:srgbClr val="006600"/>
                </a:solidFill>
              </a:rPr>
            </a:br>
            <a:r>
              <a:rPr lang="id-ID" b="1" dirty="0" smtClean="0">
                <a:solidFill>
                  <a:srgbClr val="006600"/>
                </a:solidFill>
              </a:rPr>
              <a:t/>
            </a:r>
            <a:br>
              <a:rPr lang="id-ID" b="1" dirty="0" smtClean="0">
                <a:solidFill>
                  <a:srgbClr val="006600"/>
                </a:solidFill>
              </a:rPr>
            </a:br>
            <a:r>
              <a:rPr lang="id-ID" b="1" dirty="0">
                <a:solidFill>
                  <a:srgbClr val="006600"/>
                </a:solidFill>
              </a:rPr>
              <a:t/>
            </a:r>
            <a:br>
              <a:rPr lang="id-ID" b="1" dirty="0">
                <a:solidFill>
                  <a:srgbClr val="006600"/>
                </a:solidFill>
              </a:rPr>
            </a:br>
            <a:r>
              <a:rPr lang="id-ID" b="1" dirty="0" smtClean="0">
                <a:solidFill>
                  <a:srgbClr val="006600"/>
                </a:solidFill>
              </a:rPr>
              <a:t/>
            </a:r>
            <a:br>
              <a:rPr lang="id-ID" b="1" dirty="0" smtClean="0">
                <a:solidFill>
                  <a:srgbClr val="006600"/>
                </a:solidFill>
              </a:rPr>
            </a:br>
            <a:r>
              <a:rPr lang="en-US" b="1" dirty="0" err="1" smtClean="0">
                <a:solidFill>
                  <a:srgbClr val="006600"/>
                </a:solidFill>
              </a:rPr>
              <a:t>Nilai</a:t>
            </a:r>
            <a:r>
              <a:rPr lang="en-US" b="1" dirty="0" smtClean="0">
                <a:solidFill>
                  <a:srgbClr val="006600"/>
                </a:solidFill>
              </a:rPr>
              <a:t> </a:t>
            </a:r>
            <a:r>
              <a:rPr lang="en-US" b="1" dirty="0" err="1">
                <a:solidFill>
                  <a:srgbClr val="006600"/>
                </a:solidFill>
              </a:rPr>
              <a:t>Waktu</a:t>
            </a:r>
            <a:r>
              <a:rPr lang="en-US" b="1" dirty="0">
                <a:solidFill>
                  <a:srgbClr val="006600"/>
                </a:solidFill>
              </a:rPr>
              <a:t> </a:t>
            </a:r>
            <a:r>
              <a:rPr lang="en-US" b="1" dirty="0" err="1">
                <a:solidFill>
                  <a:srgbClr val="006600"/>
                </a:solidFill>
              </a:rPr>
              <a:t>dan</a:t>
            </a:r>
            <a:r>
              <a:rPr lang="en-US" b="1" dirty="0">
                <a:solidFill>
                  <a:srgbClr val="006600"/>
                </a:solidFill>
              </a:rPr>
              <a:t> </a:t>
            </a:r>
            <a:r>
              <a:rPr lang="en-US" b="1" dirty="0" err="1">
                <a:solidFill>
                  <a:srgbClr val="006600"/>
                </a:solidFill>
              </a:rPr>
              <a:t>Uang</a:t>
            </a:r>
            <a:r>
              <a:rPr lang="en-US" b="1" dirty="0">
                <a:solidFill>
                  <a:srgbClr val="006600"/>
                </a:solidFill>
              </a:rPr>
              <a:t/>
            </a:r>
            <a:br>
              <a:rPr lang="en-US" b="1" dirty="0">
                <a:solidFill>
                  <a:srgbClr val="006600"/>
                </a:solidFill>
              </a:rPr>
            </a:br>
            <a:r>
              <a:rPr lang="en-US" b="1" dirty="0">
                <a:solidFill>
                  <a:srgbClr val="006600"/>
                </a:solidFill>
              </a:rPr>
              <a:t>(</a:t>
            </a:r>
            <a:r>
              <a:rPr lang="en-US" b="1" i="1" dirty="0">
                <a:solidFill>
                  <a:srgbClr val="006600"/>
                </a:solidFill>
              </a:rPr>
              <a:t>Time Value of Money</a:t>
            </a:r>
            <a:r>
              <a:rPr lang="en-US" b="1" dirty="0">
                <a:solidFill>
                  <a:srgbClr val="006600"/>
                </a:solidFill>
              </a:rPr>
              <a:t>)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011524" y="4177998"/>
            <a:ext cx="5826719" cy="1096899"/>
          </a:xfrm>
        </p:spPr>
        <p:txBody>
          <a:bodyPr/>
          <a:lstStyle/>
          <a:p>
            <a:pPr algn="ctr"/>
            <a:r>
              <a:rPr lang="id-ID" dirty="0" smtClean="0"/>
              <a:t>Oleh</a:t>
            </a:r>
          </a:p>
          <a:p>
            <a:pPr algn="ctr"/>
            <a:r>
              <a:rPr lang="id-ID" dirty="0" smtClean="0"/>
              <a:t>Lalu Yayan Ardiansyah, S.Pd., M.Akun.</a:t>
            </a:r>
            <a:endParaRPr lang="en-US" dirty="0"/>
          </a:p>
        </p:txBody>
      </p:sp>
      <p:pic>
        <p:nvPicPr>
          <p:cNvPr id="261126" name="Picture 6" descr="Home 2 | Universitas Bumigor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4015" y="136477"/>
            <a:ext cx="1286087" cy="1264899"/>
          </a:xfrm>
          <a:prstGeom prst="roundRect">
            <a:avLst>
              <a:gd name="adj" fmla="val 8594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schemeClr val="bg1">
                <a:alpha val="40000"/>
              </a:schemeClr>
            </a:outerShdw>
            <a:reflection blurRad="12700" stA="23000" endPos="28000" dist="5000" dir="5400000" sy="-100000" algn="bl" rotWithShape="0"/>
          </a:effectLst>
        </p:spPr>
      </p:pic>
      <p:pic>
        <p:nvPicPr>
          <p:cNvPr id="261128" name="Picture 8" descr="File:Logo IT Telkom Pwt.jpg - Wikimedia Common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474" y="136477"/>
            <a:ext cx="1883391" cy="1264899"/>
          </a:xfrm>
          <a:prstGeom prst="roundRect">
            <a:avLst>
              <a:gd name="adj" fmla="val 8594"/>
            </a:avLst>
          </a:prstGeom>
          <a:noFill/>
          <a:ln>
            <a:noFill/>
          </a:ln>
          <a:effectLst>
            <a:glow rad="63500">
              <a:schemeClr val="bg1">
                <a:alpha val="40000"/>
              </a:schemeClr>
            </a:glow>
            <a:reflection blurRad="6350" stA="52000" endA="300" endPos="35000" dir="5400000" sy="-100000" algn="bl" rotWithShape="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/>
          <p:cNvSpPr>
            <a:spLocks noGrp="1" noChangeArrowheads="1"/>
          </p:cNvSpPr>
          <p:nvPr>
            <p:ph type="title"/>
          </p:nvPr>
        </p:nvSpPr>
        <p:spPr>
          <a:xfrm>
            <a:off x="931863" y="500063"/>
            <a:ext cx="7158037" cy="754062"/>
          </a:xfrm>
        </p:spPr>
        <p:txBody>
          <a:bodyPr/>
          <a:lstStyle/>
          <a:p>
            <a:r>
              <a:rPr lang="en-US" sz="3200">
                <a:solidFill>
                  <a:srgbClr val="006600"/>
                </a:solidFill>
              </a:rPr>
              <a:t>Nilai yang Akan Datang dari Anuitas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idx="1"/>
          </p:nvPr>
        </p:nvSpPr>
        <p:spPr>
          <a:xfrm>
            <a:off x="1809750" y="1600200"/>
            <a:ext cx="7029450" cy="4906963"/>
          </a:xfrm>
        </p:spPr>
        <p:txBody>
          <a:bodyPr>
            <a:normAutofit lnSpcReduction="10000"/>
          </a:bodyPr>
          <a:lstStyle/>
          <a:p>
            <a:r>
              <a:rPr lang="en-US" sz="2800"/>
              <a:t>Anuitas = sejumlah uang yang dibayar atau diterima secara periodik dengan jumlah yg sama dalam jangka waktu tertentu</a:t>
            </a:r>
          </a:p>
          <a:p>
            <a:r>
              <a:rPr lang="en-US" sz="2800"/>
              <a:t>Sifat anuitas:</a:t>
            </a:r>
          </a:p>
          <a:p>
            <a:pPr lvl="1"/>
            <a:r>
              <a:rPr lang="en-US" sz="2400"/>
              <a:t>Jumlah pembayaran tetap/sama (</a:t>
            </a:r>
            <a:r>
              <a:rPr lang="en-US" sz="2400" i="1"/>
              <a:t>equal payments</a:t>
            </a:r>
            <a:r>
              <a:rPr lang="en-US" sz="2400"/>
              <a:t>)</a:t>
            </a:r>
          </a:p>
          <a:p>
            <a:pPr lvl="1"/>
            <a:r>
              <a:rPr lang="en-US" sz="2400"/>
              <a:t>Jarak periode antar angsuran sama (</a:t>
            </a:r>
            <a:r>
              <a:rPr lang="en-US" sz="2400" i="1"/>
              <a:t>equal periods between payments</a:t>
            </a:r>
            <a:r>
              <a:rPr lang="en-US" sz="2400"/>
              <a:t>)</a:t>
            </a:r>
          </a:p>
          <a:p>
            <a:pPr lvl="1"/>
            <a:r>
              <a:rPr lang="en-US" sz="2400"/>
              <a:t>Pembayaran pertama dilakukan pada akhir periode pertama (</a:t>
            </a:r>
            <a:r>
              <a:rPr lang="en-US" sz="2400" i="1"/>
              <a:t>in arrears</a:t>
            </a:r>
            <a:r>
              <a:rPr lang="en-US" sz="2400"/>
              <a:t>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0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40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40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40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40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40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0642" grpId="0"/>
      <p:bldP spid="24064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>
          <a:xfrm>
            <a:off x="931863" y="419100"/>
            <a:ext cx="7158037" cy="793750"/>
          </a:xfrm>
        </p:spPr>
        <p:txBody>
          <a:bodyPr/>
          <a:lstStyle/>
          <a:p>
            <a:r>
              <a:rPr lang="en-US" sz="1800" b="1">
                <a:solidFill>
                  <a:srgbClr val="006600"/>
                </a:solidFill>
              </a:rPr>
              <a:t>Nilai yang Akan Datang dari Anuitas ………………</a:t>
            </a:r>
          </a:p>
        </p:txBody>
      </p:sp>
      <p:sp>
        <p:nvSpPr>
          <p:cNvPr id="242691" name="Rectangle 3"/>
          <p:cNvSpPr>
            <a:spLocks noGrp="1" noChangeArrowheads="1"/>
          </p:cNvSpPr>
          <p:nvPr>
            <p:ph idx="1"/>
          </p:nvPr>
        </p:nvSpPr>
        <p:spPr>
          <a:xfrm>
            <a:off x="1674813" y="1600200"/>
            <a:ext cx="7164387" cy="49244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Uang Rp 1.000 diterima secara rutin (tiap akhir tahun) selama 4 tahun, semuanya ditabung dengan tingkat bunga 10% per tahun</a:t>
            </a:r>
          </a:p>
          <a:p>
            <a:pPr>
              <a:lnSpc>
                <a:spcPct val="90000"/>
              </a:lnSpc>
            </a:pPr>
            <a:r>
              <a:rPr lang="en-US" sz="2400"/>
              <a:t>Pada akhir tahun ke-4, uang yang diterima pada akhir tahun ke-1 akan menjadi: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/>
              <a:t>	Rp 1.000 x (1 + 10%)</a:t>
            </a:r>
            <a:r>
              <a:rPr lang="en-US" sz="2400" baseline="50000"/>
              <a:t>3</a:t>
            </a:r>
            <a:r>
              <a:rPr lang="en-US" sz="2400"/>
              <a:t> = Rp 1.331</a:t>
            </a:r>
          </a:p>
          <a:p>
            <a:pPr>
              <a:lnSpc>
                <a:spcPct val="90000"/>
              </a:lnSpc>
            </a:pPr>
            <a:r>
              <a:rPr lang="en-US" sz="2400"/>
              <a:t>Pada akhir tahun ke-4, uang yang diterima pada akhir tahun ke-2 akan menjadi: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/>
              <a:t>	Rp 1.000 x (1 + 10%)</a:t>
            </a:r>
            <a:r>
              <a:rPr lang="en-US" sz="2400" baseline="50000"/>
              <a:t>2</a:t>
            </a:r>
            <a:r>
              <a:rPr lang="en-US" sz="2400"/>
              <a:t> = Rp 1.210</a:t>
            </a:r>
          </a:p>
          <a:p>
            <a:pPr>
              <a:lnSpc>
                <a:spcPct val="90000"/>
              </a:lnSpc>
            </a:pPr>
            <a:r>
              <a:rPr lang="en-US" sz="2400"/>
              <a:t>Pada akhir tahun ke-4, uang yang diterima pada akhir tahun ke-3 akan menjadi: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/>
              <a:t>	Rp 1.000 x (1 + 10%)</a:t>
            </a:r>
            <a:r>
              <a:rPr lang="en-US" sz="2400" baseline="50000"/>
              <a:t>1</a:t>
            </a:r>
            <a:r>
              <a:rPr lang="en-US" sz="2400"/>
              <a:t> = Rp 1.100</a:t>
            </a:r>
          </a:p>
        </p:txBody>
      </p:sp>
      <p:pic>
        <p:nvPicPr>
          <p:cNvPr id="4" name="Picture 6" descr="Home 2 | Universitas Bumigor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3879" y="102508"/>
            <a:ext cx="791571" cy="778530"/>
          </a:xfrm>
          <a:prstGeom prst="roundRect">
            <a:avLst>
              <a:gd name="adj" fmla="val 8594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schemeClr val="bg1">
                <a:alpha val="40000"/>
              </a:schemeClr>
            </a:outerShdw>
            <a:reflection blurRad="12700" stA="23000" endPos="28000" dist="5000" dir="5400000" sy="-100000" algn="bl" rotWithShape="0"/>
          </a:effectLst>
        </p:spPr>
      </p:pic>
      <p:pic>
        <p:nvPicPr>
          <p:cNvPr id="5" name="Picture 8" descr="File:Logo IT Telkom Pwt.jpg - Wikimedia Common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1928" y="103115"/>
            <a:ext cx="1158301" cy="777923"/>
          </a:xfrm>
          <a:prstGeom prst="roundRect">
            <a:avLst>
              <a:gd name="adj" fmla="val 8594"/>
            </a:avLst>
          </a:prstGeom>
          <a:noFill/>
          <a:ln>
            <a:noFill/>
          </a:ln>
          <a:effectLst>
            <a:glow rad="63500">
              <a:schemeClr val="bg1">
                <a:alpha val="40000"/>
              </a:schemeClr>
            </a:glow>
            <a:reflection blurRad="6350" stA="52000" endA="300" endPos="35000" dir="5400000" sy="-100000" algn="bl" rotWithShape="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2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42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42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42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42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42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42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426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2690" grpId="0"/>
      <p:bldP spid="242691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/>
          <p:cNvSpPr>
            <a:spLocks noGrp="1" noChangeArrowheads="1"/>
          </p:cNvSpPr>
          <p:nvPr>
            <p:ph type="title"/>
          </p:nvPr>
        </p:nvSpPr>
        <p:spPr>
          <a:xfrm>
            <a:off x="931863" y="473075"/>
            <a:ext cx="7158037" cy="700088"/>
          </a:xfrm>
        </p:spPr>
        <p:txBody>
          <a:bodyPr/>
          <a:lstStyle/>
          <a:p>
            <a:r>
              <a:rPr lang="en-US" sz="1800" b="1">
                <a:solidFill>
                  <a:srgbClr val="006600"/>
                </a:solidFill>
              </a:rPr>
              <a:t>Nilai yang Akan Datang dari Anuitas ………………….</a:t>
            </a:r>
          </a:p>
        </p:txBody>
      </p:sp>
      <p:sp>
        <p:nvSpPr>
          <p:cNvPr id="243715" name="Rectangle 3"/>
          <p:cNvSpPr>
            <a:spLocks noGrp="1" noChangeArrowheads="1"/>
          </p:cNvSpPr>
          <p:nvPr>
            <p:ph idx="1"/>
          </p:nvPr>
        </p:nvSpPr>
        <p:spPr>
          <a:xfrm>
            <a:off x="1733550" y="1600200"/>
            <a:ext cx="7105650" cy="4924425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400"/>
              <a:t>Pada akhir tahun ke-4, uang yang diterima pada akhir tahun ke-4 akan menjadi: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/>
              <a:t>	Rp 1.000 x (1 + 10%)</a:t>
            </a:r>
            <a:r>
              <a:rPr lang="en-US" sz="2400" baseline="50000"/>
              <a:t>0</a:t>
            </a:r>
            <a:r>
              <a:rPr lang="en-US" sz="2400"/>
              <a:t> = Rp 1.000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/>
              <a:t>	Catatan: uang tersebut belum sempat dibungakan (karena diterima di akhir tahun)</a:t>
            </a:r>
          </a:p>
          <a:p>
            <a:pPr>
              <a:lnSpc>
                <a:spcPct val="90000"/>
              </a:lnSpc>
            </a:pPr>
            <a:r>
              <a:rPr lang="en-US" sz="2400"/>
              <a:t>Dengan demikian, pada akhir tahun ke-4, jumlah seluruh uang yang diterima akan menjadi: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/>
              <a:t>	Rp 1.331 + Rp 1.210 + Rp 1.100 + Rp 1.000 = Rp 4.641</a:t>
            </a:r>
          </a:p>
          <a:p>
            <a:pPr>
              <a:lnSpc>
                <a:spcPct val="90000"/>
              </a:lnSpc>
            </a:pPr>
            <a:r>
              <a:rPr lang="en-US" sz="2400"/>
              <a:t>Yang dimaksud dengan nilai yang akan datang dari anuitas adalah jumlah keseluruhan uang tersebut (Rp 4.641)</a:t>
            </a:r>
          </a:p>
        </p:txBody>
      </p:sp>
      <p:pic>
        <p:nvPicPr>
          <p:cNvPr id="4" name="Picture 6" descr="Home 2 | Universitas Bumigor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3879" y="102508"/>
            <a:ext cx="791571" cy="778530"/>
          </a:xfrm>
          <a:prstGeom prst="roundRect">
            <a:avLst>
              <a:gd name="adj" fmla="val 8594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schemeClr val="bg1">
                <a:alpha val="40000"/>
              </a:schemeClr>
            </a:outerShdw>
            <a:reflection blurRad="12700" stA="23000" endPos="28000" dist="5000" dir="5400000" sy="-100000" algn="bl" rotWithShape="0"/>
          </a:effectLst>
        </p:spPr>
      </p:pic>
      <p:pic>
        <p:nvPicPr>
          <p:cNvPr id="5" name="Picture 8" descr="File:Logo IT Telkom Pwt.jpg - Wikimedia Common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1928" y="103115"/>
            <a:ext cx="1158301" cy="777923"/>
          </a:xfrm>
          <a:prstGeom prst="roundRect">
            <a:avLst>
              <a:gd name="adj" fmla="val 8594"/>
            </a:avLst>
          </a:prstGeom>
          <a:noFill/>
          <a:ln>
            <a:noFill/>
          </a:ln>
          <a:effectLst>
            <a:glow rad="63500">
              <a:schemeClr val="bg1">
                <a:alpha val="40000"/>
              </a:schemeClr>
            </a:glow>
            <a:reflection blurRad="6350" stA="52000" endA="300" endPos="35000" dir="5400000" sy="-100000" algn="bl" rotWithShape="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3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43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43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43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43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43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43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3714" grpId="0"/>
      <p:bldP spid="24371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Rectangle 2"/>
          <p:cNvSpPr>
            <a:spLocks noGrp="1" noChangeArrowheads="1"/>
          </p:cNvSpPr>
          <p:nvPr>
            <p:ph type="title"/>
          </p:nvPr>
        </p:nvSpPr>
        <p:spPr>
          <a:xfrm>
            <a:off x="931863" y="527050"/>
            <a:ext cx="7158037" cy="673100"/>
          </a:xfrm>
        </p:spPr>
        <p:txBody>
          <a:bodyPr/>
          <a:lstStyle/>
          <a:p>
            <a:r>
              <a:rPr lang="en-US" sz="1800" b="1">
                <a:solidFill>
                  <a:srgbClr val="006600"/>
                </a:solidFill>
              </a:rPr>
              <a:t>Nilai yang Akan Datang dari Anuitas ………………</a:t>
            </a:r>
          </a:p>
        </p:txBody>
      </p:sp>
      <p:sp>
        <p:nvSpPr>
          <p:cNvPr id="244739" name="Rectangle 3"/>
          <p:cNvSpPr>
            <a:spLocks noGrp="1" noChangeArrowheads="1"/>
          </p:cNvSpPr>
          <p:nvPr>
            <p:ph idx="1"/>
          </p:nvPr>
        </p:nvSpPr>
        <p:spPr>
          <a:xfrm>
            <a:off x="2438400" y="1479550"/>
            <a:ext cx="6705600" cy="2424113"/>
          </a:xfrm>
        </p:spPr>
        <p:txBody>
          <a:bodyPr>
            <a:normAutofit lnSpcReduction="10000"/>
          </a:bodyPr>
          <a:lstStyle/>
          <a:p>
            <a:r>
              <a:rPr lang="en-US" sz="2800"/>
              <a:t>Jika…</a:t>
            </a:r>
          </a:p>
          <a:p>
            <a:pPr lvl="1"/>
            <a:r>
              <a:rPr lang="en-US" sz="2400" i="1"/>
              <a:t>S</a:t>
            </a:r>
            <a:r>
              <a:rPr lang="en-US" sz="2400" i="1" baseline="-25000"/>
              <a:t>n</a:t>
            </a:r>
            <a:r>
              <a:rPr lang="en-US" sz="2400"/>
              <a:t> = nilai yg akan datang dr anuitas</a:t>
            </a:r>
          </a:p>
          <a:p>
            <a:pPr lvl="1">
              <a:buFont typeface="Wingdings" pitchFamily="2" charset="2"/>
              <a:buNone/>
            </a:pPr>
            <a:r>
              <a:rPr lang="en-US" sz="2400"/>
              <a:t>           selama </a:t>
            </a:r>
            <a:r>
              <a:rPr lang="en-US" sz="2400" i="1"/>
              <a:t>n</a:t>
            </a:r>
            <a:r>
              <a:rPr lang="en-US" sz="2400"/>
              <a:t> periode</a:t>
            </a:r>
          </a:p>
          <a:p>
            <a:pPr lvl="1"/>
            <a:r>
              <a:rPr lang="en-US" sz="2400" i="1"/>
              <a:t>A </a:t>
            </a:r>
            <a:r>
              <a:rPr lang="en-US" sz="2400"/>
              <a:t> = anuitas</a:t>
            </a:r>
          </a:p>
          <a:p>
            <a:r>
              <a:rPr lang="en-US" sz="2800"/>
              <a:t>Maka…</a:t>
            </a:r>
          </a:p>
        </p:txBody>
      </p:sp>
      <p:graphicFrame>
        <p:nvGraphicFramePr>
          <p:cNvPr id="244740" name="Object 4"/>
          <p:cNvGraphicFramePr>
            <a:graphicFrameLocks noChangeAspect="1"/>
          </p:cNvGraphicFramePr>
          <p:nvPr/>
        </p:nvGraphicFramePr>
        <p:xfrm>
          <a:off x="3001963" y="3797300"/>
          <a:ext cx="4024312" cy="1503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4746" name="Equation" r:id="rId3" imgW="1155600" imgH="431640" progId="Equation.3">
                  <p:embed/>
                </p:oleObj>
              </mc:Choice>
              <mc:Fallback>
                <p:oleObj name="Equation" r:id="rId3" imgW="1155600" imgH="4316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1963" y="3797300"/>
                        <a:ext cx="4024312" cy="1503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4741" name="Rectangle 5"/>
          <p:cNvSpPr>
            <a:spLocks noChangeArrowheads="1"/>
          </p:cNvSpPr>
          <p:nvPr/>
        </p:nvSpPr>
        <p:spPr bwMode="auto">
          <a:xfrm>
            <a:off x="2438400" y="5392738"/>
            <a:ext cx="6705600" cy="1236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47675" indent="-447675" eaLnBrk="1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n"/>
            </a:pPr>
            <a:r>
              <a:rPr lang="en-US" sz="2600"/>
              <a:t>Nilai yg akan datang dr anuitas (</a:t>
            </a:r>
            <a:r>
              <a:rPr lang="en-US" sz="2600" i="1"/>
              <a:t>S</a:t>
            </a:r>
            <a:r>
              <a:rPr lang="en-US" sz="2600" i="1" baseline="-25000"/>
              <a:t>n</a:t>
            </a:r>
            <a:r>
              <a:rPr lang="en-US" sz="2600"/>
              <a:t>) = akumulasi nilai dari pembayaran periodik selama </a:t>
            </a:r>
            <a:r>
              <a:rPr lang="en-US" sz="2600" i="1"/>
              <a:t>n</a:t>
            </a:r>
            <a:r>
              <a:rPr lang="en-US" sz="2600"/>
              <a:t> periode pada tingkat bunga </a:t>
            </a:r>
            <a:r>
              <a:rPr lang="en-US" sz="2600" i="1"/>
              <a:t>i</a:t>
            </a:r>
          </a:p>
        </p:txBody>
      </p:sp>
      <p:sp>
        <p:nvSpPr>
          <p:cNvPr id="244742" name="Rectangle 6"/>
          <p:cNvSpPr>
            <a:spLocks noChangeArrowheads="1"/>
          </p:cNvSpPr>
          <p:nvPr/>
        </p:nvSpPr>
        <p:spPr bwMode="auto">
          <a:xfrm>
            <a:off x="4892675" y="3856038"/>
            <a:ext cx="2087563" cy="1354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4743" name="AutoShape 7"/>
          <p:cNvSpPr>
            <a:spLocks noChangeArrowheads="1"/>
          </p:cNvSpPr>
          <p:nvPr/>
        </p:nvSpPr>
        <p:spPr bwMode="auto">
          <a:xfrm>
            <a:off x="7345363" y="3948113"/>
            <a:ext cx="1616075" cy="669925"/>
          </a:xfrm>
          <a:prstGeom prst="wedgeRectCallout">
            <a:avLst>
              <a:gd name="adj1" fmla="val -71907"/>
              <a:gd name="adj2" fmla="val 35546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i="1"/>
              <a:t>Future value annuity factor</a:t>
            </a:r>
          </a:p>
        </p:txBody>
      </p:sp>
      <p:pic>
        <p:nvPicPr>
          <p:cNvPr id="8" name="Picture 6" descr="Home 2 | Universitas Bumigora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3879" y="102508"/>
            <a:ext cx="791571" cy="778530"/>
          </a:xfrm>
          <a:prstGeom prst="roundRect">
            <a:avLst>
              <a:gd name="adj" fmla="val 8594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schemeClr val="bg1">
                <a:alpha val="40000"/>
              </a:schemeClr>
            </a:outerShdw>
            <a:reflection blurRad="12700" stA="23000" endPos="28000" dist="5000" dir="5400000" sy="-100000" algn="bl" rotWithShape="0"/>
          </a:effectLst>
        </p:spPr>
      </p:pic>
      <p:pic>
        <p:nvPicPr>
          <p:cNvPr id="9" name="Picture 8" descr="File:Logo IT Telkom Pwt.jpg - Wikimedia Commons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1928" y="103115"/>
            <a:ext cx="1158301" cy="777923"/>
          </a:xfrm>
          <a:prstGeom prst="roundRect">
            <a:avLst>
              <a:gd name="adj" fmla="val 8594"/>
            </a:avLst>
          </a:prstGeom>
          <a:noFill/>
          <a:ln>
            <a:noFill/>
          </a:ln>
          <a:effectLst>
            <a:glow rad="63500">
              <a:schemeClr val="bg1">
                <a:alpha val="40000"/>
              </a:schemeClr>
            </a:glow>
            <a:reflection blurRad="6350" stA="52000" endA="300" endPos="35000" dir="5400000" sy="-100000" algn="bl" rotWithShape="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4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44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44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44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44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44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44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44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4474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2447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447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2447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4738" grpId="0"/>
      <p:bldP spid="244739" grpId="0" build="p"/>
      <p:bldP spid="244741" grpId="0" build="p"/>
      <p:bldP spid="244742" grpId="0" animBg="1"/>
      <p:bldP spid="244743" grpId="0" build="allAtOnce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>
          <a:xfrm>
            <a:off x="931863" y="647700"/>
            <a:ext cx="7158037" cy="565150"/>
          </a:xfrm>
        </p:spPr>
        <p:txBody>
          <a:bodyPr/>
          <a:lstStyle/>
          <a:p>
            <a:r>
              <a:rPr lang="en-US" sz="1800" b="1">
                <a:solidFill>
                  <a:srgbClr val="006600"/>
                </a:solidFill>
              </a:rPr>
              <a:t>Nilai yang Akan Datang dari Anuitas …………………</a:t>
            </a:r>
          </a:p>
        </p:txBody>
      </p:sp>
      <p:sp>
        <p:nvSpPr>
          <p:cNvPr id="258051" name="Rectangle 3"/>
          <p:cNvSpPr>
            <a:spLocks noGrp="1" noChangeArrowheads="1"/>
          </p:cNvSpPr>
          <p:nvPr>
            <p:ph idx="1"/>
          </p:nvPr>
        </p:nvSpPr>
        <p:spPr>
          <a:xfrm>
            <a:off x="2438400" y="1479550"/>
            <a:ext cx="6705600" cy="5106988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sz="2400"/>
              <a:t>Nilai yang akan datang dari anuitas Rp 1.000 yang diterima tiap akhir tahun selama 4 tahun, semuanya ditabung dengan tingkat bunga 10% per tahun, adalah (dengan rumus)…</a:t>
            </a:r>
          </a:p>
          <a:p>
            <a:pPr>
              <a:lnSpc>
                <a:spcPct val="80000"/>
              </a:lnSpc>
            </a:pPr>
            <a:endParaRPr lang="en-US" sz="2400"/>
          </a:p>
          <a:p>
            <a:pPr>
              <a:lnSpc>
                <a:spcPct val="80000"/>
              </a:lnSpc>
            </a:pPr>
            <a:endParaRPr lang="en-US" sz="2400"/>
          </a:p>
          <a:p>
            <a:pPr>
              <a:lnSpc>
                <a:spcPct val="80000"/>
              </a:lnSpc>
            </a:pPr>
            <a:endParaRPr lang="en-US" sz="2400"/>
          </a:p>
          <a:p>
            <a:pPr>
              <a:lnSpc>
                <a:spcPct val="80000"/>
              </a:lnSpc>
            </a:pPr>
            <a:endParaRPr lang="en-US" sz="2400"/>
          </a:p>
          <a:p>
            <a:pPr>
              <a:lnSpc>
                <a:spcPct val="80000"/>
              </a:lnSpc>
            </a:pPr>
            <a:endParaRPr lang="en-US" sz="2400"/>
          </a:p>
          <a:p>
            <a:pPr>
              <a:lnSpc>
                <a:spcPct val="80000"/>
              </a:lnSpc>
            </a:pPr>
            <a:endParaRPr lang="en-US" sz="2400"/>
          </a:p>
          <a:p>
            <a:pPr>
              <a:lnSpc>
                <a:spcPct val="80000"/>
              </a:lnSpc>
            </a:pPr>
            <a:r>
              <a:rPr lang="en-US" sz="2400"/>
              <a:t>Jika jumlah uang dan/atau tingkat bunga berubah-ubah, rumus tersebut tidak dpt digunakan (hrs dihitung satu per satu dgn rumus nilai yang akan datang)</a:t>
            </a:r>
          </a:p>
        </p:txBody>
      </p:sp>
      <p:graphicFrame>
        <p:nvGraphicFramePr>
          <p:cNvPr id="258052" name="Object 4"/>
          <p:cNvGraphicFramePr>
            <a:graphicFrameLocks noChangeAspect="1"/>
          </p:cNvGraphicFramePr>
          <p:nvPr/>
        </p:nvGraphicFramePr>
        <p:xfrm>
          <a:off x="2890838" y="2997200"/>
          <a:ext cx="3136900" cy="201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8058" name="Equation" r:id="rId3" imgW="1600200" imgH="1028520" progId="Equation.3">
                  <p:embed/>
                </p:oleObj>
              </mc:Choice>
              <mc:Fallback>
                <p:oleObj name="Equation" r:id="rId3" imgW="1600200" imgH="102852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0838" y="2997200"/>
                        <a:ext cx="3136900" cy="2016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6" descr="Home 2 | Universitas Bumigora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3879" y="102508"/>
            <a:ext cx="791571" cy="778530"/>
          </a:xfrm>
          <a:prstGeom prst="roundRect">
            <a:avLst>
              <a:gd name="adj" fmla="val 8594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schemeClr val="bg1">
                <a:alpha val="40000"/>
              </a:schemeClr>
            </a:outerShdw>
            <a:reflection blurRad="12700" stA="23000" endPos="28000" dist="5000" dir="5400000" sy="-100000" algn="bl" rotWithShape="0"/>
          </a:effectLst>
        </p:spPr>
      </p:pic>
      <p:pic>
        <p:nvPicPr>
          <p:cNvPr id="6" name="Picture 8" descr="File:Logo IT Telkom Pwt.jpg - Wikimedia Commons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1928" y="103115"/>
            <a:ext cx="1158301" cy="777923"/>
          </a:xfrm>
          <a:prstGeom prst="roundRect">
            <a:avLst>
              <a:gd name="adj" fmla="val 8594"/>
            </a:avLst>
          </a:prstGeom>
          <a:noFill/>
          <a:ln>
            <a:noFill/>
          </a:ln>
          <a:effectLst>
            <a:glow rad="63500">
              <a:schemeClr val="bg1">
                <a:alpha val="40000"/>
              </a:schemeClr>
            </a:glow>
            <a:reflection blurRad="6350" stA="52000" endA="300" endPos="35000" dir="5400000" sy="-100000" algn="bl" rotWithShape="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8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5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58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58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8050" grpId="0"/>
      <p:bldP spid="258051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/>
          <p:cNvSpPr>
            <a:spLocks noGrp="1" noChangeArrowheads="1"/>
          </p:cNvSpPr>
          <p:nvPr>
            <p:ph type="title"/>
          </p:nvPr>
        </p:nvSpPr>
        <p:spPr>
          <a:xfrm>
            <a:off x="931863" y="446088"/>
            <a:ext cx="7158037" cy="766762"/>
          </a:xfrm>
        </p:spPr>
        <p:txBody>
          <a:bodyPr/>
          <a:lstStyle/>
          <a:p>
            <a:r>
              <a:rPr lang="en-US" sz="3200">
                <a:solidFill>
                  <a:srgbClr val="006600"/>
                </a:solidFill>
              </a:rPr>
              <a:t>Nilai Sekarang dari Anuitas</a:t>
            </a:r>
          </a:p>
        </p:txBody>
      </p:sp>
      <p:sp>
        <p:nvSpPr>
          <p:cNvPr id="246787" name="Rectangle 3"/>
          <p:cNvSpPr>
            <a:spLocks noGrp="1" noChangeArrowheads="1"/>
          </p:cNvSpPr>
          <p:nvPr>
            <p:ph idx="1"/>
          </p:nvPr>
        </p:nvSpPr>
        <p:spPr>
          <a:xfrm>
            <a:off x="2438400" y="1600200"/>
            <a:ext cx="6400800" cy="49244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Uang Rp 1.000 diterima secara rutin (tiap akhir tahun) selama 4 tahun mendatang, semuanya didiskonto dengan tingkat diskonto 10% per tahun</a:t>
            </a:r>
          </a:p>
          <a:p>
            <a:pPr>
              <a:lnSpc>
                <a:spcPct val="90000"/>
              </a:lnSpc>
            </a:pPr>
            <a:r>
              <a:rPr lang="en-US" sz="2400"/>
              <a:t>Nilai sekarang uang yang akan diterima pada akhir tahun ke-1 adalah: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4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400"/>
          </a:p>
          <a:p>
            <a:pPr>
              <a:lnSpc>
                <a:spcPct val="90000"/>
              </a:lnSpc>
            </a:pPr>
            <a:r>
              <a:rPr lang="en-US" sz="2400"/>
              <a:t>Nilai sekarang uang yang akan diterima pada akhir tahun ke-2 adalah: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/>
              <a:t>	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400"/>
          </a:p>
        </p:txBody>
      </p:sp>
      <p:graphicFrame>
        <p:nvGraphicFramePr>
          <p:cNvPr id="246790" name="Object 6"/>
          <p:cNvGraphicFramePr>
            <a:graphicFrameLocks noChangeAspect="1"/>
          </p:cNvGraphicFramePr>
          <p:nvPr/>
        </p:nvGraphicFramePr>
        <p:xfrm>
          <a:off x="2763838" y="3744913"/>
          <a:ext cx="3082925" cy="765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804" name="Equation" r:id="rId3" imgW="1739880" imgH="431640" progId="Equation.3">
                  <p:embed/>
                </p:oleObj>
              </mc:Choice>
              <mc:Fallback>
                <p:oleObj name="Equation" r:id="rId3" imgW="1739880" imgH="4316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63838" y="3744913"/>
                        <a:ext cx="3082925" cy="765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6793" name="Object 9"/>
          <p:cNvGraphicFramePr>
            <a:graphicFrameLocks noChangeAspect="1"/>
          </p:cNvGraphicFramePr>
          <p:nvPr/>
        </p:nvGraphicFramePr>
        <p:xfrm>
          <a:off x="2854325" y="5464175"/>
          <a:ext cx="3105150" cy="765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805" name="Equation" r:id="rId5" imgW="1752480" imgH="431640" progId="Equation.3">
                  <p:embed/>
                </p:oleObj>
              </mc:Choice>
              <mc:Fallback>
                <p:oleObj name="Equation" r:id="rId5" imgW="1752480" imgH="43164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4325" y="5464175"/>
                        <a:ext cx="3105150" cy="765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6" descr="Home 2 | Universitas Bumigora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3879" y="102508"/>
            <a:ext cx="791571" cy="778530"/>
          </a:xfrm>
          <a:prstGeom prst="roundRect">
            <a:avLst>
              <a:gd name="adj" fmla="val 8594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schemeClr val="bg1">
                <a:alpha val="40000"/>
              </a:schemeClr>
            </a:outerShdw>
            <a:reflection blurRad="12700" stA="23000" endPos="28000" dist="5000" dir="5400000" sy="-100000" algn="bl" rotWithShape="0"/>
          </a:effectLst>
        </p:spPr>
      </p:pic>
      <p:pic>
        <p:nvPicPr>
          <p:cNvPr id="7" name="Picture 8" descr="File:Logo IT Telkom Pwt.jpg - Wikimedia Commons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1928" y="103115"/>
            <a:ext cx="1158301" cy="777923"/>
          </a:xfrm>
          <a:prstGeom prst="roundRect">
            <a:avLst>
              <a:gd name="adj" fmla="val 8594"/>
            </a:avLst>
          </a:prstGeom>
          <a:noFill/>
          <a:ln>
            <a:noFill/>
          </a:ln>
          <a:effectLst>
            <a:glow rad="63500">
              <a:schemeClr val="bg1">
                <a:alpha val="40000"/>
              </a:schemeClr>
            </a:glow>
            <a:reflection blurRad="6350" stA="52000" endA="300" endPos="35000" dir="5400000" sy="-100000" algn="bl" rotWithShape="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6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46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46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46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46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467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6786" grpId="0"/>
      <p:bldP spid="246787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2"/>
          <p:cNvSpPr>
            <a:spLocks noGrp="1" noChangeArrowheads="1"/>
          </p:cNvSpPr>
          <p:nvPr>
            <p:ph type="title"/>
          </p:nvPr>
        </p:nvSpPr>
        <p:spPr>
          <a:xfrm>
            <a:off x="931863" y="514350"/>
            <a:ext cx="7158037" cy="565150"/>
          </a:xfrm>
        </p:spPr>
        <p:txBody>
          <a:bodyPr/>
          <a:lstStyle/>
          <a:p>
            <a:r>
              <a:rPr lang="en-US" sz="1800" b="1">
                <a:solidFill>
                  <a:srgbClr val="006600"/>
                </a:solidFill>
              </a:rPr>
              <a:t>Nilai Sekarang dari Anuitas ……………………</a:t>
            </a:r>
          </a:p>
        </p:txBody>
      </p:sp>
      <p:sp>
        <p:nvSpPr>
          <p:cNvPr id="249859" name="Rectangle 3"/>
          <p:cNvSpPr>
            <a:spLocks noGrp="1" noChangeArrowheads="1"/>
          </p:cNvSpPr>
          <p:nvPr>
            <p:ph idx="1"/>
          </p:nvPr>
        </p:nvSpPr>
        <p:spPr>
          <a:xfrm>
            <a:off x="2438400" y="1600200"/>
            <a:ext cx="6400800" cy="4924425"/>
          </a:xfrm>
        </p:spPr>
        <p:txBody>
          <a:bodyPr>
            <a:normAutofit fontScale="92500"/>
          </a:bodyPr>
          <a:lstStyle/>
          <a:p>
            <a:r>
              <a:rPr lang="en-US" sz="2400"/>
              <a:t>Nilai sekarang uang yang akan diterima pada akhir tahun ke-3 adalah:</a:t>
            </a:r>
          </a:p>
          <a:p>
            <a:pPr>
              <a:buFont typeface="Wingdings" pitchFamily="2" charset="2"/>
              <a:buNone/>
            </a:pPr>
            <a:endParaRPr lang="en-US" sz="2400"/>
          </a:p>
          <a:p>
            <a:pPr>
              <a:buFont typeface="Wingdings" pitchFamily="2" charset="2"/>
              <a:buNone/>
            </a:pPr>
            <a:endParaRPr lang="en-US" sz="2400"/>
          </a:p>
          <a:p>
            <a:r>
              <a:rPr lang="en-US" sz="2400"/>
              <a:t>Nilai sekarang uang yang akan diterima pada akhir tahun ke-4 adalah:</a:t>
            </a:r>
          </a:p>
          <a:p>
            <a:pPr>
              <a:buFont typeface="Wingdings" pitchFamily="2" charset="2"/>
              <a:buNone/>
            </a:pPr>
            <a:endParaRPr lang="en-US" sz="2400"/>
          </a:p>
          <a:p>
            <a:pPr>
              <a:buFont typeface="Wingdings" pitchFamily="2" charset="2"/>
              <a:buNone/>
            </a:pPr>
            <a:endParaRPr lang="en-US" sz="2400"/>
          </a:p>
          <a:p>
            <a:r>
              <a:rPr lang="en-US" sz="2400"/>
              <a:t>Dengan demikian, jumlah nilai sekarang dari seluruh uang yang diterima (anuitas) adalah:</a:t>
            </a:r>
          </a:p>
          <a:p>
            <a:pPr>
              <a:buFont typeface="Wingdings" pitchFamily="2" charset="2"/>
              <a:buNone/>
            </a:pPr>
            <a:r>
              <a:rPr lang="en-US" sz="2400"/>
              <a:t>	</a:t>
            </a:r>
            <a:r>
              <a:rPr lang="en-US" sz="2100"/>
              <a:t>Rp 909 + Rp 826 + Rp 751 + Rp 683 = Rp 3.170</a:t>
            </a:r>
          </a:p>
        </p:txBody>
      </p:sp>
      <p:graphicFrame>
        <p:nvGraphicFramePr>
          <p:cNvPr id="249860" name="Object 4"/>
          <p:cNvGraphicFramePr>
            <a:graphicFrameLocks noChangeAspect="1"/>
          </p:cNvGraphicFramePr>
          <p:nvPr/>
        </p:nvGraphicFramePr>
        <p:xfrm>
          <a:off x="2762250" y="2419350"/>
          <a:ext cx="3082925" cy="765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9872" name="Equation" r:id="rId3" imgW="1739880" imgH="431640" progId="Equation.3">
                  <p:embed/>
                </p:oleObj>
              </mc:Choice>
              <mc:Fallback>
                <p:oleObj name="Equation" r:id="rId3" imgW="1739880" imgH="4316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62250" y="2419350"/>
                        <a:ext cx="3082925" cy="765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9861" name="Object 5"/>
          <p:cNvGraphicFramePr>
            <a:graphicFrameLocks noChangeAspect="1"/>
          </p:cNvGraphicFramePr>
          <p:nvPr/>
        </p:nvGraphicFramePr>
        <p:xfrm>
          <a:off x="2778125" y="4092575"/>
          <a:ext cx="3105150" cy="765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9873" name="Equation" r:id="rId5" imgW="1752480" imgH="431640" progId="Equation.3">
                  <p:embed/>
                </p:oleObj>
              </mc:Choice>
              <mc:Fallback>
                <p:oleObj name="Equation" r:id="rId5" imgW="1752480" imgH="4316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8125" y="4092575"/>
                        <a:ext cx="3105150" cy="765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6" descr="Home 2 | Universitas Bumigora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3879" y="102508"/>
            <a:ext cx="791571" cy="778530"/>
          </a:xfrm>
          <a:prstGeom prst="roundRect">
            <a:avLst>
              <a:gd name="adj" fmla="val 8594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schemeClr val="bg1">
                <a:alpha val="40000"/>
              </a:schemeClr>
            </a:outerShdw>
            <a:reflection blurRad="12700" stA="23000" endPos="28000" dist="5000" dir="5400000" sy="-100000" algn="bl" rotWithShape="0"/>
          </a:effectLst>
        </p:spPr>
      </p:pic>
      <p:pic>
        <p:nvPicPr>
          <p:cNvPr id="7" name="Picture 8" descr="File:Logo IT Telkom Pwt.jpg - Wikimedia Commons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1928" y="103115"/>
            <a:ext cx="1158301" cy="777923"/>
          </a:xfrm>
          <a:prstGeom prst="roundRect">
            <a:avLst>
              <a:gd name="adj" fmla="val 8594"/>
            </a:avLst>
          </a:prstGeom>
          <a:noFill/>
          <a:ln>
            <a:noFill/>
          </a:ln>
          <a:effectLst>
            <a:glow rad="63500">
              <a:schemeClr val="bg1">
                <a:alpha val="40000"/>
              </a:schemeClr>
            </a:glow>
            <a:reflection blurRad="6350" stA="52000" endA="300" endPos="35000" dir="5400000" sy="-100000" algn="bl" rotWithShape="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9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49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49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49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49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498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498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9858" grpId="0"/>
      <p:bldP spid="249859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ChangeArrowheads="1"/>
          </p:cNvSpPr>
          <p:nvPr>
            <p:ph type="title"/>
          </p:nvPr>
        </p:nvSpPr>
        <p:spPr>
          <a:xfrm>
            <a:off x="931863" y="473075"/>
            <a:ext cx="7158037" cy="762000"/>
          </a:xfrm>
        </p:spPr>
        <p:txBody>
          <a:bodyPr/>
          <a:lstStyle/>
          <a:p>
            <a:r>
              <a:rPr lang="en-US" sz="1800" b="1">
                <a:solidFill>
                  <a:srgbClr val="006600"/>
                </a:solidFill>
              </a:rPr>
              <a:t>Nilai Sekarang dari Anuitas ……………………</a:t>
            </a:r>
          </a:p>
        </p:txBody>
      </p:sp>
      <p:sp>
        <p:nvSpPr>
          <p:cNvPr id="245763" name="Rectangle 3"/>
          <p:cNvSpPr>
            <a:spLocks noGrp="1" noChangeArrowheads="1"/>
          </p:cNvSpPr>
          <p:nvPr>
            <p:ph idx="1"/>
          </p:nvPr>
        </p:nvSpPr>
        <p:spPr>
          <a:xfrm>
            <a:off x="1322388" y="1557338"/>
            <a:ext cx="7821612" cy="1795462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800"/>
              <a:t>Jika…</a:t>
            </a:r>
          </a:p>
          <a:p>
            <a:pPr lvl="1">
              <a:lnSpc>
                <a:spcPct val="90000"/>
              </a:lnSpc>
            </a:pPr>
            <a:r>
              <a:rPr lang="en-US" sz="2400" i="1"/>
              <a:t>P </a:t>
            </a:r>
            <a:r>
              <a:rPr lang="en-US" sz="2400"/>
              <a:t> = nilai sekarang dr anuitas yg diterima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2400"/>
              <a:t>           selama </a:t>
            </a:r>
            <a:r>
              <a:rPr lang="en-US" sz="2400" i="1"/>
              <a:t>n</a:t>
            </a:r>
            <a:r>
              <a:rPr lang="en-US" sz="2400"/>
              <a:t> periode</a:t>
            </a:r>
          </a:p>
          <a:p>
            <a:pPr>
              <a:lnSpc>
                <a:spcPct val="90000"/>
              </a:lnSpc>
            </a:pPr>
            <a:r>
              <a:rPr lang="en-US" sz="2800"/>
              <a:t>Maka…</a:t>
            </a:r>
          </a:p>
        </p:txBody>
      </p:sp>
      <p:graphicFrame>
        <p:nvGraphicFramePr>
          <p:cNvPr id="245764" name="Object 4"/>
          <p:cNvGraphicFramePr>
            <a:graphicFrameLocks noChangeAspect="1"/>
          </p:cNvGraphicFramePr>
          <p:nvPr/>
        </p:nvGraphicFramePr>
        <p:xfrm>
          <a:off x="2025650" y="3116263"/>
          <a:ext cx="4765675" cy="1757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770" name="Equation" r:id="rId3" imgW="1117440" imgH="469800" progId="Equation.3">
                  <p:embed/>
                </p:oleObj>
              </mc:Choice>
              <mc:Fallback>
                <p:oleObj name="Equation" r:id="rId3" imgW="1117440" imgH="4698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25650" y="3116263"/>
                        <a:ext cx="4765675" cy="1757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765" name="Rectangle 5"/>
          <p:cNvSpPr>
            <a:spLocks noChangeArrowheads="1"/>
          </p:cNvSpPr>
          <p:nvPr/>
        </p:nvSpPr>
        <p:spPr bwMode="auto">
          <a:xfrm>
            <a:off x="1390650" y="4940300"/>
            <a:ext cx="7753350" cy="171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47675" indent="-447675" eaLnBrk="1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n"/>
            </a:pPr>
            <a:r>
              <a:rPr lang="en-US" sz="2600"/>
              <a:t>Nilai sekarang dr anuitas (</a:t>
            </a:r>
            <a:r>
              <a:rPr lang="en-US" sz="2600" i="1"/>
              <a:t>P</a:t>
            </a:r>
            <a:r>
              <a:rPr lang="en-US" sz="2600"/>
              <a:t>) = nilai sekarang dari sejumlah pembayaran dengan jumlah tetap yang akan diterima tiap akhir periode selama </a:t>
            </a:r>
            <a:r>
              <a:rPr lang="en-US" sz="2600" i="1"/>
              <a:t>n</a:t>
            </a:r>
            <a:r>
              <a:rPr lang="en-US" sz="2600"/>
              <a:t> periode pada tingkat bunga </a:t>
            </a:r>
            <a:r>
              <a:rPr lang="en-US" sz="2600" i="1"/>
              <a:t>i</a:t>
            </a:r>
            <a:r>
              <a:rPr lang="en-US" sz="2600"/>
              <a:t> per periode</a:t>
            </a:r>
          </a:p>
        </p:txBody>
      </p:sp>
      <p:sp>
        <p:nvSpPr>
          <p:cNvPr id="245766" name="Rectangle 6"/>
          <p:cNvSpPr>
            <a:spLocks noChangeArrowheads="1"/>
          </p:cNvSpPr>
          <p:nvPr/>
        </p:nvSpPr>
        <p:spPr bwMode="auto">
          <a:xfrm>
            <a:off x="4033838" y="3206750"/>
            <a:ext cx="2671762" cy="16652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767" name="AutoShape 7"/>
          <p:cNvSpPr>
            <a:spLocks noChangeArrowheads="1"/>
          </p:cNvSpPr>
          <p:nvPr/>
        </p:nvSpPr>
        <p:spPr bwMode="auto">
          <a:xfrm>
            <a:off x="7177088" y="3184525"/>
            <a:ext cx="1616075" cy="669925"/>
          </a:xfrm>
          <a:prstGeom prst="wedgeRectCallout">
            <a:avLst>
              <a:gd name="adj1" fmla="val -81236"/>
              <a:gd name="adj2" fmla="val 3981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i="1"/>
              <a:t>Present value annuity factor</a:t>
            </a:r>
          </a:p>
        </p:txBody>
      </p:sp>
      <p:pic>
        <p:nvPicPr>
          <p:cNvPr id="8" name="Picture 6" descr="Home 2 | Universitas Bumigora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3879" y="102508"/>
            <a:ext cx="791571" cy="778530"/>
          </a:xfrm>
          <a:prstGeom prst="roundRect">
            <a:avLst>
              <a:gd name="adj" fmla="val 8594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schemeClr val="bg1">
                <a:alpha val="40000"/>
              </a:schemeClr>
            </a:outerShdw>
            <a:reflection blurRad="12700" stA="23000" endPos="28000" dist="5000" dir="5400000" sy="-100000" algn="bl" rotWithShape="0"/>
          </a:effectLst>
        </p:spPr>
      </p:pic>
      <p:pic>
        <p:nvPicPr>
          <p:cNvPr id="9" name="Picture 8" descr="File:Logo IT Telkom Pwt.jpg - Wikimedia Commons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1928" y="103115"/>
            <a:ext cx="1158301" cy="777923"/>
          </a:xfrm>
          <a:prstGeom prst="roundRect">
            <a:avLst>
              <a:gd name="adj" fmla="val 8594"/>
            </a:avLst>
          </a:prstGeom>
          <a:noFill/>
          <a:ln>
            <a:noFill/>
          </a:ln>
          <a:effectLst>
            <a:glow rad="63500">
              <a:schemeClr val="bg1">
                <a:alpha val="40000"/>
              </a:schemeClr>
            </a:glow>
            <a:reflection blurRad="6350" stA="52000" endA="300" endPos="35000" dir="5400000" sy="-100000" algn="bl" rotWithShape="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5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45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45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45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45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45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45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24576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2457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2457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457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62" grpId="0"/>
      <p:bldP spid="245763" grpId="0" build="p"/>
      <p:bldP spid="245765" grpId="0" build="p"/>
      <p:bldP spid="245766" grpId="0" animBg="1"/>
      <p:bldP spid="245767" grpId="0" build="allAtOnce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Rectangle 2"/>
          <p:cNvSpPr>
            <a:spLocks noGrp="1" noChangeArrowheads="1"/>
          </p:cNvSpPr>
          <p:nvPr>
            <p:ph type="title"/>
          </p:nvPr>
        </p:nvSpPr>
        <p:spPr>
          <a:xfrm>
            <a:off x="931863" y="527050"/>
            <a:ext cx="7158037" cy="700088"/>
          </a:xfrm>
        </p:spPr>
        <p:txBody>
          <a:bodyPr/>
          <a:lstStyle/>
          <a:p>
            <a:r>
              <a:rPr lang="en-US" sz="1800" b="1">
                <a:solidFill>
                  <a:srgbClr val="006600"/>
                </a:solidFill>
              </a:rPr>
              <a:t>Nilai Sekarang dari Anuitas ………………………</a:t>
            </a:r>
          </a:p>
        </p:txBody>
      </p:sp>
      <p:sp>
        <p:nvSpPr>
          <p:cNvPr id="259075" name="Rectangle 3"/>
          <p:cNvSpPr>
            <a:spLocks noGrp="1" noChangeArrowheads="1"/>
          </p:cNvSpPr>
          <p:nvPr>
            <p:ph idx="1"/>
          </p:nvPr>
        </p:nvSpPr>
        <p:spPr>
          <a:xfrm>
            <a:off x="2438400" y="1479550"/>
            <a:ext cx="6705600" cy="5106988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sz="2400"/>
              <a:t>Nilai sekarang dari anuitas Rp 1.000 yang akan diterima tiap akhir tahun selama 4 tahun mendatang, semuanya didiskonto dengan tingkat bunga 10% per tahun, adalah (dengan rumus)…</a:t>
            </a:r>
          </a:p>
          <a:p>
            <a:pPr>
              <a:lnSpc>
                <a:spcPct val="80000"/>
              </a:lnSpc>
            </a:pPr>
            <a:endParaRPr lang="en-US" sz="2400"/>
          </a:p>
          <a:p>
            <a:pPr>
              <a:lnSpc>
                <a:spcPct val="80000"/>
              </a:lnSpc>
            </a:pPr>
            <a:endParaRPr lang="en-US" sz="2400"/>
          </a:p>
          <a:p>
            <a:pPr>
              <a:lnSpc>
                <a:spcPct val="80000"/>
              </a:lnSpc>
            </a:pPr>
            <a:endParaRPr lang="en-US" sz="2400"/>
          </a:p>
          <a:p>
            <a:pPr>
              <a:lnSpc>
                <a:spcPct val="80000"/>
              </a:lnSpc>
            </a:pPr>
            <a:endParaRPr lang="en-US" sz="2400"/>
          </a:p>
          <a:p>
            <a:pPr>
              <a:lnSpc>
                <a:spcPct val="80000"/>
              </a:lnSpc>
            </a:pPr>
            <a:endParaRPr lang="en-US" sz="2400"/>
          </a:p>
          <a:p>
            <a:pPr>
              <a:lnSpc>
                <a:spcPct val="80000"/>
              </a:lnSpc>
            </a:pPr>
            <a:endParaRPr lang="en-US" sz="2400"/>
          </a:p>
          <a:p>
            <a:pPr>
              <a:lnSpc>
                <a:spcPct val="80000"/>
              </a:lnSpc>
            </a:pPr>
            <a:r>
              <a:rPr lang="en-US" sz="2400"/>
              <a:t>Jika jumlah uang dan/atau tingkat bunga berubah-ubah, rumus tersebut tidak dpt digunakan (hrs dihitung satu per satu dgn rumus nilai sekarang)</a:t>
            </a:r>
          </a:p>
        </p:txBody>
      </p:sp>
      <p:graphicFrame>
        <p:nvGraphicFramePr>
          <p:cNvPr id="259076" name="Object 4"/>
          <p:cNvGraphicFramePr>
            <a:graphicFrameLocks noChangeAspect="1"/>
          </p:cNvGraphicFramePr>
          <p:nvPr/>
        </p:nvGraphicFramePr>
        <p:xfrm>
          <a:off x="2744788" y="2982913"/>
          <a:ext cx="3460750" cy="2139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9082" name="Equation" r:id="rId3" imgW="1765080" imgH="1091880" progId="Equation.3">
                  <p:embed/>
                </p:oleObj>
              </mc:Choice>
              <mc:Fallback>
                <p:oleObj name="Equation" r:id="rId3" imgW="1765080" imgH="10918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4788" y="2982913"/>
                        <a:ext cx="3460750" cy="2139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6" descr="Home 2 | Universitas Bumigora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3879" y="102508"/>
            <a:ext cx="791571" cy="778530"/>
          </a:xfrm>
          <a:prstGeom prst="roundRect">
            <a:avLst>
              <a:gd name="adj" fmla="val 8594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schemeClr val="bg1">
                <a:alpha val="40000"/>
              </a:schemeClr>
            </a:outerShdw>
            <a:reflection blurRad="12700" stA="23000" endPos="28000" dist="5000" dir="5400000" sy="-100000" algn="bl" rotWithShape="0"/>
          </a:effectLst>
        </p:spPr>
      </p:pic>
      <p:pic>
        <p:nvPicPr>
          <p:cNvPr id="6" name="Picture 8" descr="File:Logo IT Telkom Pwt.jpg - Wikimedia Commons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1928" y="103115"/>
            <a:ext cx="1158301" cy="777923"/>
          </a:xfrm>
          <a:prstGeom prst="roundRect">
            <a:avLst>
              <a:gd name="adj" fmla="val 8594"/>
            </a:avLst>
          </a:prstGeom>
          <a:noFill/>
          <a:ln>
            <a:noFill/>
          </a:ln>
          <a:effectLst>
            <a:glow rad="63500">
              <a:schemeClr val="bg1">
                <a:alpha val="40000"/>
              </a:schemeClr>
            </a:glow>
            <a:reflection blurRad="6350" stA="52000" endA="300" endPos="35000" dir="5400000" sy="-100000" algn="bl" rotWithShape="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9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59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59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59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9074" grpId="0"/>
      <p:bldP spid="259075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/>
          <p:cNvSpPr>
            <a:spLocks noGrp="1" noChangeArrowheads="1"/>
          </p:cNvSpPr>
          <p:nvPr>
            <p:ph type="title"/>
          </p:nvPr>
        </p:nvSpPr>
        <p:spPr>
          <a:xfrm>
            <a:off x="931863" y="338138"/>
            <a:ext cx="7158037" cy="800100"/>
          </a:xfrm>
        </p:spPr>
        <p:txBody>
          <a:bodyPr/>
          <a:lstStyle/>
          <a:p>
            <a:r>
              <a:rPr lang="en-US" sz="3200">
                <a:solidFill>
                  <a:srgbClr val="006600"/>
                </a:solidFill>
              </a:rPr>
              <a:t>Anuitas – Angsuran Hutang</a:t>
            </a:r>
          </a:p>
        </p:txBody>
      </p:sp>
      <p:sp>
        <p:nvSpPr>
          <p:cNvPr id="250883" name="Rectangle 3"/>
          <p:cNvSpPr>
            <a:spLocks noGrp="1" noChangeArrowheads="1"/>
          </p:cNvSpPr>
          <p:nvPr>
            <p:ph idx="1"/>
          </p:nvPr>
        </p:nvSpPr>
        <p:spPr>
          <a:xfrm>
            <a:off x="1824038" y="1546225"/>
            <a:ext cx="7015162" cy="5113338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sz="2600"/>
              <a:t>Anuitas – angsuran hutang (</a:t>
            </a:r>
            <a:r>
              <a:rPr lang="en-US" sz="2600" i="1"/>
              <a:t>A</a:t>
            </a:r>
            <a:r>
              <a:rPr lang="en-US" sz="2600"/>
              <a:t>) =  pembayaran yang diperlukan selama </a:t>
            </a:r>
            <a:r>
              <a:rPr lang="en-US" sz="2600" i="1"/>
              <a:t>n</a:t>
            </a:r>
            <a:r>
              <a:rPr lang="en-US" sz="2600"/>
              <a:t> periode pada tingkat bunga </a:t>
            </a:r>
            <a:r>
              <a:rPr lang="en-US" sz="2600" i="1"/>
              <a:t>i</a:t>
            </a:r>
            <a:r>
              <a:rPr lang="en-US" sz="2600"/>
              <a:t> per periode untuk mengangsur sejumlah uang atau hutang yang diperoleh sekarang</a:t>
            </a:r>
          </a:p>
          <a:p>
            <a:pPr>
              <a:lnSpc>
                <a:spcPct val="80000"/>
              </a:lnSpc>
            </a:pPr>
            <a:r>
              <a:rPr lang="en-US" sz="2600"/>
              <a:t>Rumus:</a:t>
            </a:r>
          </a:p>
          <a:p>
            <a:pPr>
              <a:lnSpc>
                <a:spcPct val="80000"/>
              </a:lnSpc>
            </a:pPr>
            <a:endParaRPr lang="en-US" sz="2600"/>
          </a:p>
          <a:p>
            <a:pPr>
              <a:lnSpc>
                <a:spcPct val="80000"/>
              </a:lnSpc>
            </a:pPr>
            <a:endParaRPr lang="en-US" sz="2600"/>
          </a:p>
          <a:p>
            <a:pPr>
              <a:lnSpc>
                <a:spcPct val="80000"/>
              </a:lnSpc>
            </a:pPr>
            <a:endParaRPr lang="en-US" sz="2600"/>
          </a:p>
          <a:p>
            <a:pPr>
              <a:lnSpc>
                <a:spcPct val="80000"/>
              </a:lnSpc>
            </a:pPr>
            <a:endParaRPr lang="en-US" sz="2600"/>
          </a:p>
          <a:p>
            <a:pPr>
              <a:lnSpc>
                <a:spcPct val="80000"/>
              </a:lnSpc>
            </a:pPr>
            <a:endParaRPr lang="en-US" sz="2600"/>
          </a:p>
          <a:p>
            <a:pPr>
              <a:lnSpc>
                <a:spcPct val="80000"/>
              </a:lnSpc>
            </a:pPr>
            <a:r>
              <a:rPr lang="en-US" sz="2600"/>
              <a:t>Digunakan dlm perhitungan KPR – utk menghitung jumlah angsuran + bunga per periode</a:t>
            </a:r>
          </a:p>
        </p:txBody>
      </p:sp>
      <p:graphicFrame>
        <p:nvGraphicFramePr>
          <p:cNvPr id="250886" name="Object 6"/>
          <p:cNvGraphicFramePr>
            <a:graphicFrameLocks noChangeAspect="1"/>
          </p:cNvGraphicFramePr>
          <p:nvPr/>
        </p:nvGraphicFramePr>
        <p:xfrm>
          <a:off x="2884488" y="3773488"/>
          <a:ext cx="3890962" cy="1636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0892" name="Equation" r:id="rId3" imgW="1117440" imgH="469800" progId="Equation.3">
                  <p:embed/>
                </p:oleObj>
              </mc:Choice>
              <mc:Fallback>
                <p:oleObj name="Equation" r:id="rId3" imgW="1117440" imgH="4698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84488" y="3773488"/>
                        <a:ext cx="3890962" cy="16367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0887" name="Rectangle 7"/>
          <p:cNvSpPr>
            <a:spLocks noChangeArrowheads="1"/>
          </p:cNvSpPr>
          <p:nvPr/>
        </p:nvSpPr>
        <p:spPr bwMode="auto">
          <a:xfrm>
            <a:off x="4541838" y="3824288"/>
            <a:ext cx="2254250" cy="15970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0888" name="AutoShape 8"/>
          <p:cNvSpPr>
            <a:spLocks noChangeArrowheads="1"/>
          </p:cNvSpPr>
          <p:nvPr/>
        </p:nvSpPr>
        <p:spPr bwMode="auto">
          <a:xfrm>
            <a:off x="7161213" y="3990975"/>
            <a:ext cx="1798637" cy="669925"/>
          </a:xfrm>
          <a:prstGeom prst="wedgeRectCallout">
            <a:avLst>
              <a:gd name="adj1" fmla="val -69681"/>
              <a:gd name="adj2" fmla="val 40046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i="1"/>
              <a:t>Mortgage constant</a:t>
            </a:r>
            <a:r>
              <a:rPr lang="en-US"/>
              <a:t> (MC)</a:t>
            </a:r>
          </a:p>
        </p:txBody>
      </p:sp>
      <p:pic>
        <p:nvPicPr>
          <p:cNvPr id="7" name="Picture 6" descr="Home 2 | Universitas Bumigora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3879" y="102508"/>
            <a:ext cx="791571" cy="778530"/>
          </a:xfrm>
          <a:prstGeom prst="roundRect">
            <a:avLst>
              <a:gd name="adj" fmla="val 8594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schemeClr val="bg1">
                <a:alpha val="40000"/>
              </a:schemeClr>
            </a:outerShdw>
            <a:reflection blurRad="12700" stA="23000" endPos="28000" dist="5000" dir="5400000" sy="-100000" algn="bl" rotWithShape="0"/>
          </a:effectLst>
        </p:spPr>
      </p:pic>
      <p:pic>
        <p:nvPicPr>
          <p:cNvPr id="8" name="Picture 8" descr="File:Logo IT Telkom Pwt.jpg - Wikimedia Commons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1928" y="103115"/>
            <a:ext cx="1158301" cy="777923"/>
          </a:xfrm>
          <a:prstGeom prst="roundRect">
            <a:avLst>
              <a:gd name="adj" fmla="val 8594"/>
            </a:avLst>
          </a:prstGeom>
          <a:noFill/>
          <a:ln>
            <a:noFill/>
          </a:ln>
          <a:effectLst>
            <a:glow rad="63500">
              <a:schemeClr val="bg1">
                <a:alpha val="40000"/>
              </a:schemeClr>
            </a:glow>
            <a:reflection blurRad="6350" stA="52000" endA="300" endPos="35000" dir="5400000" sy="-100000" algn="bl" rotWithShape="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0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50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50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508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50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5088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508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508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2508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0882" grpId="0"/>
      <p:bldP spid="250883" grpId="0" uiExpand="1" build="p"/>
      <p:bldP spid="250887" grpId="0" animBg="1"/>
      <p:bldP spid="250888" grpId="0" build="allAtOnce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6600"/>
                </a:solidFill>
              </a:rPr>
              <a:t>Konsep Dasar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800"/>
              <a:t>Jika nilai nominalnya sama, uang yang dimiliki saat ini lebih berharga daripada uang yang akan diterima di masa yang akan datang</a:t>
            </a:r>
          </a:p>
          <a:p>
            <a:pPr>
              <a:lnSpc>
                <a:spcPct val="90000"/>
              </a:lnSpc>
            </a:pPr>
            <a:r>
              <a:rPr lang="en-US" sz="2800"/>
              <a:t>Lebih baik menerima Rp 1 juta sekarang daripada menerima uang yang sama 1 tahun lagi</a:t>
            </a:r>
          </a:p>
          <a:p>
            <a:pPr>
              <a:lnSpc>
                <a:spcPct val="90000"/>
              </a:lnSpc>
            </a:pPr>
            <a:r>
              <a:rPr lang="en-US" sz="2800"/>
              <a:t>Lebih baik membayar Rp 1 juta        1 tahun lagi daripada membayar uang yang sama sekarang</a:t>
            </a:r>
          </a:p>
        </p:txBody>
      </p:sp>
      <p:pic>
        <p:nvPicPr>
          <p:cNvPr id="6" name="Picture 6" descr="Home 2 | Universitas Bumigor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3879" y="102508"/>
            <a:ext cx="791571" cy="778530"/>
          </a:xfrm>
          <a:prstGeom prst="roundRect">
            <a:avLst>
              <a:gd name="adj" fmla="val 8594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schemeClr val="bg1">
                <a:alpha val="40000"/>
              </a:schemeClr>
            </a:outerShdw>
            <a:reflection blurRad="12700" stA="23000" endPos="28000" dist="5000" dir="5400000" sy="-100000" algn="bl" rotWithShape="0"/>
          </a:effectLst>
        </p:spPr>
      </p:pic>
      <p:pic>
        <p:nvPicPr>
          <p:cNvPr id="7" name="Picture 8" descr="File:Logo IT Telkom Pwt.jpg - Wikimedia Common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1928" y="103115"/>
            <a:ext cx="1158301" cy="777923"/>
          </a:xfrm>
          <a:prstGeom prst="roundRect">
            <a:avLst>
              <a:gd name="adj" fmla="val 8594"/>
            </a:avLst>
          </a:prstGeom>
          <a:noFill/>
          <a:ln>
            <a:noFill/>
          </a:ln>
          <a:effectLst>
            <a:glow rad="63500">
              <a:schemeClr val="bg1">
                <a:alpha val="40000"/>
              </a:schemeClr>
            </a:glow>
            <a:reflection blurRad="6350" stA="52000" endA="300" endPos="35000" dir="5400000" sy="-100000" algn="bl" rotWithShape="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4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4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4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4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386" grpId="0"/>
      <p:bldP spid="144387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title"/>
          </p:nvPr>
        </p:nvSpPr>
        <p:spPr>
          <a:xfrm>
            <a:off x="931863" y="433388"/>
            <a:ext cx="7158037" cy="827087"/>
          </a:xfrm>
        </p:spPr>
        <p:txBody>
          <a:bodyPr/>
          <a:lstStyle/>
          <a:p>
            <a:r>
              <a:rPr lang="en-US" sz="3200">
                <a:solidFill>
                  <a:srgbClr val="006600"/>
                </a:solidFill>
              </a:rPr>
              <a:t>Anuitas – Cadangan Penggantian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idx="1"/>
          </p:nvPr>
        </p:nvSpPr>
        <p:spPr>
          <a:xfrm>
            <a:off x="2438400" y="1462088"/>
            <a:ext cx="6400800" cy="5197475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sz="2600"/>
              <a:t>Anuitas – cadangan penggantian (</a:t>
            </a:r>
            <a:r>
              <a:rPr lang="en-US" sz="2600" i="1"/>
              <a:t>A</a:t>
            </a:r>
            <a:r>
              <a:rPr lang="en-US" sz="2600"/>
              <a:t>) =  jumlah yang harus diinvestasikan tiap periode pada tingkat bunga </a:t>
            </a:r>
            <a:r>
              <a:rPr lang="en-US" sz="2600" i="1"/>
              <a:t>i</a:t>
            </a:r>
            <a:r>
              <a:rPr lang="en-US" sz="2600"/>
              <a:t> untuk mencapai jumlah yang diinginkan pada akhir periode </a:t>
            </a:r>
            <a:r>
              <a:rPr lang="en-US" sz="2600" i="1"/>
              <a:t>n</a:t>
            </a:r>
          </a:p>
          <a:p>
            <a:pPr>
              <a:lnSpc>
                <a:spcPct val="80000"/>
              </a:lnSpc>
            </a:pPr>
            <a:r>
              <a:rPr lang="en-US" sz="2600"/>
              <a:t>Rumus:</a:t>
            </a:r>
          </a:p>
          <a:p>
            <a:pPr>
              <a:lnSpc>
                <a:spcPct val="80000"/>
              </a:lnSpc>
            </a:pPr>
            <a:endParaRPr lang="en-US" sz="2600"/>
          </a:p>
          <a:p>
            <a:pPr>
              <a:lnSpc>
                <a:spcPct val="80000"/>
              </a:lnSpc>
            </a:pPr>
            <a:endParaRPr lang="en-US" sz="2600"/>
          </a:p>
          <a:p>
            <a:pPr>
              <a:lnSpc>
                <a:spcPct val="80000"/>
              </a:lnSpc>
            </a:pPr>
            <a:endParaRPr lang="en-US" sz="2600"/>
          </a:p>
          <a:p>
            <a:pPr>
              <a:lnSpc>
                <a:spcPct val="80000"/>
              </a:lnSpc>
            </a:pPr>
            <a:endParaRPr lang="en-US" sz="2600"/>
          </a:p>
          <a:p>
            <a:pPr>
              <a:lnSpc>
                <a:spcPct val="80000"/>
              </a:lnSpc>
            </a:pPr>
            <a:endParaRPr lang="en-US" sz="2600"/>
          </a:p>
          <a:p>
            <a:pPr>
              <a:lnSpc>
                <a:spcPct val="80000"/>
              </a:lnSpc>
            </a:pPr>
            <a:r>
              <a:rPr lang="en-US" sz="2600"/>
              <a:t>Digunakan dlm penilaian dengan pendekatan pendapatan – untuk menghitung cadangan penggantian</a:t>
            </a:r>
          </a:p>
        </p:txBody>
      </p:sp>
      <p:graphicFrame>
        <p:nvGraphicFramePr>
          <p:cNvPr id="252932" name="Object 4"/>
          <p:cNvGraphicFramePr>
            <a:graphicFrameLocks noChangeAspect="1"/>
          </p:cNvGraphicFramePr>
          <p:nvPr/>
        </p:nvGraphicFramePr>
        <p:xfrm>
          <a:off x="2832100" y="3746500"/>
          <a:ext cx="4024313" cy="1504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2938" name="Equation" r:id="rId3" imgW="1155600" imgH="431640" progId="Equation.3">
                  <p:embed/>
                </p:oleObj>
              </mc:Choice>
              <mc:Fallback>
                <p:oleObj name="Equation" r:id="rId3" imgW="1155600" imgH="4316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32100" y="3746500"/>
                        <a:ext cx="4024313" cy="1504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2933" name="Rectangle 5"/>
          <p:cNvSpPr>
            <a:spLocks noChangeArrowheads="1"/>
          </p:cNvSpPr>
          <p:nvPr/>
        </p:nvSpPr>
        <p:spPr bwMode="auto">
          <a:xfrm>
            <a:off x="4648200" y="3748088"/>
            <a:ext cx="2224088" cy="15970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2934" name="AutoShape 6"/>
          <p:cNvSpPr>
            <a:spLocks noChangeArrowheads="1"/>
          </p:cNvSpPr>
          <p:nvPr/>
        </p:nvSpPr>
        <p:spPr bwMode="auto">
          <a:xfrm>
            <a:off x="7359650" y="3929063"/>
            <a:ext cx="1600200" cy="669925"/>
          </a:xfrm>
          <a:prstGeom prst="wedgeRectCallout">
            <a:avLst>
              <a:gd name="adj1" fmla="val -80653"/>
              <a:gd name="adj2" fmla="val 35546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i="1"/>
              <a:t>Sinking fund factor</a:t>
            </a:r>
            <a:r>
              <a:rPr lang="en-US"/>
              <a:t> (SFF)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2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52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52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52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529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5293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529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529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2529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2930" grpId="0"/>
      <p:bldP spid="252931" grpId="0" build="p"/>
      <p:bldP spid="252933" grpId="0" animBg="1"/>
      <p:bldP spid="252934" grpId="0" build="allAtOnce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0" name="Rectangle 2"/>
          <p:cNvSpPr>
            <a:spLocks noGrp="1" noChangeArrowheads="1"/>
          </p:cNvSpPr>
          <p:nvPr>
            <p:ph type="title"/>
          </p:nvPr>
        </p:nvSpPr>
        <p:spPr>
          <a:xfrm>
            <a:off x="931863" y="427038"/>
            <a:ext cx="7158037" cy="782637"/>
          </a:xfrm>
        </p:spPr>
        <p:txBody>
          <a:bodyPr/>
          <a:lstStyle/>
          <a:p>
            <a:r>
              <a:rPr lang="en-US" sz="2800"/>
              <a:t>Kasus 1</a:t>
            </a:r>
          </a:p>
        </p:txBody>
      </p:sp>
      <p:sp>
        <p:nvSpPr>
          <p:cNvPr id="268291" name="Rectangle 3"/>
          <p:cNvSpPr>
            <a:spLocks noGrp="1" noChangeArrowheads="1"/>
          </p:cNvSpPr>
          <p:nvPr>
            <p:ph idx="1"/>
          </p:nvPr>
        </p:nvSpPr>
        <p:spPr>
          <a:xfrm>
            <a:off x="949325" y="1681163"/>
            <a:ext cx="7705725" cy="46402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Berapa jumlah nilai kini atas pendapatan yang diperoleh diakhir tahun pertama sebesar Rp 300 juta , akhir tahun ke dua Rp 400 juta dan akhir tahun ke tiga Rp 500 juta , bila suku bunga deposito diasumsikan akan tetap selama 3 tahun yaitu sebesar 12 % .</a:t>
            </a:r>
          </a:p>
          <a:p>
            <a:pPr>
              <a:lnSpc>
                <a:spcPct val="90000"/>
              </a:lnSpc>
            </a:pPr>
            <a:r>
              <a:rPr lang="en-US" sz="2400"/>
              <a:t>Berapa jumlah nilai kini atas pendapatan yang diperoleh diakhir tahun pertama sebesar Rp 300 juta , akhir tahun ke dua Rp 400 juta dan akhir tahun ke tiga Rp 500 juta , bila suku bunga deposito diasumsikan tahun pertama dan kedua adalah sebesar 12 % , sedangkan tahun ke 3 adalah sebesar 15 % 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400"/>
          </a:p>
        </p:txBody>
      </p:sp>
      <p:pic>
        <p:nvPicPr>
          <p:cNvPr id="4" name="Picture 6" descr="Home 2 | Universitas Bumigor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3879" y="102508"/>
            <a:ext cx="791571" cy="778530"/>
          </a:xfrm>
          <a:prstGeom prst="roundRect">
            <a:avLst>
              <a:gd name="adj" fmla="val 8594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schemeClr val="bg1">
                <a:alpha val="40000"/>
              </a:schemeClr>
            </a:outerShdw>
            <a:reflection blurRad="12700" stA="23000" endPos="28000" dist="5000" dir="5400000" sy="-100000" algn="bl" rotWithShape="0"/>
          </a:effectLst>
        </p:spPr>
      </p:pic>
      <p:pic>
        <p:nvPicPr>
          <p:cNvPr id="5" name="Picture 8" descr="File:Logo IT Telkom Pwt.jpg - Wikimedia Common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1928" y="103115"/>
            <a:ext cx="1158301" cy="777923"/>
          </a:xfrm>
          <a:prstGeom prst="roundRect">
            <a:avLst>
              <a:gd name="adj" fmla="val 8594"/>
            </a:avLst>
          </a:prstGeom>
          <a:noFill/>
          <a:ln>
            <a:noFill/>
          </a:ln>
          <a:effectLst>
            <a:glow rad="63500">
              <a:schemeClr val="bg1">
                <a:alpha val="40000"/>
              </a:schemeClr>
            </a:glow>
            <a:reflection blurRad="6350" stA="52000" endA="300" endPos="35000" dir="5400000" sy="-100000" algn="bl" rotWithShape="0"/>
          </a:effectLst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4" name="Rectangle 2"/>
          <p:cNvSpPr>
            <a:spLocks noGrp="1" noChangeArrowheads="1"/>
          </p:cNvSpPr>
          <p:nvPr>
            <p:ph type="title"/>
          </p:nvPr>
        </p:nvSpPr>
        <p:spPr>
          <a:xfrm>
            <a:off x="931863" y="411163"/>
            <a:ext cx="7158037" cy="871537"/>
          </a:xfrm>
        </p:spPr>
        <p:txBody>
          <a:bodyPr/>
          <a:lstStyle/>
          <a:p>
            <a:r>
              <a:rPr lang="en-US" sz="2800"/>
              <a:t>Kasus 2</a:t>
            </a:r>
          </a:p>
        </p:txBody>
      </p:sp>
      <p:sp>
        <p:nvSpPr>
          <p:cNvPr id="269315" name="Rectangle 3"/>
          <p:cNvSpPr>
            <a:spLocks noGrp="1" noChangeArrowheads="1"/>
          </p:cNvSpPr>
          <p:nvPr>
            <p:ph idx="1"/>
          </p:nvPr>
        </p:nvSpPr>
        <p:spPr>
          <a:xfrm>
            <a:off x="949325" y="1741488"/>
            <a:ext cx="7661275" cy="4684712"/>
          </a:xfrm>
        </p:spPr>
        <p:txBody>
          <a:bodyPr/>
          <a:lstStyle/>
          <a:p>
            <a:r>
              <a:rPr lang="en-US" sz="2400"/>
              <a:t>Bila setiap tahun uang yang pasti akan kita diterima adalah Rp 10.000.000,00 , selama kita hidup , berapa nilai uang tersebut kalau kita terima saat . Bila bunga atas obligasi pemerintah adalah 10 % .</a:t>
            </a:r>
          </a:p>
          <a:p>
            <a:pPr>
              <a:buFont typeface="Wingdings" pitchFamily="2" charset="2"/>
              <a:buNone/>
            </a:pPr>
            <a:endParaRPr lang="en-US" sz="2400"/>
          </a:p>
          <a:p>
            <a:r>
              <a:rPr lang="en-US" sz="2400"/>
              <a:t>Bila setiap tahun uang yang mungkin akan kita diterima adalah Rp 10.000.000,00 , selama kita hidup , berapa nilai uang tersebut kalau kita terima saat . Bila bunga atas obligasi pemerintah adalah 10 % sedang resiko atas tidak tercapainya jumlah tersebut diperkirakan sebesar 4 %</a:t>
            </a:r>
          </a:p>
        </p:txBody>
      </p:sp>
      <p:pic>
        <p:nvPicPr>
          <p:cNvPr id="4" name="Picture 6" descr="Home 2 | Universitas Bumigor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3879" y="102508"/>
            <a:ext cx="791571" cy="778530"/>
          </a:xfrm>
          <a:prstGeom prst="roundRect">
            <a:avLst>
              <a:gd name="adj" fmla="val 8594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schemeClr val="bg1">
                <a:alpha val="40000"/>
              </a:schemeClr>
            </a:outerShdw>
            <a:reflection blurRad="12700" stA="23000" endPos="28000" dist="5000" dir="5400000" sy="-100000" algn="bl" rotWithShape="0"/>
          </a:effectLst>
        </p:spPr>
      </p:pic>
      <p:pic>
        <p:nvPicPr>
          <p:cNvPr id="5" name="Picture 8" descr="File:Logo IT Telkom Pwt.jpg - Wikimedia Common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1928" y="103115"/>
            <a:ext cx="1158301" cy="777923"/>
          </a:xfrm>
          <a:prstGeom prst="roundRect">
            <a:avLst>
              <a:gd name="adj" fmla="val 8594"/>
            </a:avLst>
          </a:prstGeom>
          <a:noFill/>
          <a:ln>
            <a:noFill/>
          </a:ln>
          <a:effectLst>
            <a:glow rad="63500">
              <a:schemeClr val="bg1">
                <a:alpha val="40000"/>
              </a:schemeClr>
            </a:glow>
            <a:reflection blurRad="6350" stA="52000" endA="300" endPos="35000" dir="5400000" sy="-100000" algn="bl" rotWithShape="0"/>
          </a:effectLst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title"/>
          </p:nvPr>
        </p:nvSpPr>
        <p:spPr>
          <a:xfrm>
            <a:off x="931863" y="441325"/>
            <a:ext cx="7158037" cy="782638"/>
          </a:xfrm>
        </p:spPr>
        <p:txBody>
          <a:bodyPr/>
          <a:lstStyle/>
          <a:p>
            <a:r>
              <a:rPr lang="en-US" sz="2800"/>
              <a:t>Kasus 3</a:t>
            </a:r>
          </a:p>
        </p:txBody>
      </p:sp>
      <p:sp>
        <p:nvSpPr>
          <p:cNvPr id="270339" name="Rectangle 3"/>
          <p:cNvSpPr>
            <a:spLocks noGrp="1" noChangeArrowheads="1"/>
          </p:cNvSpPr>
          <p:nvPr>
            <p:ph idx="1"/>
          </p:nvPr>
        </p:nvSpPr>
        <p:spPr>
          <a:xfrm>
            <a:off x="949325" y="1651000"/>
            <a:ext cx="7661275" cy="489585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400"/>
              <a:t>Seseorang akan membeli tanah dengan 4 ( empat ) pilihan pembayaran sebagai berikut 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/>
              <a:t>		* Dibayar tunai saat ini sebesar Rp 1,5 Milyar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/>
              <a:t>		* Dibayar 3 tahun mendatang sebesar Rp 2,4 	  	  Milyar 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/>
              <a:t>		* Dibayar cicilan dengan cicilan tahun pertama 	  	  Rp 500 juta , tahun kedua Rp 750 juta , tahun 	  ketiga Rp 1 milyar ( dibayar diakhir tahun ).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/>
              <a:t>		* Dibayar cicilan dengan cicilan tetap diawal 	  	   tahun selama 3 tahun , sebesar Rp 600 juta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/>
              <a:t>	Bila bunga deposito diasumsikan 18 % per tahun , mana diantara cara pembayaran diatas yang dipilih.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/>
              <a:t>	( catatan : sifat investasi tanah diabaikan ) .</a:t>
            </a:r>
          </a:p>
        </p:txBody>
      </p:sp>
      <p:pic>
        <p:nvPicPr>
          <p:cNvPr id="4" name="Picture 6" descr="Home 2 | Universitas Bumigor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3879" y="102508"/>
            <a:ext cx="791571" cy="778530"/>
          </a:xfrm>
          <a:prstGeom prst="roundRect">
            <a:avLst>
              <a:gd name="adj" fmla="val 8594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schemeClr val="bg1">
                <a:alpha val="40000"/>
              </a:schemeClr>
            </a:outerShdw>
            <a:reflection blurRad="12700" stA="23000" endPos="28000" dist="5000" dir="5400000" sy="-100000" algn="bl" rotWithShape="0"/>
          </a:effectLst>
        </p:spPr>
      </p:pic>
      <p:pic>
        <p:nvPicPr>
          <p:cNvPr id="5" name="Picture 8" descr="File:Logo IT Telkom Pwt.jpg - Wikimedia Common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1928" y="103115"/>
            <a:ext cx="1158301" cy="777923"/>
          </a:xfrm>
          <a:prstGeom prst="roundRect">
            <a:avLst>
              <a:gd name="adj" fmla="val 8594"/>
            </a:avLst>
          </a:prstGeom>
          <a:noFill/>
          <a:ln>
            <a:noFill/>
          </a:ln>
          <a:effectLst>
            <a:glow rad="63500">
              <a:schemeClr val="bg1">
                <a:alpha val="40000"/>
              </a:schemeClr>
            </a:glow>
            <a:reflection blurRad="6350" stA="52000" endA="300" endPos="35000" dir="5400000" sy="-100000" algn="bl" rotWithShape="0"/>
          </a:effectLst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ChangeArrowheads="1"/>
          </p:cNvSpPr>
          <p:nvPr>
            <p:ph type="title"/>
          </p:nvPr>
        </p:nvSpPr>
        <p:spPr>
          <a:xfrm>
            <a:off x="931863" y="366713"/>
            <a:ext cx="7158037" cy="781050"/>
          </a:xfrm>
        </p:spPr>
        <p:txBody>
          <a:bodyPr/>
          <a:lstStyle/>
          <a:p>
            <a:r>
              <a:rPr lang="en-US" sz="2800"/>
              <a:t>Kasus 4</a:t>
            </a:r>
          </a:p>
        </p:txBody>
      </p:sp>
      <p:sp>
        <p:nvSpPr>
          <p:cNvPr id="271363" name="Rectangle 3"/>
          <p:cNvSpPr>
            <a:spLocks noGrp="1" noChangeArrowheads="1"/>
          </p:cNvSpPr>
          <p:nvPr>
            <p:ph idx="1"/>
          </p:nvPr>
        </p:nvSpPr>
        <p:spPr>
          <a:xfrm>
            <a:off x="949325" y="1666875"/>
            <a:ext cx="7661275" cy="4429125"/>
          </a:xfrm>
        </p:spPr>
        <p:txBody>
          <a:bodyPr/>
          <a:lstStyle/>
          <a:p>
            <a:r>
              <a:rPr lang="en-US" sz="2400"/>
              <a:t>Nilai tanah saat ini bernilai Rp 250.000.000,00 , kenaikan nilai tanah pertahun adalah 8 % . Berapa tahun Nilai tanah itu menjadi Rp 630.000.000,00 ?</a:t>
            </a:r>
          </a:p>
        </p:txBody>
      </p:sp>
      <p:pic>
        <p:nvPicPr>
          <p:cNvPr id="4" name="Picture 6" descr="Home 2 | Universitas Bumigor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3879" y="102508"/>
            <a:ext cx="791571" cy="778530"/>
          </a:xfrm>
          <a:prstGeom prst="roundRect">
            <a:avLst>
              <a:gd name="adj" fmla="val 8594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schemeClr val="bg1">
                <a:alpha val="40000"/>
              </a:schemeClr>
            </a:outerShdw>
            <a:reflection blurRad="12700" stA="23000" endPos="28000" dist="5000" dir="5400000" sy="-100000" algn="bl" rotWithShape="0"/>
          </a:effectLst>
        </p:spPr>
      </p:pic>
      <p:pic>
        <p:nvPicPr>
          <p:cNvPr id="5" name="Picture 8" descr="File:Logo IT Telkom Pwt.jpg - Wikimedia Common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1928" y="103115"/>
            <a:ext cx="1158301" cy="777923"/>
          </a:xfrm>
          <a:prstGeom prst="roundRect">
            <a:avLst>
              <a:gd name="adj" fmla="val 8594"/>
            </a:avLst>
          </a:prstGeom>
          <a:noFill/>
          <a:ln>
            <a:noFill/>
          </a:ln>
          <a:effectLst>
            <a:glow rad="63500">
              <a:schemeClr val="bg1">
                <a:alpha val="40000"/>
              </a:schemeClr>
            </a:glow>
            <a:reflection blurRad="6350" stA="52000" endA="300" endPos="35000" dir="5400000" sy="-100000" algn="bl" rotWithShape="0"/>
          </a:effectLst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Rectangle 2"/>
          <p:cNvSpPr>
            <a:spLocks noGrp="1" noChangeArrowheads="1"/>
          </p:cNvSpPr>
          <p:nvPr>
            <p:ph type="title"/>
          </p:nvPr>
        </p:nvSpPr>
        <p:spPr>
          <a:xfrm>
            <a:off x="931863" y="96838"/>
            <a:ext cx="7158037" cy="1187450"/>
          </a:xfrm>
        </p:spPr>
        <p:txBody>
          <a:bodyPr/>
          <a:lstStyle/>
          <a:p>
            <a:r>
              <a:rPr lang="en-US" sz="3200"/>
              <a:t>Jawaban Kasus No. 4</a:t>
            </a:r>
          </a:p>
        </p:txBody>
      </p:sp>
      <p:sp>
        <p:nvSpPr>
          <p:cNvPr id="260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49325" y="1981200"/>
            <a:ext cx="3740150" cy="4114800"/>
          </a:xfrm>
        </p:spPr>
        <p:txBody>
          <a:bodyPr/>
          <a:lstStyle/>
          <a:p>
            <a:endParaRPr lang="en-US" sz="2600"/>
          </a:p>
          <a:p>
            <a:endParaRPr lang="en-US" sz="2600"/>
          </a:p>
          <a:p>
            <a:endParaRPr lang="en-US" sz="2600"/>
          </a:p>
          <a:p>
            <a:endParaRPr lang="en-US" sz="2600"/>
          </a:p>
        </p:txBody>
      </p:sp>
      <p:graphicFrame>
        <p:nvGraphicFramePr>
          <p:cNvPr id="260100" name="Object 4"/>
          <p:cNvGraphicFramePr>
            <a:graphicFrameLocks noChangeAspect="1"/>
          </p:cNvGraphicFramePr>
          <p:nvPr/>
        </p:nvGraphicFramePr>
        <p:xfrm>
          <a:off x="2439988" y="1447800"/>
          <a:ext cx="5154612" cy="4567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0125" name="Equation" r:id="rId3" imgW="2412720" imgH="2222280" progId="Equation.3">
                  <p:embed/>
                </p:oleObj>
              </mc:Choice>
              <mc:Fallback>
                <p:oleObj name="Equation" r:id="rId3" imgW="2412720" imgH="22222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9988" y="1447800"/>
                        <a:ext cx="5154612" cy="4567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60106" name="Group 10"/>
          <p:cNvGrpSpPr>
            <a:grpSpLocks/>
          </p:cNvGrpSpPr>
          <p:nvPr/>
        </p:nvGrpSpPr>
        <p:grpSpPr bwMode="auto">
          <a:xfrm>
            <a:off x="2163763" y="2892425"/>
            <a:ext cx="2452687" cy="700088"/>
            <a:chOff x="1363" y="1822"/>
            <a:chExt cx="1545" cy="441"/>
          </a:xfrm>
        </p:grpSpPr>
        <p:sp>
          <p:nvSpPr>
            <p:cNvPr id="260103" name="AutoShape 7"/>
            <p:cNvSpPr>
              <a:spLocks noChangeArrowheads="1"/>
            </p:cNvSpPr>
            <p:nvPr/>
          </p:nvSpPr>
          <p:spPr bwMode="auto">
            <a:xfrm>
              <a:off x="1363" y="1822"/>
              <a:ext cx="1545" cy="441"/>
            </a:xfrm>
            <a:prstGeom prst="wedgeRectCallout">
              <a:avLst>
                <a:gd name="adj1" fmla="val 70389"/>
                <a:gd name="adj2" fmla="val 33898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en-US"/>
            </a:p>
          </p:txBody>
        </p:sp>
        <p:graphicFrame>
          <p:nvGraphicFramePr>
            <p:cNvPr id="260104" name="Object 8"/>
            <p:cNvGraphicFramePr>
              <a:graphicFrameLocks noChangeAspect="1"/>
            </p:cNvGraphicFramePr>
            <p:nvPr/>
          </p:nvGraphicFramePr>
          <p:xfrm>
            <a:off x="1388" y="1891"/>
            <a:ext cx="1480" cy="29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0126" name="Equation" r:id="rId5" imgW="1155600" imgH="228600" progId="Equation.3">
                    <p:embed/>
                  </p:oleObj>
                </mc:Choice>
                <mc:Fallback>
                  <p:oleObj name="Equation" r:id="rId5" imgW="1155600" imgH="228600" progId="Equation.3">
                    <p:embed/>
                    <p:pic>
                      <p:nvPicPr>
                        <p:cNvPr id="0" name="Picture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88" y="1891"/>
                          <a:ext cx="1480" cy="29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60110" name="Group 14"/>
          <p:cNvGrpSpPr>
            <a:grpSpLocks/>
          </p:cNvGrpSpPr>
          <p:nvPr/>
        </p:nvGrpSpPr>
        <p:grpSpPr bwMode="auto">
          <a:xfrm>
            <a:off x="2098675" y="4144963"/>
            <a:ext cx="2154238" cy="787400"/>
            <a:chOff x="1563" y="2339"/>
            <a:chExt cx="1343" cy="553"/>
          </a:xfrm>
        </p:grpSpPr>
        <p:sp>
          <p:nvSpPr>
            <p:cNvPr id="260108" name="AutoShape 12"/>
            <p:cNvSpPr>
              <a:spLocks noChangeArrowheads="1"/>
            </p:cNvSpPr>
            <p:nvPr/>
          </p:nvSpPr>
          <p:spPr bwMode="auto">
            <a:xfrm>
              <a:off x="1563" y="2339"/>
              <a:ext cx="1343" cy="546"/>
            </a:xfrm>
            <a:prstGeom prst="wedgeRectCallout">
              <a:avLst>
                <a:gd name="adj1" fmla="val 77028"/>
                <a:gd name="adj2" fmla="val 1833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en-US"/>
            </a:p>
          </p:txBody>
        </p:sp>
        <p:graphicFrame>
          <p:nvGraphicFramePr>
            <p:cNvPr id="260109" name="Object 13"/>
            <p:cNvGraphicFramePr>
              <a:graphicFrameLocks noChangeAspect="1"/>
            </p:cNvGraphicFramePr>
            <p:nvPr/>
          </p:nvGraphicFramePr>
          <p:xfrm>
            <a:off x="1646" y="2350"/>
            <a:ext cx="1134" cy="54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0127" name="Equation" r:id="rId7" imgW="876240" imgH="419040" progId="Equation.3">
                    <p:embed/>
                  </p:oleObj>
                </mc:Choice>
                <mc:Fallback>
                  <p:oleObj name="Equation" r:id="rId7" imgW="876240" imgH="419040" progId="Equation.3">
                    <p:embed/>
                    <p:pic>
                      <p:nvPicPr>
                        <p:cNvPr id="0" name="Picture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46" y="2350"/>
                          <a:ext cx="1134" cy="54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11" name="Picture 6" descr="Home 2 | Universitas Bumigora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3879" y="116156"/>
            <a:ext cx="791571" cy="778530"/>
          </a:xfrm>
          <a:prstGeom prst="roundRect">
            <a:avLst>
              <a:gd name="adj" fmla="val 8594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schemeClr val="bg1">
                <a:alpha val="40000"/>
              </a:schemeClr>
            </a:outerShdw>
            <a:reflection blurRad="12700" stA="23000" endPos="28000" dist="5000" dir="5400000" sy="-100000" algn="bl" rotWithShape="0"/>
          </a:effectLst>
        </p:spPr>
      </p:pic>
      <p:pic>
        <p:nvPicPr>
          <p:cNvPr id="12" name="Picture 8" descr="File:Logo IT Telkom Pwt.jpg - Wikimedia Commons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1928" y="116763"/>
            <a:ext cx="1158301" cy="777923"/>
          </a:xfrm>
          <a:prstGeom prst="roundRect">
            <a:avLst>
              <a:gd name="adj" fmla="val 8594"/>
            </a:avLst>
          </a:prstGeom>
          <a:noFill/>
          <a:ln>
            <a:noFill/>
          </a:ln>
          <a:effectLst>
            <a:glow rad="63500">
              <a:schemeClr val="bg1">
                <a:alpha val="40000"/>
              </a:schemeClr>
            </a:glow>
            <a:reflection blurRad="6350" stA="52000" endA="300" endPos="35000" dir="5400000" sy="-100000" algn="bl" rotWithShape="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0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60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60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60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009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6</a:t>
            </a:r>
            <a:r>
              <a:rPr lang="en-US" dirty="0" smtClean="0"/>
              <a:t> </a:t>
            </a:r>
            <a:r>
              <a:rPr lang="en-US" dirty="0" err="1"/>
              <a:t>Rumus</a:t>
            </a:r>
            <a:r>
              <a:rPr lang="en-US" dirty="0"/>
              <a:t> </a:t>
            </a:r>
            <a:r>
              <a:rPr lang="en-US" dirty="0" err="1"/>
              <a:t>Utama</a:t>
            </a: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1887538" y="1719263"/>
            <a:ext cx="6799262" cy="47339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Nilai yang akan datang (</a:t>
            </a:r>
            <a:r>
              <a:rPr lang="en-US" sz="2800" i="1"/>
              <a:t>future value</a:t>
            </a:r>
            <a:r>
              <a:rPr lang="en-US" sz="2800"/>
              <a:t>)</a:t>
            </a:r>
          </a:p>
          <a:p>
            <a:pPr>
              <a:lnSpc>
                <a:spcPct val="90000"/>
              </a:lnSpc>
            </a:pPr>
            <a:r>
              <a:rPr lang="en-US" sz="2800"/>
              <a:t>Nilai sekarang (</a:t>
            </a:r>
            <a:r>
              <a:rPr lang="en-US" sz="2800" i="1"/>
              <a:t>present value</a:t>
            </a:r>
            <a:r>
              <a:rPr lang="en-US" sz="2800"/>
              <a:t>)</a:t>
            </a:r>
          </a:p>
          <a:p>
            <a:pPr>
              <a:lnSpc>
                <a:spcPct val="90000"/>
              </a:lnSpc>
            </a:pPr>
            <a:r>
              <a:rPr lang="en-US" sz="2800"/>
              <a:t>Nilai yang akan datang dari anuitas (</a:t>
            </a:r>
            <a:r>
              <a:rPr lang="en-US" sz="2800" i="1"/>
              <a:t>future value of an annuity</a:t>
            </a:r>
            <a:r>
              <a:rPr lang="en-US" sz="2800"/>
              <a:t>)</a:t>
            </a:r>
          </a:p>
          <a:p>
            <a:pPr>
              <a:lnSpc>
                <a:spcPct val="90000"/>
              </a:lnSpc>
            </a:pPr>
            <a:r>
              <a:rPr lang="en-US" sz="2800"/>
              <a:t>Nilai sekarang dari anuitas (</a:t>
            </a:r>
            <a:r>
              <a:rPr lang="en-US" sz="2800" i="1"/>
              <a:t>present value of an annuity</a:t>
            </a:r>
            <a:r>
              <a:rPr lang="en-US" sz="2800"/>
              <a:t>)</a:t>
            </a:r>
          </a:p>
          <a:p>
            <a:pPr>
              <a:lnSpc>
                <a:spcPct val="90000"/>
              </a:lnSpc>
            </a:pPr>
            <a:r>
              <a:rPr lang="en-US" sz="2800"/>
              <a:t>Anuitas – angsuran hutang (</a:t>
            </a:r>
            <a:r>
              <a:rPr lang="en-US" sz="2800" i="1"/>
              <a:t>mortgage constant</a:t>
            </a:r>
            <a:r>
              <a:rPr lang="en-US" sz="2800"/>
              <a:t>)</a:t>
            </a:r>
          </a:p>
          <a:p>
            <a:pPr>
              <a:lnSpc>
                <a:spcPct val="90000"/>
              </a:lnSpc>
            </a:pPr>
            <a:r>
              <a:rPr lang="en-US" sz="2800"/>
              <a:t>Anuitas – cadangan penggantian (</a:t>
            </a:r>
            <a:r>
              <a:rPr lang="en-US" sz="2800" i="1"/>
              <a:t>sinking fund</a:t>
            </a:r>
            <a:r>
              <a:rPr lang="en-US" sz="2800"/>
              <a:t>)</a:t>
            </a:r>
          </a:p>
        </p:txBody>
      </p:sp>
      <p:pic>
        <p:nvPicPr>
          <p:cNvPr id="4" name="Picture 6" descr="Home 2 | Universitas Bumigor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3879" y="102508"/>
            <a:ext cx="791571" cy="778530"/>
          </a:xfrm>
          <a:prstGeom prst="roundRect">
            <a:avLst>
              <a:gd name="adj" fmla="val 8594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schemeClr val="bg1">
                <a:alpha val="40000"/>
              </a:schemeClr>
            </a:outerShdw>
            <a:reflection blurRad="12700" stA="23000" endPos="28000" dist="5000" dir="5400000" sy="-100000" algn="bl" rotWithShape="0"/>
          </a:effectLst>
        </p:spPr>
      </p:pic>
      <p:pic>
        <p:nvPicPr>
          <p:cNvPr id="5" name="Picture 8" descr="File:Logo IT Telkom Pwt.jpg - Wikimedia Common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1928" y="103115"/>
            <a:ext cx="1158301" cy="777923"/>
          </a:xfrm>
          <a:prstGeom prst="roundRect">
            <a:avLst>
              <a:gd name="adj" fmla="val 8594"/>
            </a:avLst>
          </a:prstGeom>
          <a:noFill/>
          <a:ln>
            <a:noFill/>
          </a:ln>
          <a:effectLst>
            <a:glow rad="63500">
              <a:schemeClr val="bg1">
                <a:alpha val="40000"/>
              </a:schemeClr>
            </a:glow>
            <a:reflection blurRad="6350" stA="52000" endA="300" endPos="35000" dir="5400000" sy="-100000" algn="bl" rotWithShape="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5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931863" y="593725"/>
            <a:ext cx="7158037" cy="647700"/>
          </a:xfrm>
        </p:spPr>
        <p:txBody>
          <a:bodyPr/>
          <a:lstStyle/>
          <a:p>
            <a:r>
              <a:rPr lang="en-US" sz="3200">
                <a:solidFill>
                  <a:srgbClr val="006600"/>
                </a:solidFill>
              </a:rPr>
              <a:t>Nilai yang Akan Datang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idx="1"/>
          </p:nvPr>
        </p:nvSpPr>
        <p:spPr>
          <a:xfrm>
            <a:off x="2438400" y="1600200"/>
            <a:ext cx="6400800" cy="4924425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400" dirty="0" err="1"/>
              <a:t>Uang</a:t>
            </a:r>
            <a:r>
              <a:rPr lang="en-US" sz="2400" dirty="0"/>
              <a:t> </a:t>
            </a:r>
            <a:r>
              <a:rPr lang="en-US" sz="2400" dirty="0" err="1"/>
              <a:t>Rp</a:t>
            </a:r>
            <a:r>
              <a:rPr lang="en-US" sz="2400" dirty="0"/>
              <a:t> 1.000, </a:t>
            </a:r>
            <a:r>
              <a:rPr lang="en-US" sz="2400" dirty="0" err="1"/>
              <a:t>ditabung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tingkat</a:t>
            </a:r>
            <a:r>
              <a:rPr lang="en-US" sz="2400" dirty="0"/>
              <a:t> </a:t>
            </a:r>
            <a:r>
              <a:rPr lang="en-US" sz="2400" dirty="0" err="1"/>
              <a:t>bunga</a:t>
            </a:r>
            <a:r>
              <a:rPr lang="en-US" sz="2400" dirty="0"/>
              <a:t> 10% per </a:t>
            </a:r>
            <a:r>
              <a:rPr lang="en-US" sz="2400" dirty="0" err="1"/>
              <a:t>tahun</a:t>
            </a: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 err="1"/>
              <a:t>Setelah</a:t>
            </a:r>
            <a:r>
              <a:rPr lang="en-US" sz="2400" dirty="0"/>
              <a:t> 1 </a:t>
            </a:r>
            <a:r>
              <a:rPr lang="en-US" sz="2400" dirty="0" err="1"/>
              <a:t>tahun</a:t>
            </a:r>
            <a:r>
              <a:rPr lang="en-US" sz="2400" dirty="0"/>
              <a:t>, </a:t>
            </a:r>
            <a:r>
              <a:rPr lang="en-US" sz="2400" dirty="0" err="1"/>
              <a:t>uang</a:t>
            </a:r>
            <a:r>
              <a:rPr lang="en-US" sz="2400" dirty="0"/>
              <a:t> </a:t>
            </a:r>
            <a:r>
              <a:rPr lang="en-US" sz="2400" dirty="0" err="1"/>
              <a:t>tsb</a:t>
            </a:r>
            <a:r>
              <a:rPr lang="en-US" sz="2400" dirty="0"/>
              <a:t>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menjadi</a:t>
            </a:r>
            <a:r>
              <a:rPr lang="en-US" sz="2400" dirty="0"/>
              <a:t>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/>
              <a:t>	</a:t>
            </a:r>
            <a:r>
              <a:rPr lang="en-US" sz="2400" dirty="0" err="1"/>
              <a:t>Rp</a:t>
            </a:r>
            <a:r>
              <a:rPr lang="en-US" sz="2400" dirty="0"/>
              <a:t> 1.000 + (10% x </a:t>
            </a:r>
            <a:r>
              <a:rPr lang="en-US" sz="2400" dirty="0" err="1"/>
              <a:t>Rp</a:t>
            </a:r>
            <a:r>
              <a:rPr lang="en-US" sz="2400" dirty="0"/>
              <a:t> 1.000) = </a:t>
            </a:r>
            <a:r>
              <a:rPr lang="en-US" sz="2400" dirty="0" err="1"/>
              <a:t>Rp</a:t>
            </a:r>
            <a:r>
              <a:rPr lang="en-US" sz="2400" dirty="0"/>
              <a:t> 1.100</a:t>
            </a:r>
          </a:p>
          <a:p>
            <a:pPr>
              <a:lnSpc>
                <a:spcPct val="90000"/>
              </a:lnSpc>
            </a:pPr>
            <a:r>
              <a:rPr lang="en-US" sz="2400" dirty="0" err="1"/>
              <a:t>Setelah</a:t>
            </a:r>
            <a:r>
              <a:rPr lang="en-US" sz="2400" dirty="0"/>
              <a:t> 2 </a:t>
            </a:r>
            <a:r>
              <a:rPr lang="en-US" sz="2400" dirty="0" err="1"/>
              <a:t>tahun</a:t>
            </a:r>
            <a:r>
              <a:rPr lang="en-US" sz="2400" dirty="0"/>
              <a:t>, </a:t>
            </a:r>
            <a:r>
              <a:rPr lang="en-US" sz="2400" dirty="0" err="1"/>
              <a:t>uang</a:t>
            </a:r>
            <a:r>
              <a:rPr lang="en-US" sz="2400" dirty="0"/>
              <a:t> </a:t>
            </a:r>
            <a:r>
              <a:rPr lang="en-US" sz="2400" dirty="0" err="1"/>
              <a:t>tsb</a:t>
            </a:r>
            <a:r>
              <a:rPr lang="en-US" sz="2400" dirty="0"/>
              <a:t>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menjadi</a:t>
            </a:r>
            <a:r>
              <a:rPr lang="en-US" sz="2400" dirty="0"/>
              <a:t>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/>
              <a:t>	</a:t>
            </a:r>
            <a:r>
              <a:rPr lang="en-US" sz="2400" dirty="0" err="1"/>
              <a:t>Rp</a:t>
            </a:r>
            <a:r>
              <a:rPr lang="en-US" sz="2400" dirty="0"/>
              <a:t> 1.100 + (10% x </a:t>
            </a:r>
            <a:r>
              <a:rPr lang="en-US" sz="2400" dirty="0" err="1"/>
              <a:t>Rp</a:t>
            </a:r>
            <a:r>
              <a:rPr lang="en-US" sz="2400" dirty="0"/>
              <a:t> 1.100) = </a:t>
            </a:r>
            <a:r>
              <a:rPr lang="en-US" sz="2400" dirty="0" err="1"/>
              <a:t>Rp</a:t>
            </a:r>
            <a:r>
              <a:rPr lang="en-US" sz="2400" dirty="0"/>
              <a:t> 1.210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/>
              <a:t>	</a:t>
            </a:r>
            <a:r>
              <a:rPr lang="en-US" sz="2400" dirty="0" err="1"/>
              <a:t>Catatan</a:t>
            </a:r>
            <a:r>
              <a:rPr lang="en-US" sz="2400" dirty="0"/>
              <a:t>: </a:t>
            </a:r>
            <a:r>
              <a:rPr lang="en-US" sz="2400" dirty="0" err="1"/>
              <a:t>bunga</a:t>
            </a:r>
            <a:r>
              <a:rPr lang="en-US" sz="2400" dirty="0"/>
              <a:t> </a:t>
            </a:r>
            <a:r>
              <a:rPr lang="en-US" sz="2400" dirty="0" err="1"/>
              <a:t>tahun</a:t>
            </a:r>
            <a:r>
              <a:rPr lang="en-US" sz="2400" dirty="0"/>
              <a:t> </a:t>
            </a:r>
            <a:r>
              <a:rPr lang="en-US" sz="2400" dirty="0" err="1"/>
              <a:t>pertama</a:t>
            </a:r>
            <a:r>
              <a:rPr lang="en-US" sz="2400" dirty="0"/>
              <a:t> </a:t>
            </a:r>
            <a:r>
              <a:rPr lang="en-US" sz="2400" dirty="0" err="1"/>
              <a:t>ditambahkan</a:t>
            </a:r>
            <a:r>
              <a:rPr lang="en-US" sz="2400" dirty="0"/>
              <a:t> </a:t>
            </a:r>
            <a:r>
              <a:rPr lang="en-US" sz="2400" dirty="0" err="1"/>
              <a:t>ke</a:t>
            </a:r>
            <a:r>
              <a:rPr lang="en-US" sz="2400" dirty="0"/>
              <a:t> </a:t>
            </a:r>
            <a:r>
              <a:rPr lang="en-US" sz="2400" dirty="0" err="1"/>
              <a:t>pokok</a:t>
            </a:r>
            <a:r>
              <a:rPr lang="en-US" sz="2400" dirty="0"/>
              <a:t> </a:t>
            </a:r>
            <a:r>
              <a:rPr lang="en-US" sz="2400" dirty="0" err="1"/>
              <a:t>tabungan</a:t>
            </a:r>
            <a:r>
              <a:rPr lang="en-US" sz="2400" dirty="0"/>
              <a:t> (</a:t>
            </a:r>
            <a:r>
              <a:rPr lang="en-US" sz="2400" dirty="0" err="1"/>
              <a:t>bunga</a:t>
            </a:r>
            <a:r>
              <a:rPr lang="en-US" sz="2400" dirty="0"/>
              <a:t> </a:t>
            </a:r>
            <a:r>
              <a:rPr lang="en-US" sz="2400" dirty="0" err="1"/>
              <a:t>majemuk</a:t>
            </a:r>
            <a:r>
              <a:rPr lang="en-US" sz="2400" dirty="0"/>
              <a:t>)</a:t>
            </a:r>
          </a:p>
          <a:p>
            <a:pPr>
              <a:lnSpc>
                <a:spcPct val="90000"/>
              </a:lnSpc>
            </a:pPr>
            <a:r>
              <a:rPr lang="en-US" sz="2400" dirty="0" err="1"/>
              <a:t>Setelah</a:t>
            </a:r>
            <a:r>
              <a:rPr lang="en-US" sz="2400" dirty="0"/>
              <a:t> 3 </a:t>
            </a:r>
            <a:r>
              <a:rPr lang="en-US" sz="2400" dirty="0" err="1"/>
              <a:t>tahun</a:t>
            </a:r>
            <a:r>
              <a:rPr lang="en-US" sz="2400" dirty="0"/>
              <a:t>, </a:t>
            </a:r>
            <a:r>
              <a:rPr lang="en-US" sz="2400" dirty="0" err="1"/>
              <a:t>uang</a:t>
            </a:r>
            <a:r>
              <a:rPr lang="en-US" sz="2400" dirty="0"/>
              <a:t> </a:t>
            </a:r>
            <a:r>
              <a:rPr lang="en-US" sz="2400" dirty="0" err="1"/>
              <a:t>tsb</a:t>
            </a:r>
            <a:r>
              <a:rPr lang="en-US" sz="2400" dirty="0"/>
              <a:t>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menjadi</a:t>
            </a:r>
            <a:r>
              <a:rPr lang="en-US" sz="2400" dirty="0"/>
              <a:t>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/>
              <a:t>	</a:t>
            </a:r>
            <a:r>
              <a:rPr lang="en-US" sz="2400" dirty="0" err="1"/>
              <a:t>Rp</a:t>
            </a:r>
            <a:r>
              <a:rPr lang="en-US" sz="2400" dirty="0"/>
              <a:t> 1.210 + (10% </a:t>
            </a:r>
            <a:r>
              <a:rPr lang="en-US" sz="2400" dirty="0" err="1"/>
              <a:t>Rp</a:t>
            </a:r>
            <a:r>
              <a:rPr lang="en-US" sz="2400" dirty="0"/>
              <a:t> 1.210) = </a:t>
            </a:r>
            <a:r>
              <a:rPr lang="en-US" sz="2400" dirty="0" err="1"/>
              <a:t>Rp</a:t>
            </a:r>
            <a:r>
              <a:rPr lang="en-US" sz="2400" dirty="0"/>
              <a:t> 1.331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Dan </a:t>
            </a:r>
            <a:r>
              <a:rPr lang="en-US" sz="2400" dirty="0" err="1"/>
              <a:t>seterusnya</a:t>
            </a:r>
            <a:r>
              <a:rPr lang="en-US" sz="2400" dirty="0"/>
              <a:t>…</a:t>
            </a:r>
          </a:p>
        </p:txBody>
      </p:sp>
      <p:pic>
        <p:nvPicPr>
          <p:cNvPr id="6" name="Picture 6" descr="Home 2 | Universitas Bumigor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3879" y="102508"/>
            <a:ext cx="791571" cy="778530"/>
          </a:xfrm>
          <a:prstGeom prst="roundRect">
            <a:avLst>
              <a:gd name="adj" fmla="val 8594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schemeClr val="bg1">
                <a:alpha val="40000"/>
              </a:schemeClr>
            </a:outerShdw>
            <a:reflection blurRad="12700" stA="23000" endPos="28000" dist="5000" dir="5400000" sy="-100000" algn="bl" rotWithShape="0"/>
          </a:effectLst>
        </p:spPr>
      </p:pic>
      <p:pic>
        <p:nvPicPr>
          <p:cNvPr id="7" name="Picture 8" descr="File:Logo IT Telkom Pwt.jpg - Wikimedia Common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1928" y="103115"/>
            <a:ext cx="1158301" cy="777923"/>
          </a:xfrm>
          <a:prstGeom prst="roundRect">
            <a:avLst>
              <a:gd name="adj" fmla="val 8594"/>
            </a:avLst>
          </a:prstGeom>
          <a:noFill/>
          <a:ln>
            <a:noFill/>
          </a:ln>
          <a:effectLst>
            <a:glow rad="63500">
              <a:schemeClr val="bg1">
                <a:alpha val="40000"/>
              </a:schemeClr>
            </a:glow>
            <a:reflection blurRad="6350" stA="52000" endA="300" endPos="35000" dir="5400000" sy="-100000" algn="bl" rotWithShape="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8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8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8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83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983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983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983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6" grpId="0"/>
      <p:bldP spid="98307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>
          <a:xfrm>
            <a:off x="931863" y="438150"/>
            <a:ext cx="7158037" cy="696913"/>
          </a:xfrm>
        </p:spPr>
        <p:txBody>
          <a:bodyPr/>
          <a:lstStyle/>
          <a:p>
            <a:r>
              <a:rPr lang="en-US" sz="1800" b="1">
                <a:solidFill>
                  <a:srgbClr val="006600"/>
                </a:solidFill>
              </a:rPr>
              <a:t>Nilai yang Akan Datang ……………</a:t>
            </a:r>
          </a:p>
        </p:txBody>
      </p:sp>
      <p:sp>
        <p:nvSpPr>
          <p:cNvPr id="188419" name="Rectangle 3"/>
          <p:cNvSpPr>
            <a:spLocks noGrp="1" noChangeArrowheads="1"/>
          </p:cNvSpPr>
          <p:nvPr>
            <p:ph idx="1"/>
          </p:nvPr>
        </p:nvSpPr>
        <p:spPr>
          <a:xfrm>
            <a:off x="2063750" y="1341438"/>
            <a:ext cx="7080250" cy="2973387"/>
          </a:xfrm>
        </p:spPr>
        <p:txBody>
          <a:bodyPr>
            <a:normAutofit lnSpcReduction="10000"/>
          </a:bodyPr>
          <a:lstStyle/>
          <a:p>
            <a:r>
              <a:rPr lang="en-US" sz="2800"/>
              <a:t>Jika…</a:t>
            </a:r>
          </a:p>
          <a:p>
            <a:pPr lvl="1"/>
            <a:r>
              <a:rPr lang="en-US" sz="2400" i="1"/>
              <a:t>P</a:t>
            </a:r>
            <a:r>
              <a:rPr lang="en-US" sz="2400"/>
              <a:t> = uang tabungan/investasi awal</a:t>
            </a:r>
          </a:p>
          <a:p>
            <a:pPr lvl="1"/>
            <a:r>
              <a:rPr lang="en-US" sz="2400" i="1"/>
              <a:t>i</a:t>
            </a:r>
            <a:r>
              <a:rPr lang="en-US" sz="2400"/>
              <a:t>  = tingkat bunga</a:t>
            </a:r>
          </a:p>
          <a:p>
            <a:pPr lvl="1"/>
            <a:r>
              <a:rPr lang="en-US" sz="2400" i="1"/>
              <a:t>n</a:t>
            </a:r>
            <a:r>
              <a:rPr lang="en-US" sz="2400"/>
              <a:t> = periode menabung/investasi</a:t>
            </a:r>
          </a:p>
          <a:p>
            <a:pPr lvl="1"/>
            <a:r>
              <a:rPr lang="en-US" sz="2400" i="1"/>
              <a:t>F</a:t>
            </a:r>
            <a:r>
              <a:rPr lang="en-US" sz="2400"/>
              <a:t> = uang yg akan diterima di akhir periode</a:t>
            </a:r>
          </a:p>
          <a:p>
            <a:r>
              <a:rPr lang="en-US" sz="2800"/>
              <a:t>Maka…</a:t>
            </a:r>
          </a:p>
        </p:txBody>
      </p:sp>
      <p:graphicFrame>
        <p:nvGraphicFramePr>
          <p:cNvPr id="188431" name="Object 15"/>
          <p:cNvGraphicFramePr>
            <a:graphicFrameLocks noChangeAspect="1"/>
          </p:cNvGraphicFramePr>
          <p:nvPr/>
        </p:nvGraphicFramePr>
        <p:xfrm>
          <a:off x="3900488" y="4083050"/>
          <a:ext cx="3140075" cy="839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8437" name="Equation" r:id="rId3" imgW="901440" imgH="241200" progId="Equation.3">
                  <p:embed/>
                </p:oleObj>
              </mc:Choice>
              <mc:Fallback>
                <p:oleObj name="Equation" r:id="rId3" imgW="901440" imgH="241200" progId="Equation.3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00488" y="4083050"/>
                        <a:ext cx="3140075" cy="839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8432" name="Rectangle 16"/>
          <p:cNvSpPr>
            <a:spLocks noChangeArrowheads="1"/>
          </p:cNvSpPr>
          <p:nvPr/>
        </p:nvSpPr>
        <p:spPr bwMode="auto">
          <a:xfrm>
            <a:off x="2063750" y="4919663"/>
            <a:ext cx="7080250" cy="1709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47675" indent="-447675" eaLnBrk="1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n"/>
            </a:pPr>
            <a:r>
              <a:rPr lang="en-US" sz="2800"/>
              <a:t>Nilai yang akan datang (</a:t>
            </a:r>
            <a:r>
              <a:rPr lang="en-US" sz="2800" i="1"/>
              <a:t>F</a:t>
            </a:r>
            <a:r>
              <a:rPr lang="en-US" sz="2800"/>
              <a:t>) = jumlah yang akan terakumulasi dari investasi sekarang untuk </a:t>
            </a:r>
            <a:r>
              <a:rPr lang="en-US" sz="2800" i="1"/>
              <a:t>n</a:t>
            </a:r>
            <a:r>
              <a:rPr lang="en-US" sz="2800"/>
              <a:t> periode pada tingkat bunga </a:t>
            </a:r>
            <a:r>
              <a:rPr lang="en-US" sz="2800" i="1"/>
              <a:t>i</a:t>
            </a:r>
          </a:p>
        </p:txBody>
      </p:sp>
      <p:sp>
        <p:nvSpPr>
          <p:cNvPr id="188435" name="Rectangle 19"/>
          <p:cNvSpPr>
            <a:spLocks noChangeArrowheads="1"/>
          </p:cNvSpPr>
          <p:nvPr/>
        </p:nvSpPr>
        <p:spPr bwMode="auto">
          <a:xfrm>
            <a:off x="5608638" y="4100513"/>
            <a:ext cx="1401762" cy="8366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8436" name="AutoShape 20"/>
          <p:cNvSpPr>
            <a:spLocks noChangeArrowheads="1"/>
          </p:cNvSpPr>
          <p:nvPr/>
        </p:nvSpPr>
        <p:spPr bwMode="auto">
          <a:xfrm>
            <a:off x="7529513" y="3948113"/>
            <a:ext cx="1401762" cy="669925"/>
          </a:xfrm>
          <a:prstGeom prst="wedgeRectCallout">
            <a:avLst>
              <a:gd name="adj1" fmla="val -85106"/>
              <a:gd name="adj2" fmla="val 33412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i="1"/>
              <a:t>Future value factor</a:t>
            </a:r>
          </a:p>
        </p:txBody>
      </p:sp>
      <p:pic>
        <p:nvPicPr>
          <p:cNvPr id="10" name="Picture 6" descr="Home 2 | Universitas Bumigora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3879" y="102508"/>
            <a:ext cx="791571" cy="778530"/>
          </a:xfrm>
          <a:prstGeom prst="roundRect">
            <a:avLst>
              <a:gd name="adj" fmla="val 8594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schemeClr val="bg1">
                <a:alpha val="40000"/>
              </a:schemeClr>
            </a:outerShdw>
            <a:reflection blurRad="12700" stA="23000" endPos="28000" dist="5000" dir="5400000" sy="-100000" algn="bl" rotWithShape="0"/>
          </a:effectLst>
        </p:spPr>
      </p:pic>
      <p:pic>
        <p:nvPicPr>
          <p:cNvPr id="11" name="Picture 8" descr="File:Logo IT Telkom Pwt.jpg - Wikimedia Commons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1928" y="103115"/>
            <a:ext cx="1158301" cy="777923"/>
          </a:xfrm>
          <a:prstGeom prst="roundRect">
            <a:avLst>
              <a:gd name="adj" fmla="val 8594"/>
            </a:avLst>
          </a:prstGeom>
          <a:noFill/>
          <a:ln>
            <a:noFill/>
          </a:ln>
          <a:effectLst>
            <a:glow rad="63500">
              <a:schemeClr val="bg1">
                <a:alpha val="40000"/>
              </a:schemeClr>
            </a:glow>
            <a:reflection blurRad="6350" stA="52000" endA="300" endPos="35000" dir="5400000" sy="-100000" algn="bl" rotWithShape="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8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8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8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88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88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88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88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88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8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3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8843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8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18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1884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8418" grpId="0"/>
      <p:bldP spid="188419" grpId="0" uiExpand="1" build="p"/>
      <p:bldP spid="188432" grpId="0" build="p"/>
      <p:bldP spid="188435" grpId="0" animBg="1"/>
      <p:bldP spid="188436" grpId="0" build="allAtOnce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ChangeArrowheads="1"/>
          </p:cNvSpPr>
          <p:nvPr>
            <p:ph type="title"/>
          </p:nvPr>
        </p:nvSpPr>
        <p:spPr>
          <a:xfrm>
            <a:off x="931863" y="292100"/>
            <a:ext cx="7158037" cy="947738"/>
          </a:xfrm>
        </p:spPr>
        <p:txBody>
          <a:bodyPr/>
          <a:lstStyle/>
          <a:p>
            <a:r>
              <a:rPr lang="en-US" sz="1800" b="1">
                <a:solidFill>
                  <a:srgbClr val="006600"/>
                </a:solidFill>
              </a:rPr>
              <a:t>Nilai yang Akan Datang …………….</a:t>
            </a:r>
          </a:p>
        </p:txBody>
      </p:sp>
      <p:sp>
        <p:nvSpPr>
          <p:cNvPr id="233475" name="Rectangle 3"/>
          <p:cNvSpPr>
            <a:spLocks noGrp="1" noChangeArrowheads="1"/>
          </p:cNvSpPr>
          <p:nvPr>
            <p:ph idx="1"/>
          </p:nvPr>
        </p:nvSpPr>
        <p:spPr>
          <a:xfrm>
            <a:off x="2438400" y="1444625"/>
            <a:ext cx="6400800" cy="4651375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400"/>
              <a:t>Jika bunga diperhitungkan setiap 6 bulan (</a:t>
            </a:r>
            <a:r>
              <a:rPr lang="en-US" sz="2400">
                <a:cs typeface="Arial" charset="0"/>
              </a:rPr>
              <a:t>½ tahun), maka:</a:t>
            </a:r>
          </a:p>
          <a:p>
            <a:pPr>
              <a:lnSpc>
                <a:spcPct val="90000"/>
              </a:lnSpc>
            </a:pPr>
            <a:endParaRPr lang="en-US" sz="2400">
              <a:cs typeface="Arial" charset="0"/>
            </a:endParaRPr>
          </a:p>
          <a:p>
            <a:pPr>
              <a:lnSpc>
                <a:spcPct val="90000"/>
              </a:lnSpc>
            </a:pPr>
            <a:endParaRPr lang="en-US" sz="2400">
              <a:cs typeface="Arial" charset="0"/>
            </a:endParaRPr>
          </a:p>
          <a:p>
            <a:pPr>
              <a:lnSpc>
                <a:spcPct val="90000"/>
              </a:lnSpc>
            </a:pPr>
            <a:endParaRPr lang="en-US" sz="2400"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en-US" sz="2400">
                <a:cs typeface="Arial" charset="0"/>
              </a:rPr>
              <a:t>Jika bunga diperhitungkan setiap 3 bulan (triwulan), maka:</a:t>
            </a:r>
          </a:p>
          <a:p>
            <a:pPr>
              <a:lnSpc>
                <a:spcPct val="90000"/>
              </a:lnSpc>
            </a:pPr>
            <a:endParaRPr lang="en-US" sz="2400">
              <a:cs typeface="Arial" charset="0"/>
            </a:endParaRPr>
          </a:p>
          <a:p>
            <a:pPr>
              <a:lnSpc>
                <a:spcPct val="90000"/>
              </a:lnSpc>
            </a:pPr>
            <a:endParaRPr lang="en-US" sz="2400">
              <a:cs typeface="Arial" charset="0"/>
            </a:endParaRPr>
          </a:p>
          <a:p>
            <a:pPr>
              <a:lnSpc>
                <a:spcPct val="90000"/>
              </a:lnSpc>
            </a:pPr>
            <a:endParaRPr lang="en-US" sz="2400"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en-US" sz="2400">
                <a:cs typeface="Arial" charset="0"/>
              </a:rPr>
              <a:t>Jika bunga diperhitungkan setiap bulan, maka:</a:t>
            </a:r>
          </a:p>
          <a:p>
            <a:pPr>
              <a:lnSpc>
                <a:spcPct val="90000"/>
              </a:lnSpc>
            </a:pPr>
            <a:endParaRPr lang="en-US" sz="2400">
              <a:cs typeface="Arial" charset="0"/>
            </a:endParaRPr>
          </a:p>
          <a:p>
            <a:pPr>
              <a:lnSpc>
                <a:spcPct val="90000"/>
              </a:lnSpc>
            </a:pPr>
            <a:endParaRPr lang="en-US" sz="2400">
              <a:cs typeface="Arial" charset="0"/>
            </a:endParaRPr>
          </a:p>
        </p:txBody>
      </p:sp>
      <p:graphicFrame>
        <p:nvGraphicFramePr>
          <p:cNvPr id="233478" name="Object 6"/>
          <p:cNvGraphicFramePr>
            <a:graphicFrameLocks noChangeAspect="1"/>
          </p:cNvGraphicFramePr>
          <p:nvPr/>
        </p:nvGraphicFramePr>
        <p:xfrm>
          <a:off x="3922713" y="2070100"/>
          <a:ext cx="2428875" cy="1019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3500" name="Equation" r:id="rId3" imgW="1117440" imgH="469800" progId="Equation.3">
                  <p:embed/>
                </p:oleObj>
              </mc:Choice>
              <mc:Fallback>
                <p:oleObj name="Equation" r:id="rId3" imgW="1117440" imgH="4698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2713" y="2070100"/>
                        <a:ext cx="2428875" cy="1019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3481" name="Object 9"/>
          <p:cNvGraphicFramePr>
            <a:graphicFrameLocks noChangeAspect="1"/>
          </p:cNvGraphicFramePr>
          <p:nvPr/>
        </p:nvGraphicFramePr>
        <p:xfrm>
          <a:off x="4010025" y="4048125"/>
          <a:ext cx="2428875" cy="1019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3501" name="Equation" r:id="rId5" imgW="1117440" imgH="469800" progId="Equation.3">
                  <p:embed/>
                </p:oleObj>
              </mc:Choice>
              <mc:Fallback>
                <p:oleObj name="Equation" r:id="rId5" imgW="1117440" imgH="46980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10025" y="4048125"/>
                        <a:ext cx="2428875" cy="1019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3484" name="Object 12"/>
          <p:cNvGraphicFramePr>
            <a:graphicFrameLocks noChangeAspect="1"/>
          </p:cNvGraphicFramePr>
          <p:nvPr/>
        </p:nvGraphicFramePr>
        <p:xfrm>
          <a:off x="3924300" y="5656263"/>
          <a:ext cx="2622550" cy="1019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3502" name="Equation" r:id="rId7" imgW="1206360" imgH="469800" progId="Equation.3">
                  <p:embed/>
                </p:oleObj>
              </mc:Choice>
              <mc:Fallback>
                <p:oleObj name="Equation" r:id="rId7" imgW="1206360" imgH="46980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4300" y="5656263"/>
                        <a:ext cx="2622550" cy="1019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6" descr="Home 2 | Universitas Bumigora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3879" y="116156"/>
            <a:ext cx="791571" cy="778530"/>
          </a:xfrm>
          <a:prstGeom prst="roundRect">
            <a:avLst>
              <a:gd name="adj" fmla="val 8594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schemeClr val="bg1">
                <a:alpha val="40000"/>
              </a:schemeClr>
            </a:outerShdw>
            <a:reflection blurRad="12700" stA="23000" endPos="28000" dist="5000" dir="5400000" sy="-100000" algn="bl" rotWithShape="0"/>
          </a:effectLst>
        </p:spPr>
      </p:pic>
      <p:pic>
        <p:nvPicPr>
          <p:cNvPr id="8" name="Picture 8" descr="File:Logo IT Telkom Pwt.jpg - Wikimedia Commons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1928" y="116763"/>
            <a:ext cx="1158301" cy="777923"/>
          </a:xfrm>
          <a:prstGeom prst="roundRect">
            <a:avLst>
              <a:gd name="adj" fmla="val 8594"/>
            </a:avLst>
          </a:prstGeom>
          <a:noFill/>
          <a:ln>
            <a:noFill/>
          </a:ln>
          <a:effectLst>
            <a:glow rad="63500">
              <a:schemeClr val="bg1">
                <a:alpha val="40000"/>
              </a:schemeClr>
            </a:glow>
            <a:reflection blurRad="6350" stA="52000" endA="300" endPos="35000" dir="5400000" sy="-100000" algn="bl" rotWithShape="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3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33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33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33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33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334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33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3474" grpId="0"/>
      <p:bldP spid="233475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>
          <a:xfrm>
            <a:off x="931863" y="96838"/>
            <a:ext cx="7158037" cy="1076325"/>
          </a:xfrm>
        </p:spPr>
        <p:txBody>
          <a:bodyPr/>
          <a:lstStyle/>
          <a:p>
            <a:r>
              <a:rPr lang="en-US" sz="1800" b="1">
                <a:solidFill>
                  <a:srgbClr val="006600"/>
                </a:solidFill>
              </a:rPr>
              <a:t>Nilai yang Akan Datang …………………</a:t>
            </a:r>
          </a:p>
        </p:txBody>
      </p:sp>
      <p:sp>
        <p:nvSpPr>
          <p:cNvPr id="253955" name="Rectangle 3"/>
          <p:cNvSpPr>
            <a:spLocks noGrp="1" noChangeArrowheads="1"/>
          </p:cNvSpPr>
          <p:nvPr>
            <p:ph idx="1"/>
          </p:nvPr>
        </p:nvSpPr>
        <p:spPr>
          <a:xfrm>
            <a:off x="1597025" y="1411288"/>
            <a:ext cx="7546975" cy="51276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500"/>
              <a:t>Jika tingkat bunga berubah-ubah (thn ke-1 = 10%, thn ke-2 = 12%, thn ke-3 = 14%), maka nilai dari uang Rp 1.000 yg diterima sekarang pd akhir thn ke-3 adalah…</a:t>
            </a:r>
          </a:p>
          <a:p>
            <a:pPr>
              <a:lnSpc>
                <a:spcPct val="90000"/>
              </a:lnSpc>
            </a:pPr>
            <a:endParaRPr lang="en-US" sz="2500"/>
          </a:p>
          <a:p>
            <a:pPr>
              <a:lnSpc>
                <a:spcPct val="90000"/>
              </a:lnSpc>
            </a:pPr>
            <a:endParaRPr lang="en-US" sz="2500"/>
          </a:p>
          <a:p>
            <a:pPr>
              <a:lnSpc>
                <a:spcPct val="90000"/>
              </a:lnSpc>
            </a:pPr>
            <a:endParaRPr lang="en-US" sz="2500"/>
          </a:p>
          <a:p>
            <a:pPr>
              <a:lnSpc>
                <a:spcPct val="90000"/>
              </a:lnSpc>
            </a:pPr>
            <a:r>
              <a:rPr lang="en-US" sz="2500"/>
              <a:t>Jika tingkat bunga thn ke-1 = 10%, thn ke-2 = 12%, thn ke-3 s/d ke-5 = 14%), maka nilai dari uang Rp 1.000 yg diterima sekarang pada akhir thn ke-5 adalah…</a:t>
            </a:r>
          </a:p>
        </p:txBody>
      </p:sp>
      <p:graphicFrame>
        <p:nvGraphicFramePr>
          <p:cNvPr id="253956" name="Object 4"/>
          <p:cNvGraphicFramePr>
            <a:graphicFrameLocks noChangeAspect="1"/>
          </p:cNvGraphicFramePr>
          <p:nvPr/>
        </p:nvGraphicFramePr>
        <p:xfrm>
          <a:off x="2820988" y="2757488"/>
          <a:ext cx="6108700" cy="960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3973" name="Equation" r:id="rId3" imgW="2743200" imgH="431640" progId="Equation.3">
                  <p:embed/>
                </p:oleObj>
              </mc:Choice>
              <mc:Fallback>
                <p:oleObj name="Equation" r:id="rId3" imgW="2743200" imgH="4316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20988" y="2757488"/>
                        <a:ext cx="6108700" cy="9604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3962" name="Object 10"/>
          <p:cNvGraphicFramePr>
            <a:graphicFrameLocks noChangeAspect="1"/>
          </p:cNvGraphicFramePr>
          <p:nvPr/>
        </p:nvGraphicFramePr>
        <p:xfrm>
          <a:off x="2832100" y="5407025"/>
          <a:ext cx="6137275" cy="960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3974" name="Equation" r:id="rId5" imgW="2755800" imgH="431640" progId="Equation.3">
                  <p:embed/>
                </p:oleObj>
              </mc:Choice>
              <mc:Fallback>
                <p:oleObj name="Equation" r:id="rId5" imgW="2755800" imgH="43164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32100" y="5407025"/>
                        <a:ext cx="6137275" cy="960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6" descr="Home 2 | Universitas Bumigora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3879" y="102508"/>
            <a:ext cx="791571" cy="778530"/>
          </a:xfrm>
          <a:prstGeom prst="roundRect">
            <a:avLst>
              <a:gd name="adj" fmla="val 8594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schemeClr val="bg1">
                <a:alpha val="40000"/>
              </a:schemeClr>
            </a:outerShdw>
            <a:reflection blurRad="12700" stA="23000" endPos="28000" dist="5000" dir="5400000" sy="-100000" algn="bl" rotWithShape="0"/>
          </a:effectLst>
        </p:spPr>
      </p:pic>
      <p:pic>
        <p:nvPicPr>
          <p:cNvPr id="7" name="Picture 8" descr="File:Logo IT Telkom Pwt.jpg - Wikimedia Commons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1928" y="103115"/>
            <a:ext cx="1158301" cy="777923"/>
          </a:xfrm>
          <a:prstGeom prst="roundRect">
            <a:avLst>
              <a:gd name="adj" fmla="val 8594"/>
            </a:avLst>
          </a:prstGeom>
          <a:noFill/>
          <a:ln>
            <a:noFill/>
          </a:ln>
          <a:effectLst>
            <a:glow rad="63500">
              <a:schemeClr val="bg1">
                <a:alpha val="40000"/>
              </a:schemeClr>
            </a:glow>
            <a:reflection blurRad="6350" stA="52000" endA="300" endPos="35000" dir="5400000" sy="-100000" algn="bl" rotWithShape="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3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53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53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53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53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3954" grpId="0"/>
      <p:bldP spid="253955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ChangeArrowheads="1"/>
          </p:cNvSpPr>
          <p:nvPr>
            <p:ph type="title"/>
          </p:nvPr>
        </p:nvSpPr>
        <p:spPr>
          <a:xfrm>
            <a:off x="931863" y="352425"/>
            <a:ext cx="7158037" cy="955675"/>
          </a:xfrm>
        </p:spPr>
        <p:txBody>
          <a:bodyPr/>
          <a:lstStyle/>
          <a:p>
            <a:r>
              <a:rPr lang="en-US" sz="3200">
                <a:solidFill>
                  <a:srgbClr val="006600"/>
                </a:solidFill>
              </a:rPr>
              <a:t>Nilai Sekarang</a:t>
            </a:r>
          </a:p>
        </p:txBody>
      </p:sp>
      <p:sp>
        <p:nvSpPr>
          <p:cNvPr id="237571" name="Rectangle 3"/>
          <p:cNvSpPr>
            <a:spLocks noGrp="1" noChangeArrowheads="1"/>
          </p:cNvSpPr>
          <p:nvPr>
            <p:ph idx="1"/>
          </p:nvPr>
        </p:nvSpPr>
        <p:spPr>
          <a:xfrm>
            <a:off x="2438400" y="1401763"/>
            <a:ext cx="6400800" cy="5273675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400"/>
              <a:t>Kebalikan dari nilai yang akan datang</a:t>
            </a:r>
          </a:p>
          <a:p>
            <a:pPr>
              <a:lnSpc>
                <a:spcPct val="90000"/>
              </a:lnSpc>
            </a:pPr>
            <a:r>
              <a:rPr lang="en-US" sz="2400"/>
              <a:t>Rumus diturunkan dari rumus nilai yang akan datang:</a:t>
            </a:r>
          </a:p>
          <a:p>
            <a:pPr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</a:pPr>
            <a:r>
              <a:rPr lang="en-US" sz="2400"/>
              <a:t>Nilai sekarang (</a:t>
            </a:r>
            <a:r>
              <a:rPr lang="en-US" sz="2400" i="1"/>
              <a:t>P</a:t>
            </a:r>
            <a:r>
              <a:rPr lang="en-US" sz="2400"/>
              <a:t>) = nilai sekarang dr suatu jumlah di masa depan yang akan diterima di akhir periode </a:t>
            </a:r>
            <a:r>
              <a:rPr lang="en-US" sz="2400" i="1"/>
              <a:t>n</a:t>
            </a:r>
            <a:r>
              <a:rPr lang="en-US" sz="2400"/>
              <a:t> pada tingkat bunga </a:t>
            </a:r>
            <a:r>
              <a:rPr lang="en-US" sz="2400" i="1"/>
              <a:t>i</a:t>
            </a:r>
          </a:p>
        </p:txBody>
      </p:sp>
      <p:graphicFrame>
        <p:nvGraphicFramePr>
          <p:cNvPr id="237574" name="Object 6"/>
          <p:cNvGraphicFramePr>
            <a:graphicFrameLocks noChangeAspect="1"/>
          </p:cNvGraphicFramePr>
          <p:nvPr/>
        </p:nvGraphicFramePr>
        <p:xfrm>
          <a:off x="3094038" y="2586038"/>
          <a:ext cx="3140075" cy="839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588" name="Equation" r:id="rId3" imgW="901440" imgH="241200" progId="Equation.3">
                  <p:embed/>
                </p:oleObj>
              </mc:Choice>
              <mc:Fallback>
                <p:oleObj name="Equation" r:id="rId3" imgW="901440" imgH="2412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94038" y="2586038"/>
                        <a:ext cx="3140075" cy="8397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7577" name="Object 9"/>
          <p:cNvGraphicFramePr>
            <a:graphicFrameLocks noChangeAspect="1"/>
          </p:cNvGraphicFramePr>
          <p:nvPr/>
        </p:nvGraphicFramePr>
        <p:xfrm>
          <a:off x="2995613" y="3668713"/>
          <a:ext cx="3271837" cy="1503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589" name="Equation" r:id="rId5" imgW="939600" imgH="431640" progId="Equation.3">
                  <p:embed/>
                </p:oleObj>
              </mc:Choice>
              <mc:Fallback>
                <p:oleObj name="Equation" r:id="rId5" imgW="939600" imgH="43164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95613" y="3668713"/>
                        <a:ext cx="3271837" cy="1503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7578" name="Rectangle 10"/>
          <p:cNvSpPr>
            <a:spLocks noChangeArrowheads="1"/>
          </p:cNvSpPr>
          <p:nvPr/>
        </p:nvSpPr>
        <p:spPr bwMode="auto">
          <a:xfrm>
            <a:off x="4694238" y="3656013"/>
            <a:ext cx="1570037" cy="15827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7579" name="AutoShape 11"/>
          <p:cNvSpPr>
            <a:spLocks noChangeArrowheads="1"/>
          </p:cNvSpPr>
          <p:nvPr/>
        </p:nvSpPr>
        <p:spPr bwMode="auto">
          <a:xfrm>
            <a:off x="6465888" y="3214688"/>
            <a:ext cx="2328862" cy="638175"/>
          </a:xfrm>
          <a:prstGeom prst="wedgeRectCallout">
            <a:avLst>
              <a:gd name="adj1" fmla="val -58181"/>
              <a:gd name="adj2" fmla="val 12562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i="1"/>
              <a:t>Present value factor/ discount factor</a:t>
            </a:r>
          </a:p>
        </p:txBody>
      </p:sp>
      <p:sp>
        <p:nvSpPr>
          <p:cNvPr id="237580" name="Rectangle 12"/>
          <p:cNvSpPr>
            <a:spLocks noChangeArrowheads="1"/>
          </p:cNvSpPr>
          <p:nvPr/>
        </p:nvSpPr>
        <p:spPr bwMode="auto">
          <a:xfrm>
            <a:off x="5548313" y="4508500"/>
            <a:ext cx="212725" cy="5794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7581" name="AutoShape 13"/>
          <p:cNvSpPr>
            <a:spLocks noChangeArrowheads="1"/>
          </p:cNvSpPr>
          <p:nvPr/>
        </p:nvSpPr>
        <p:spPr bwMode="auto">
          <a:xfrm>
            <a:off x="6861175" y="4673600"/>
            <a:ext cx="1765300" cy="363538"/>
          </a:xfrm>
          <a:prstGeom prst="wedgeRectCallout">
            <a:avLst>
              <a:gd name="adj1" fmla="val -111870"/>
              <a:gd name="adj2" fmla="val -9824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i="1"/>
              <a:t>Discount rate</a:t>
            </a:r>
          </a:p>
        </p:txBody>
      </p:sp>
      <p:pic>
        <p:nvPicPr>
          <p:cNvPr id="10" name="Picture 6" descr="Home 2 | Universitas Bumigora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3879" y="102508"/>
            <a:ext cx="791571" cy="778530"/>
          </a:xfrm>
          <a:prstGeom prst="roundRect">
            <a:avLst>
              <a:gd name="adj" fmla="val 8594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schemeClr val="bg1">
                <a:alpha val="40000"/>
              </a:schemeClr>
            </a:outerShdw>
            <a:reflection blurRad="12700" stA="23000" endPos="28000" dist="5000" dir="5400000" sy="-100000" algn="bl" rotWithShape="0"/>
          </a:effectLst>
        </p:spPr>
      </p:pic>
      <p:pic>
        <p:nvPicPr>
          <p:cNvPr id="11" name="Picture 8" descr="File:Logo IT Telkom Pwt.jpg - Wikimedia Commons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1928" y="103115"/>
            <a:ext cx="1158301" cy="777923"/>
          </a:xfrm>
          <a:prstGeom prst="roundRect">
            <a:avLst>
              <a:gd name="adj" fmla="val 8594"/>
            </a:avLst>
          </a:prstGeom>
          <a:noFill/>
          <a:ln>
            <a:noFill/>
          </a:ln>
          <a:effectLst>
            <a:glow rad="63500">
              <a:schemeClr val="bg1">
                <a:alpha val="40000"/>
              </a:schemeClr>
            </a:glow>
            <a:reflection blurRad="6350" stA="52000" endA="300" endPos="35000" dir="5400000" sy="-100000" algn="bl" rotWithShape="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7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37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37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37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37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37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3757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237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237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237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8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3758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375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2375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2375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7570" grpId="0"/>
      <p:bldP spid="237571" grpId="0" uiExpand="1" build="p"/>
      <p:bldP spid="237578" grpId="0" animBg="1"/>
      <p:bldP spid="237579" grpId="0" build="allAtOnce" animBg="1"/>
      <p:bldP spid="237580" grpId="0" animBg="1"/>
      <p:bldP spid="237581" grpId="0" build="allAtOnce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Rectangle 2"/>
          <p:cNvSpPr>
            <a:spLocks noGrp="1" noChangeArrowheads="1"/>
          </p:cNvSpPr>
          <p:nvPr>
            <p:ph type="title"/>
          </p:nvPr>
        </p:nvSpPr>
        <p:spPr>
          <a:xfrm>
            <a:off x="931863" y="306388"/>
            <a:ext cx="7158037" cy="979487"/>
          </a:xfrm>
        </p:spPr>
        <p:txBody>
          <a:bodyPr/>
          <a:lstStyle/>
          <a:p>
            <a:r>
              <a:rPr lang="en-US" sz="1800" b="1">
                <a:solidFill>
                  <a:srgbClr val="006600"/>
                </a:solidFill>
              </a:rPr>
              <a:t>Nilai Sekarang ………………….</a:t>
            </a:r>
          </a:p>
        </p:txBody>
      </p:sp>
      <p:sp>
        <p:nvSpPr>
          <p:cNvPr id="256003" name="Rectangle 3"/>
          <p:cNvSpPr>
            <a:spLocks noGrp="1" noChangeArrowheads="1"/>
          </p:cNvSpPr>
          <p:nvPr>
            <p:ph idx="1"/>
          </p:nvPr>
        </p:nvSpPr>
        <p:spPr>
          <a:xfrm>
            <a:off x="544513" y="1652588"/>
            <a:ext cx="8294687" cy="5022850"/>
          </a:xfrm>
        </p:spPr>
        <p:txBody>
          <a:bodyPr/>
          <a:lstStyle/>
          <a:p>
            <a:r>
              <a:rPr lang="en-US" sz="2300"/>
              <a:t>Jika diketahui tingkat bunga thn ke-1 = 10%, thn ke-2 = 12%, dan thn ke-3 = 14%, maka nilai sekarang dari uang Rp 1.404 yg akan diterima 3 thn dari sekarang adalah…</a:t>
            </a:r>
          </a:p>
          <a:p>
            <a:endParaRPr lang="en-US" sz="2300"/>
          </a:p>
          <a:p>
            <a:endParaRPr lang="en-US" sz="2300"/>
          </a:p>
          <a:p>
            <a:endParaRPr lang="en-US" sz="2300"/>
          </a:p>
          <a:p>
            <a:r>
              <a:rPr lang="en-US" sz="2300"/>
              <a:t>Jika diketahui tingkat bunga thn ke-1 = 10%, thn ke-2 = 12%, dan thn ke-3 s/d ke-5 = 14%, maka nilai sekarang dari uang Rp 1.825 yg akan diterima 5 thn dari sekarang adalah…</a:t>
            </a:r>
          </a:p>
          <a:p>
            <a:endParaRPr lang="en-US" sz="2300"/>
          </a:p>
        </p:txBody>
      </p:sp>
      <p:graphicFrame>
        <p:nvGraphicFramePr>
          <p:cNvPr id="256005" name="Object 5"/>
          <p:cNvGraphicFramePr>
            <a:graphicFrameLocks noChangeAspect="1"/>
          </p:cNvGraphicFramePr>
          <p:nvPr/>
        </p:nvGraphicFramePr>
        <p:xfrm>
          <a:off x="2135188" y="2862263"/>
          <a:ext cx="6061075" cy="1100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23" name="Equation" r:id="rId3" imgW="2819160" imgH="634680" progId="Equation.3">
                  <p:embed/>
                </p:oleObj>
              </mc:Choice>
              <mc:Fallback>
                <p:oleObj name="Equation" r:id="rId3" imgW="2819160" imgH="6346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5188" y="2862263"/>
                        <a:ext cx="6061075" cy="1100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12" name="Object 12"/>
          <p:cNvGraphicFramePr>
            <a:graphicFrameLocks noChangeAspect="1"/>
          </p:cNvGraphicFramePr>
          <p:nvPr/>
        </p:nvGraphicFramePr>
        <p:xfrm>
          <a:off x="2157413" y="5327650"/>
          <a:ext cx="6030912" cy="1182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24" name="Equation" r:id="rId5" imgW="2831760" imgH="634680" progId="Equation.3">
                  <p:embed/>
                </p:oleObj>
              </mc:Choice>
              <mc:Fallback>
                <p:oleObj name="Equation" r:id="rId5" imgW="2831760" imgH="63468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7413" y="5327650"/>
                        <a:ext cx="6030912" cy="1182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6" descr="Home 2 | Universitas Bumigora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3879" y="102508"/>
            <a:ext cx="791571" cy="778530"/>
          </a:xfrm>
          <a:prstGeom prst="roundRect">
            <a:avLst>
              <a:gd name="adj" fmla="val 8594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schemeClr val="bg1">
                <a:alpha val="40000"/>
              </a:schemeClr>
            </a:outerShdw>
            <a:reflection blurRad="12700" stA="23000" endPos="28000" dist="5000" dir="5400000" sy="-100000" algn="bl" rotWithShape="0"/>
          </a:effectLst>
        </p:spPr>
      </p:pic>
      <p:pic>
        <p:nvPicPr>
          <p:cNvPr id="7" name="Picture 8" descr="File:Logo IT Telkom Pwt.jpg - Wikimedia Commons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1928" y="103115"/>
            <a:ext cx="1158301" cy="777923"/>
          </a:xfrm>
          <a:prstGeom prst="roundRect">
            <a:avLst>
              <a:gd name="adj" fmla="val 8594"/>
            </a:avLst>
          </a:prstGeom>
          <a:noFill/>
          <a:ln>
            <a:noFill/>
          </a:ln>
          <a:effectLst>
            <a:glow rad="63500">
              <a:schemeClr val="bg1">
                <a:alpha val="40000"/>
              </a:schemeClr>
            </a:glow>
            <a:reflection blurRad="6350" stA="52000" endA="300" endPos="35000" dir="5400000" sy="-100000" algn="bl" rotWithShape="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6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56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560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56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56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02" grpId="0"/>
      <p:bldP spid="256003" grpId="0" uiExpand="1" build="p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27205</TotalTime>
  <Words>1232</Words>
  <Application>Microsoft Office PowerPoint</Application>
  <PresentationFormat>On-screen Show (4:3)</PresentationFormat>
  <Paragraphs>179</Paragraphs>
  <Slides>25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2" baseType="lpstr">
      <vt:lpstr>Arial</vt:lpstr>
      <vt:lpstr>Calibri</vt:lpstr>
      <vt:lpstr>Trebuchet MS</vt:lpstr>
      <vt:lpstr>Wingdings</vt:lpstr>
      <vt:lpstr>Wingdings 3</vt:lpstr>
      <vt:lpstr>Facet</vt:lpstr>
      <vt:lpstr>Equation</vt:lpstr>
      <vt:lpstr>       Nilai Waktu dan Uang (Time Value of Money)</vt:lpstr>
      <vt:lpstr>Konsep Dasar</vt:lpstr>
      <vt:lpstr>6 Rumus Utama</vt:lpstr>
      <vt:lpstr>Nilai yang Akan Datang</vt:lpstr>
      <vt:lpstr>Nilai yang Akan Datang ……………</vt:lpstr>
      <vt:lpstr>Nilai yang Akan Datang …………….</vt:lpstr>
      <vt:lpstr>Nilai yang Akan Datang …………………</vt:lpstr>
      <vt:lpstr>Nilai Sekarang</vt:lpstr>
      <vt:lpstr>Nilai Sekarang ………………….</vt:lpstr>
      <vt:lpstr>Nilai yang Akan Datang dari Anuitas</vt:lpstr>
      <vt:lpstr>Nilai yang Akan Datang dari Anuitas ………………</vt:lpstr>
      <vt:lpstr>Nilai yang Akan Datang dari Anuitas ………………….</vt:lpstr>
      <vt:lpstr>Nilai yang Akan Datang dari Anuitas ………………</vt:lpstr>
      <vt:lpstr>Nilai yang Akan Datang dari Anuitas …………………</vt:lpstr>
      <vt:lpstr>Nilai Sekarang dari Anuitas</vt:lpstr>
      <vt:lpstr>Nilai Sekarang dari Anuitas ……………………</vt:lpstr>
      <vt:lpstr>Nilai Sekarang dari Anuitas ……………………</vt:lpstr>
      <vt:lpstr>Nilai Sekarang dari Anuitas ………………………</vt:lpstr>
      <vt:lpstr>Anuitas – Angsuran Hutang</vt:lpstr>
      <vt:lpstr>Anuitas – Cadangan Penggantian</vt:lpstr>
      <vt:lpstr>Kasus 1</vt:lpstr>
      <vt:lpstr>Kasus 2</vt:lpstr>
      <vt:lpstr>Kasus 3</vt:lpstr>
      <vt:lpstr>Kasus 4</vt:lpstr>
      <vt:lpstr>Jawaban Kasus No. 4</vt:lpstr>
    </vt:vector>
  </TitlesOfParts>
  <Company>PT Zodiac Perintis Penilai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Nilai Waktu dan Uang (Time Value of Money)</dc:title>
  <dc:creator>Ocky Rinaldy</dc:creator>
  <cp:lastModifiedBy>OWNER</cp:lastModifiedBy>
  <cp:revision>74</cp:revision>
  <dcterms:created xsi:type="dcterms:W3CDTF">2005-01-27T03:04:14Z</dcterms:created>
  <dcterms:modified xsi:type="dcterms:W3CDTF">2023-10-03T06:05:28Z</dcterms:modified>
</cp:coreProperties>
</file>