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1" r:id="rId2"/>
    <p:sldId id="256" r:id="rId3"/>
    <p:sldId id="257" r:id="rId4"/>
    <p:sldId id="258" r:id="rId5"/>
    <p:sldId id="259" r:id="rId6"/>
    <p:sldId id="260" r:id="rId7"/>
    <p:sldId id="263" r:id="rId8"/>
    <p:sldId id="269" r:id="rId9"/>
    <p:sldId id="270" r:id="rId10"/>
    <p:sldId id="271" r:id="rId11"/>
    <p:sldId id="272" r:id="rId12"/>
    <p:sldId id="265" r:id="rId13"/>
    <p:sldId id="266" r:id="rId14"/>
    <p:sldId id="274" r:id="rId15"/>
    <p:sldId id="275" r:id="rId16"/>
    <p:sldId id="276" r:id="rId17"/>
    <p:sldId id="277" r:id="rId18"/>
    <p:sldId id="278" r:id="rId19"/>
    <p:sldId id="279"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46" autoAdjust="0"/>
    <p:restoredTop sz="79354" autoAdjust="0"/>
  </p:normalViewPr>
  <p:slideViewPr>
    <p:cSldViewPr>
      <p:cViewPr varScale="1">
        <p:scale>
          <a:sx n="59" d="100"/>
          <a:sy n="59" d="100"/>
        </p:scale>
        <p:origin x="209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1DE7BC-6A2D-4BC5-9A5F-8343EE00BF7D}" type="datetimeFigureOut">
              <a:rPr lang="en-US" smtClean="0"/>
              <a:t>4/20/2016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510511-0A70-40DD-9F65-6D2D7B8BA804}" type="slidenum">
              <a:rPr lang="en-US" smtClean="0"/>
              <a:t>‹#›</a:t>
            </a:fld>
            <a:endParaRPr lang="en-US"/>
          </a:p>
        </p:txBody>
      </p:sp>
    </p:spTree>
    <p:extLst>
      <p:ext uri="{BB962C8B-B14F-4D97-AF65-F5344CB8AC3E}">
        <p14:creationId xmlns:p14="http://schemas.microsoft.com/office/powerpoint/2010/main" val="137518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2</a:t>
            </a:fld>
            <a:endParaRPr lang="en-US"/>
          </a:p>
        </p:txBody>
      </p:sp>
    </p:spTree>
    <p:extLst>
      <p:ext uri="{BB962C8B-B14F-4D97-AF65-F5344CB8AC3E}">
        <p14:creationId xmlns:p14="http://schemas.microsoft.com/office/powerpoint/2010/main" val="4031217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12</a:t>
            </a:fld>
            <a:endParaRPr lang="en-US"/>
          </a:p>
        </p:txBody>
      </p:sp>
    </p:spTree>
    <p:extLst>
      <p:ext uri="{BB962C8B-B14F-4D97-AF65-F5344CB8AC3E}">
        <p14:creationId xmlns:p14="http://schemas.microsoft.com/office/powerpoint/2010/main" val="2670104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13</a:t>
            </a:fld>
            <a:endParaRPr lang="en-US"/>
          </a:p>
        </p:txBody>
      </p:sp>
    </p:spTree>
    <p:extLst>
      <p:ext uri="{BB962C8B-B14F-4D97-AF65-F5344CB8AC3E}">
        <p14:creationId xmlns:p14="http://schemas.microsoft.com/office/powerpoint/2010/main" val="4169218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14</a:t>
            </a:fld>
            <a:endParaRPr lang="en-US"/>
          </a:p>
        </p:txBody>
      </p:sp>
    </p:spTree>
    <p:extLst>
      <p:ext uri="{BB962C8B-B14F-4D97-AF65-F5344CB8AC3E}">
        <p14:creationId xmlns:p14="http://schemas.microsoft.com/office/powerpoint/2010/main" val="2577103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15</a:t>
            </a:fld>
            <a:endParaRPr lang="en-US"/>
          </a:p>
        </p:txBody>
      </p:sp>
    </p:spTree>
    <p:extLst>
      <p:ext uri="{BB962C8B-B14F-4D97-AF65-F5344CB8AC3E}">
        <p14:creationId xmlns:p14="http://schemas.microsoft.com/office/powerpoint/2010/main" val="1798378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16</a:t>
            </a:fld>
            <a:endParaRPr lang="en-US"/>
          </a:p>
        </p:txBody>
      </p:sp>
    </p:spTree>
    <p:extLst>
      <p:ext uri="{BB962C8B-B14F-4D97-AF65-F5344CB8AC3E}">
        <p14:creationId xmlns:p14="http://schemas.microsoft.com/office/powerpoint/2010/main" val="3114116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17</a:t>
            </a:fld>
            <a:endParaRPr lang="en-US"/>
          </a:p>
        </p:txBody>
      </p:sp>
    </p:spTree>
    <p:extLst>
      <p:ext uri="{BB962C8B-B14F-4D97-AF65-F5344CB8AC3E}">
        <p14:creationId xmlns:p14="http://schemas.microsoft.com/office/powerpoint/2010/main" val="1545402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18</a:t>
            </a:fld>
            <a:endParaRPr lang="en-US"/>
          </a:p>
        </p:txBody>
      </p:sp>
    </p:spTree>
    <p:extLst>
      <p:ext uri="{BB962C8B-B14F-4D97-AF65-F5344CB8AC3E}">
        <p14:creationId xmlns:p14="http://schemas.microsoft.com/office/powerpoint/2010/main" val="5829791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19</a:t>
            </a:fld>
            <a:endParaRPr lang="en-US"/>
          </a:p>
        </p:txBody>
      </p:sp>
    </p:spTree>
    <p:extLst>
      <p:ext uri="{BB962C8B-B14F-4D97-AF65-F5344CB8AC3E}">
        <p14:creationId xmlns:p14="http://schemas.microsoft.com/office/powerpoint/2010/main" val="1779623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Lecture</a:t>
            </a:r>
            <a:r>
              <a:rPr lang="en-US" baseline="0" dirty="0" smtClean="0"/>
              <a:t> Notes :</a:t>
            </a:r>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3</a:t>
            </a:fld>
            <a:endParaRPr lang="en-US"/>
          </a:p>
        </p:txBody>
      </p:sp>
    </p:spTree>
    <p:extLst>
      <p:ext uri="{BB962C8B-B14F-4D97-AF65-F5344CB8AC3E}">
        <p14:creationId xmlns:p14="http://schemas.microsoft.com/office/powerpoint/2010/main" val="2254582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5</a:t>
            </a:fld>
            <a:endParaRPr lang="en-US"/>
          </a:p>
        </p:txBody>
      </p:sp>
    </p:spTree>
    <p:extLst>
      <p:ext uri="{BB962C8B-B14F-4D97-AF65-F5344CB8AC3E}">
        <p14:creationId xmlns:p14="http://schemas.microsoft.com/office/powerpoint/2010/main" val="1052085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6</a:t>
            </a:fld>
            <a:endParaRPr lang="en-US"/>
          </a:p>
        </p:txBody>
      </p:sp>
    </p:spTree>
    <p:extLst>
      <p:ext uri="{BB962C8B-B14F-4D97-AF65-F5344CB8AC3E}">
        <p14:creationId xmlns:p14="http://schemas.microsoft.com/office/powerpoint/2010/main" val="3879738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7</a:t>
            </a:fld>
            <a:endParaRPr lang="en-US"/>
          </a:p>
        </p:txBody>
      </p:sp>
    </p:spTree>
    <p:extLst>
      <p:ext uri="{BB962C8B-B14F-4D97-AF65-F5344CB8AC3E}">
        <p14:creationId xmlns:p14="http://schemas.microsoft.com/office/powerpoint/2010/main" val="1740267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8</a:t>
            </a:fld>
            <a:endParaRPr lang="en-US"/>
          </a:p>
        </p:txBody>
      </p:sp>
    </p:spTree>
    <p:extLst>
      <p:ext uri="{BB962C8B-B14F-4D97-AF65-F5344CB8AC3E}">
        <p14:creationId xmlns:p14="http://schemas.microsoft.com/office/powerpoint/2010/main" val="1591452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9</a:t>
            </a:fld>
            <a:endParaRPr lang="en-US"/>
          </a:p>
        </p:txBody>
      </p:sp>
    </p:spTree>
    <p:extLst>
      <p:ext uri="{BB962C8B-B14F-4D97-AF65-F5344CB8AC3E}">
        <p14:creationId xmlns:p14="http://schemas.microsoft.com/office/powerpoint/2010/main" val="3949591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10</a:t>
            </a:fld>
            <a:endParaRPr lang="en-US"/>
          </a:p>
        </p:txBody>
      </p:sp>
    </p:spTree>
    <p:extLst>
      <p:ext uri="{BB962C8B-B14F-4D97-AF65-F5344CB8AC3E}">
        <p14:creationId xmlns:p14="http://schemas.microsoft.com/office/powerpoint/2010/main" val="1592406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11</a:t>
            </a:fld>
            <a:endParaRPr lang="en-US"/>
          </a:p>
        </p:txBody>
      </p:sp>
    </p:spTree>
    <p:extLst>
      <p:ext uri="{BB962C8B-B14F-4D97-AF65-F5344CB8AC3E}">
        <p14:creationId xmlns:p14="http://schemas.microsoft.com/office/powerpoint/2010/main" val="16471329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600200"/>
          </a:xfrm>
        </p:spPr>
        <p:txBody>
          <a:bodyPr>
            <a:normAutofit/>
          </a:bodyPr>
          <a:lstStyle>
            <a:lvl1pPr algn="ctr">
              <a:defRPr sz="4400" b="1">
                <a:solidFill>
                  <a:srgbClr val="002060"/>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10000"/>
            <a:ext cx="6400800" cy="838200"/>
          </a:xfrm>
        </p:spPr>
        <p:txBody>
          <a:bodyPr>
            <a:normAutofit/>
          </a:bodyPr>
          <a:lstStyle>
            <a:lvl1pPr marL="0" indent="0" algn="ctr">
              <a:buNone/>
              <a:defRPr sz="2800" b="1">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
        <p:nvSpPr>
          <p:cNvPr id="7" name="Subtitle 2"/>
          <p:cNvSpPr txBox="1">
            <a:spLocks/>
          </p:cNvSpPr>
          <p:nvPr userDrawn="1"/>
        </p:nvSpPr>
        <p:spPr>
          <a:xfrm>
            <a:off x="1219200" y="5715000"/>
            <a:ext cx="4038600" cy="40011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2800" b="1" kern="1200">
                <a:solidFill>
                  <a:schemeClr val="accent6">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2000" dirty="0" err="1" smtClean="0">
                <a:solidFill>
                  <a:srgbClr val="002060"/>
                </a:solidFill>
              </a:rPr>
              <a:t>Nama</a:t>
            </a:r>
            <a:r>
              <a:rPr lang="en-US" sz="2000" dirty="0" smtClean="0">
                <a:solidFill>
                  <a:srgbClr val="002060"/>
                </a:solidFill>
              </a:rPr>
              <a:t> </a:t>
            </a:r>
            <a:r>
              <a:rPr lang="en-US" sz="2000" dirty="0" err="1" smtClean="0">
                <a:solidFill>
                  <a:srgbClr val="002060"/>
                </a:solidFill>
              </a:rPr>
              <a:t>Dosen</a:t>
            </a:r>
            <a:endParaRPr lang="en-US" sz="2000" dirty="0">
              <a:solidFill>
                <a:srgbClr val="002060"/>
              </a:solidFill>
            </a:endParaRPr>
          </a:p>
        </p:txBody>
      </p:sp>
      <p:sp>
        <p:nvSpPr>
          <p:cNvPr id="8" name="TextBox 7"/>
          <p:cNvSpPr txBox="1"/>
          <p:nvPr userDrawn="1"/>
        </p:nvSpPr>
        <p:spPr>
          <a:xfrm>
            <a:off x="174661" y="5715000"/>
            <a:ext cx="1120739" cy="400110"/>
          </a:xfrm>
          <a:prstGeom prst="rect">
            <a:avLst/>
          </a:prstGeom>
        </p:spPr>
        <p:txBody>
          <a:bodyPr vert="horz" lIns="91440" tIns="45720" rIns="91440" bIns="45720" rtlCol="0">
            <a:normAutofit/>
          </a:bodyPr>
          <a:lstStyle>
            <a:defPPr>
              <a:defRPr lang="en-US"/>
            </a:defPPr>
            <a:lvl1pPr indent="0">
              <a:spcBef>
                <a:spcPct val="20000"/>
              </a:spcBef>
              <a:buFont typeface="Arial" panose="020B0604020202020204" pitchFamily="34" charset="0"/>
              <a:buNone/>
              <a:defRPr sz="2000" b="1">
                <a:solidFill>
                  <a:srgbClr val="002060"/>
                </a:solidFill>
              </a:defRPr>
            </a:lvl1pPr>
            <a:lvl2pPr indent="0" algn="ctr">
              <a:spcBef>
                <a:spcPct val="20000"/>
              </a:spcBef>
              <a:buFont typeface="Arial" panose="020B0604020202020204" pitchFamily="34" charset="0"/>
              <a:buNone/>
              <a:defRPr sz="2800">
                <a:solidFill>
                  <a:schemeClr val="tx1">
                    <a:tint val="75000"/>
                  </a:schemeClr>
                </a:solidFill>
              </a:defRPr>
            </a:lvl2pPr>
            <a:lvl3pPr indent="0" algn="ctr">
              <a:spcBef>
                <a:spcPct val="20000"/>
              </a:spcBef>
              <a:buFont typeface="Arial" panose="020B0604020202020204" pitchFamily="34" charset="0"/>
              <a:buNone/>
              <a:defRPr sz="2400">
                <a:solidFill>
                  <a:schemeClr val="tx1">
                    <a:tint val="75000"/>
                  </a:schemeClr>
                </a:solidFill>
              </a:defRPr>
            </a:lvl3pPr>
            <a:lvl4pPr indent="0" algn="ctr">
              <a:spcBef>
                <a:spcPct val="20000"/>
              </a:spcBef>
              <a:buFont typeface="Arial" panose="020B0604020202020204" pitchFamily="34" charset="0"/>
              <a:buNone/>
              <a:defRPr sz="2000">
                <a:solidFill>
                  <a:schemeClr val="tx1">
                    <a:tint val="75000"/>
                  </a:schemeClr>
                </a:solidFill>
              </a:defRPr>
            </a:lvl4pPr>
            <a:lvl5pPr indent="0" algn="ctr">
              <a:spcBef>
                <a:spcPct val="20000"/>
              </a:spcBef>
              <a:buFont typeface="Arial" panose="020B0604020202020204" pitchFamily="34" charset="0"/>
              <a:buNone/>
              <a:defRPr sz="2000">
                <a:solidFill>
                  <a:schemeClr val="tx1">
                    <a:tint val="75000"/>
                  </a:schemeClr>
                </a:solidFill>
              </a:defRPr>
            </a:lvl5pPr>
            <a:lvl6pPr indent="0" algn="ctr">
              <a:spcBef>
                <a:spcPct val="20000"/>
              </a:spcBef>
              <a:buFont typeface="Arial" panose="020B0604020202020204" pitchFamily="34" charset="0"/>
              <a:buNone/>
              <a:defRPr sz="2000">
                <a:solidFill>
                  <a:schemeClr val="tx1">
                    <a:tint val="75000"/>
                  </a:schemeClr>
                </a:solidFill>
              </a:defRPr>
            </a:lvl6pPr>
            <a:lvl7pPr indent="0" algn="ctr">
              <a:spcBef>
                <a:spcPct val="20000"/>
              </a:spcBef>
              <a:buFont typeface="Arial" panose="020B0604020202020204" pitchFamily="34" charset="0"/>
              <a:buNone/>
              <a:defRPr sz="2000">
                <a:solidFill>
                  <a:schemeClr val="tx1">
                    <a:tint val="75000"/>
                  </a:schemeClr>
                </a:solidFill>
              </a:defRPr>
            </a:lvl7pPr>
            <a:lvl8pPr indent="0" algn="ctr">
              <a:spcBef>
                <a:spcPct val="20000"/>
              </a:spcBef>
              <a:buFont typeface="Arial" panose="020B0604020202020204" pitchFamily="34" charset="0"/>
              <a:buNone/>
              <a:defRPr sz="2000">
                <a:solidFill>
                  <a:schemeClr val="tx1">
                    <a:tint val="75000"/>
                  </a:schemeClr>
                </a:solidFill>
              </a:defRPr>
            </a:lvl8pPr>
            <a:lvl9pPr indent="0" algn="ctr">
              <a:spcBef>
                <a:spcPct val="20000"/>
              </a:spcBef>
              <a:buFont typeface="Arial" panose="020B0604020202020204" pitchFamily="34" charset="0"/>
              <a:buNone/>
              <a:defRPr sz="2000">
                <a:solidFill>
                  <a:schemeClr val="tx1">
                    <a:tint val="75000"/>
                  </a:schemeClr>
                </a:solidFill>
              </a:defRPr>
            </a:lvl9pPr>
          </a:lstStyle>
          <a:p>
            <a:pPr lvl="0"/>
            <a:r>
              <a:rPr lang="en-US" dirty="0" smtClean="0"/>
              <a:t>DOSEN : </a:t>
            </a:r>
            <a:endParaRPr lang="en-US" dirty="0"/>
          </a:p>
        </p:txBody>
      </p:sp>
    </p:spTree>
    <p:extLst>
      <p:ext uri="{BB962C8B-B14F-4D97-AF65-F5344CB8AC3E}">
        <p14:creationId xmlns:p14="http://schemas.microsoft.com/office/powerpoint/2010/main" val="415745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307962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3138223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417142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2232919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DB2422-387D-4E7D-BD13-DA96FC6E0F1E}"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3418833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DB2422-387D-4E7D-BD13-DA96FC6E0F1E}" type="datetimeFigureOut">
              <a:rPr lang="en-US" smtClean="0"/>
              <a:t>4/20/2016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410961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DB2422-387D-4E7D-BD13-DA96FC6E0F1E}" type="datetimeFigureOut">
              <a:rPr lang="en-US" smtClean="0"/>
              <a:t>4/20/2016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67548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B2422-387D-4E7D-BD13-DA96FC6E0F1E}" type="datetimeFigureOut">
              <a:rPr lang="en-US" smtClean="0"/>
              <a:t>4/20/2016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4182593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B2422-387D-4E7D-BD13-DA96FC6E0F1E}"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1865253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B2422-387D-4E7D-BD13-DA96FC6E0F1E}"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1975217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76200"/>
            <a:ext cx="7010400" cy="990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04800" y="1447800"/>
            <a:ext cx="85344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6200" y="6553200"/>
            <a:ext cx="1752600" cy="304800"/>
          </a:xfrm>
          <a:prstGeom prst="rect">
            <a:avLst/>
          </a:prstGeom>
        </p:spPr>
        <p:txBody>
          <a:bodyPr vert="horz" lIns="91440" tIns="45720" rIns="91440" bIns="45720" rtlCol="0" anchor="ctr"/>
          <a:lstStyle>
            <a:lvl1pPr algn="l">
              <a:defRPr sz="1100">
                <a:solidFill>
                  <a:schemeClr val="bg1"/>
                </a:solidFill>
              </a:defRPr>
            </a:lvl1pPr>
          </a:lstStyle>
          <a:p>
            <a:fld id="{31DB2422-387D-4E7D-BD13-DA96FC6E0F1E}" type="datetimeFigureOut">
              <a:rPr lang="en-US" smtClean="0"/>
              <a:pPr/>
              <a:t>4/20/2016</a:t>
            </a:fld>
            <a:endParaRPr lang="en-US"/>
          </a:p>
        </p:txBody>
      </p:sp>
      <p:sp>
        <p:nvSpPr>
          <p:cNvPr id="5" name="Footer Placeholder 4"/>
          <p:cNvSpPr>
            <a:spLocks noGrp="1"/>
          </p:cNvSpPr>
          <p:nvPr>
            <p:ph type="ftr" sz="quarter" idx="3"/>
          </p:nvPr>
        </p:nvSpPr>
        <p:spPr>
          <a:xfrm>
            <a:off x="1905000" y="6553200"/>
            <a:ext cx="4953000" cy="304800"/>
          </a:xfrm>
          <a:prstGeom prst="rect">
            <a:avLst/>
          </a:prstGeom>
        </p:spPr>
        <p:txBody>
          <a:bodyPr vert="horz" lIns="91440" tIns="45720" rIns="91440" bIns="45720" rtlCol="0" anchor="ctr"/>
          <a:lstStyle>
            <a:lvl1pPr algn="ctr">
              <a:defRPr sz="1100">
                <a:solidFill>
                  <a:schemeClr val="bg1"/>
                </a:solidFill>
              </a:defRPr>
            </a:lvl1pPr>
          </a:lstStyle>
          <a:p>
            <a:endParaRPr lang="en-US" dirty="0"/>
          </a:p>
        </p:txBody>
      </p:sp>
      <p:sp>
        <p:nvSpPr>
          <p:cNvPr id="6" name="Slide Number Placeholder 5"/>
          <p:cNvSpPr>
            <a:spLocks noGrp="1"/>
          </p:cNvSpPr>
          <p:nvPr>
            <p:ph type="sldNum" sz="quarter" idx="4"/>
          </p:nvPr>
        </p:nvSpPr>
        <p:spPr>
          <a:xfrm>
            <a:off x="6934200" y="6553200"/>
            <a:ext cx="2133600" cy="304800"/>
          </a:xfrm>
          <a:prstGeom prst="rect">
            <a:avLst/>
          </a:prstGeom>
        </p:spPr>
        <p:txBody>
          <a:bodyPr vert="horz" lIns="91440" tIns="45720" rIns="91440" bIns="45720" rtlCol="0" anchor="ctr"/>
          <a:lstStyle>
            <a:lvl1pPr algn="r">
              <a:defRPr sz="1100">
                <a:solidFill>
                  <a:schemeClr val="bg1"/>
                </a:solidFill>
              </a:defRPr>
            </a:lvl1pPr>
          </a:lstStyle>
          <a:p>
            <a:fld id="{DB3F74CC-6543-45BD-9478-04BA9142D5A0}" type="slidenum">
              <a:rPr lang="en-US" smtClean="0"/>
              <a:pPr/>
              <a:t>‹#›</a:t>
            </a:fld>
            <a:endParaRPr lang="en-US"/>
          </a:p>
        </p:txBody>
      </p:sp>
    </p:spTree>
    <p:extLst>
      <p:ext uri="{BB962C8B-B14F-4D97-AF65-F5344CB8AC3E}">
        <p14:creationId xmlns:p14="http://schemas.microsoft.com/office/powerpoint/2010/main" val="2427171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7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5.xml"/><Relationship Id="rId7" Type="http://schemas.openxmlformats.org/officeDocument/2006/relationships/slide" Target="slide10.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8.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slide" Target="slide19.xml"/></Relationships>
</file>

<file path=ppt/slides/_rels/slide1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slide" Target="slide20.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1371600" y="3200400"/>
            <a:ext cx="2438400" cy="914400"/>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err="1" smtClean="0"/>
              <a:t>Topik</a:t>
            </a:r>
            <a:r>
              <a:rPr lang="en-US" dirty="0" smtClean="0"/>
              <a:t>, TIK, </a:t>
            </a:r>
            <a:r>
              <a:rPr lang="en-US" dirty="0" err="1" smtClean="0"/>
              <a:t>Referensi</a:t>
            </a:r>
            <a:endParaRPr lang="en-US" dirty="0"/>
          </a:p>
        </p:txBody>
      </p:sp>
      <p:sp>
        <p:nvSpPr>
          <p:cNvPr id="5" name="Oval Callout 4"/>
          <p:cNvSpPr/>
          <p:nvPr/>
        </p:nvSpPr>
        <p:spPr>
          <a:xfrm>
            <a:off x="2819400" y="1219200"/>
            <a:ext cx="2667000" cy="1603248"/>
          </a:xfrm>
          <a:prstGeom prst="wedgeEllipse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Tipe-tipe</a:t>
            </a:r>
            <a:r>
              <a:rPr lang="en-US" dirty="0"/>
              <a:t> </a:t>
            </a:r>
            <a:r>
              <a:rPr lang="en-US" dirty="0" err="1"/>
              <a:t>Otoritas</a:t>
            </a:r>
            <a:r>
              <a:rPr lang="en-US" dirty="0"/>
              <a:t> </a:t>
            </a:r>
          </a:p>
        </p:txBody>
      </p:sp>
      <p:sp>
        <p:nvSpPr>
          <p:cNvPr id="6" name="Rounded Rectangular Callout 5"/>
          <p:cNvSpPr/>
          <p:nvPr/>
        </p:nvSpPr>
        <p:spPr>
          <a:xfrm>
            <a:off x="6096000" y="3200400"/>
            <a:ext cx="2286000" cy="1143000"/>
          </a:xfrm>
          <a:prstGeom prst="wedgeRoundRectCallout">
            <a:avLst>
              <a:gd name="adj1" fmla="val -131653"/>
              <a:gd name="adj2" fmla="val 3484"/>
              <a:gd name="adj3" fmla="val 1666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Perubahan</a:t>
            </a:r>
            <a:r>
              <a:rPr lang="en-US" dirty="0" smtClean="0"/>
              <a:t> </a:t>
            </a:r>
            <a:r>
              <a:rPr lang="en-US" dirty="0" err="1"/>
              <a:t>Sosial</a:t>
            </a:r>
            <a:endParaRPr lang="en-US" dirty="0"/>
          </a:p>
        </p:txBody>
      </p:sp>
      <p:sp>
        <p:nvSpPr>
          <p:cNvPr id="7" name="Rectangular Callout 6"/>
          <p:cNvSpPr/>
          <p:nvPr/>
        </p:nvSpPr>
        <p:spPr>
          <a:xfrm>
            <a:off x="838200" y="1295400"/>
            <a:ext cx="1447800" cy="1603248"/>
          </a:xfrm>
          <a:prstGeom prst="wedgeRectCallout">
            <a:avLst>
              <a:gd name="adj1" fmla="val 6087"/>
              <a:gd name="adj2" fmla="val 70915"/>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dirty="0" err="1"/>
              <a:t>Kekuasaan</a:t>
            </a:r>
            <a:r>
              <a:rPr lang="en-US" dirty="0"/>
              <a:t> </a:t>
            </a:r>
            <a:r>
              <a:rPr lang="en-US" dirty="0" err="1" smtClean="0"/>
              <a:t>dan</a:t>
            </a:r>
            <a:r>
              <a:rPr lang="en-US" dirty="0" smtClean="0"/>
              <a:t> </a:t>
            </a:r>
            <a:r>
              <a:rPr lang="en-US" dirty="0" err="1"/>
              <a:t>Otoritas</a:t>
            </a:r>
            <a:endParaRPr lang="en-US" dirty="0"/>
          </a:p>
        </p:txBody>
      </p:sp>
      <p:sp>
        <p:nvSpPr>
          <p:cNvPr id="8" name="Cloud Callout 7"/>
          <p:cNvSpPr/>
          <p:nvPr/>
        </p:nvSpPr>
        <p:spPr>
          <a:xfrm>
            <a:off x="5638800" y="1447800"/>
            <a:ext cx="1981200" cy="1527048"/>
          </a:xfrm>
          <a:prstGeom prst="cloudCallout">
            <a:avLst>
              <a:gd name="adj1" fmla="val -129786"/>
              <a:gd name="adj2" fmla="val 81151"/>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Teori-Teori</a:t>
            </a:r>
            <a:r>
              <a:rPr lang="en-US" dirty="0" smtClean="0"/>
              <a:t> </a:t>
            </a:r>
            <a:r>
              <a:rPr lang="en-US" dirty="0" err="1" smtClean="0"/>
              <a:t>tentang</a:t>
            </a:r>
            <a:r>
              <a:rPr lang="en-US" dirty="0" smtClean="0"/>
              <a:t> </a:t>
            </a:r>
            <a:r>
              <a:rPr lang="en-US" dirty="0" err="1"/>
              <a:t>Kekuasaan</a:t>
            </a:r>
            <a:r>
              <a:rPr lang="en-US" dirty="0"/>
              <a:t> </a:t>
            </a:r>
          </a:p>
        </p:txBody>
      </p:sp>
      <p:sp>
        <p:nvSpPr>
          <p:cNvPr id="9" name="Explosion 2 8"/>
          <p:cNvSpPr/>
          <p:nvPr/>
        </p:nvSpPr>
        <p:spPr>
          <a:xfrm>
            <a:off x="2590800" y="4267200"/>
            <a:ext cx="3505200" cy="2133600"/>
          </a:xfrm>
          <a:prstGeom prst="irregularSeal2">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Teori</a:t>
            </a:r>
            <a:r>
              <a:rPr lang="en-US" dirty="0" smtClean="0"/>
              <a:t> </a:t>
            </a:r>
            <a:r>
              <a:rPr lang="en-US" dirty="0" err="1" smtClean="0"/>
              <a:t>tentang</a:t>
            </a:r>
            <a:r>
              <a:rPr lang="en-US" dirty="0" smtClean="0"/>
              <a:t> </a:t>
            </a:r>
            <a:r>
              <a:rPr lang="en-US" dirty="0" err="1"/>
              <a:t>Perubahan</a:t>
            </a:r>
            <a:r>
              <a:rPr lang="en-US" dirty="0"/>
              <a:t> </a:t>
            </a:r>
            <a:r>
              <a:rPr lang="en-US" dirty="0" err="1"/>
              <a:t>Sosial</a:t>
            </a:r>
            <a:r>
              <a:rPr lang="en-US" dirty="0"/>
              <a:t> </a:t>
            </a:r>
          </a:p>
        </p:txBody>
      </p:sp>
      <p:sp>
        <p:nvSpPr>
          <p:cNvPr id="10" name="Cloud Callout 9"/>
          <p:cNvSpPr/>
          <p:nvPr/>
        </p:nvSpPr>
        <p:spPr>
          <a:xfrm>
            <a:off x="0" y="4419600"/>
            <a:ext cx="2590800" cy="1676400"/>
          </a:xfrm>
          <a:prstGeom prst="cloudCallout">
            <a:avLst>
              <a:gd name="adj1" fmla="val 21404"/>
              <a:gd name="adj2" fmla="val -6358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Faktor-Faktor</a:t>
            </a:r>
            <a:r>
              <a:rPr lang="en-US" dirty="0"/>
              <a:t> </a:t>
            </a:r>
            <a:r>
              <a:rPr lang="en-US" dirty="0" err="1"/>
              <a:t>Penyebab</a:t>
            </a:r>
            <a:r>
              <a:rPr lang="en-US" dirty="0"/>
              <a:t> </a:t>
            </a:r>
            <a:r>
              <a:rPr lang="en-US" dirty="0" err="1"/>
              <a:t>Perubahan</a:t>
            </a:r>
            <a:r>
              <a:rPr lang="en-US" dirty="0"/>
              <a:t> </a:t>
            </a:r>
            <a:r>
              <a:rPr lang="en-US" dirty="0" err="1" smtClean="0"/>
              <a:t>Sosial</a:t>
            </a:r>
            <a:endParaRPr lang="en-US" dirty="0"/>
          </a:p>
        </p:txBody>
      </p:sp>
      <p:sp>
        <p:nvSpPr>
          <p:cNvPr id="11" name="Action Button: Custom 10">
            <a:hlinkClick r:id="rId2" action="ppaction://hlinksldjump" highlightClick="1"/>
          </p:cNvPr>
          <p:cNvSpPr/>
          <p:nvPr/>
        </p:nvSpPr>
        <p:spPr>
          <a:xfrm>
            <a:off x="1676400" y="3200400"/>
            <a:ext cx="1981200" cy="8382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ction Button: Custom 11">
            <a:hlinkClick r:id="rId3" action="ppaction://hlinksldjump" highlightClick="1"/>
          </p:cNvPr>
          <p:cNvSpPr/>
          <p:nvPr/>
        </p:nvSpPr>
        <p:spPr>
          <a:xfrm>
            <a:off x="838200" y="1295400"/>
            <a:ext cx="1524000" cy="15240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ction Button: Custom 12">
            <a:hlinkClick r:id="rId4" action="ppaction://hlinksldjump" highlightClick="1"/>
          </p:cNvPr>
          <p:cNvSpPr/>
          <p:nvPr/>
        </p:nvSpPr>
        <p:spPr>
          <a:xfrm>
            <a:off x="2895600" y="1295400"/>
            <a:ext cx="2438400" cy="15240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ction Button: Custom 13">
            <a:hlinkClick r:id="rId5" action="ppaction://hlinksldjump" highlightClick="1"/>
          </p:cNvPr>
          <p:cNvSpPr/>
          <p:nvPr/>
        </p:nvSpPr>
        <p:spPr>
          <a:xfrm>
            <a:off x="5791200" y="1600200"/>
            <a:ext cx="1828800" cy="12192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ction Button: Custom 15">
            <a:hlinkClick r:id="rId6" action="ppaction://hlinksldjump" highlightClick="1"/>
          </p:cNvPr>
          <p:cNvSpPr/>
          <p:nvPr/>
        </p:nvSpPr>
        <p:spPr>
          <a:xfrm>
            <a:off x="6096000" y="3276600"/>
            <a:ext cx="2209800" cy="9906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ction Button: Custom 17">
            <a:hlinkClick r:id="rId7" action="ppaction://hlinksldjump" highlightClick="1"/>
          </p:cNvPr>
          <p:cNvSpPr/>
          <p:nvPr/>
        </p:nvSpPr>
        <p:spPr>
          <a:xfrm>
            <a:off x="3352800" y="4724400"/>
            <a:ext cx="1676400" cy="13716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ction Button: Custom 18">
            <a:hlinkClick r:id="rId8" action="ppaction://hlinksldjump" highlightClick="1"/>
          </p:cNvPr>
          <p:cNvSpPr/>
          <p:nvPr/>
        </p:nvSpPr>
        <p:spPr>
          <a:xfrm>
            <a:off x="304800" y="4572000"/>
            <a:ext cx="2057400" cy="14478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739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Teori Perubahan Sosial</a:t>
            </a:r>
            <a:endParaRPr lang="en-US" dirty="0"/>
          </a:p>
        </p:txBody>
      </p:sp>
      <p:sp>
        <p:nvSpPr>
          <p:cNvPr id="4" name="Flowchart: Process 3"/>
          <p:cNvSpPr/>
          <p:nvPr/>
        </p:nvSpPr>
        <p:spPr>
          <a:xfrm>
            <a:off x="152400" y="1295400"/>
            <a:ext cx="7010400" cy="1447800"/>
          </a:xfrm>
          <a:prstGeom prst="flowChart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id-ID" dirty="0"/>
              <a:t>Tiga jalur  utama pertentangan dalam teori perubahan sosial </a:t>
            </a:r>
            <a:r>
              <a:rPr lang="en-US" dirty="0" err="1" smtClean="0"/>
              <a:t>yaitu</a:t>
            </a:r>
            <a:r>
              <a:rPr lang="en-US" dirty="0" smtClean="0"/>
              <a:t> </a:t>
            </a:r>
            <a:r>
              <a:rPr lang="id-ID" dirty="0" smtClean="0"/>
              <a:t>teori </a:t>
            </a:r>
            <a:r>
              <a:rPr lang="id-ID" dirty="0"/>
              <a:t>fungsionalis, teori konflik, dan teori siklus. </a:t>
            </a:r>
            <a:r>
              <a:rPr lang="id-ID" dirty="0" smtClean="0"/>
              <a:t>Kemudian </a:t>
            </a:r>
            <a:r>
              <a:rPr lang="id-ID" dirty="0"/>
              <a:t>mempertimbangkan tiga teori global  sebagai tambahan </a:t>
            </a:r>
            <a:r>
              <a:rPr lang="id-ID" dirty="0" smtClean="0"/>
              <a:t>yakni</a:t>
            </a:r>
            <a:r>
              <a:rPr lang="en-US" dirty="0"/>
              <a:t> </a:t>
            </a:r>
            <a:r>
              <a:rPr lang="en-US" dirty="0" smtClean="0"/>
              <a:t> </a:t>
            </a:r>
            <a:r>
              <a:rPr lang="id-ID" dirty="0" smtClean="0"/>
              <a:t>teori </a:t>
            </a:r>
            <a:r>
              <a:rPr lang="id-ID" dirty="0"/>
              <a:t>modernisasi, teori sistem dunia, dan teori ketergantungan.  Pemikiran teori-teori tersebut dapat di lihat di bawah ini. </a:t>
            </a:r>
          </a:p>
        </p:txBody>
      </p:sp>
      <p:sp>
        <p:nvSpPr>
          <p:cNvPr id="5" name="Down Ribbon 4"/>
          <p:cNvSpPr/>
          <p:nvPr/>
        </p:nvSpPr>
        <p:spPr>
          <a:xfrm>
            <a:off x="-152400" y="3505200"/>
            <a:ext cx="6172200" cy="612648"/>
          </a:xfrm>
          <a:prstGeom prst="ribbon">
            <a:avLst>
              <a:gd name="adj1" fmla="val 16667"/>
              <a:gd name="adj2" fmla="val 75000"/>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smtClean="0"/>
              <a:t>a. </a:t>
            </a:r>
            <a:r>
              <a:rPr lang="id-ID" dirty="0" smtClean="0"/>
              <a:t>Pandangan</a:t>
            </a:r>
            <a:r>
              <a:rPr lang="en-US" dirty="0" smtClean="0"/>
              <a:t> </a:t>
            </a:r>
            <a:r>
              <a:rPr lang="id-ID" dirty="0" smtClean="0"/>
              <a:t> </a:t>
            </a:r>
            <a:r>
              <a:rPr lang="id-ID" dirty="0"/>
              <a:t>teori </a:t>
            </a:r>
            <a:r>
              <a:rPr lang="en-US" dirty="0" smtClean="0"/>
              <a:t> </a:t>
            </a:r>
            <a:r>
              <a:rPr lang="id-ID" dirty="0" smtClean="0"/>
              <a:t>Fungsional </a:t>
            </a:r>
            <a:r>
              <a:rPr lang="en-US" dirty="0" smtClean="0"/>
              <a:t> </a:t>
            </a:r>
            <a:r>
              <a:rPr lang="id-ID" dirty="0" smtClean="0"/>
              <a:t>dan Evolusi</a:t>
            </a:r>
            <a:r>
              <a:rPr lang="en-US" dirty="0" smtClean="0"/>
              <a:t> (</a:t>
            </a:r>
            <a:r>
              <a:rPr lang="en-US" i="1" dirty="0" err="1" smtClean="0"/>
              <a:t>Fungsionalist</a:t>
            </a:r>
            <a:r>
              <a:rPr lang="en-US" i="1" dirty="0" smtClean="0"/>
              <a:t>/Evolutionary Theory</a:t>
            </a:r>
            <a:r>
              <a:rPr lang="en-US" dirty="0" smtClean="0"/>
              <a:t>)</a:t>
            </a:r>
            <a:endParaRPr lang="id-ID" dirty="0"/>
          </a:p>
        </p:txBody>
      </p:sp>
      <p:sp>
        <p:nvSpPr>
          <p:cNvPr id="7" name="Snip and Round Single Corner Rectangle 6"/>
          <p:cNvSpPr/>
          <p:nvPr/>
        </p:nvSpPr>
        <p:spPr>
          <a:xfrm>
            <a:off x="381000" y="4419600"/>
            <a:ext cx="8153400" cy="1524000"/>
          </a:xfrm>
          <a:prstGeom prst="snipRoundRect">
            <a:avLst>
              <a:gd name="adj1" fmla="val 16667"/>
              <a:gd name="adj2" fmla="val 27688"/>
            </a:avLst>
          </a:prstGeom>
          <a:ln/>
        </p:spPr>
        <p:style>
          <a:lnRef idx="3">
            <a:schemeClr val="lt1"/>
          </a:lnRef>
          <a:fillRef idx="1">
            <a:schemeClr val="accent5"/>
          </a:fillRef>
          <a:effectRef idx="1">
            <a:schemeClr val="accent5"/>
          </a:effectRef>
          <a:fontRef idx="minor">
            <a:schemeClr val="lt1"/>
          </a:fontRef>
        </p:style>
        <p:txBody>
          <a:bodyPr rtlCol="0" anchor="ctr"/>
          <a:lstStyle/>
          <a:p>
            <a:pPr algn="just"/>
            <a:endParaRPr lang="en-US" dirty="0" smtClean="0"/>
          </a:p>
          <a:p>
            <a:pPr algn="just"/>
            <a:r>
              <a:rPr lang="id-ID" dirty="0" smtClean="0">
                <a:solidFill>
                  <a:srgbClr val="7030A0"/>
                </a:solidFill>
              </a:rPr>
              <a:t>Teori </a:t>
            </a:r>
            <a:r>
              <a:rPr lang="id-ID" dirty="0">
                <a:solidFill>
                  <a:srgbClr val="7030A0"/>
                </a:solidFill>
              </a:rPr>
              <a:t>fungsionalis dibangun </a:t>
            </a:r>
            <a:r>
              <a:rPr lang="en-US" dirty="0" smtClean="0">
                <a:solidFill>
                  <a:srgbClr val="7030A0"/>
                </a:solidFill>
              </a:rPr>
              <a:t> </a:t>
            </a:r>
            <a:r>
              <a:rPr lang="id-ID" dirty="0" smtClean="0">
                <a:solidFill>
                  <a:srgbClr val="7030A0"/>
                </a:solidFill>
              </a:rPr>
              <a:t>di </a:t>
            </a:r>
            <a:r>
              <a:rPr lang="id-ID" dirty="0">
                <a:solidFill>
                  <a:srgbClr val="7030A0"/>
                </a:solidFill>
              </a:rPr>
              <a:t>atas </a:t>
            </a:r>
            <a:r>
              <a:rPr lang="en-US" dirty="0" smtClean="0">
                <a:solidFill>
                  <a:srgbClr val="7030A0"/>
                </a:solidFill>
              </a:rPr>
              <a:t> </a:t>
            </a:r>
            <a:r>
              <a:rPr lang="id-ID" dirty="0" smtClean="0">
                <a:solidFill>
                  <a:srgbClr val="7030A0"/>
                </a:solidFill>
              </a:rPr>
              <a:t>dalil </a:t>
            </a:r>
            <a:r>
              <a:rPr lang="en-US" dirty="0" smtClean="0">
                <a:solidFill>
                  <a:srgbClr val="7030A0"/>
                </a:solidFill>
              </a:rPr>
              <a:t> </a:t>
            </a:r>
            <a:r>
              <a:rPr lang="id-ID" dirty="0" smtClean="0">
                <a:solidFill>
                  <a:srgbClr val="7030A0"/>
                </a:solidFill>
              </a:rPr>
              <a:t>bahwa </a:t>
            </a:r>
            <a:r>
              <a:rPr lang="en-US" dirty="0" smtClean="0">
                <a:solidFill>
                  <a:srgbClr val="7030A0"/>
                </a:solidFill>
              </a:rPr>
              <a:t> </a:t>
            </a:r>
            <a:r>
              <a:rPr lang="id-ID" dirty="0" smtClean="0">
                <a:solidFill>
                  <a:srgbClr val="7030A0"/>
                </a:solidFill>
              </a:rPr>
              <a:t>semua </a:t>
            </a:r>
            <a:r>
              <a:rPr lang="id-ID" dirty="0">
                <a:solidFill>
                  <a:srgbClr val="7030A0"/>
                </a:solidFill>
              </a:rPr>
              <a:t>masyarakat, </a:t>
            </a:r>
            <a:r>
              <a:rPr lang="id-ID" dirty="0" smtClean="0">
                <a:solidFill>
                  <a:srgbClr val="7030A0"/>
                </a:solidFill>
              </a:rPr>
              <a:t>d</a:t>
            </a:r>
            <a:r>
              <a:rPr lang="en-US" dirty="0" err="1" smtClean="0">
                <a:solidFill>
                  <a:srgbClr val="7030A0"/>
                </a:solidFill>
              </a:rPr>
              <a:t>ahulu</a:t>
            </a:r>
            <a:r>
              <a:rPr lang="id-ID" dirty="0" smtClean="0">
                <a:solidFill>
                  <a:srgbClr val="7030A0"/>
                </a:solidFill>
              </a:rPr>
              <a:t> </a:t>
            </a:r>
            <a:r>
              <a:rPr lang="id-ID" dirty="0">
                <a:solidFill>
                  <a:srgbClr val="7030A0"/>
                </a:solidFill>
              </a:rPr>
              <a:t>dan sekarang, memiliki elemen dasar </a:t>
            </a:r>
            <a:r>
              <a:rPr lang="en-US" dirty="0" smtClean="0">
                <a:solidFill>
                  <a:srgbClr val="7030A0"/>
                </a:solidFill>
              </a:rPr>
              <a:t> </a:t>
            </a:r>
            <a:r>
              <a:rPr lang="id-ID" dirty="0" smtClean="0">
                <a:solidFill>
                  <a:srgbClr val="7030A0"/>
                </a:solidFill>
              </a:rPr>
              <a:t>dan </a:t>
            </a:r>
            <a:r>
              <a:rPr lang="en-US" dirty="0" smtClean="0">
                <a:solidFill>
                  <a:srgbClr val="7030A0"/>
                </a:solidFill>
              </a:rPr>
              <a:t> </a:t>
            </a:r>
            <a:r>
              <a:rPr lang="id-ID" dirty="0" smtClean="0">
                <a:solidFill>
                  <a:srgbClr val="7030A0"/>
                </a:solidFill>
              </a:rPr>
              <a:t>lembaga </a:t>
            </a:r>
            <a:r>
              <a:rPr lang="en-US" dirty="0" smtClean="0">
                <a:solidFill>
                  <a:srgbClr val="7030A0"/>
                </a:solidFill>
              </a:rPr>
              <a:t> </a:t>
            </a:r>
            <a:r>
              <a:rPr lang="id-ID" dirty="0" smtClean="0">
                <a:solidFill>
                  <a:srgbClr val="7030A0"/>
                </a:solidFill>
              </a:rPr>
              <a:t>yang </a:t>
            </a:r>
            <a:r>
              <a:rPr lang="id-ID" dirty="0">
                <a:solidFill>
                  <a:srgbClr val="7030A0"/>
                </a:solidFill>
              </a:rPr>
              <a:t>menjalankan fungsi tertentu  memungkinkan masyarakat untuk bertahan hidup.  Sebuah fungsi merupakan konsekuensi dari elemen sosial yang memberikan kontribusi untuk kelangsungan masyarakat.</a:t>
            </a:r>
          </a:p>
          <a:p>
            <a:pPr algn="just"/>
            <a:endParaRPr lang="id-ID" dirty="0"/>
          </a:p>
        </p:txBody>
      </p:sp>
      <p:sp>
        <p:nvSpPr>
          <p:cNvPr id="8" name="Action Button: Forward or Next 7">
            <a:hlinkClick r:id="rId3" action="ppaction://hlinksldjump" highlightClick="1"/>
          </p:cNvPr>
          <p:cNvSpPr/>
          <p:nvPr/>
        </p:nvSpPr>
        <p:spPr>
          <a:xfrm>
            <a:off x="4419600" y="6172200"/>
            <a:ext cx="533400" cy="533400"/>
          </a:xfrm>
          <a:prstGeom prst="actionButtonForwardNext">
            <a:avLst/>
          </a:prstGeom>
          <a:solidFill>
            <a:srgbClr val="FF0000"/>
          </a:solidFill>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9" name="Flowchart: Terminator 8"/>
          <p:cNvSpPr/>
          <p:nvPr/>
        </p:nvSpPr>
        <p:spPr>
          <a:xfrm>
            <a:off x="609600" y="3048000"/>
            <a:ext cx="4114800" cy="454152"/>
          </a:xfrm>
          <a:prstGeom prst="flowChartTerminator">
            <a:avLst/>
          </a:prstGeom>
          <a:solidFill>
            <a:srgbClr val="00B05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1. </a:t>
            </a:r>
            <a:r>
              <a:rPr lang="en-US" dirty="0" err="1" smtClean="0"/>
              <a:t>Teori</a:t>
            </a:r>
            <a:r>
              <a:rPr lang="en-US" dirty="0" smtClean="0"/>
              <a:t> </a:t>
            </a:r>
            <a:r>
              <a:rPr lang="en-US" dirty="0" err="1" smtClean="0"/>
              <a:t>tentang</a:t>
            </a:r>
            <a:r>
              <a:rPr lang="en-US" dirty="0" smtClean="0"/>
              <a:t> </a:t>
            </a:r>
            <a:r>
              <a:rPr lang="en-US" dirty="0" err="1" smtClean="0"/>
              <a:t>Perubahan</a:t>
            </a:r>
            <a:r>
              <a:rPr lang="en-US" dirty="0" smtClean="0"/>
              <a:t> </a:t>
            </a:r>
            <a:r>
              <a:rPr lang="en-US" dirty="0" err="1" smtClean="0"/>
              <a:t>Sosial</a:t>
            </a:r>
            <a:r>
              <a:rPr lang="en-US" dirty="0" smtClean="0"/>
              <a:t> :</a:t>
            </a:r>
            <a:endParaRPr lang="en-US" dirty="0"/>
          </a:p>
        </p:txBody>
      </p:sp>
    </p:spTree>
    <p:extLst>
      <p:ext uri="{BB962C8B-B14F-4D97-AF65-F5344CB8AC3E}">
        <p14:creationId xmlns:p14="http://schemas.microsoft.com/office/powerpoint/2010/main" val="204348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0" y="1219200"/>
            <a:ext cx="2286000" cy="1447800"/>
          </a:xfrm>
          <a:prstGeom prst="notched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err="1" smtClean="0"/>
              <a:t>Tokoh-tokoh</a:t>
            </a:r>
            <a:r>
              <a:rPr lang="en-US" dirty="0" smtClean="0"/>
              <a:t> </a:t>
            </a:r>
            <a:r>
              <a:rPr lang="en-US" dirty="0" err="1" smtClean="0"/>
              <a:t>awal</a:t>
            </a:r>
            <a:r>
              <a:rPr lang="en-US" dirty="0" smtClean="0"/>
              <a:t>  </a:t>
            </a:r>
            <a:r>
              <a:rPr lang="en-US" dirty="0" err="1" smtClean="0"/>
              <a:t>Teori</a:t>
            </a:r>
            <a:r>
              <a:rPr lang="en-US" dirty="0" smtClean="0"/>
              <a:t> </a:t>
            </a:r>
            <a:r>
              <a:rPr lang="en-US" dirty="0" err="1" smtClean="0"/>
              <a:t>Fungsional</a:t>
            </a:r>
            <a:endParaRPr lang="en-US" dirty="0"/>
          </a:p>
        </p:txBody>
      </p:sp>
      <p:sp>
        <p:nvSpPr>
          <p:cNvPr id="5" name="Flowchart: Process 4"/>
          <p:cNvSpPr/>
          <p:nvPr/>
        </p:nvSpPr>
        <p:spPr>
          <a:xfrm>
            <a:off x="2057400" y="1219200"/>
            <a:ext cx="6858000" cy="5266267"/>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marL="285750" indent="-285750" algn="just">
              <a:buBlip>
                <a:blip r:embed="rId3"/>
              </a:buBlip>
            </a:pPr>
            <a:r>
              <a:rPr lang="id-ID" dirty="0"/>
              <a:t>Herbert </a:t>
            </a:r>
            <a:r>
              <a:rPr lang="id-ID" dirty="0" smtClean="0"/>
              <a:t>Spencer</a:t>
            </a:r>
            <a:r>
              <a:rPr lang="en-US" dirty="0" smtClean="0"/>
              <a:t> (</a:t>
            </a:r>
            <a:r>
              <a:rPr lang="en-US" dirty="0" err="1" smtClean="0"/>
              <a:t>teori</a:t>
            </a:r>
            <a:r>
              <a:rPr lang="en-US" dirty="0" smtClean="0"/>
              <a:t> </a:t>
            </a:r>
            <a:r>
              <a:rPr lang="en-US" dirty="0" err="1" smtClean="0"/>
              <a:t>evolusi</a:t>
            </a:r>
            <a:r>
              <a:rPr lang="en-US" dirty="0" smtClean="0"/>
              <a:t>)</a:t>
            </a:r>
            <a:r>
              <a:rPr lang="id-ID" dirty="0" smtClean="0"/>
              <a:t> </a:t>
            </a:r>
            <a:r>
              <a:rPr lang="id-ID" dirty="0"/>
              <a:t>dan Emille </a:t>
            </a:r>
            <a:r>
              <a:rPr lang="id-ID" dirty="0" smtClean="0"/>
              <a:t>Durkheim </a:t>
            </a:r>
            <a:r>
              <a:rPr lang="en-US" dirty="0" smtClean="0"/>
              <a:t>(</a:t>
            </a:r>
            <a:r>
              <a:rPr lang="en-US" dirty="0" err="1" smtClean="0"/>
              <a:t>teori</a:t>
            </a:r>
            <a:r>
              <a:rPr lang="en-US" dirty="0" smtClean="0"/>
              <a:t> </a:t>
            </a:r>
            <a:r>
              <a:rPr lang="en-US" dirty="0" err="1" smtClean="0"/>
              <a:t>fungsional</a:t>
            </a:r>
            <a:r>
              <a:rPr lang="en-US" dirty="0" smtClean="0"/>
              <a:t>):</a:t>
            </a:r>
            <a:r>
              <a:rPr lang="id-ID" dirty="0" smtClean="0"/>
              <a:t> masyarakat </a:t>
            </a:r>
            <a:r>
              <a:rPr lang="id-ID" dirty="0"/>
              <a:t>bergerak melalui sejarah, </a:t>
            </a:r>
            <a:r>
              <a:rPr lang="id-ID" dirty="0" smtClean="0"/>
              <a:t> </a:t>
            </a:r>
            <a:r>
              <a:rPr lang="id-ID" dirty="0"/>
              <a:t>lebih kompleks. </a:t>
            </a:r>
            <a:endParaRPr lang="en-US" dirty="0" smtClean="0"/>
          </a:p>
          <a:p>
            <a:pPr marL="285750" indent="-285750" algn="just">
              <a:buBlip>
                <a:blip r:embed="rId3"/>
              </a:buBlip>
            </a:pPr>
            <a:r>
              <a:rPr lang="id-ID" dirty="0" smtClean="0"/>
              <a:t>Spencer </a:t>
            </a:r>
            <a:r>
              <a:rPr lang="en-US" dirty="0" smtClean="0"/>
              <a:t>: </a:t>
            </a:r>
            <a:r>
              <a:rPr lang="id-ID" dirty="0" smtClean="0"/>
              <a:t>masyarakat </a:t>
            </a:r>
            <a:r>
              <a:rPr lang="id-ID" dirty="0"/>
              <a:t>pindah dari 'homogenitas ke heterogenitas’. </a:t>
            </a:r>
            <a:endParaRPr lang="en-US" dirty="0" smtClean="0"/>
          </a:p>
          <a:p>
            <a:pPr marL="285750" indent="-285750" algn="just">
              <a:buBlip>
                <a:blip r:embed="rId3"/>
              </a:buBlip>
            </a:pPr>
            <a:r>
              <a:rPr lang="id-ID" dirty="0" smtClean="0"/>
              <a:t>Kesimpulan </a:t>
            </a:r>
            <a:r>
              <a:rPr lang="id-ID" dirty="0"/>
              <a:t>Durkheim </a:t>
            </a:r>
            <a:r>
              <a:rPr lang="en-US" dirty="0" smtClean="0"/>
              <a:t>:</a:t>
            </a:r>
            <a:r>
              <a:rPr lang="id-ID" dirty="0" smtClean="0"/>
              <a:t> </a:t>
            </a:r>
            <a:r>
              <a:rPr lang="id-ID" dirty="0"/>
              <a:t>masyarakat bergerak dari keadaan solidaritas mekanis; dimana kekompakan berdasarkan kesamaan di antara para anggotanya, dan untuk solidaritas organis juga disebut solidaritas kontraktual; dimana kekompakan berdasarkan </a:t>
            </a:r>
            <a:r>
              <a:rPr lang="id-ID" dirty="0" smtClean="0"/>
              <a:t>perbedaan</a:t>
            </a:r>
            <a:r>
              <a:rPr lang="en-US" dirty="0" smtClean="0"/>
              <a:t> </a:t>
            </a:r>
            <a:r>
              <a:rPr lang="id-ID" dirty="0" smtClean="0"/>
              <a:t>pembagian kerja</a:t>
            </a:r>
            <a:r>
              <a:rPr lang="en-US" dirty="0" smtClean="0"/>
              <a:t>, </a:t>
            </a:r>
            <a:r>
              <a:rPr lang="en-US" dirty="0" err="1" smtClean="0"/>
              <a:t>dimana</a:t>
            </a:r>
            <a:r>
              <a:rPr lang="en-US" dirty="0" smtClean="0"/>
              <a:t> </a:t>
            </a:r>
            <a:r>
              <a:rPr lang="id-ID" dirty="0" smtClean="0"/>
              <a:t>para </a:t>
            </a:r>
            <a:r>
              <a:rPr lang="id-ID" dirty="0"/>
              <a:t>anggotanya bergabung bersama-sama</a:t>
            </a:r>
            <a:r>
              <a:rPr lang="en-US" dirty="0"/>
              <a:t>,</a:t>
            </a:r>
            <a:r>
              <a:rPr lang="id-ID" dirty="0"/>
              <a:t> </a:t>
            </a:r>
            <a:r>
              <a:rPr lang="en-US" dirty="0" smtClean="0"/>
              <a:t> </a:t>
            </a:r>
            <a:r>
              <a:rPr lang="en-US" dirty="0" err="1" smtClean="0"/>
              <a:t>dan</a:t>
            </a:r>
            <a:r>
              <a:rPr lang="en-US" dirty="0" smtClean="0"/>
              <a:t> </a:t>
            </a:r>
            <a:r>
              <a:rPr lang="id-ID" dirty="0" smtClean="0"/>
              <a:t>masing-masing tergantung </a:t>
            </a:r>
            <a:r>
              <a:rPr lang="id-ID" dirty="0"/>
              <a:t>pada orang lain untuk  tugas-tugas khusus. </a:t>
            </a:r>
            <a:endParaRPr lang="en-US" dirty="0" smtClean="0"/>
          </a:p>
          <a:p>
            <a:pPr marL="285750" indent="-285750" algn="just">
              <a:buBlip>
                <a:blip r:embed="rId3"/>
              </a:buBlip>
            </a:pPr>
            <a:r>
              <a:rPr lang="id-ID" dirty="0" smtClean="0"/>
              <a:t>Menurut </a:t>
            </a:r>
            <a:r>
              <a:rPr lang="id-ID" dirty="0"/>
              <a:t>teori </a:t>
            </a:r>
            <a:r>
              <a:rPr lang="id-ID" dirty="0" smtClean="0"/>
              <a:t>fungsional</a:t>
            </a:r>
            <a:r>
              <a:rPr lang="en-US" dirty="0"/>
              <a:t> </a:t>
            </a:r>
            <a:r>
              <a:rPr lang="en-US" dirty="0" smtClean="0"/>
              <a:t>:</a:t>
            </a:r>
            <a:r>
              <a:rPr lang="id-ID" dirty="0" smtClean="0"/>
              <a:t> </a:t>
            </a:r>
            <a:endParaRPr lang="en-US" dirty="0" smtClean="0"/>
          </a:p>
          <a:p>
            <a:pPr marL="742950" lvl="1" indent="-285750" algn="just">
              <a:buFont typeface="Wingdings" pitchFamily="2" charset="2"/>
              <a:buChar char="ü"/>
            </a:pPr>
            <a:r>
              <a:rPr lang="id-ID" dirty="0" smtClean="0"/>
              <a:t>masyarakat </a:t>
            </a:r>
            <a:r>
              <a:rPr lang="id-ID" dirty="0"/>
              <a:t>yang secara struktural sederhana dan homogen; </a:t>
            </a:r>
            <a:r>
              <a:rPr lang="id-ID" dirty="0" smtClean="0"/>
              <a:t>masyarakat sangat </a:t>
            </a:r>
            <a:r>
              <a:rPr lang="id-ID" dirty="0"/>
              <a:t>kuat ikatan kekerabatan; di mana semua anggota bergerak di bidang tugas </a:t>
            </a:r>
            <a:r>
              <a:rPr lang="id-ID" dirty="0" smtClean="0"/>
              <a:t>serupa</a:t>
            </a:r>
            <a:r>
              <a:rPr lang="en-US" dirty="0"/>
              <a:t> </a:t>
            </a:r>
            <a:r>
              <a:rPr lang="en-US" dirty="0" smtClean="0"/>
              <a:t>: </a:t>
            </a:r>
            <a:r>
              <a:rPr lang="en-US" dirty="0" err="1" smtClean="0"/>
              <a:t>mencari</a:t>
            </a:r>
            <a:r>
              <a:rPr lang="en-US" dirty="0" smtClean="0"/>
              <a:t> </a:t>
            </a:r>
            <a:r>
              <a:rPr lang="en-US" dirty="0" err="1" smtClean="0"/>
              <a:t>makan</a:t>
            </a:r>
            <a:r>
              <a:rPr lang="en-US" dirty="0" smtClean="0"/>
              <a:t>.</a:t>
            </a:r>
          </a:p>
          <a:p>
            <a:pPr marL="742950" lvl="1" indent="-285750" algn="just">
              <a:buFont typeface="Wingdings" pitchFamily="2" charset="2"/>
              <a:buChar char="ü"/>
            </a:pPr>
            <a:r>
              <a:rPr lang="en-US" dirty="0" err="1"/>
              <a:t>k</a:t>
            </a:r>
            <a:r>
              <a:rPr lang="en-US" dirty="0" err="1" smtClean="0"/>
              <a:t>emudian</a:t>
            </a:r>
            <a:r>
              <a:rPr lang="en-US" dirty="0" smtClean="0"/>
              <a:t> be</a:t>
            </a:r>
            <a:r>
              <a:rPr lang="id-ID" dirty="0" smtClean="0"/>
              <a:t>rubah </a:t>
            </a:r>
            <a:r>
              <a:rPr lang="id-ID" dirty="0"/>
              <a:t>menjadi masyarakat yang lebih struktural kompleks dan heterogen</a:t>
            </a:r>
            <a:r>
              <a:rPr lang="id-ID" dirty="0" smtClean="0"/>
              <a:t>;</a:t>
            </a:r>
            <a:r>
              <a:rPr lang="en-US" dirty="0" smtClean="0"/>
              <a:t> </a:t>
            </a:r>
            <a:r>
              <a:rPr lang="id-ID" dirty="0"/>
              <a:t>di mana diferensiasi sosial yang besar ada dalam pembagian kerja di antara orang-orang yang memiliki banyak tugas-tugas </a:t>
            </a:r>
            <a:r>
              <a:rPr lang="id-ID" dirty="0" smtClean="0"/>
              <a:t>khusu</a:t>
            </a:r>
            <a:r>
              <a:rPr lang="en-US" dirty="0" smtClean="0"/>
              <a:t>s :</a:t>
            </a:r>
            <a:r>
              <a:rPr lang="id-ID" dirty="0" smtClean="0"/>
              <a:t>  </a:t>
            </a:r>
            <a:r>
              <a:rPr lang="id-ID" dirty="0"/>
              <a:t>pertanian, industri, dan masyarakat </a:t>
            </a:r>
            <a:r>
              <a:rPr lang="id-ID" dirty="0" smtClean="0"/>
              <a:t>pasca-industri</a:t>
            </a:r>
            <a:r>
              <a:rPr lang="en-US" dirty="0" smtClean="0"/>
              <a:t>.</a:t>
            </a:r>
            <a:r>
              <a:rPr lang="id-ID" dirty="0" smtClean="0"/>
              <a:t> </a:t>
            </a:r>
            <a:endParaRPr lang="en-US" dirty="0" smtClean="0"/>
          </a:p>
        </p:txBody>
      </p:sp>
      <p:sp>
        <p:nvSpPr>
          <p:cNvPr id="3" name="Smiley Face 2"/>
          <p:cNvSpPr/>
          <p:nvPr/>
        </p:nvSpPr>
        <p:spPr>
          <a:xfrm>
            <a:off x="1600200" y="5943600"/>
            <a:ext cx="762000" cy="685800"/>
          </a:xfrm>
          <a:prstGeom prst="smileyFac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 name="Action Button: Forward or Next 1">
            <a:hlinkClick r:id="rId4" action="ppaction://hlinksldjump" highlightClick="1"/>
          </p:cNvPr>
          <p:cNvSpPr/>
          <p:nvPr/>
        </p:nvSpPr>
        <p:spPr>
          <a:xfrm>
            <a:off x="533400" y="6172200"/>
            <a:ext cx="609600" cy="5334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1414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otched Right Arrow 5"/>
          <p:cNvSpPr/>
          <p:nvPr/>
        </p:nvSpPr>
        <p:spPr>
          <a:xfrm>
            <a:off x="0" y="1219200"/>
            <a:ext cx="2286000" cy="1447800"/>
          </a:xfrm>
          <a:prstGeom prst="notched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err="1" smtClean="0"/>
              <a:t>Tokoh-tokoh</a:t>
            </a:r>
            <a:r>
              <a:rPr lang="en-US" dirty="0" smtClean="0"/>
              <a:t> </a:t>
            </a:r>
            <a:r>
              <a:rPr lang="en-US" dirty="0" err="1" smtClean="0"/>
              <a:t>awal</a:t>
            </a:r>
            <a:r>
              <a:rPr lang="en-US" dirty="0" smtClean="0"/>
              <a:t>  </a:t>
            </a:r>
            <a:r>
              <a:rPr lang="en-US" dirty="0" err="1" smtClean="0"/>
              <a:t>Teori</a:t>
            </a:r>
            <a:r>
              <a:rPr lang="en-US" dirty="0" smtClean="0"/>
              <a:t> </a:t>
            </a:r>
            <a:r>
              <a:rPr lang="en-US" dirty="0" err="1" smtClean="0"/>
              <a:t>Fungsional</a:t>
            </a:r>
            <a:endParaRPr lang="en-US" dirty="0"/>
          </a:p>
        </p:txBody>
      </p:sp>
      <p:sp>
        <p:nvSpPr>
          <p:cNvPr id="8" name="Flowchart: Process 7"/>
          <p:cNvSpPr/>
          <p:nvPr/>
        </p:nvSpPr>
        <p:spPr>
          <a:xfrm>
            <a:off x="2057400" y="152400"/>
            <a:ext cx="6934200" cy="6672943"/>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marL="285750" indent="-285750" algn="just">
              <a:buBlip>
                <a:blip r:embed="rId3"/>
              </a:buBlip>
            </a:pPr>
            <a:r>
              <a:rPr lang="en-US" sz="1600" dirty="0" err="1" smtClean="0"/>
              <a:t>Teori</a:t>
            </a:r>
            <a:r>
              <a:rPr lang="en-US" sz="1600" dirty="0" smtClean="0"/>
              <a:t> </a:t>
            </a:r>
            <a:r>
              <a:rPr lang="en-US" sz="1600" dirty="0" err="1" smtClean="0"/>
              <a:t>evolusi</a:t>
            </a:r>
            <a:r>
              <a:rPr lang="en-US" sz="1600" dirty="0" smtClean="0"/>
              <a:t>  </a:t>
            </a:r>
            <a:r>
              <a:rPr lang="en-US" sz="1600" dirty="0" err="1" smtClean="0"/>
              <a:t>dikembangkan</a:t>
            </a:r>
            <a:r>
              <a:rPr lang="en-US" sz="1600" dirty="0" smtClean="0"/>
              <a:t> </a:t>
            </a:r>
            <a:r>
              <a:rPr lang="id-ID" sz="1600" dirty="0"/>
              <a:t>dari teori </a:t>
            </a:r>
            <a:r>
              <a:rPr lang="id-ID" sz="1600" dirty="0" smtClean="0"/>
              <a:t>fungsional</a:t>
            </a:r>
            <a:r>
              <a:rPr lang="en-US" sz="1600" dirty="0" smtClean="0"/>
              <a:t> </a:t>
            </a:r>
            <a:r>
              <a:rPr lang="id-ID" sz="1600" dirty="0" smtClean="0"/>
              <a:t>disebut </a:t>
            </a:r>
            <a:r>
              <a:rPr lang="id-ID" sz="1600" dirty="0"/>
              <a:t>teori evolusi ‘</a:t>
            </a:r>
            <a:r>
              <a:rPr lang="id-ID" sz="1600" i="1" dirty="0"/>
              <a:t>undimensional</a:t>
            </a:r>
            <a:r>
              <a:rPr lang="id-ID" sz="1600" dirty="0"/>
              <a:t>’, </a:t>
            </a:r>
            <a:r>
              <a:rPr lang="en-US" sz="1600" dirty="0" smtClean="0"/>
              <a:t> :  </a:t>
            </a:r>
            <a:r>
              <a:rPr lang="id-ID" sz="1600" dirty="0" smtClean="0"/>
              <a:t>masyarakat </a:t>
            </a:r>
            <a:r>
              <a:rPr lang="id-ID" sz="1600" dirty="0"/>
              <a:t>mengikuti jalur evolusi tunggal yang </a:t>
            </a:r>
            <a:r>
              <a:rPr lang="id-ID" sz="1600" dirty="0" smtClean="0"/>
              <a:t>sederhana</a:t>
            </a:r>
            <a:r>
              <a:rPr lang="en-US" sz="1600" dirty="0" smtClean="0"/>
              <a:t>. M</a:t>
            </a:r>
            <a:r>
              <a:rPr lang="id-ID" sz="1600" dirty="0"/>
              <a:t>asyarakat yang lebih terdiferensiasi kemudian dianggap lebih </a:t>
            </a:r>
            <a:r>
              <a:rPr lang="id-ID" sz="1600" dirty="0" smtClean="0"/>
              <a:t>'beradab</a:t>
            </a:r>
            <a:r>
              <a:rPr lang="en-US" sz="1600" dirty="0" smtClean="0"/>
              <a:t>’.</a:t>
            </a:r>
          </a:p>
          <a:p>
            <a:pPr marL="285750" indent="-285750" algn="just">
              <a:buBlip>
                <a:blip r:embed="rId3"/>
              </a:buBlip>
            </a:pPr>
            <a:r>
              <a:rPr lang="id-ID" sz="1600" dirty="0"/>
              <a:t>Pada mulanya teori </a:t>
            </a:r>
            <a:r>
              <a:rPr lang="id-ID" sz="1600" dirty="0" smtClean="0"/>
              <a:t>ini </a:t>
            </a:r>
            <a:r>
              <a:rPr lang="id-ID" sz="1600" dirty="0"/>
              <a:t>dikemukakan Lewis Morgan </a:t>
            </a:r>
            <a:r>
              <a:rPr lang="en-US" sz="1600" dirty="0" smtClean="0"/>
              <a:t>: </a:t>
            </a:r>
            <a:r>
              <a:rPr lang="id-ID" sz="1600" dirty="0" smtClean="0"/>
              <a:t>adanya </a:t>
            </a:r>
            <a:r>
              <a:rPr lang="id-ID" sz="1600" dirty="0"/>
              <a:t>perbedaan antara masyarakat  'primitif' dan </a:t>
            </a:r>
            <a:r>
              <a:rPr lang="id-ID" sz="1600" dirty="0" smtClean="0"/>
              <a:t>'beradab‘</a:t>
            </a:r>
            <a:r>
              <a:rPr lang="en-US" sz="1600" dirty="0" smtClean="0"/>
              <a:t>.  </a:t>
            </a:r>
            <a:r>
              <a:rPr lang="en-US" sz="1600" dirty="0" err="1" smtClean="0"/>
              <a:t>Tapi</a:t>
            </a:r>
            <a:r>
              <a:rPr lang="en-US" sz="1600" dirty="0" smtClean="0"/>
              <a:t> </a:t>
            </a:r>
            <a:r>
              <a:rPr lang="en-US" sz="1600" dirty="0" err="1" smtClean="0"/>
              <a:t>muncul</a:t>
            </a:r>
            <a:r>
              <a:rPr lang="id-ID" sz="1600" dirty="0" smtClean="0"/>
              <a:t> kritikan</a:t>
            </a:r>
            <a:r>
              <a:rPr lang="en-US" sz="1600" dirty="0"/>
              <a:t> </a:t>
            </a:r>
            <a:r>
              <a:rPr lang="en-US" sz="1600" dirty="0" smtClean="0"/>
              <a:t>: </a:t>
            </a:r>
            <a:r>
              <a:rPr lang="id-ID" sz="1600" dirty="0" smtClean="0"/>
              <a:t> </a:t>
            </a:r>
            <a:r>
              <a:rPr lang="id-ID" sz="1600" dirty="0"/>
              <a:t>tidak ada alasan untuk </a:t>
            </a:r>
            <a:r>
              <a:rPr lang="id-ID" sz="1600" dirty="0" smtClean="0"/>
              <a:t>menganggap </a:t>
            </a:r>
            <a:r>
              <a:rPr lang="id-ID" sz="1600" dirty="0"/>
              <a:t>masyarakat dibeda-bedakan antara  primitif dan beradab</a:t>
            </a:r>
            <a:r>
              <a:rPr lang="id-ID" sz="1600" dirty="0" smtClean="0"/>
              <a:t>.</a:t>
            </a:r>
            <a:endParaRPr lang="en-US" sz="1600" dirty="0" smtClean="0"/>
          </a:p>
          <a:p>
            <a:pPr marL="285750" indent="-285750" algn="just">
              <a:buBlip>
                <a:blip r:embed="rId3"/>
              </a:buBlip>
            </a:pPr>
            <a:r>
              <a:rPr lang="en-US" sz="1600" dirty="0" smtClean="0"/>
              <a:t>S</a:t>
            </a:r>
            <a:r>
              <a:rPr lang="id-ID" sz="1600" dirty="0" smtClean="0"/>
              <a:t>ehingga </a:t>
            </a:r>
            <a:r>
              <a:rPr lang="id-ID" sz="1600" dirty="0"/>
              <a:t>lahirlah teori evolusi multidimensi disebut juga teori neo-evolusi </a:t>
            </a:r>
            <a:r>
              <a:rPr lang="en-US" sz="1600" dirty="0" smtClean="0"/>
              <a:t>:</a:t>
            </a:r>
            <a:r>
              <a:rPr lang="id-ID" sz="1600" dirty="0" smtClean="0"/>
              <a:t> </a:t>
            </a:r>
            <a:r>
              <a:rPr lang="id-ID" sz="1600" dirty="0"/>
              <a:t>pengembangan kelembagaan, dan budaya struktural masyarakat secara bersamaan dapat mengikuti banyak jalan </a:t>
            </a:r>
            <a:r>
              <a:rPr lang="id-ID" sz="1600" dirty="0" smtClean="0"/>
              <a:t>evolusi</a:t>
            </a:r>
            <a:r>
              <a:rPr lang="en-US" sz="1600" dirty="0" smtClean="0"/>
              <a:t>.</a:t>
            </a:r>
          </a:p>
          <a:p>
            <a:pPr marL="285750" indent="-285750" algn="just">
              <a:buBlip>
                <a:blip r:embed="rId3"/>
              </a:buBlip>
            </a:pPr>
            <a:r>
              <a:rPr lang="id-ID" sz="1600" dirty="0"/>
              <a:t>Salah satu </a:t>
            </a:r>
            <a:r>
              <a:rPr lang="en-US" sz="1600" dirty="0" err="1" smtClean="0"/>
              <a:t>yg</a:t>
            </a:r>
            <a:r>
              <a:rPr lang="en-US" sz="1600" dirty="0" smtClean="0"/>
              <a:t> </a:t>
            </a:r>
            <a:r>
              <a:rPr lang="en-US" sz="1600" dirty="0" err="1" smtClean="0"/>
              <a:t>merumuskan</a:t>
            </a:r>
            <a:r>
              <a:rPr lang="id-ID" sz="1600" dirty="0" smtClean="0"/>
              <a:t> </a:t>
            </a:r>
            <a:r>
              <a:rPr lang="id-ID" sz="1600" dirty="0"/>
              <a:t>teori evolusi multidimensi adalah </a:t>
            </a:r>
            <a:r>
              <a:rPr lang="id-ID" sz="1600" dirty="0" smtClean="0"/>
              <a:t>Lenski</a:t>
            </a:r>
            <a:r>
              <a:rPr lang="en-US" sz="1600" dirty="0" smtClean="0"/>
              <a:t> : me</a:t>
            </a:r>
            <a:r>
              <a:rPr lang="id-ID" sz="1600" dirty="0" smtClean="0"/>
              <a:t>mberikan </a:t>
            </a:r>
            <a:r>
              <a:rPr lang="id-ID" sz="1600" dirty="0"/>
              <a:t>peran sentral untuk teknologi, </a:t>
            </a:r>
            <a:r>
              <a:rPr lang="id-ID" sz="1600" dirty="0" smtClean="0"/>
              <a:t>alasan utamanya</a:t>
            </a:r>
            <a:r>
              <a:rPr lang="en-US" sz="1600" dirty="0" smtClean="0"/>
              <a:t>;</a:t>
            </a:r>
            <a:r>
              <a:rPr lang="id-ID" sz="1600" dirty="0" smtClean="0"/>
              <a:t> </a:t>
            </a:r>
            <a:r>
              <a:rPr lang="id-ID" sz="1600" dirty="0"/>
              <a:t>terjadi kemajuan teknologi secara signifikan meskipun  tidak sepenuhnya bertanggung jawab untuk perubahan lain; seperti perubahan dalam preferensi agama, hukum alam, bentuk pemerintahan, dan hubungan antara ras dan jenis kelamin. </a:t>
            </a:r>
            <a:endParaRPr lang="en-US" sz="1600" dirty="0" smtClean="0"/>
          </a:p>
          <a:p>
            <a:pPr marL="285750" indent="-285750" algn="just">
              <a:buBlip>
                <a:blip r:embed="rId3"/>
              </a:buBlip>
            </a:pPr>
            <a:r>
              <a:rPr lang="id-ID" sz="1600" dirty="0" smtClean="0"/>
              <a:t>Untuk </a:t>
            </a:r>
            <a:r>
              <a:rPr lang="id-ID" sz="1600" dirty="0"/>
              <a:t>mendukung keseluruhan argumen bahwa perubahan sosial sebenarnya bersifat evolusi-kumulatif dan tidak mudah dapat dibalik, Lenski dan rekan-rekannya </a:t>
            </a:r>
            <a:r>
              <a:rPr lang="id-ID" sz="1600" dirty="0" smtClean="0"/>
              <a:t>menunjukkan</a:t>
            </a:r>
            <a:r>
              <a:rPr lang="en-US" sz="1600" dirty="0" smtClean="0"/>
              <a:t> : </a:t>
            </a:r>
            <a:r>
              <a:rPr lang="id-ID" sz="1600" dirty="0" smtClean="0"/>
              <a:t>banyak </a:t>
            </a:r>
            <a:r>
              <a:rPr lang="id-ID" sz="1600" dirty="0"/>
              <a:t>masyarakat pertanian telah berubah menjadi masyarakat industri sepanjang sejarah, tetapi hanya sedikit yang membuat perjalanan sebaliknya dari industri untuk pertanian. Meskipun kelompok ‘</a:t>
            </a:r>
            <a:r>
              <a:rPr lang="id-ID" sz="1600" i="1" dirty="0"/>
              <a:t>countercultural</a:t>
            </a:r>
            <a:r>
              <a:rPr lang="id-ID" sz="1600" dirty="0"/>
              <a:t>’  tertentu telah mencoba, seperti komunitas ‘</a:t>
            </a:r>
            <a:r>
              <a:rPr lang="id-ID" sz="1600" i="1" dirty="0"/>
              <a:t>hippie</a:t>
            </a:r>
            <a:r>
              <a:rPr lang="id-ID" sz="1600" dirty="0"/>
              <a:t>’ di tahun 1960an dan 1970an. Contoh di Indonesia; yang dilakukan oleh Indofood, </a:t>
            </a:r>
            <a:r>
              <a:rPr lang="id-ID" sz="1600" dirty="0" smtClean="0"/>
              <a:t>dimana </a:t>
            </a:r>
            <a:r>
              <a:rPr lang="id-ID" sz="1600" dirty="0"/>
              <a:t>memiliki lahan pertanian untuk memenuhi kebutuhan bahan baku dari produknya. Namun hal ini tidak menyentuh lapisan masyarakat bawah dan tidak banyak dilakukan.</a:t>
            </a:r>
          </a:p>
          <a:p>
            <a:pPr marL="285750" indent="-285750" algn="just">
              <a:buBlip>
                <a:blip r:embed="rId3"/>
              </a:buBlip>
            </a:pPr>
            <a:endParaRPr lang="en-US" dirty="0"/>
          </a:p>
        </p:txBody>
      </p:sp>
      <p:sp>
        <p:nvSpPr>
          <p:cNvPr id="3" name="32-Point Star 2"/>
          <p:cNvSpPr/>
          <p:nvPr/>
        </p:nvSpPr>
        <p:spPr>
          <a:xfrm>
            <a:off x="1371600" y="6096000"/>
            <a:ext cx="914400" cy="914400"/>
          </a:xfrm>
          <a:prstGeom prst="star32">
            <a:avLst>
              <a:gd name="adj" fmla="val 19643"/>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Heart 6"/>
          <p:cNvSpPr/>
          <p:nvPr/>
        </p:nvSpPr>
        <p:spPr>
          <a:xfrm>
            <a:off x="1447800" y="6324600"/>
            <a:ext cx="685800" cy="533400"/>
          </a:xfrm>
          <a:prstGeom prst="heart">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2" name="Action Button: Forward or Next 1">
            <a:hlinkClick r:id="rId4" action="ppaction://hlinksldjump" highlightClick="1"/>
          </p:cNvPr>
          <p:cNvSpPr/>
          <p:nvPr/>
        </p:nvSpPr>
        <p:spPr>
          <a:xfrm>
            <a:off x="685800" y="6248400"/>
            <a:ext cx="533400" cy="609600"/>
          </a:xfrm>
          <a:prstGeom prst="actionButtonForwardNext">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9934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own Ribbon 4"/>
          <p:cNvSpPr/>
          <p:nvPr/>
        </p:nvSpPr>
        <p:spPr>
          <a:xfrm>
            <a:off x="0" y="762000"/>
            <a:ext cx="4800600" cy="612648"/>
          </a:xfrm>
          <a:prstGeom prst="ribbon">
            <a:avLst>
              <a:gd name="adj1" fmla="val 16667"/>
              <a:gd name="adj2" fmla="val 75000"/>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en-US" dirty="0"/>
              <a:t>b</a:t>
            </a:r>
            <a:r>
              <a:rPr lang="id-ID" dirty="0" smtClean="0"/>
              <a:t>.  </a:t>
            </a:r>
            <a:r>
              <a:rPr lang="id-ID" dirty="0"/>
              <a:t>Teori </a:t>
            </a:r>
            <a:r>
              <a:rPr lang="id-ID" dirty="0" smtClean="0"/>
              <a:t>Konflik</a:t>
            </a:r>
            <a:r>
              <a:rPr lang="en-US" dirty="0" smtClean="0"/>
              <a:t> (</a:t>
            </a:r>
            <a:r>
              <a:rPr lang="en-US" i="1" dirty="0" smtClean="0"/>
              <a:t>Conflict Theory</a:t>
            </a:r>
            <a:r>
              <a:rPr lang="en-US" dirty="0" smtClean="0"/>
              <a:t>)</a:t>
            </a:r>
            <a:endParaRPr lang="en-US" dirty="0"/>
          </a:p>
        </p:txBody>
      </p:sp>
      <p:sp>
        <p:nvSpPr>
          <p:cNvPr id="6" name="Snip and Round Single Corner Rectangle 5"/>
          <p:cNvSpPr/>
          <p:nvPr/>
        </p:nvSpPr>
        <p:spPr>
          <a:xfrm>
            <a:off x="304800" y="1600200"/>
            <a:ext cx="8686800" cy="4191000"/>
          </a:xfrm>
          <a:prstGeom prst="snipRoundRect">
            <a:avLst>
              <a:gd name="adj1" fmla="val 16667"/>
              <a:gd name="adj2" fmla="val 15611"/>
            </a:avLst>
          </a:prstGeom>
          <a:ln/>
        </p:spPr>
        <p:style>
          <a:lnRef idx="0">
            <a:schemeClr val="accent4"/>
          </a:lnRef>
          <a:fillRef idx="3">
            <a:schemeClr val="accent4"/>
          </a:fillRef>
          <a:effectRef idx="3">
            <a:schemeClr val="accent4"/>
          </a:effectRef>
          <a:fontRef idx="minor">
            <a:schemeClr val="lt1"/>
          </a:fontRef>
        </p:style>
        <p:txBody>
          <a:bodyPr rtlCol="0" anchor="ctr"/>
          <a:lstStyle/>
          <a:p>
            <a:pPr marL="285750" indent="-285750" algn="just">
              <a:buBlip>
                <a:blip r:embed="rId3"/>
              </a:buBlip>
            </a:pPr>
            <a:r>
              <a:rPr lang="id-ID" dirty="0"/>
              <a:t>Karl Marx; pendiri teori konflik dipengaruhi oleh </a:t>
            </a:r>
            <a:r>
              <a:rPr lang="id-ID" dirty="0" smtClean="0"/>
              <a:t>teori </a:t>
            </a:r>
            <a:r>
              <a:rPr lang="id-ID" dirty="0"/>
              <a:t>fungsionalis dan </a:t>
            </a:r>
            <a:r>
              <a:rPr lang="en-US" dirty="0" err="1" smtClean="0"/>
              <a:t>teori</a:t>
            </a:r>
            <a:r>
              <a:rPr lang="en-US" dirty="0" smtClean="0"/>
              <a:t> </a:t>
            </a:r>
            <a:r>
              <a:rPr lang="id-ID" dirty="0" smtClean="0"/>
              <a:t>evolusi </a:t>
            </a:r>
            <a:r>
              <a:rPr lang="id-ID" dirty="0"/>
              <a:t>awal dari Herbert Spencer. Marx sependapat bahwa masyarakat berubah dan perubahan sosial memiliki arah sebagai prinsip sentral dalam teori evolusi sosial Spencer</a:t>
            </a:r>
            <a:r>
              <a:rPr lang="id-ID" dirty="0" smtClean="0"/>
              <a:t>.</a:t>
            </a:r>
            <a:r>
              <a:rPr lang="en-US" dirty="0" smtClean="0"/>
              <a:t> N</a:t>
            </a:r>
            <a:r>
              <a:rPr lang="id-ID" dirty="0" smtClean="0"/>
              <a:t>amun </a:t>
            </a:r>
            <a:r>
              <a:rPr lang="id-ID" dirty="0"/>
              <a:t>Marx  memberikan penekanan lebih besar pada peran ekonomi. </a:t>
            </a:r>
            <a:endParaRPr lang="en-US" dirty="0" smtClean="0"/>
          </a:p>
          <a:p>
            <a:pPr marL="285750" indent="-285750" algn="just">
              <a:buBlip>
                <a:blip r:embed="rId3"/>
              </a:buBlip>
            </a:pPr>
            <a:r>
              <a:rPr lang="en-US" dirty="0" smtClean="0"/>
              <a:t>Marx </a:t>
            </a:r>
            <a:r>
              <a:rPr lang="id-ID" dirty="0" smtClean="0"/>
              <a:t>berpendapat </a:t>
            </a:r>
            <a:r>
              <a:rPr lang="en-US" dirty="0" smtClean="0"/>
              <a:t>: </a:t>
            </a:r>
            <a:r>
              <a:rPr lang="id-ID" dirty="0" smtClean="0"/>
              <a:t>masyarakat </a:t>
            </a:r>
            <a:r>
              <a:rPr lang="id-ID" dirty="0"/>
              <a:t>memang bisa mendahului dan bisa mengalami kemajuan diukur oleh gerakan dari masyarakat kelas untuk masyarakat tanpa struktur kelas. Marx percaya bahwa, konflik kelas tak terelakkan</a:t>
            </a:r>
            <a:r>
              <a:rPr lang="en-US" dirty="0"/>
              <a:t>.</a:t>
            </a:r>
            <a:r>
              <a:rPr lang="id-ID" dirty="0"/>
              <a:t> Bagi Marx; konflik sosial  antara dua kelas sosial  yakni kelas-pekerja disebut kelas proletar dengan kelas atas disebut kelas borjuis tidak hanya melekat dalam hubungan sosial, tetapi memiliki kekuatan pendorong di balik semua perubahan sosial. Marx percaya bahwa penyebab paling penting dari perubahan sosial adalah ketegangan antara kelompok sosial, terutama yang didefinisikan dengan adanya garis kelas sosial dalam masyarakat.</a:t>
            </a:r>
          </a:p>
          <a:p>
            <a:pPr algn="just"/>
            <a:endParaRPr lang="id-ID" dirty="0"/>
          </a:p>
        </p:txBody>
      </p:sp>
      <p:sp>
        <p:nvSpPr>
          <p:cNvPr id="2" name="Heart 1"/>
          <p:cNvSpPr/>
          <p:nvPr/>
        </p:nvSpPr>
        <p:spPr>
          <a:xfrm>
            <a:off x="0" y="5486400"/>
            <a:ext cx="457200" cy="381000"/>
          </a:xfrm>
          <a:prstGeom prst="hear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7" name="Heart 6"/>
          <p:cNvSpPr/>
          <p:nvPr/>
        </p:nvSpPr>
        <p:spPr>
          <a:xfrm>
            <a:off x="0" y="5715000"/>
            <a:ext cx="457200" cy="381000"/>
          </a:xfrm>
          <a:prstGeom prst="hear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8" name="Heart 7"/>
          <p:cNvSpPr/>
          <p:nvPr/>
        </p:nvSpPr>
        <p:spPr>
          <a:xfrm>
            <a:off x="304800" y="5791200"/>
            <a:ext cx="457200" cy="381000"/>
          </a:xfrm>
          <a:prstGeom prst="hear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9" name="Heart 8"/>
          <p:cNvSpPr/>
          <p:nvPr/>
        </p:nvSpPr>
        <p:spPr>
          <a:xfrm>
            <a:off x="304800" y="5410200"/>
            <a:ext cx="457200" cy="381000"/>
          </a:xfrm>
          <a:prstGeom prst="hear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10" name="Heart 9"/>
          <p:cNvSpPr/>
          <p:nvPr/>
        </p:nvSpPr>
        <p:spPr>
          <a:xfrm>
            <a:off x="16328" y="5181600"/>
            <a:ext cx="593271" cy="381000"/>
          </a:xfrm>
          <a:prstGeom prst="hear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4" name="Action Button: Forward or Next 3">
            <a:hlinkClick r:id="rId4" action="ppaction://hlinksldjump" highlightClick="1"/>
          </p:cNvPr>
          <p:cNvSpPr/>
          <p:nvPr/>
        </p:nvSpPr>
        <p:spPr>
          <a:xfrm>
            <a:off x="5105400" y="5867400"/>
            <a:ext cx="838200" cy="533400"/>
          </a:xfrm>
          <a:prstGeom prst="actionButtonForwardNext">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0531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Ribbon 3"/>
          <p:cNvSpPr/>
          <p:nvPr/>
        </p:nvSpPr>
        <p:spPr>
          <a:xfrm>
            <a:off x="228600" y="609600"/>
            <a:ext cx="4495800" cy="612648"/>
          </a:xfrm>
          <a:prstGeom prst="ribbon">
            <a:avLst>
              <a:gd name="adj1" fmla="val 16667"/>
              <a:gd name="adj2" fmla="val 75000"/>
            </a:avLst>
          </a:prstGeom>
        </p:spPr>
        <p:style>
          <a:lnRef idx="2">
            <a:schemeClr val="accent3"/>
          </a:lnRef>
          <a:fillRef idx="1">
            <a:schemeClr val="lt1"/>
          </a:fillRef>
          <a:effectRef idx="0">
            <a:schemeClr val="accent3"/>
          </a:effectRef>
          <a:fontRef idx="minor">
            <a:schemeClr val="dk1"/>
          </a:fontRef>
        </p:style>
        <p:txBody>
          <a:bodyPr rtlCol="0" anchor="ctr"/>
          <a:lstStyle/>
          <a:p>
            <a:pPr algn="just"/>
            <a:endParaRPr lang="en-US" dirty="0" smtClean="0"/>
          </a:p>
          <a:p>
            <a:pPr algn="just"/>
            <a:r>
              <a:rPr lang="en-US" dirty="0"/>
              <a:t>c</a:t>
            </a:r>
            <a:r>
              <a:rPr lang="id-ID" dirty="0" smtClean="0"/>
              <a:t>.  </a:t>
            </a:r>
            <a:r>
              <a:rPr lang="id-ID" dirty="0"/>
              <a:t>Teori </a:t>
            </a:r>
            <a:r>
              <a:rPr lang="id-ID" dirty="0" smtClean="0"/>
              <a:t>siklus</a:t>
            </a:r>
            <a:r>
              <a:rPr lang="en-US" dirty="0" smtClean="0"/>
              <a:t>  (</a:t>
            </a:r>
            <a:r>
              <a:rPr lang="en-US" i="1" dirty="0" smtClean="0"/>
              <a:t>Cyclical  Theory</a:t>
            </a:r>
            <a:r>
              <a:rPr lang="en-US" dirty="0" smtClean="0"/>
              <a:t>)</a:t>
            </a:r>
            <a:endParaRPr lang="en-US" dirty="0"/>
          </a:p>
          <a:p>
            <a:pPr algn="just"/>
            <a:endParaRPr lang="en-US" dirty="0"/>
          </a:p>
        </p:txBody>
      </p:sp>
      <p:sp>
        <p:nvSpPr>
          <p:cNvPr id="5" name="Flowchart: Internal Storage 4"/>
          <p:cNvSpPr/>
          <p:nvPr/>
        </p:nvSpPr>
        <p:spPr>
          <a:xfrm>
            <a:off x="381000" y="1447800"/>
            <a:ext cx="8534400" cy="5181600"/>
          </a:xfrm>
          <a:prstGeom prst="flowChartInternalStorage">
            <a:avLst/>
          </a:prstGeom>
        </p:spPr>
        <p:style>
          <a:lnRef idx="3">
            <a:schemeClr val="lt1"/>
          </a:lnRef>
          <a:fillRef idx="1">
            <a:schemeClr val="accent3"/>
          </a:fillRef>
          <a:effectRef idx="1">
            <a:schemeClr val="accent3"/>
          </a:effectRef>
          <a:fontRef idx="minor">
            <a:schemeClr val="lt1"/>
          </a:fontRef>
        </p:style>
        <p:txBody>
          <a:bodyPr rtlCol="0" anchor="ctr"/>
          <a:lstStyle/>
          <a:p>
            <a:pPr marL="285750" indent="-285750" algn="just">
              <a:buBlip>
                <a:blip r:embed="rId3"/>
              </a:buBlip>
            </a:pPr>
            <a:r>
              <a:rPr lang="id-ID" dirty="0"/>
              <a:t>Teori </a:t>
            </a:r>
            <a:r>
              <a:rPr lang="id-ID" dirty="0" smtClean="0"/>
              <a:t>siklus</a:t>
            </a:r>
            <a:r>
              <a:rPr lang="en-US" dirty="0" smtClean="0"/>
              <a:t> </a:t>
            </a:r>
            <a:r>
              <a:rPr lang="en-US" dirty="0" err="1" smtClean="0"/>
              <a:t>tentang</a:t>
            </a:r>
            <a:r>
              <a:rPr lang="id-ID" dirty="0" smtClean="0"/>
              <a:t> </a:t>
            </a:r>
            <a:r>
              <a:rPr lang="id-ID" dirty="0"/>
              <a:t>perubahan sosial menggunakan pola struktur sosial dan budaya yang diyakini berubah secara berkala. </a:t>
            </a:r>
            <a:endParaRPr lang="en-US" dirty="0" smtClean="0"/>
          </a:p>
          <a:p>
            <a:pPr marL="285750" indent="-285750" algn="just">
              <a:buBlip>
                <a:blip r:embed="rId3"/>
              </a:buBlip>
            </a:pPr>
            <a:r>
              <a:rPr lang="id-ID" dirty="0" smtClean="0"/>
              <a:t>Teori </a:t>
            </a:r>
            <a:r>
              <a:rPr lang="id-ID" dirty="0"/>
              <a:t>Siklus membangun gagasan </a:t>
            </a:r>
            <a:r>
              <a:rPr lang="en-US" dirty="0" smtClean="0"/>
              <a:t>:</a:t>
            </a:r>
            <a:r>
              <a:rPr lang="id-ID" dirty="0" smtClean="0"/>
              <a:t> </a:t>
            </a:r>
            <a:r>
              <a:rPr lang="id-ID" dirty="0"/>
              <a:t>masyarakat memiliki siklus hidup, seperti </a:t>
            </a:r>
            <a:r>
              <a:rPr lang="en-US" dirty="0" err="1" smtClean="0"/>
              <a:t>musim</a:t>
            </a:r>
            <a:r>
              <a:rPr lang="en-US" dirty="0" smtClean="0"/>
              <a:t> </a:t>
            </a:r>
            <a:r>
              <a:rPr lang="id-ID" dirty="0" smtClean="0"/>
              <a:t>tanaman </a:t>
            </a:r>
            <a:r>
              <a:rPr lang="id-ID" dirty="0"/>
              <a:t>atau setidaknya jangka waktu hidup, seperti manusia. </a:t>
            </a:r>
            <a:endParaRPr lang="en-US" dirty="0" smtClean="0"/>
          </a:p>
          <a:p>
            <a:pPr marL="285750" indent="-285750" algn="just">
              <a:buBlip>
                <a:blip r:embed="rId3"/>
              </a:buBlip>
            </a:pPr>
            <a:r>
              <a:rPr lang="id-ID" dirty="0" smtClean="0"/>
              <a:t>Arnold </a:t>
            </a:r>
            <a:r>
              <a:rPr lang="id-ID" dirty="0"/>
              <a:t>J. Toynbee; seorang sejarawan sosial dan memberikan teori utama siklus perubahan sosial, berpendapat </a:t>
            </a:r>
            <a:r>
              <a:rPr lang="id-ID" dirty="0" smtClean="0"/>
              <a:t>masyarakat</a:t>
            </a:r>
            <a:r>
              <a:rPr lang="en-US" dirty="0" smtClean="0"/>
              <a:t>;</a:t>
            </a:r>
            <a:r>
              <a:rPr lang="id-ID" dirty="0" smtClean="0"/>
              <a:t> </a:t>
            </a:r>
            <a:r>
              <a:rPr lang="id-ID" dirty="0"/>
              <a:t>lahir, menjadi dewasa,  dan akhirnya mati.  Toynbee percaya bahwa masyarakat Barat ditakdirkan untuk diri sendiri sebagai pembangun sosial yang energik digantikan oleh minoritas elit yang bercokol memerintah dengan kekerasan dan kemudian masyarakat akan layu di bawah tanpa rezim. </a:t>
            </a:r>
            <a:endParaRPr lang="en-US" dirty="0" smtClean="0"/>
          </a:p>
          <a:p>
            <a:pPr marL="285750" indent="-285750" algn="just">
              <a:buBlip>
                <a:blip r:embed="rId3"/>
              </a:buBlip>
            </a:pPr>
            <a:r>
              <a:rPr lang="id-ID" dirty="0" smtClean="0"/>
              <a:t>Ada </a:t>
            </a:r>
            <a:r>
              <a:rPr lang="id-ID" dirty="0"/>
              <a:t>yang percaya bahwa masyarakat menjadi lebih bobrok, sehingga harus digantikan oleh masyarakat yang lebih muda. Keyakinan ini ditandai dalam tulisan terkenal dari Oswald Spengler, ‘</a:t>
            </a:r>
            <a:r>
              <a:rPr lang="id-ID" i="1" dirty="0"/>
              <a:t>The</a:t>
            </a:r>
            <a:r>
              <a:rPr lang="en-US" i="1" dirty="0"/>
              <a:t> Decline of the West</a:t>
            </a:r>
            <a:r>
              <a:rPr lang="id-ID" dirty="0"/>
              <a:t>’</a:t>
            </a:r>
            <a:r>
              <a:rPr lang="en-US" dirty="0"/>
              <a:t>, </a:t>
            </a:r>
            <a:r>
              <a:rPr lang="id-ID" dirty="0"/>
              <a:t>yang menyatakan bahwa budaya Eropa Barat sudah sangat menurun. Ia mengikuti langkah Spengler yang mengamati semua kebudayaan</a:t>
            </a:r>
            <a:r>
              <a:rPr lang="en-US" dirty="0"/>
              <a:t>.</a:t>
            </a:r>
            <a:endParaRPr lang="id-ID" dirty="0"/>
          </a:p>
        </p:txBody>
      </p:sp>
      <p:sp>
        <p:nvSpPr>
          <p:cNvPr id="2" name="Quad Arrow 1"/>
          <p:cNvSpPr/>
          <p:nvPr/>
        </p:nvSpPr>
        <p:spPr>
          <a:xfrm>
            <a:off x="-152400" y="1066800"/>
            <a:ext cx="987552" cy="987552"/>
          </a:xfrm>
          <a:prstGeom prst="quadArrow">
            <a:avLst>
              <a:gd name="adj1" fmla="val 15462"/>
              <a:gd name="adj2" fmla="val 18472"/>
              <a:gd name="adj3" fmla="val 31528"/>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6" name="Quad Arrow 5"/>
          <p:cNvSpPr/>
          <p:nvPr/>
        </p:nvSpPr>
        <p:spPr>
          <a:xfrm>
            <a:off x="152400" y="1371600"/>
            <a:ext cx="987552" cy="987552"/>
          </a:xfrm>
          <a:prstGeom prst="quadArrow">
            <a:avLst>
              <a:gd name="adj1" fmla="val 15462"/>
              <a:gd name="adj2" fmla="val 18472"/>
              <a:gd name="adj3" fmla="val 3152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Quad Arrow 6"/>
          <p:cNvSpPr/>
          <p:nvPr/>
        </p:nvSpPr>
        <p:spPr>
          <a:xfrm>
            <a:off x="-152400" y="1447800"/>
            <a:ext cx="987552" cy="987552"/>
          </a:xfrm>
          <a:prstGeom prst="quadArrow">
            <a:avLst>
              <a:gd name="adj1" fmla="val 15462"/>
              <a:gd name="adj2" fmla="val 18472"/>
              <a:gd name="adj3" fmla="val 3152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8" name="Action Button: Forward or Next 7">
            <a:hlinkClick r:id="rId4" action="ppaction://hlinksldjump" highlightClick="1"/>
          </p:cNvPr>
          <p:cNvSpPr/>
          <p:nvPr/>
        </p:nvSpPr>
        <p:spPr>
          <a:xfrm>
            <a:off x="838200" y="6248400"/>
            <a:ext cx="609600" cy="457200"/>
          </a:xfrm>
          <a:prstGeom prst="actionButtonForwardNext">
            <a:avLst/>
          </a:prstGeom>
          <a:solidFill>
            <a:srgbClr val="FF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236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57200" y="685800"/>
            <a:ext cx="1981200" cy="685800"/>
          </a:xfrm>
          <a:prstGeom prst="horizontalScroll">
            <a:avLst>
              <a:gd name="adj" fmla="val 21388"/>
            </a:avLst>
          </a:prstGeom>
          <a:solidFill>
            <a:srgbClr val="00B050"/>
          </a:solidFill>
        </p:spPr>
        <p:style>
          <a:lnRef idx="2">
            <a:schemeClr val="accent3"/>
          </a:lnRef>
          <a:fillRef idx="1">
            <a:schemeClr val="lt1"/>
          </a:fillRef>
          <a:effectRef idx="0">
            <a:schemeClr val="accent3"/>
          </a:effectRef>
          <a:fontRef idx="minor">
            <a:schemeClr val="dk1"/>
          </a:fontRef>
        </p:style>
        <p:txBody>
          <a:bodyPr rtlCol="0" anchor="ctr"/>
          <a:lstStyle/>
          <a:p>
            <a:endParaRPr lang="en-US" dirty="0" smtClean="0"/>
          </a:p>
          <a:p>
            <a:r>
              <a:rPr lang="en-US" dirty="0"/>
              <a:t>2</a:t>
            </a:r>
            <a:r>
              <a:rPr lang="id-ID" dirty="0" smtClean="0"/>
              <a:t>. </a:t>
            </a:r>
            <a:r>
              <a:rPr lang="id-ID" dirty="0"/>
              <a:t>Teori Global :</a:t>
            </a:r>
          </a:p>
          <a:p>
            <a:endParaRPr lang="id-ID" dirty="0"/>
          </a:p>
        </p:txBody>
      </p:sp>
      <p:sp>
        <p:nvSpPr>
          <p:cNvPr id="5" name="Flowchart: Predefined Process 4"/>
          <p:cNvSpPr/>
          <p:nvPr/>
        </p:nvSpPr>
        <p:spPr>
          <a:xfrm>
            <a:off x="1828800" y="2286000"/>
            <a:ext cx="6858000" cy="4419600"/>
          </a:xfrm>
          <a:prstGeom prst="flowChartPredefinedProcess">
            <a:avLst/>
          </a:prstGeom>
        </p:spPr>
        <p:style>
          <a:lnRef idx="3">
            <a:schemeClr val="lt1"/>
          </a:lnRef>
          <a:fillRef idx="1">
            <a:schemeClr val="accent6"/>
          </a:fillRef>
          <a:effectRef idx="1">
            <a:schemeClr val="accent6"/>
          </a:effectRef>
          <a:fontRef idx="minor">
            <a:schemeClr val="lt1"/>
          </a:fontRef>
        </p:style>
        <p:txBody>
          <a:bodyPr rtlCol="0" anchor="ctr"/>
          <a:lstStyle/>
          <a:p>
            <a:pPr marL="285750" indent="-285750" algn="just">
              <a:buBlip>
                <a:blip r:embed="rId3"/>
              </a:buBlip>
            </a:pPr>
            <a:r>
              <a:rPr lang="id-ID" dirty="0" smtClean="0"/>
              <a:t>Teori </a:t>
            </a:r>
            <a:r>
              <a:rPr lang="id-ID" dirty="0"/>
              <a:t>modernisasi menyatakan </a:t>
            </a:r>
            <a:r>
              <a:rPr lang="en-US" dirty="0" smtClean="0"/>
              <a:t>:</a:t>
            </a:r>
            <a:r>
              <a:rPr lang="id-ID" dirty="0" smtClean="0"/>
              <a:t> </a:t>
            </a:r>
            <a:r>
              <a:rPr lang="id-ID" dirty="0"/>
              <a:t>pembangunan global adalah proses di seluruh </a:t>
            </a:r>
            <a:r>
              <a:rPr lang="id-ID" dirty="0" smtClean="0"/>
              <a:t>dunia</a:t>
            </a:r>
            <a:r>
              <a:rPr lang="en-US" dirty="0" smtClean="0"/>
              <a:t>,</a:t>
            </a:r>
            <a:r>
              <a:rPr lang="id-ID" dirty="0" smtClean="0"/>
              <a:t> hampir </a:t>
            </a:r>
            <a:r>
              <a:rPr lang="id-ID" dirty="0"/>
              <a:t>semua masyarakat dipengaruhi oleh perubahan teknologi. Akibatnya, masyarakat </a:t>
            </a:r>
            <a:r>
              <a:rPr lang="id-ID" dirty="0" smtClean="0"/>
              <a:t>lebih </a:t>
            </a:r>
            <a:r>
              <a:rPr lang="id-ID" dirty="0"/>
              <a:t>homogen dalam hal diferensiasi dan kompleksitas</a:t>
            </a:r>
            <a:r>
              <a:rPr lang="id-ID" dirty="0" smtClean="0"/>
              <a:t>.</a:t>
            </a:r>
            <a:endParaRPr lang="en-US" dirty="0" smtClean="0"/>
          </a:p>
          <a:p>
            <a:pPr marL="285750" indent="-285750" algn="just">
              <a:buBlip>
                <a:blip r:embed="rId3"/>
              </a:buBlip>
            </a:pPr>
            <a:r>
              <a:rPr lang="id-ID" dirty="0" smtClean="0"/>
              <a:t>Teori </a:t>
            </a:r>
            <a:r>
              <a:rPr lang="id-ID" dirty="0"/>
              <a:t>Modernisasi merupakan langkah awal </a:t>
            </a:r>
            <a:r>
              <a:rPr lang="id-ID" dirty="0" smtClean="0"/>
              <a:t>dari</a:t>
            </a:r>
            <a:r>
              <a:rPr lang="en-US" dirty="0" smtClean="0"/>
              <a:t> </a:t>
            </a:r>
            <a:r>
              <a:rPr lang="id-ID" dirty="0" smtClean="0"/>
              <a:t> </a:t>
            </a:r>
            <a:r>
              <a:rPr lang="id-ID" dirty="0"/>
              <a:t>globalisasi kemajuan teknologi di Eropa Barat dan Amerika Serikat sebagai negara-negara terkemuka dibandingkan dengan negara miskin atau negara sedang berkembang di dunia. </a:t>
            </a:r>
            <a:endParaRPr lang="en-US" dirty="0" smtClean="0"/>
          </a:p>
          <a:p>
            <a:pPr marL="285750" indent="-285750" algn="just">
              <a:buBlip>
                <a:blip r:embed="rId3"/>
              </a:buBlip>
            </a:pPr>
            <a:r>
              <a:rPr lang="id-ID" dirty="0" smtClean="0"/>
              <a:t>Homogenisasi </a:t>
            </a:r>
            <a:r>
              <a:rPr lang="id-ID" dirty="0"/>
              <a:t>menghasilkan negara-negara berkembang menjadi  bagian kecil yang dimodernisasi oleh  negara-negara barat.</a:t>
            </a:r>
          </a:p>
        </p:txBody>
      </p:sp>
      <p:sp>
        <p:nvSpPr>
          <p:cNvPr id="7" name="Down Ribbon 6"/>
          <p:cNvSpPr/>
          <p:nvPr/>
        </p:nvSpPr>
        <p:spPr>
          <a:xfrm>
            <a:off x="152400" y="1600200"/>
            <a:ext cx="6019800" cy="612648"/>
          </a:xfrm>
          <a:prstGeom prst="ribbon">
            <a:avLst>
              <a:gd name="adj1" fmla="val 16667"/>
              <a:gd name="adj2" fmla="val 75000"/>
            </a:avLst>
          </a:prstGeom>
        </p:spPr>
        <p:style>
          <a:lnRef idx="2">
            <a:schemeClr val="accent3"/>
          </a:lnRef>
          <a:fillRef idx="1">
            <a:schemeClr val="lt1"/>
          </a:fillRef>
          <a:effectRef idx="0">
            <a:schemeClr val="accent3"/>
          </a:effectRef>
          <a:fontRef idx="minor">
            <a:schemeClr val="dk1"/>
          </a:fontRef>
        </p:style>
        <p:txBody>
          <a:bodyPr rtlCol="0" anchor="ctr"/>
          <a:lstStyle/>
          <a:p>
            <a:pPr algn="just"/>
            <a:endParaRPr lang="en-US" dirty="0" smtClean="0"/>
          </a:p>
          <a:p>
            <a:pPr algn="just"/>
            <a:r>
              <a:rPr lang="en-US" dirty="0"/>
              <a:t>a</a:t>
            </a:r>
            <a:r>
              <a:rPr lang="id-ID" dirty="0" smtClean="0"/>
              <a:t>.  Teori</a:t>
            </a:r>
            <a:r>
              <a:rPr lang="en-US" dirty="0" smtClean="0"/>
              <a:t> </a:t>
            </a:r>
            <a:r>
              <a:rPr lang="en-US" dirty="0" err="1" smtClean="0"/>
              <a:t>modernisasi</a:t>
            </a:r>
            <a:r>
              <a:rPr lang="en-US" dirty="0" smtClean="0"/>
              <a:t> (Modernization Theory)</a:t>
            </a:r>
            <a:endParaRPr lang="en-US" dirty="0"/>
          </a:p>
          <a:p>
            <a:pPr algn="just"/>
            <a:endParaRPr lang="en-US" dirty="0"/>
          </a:p>
        </p:txBody>
      </p:sp>
      <p:sp>
        <p:nvSpPr>
          <p:cNvPr id="2" name="Wave 1"/>
          <p:cNvSpPr/>
          <p:nvPr/>
        </p:nvSpPr>
        <p:spPr>
          <a:xfrm>
            <a:off x="8305800" y="2133600"/>
            <a:ext cx="685800" cy="457200"/>
          </a:xfrm>
          <a:prstGeom prst="wave">
            <a:avLst>
              <a:gd name="adj1" fmla="val 20000"/>
              <a:gd name="adj2" fmla="val 1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Wave 5"/>
          <p:cNvSpPr/>
          <p:nvPr/>
        </p:nvSpPr>
        <p:spPr>
          <a:xfrm flipH="1">
            <a:off x="1600200" y="2209800"/>
            <a:ext cx="457200" cy="609600"/>
          </a:xfrm>
          <a:prstGeom prst="wave">
            <a:avLst>
              <a:gd name="adj1" fmla="val 20000"/>
              <a:gd name="adj2" fmla="val 1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Wave 7"/>
          <p:cNvSpPr/>
          <p:nvPr/>
        </p:nvSpPr>
        <p:spPr>
          <a:xfrm>
            <a:off x="1600200" y="6308271"/>
            <a:ext cx="685800" cy="533400"/>
          </a:xfrm>
          <a:prstGeom prst="wave">
            <a:avLst>
              <a:gd name="adj1" fmla="val 20000"/>
              <a:gd name="adj2" fmla="val 1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Wave 8"/>
          <p:cNvSpPr/>
          <p:nvPr/>
        </p:nvSpPr>
        <p:spPr>
          <a:xfrm flipH="1">
            <a:off x="8229600" y="6248400"/>
            <a:ext cx="514350" cy="609600"/>
          </a:xfrm>
          <a:prstGeom prst="wave">
            <a:avLst>
              <a:gd name="adj1" fmla="val 20000"/>
              <a:gd name="adj2" fmla="val 1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ction Button: Forward or Next 2">
            <a:hlinkClick r:id="rId4" action="ppaction://hlinksldjump" highlightClick="1"/>
          </p:cNvPr>
          <p:cNvSpPr/>
          <p:nvPr/>
        </p:nvSpPr>
        <p:spPr>
          <a:xfrm>
            <a:off x="457200" y="5943600"/>
            <a:ext cx="533400" cy="609600"/>
          </a:xfrm>
          <a:prstGeom prst="actionButtonForwardNext">
            <a:avLst/>
          </a:prstGeom>
          <a:solidFill>
            <a:srgbClr val="FF0000"/>
          </a:solidFill>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82984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4"/>
          <p:cNvSpPr/>
          <p:nvPr/>
        </p:nvSpPr>
        <p:spPr>
          <a:xfrm>
            <a:off x="304800" y="342900"/>
            <a:ext cx="8839200" cy="6743700"/>
          </a:xfrm>
          <a:prstGeom prst="flowChartMultidocument">
            <a:avLst/>
          </a:prstGeom>
        </p:spPr>
        <p:style>
          <a:lnRef idx="3">
            <a:schemeClr val="lt1"/>
          </a:lnRef>
          <a:fillRef idx="1">
            <a:schemeClr val="dk1"/>
          </a:fillRef>
          <a:effectRef idx="1">
            <a:schemeClr val="dk1"/>
          </a:effectRef>
          <a:fontRef idx="minor">
            <a:schemeClr val="lt1"/>
          </a:fontRef>
        </p:style>
        <p:txBody>
          <a:bodyPr rtlCol="0" anchor="ctr"/>
          <a:lstStyle/>
          <a:p>
            <a:pPr marL="285750" indent="-285750" algn="just">
              <a:buBlip>
                <a:blip r:embed="rId3"/>
              </a:buBlip>
            </a:pPr>
            <a:r>
              <a:rPr lang="id-ID" sz="1600" dirty="0" smtClean="0"/>
              <a:t>Teori </a:t>
            </a:r>
            <a:r>
              <a:rPr lang="id-ID" sz="1600" dirty="0"/>
              <a:t>sistem dunia berpendapat </a:t>
            </a:r>
            <a:r>
              <a:rPr lang="en-US" sz="1600" dirty="0" smtClean="0"/>
              <a:t>:</a:t>
            </a:r>
            <a:r>
              <a:rPr lang="id-ID" sz="1600" dirty="0" smtClean="0"/>
              <a:t> </a:t>
            </a:r>
            <a:r>
              <a:rPr lang="id-ID" sz="1600" dirty="0"/>
              <a:t>semua negara adalah anggota dari sistem di seluruh dunia dalam hubungan politik dan ekonomi yang tidak merata,  bermanfaat bagi kemajuan dari negara kaya  dan kemajuan teknologi bagi negara berkembang  dan negara sedang berkembang</a:t>
            </a:r>
            <a:r>
              <a:rPr lang="id-ID" sz="1600" dirty="0" smtClean="0"/>
              <a:t>.</a:t>
            </a:r>
            <a:endParaRPr lang="en-US" sz="1600" dirty="0" smtClean="0"/>
          </a:p>
          <a:p>
            <a:pPr marL="285750" indent="-285750" algn="just">
              <a:buBlip>
                <a:blip r:embed="rId3"/>
              </a:buBlip>
            </a:pPr>
            <a:r>
              <a:rPr lang="en-US" sz="1600" dirty="0" smtClean="0"/>
              <a:t>W</a:t>
            </a:r>
            <a:r>
              <a:rPr lang="id-ID" sz="1600" dirty="0" smtClean="0"/>
              <a:t>allerstein </a:t>
            </a:r>
            <a:r>
              <a:rPr lang="id-ID" sz="1600" dirty="0"/>
              <a:t>membagi sistem dunia menjadi dua kubu. </a:t>
            </a:r>
            <a:endParaRPr lang="en-US" sz="1600" dirty="0" smtClean="0"/>
          </a:p>
          <a:p>
            <a:pPr marL="742950" lvl="1" indent="-285750" algn="just">
              <a:buFont typeface="Wingdings" pitchFamily="2" charset="2"/>
              <a:buChar char="ü"/>
            </a:pPr>
            <a:r>
              <a:rPr lang="id-ID" sz="1600" dirty="0" smtClean="0"/>
              <a:t>Negara-negara inti</a:t>
            </a:r>
            <a:r>
              <a:rPr lang="en-US" sz="1600" dirty="0" smtClean="0"/>
              <a:t> (</a:t>
            </a:r>
            <a:r>
              <a:rPr lang="en-US" sz="1600" dirty="0" err="1" smtClean="0"/>
              <a:t>negara</a:t>
            </a:r>
            <a:r>
              <a:rPr lang="en-US" sz="1600" dirty="0" smtClean="0"/>
              <a:t> kaya)</a:t>
            </a:r>
            <a:r>
              <a:rPr lang="id-ID" sz="1600" dirty="0" smtClean="0"/>
              <a:t> </a:t>
            </a:r>
            <a:r>
              <a:rPr lang="id-ID" sz="1600" dirty="0"/>
              <a:t>di satu pihak, seperti;  Amerika Serikat, Inggris, dan Jepang, memproduksi barang dan jasa, baik untuk konsumsi mereka sendiri maupun untuk ekspor. Negara-negara inti ini mengimpor bahan baku dan tenaga kerja murah dari negara-negara non-inti atau negara </a:t>
            </a:r>
            <a:r>
              <a:rPr lang="en-US" sz="1600" dirty="0" smtClean="0"/>
              <a:t>p</a:t>
            </a:r>
            <a:r>
              <a:rPr lang="id-ID" sz="1600" dirty="0" smtClean="0"/>
              <a:t>eriphery</a:t>
            </a:r>
            <a:endParaRPr lang="en-US" sz="1600" dirty="0" smtClean="0"/>
          </a:p>
          <a:p>
            <a:pPr marL="742950" lvl="1" indent="-285750" algn="just">
              <a:buFont typeface="Wingdings" pitchFamily="2" charset="2"/>
              <a:buChar char="ü"/>
            </a:pPr>
            <a:r>
              <a:rPr lang="en-US" sz="1600" dirty="0" smtClean="0"/>
              <a:t>Negara periphery (</a:t>
            </a:r>
            <a:r>
              <a:rPr lang="en-US" sz="1600" dirty="0" err="1" smtClean="0"/>
              <a:t>negara</a:t>
            </a:r>
            <a:r>
              <a:rPr lang="en-US" sz="1600" dirty="0" smtClean="0"/>
              <a:t> </a:t>
            </a:r>
            <a:r>
              <a:rPr lang="en-US" sz="1600" dirty="0" err="1" smtClean="0"/>
              <a:t>miskin</a:t>
            </a:r>
            <a:r>
              <a:rPr lang="en-US" sz="1600" dirty="0" smtClean="0"/>
              <a:t>)</a:t>
            </a:r>
            <a:r>
              <a:rPr lang="id-ID" sz="1600" dirty="0" smtClean="0"/>
              <a:t> </a:t>
            </a:r>
            <a:r>
              <a:rPr lang="id-ID" sz="1600" dirty="0"/>
              <a:t>dilain pihak, seperti; Afrika, Amerika Latin, Amerika Selatan, dan sebagian Asia. Negara ini menempati posisi yang lebih rendah dalam perekonomian global</a:t>
            </a:r>
            <a:r>
              <a:rPr lang="id-ID" sz="1600" dirty="0" smtClean="0"/>
              <a:t>. </a:t>
            </a:r>
            <a:r>
              <a:rPr lang="id-ID" sz="1600" dirty="0"/>
              <a:t>Anak-anak digunakan sebagai buruh rendah dengan bayaran yang sangat murah  seperti yang terjadi di Indonesia, </a:t>
            </a:r>
            <a:r>
              <a:rPr lang="id-ID" sz="1600" dirty="0" smtClean="0"/>
              <a:t>Malas</a:t>
            </a:r>
            <a:r>
              <a:rPr lang="en-US" sz="1600" dirty="0" err="1" smtClean="0"/>
              <a:t>i</a:t>
            </a:r>
            <a:r>
              <a:rPr lang="id-ID" sz="1600" dirty="0" smtClean="0"/>
              <a:t>a</a:t>
            </a:r>
            <a:r>
              <a:rPr lang="id-ID" sz="1600" dirty="0"/>
              <a:t>, Singapura, dan Amerika Latin, untuk pembuatan kaos, sepak bola, dan selimut. </a:t>
            </a:r>
            <a:endParaRPr lang="en-US" sz="1600" dirty="0" smtClean="0"/>
          </a:p>
          <a:p>
            <a:pPr marL="285750" indent="-285750" algn="just">
              <a:buBlip>
                <a:blip r:embed="rId3"/>
              </a:buBlip>
            </a:pPr>
            <a:r>
              <a:rPr lang="id-ID" sz="1600" dirty="0" smtClean="0"/>
              <a:t>Rodney </a:t>
            </a:r>
            <a:r>
              <a:rPr lang="id-ID" sz="1600" dirty="0"/>
              <a:t>menyatakan </a:t>
            </a:r>
            <a:r>
              <a:rPr lang="id-ID" sz="1600" dirty="0" smtClean="0"/>
              <a:t>pola </a:t>
            </a:r>
            <a:r>
              <a:rPr lang="id-ID" sz="1600" dirty="0"/>
              <a:t>ketergantungan yang harus disalahkan bagi keterbelakangan yang luar biasa dari sejumlah negara Afrika.</a:t>
            </a:r>
          </a:p>
        </p:txBody>
      </p:sp>
      <p:sp>
        <p:nvSpPr>
          <p:cNvPr id="6" name="Down Ribbon 5"/>
          <p:cNvSpPr/>
          <p:nvPr/>
        </p:nvSpPr>
        <p:spPr>
          <a:xfrm>
            <a:off x="5442" y="381000"/>
            <a:ext cx="6166758" cy="612648"/>
          </a:xfrm>
          <a:prstGeom prst="ribbon">
            <a:avLst>
              <a:gd name="adj1" fmla="val 16667"/>
              <a:gd name="adj2" fmla="val 75000"/>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US" dirty="0"/>
              <a:t>b</a:t>
            </a:r>
            <a:r>
              <a:rPr lang="id-ID" dirty="0" smtClean="0"/>
              <a:t>.  </a:t>
            </a:r>
            <a:r>
              <a:rPr lang="id-ID" dirty="0"/>
              <a:t>Teori </a:t>
            </a:r>
            <a:r>
              <a:rPr lang="id-ID" dirty="0" smtClean="0"/>
              <a:t>si</a:t>
            </a:r>
            <a:r>
              <a:rPr lang="en-US" dirty="0" smtClean="0"/>
              <a:t>stem </a:t>
            </a:r>
            <a:r>
              <a:rPr lang="en-US" dirty="0" err="1" smtClean="0"/>
              <a:t>dunia</a:t>
            </a:r>
            <a:r>
              <a:rPr lang="en-US" dirty="0" smtClean="0"/>
              <a:t> (</a:t>
            </a:r>
            <a:r>
              <a:rPr lang="en-US" i="1" dirty="0" smtClean="0"/>
              <a:t>World Systems Theory</a:t>
            </a:r>
            <a:r>
              <a:rPr lang="en-US" dirty="0" smtClean="0"/>
              <a:t>)</a:t>
            </a:r>
            <a:endParaRPr lang="en-US" dirty="0"/>
          </a:p>
        </p:txBody>
      </p:sp>
      <p:sp>
        <p:nvSpPr>
          <p:cNvPr id="2" name="Up Arrow Callout 1"/>
          <p:cNvSpPr/>
          <p:nvPr/>
        </p:nvSpPr>
        <p:spPr>
          <a:xfrm>
            <a:off x="7620000" y="1066800"/>
            <a:ext cx="533400" cy="685800"/>
          </a:xfrm>
          <a:prstGeom prst="upArrowCallout">
            <a:avLst>
              <a:gd name="adj1" fmla="val 25000"/>
              <a:gd name="adj2" fmla="val 8929"/>
              <a:gd name="adj3" fmla="val 42857"/>
              <a:gd name="adj4" fmla="val 39286"/>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7" name="Up Arrow Callout 6"/>
          <p:cNvSpPr/>
          <p:nvPr/>
        </p:nvSpPr>
        <p:spPr>
          <a:xfrm>
            <a:off x="8621486" y="-152400"/>
            <a:ext cx="533400" cy="685800"/>
          </a:xfrm>
          <a:prstGeom prst="upArrowCallout">
            <a:avLst>
              <a:gd name="adj1" fmla="val 25000"/>
              <a:gd name="adj2" fmla="val 8929"/>
              <a:gd name="adj3" fmla="val 42857"/>
              <a:gd name="adj4" fmla="val 39286"/>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8" name="Up Arrow Callout 7"/>
          <p:cNvSpPr/>
          <p:nvPr/>
        </p:nvSpPr>
        <p:spPr>
          <a:xfrm>
            <a:off x="8077200" y="381000"/>
            <a:ext cx="533400" cy="685800"/>
          </a:xfrm>
          <a:prstGeom prst="upArrowCallout">
            <a:avLst>
              <a:gd name="adj1" fmla="val 25000"/>
              <a:gd name="adj2" fmla="val 8929"/>
              <a:gd name="adj3" fmla="val 42857"/>
              <a:gd name="adj4" fmla="val 39286"/>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3" name="Action Button: Forward or Next 2">
            <a:hlinkClick r:id="rId4" action="ppaction://hlinksldjump" highlightClick="1"/>
          </p:cNvPr>
          <p:cNvSpPr/>
          <p:nvPr/>
        </p:nvSpPr>
        <p:spPr>
          <a:xfrm>
            <a:off x="7620000" y="6172200"/>
            <a:ext cx="762000" cy="457200"/>
          </a:xfrm>
          <a:prstGeom prst="actionButtonForwardNext">
            <a:avLst/>
          </a:prstGeom>
          <a:solidFill>
            <a:srgbClr val="FF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4566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Ribbon 3"/>
          <p:cNvSpPr/>
          <p:nvPr/>
        </p:nvSpPr>
        <p:spPr>
          <a:xfrm>
            <a:off x="5442" y="381000"/>
            <a:ext cx="6242958" cy="612648"/>
          </a:xfrm>
          <a:prstGeom prst="ribbon">
            <a:avLst>
              <a:gd name="adj1" fmla="val 16667"/>
              <a:gd name="adj2" fmla="val 75000"/>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en-US" dirty="0" smtClean="0"/>
          </a:p>
          <a:p>
            <a:pPr algn="just"/>
            <a:r>
              <a:rPr lang="en-US" dirty="0"/>
              <a:t>c</a:t>
            </a:r>
            <a:r>
              <a:rPr lang="en-US" dirty="0" smtClean="0"/>
              <a:t>. </a:t>
            </a:r>
            <a:r>
              <a:rPr lang="id-ID" dirty="0"/>
              <a:t>Teori </a:t>
            </a:r>
            <a:r>
              <a:rPr lang="id-ID" dirty="0" smtClean="0"/>
              <a:t>Ketergantungan</a:t>
            </a:r>
            <a:r>
              <a:rPr lang="en-US" dirty="0" smtClean="0"/>
              <a:t> (</a:t>
            </a:r>
            <a:r>
              <a:rPr lang="en-US" i="1" dirty="0" smtClean="0"/>
              <a:t>Dependence Theory</a:t>
            </a:r>
            <a:r>
              <a:rPr lang="en-US" dirty="0" smtClean="0"/>
              <a:t>)</a:t>
            </a:r>
            <a:endParaRPr lang="id-ID" dirty="0"/>
          </a:p>
          <a:p>
            <a:pPr algn="just"/>
            <a:endParaRPr lang="en-US" dirty="0"/>
          </a:p>
        </p:txBody>
      </p:sp>
      <p:sp>
        <p:nvSpPr>
          <p:cNvPr id="5" name="Flowchart: Document 4"/>
          <p:cNvSpPr/>
          <p:nvPr/>
        </p:nvSpPr>
        <p:spPr>
          <a:xfrm>
            <a:off x="1219200" y="1600200"/>
            <a:ext cx="7086600" cy="4953000"/>
          </a:xfrm>
          <a:prstGeom prst="flowChartDocument">
            <a:avLst/>
          </a:prstGeom>
        </p:spPr>
        <p:style>
          <a:lnRef idx="0">
            <a:schemeClr val="accent2"/>
          </a:lnRef>
          <a:fillRef idx="3">
            <a:schemeClr val="accent2"/>
          </a:fillRef>
          <a:effectRef idx="3">
            <a:schemeClr val="accent2"/>
          </a:effectRef>
          <a:fontRef idx="minor">
            <a:schemeClr val="lt1"/>
          </a:fontRef>
        </p:style>
        <p:txBody>
          <a:bodyPr rtlCol="0" anchor="ctr"/>
          <a:lstStyle/>
          <a:p>
            <a:pPr marL="285750" indent="-285750" algn="just">
              <a:buBlip>
                <a:blip r:embed="rId3"/>
              </a:buBlip>
            </a:pPr>
            <a:r>
              <a:rPr lang="id-ID" dirty="0"/>
              <a:t>Teori ini erat kaitannya  dengan teori sistem dunia Wallerstein</a:t>
            </a:r>
            <a:r>
              <a:rPr lang="id-ID" dirty="0" smtClean="0"/>
              <a:t>.</a:t>
            </a:r>
            <a:endParaRPr lang="en-US" dirty="0" smtClean="0"/>
          </a:p>
          <a:p>
            <a:pPr marL="285750" indent="-285750" algn="just">
              <a:buBlip>
                <a:blip r:embed="rId3"/>
              </a:buBlip>
            </a:pPr>
            <a:r>
              <a:rPr lang="id-ID" dirty="0" smtClean="0"/>
              <a:t>Teori </a:t>
            </a:r>
            <a:r>
              <a:rPr lang="id-ID" dirty="0"/>
              <a:t>ketergantungan menyatakan bahwa negara-negara industri  lebih cenderung untuk memenjarakan negara-negara berkembang sebagai bentuk hubungan ketergantungan daripada memacu mobilitas bagi kemajuan negara-negara berkembang dengan transfer teknologi dan kemampuan berbisnis. </a:t>
            </a:r>
            <a:endParaRPr lang="en-US" dirty="0" smtClean="0"/>
          </a:p>
          <a:p>
            <a:pPr marL="285750" indent="-285750" algn="just">
              <a:buBlip>
                <a:blip r:embed="rId3"/>
              </a:buBlip>
            </a:pPr>
            <a:r>
              <a:rPr lang="id-ID" dirty="0" smtClean="0"/>
              <a:t>Teori </a:t>
            </a:r>
            <a:r>
              <a:rPr lang="id-ID" dirty="0"/>
              <a:t>ketergantungan melihat negara-negara inti industri  hanya mentransfer kemampuan sempit untuk melayani mereka daripada memberikan negara non inti </a:t>
            </a:r>
            <a:r>
              <a:rPr lang="en-US" dirty="0" err="1" smtClean="0"/>
              <a:t>yakni</a:t>
            </a:r>
            <a:r>
              <a:rPr lang="en-US" dirty="0" smtClean="0"/>
              <a:t> </a:t>
            </a:r>
            <a:r>
              <a:rPr lang="id-ID" dirty="0" smtClean="0"/>
              <a:t>kemajuan </a:t>
            </a:r>
            <a:r>
              <a:rPr lang="id-ID" dirty="0"/>
              <a:t>yang sebenarnya.  Karena setelah itu hubungan yang tidak setara tersebut akan ditempa dan kemudian negara-negara inti berusaha untuk mempertahankan status quo karena mereka mendapatkan keuntungan dari bahan baku dan tenaga kerja murah dari negara non-inti.</a:t>
            </a:r>
          </a:p>
        </p:txBody>
      </p:sp>
      <p:sp>
        <p:nvSpPr>
          <p:cNvPr id="2" name="Heart 1"/>
          <p:cNvSpPr/>
          <p:nvPr/>
        </p:nvSpPr>
        <p:spPr>
          <a:xfrm>
            <a:off x="838200" y="5562600"/>
            <a:ext cx="914400" cy="914400"/>
          </a:xfrm>
          <a:prstGeom prst="heart">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Smiley Face 5"/>
          <p:cNvSpPr/>
          <p:nvPr/>
        </p:nvSpPr>
        <p:spPr>
          <a:xfrm>
            <a:off x="990600" y="5791200"/>
            <a:ext cx="609600" cy="533400"/>
          </a:xfrm>
          <a:prstGeom prst="smileyFace">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7" name="Action Button: Home 6">
            <a:hlinkClick r:id="rId4" action="ppaction://hlinksldjump" highlightClick="1"/>
          </p:cNvPr>
          <p:cNvSpPr/>
          <p:nvPr/>
        </p:nvSpPr>
        <p:spPr>
          <a:xfrm>
            <a:off x="7162800" y="6248400"/>
            <a:ext cx="609600" cy="457200"/>
          </a:xfrm>
          <a:prstGeom prst="actionButtonHome">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57081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Faktor-faktor Penyebab Perubahan Sosial</a:t>
            </a:r>
            <a:endParaRPr lang="en-US" dirty="0"/>
          </a:p>
        </p:txBody>
      </p:sp>
      <p:sp>
        <p:nvSpPr>
          <p:cNvPr id="4" name="Flowchart: Manual Input 3"/>
          <p:cNvSpPr/>
          <p:nvPr/>
        </p:nvSpPr>
        <p:spPr>
          <a:xfrm>
            <a:off x="304800" y="990600"/>
            <a:ext cx="2590800" cy="609600"/>
          </a:xfrm>
          <a:prstGeom prst="flowChartManualInput">
            <a:avLst/>
          </a:prstGeom>
        </p:spPr>
        <p:style>
          <a:lnRef idx="2">
            <a:schemeClr val="accent1"/>
          </a:lnRef>
          <a:fillRef idx="1">
            <a:schemeClr val="lt1"/>
          </a:fillRef>
          <a:effectRef idx="0">
            <a:schemeClr val="accent1"/>
          </a:effectRef>
          <a:fontRef idx="minor">
            <a:schemeClr val="dk1"/>
          </a:fontRef>
        </p:style>
        <p:txBody>
          <a:bodyPr rtlCol="0" anchor="ctr"/>
          <a:lstStyle/>
          <a:p>
            <a:r>
              <a:rPr lang="en-US" dirty="0"/>
              <a:t>a</a:t>
            </a:r>
            <a:r>
              <a:rPr lang="id-ID" dirty="0" smtClean="0"/>
              <a:t>. </a:t>
            </a:r>
            <a:r>
              <a:rPr lang="id-ID" dirty="0"/>
              <a:t>Penyebaran Budaya</a:t>
            </a:r>
            <a:endParaRPr lang="en-US" dirty="0"/>
          </a:p>
        </p:txBody>
      </p:sp>
      <p:sp>
        <p:nvSpPr>
          <p:cNvPr id="5" name="Rounded Rectangle 4"/>
          <p:cNvSpPr/>
          <p:nvPr/>
        </p:nvSpPr>
        <p:spPr>
          <a:xfrm>
            <a:off x="228600" y="1828800"/>
            <a:ext cx="6248400" cy="914400"/>
          </a:xfrm>
          <a:prstGeom prst="roundRect">
            <a:avLst>
              <a:gd name="adj" fmla="val 22778"/>
            </a:avLst>
          </a:prstGeom>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dirty="0"/>
              <a:t>Difusi budaya adalah transmisi dari unsur-unsur budaya dari satu kelompok masyarakat atau kelompok budaya yang berbeda. </a:t>
            </a:r>
          </a:p>
        </p:txBody>
      </p:sp>
      <p:sp>
        <p:nvSpPr>
          <p:cNvPr id="6" name="Round Single Corner Rectangle 5"/>
          <p:cNvSpPr/>
          <p:nvPr/>
        </p:nvSpPr>
        <p:spPr>
          <a:xfrm>
            <a:off x="1981200" y="2971800"/>
            <a:ext cx="6934200" cy="3048000"/>
          </a:xfrm>
          <a:prstGeom prst="round1Rect">
            <a:avLst>
              <a:gd name="adj" fmla="val 20139"/>
            </a:avLst>
          </a:prstGeom>
        </p:spPr>
        <p:style>
          <a:lnRef idx="0">
            <a:schemeClr val="accent1"/>
          </a:lnRef>
          <a:fillRef idx="3">
            <a:schemeClr val="accent1"/>
          </a:fillRef>
          <a:effectRef idx="3">
            <a:schemeClr val="accent1"/>
          </a:effectRef>
          <a:fontRef idx="minor">
            <a:schemeClr val="lt1"/>
          </a:fontRef>
        </p:style>
        <p:txBody>
          <a:bodyPr rtlCol="0" anchor="ctr"/>
          <a:lstStyle/>
          <a:p>
            <a:pPr marL="285750" indent="-285750" algn="just">
              <a:buBlip>
                <a:blip r:embed="rId3"/>
              </a:buBlip>
            </a:pPr>
            <a:r>
              <a:rPr lang="id-ID" dirty="0"/>
              <a:t>Difusi budaya dapat terjadi melalui perdagangan, migrasi</a:t>
            </a:r>
            <a:r>
              <a:rPr lang="en-US" dirty="0"/>
              <a:t>, media </a:t>
            </a:r>
            <a:r>
              <a:rPr lang="en-US" dirty="0" err="1"/>
              <a:t>komunikasi</a:t>
            </a:r>
            <a:r>
              <a:rPr lang="en-US" dirty="0"/>
              <a:t>, </a:t>
            </a:r>
            <a:r>
              <a:rPr lang="en-US" dirty="0" err="1"/>
              <a:t>dan</a:t>
            </a:r>
            <a:r>
              <a:rPr lang="en-US" dirty="0"/>
              <a:t> </a:t>
            </a:r>
            <a:r>
              <a:rPr lang="en-US" dirty="0" err="1"/>
              <a:t>interaksi</a:t>
            </a:r>
            <a:r>
              <a:rPr lang="en-US" dirty="0"/>
              <a:t> </a:t>
            </a:r>
            <a:r>
              <a:rPr lang="en-US" dirty="0" err="1"/>
              <a:t>sosial</a:t>
            </a:r>
            <a:r>
              <a:rPr lang="en-US" dirty="0"/>
              <a:t>. </a:t>
            </a:r>
            <a:endParaRPr lang="en-US" dirty="0" smtClean="0"/>
          </a:p>
          <a:p>
            <a:pPr marL="285750" indent="-285750" algn="just">
              <a:buBlip>
                <a:blip r:embed="rId3"/>
              </a:buBlip>
            </a:pPr>
            <a:r>
              <a:rPr lang="id-ID" dirty="0" smtClean="0"/>
              <a:t>Antropolog </a:t>
            </a:r>
            <a:r>
              <a:rPr lang="id-ID" dirty="0"/>
              <a:t>Ralph Linton; sejak awal telah memberitahukan tentang adanya fakta bahwa banyak orang </a:t>
            </a:r>
            <a:r>
              <a:rPr lang="id-ID" dirty="0" smtClean="0"/>
              <a:t>beranggapan</a:t>
            </a:r>
            <a:r>
              <a:rPr lang="en-US" dirty="0" smtClean="0"/>
              <a:t>; </a:t>
            </a:r>
            <a:r>
              <a:rPr lang="id-ID" dirty="0" smtClean="0"/>
              <a:t>apa </a:t>
            </a:r>
            <a:r>
              <a:rPr lang="id-ID" dirty="0"/>
              <a:t>yang ada di Amerika awalnya berasal dari negeri-negeri lain seperti; kain dikembangkan di Asia, jam ditemukan di Eropa, koin dikembangkan di Turki, dan masih banyak lagi. Selain itu sifat dan unsur-unsur budaya seperti bahasa Inggeris ditemukan, digunakan, di seluruh dunia.</a:t>
            </a:r>
            <a:r>
              <a:rPr lang="en-US" dirty="0"/>
              <a:t> </a:t>
            </a:r>
            <a:endParaRPr lang="id-ID" dirty="0"/>
          </a:p>
        </p:txBody>
      </p:sp>
      <p:sp>
        <p:nvSpPr>
          <p:cNvPr id="3" name="Sun 2"/>
          <p:cNvSpPr/>
          <p:nvPr/>
        </p:nvSpPr>
        <p:spPr>
          <a:xfrm>
            <a:off x="1524000" y="5486400"/>
            <a:ext cx="914400" cy="914400"/>
          </a:xfrm>
          <a:prstGeom prst="sun">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Action Button: Forward or Next 6">
            <a:hlinkClick r:id="rId4" action="ppaction://hlinksldjump" highlightClick="1"/>
          </p:cNvPr>
          <p:cNvSpPr/>
          <p:nvPr/>
        </p:nvSpPr>
        <p:spPr>
          <a:xfrm>
            <a:off x="3048000" y="6172200"/>
            <a:ext cx="533400" cy="457200"/>
          </a:xfrm>
          <a:prstGeom prst="actionButtonForwardNext">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04877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anual Input 4"/>
          <p:cNvSpPr/>
          <p:nvPr/>
        </p:nvSpPr>
        <p:spPr>
          <a:xfrm>
            <a:off x="304800" y="990600"/>
            <a:ext cx="3581400" cy="609600"/>
          </a:xfrm>
          <a:prstGeom prst="flowChartManualInpu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a:t>b</a:t>
            </a:r>
            <a:r>
              <a:rPr lang="id-ID" dirty="0" smtClean="0"/>
              <a:t>.  </a:t>
            </a:r>
            <a:r>
              <a:rPr lang="id-ID" dirty="0"/>
              <a:t>Ketimpangan dan </a:t>
            </a:r>
            <a:r>
              <a:rPr lang="en-US" dirty="0"/>
              <a:t>P</a:t>
            </a:r>
            <a:r>
              <a:rPr lang="id-ID" dirty="0"/>
              <a:t>erubahan</a:t>
            </a:r>
            <a:endParaRPr lang="en-US" dirty="0"/>
          </a:p>
        </p:txBody>
      </p:sp>
      <p:sp>
        <p:nvSpPr>
          <p:cNvPr id="6" name="Snip and Round Single Corner Rectangle 5"/>
          <p:cNvSpPr/>
          <p:nvPr/>
        </p:nvSpPr>
        <p:spPr>
          <a:xfrm>
            <a:off x="533400" y="1676400"/>
            <a:ext cx="7543800" cy="4724400"/>
          </a:xfrm>
          <a:prstGeom prst="snipRoundRect">
            <a:avLst>
              <a:gd name="adj1" fmla="val 34524"/>
              <a:gd name="adj2" fmla="val 21389"/>
            </a:avLst>
          </a:prstGeom>
        </p:spPr>
        <p:style>
          <a:lnRef idx="0">
            <a:schemeClr val="accent6"/>
          </a:lnRef>
          <a:fillRef idx="3">
            <a:schemeClr val="accent6"/>
          </a:fillRef>
          <a:effectRef idx="3">
            <a:schemeClr val="accent6"/>
          </a:effectRef>
          <a:fontRef idx="minor">
            <a:schemeClr val="lt1"/>
          </a:fontRef>
        </p:style>
        <p:txBody>
          <a:bodyPr rtlCol="0" anchor="ctr"/>
          <a:lstStyle/>
          <a:p>
            <a:pPr marL="285750" indent="-285750" algn="just">
              <a:buBlip>
                <a:blip r:embed="rId3"/>
              </a:buBlip>
            </a:pPr>
            <a:r>
              <a:rPr lang="id-ID" dirty="0"/>
              <a:t>Ketimpangan </a:t>
            </a:r>
            <a:r>
              <a:rPr lang="id-ID" dirty="0" smtClean="0"/>
              <a:t>kelas </a:t>
            </a:r>
            <a:r>
              <a:rPr lang="id-ID" dirty="0"/>
              <a:t>di </a:t>
            </a:r>
            <a:r>
              <a:rPr lang="id-ID" dirty="0" smtClean="0"/>
              <a:t>masyarakat</a:t>
            </a:r>
            <a:r>
              <a:rPr lang="en-US" dirty="0"/>
              <a:t>;</a:t>
            </a:r>
            <a:r>
              <a:rPr lang="id-ID" dirty="0" smtClean="0"/>
              <a:t> </a:t>
            </a:r>
            <a:r>
              <a:rPr lang="id-ID" dirty="0"/>
              <a:t>etnis, gender, atau karakteristik struktural sosial lainnya </a:t>
            </a:r>
            <a:r>
              <a:rPr lang="en-US" dirty="0" err="1" smtClean="0"/>
              <a:t>mendorong</a:t>
            </a:r>
            <a:r>
              <a:rPr lang="id-ID" dirty="0" smtClean="0"/>
              <a:t> </a:t>
            </a:r>
            <a:r>
              <a:rPr lang="en-US" dirty="0" smtClean="0"/>
              <a:t> </a:t>
            </a:r>
            <a:r>
              <a:rPr lang="en-US" dirty="0" err="1" smtClean="0"/>
              <a:t>dan</a:t>
            </a:r>
            <a:r>
              <a:rPr lang="en-US" dirty="0" smtClean="0"/>
              <a:t> </a:t>
            </a:r>
            <a:r>
              <a:rPr lang="en-US" dirty="0" err="1" smtClean="0"/>
              <a:t>memper</a:t>
            </a:r>
            <a:r>
              <a:rPr lang="id-ID" dirty="0" smtClean="0"/>
              <a:t>cepat </a:t>
            </a:r>
            <a:r>
              <a:rPr lang="id-ID" dirty="0"/>
              <a:t>perubahan sosial. </a:t>
            </a:r>
            <a:endParaRPr lang="en-US" dirty="0" smtClean="0"/>
          </a:p>
          <a:p>
            <a:pPr marL="285750" indent="-285750" algn="just">
              <a:buBlip>
                <a:blip r:embed="rId3"/>
              </a:buBlip>
            </a:pPr>
            <a:r>
              <a:rPr lang="id-ID" dirty="0" smtClean="0"/>
              <a:t>Gerakan </a:t>
            </a:r>
            <a:r>
              <a:rPr lang="id-ID" dirty="0"/>
              <a:t>sosial dapat berkembang menjadi revolusi besar-besaran </a:t>
            </a:r>
            <a:r>
              <a:rPr lang="id-ID" dirty="0" smtClean="0"/>
              <a:t>jika</a:t>
            </a:r>
            <a:r>
              <a:rPr lang="en-US" dirty="0" smtClean="0"/>
              <a:t> </a:t>
            </a:r>
            <a:r>
              <a:rPr lang="en-US" dirty="0" err="1" smtClean="0"/>
              <a:t>alasan</a:t>
            </a:r>
            <a:r>
              <a:rPr lang="en-US" dirty="0" smtClean="0"/>
              <a:t> </a:t>
            </a:r>
            <a:r>
              <a:rPr lang="en-US" dirty="0" err="1" smtClean="0"/>
              <a:t>pemicu</a:t>
            </a:r>
            <a:r>
              <a:rPr lang="en-US" dirty="0" smtClean="0"/>
              <a:t> </a:t>
            </a:r>
            <a:r>
              <a:rPr lang="id-ID" dirty="0" smtClean="0"/>
              <a:t>ketegangan cukup </a:t>
            </a:r>
            <a:r>
              <a:rPr lang="id-ID" dirty="0"/>
              <a:t>besar. Contoh </a:t>
            </a:r>
            <a:r>
              <a:rPr lang="en-US" dirty="0" err="1" smtClean="0"/>
              <a:t>dari</a:t>
            </a:r>
            <a:r>
              <a:rPr lang="en-US" dirty="0" smtClean="0"/>
              <a:t> </a:t>
            </a:r>
            <a:r>
              <a:rPr lang="id-ID" dirty="0" smtClean="0"/>
              <a:t>mekanisme perubahan</a:t>
            </a:r>
            <a:r>
              <a:rPr lang="en-US" dirty="0" smtClean="0"/>
              <a:t> : </a:t>
            </a:r>
            <a:r>
              <a:rPr lang="id-ID" dirty="0" smtClean="0"/>
              <a:t>ketika </a:t>
            </a:r>
            <a:r>
              <a:rPr lang="id-ID" dirty="0"/>
              <a:t>ketidak-seimbangan antara kelas menengah dan kelas bawah pada masyarakat perkotaan menghasilkan inisiatif pemerintah untuk meningkatkan pendidikan bagi masyarakat miskin </a:t>
            </a:r>
            <a:r>
              <a:rPr lang="id-ID" dirty="0" smtClean="0"/>
              <a:t>dirancang </a:t>
            </a:r>
            <a:r>
              <a:rPr lang="id-ID" dirty="0"/>
              <a:t>untuk mengurangi kesenjangan tersebut. </a:t>
            </a:r>
            <a:endParaRPr lang="en-US" dirty="0" smtClean="0"/>
          </a:p>
          <a:p>
            <a:pPr marL="285750" indent="-285750" algn="just">
              <a:buBlip>
                <a:blip r:embed="rId3"/>
              </a:buBlip>
            </a:pPr>
            <a:r>
              <a:rPr lang="id-ID" dirty="0" smtClean="0"/>
              <a:t>Budaya</a:t>
            </a:r>
            <a:r>
              <a:rPr lang="en-US" dirty="0" smtClean="0"/>
              <a:t>,</a:t>
            </a:r>
            <a:r>
              <a:rPr lang="id-ID" dirty="0" smtClean="0"/>
              <a:t> kadang-kadang </a:t>
            </a:r>
            <a:r>
              <a:rPr lang="id-ID" dirty="0"/>
              <a:t>dapat berkontribusi pada kesenjangan sosial, sehingga menjadi sumber ketidak-puasan di kalangan Individualis dalam masyarakat. Ketimpangan dalam sistem pendidikan sering terkait dengan dasar budaya yang ada dan hidup dalam masyarakat tersebut.</a:t>
            </a:r>
          </a:p>
        </p:txBody>
      </p:sp>
      <p:sp>
        <p:nvSpPr>
          <p:cNvPr id="2" name="24-Point Star 1"/>
          <p:cNvSpPr/>
          <p:nvPr/>
        </p:nvSpPr>
        <p:spPr>
          <a:xfrm>
            <a:off x="152400" y="5938157"/>
            <a:ext cx="914400" cy="914400"/>
          </a:xfrm>
          <a:prstGeom prst="star24">
            <a:avLst>
              <a:gd name="adj" fmla="val 25000"/>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 name="Action Button: Forward or Next 2">
            <a:hlinkClick r:id="rId4" action="ppaction://hlinksldjump" highlightClick="1"/>
          </p:cNvPr>
          <p:cNvSpPr/>
          <p:nvPr/>
        </p:nvSpPr>
        <p:spPr>
          <a:xfrm>
            <a:off x="8153400" y="6324600"/>
            <a:ext cx="685800" cy="533400"/>
          </a:xfrm>
          <a:prstGeom prst="actionButtonForwardNext">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8699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219200"/>
          </a:xfrm>
        </p:spPr>
        <p:txBody>
          <a:bodyPr>
            <a:normAutofit fontScale="90000"/>
          </a:bodyPr>
          <a:lstStyle/>
          <a:p>
            <a:r>
              <a:rPr lang="fi-FI" dirty="0"/>
              <a:t>Kekuasaan Dan Perubahan Sosial</a:t>
            </a:r>
            <a:endParaRPr lang="en-US" dirty="0"/>
          </a:p>
        </p:txBody>
      </p:sp>
      <p:sp>
        <p:nvSpPr>
          <p:cNvPr id="3" name="Subtitle 2"/>
          <p:cNvSpPr>
            <a:spLocks noGrp="1"/>
          </p:cNvSpPr>
          <p:nvPr>
            <p:ph type="subTitle" idx="1"/>
          </p:nvPr>
        </p:nvSpPr>
        <p:spPr>
          <a:xfrm>
            <a:off x="1600200" y="1981200"/>
            <a:ext cx="7162800" cy="3657600"/>
          </a:xfrm>
        </p:spPr>
        <p:txBody>
          <a:bodyPr>
            <a:normAutofit fontScale="40000" lnSpcReduction="20000"/>
          </a:bodyPr>
          <a:lstStyle/>
          <a:p>
            <a:pPr algn="l"/>
            <a:r>
              <a:rPr lang="en-US" dirty="0" smtClean="0"/>
              <a:t>• </a:t>
            </a:r>
            <a:r>
              <a:rPr lang="en-US" dirty="0" err="1" smtClean="0"/>
              <a:t>Kekuasaan</a:t>
            </a:r>
            <a:r>
              <a:rPr lang="en-US" dirty="0" smtClean="0"/>
              <a:t> </a:t>
            </a:r>
            <a:r>
              <a:rPr lang="en-US" dirty="0" err="1"/>
              <a:t>dan</a:t>
            </a:r>
            <a:r>
              <a:rPr lang="en-US" dirty="0"/>
              <a:t> </a:t>
            </a:r>
            <a:r>
              <a:rPr lang="en-US" dirty="0" err="1"/>
              <a:t>Otoritas</a:t>
            </a:r>
            <a:endParaRPr lang="en-US" dirty="0"/>
          </a:p>
          <a:p>
            <a:pPr algn="l"/>
            <a:r>
              <a:rPr lang="en-US" dirty="0" smtClean="0"/>
              <a:t>• </a:t>
            </a:r>
            <a:r>
              <a:rPr lang="en-US" dirty="0" err="1" smtClean="0"/>
              <a:t>Tipe-tipe</a:t>
            </a:r>
            <a:r>
              <a:rPr lang="en-US" dirty="0" smtClean="0"/>
              <a:t> </a:t>
            </a:r>
            <a:r>
              <a:rPr lang="en-US" dirty="0" err="1"/>
              <a:t>Otoritas</a:t>
            </a:r>
            <a:r>
              <a:rPr lang="en-US" dirty="0"/>
              <a:t> : </a:t>
            </a:r>
            <a:r>
              <a:rPr lang="en-US" dirty="0" smtClean="0"/>
              <a:t>	a</a:t>
            </a:r>
            <a:r>
              <a:rPr lang="en-US" dirty="0"/>
              <a:t>).</a:t>
            </a:r>
            <a:r>
              <a:rPr lang="en-US" dirty="0" err="1"/>
              <a:t>Otoritas</a:t>
            </a:r>
            <a:r>
              <a:rPr lang="en-US" dirty="0"/>
              <a:t> </a:t>
            </a:r>
            <a:r>
              <a:rPr lang="en-US" dirty="0" err="1"/>
              <a:t>Tradisional</a:t>
            </a:r>
            <a:r>
              <a:rPr lang="en-US" dirty="0"/>
              <a:t>  </a:t>
            </a:r>
            <a:endParaRPr lang="en-US" dirty="0" smtClean="0"/>
          </a:p>
          <a:p>
            <a:pPr algn="l"/>
            <a:r>
              <a:rPr lang="en-US" dirty="0"/>
              <a:t>	</a:t>
            </a:r>
            <a:r>
              <a:rPr lang="en-US" dirty="0" smtClean="0"/>
              <a:t>	b</a:t>
            </a:r>
            <a:r>
              <a:rPr lang="en-US" dirty="0"/>
              <a:t>).</a:t>
            </a:r>
            <a:r>
              <a:rPr lang="en-US" dirty="0" err="1"/>
              <a:t>Otoritas</a:t>
            </a:r>
            <a:r>
              <a:rPr lang="en-US" dirty="0"/>
              <a:t> </a:t>
            </a:r>
            <a:r>
              <a:rPr lang="en-US" dirty="0" err="1"/>
              <a:t>Kharismatik</a:t>
            </a:r>
            <a:r>
              <a:rPr lang="en-US" dirty="0"/>
              <a:t>  </a:t>
            </a:r>
            <a:endParaRPr lang="en-US" dirty="0" smtClean="0"/>
          </a:p>
          <a:p>
            <a:pPr algn="l"/>
            <a:r>
              <a:rPr lang="en-US" dirty="0"/>
              <a:t>	</a:t>
            </a:r>
            <a:r>
              <a:rPr lang="en-US" dirty="0" smtClean="0"/>
              <a:t>	c</a:t>
            </a:r>
            <a:r>
              <a:rPr lang="en-US" dirty="0"/>
              <a:t>).</a:t>
            </a:r>
            <a:r>
              <a:rPr lang="en-US" dirty="0" err="1"/>
              <a:t>Otoritas</a:t>
            </a:r>
            <a:r>
              <a:rPr lang="en-US" dirty="0"/>
              <a:t> Legal-</a:t>
            </a:r>
            <a:r>
              <a:rPr lang="en-US" dirty="0" err="1"/>
              <a:t>Rasional</a:t>
            </a:r>
            <a:endParaRPr lang="en-US" dirty="0"/>
          </a:p>
          <a:p>
            <a:pPr algn="l"/>
            <a:r>
              <a:rPr lang="en-US" dirty="0" smtClean="0"/>
              <a:t>• </a:t>
            </a:r>
            <a:r>
              <a:rPr lang="en-US" dirty="0" err="1" smtClean="0"/>
              <a:t>Teori-Teori</a:t>
            </a:r>
            <a:r>
              <a:rPr lang="en-US" dirty="0" smtClean="0"/>
              <a:t> </a:t>
            </a:r>
            <a:r>
              <a:rPr lang="en-US" dirty="0" err="1"/>
              <a:t>tentang</a:t>
            </a:r>
            <a:r>
              <a:rPr lang="en-US" dirty="0"/>
              <a:t> </a:t>
            </a:r>
            <a:r>
              <a:rPr lang="en-US" dirty="0" err="1"/>
              <a:t>Kekuasaan</a:t>
            </a:r>
            <a:r>
              <a:rPr lang="en-US" dirty="0"/>
              <a:t> </a:t>
            </a:r>
            <a:r>
              <a:rPr lang="en-US" dirty="0" smtClean="0"/>
              <a:t>:	a</a:t>
            </a:r>
            <a:r>
              <a:rPr lang="en-US" dirty="0"/>
              <a:t>).</a:t>
            </a:r>
            <a:r>
              <a:rPr lang="en-US" dirty="0" err="1"/>
              <a:t>Pluralisme</a:t>
            </a:r>
            <a:r>
              <a:rPr lang="en-US" dirty="0"/>
              <a:t> </a:t>
            </a:r>
            <a:endParaRPr lang="en-US" dirty="0" smtClean="0"/>
          </a:p>
          <a:p>
            <a:pPr algn="l"/>
            <a:r>
              <a:rPr lang="en-US" dirty="0"/>
              <a:t>	</a:t>
            </a:r>
            <a:r>
              <a:rPr lang="en-US" dirty="0" smtClean="0"/>
              <a:t>		b</a:t>
            </a:r>
            <a:r>
              <a:rPr lang="en-US" dirty="0"/>
              <a:t>).</a:t>
            </a:r>
            <a:r>
              <a:rPr lang="en-US" dirty="0" err="1"/>
              <a:t>Elit</a:t>
            </a:r>
            <a:r>
              <a:rPr lang="en-US" dirty="0"/>
              <a:t> </a:t>
            </a:r>
            <a:r>
              <a:rPr lang="en-US" dirty="0" err="1"/>
              <a:t>Kekuasaan</a:t>
            </a:r>
            <a:r>
              <a:rPr lang="en-US" dirty="0"/>
              <a:t>  </a:t>
            </a:r>
            <a:endParaRPr lang="en-US" dirty="0" smtClean="0"/>
          </a:p>
          <a:p>
            <a:pPr algn="l"/>
            <a:r>
              <a:rPr lang="en-US" dirty="0"/>
              <a:t>	</a:t>
            </a:r>
            <a:r>
              <a:rPr lang="en-US" dirty="0" smtClean="0"/>
              <a:t>		c</a:t>
            </a:r>
            <a:r>
              <a:rPr lang="en-US" dirty="0"/>
              <a:t>).Negara </a:t>
            </a:r>
            <a:r>
              <a:rPr lang="en-US" dirty="0" err="1"/>
              <a:t>Otonom</a:t>
            </a:r>
            <a:r>
              <a:rPr lang="en-US" dirty="0"/>
              <a:t>  </a:t>
            </a:r>
            <a:endParaRPr lang="en-US" dirty="0" smtClean="0"/>
          </a:p>
          <a:p>
            <a:pPr algn="l"/>
            <a:r>
              <a:rPr lang="en-US" dirty="0"/>
              <a:t>	</a:t>
            </a:r>
            <a:r>
              <a:rPr lang="en-US" dirty="0" smtClean="0"/>
              <a:t>		d</a:t>
            </a:r>
            <a:r>
              <a:rPr lang="en-US" dirty="0"/>
              <a:t>).</a:t>
            </a:r>
            <a:r>
              <a:rPr lang="en-US" dirty="0" err="1"/>
              <a:t>Feminis</a:t>
            </a:r>
            <a:endParaRPr lang="en-US" dirty="0"/>
          </a:p>
          <a:p>
            <a:pPr algn="l"/>
            <a:r>
              <a:rPr lang="en-US" dirty="0" smtClean="0"/>
              <a:t>• </a:t>
            </a:r>
            <a:r>
              <a:rPr lang="en-US" dirty="0" err="1" smtClean="0"/>
              <a:t>Pengertian</a:t>
            </a:r>
            <a:r>
              <a:rPr lang="en-US" dirty="0" smtClean="0"/>
              <a:t> </a:t>
            </a:r>
            <a:r>
              <a:rPr lang="en-US" dirty="0" err="1"/>
              <a:t>Perubahan</a:t>
            </a:r>
            <a:r>
              <a:rPr lang="en-US" dirty="0"/>
              <a:t> </a:t>
            </a:r>
            <a:r>
              <a:rPr lang="en-US" dirty="0" err="1"/>
              <a:t>Sosial</a:t>
            </a:r>
            <a:endParaRPr lang="en-US" dirty="0"/>
          </a:p>
          <a:p>
            <a:pPr algn="l"/>
            <a:r>
              <a:rPr lang="en-US" dirty="0" smtClean="0"/>
              <a:t>• </a:t>
            </a:r>
            <a:r>
              <a:rPr lang="en-US" dirty="0" err="1" smtClean="0"/>
              <a:t>Teori</a:t>
            </a:r>
            <a:r>
              <a:rPr lang="en-US" dirty="0" smtClean="0"/>
              <a:t> </a:t>
            </a:r>
            <a:r>
              <a:rPr lang="en-US" dirty="0" err="1"/>
              <a:t>tentang</a:t>
            </a:r>
            <a:r>
              <a:rPr lang="en-US" dirty="0"/>
              <a:t> </a:t>
            </a:r>
            <a:r>
              <a:rPr lang="en-US" dirty="0" err="1"/>
              <a:t>Perubahan</a:t>
            </a:r>
            <a:r>
              <a:rPr lang="en-US" dirty="0"/>
              <a:t> </a:t>
            </a:r>
            <a:r>
              <a:rPr lang="en-US" dirty="0" err="1"/>
              <a:t>Sosial</a:t>
            </a:r>
            <a:r>
              <a:rPr lang="en-US" dirty="0"/>
              <a:t> :  </a:t>
            </a:r>
            <a:endParaRPr lang="en-US" dirty="0" smtClean="0"/>
          </a:p>
          <a:p>
            <a:pPr algn="l"/>
            <a:r>
              <a:rPr lang="en-US" dirty="0" smtClean="0"/>
              <a:t>	 </a:t>
            </a:r>
            <a:r>
              <a:rPr lang="en-US" dirty="0"/>
              <a:t>a).</a:t>
            </a:r>
            <a:r>
              <a:rPr lang="en-US" dirty="0" err="1"/>
              <a:t>Teori</a:t>
            </a:r>
            <a:r>
              <a:rPr lang="en-US" dirty="0"/>
              <a:t> </a:t>
            </a:r>
            <a:r>
              <a:rPr lang="en-US" dirty="0" err="1"/>
              <a:t>Fungsional</a:t>
            </a:r>
            <a:r>
              <a:rPr lang="en-US" dirty="0"/>
              <a:t> </a:t>
            </a:r>
            <a:r>
              <a:rPr lang="en-US" dirty="0" err="1"/>
              <a:t>dan</a:t>
            </a:r>
            <a:r>
              <a:rPr lang="en-US" dirty="0"/>
              <a:t> </a:t>
            </a:r>
            <a:r>
              <a:rPr lang="en-US" dirty="0" err="1"/>
              <a:t>Evolusi</a:t>
            </a:r>
            <a:r>
              <a:rPr lang="en-US" dirty="0"/>
              <a:t> (</a:t>
            </a:r>
            <a:r>
              <a:rPr lang="en-US" dirty="0" err="1"/>
              <a:t>Fungsionalist</a:t>
            </a:r>
            <a:r>
              <a:rPr lang="en-US" dirty="0"/>
              <a:t> / Evolutionary Theory)</a:t>
            </a:r>
          </a:p>
          <a:p>
            <a:pPr algn="l"/>
            <a:r>
              <a:rPr lang="en-US" dirty="0" smtClean="0"/>
              <a:t>	 </a:t>
            </a:r>
            <a:r>
              <a:rPr lang="en-US" dirty="0"/>
              <a:t>b).</a:t>
            </a:r>
            <a:r>
              <a:rPr lang="en-US" dirty="0" err="1"/>
              <a:t>Teori</a:t>
            </a:r>
            <a:r>
              <a:rPr lang="en-US" dirty="0"/>
              <a:t> </a:t>
            </a:r>
            <a:r>
              <a:rPr lang="en-US" dirty="0" err="1"/>
              <a:t>Konflik</a:t>
            </a:r>
            <a:r>
              <a:rPr lang="en-US" dirty="0"/>
              <a:t> (Conflict Theory)</a:t>
            </a:r>
          </a:p>
          <a:p>
            <a:pPr algn="l"/>
            <a:r>
              <a:rPr lang="en-US" dirty="0"/>
              <a:t> </a:t>
            </a:r>
            <a:r>
              <a:rPr lang="en-US" dirty="0" smtClean="0"/>
              <a:t>	c</a:t>
            </a:r>
            <a:r>
              <a:rPr lang="en-US" dirty="0"/>
              <a:t>).</a:t>
            </a:r>
            <a:r>
              <a:rPr lang="en-US" dirty="0" err="1"/>
              <a:t>Teori</a:t>
            </a:r>
            <a:r>
              <a:rPr lang="en-US" dirty="0"/>
              <a:t> </a:t>
            </a:r>
            <a:r>
              <a:rPr lang="en-US" dirty="0" err="1"/>
              <a:t>Siklus</a:t>
            </a:r>
            <a:r>
              <a:rPr lang="en-US" dirty="0"/>
              <a:t> (Cyclical Theory)</a:t>
            </a:r>
          </a:p>
          <a:p>
            <a:pPr algn="l"/>
            <a:r>
              <a:rPr lang="en-US" dirty="0" smtClean="0"/>
              <a:t>• </a:t>
            </a:r>
            <a:r>
              <a:rPr lang="en-US" dirty="0" err="1" smtClean="0"/>
              <a:t>Teori</a:t>
            </a:r>
            <a:r>
              <a:rPr lang="en-US" dirty="0" smtClean="0"/>
              <a:t> </a:t>
            </a:r>
            <a:r>
              <a:rPr lang="en-US" dirty="0"/>
              <a:t>Global </a:t>
            </a:r>
            <a:r>
              <a:rPr lang="en-US" dirty="0" err="1"/>
              <a:t>Tentang</a:t>
            </a:r>
            <a:r>
              <a:rPr lang="en-US" dirty="0"/>
              <a:t> </a:t>
            </a:r>
            <a:r>
              <a:rPr lang="en-US" dirty="0" err="1"/>
              <a:t>Perubahan</a:t>
            </a:r>
            <a:r>
              <a:rPr lang="en-US" dirty="0"/>
              <a:t> </a:t>
            </a:r>
            <a:r>
              <a:rPr lang="en-US" dirty="0" err="1"/>
              <a:t>Sosial</a:t>
            </a:r>
            <a:r>
              <a:rPr lang="en-US" dirty="0"/>
              <a:t> : </a:t>
            </a:r>
          </a:p>
          <a:p>
            <a:pPr algn="l"/>
            <a:r>
              <a:rPr lang="en-US" dirty="0" smtClean="0"/>
              <a:t>	</a:t>
            </a:r>
            <a:r>
              <a:rPr lang="en-US" dirty="0" err="1" smtClean="0"/>
              <a:t>a.Teori</a:t>
            </a:r>
            <a:r>
              <a:rPr lang="en-US" dirty="0" smtClean="0"/>
              <a:t> </a:t>
            </a:r>
            <a:r>
              <a:rPr lang="en-US" dirty="0" err="1"/>
              <a:t>Modernisasi</a:t>
            </a:r>
            <a:r>
              <a:rPr lang="en-US" dirty="0"/>
              <a:t> (Modernization Theory)</a:t>
            </a:r>
          </a:p>
          <a:p>
            <a:pPr algn="l"/>
            <a:r>
              <a:rPr lang="en-US" dirty="0" smtClean="0"/>
              <a:t>	</a:t>
            </a:r>
            <a:r>
              <a:rPr lang="en-US" dirty="0" err="1" smtClean="0"/>
              <a:t>b.Teori</a:t>
            </a:r>
            <a:r>
              <a:rPr lang="en-US" dirty="0" smtClean="0"/>
              <a:t> </a:t>
            </a:r>
            <a:r>
              <a:rPr lang="en-US" dirty="0" err="1"/>
              <a:t>Sistem</a:t>
            </a:r>
            <a:r>
              <a:rPr lang="en-US" dirty="0"/>
              <a:t> </a:t>
            </a:r>
            <a:r>
              <a:rPr lang="en-US" dirty="0" err="1"/>
              <a:t>Dunia</a:t>
            </a:r>
            <a:r>
              <a:rPr lang="en-US" dirty="0"/>
              <a:t> (World Systems Theory)</a:t>
            </a:r>
          </a:p>
          <a:p>
            <a:pPr algn="l"/>
            <a:r>
              <a:rPr lang="en-US" dirty="0" smtClean="0"/>
              <a:t>	</a:t>
            </a:r>
            <a:r>
              <a:rPr lang="en-US" dirty="0" err="1" smtClean="0"/>
              <a:t>c.Teori</a:t>
            </a:r>
            <a:r>
              <a:rPr lang="en-US" dirty="0" smtClean="0"/>
              <a:t> </a:t>
            </a:r>
            <a:r>
              <a:rPr lang="en-US" dirty="0" err="1"/>
              <a:t>Ketergantungan</a:t>
            </a:r>
            <a:r>
              <a:rPr lang="en-US" dirty="0"/>
              <a:t> (Dependency Theory)</a:t>
            </a:r>
          </a:p>
          <a:p>
            <a:pPr algn="l"/>
            <a:r>
              <a:rPr lang="en-US" dirty="0" smtClean="0"/>
              <a:t>• </a:t>
            </a:r>
            <a:r>
              <a:rPr lang="en-US" dirty="0" err="1" smtClean="0"/>
              <a:t>Faktor-Faktor</a:t>
            </a:r>
            <a:r>
              <a:rPr lang="en-US" dirty="0" smtClean="0"/>
              <a:t> </a:t>
            </a:r>
            <a:r>
              <a:rPr lang="en-US" dirty="0" err="1"/>
              <a:t>Penyebab</a:t>
            </a:r>
            <a:r>
              <a:rPr lang="en-US" dirty="0"/>
              <a:t> </a:t>
            </a:r>
            <a:r>
              <a:rPr lang="en-US" dirty="0" err="1"/>
              <a:t>Perubahan</a:t>
            </a:r>
            <a:r>
              <a:rPr lang="en-US" dirty="0"/>
              <a:t> </a:t>
            </a:r>
            <a:r>
              <a:rPr lang="en-US" dirty="0" err="1"/>
              <a:t>Sosial</a:t>
            </a:r>
            <a:r>
              <a:rPr lang="en-US" dirty="0"/>
              <a:t> :</a:t>
            </a:r>
          </a:p>
          <a:p>
            <a:pPr algn="l"/>
            <a:r>
              <a:rPr lang="en-US" dirty="0" smtClean="0"/>
              <a:t>	a</a:t>
            </a:r>
            <a:r>
              <a:rPr lang="en-US" dirty="0"/>
              <a:t>).</a:t>
            </a:r>
            <a:r>
              <a:rPr lang="en-US" dirty="0" err="1"/>
              <a:t>Penyebaran</a:t>
            </a:r>
            <a:r>
              <a:rPr lang="en-US" dirty="0"/>
              <a:t> </a:t>
            </a:r>
            <a:r>
              <a:rPr lang="en-US" dirty="0" err="1"/>
              <a:t>Budaya</a:t>
            </a:r>
            <a:r>
              <a:rPr lang="en-US" dirty="0"/>
              <a:t>  </a:t>
            </a:r>
          </a:p>
          <a:p>
            <a:pPr algn="l"/>
            <a:r>
              <a:rPr lang="en-US" dirty="0" smtClean="0"/>
              <a:t>	b</a:t>
            </a:r>
            <a:r>
              <a:rPr lang="en-US" dirty="0"/>
              <a:t>).</a:t>
            </a:r>
            <a:r>
              <a:rPr lang="en-US" dirty="0" err="1"/>
              <a:t>Ketimpangan</a:t>
            </a:r>
            <a:r>
              <a:rPr lang="en-US" dirty="0"/>
              <a:t>  </a:t>
            </a:r>
            <a:r>
              <a:rPr lang="en-US" dirty="0" err="1"/>
              <a:t>dan</a:t>
            </a:r>
            <a:r>
              <a:rPr lang="en-US" dirty="0"/>
              <a:t> </a:t>
            </a:r>
            <a:r>
              <a:rPr lang="en-US" dirty="0" err="1"/>
              <a:t>Perubahan</a:t>
            </a:r>
            <a:endParaRPr lang="en-US" dirty="0"/>
          </a:p>
          <a:p>
            <a:pPr algn="l"/>
            <a:endParaRPr lang="en-US" dirty="0"/>
          </a:p>
        </p:txBody>
      </p:sp>
      <p:sp>
        <p:nvSpPr>
          <p:cNvPr id="4" name="Action Button: Forward or Next 3">
            <a:hlinkClick r:id="rId3" action="ppaction://hlinksldjump" highlightClick="1"/>
          </p:cNvPr>
          <p:cNvSpPr/>
          <p:nvPr/>
        </p:nvSpPr>
        <p:spPr>
          <a:xfrm>
            <a:off x="5181600" y="5867400"/>
            <a:ext cx="914400" cy="609600"/>
          </a:xfrm>
          <a:prstGeom prst="actionButtonForwardNext">
            <a:avLst/>
          </a:prstGeom>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554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524000"/>
            <a:ext cx="75438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Action Button: Home 1">
            <a:hlinkClick r:id="rId3" action="ppaction://hlinksldjump" highlightClick="1"/>
          </p:cNvPr>
          <p:cNvSpPr/>
          <p:nvPr/>
        </p:nvSpPr>
        <p:spPr>
          <a:xfrm>
            <a:off x="7924800" y="6096000"/>
            <a:ext cx="762000" cy="6096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8543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a:t>
            </a:r>
            <a:r>
              <a:rPr lang="en-US" dirty="0" err="1" smtClean="0"/>
              <a:t>Instruksional</a:t>
            </a:r>
            <a:r>
              <a:rPr lang="en-US" dirty="0" smtClean="0"/>
              <a:t> </a:t>
            </a:r>
            <a:r>
              <a:rPr lang="en-US" dirty="0" err="1" smtClean="0"/>
              <a:t>Khusus</a:t>
            </a:r>
            <a:endParaRPr lang="en-US" dirty="0"/>
          </a:p>
        </p:txBody>
      </p:sp>
      <p:sp>
        <p:nvSpPr>
          <p:cNvPr id="3" name="Content Placeholder 2"/>
          <p:cNvSpPr>
            <a:spLocks noGrp="1"/>
          </p:cNvSpPr>
          <p:nvPr>
            <p:ph idx="1"/>
          </p:nvPr>
        </p:nvSpPr>
        <p:spPr/>
        <p:txBody>
          <a:bodyPr/>
          <a:lstStyle/>
          <a:p>
            <a:r>
              <a:rPr lang="en-US" dirty="0" err="1" smtClean="0"/>
              <a:t>Mahasiswa</a:t>
            </a:r>
            <a:r>
              <a:rPr lang="en-US" dirty="0" smtClean="0"/>
              <a:t>  </a:t>
            </a:r>
            <a:r>
              <a:rPr lang="en-US" dirty="0" err="1"/>
              <a:t>dapat</a:t>
            </a:r>
            <a:r>
              <a:rPr lang="en-US" dirty="0"/>
              <a:t>  </a:t>
            </a:r>
            <a:r>
              <a:rPr lang="en-US" dirty="0" err="1"/>
              <a:t>menjelaskan</a:t>
            </a:r>
            <a:r>
              <a:rPr lang="en-US" dirty="0"/>
              <a:t> </a:t>
            </a:r>
            <a:r>
              <a:rPr lang="en-US" dirty="0" err="1"/>
              <a:t>tentang</a:t>
            </a:r>
            <a:r>
              <a:rPr lang="en-US" dirty="0"/>
              <a:t> </a:t>
            </a:r>
            <a:r>
              <a:rPr lang="en-US" dirty="0" err="1"/>
              <a:t>realita</a:t>
            </a:r>
            <a:r>
              <a:rPr lang="en-US" dirty="0"/>
              <a:t> </a:t>
            </a:r>
            <a:r>
              <a:rPr lang="en-US" dirty="0" err="1"/>
              <a:t>kehidupan</a:t>
            </a:r>
            <a:r>
              <a:rPr lang="en-US" dirty="0"/>
              <a:t> </a:t>
            </a:r>
            <a:r>
              <a:rPr lang="en-US" dirty="0" err="1"/>
              <a:t>masyarakat</a:t>
            </a:r>
            <a:r>
              <a:rPr lang="en-US" dirty="0"/>
              <a:t> </a:t>
            </a:r>
            <a:r>
              <a:rPr lang="en-US" dirty="0" err="1" smtClean="0"/>
              <a:t>dengan</a:t>
            </a:r>
            <a:r>
              <a:rPr lang="en-US" dirty="0" smtClean="0"/>
              <a:t> </a:t>
            </a:r>
            <a:r>
              <a:rPr lang="en-US" dirty="0" err="1" smtClean="0"/>
              <a:t>menggunakan</a:t>
            </a:r>
            <a:r>
              <a:rPr lang="en-US" dirty="0" smtClean="0"/>
              <a:t> </a:t>
            </a:r>
            <a:r>
              <a:rPr lang="en-US" dirty="0" err="1"/>
              <a:t>teori</a:t>
            </a:r>
            <a:r>
              <a:rPr lang="en-US" dirty="0"/>
              <a:t> </a:t>
            </a:r>
            <a:r>
              <a:rPr lang="en-US" dirty="0" smtClean="0"/>
              <a:t> </a:t>
            </a:r>
            <a:r>
              <a:rPr lang="en-US" dirty="0" err="1"/>
              <a:t>kekuasaan</a:t>
            </a:r>
            <a:endParaRPr lang="en-US" dirty="0"/>
          </a:p>
          <a:p>
            <a:r>
              <a:rPr lang="en-US" dirty="0" err="1" smtClean="0"/>
              <a:t>Mahasiswa</a:t>
            </a:r>
            <a:r>
              <a:rPr lang="en-US" dirty="0" smtClean="0"/>
              <a:t> </a:t>
            </a:r>
            <a:r>
              <a:rPr lang="en-US" dirty="0" err="1"/>
              <a:t>dapat</a:t>
            </a:r>
            <a:r>
              <a:rPr lang="en-US" dirty="0"/>
              <a:t> </a:t>
            </a:r>
            <a:r>
              <a:rPr lang="en-US" dirty="0" err="1" smtClean="0"/>
              <a:t>menjelaskan</a:t>
            </a:r>
            <a:r>
              <a:rPr lang="en-US" dirty="0" smtClean="0"/>
              <a:t> </a:t>
            </a:r>
            <a:r>
              <a:rPr lang="en-US" dirty="0" err="1"/>
              <a:t>bentuk-bentuk</a:t>
            </a:r>
            <a:r>
              <a:rPr lang="en-US" dirty="0"/>
              <a:t> </a:t>
            </a:r>
            <a:r>
              <a:rPr lang="en-US" dirty="0" err="1"/>
              <a:t>perubahan</a:t>
            </a:r>
            <a:r>
              <a:rPr lang="en-US" dirty="0"/>
              <a:t> </a:t>
            </a:r>
            <a:r>
              <a:rPr lang="en-US" dirty="0" err="1"/>
              <a:t>sosial</a:t>
            </a:r>
            <a:r>
              <a:rPr lang="en-US" dirty="0"/>
              <a:t> </a:t>
            </a:r>
            <a:r>
              <a:rPr lang="en-US" dirty="0" err="1"/>
              <a:t>dengan</a:t>
            </a:r>
            <a:r>
              <a:rPr lang="en-US" dirty="0"/>
              <a:t> </a:t>
            </a:r>
            <a:r>
              <a:rPr lang="en-US" dirty="0" err="1"/>
              <a:t>menggunakan</a:t>
            </a:r>
            <a:r>
              <a:rPr lang="en-US" dirty="0"/>
              <a:t> </a:t>
            </a:r>
            <a:r>
              <a:rPr lang="en-US" dirty="0" err="1"/>
              <a:t>teori-teori</a:t>
            </a:r>
            <a:r>
              <a:rPr lang="en-US" dirty="0"/>
              <a:t> </a:t>
            </a:r>
            <a:r>
              <a:rPr lang="en-US" dirty="0" err="1"/>
              <a:t>tentang</a:t>
            </a:r>
            <a:r>
              <a:rPr lang="en-US" dirty="0"/>
              <a:t> </a:t>
            </a:r>
            <a:r>
              <a:rPr lang="en-US" dirty="0" err="1"/>
              <a:t>perubahan</a:t>
            </a:r>
            <a:r>
              <a:rPr lang="en-US" dirty="0"/>
              <a:t> </a:t>
            </a:r>
            <a:r>
              <a:rPr lang="en-US" dirty="0" err="1"/>
              <a:t>sosial</a:t>
            </a:r>
            <a:endParaRPr lang="en-US" dirty="0"/>
          </a:p>
          <a:p>
            <a:endParaRPr lang="en-US" dirty="0"/>
          </a:p>
        </p:txBody>
      </p:sp>
      <p:sp>
        <p:nvSpPr>
          <p:cNvPr id="4" name="Action Button: Forward or Next 3">
            <a:hlinkClick r:id="rId3" action="ppaction://hlinksldjump" highlightClick="1"/>
          </p:cNvPr>
          <p:cNvSpPr/>
          <p:nvPr/>
        </p:nvSpPr>
        <p:spPr>
          <a:xfrm>
            <a:off x="5181600" y="6172200"/>
            <a:ext cx="685800" cy="457200"/>
          </a:xfrm>
          <a:prstGeom prst="actionButtonForwardNext">
            <a:avLst/>
          </a:prstGeom>
          <a:solidFill>
            <a:srgbClr val="FF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3854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Referensi</a:t>
            </a:r>
            <a:endParaRPr lang="en-US" dirty="0"/>
          </a:p>
        </p:txBody>
      </p:sp>
      <p:sp>
        <p:nvSpPr>
          <p:cNvPr id="3" name="Content Placeholder 2"/>
          <p:cNvSpPr>
            <a:spLocks noGrp="1"/>
          </p:cNvSpPr>
          <p:nvPr>
            <p:ph idx="1"/>
          </p:nvPr>
        </p:nvSpPr>
        <p:spPr/>
        <p:txBody>
          <a:bodyPr>
            <a:normAutofit lnSpcReduction="10000"/>
          </a:bodyPr>
          <a:lstStyle/>
          <a:p>
            <a:pPr lvl="0"/>
            <a:r>
              <a:rPr lang="en-US" dirty="0"/>
              <a:t>Andersen, Margaret, L; Taylor, Howard, F; </a:t>
            </a:r>
            <a:r>
              <a:rPr lang="en-US" b="1" i="1" dirty="0"/>
              <a:t>Sociology</a:t>
            </a:r>
            <a:r>
              <a:rPr lang="en-US" dirty="0"/>
              <a:t>, USA : Thomson Learning, </a:t>
            </a:r>
            <a:r>
              <a:rPr lang="en-US" dirty="0" err="1"/>
              <a:t>Inc</a:t>
            </a:r>
            <a:r>
              <a:rPr lang="en-US" dirty="0"/>
              <a:t>, </a:t>
            </a:r>
            <a:r>
              <a:rPr lang="en-US" dirty="0" smtClean="0"/>
              <a:t>2005, </a:t>
            </a:r>
            <a:r>
              <a:rPr lang="en-US" dirty="0" err="1"/>
              <a:t>hal</a:t>
            </a:r>
            <a:r>
              <a:rPr lang="en-US" dirty="0"/>
              <a:t>. 382 – 392, 441 -  454</a:t>
            </a:r>
          </a:p>
          <a:p>
            <a:endParaRPr lang="en-US" dirty="0"/>
          </a:p>
          <a:p>
            <a:pPr lvl="0"/>
            <a:r>
              <a:rPr lang="en-US" dirty="0" err="1" smtClean="0"/>
              <a:t>Poythress</a:t>
            </a:r>
            <a:r>
              <a:rPr lang="en-US" dirty="0"/>
              <a:t>, Vern, Sheridan; </a:t>
            </a:r>
            <a:r>
              <a:rPr lang="en-US" b="1" i="1" dirty="0"/>
              <a:t>Redeeming Sociology</a:t>
            </a:r>
            <a:r>
              <a:rPr lang="en-US" dirty="0"/>
              <a:t>, USA : Illinois, </a:t>
            </a:r>
            <a:r>
              <a:rPr lang="en-US" dirty="0" smtClean="0"/>
              <a:t>2011, </a:t>
            </a:r>
            <a:r>
              <a:rPr lang="en-US" dirty="0"/>
              <a:t>hal.221 -222</a:t>
            </a:r>
          </a:p>
          <a:p>
            <a:endParaRPr lang="en-US" dirty="0"/>
          </a:p>
          <a:p>
            <a:pPr lvl="0"/>
            <a:r>
              <a:rPr lang="es-MX" dirty="0" err="1"/>
              <a:t>Horton</a:t>
            </a:r>
            <a:r>
              <a:rPr lang="es-MX" dirty="0"/>
              <a:t>, Paul. B; </a:t>
            </a:r>
            <a:r>
              <a:rPr lang="es-MX" dirty="0" err="1"/>
              <a:t>Hunt</a:t>
            </a:r>
            <a:r>
              <a:rPr lang="es-MX" dirty="0"/>
              <a:t>, Chester, L; </a:t>
            </a:r>
            <a:r>
              <a:rPr lang="es-MX" b="1" i="1" dirty="0" err="1"/>
              <a:t>Sosiologi</a:t>
            </a:r>
            <a:r>
              <a:rPr lang="es-MX" dirty="0"/>
              <a:t>,  </a:t>
            </a:r>
            <a:r>
              <a:rPr lang="es-MX" dirty="0" err="1"/>
              <a:t>Jakarta</a:t>
            </a:r>
            <a:r>
              <a:rPr lang="es-MX" dirty="0"/>
              <a:t> : </a:t>
            </a:r>
            <a:r>
              <a:rPr lang="es-MX" dirty="0" err="1"/>
              <a:t>Penerbit</a:t>
            </a:r>
            <a:r>
              <a:rPr lang="es-MX" dirty="0"/>
              <a:t> </a:t>
            </a:r>
            <a:r>
              <a:rPr lang="es-MX" dirty="0" err="1"/>
              <a:t>Erlangga</a:t>
            </a:r>
            <a:r>
              <a:rPr lang="es-MX"/>
              <a:t>, </a:t>
            </a:r>
            <a:r>
              <a:rPr lang="es-MX" smtClean="0"/>
              <a:t>1999</a:t>
            </a:r>
            <a:r>
              <a:rPr lang="en-US" smtClean="0"/>
              <a:t>, </a:t>
            </a:r>
            <a:r>
              <a:rPr lang="en-US" dirty="0" err="1"/>
              <a:t>hal</a:t>
            </a:r>
            <a:r>
              <a:rPr lang="en-US" dirty="0"/>
              <a:t>. 208 - 240</a:t>
            </a:r>
          </a:p>
          <a:p>
            <a:endParaRPr lang="en-US" dirty="0"/>
          </a:p>
          <a:p>
            <a:endParaRPr lang="en-US" dirty="0"/>
          </a:p>
        </p:txBody>
      </p:sp>
      <p:sp>
        <p:nvSpPr>
          <p:cNvPr id="4" name="Action Button: Home 3">
            <a:hlinkClick r:id="rId2" action="ppaction://hlinksldjump" highlightClick="1"/>
          </p:cNvPr>
          <p:cNvSpPr/>
          <p:nvPr/>
        </p:nvSpPr>
        <p:spPr>
          <a:xfrm>
            <a:off x="6858000" y="6172200"/>
            <a:ext cx="838200" cy="609600"/>
          </a:xfrm>
          <a:prstGeom prst="actionButtonHome">
            <a:avLst/>
          </a:prstGeom>
          <a:solidFill>
            <a:srgbClr val="FF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9911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Konsep Kekuasaan </a:t>
            </a:r>
            <a:r>
              <a:rPr lang="en-US" dirty="0" smtClean="0"/>
              <a:t>d</a:t>
            </a:r>
            <a:r>
              <a:rPr lang="id-ID" dirty="0" smtClean="0"/>
              <a:t>an </a:t>
            </a:r>
            <a:r>
              <a:rPr lang="id-ID" dirty="0"/>
              <a:t>Otoritas</a:t>
            </a:r>
            <a:endParaRPr lang="en-US"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1676400"/>
            <a:ext cx="2438400" cy="4343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loud Callout 3"/>
          <p:cNvSpPr/>
          <p:nvPr/>
        </p:nvSpPr>
        <p:spPr>
          <a:xfrm>
            <a:off x="2895600" y="990600"/>
            <a:ext cx="4267200" cy="1908048"/>
          </a:xfrm>
          <a:prstGeom prst="cloudCallout">
            <a:avLst>
              <a:gd name="adj1" fmla="val -46338"/>
              <a:gd name="adj2" fmla="val 53235"/>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a:t>K</a:t>
            </a:r>
            <a:r>
              <a:rPr lang="id-ID" dirty="0"/>
              <a:t>ekuasaan adalah kemampuan seseorang atau kelompok mempunyai pengaruh dan kontrol atas orang lain. </a:t>
            </a:r>
            <a:endParaRPr lang="en-US" dirty="0"/>
          </a:p>
        </p:txBody>
      </p:sp>
      <p:sp>
        <p:nvSpPr>
          <p:cNvPr id="5" name="Rounded Rectangular Callout 4"/>
          <p:cNvSpPr/>
          <p:nvPr/>
        </p:nvSpPr>
        <p:spPr>
          <a:xfrm>
            <a:off x="4953000" y="2743200"/>
            <a:ext cx="4191000" cy="1755648"/>
          </a:xfrm>
          <a:prstGeom prst="wedgeRoundRectCallout">
            <a:avLst>
              <a:gd name="adj1" fmla="val -92603"/>
              <a:gd name="adj2" fmla="val -1919"/>
              <a:gd name="adj3" fmla="val 16667"/>
            </a:avLst>
          </a:prstGeom>
        </p:spPr>
        <p:style>
          <a:lnRef idx="1">
            <a:schemeClr val="dk1"/>
          </a:lnRef>
          <a:fillRef idx="2">
            <a:schemeClr val="dk1"/>
          </a:fillRef>
          <a:effectRef idx="1">
            <a:schemeClr val="dk1"/>
          </a:effectRef>
          <a:fontRef idx="minor">
            <a:schemeClr val="dk1"/>
          </a:fontRef>
        </p:style>
        <p:txBody>
          <a:bodyPr rtlCol="0" anchor="ctr"/>
          <a:lstStyle/>
          <a:p>
            <a:pPr algn="just"/>
            <a:r>
              <a:rPr lang="id-ID" dirty="0"/>
              <a:t>Otoritas adalah kekuatan</a:t>
            </a:r>
            <a:r>
              <a:rPr lang="en-US" dirty="0"/>
              <a:t> yang</a:t>
            </a:r>
            <a:r>
              <a:rPr lang="id-ID" dirty="0"/>
              <a:t> </a:t>
            </a:r>
            <a:r>
              <a:rPr lang="en-US" dirty="0" err="1"/>
              <a:t>mengandung</a:t>
            </a:r>
            <a:r>
              <a:rPr lang="en-US" dirty="0"/>
              <a:t> </a:t>
            </a:r>
            <a:r>
              <a:rPr lang="en-US" dirty="0" err="1"/>
              <a:t>arti</a:t>
            </a:r>
            <a:r>
              <a:rPr lang="en-US" dirty="0"/>
              <a:t> </a:t>
            </a:r>
            <a:r>
              <a:rPr lang="en-US" dirty="0" err="1"/>
              <a:t>wewenang</a:t>
            </a:r>
            <a:r>
              <a:rPr lang="en-US" dirty="0"/>
              <a:t> </a:t>
            </a:r>
            <a:r>
              <a:rPr lang="en-US" dirty="0" err="1"/>
              <a:t>dan</a:t>
            </a:r>
            <a:r>
              <a:rPr lang="en-US" dirty="0"/>
              <a:t> </a:t>
            </a:r>
            <a:r>
              <a:rPr lang="id-ID" dirty="0"/>
              <a:t> dirasakan </a:t>
            </a:r>
            <a:r>
              <a:rPr lang="en-US" dirty="0"/>
              <a:t> </a:t>
            </a:r>
            <a:r>
              <a:rPr lang="en-US" dirty="0" err="1"/>
              <a:t>sah</a:t>
            </a:r>
            <a:r>
              <a:rPr lang="en-US" dirty="0"/>
              <a:t>,</a:t>
            </a:r>
            <a:r>
              <a:rPr lang="id-ID" dirty="0"/>
              <a:t> tidak hanya muncul dari pelaksanaan kekuasaan, tetapi dari kepercayaan konstituen</a:t>
            </a:r>
            <a:r>
              <a:rPr lang="en-US" dirty="0"/>
              <a:t>.</a:t>
            </a:r>
            <a:endParaRPr lang="id-ID" dirty="0"/>
          </a:p>
        </p:txBody>
      </p:sp>
      <p:sp>
        <p:nvSpPr>
          <p:cNvPr id="6" name="Action Button: Home 5">
            <a:hlinkClick r:id="rId4" action="ppaction://hlinksldjump" highlightClick="1"/>
          </p:cNvPr>
          <p:cNvSpPr/>
          <p:nvPr/>
        </p:nvSpPr>
        <p:spPr>
          <a:xfrm>
            <a:off x="2286000" y="6096000"/>
            <a:ext cx="609600" cy="609600"/>
          </a:xfrm>
          <a:prstGeom prst="actionButtonHome">
            <a:avLst/>
          </a:prstGeom>
          <a:solidFill>
            <a:srgbClr val="FF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7" name="Rectangular Callout 6"/>
          <p:cNvSpPr/>
          <p:nvPr/>
        </p:nvSpPr>
        <p:spPr>
          <a:xfrm>
            <a:off x="3505200" y="4800600"/>
            <a:ext cx="5638800" cy="1371600"/>
          </a:xfrm>
          <a:prstGeom prst="wedgeRectCallout">
            <a:avLst>
              <a:gd name="adj1" fmla="val -60431"/>
              <a:gd name="adj2" fmla="val -19411"/>
            </a:avLst>
          </a:prstGeom>
        </p:spPr>
        <p:style>
          <a:lnRef idx="0">
            <a:schemeClr val="dk1"/>
          </a:lnRef>
          <a:fillRef idx="3">
            <a:schemeClr val="dk1"/>
          </a:fillRef>
          <a:effectRef idx="3">
            <a:schemeClr val="dk1"/>
          </a:effectRef>
          <a:fontRef idx="minor">
            <a:schemeClr val="lt1"/>
          </a:fontRef>
        </p:style>
        <p:txBody>
          <a:bodyPr rtlCol="0" anchor="ctr"/>
          <a:lstStyle/>
          <a:p>
            <a:pPr algn="just"/>
            <a:r>
              <a:rPr lang="id-ID" sz="1600" dirty="0"/>
              <a:t>Perhatian</a:t>
            </a:r>
            <a:r>
              <a:rPr lang="en-US" sz="1600" dirty="0"/>
              <a:t> s</a:t>
            </a:r>
            <a:r>
              <a:rPr lang="id-ID" sz="1600" dirty="0"/>
              <a:t>osiolog </a:t>
            </a:r>
            <a:r>
              <a:rPr lang="en-US" sz="1600" dirty="0" err="1"/>
              <a:t>terhadap</a:t>
            </a:r>
            <a:r>
              <a:rPr lang="en-US" sz="1600" dirty="0"/>
              <a:t> </a:t>
            </a:r>
            <a:r>
              <a:rPr lang="en-US" sz="1600" dirty="0" err="1"/>
              <a:t>kekuasaan</a:t>
            </a:r>
            <a:r>
              <a:rPr lang="en-US" sz="1600" dirty="0"/>
              <a:t>, </a:t>
            </a:r>
            <a:r>
              <a:rPr lang="en-US" sz="1600" dirty="0" err="1"/>
              <a:t>terletak</a:t>
            </a:r>
            <a:r>
              <a:rPr lang="en-US" sz="1600" dirty="0"/>
              <a:t> </a:t>
            </a:r>
            <a:r>
              <a:rPr lang="id-ID" sz="1600" dirty="0"/>
              <a:t>pada bagaimana kekuasaan terstruktur dalam masyarakat</a:t>
            </a:r>
            <a:r>
              <a:rPr lang="en-US" sz="1600" dirty="0"/>
              <a:t>,</a:t>
            </a:r>
            <a:r>
              <a:rPr lang="id-ID" sz="1600" dirty="0"/>
              <a:t> bagaimana digunakan, dan bagaimana hal itu </a:t>
            </a:r>
            <a:r>
              <a:rPr lang="en-US" sz="1600" dirty="0" err="1"/>
              <a:t>dibangun</a:t>
            </a:r>
            <a:r>
              <a:rPr lang="en-US" sz="1600" dirty="0"/>
              <a:t> </a:t>
            </a:r>
            <a:r>
              <a:rPr lang="id-ID" sz="1600" dirty="0"/>
              <a:t>menjadi</a:t>
            </a:r>
            <a:r>
              <a:rPr lang="en-US" sz="1600" dirty="0"/>
              <a:t> </a:t>
            </a:r>
            <a:r>
              <a:rPr lang="id-ID" sz="1600" dirty="0"/>
              <a:t>institusi seperti negara</a:t>
            </a:r>
            <a:r>
              <a:rPr lang="en-US" sz="1600" dirty="0"/>
              <a:t>.</a:t>
            </a:r>
            <a:r>
              <a:rPr lang="id-ID" sz="1600" dirty="0"/>
              <a:t> </a:t>
            </a:r>
            <a:r>
              <a:rPr lang="en-US" sz="1600" dirty="0" err="1"/>
              <a:t>Kekuasaan</a:t>
            </a:r>
            <a:r>
              <a:rPr lang="id-ID" sz="1600" dirty="0"/>
              <a:t> dapat diterima oleh anggota masyarakat secara benar dan adil</a:t>
            </a:r>
            <a:r>
              <a:rPr lang="en-US" sz="1600" dirty="0"/>
              <a:t>,</a:t>
            </a:r>
            <a:r>
              <a:rPr lang="id-ID" sz="1600" dirty="0"/>
              <a:t> sah atau juga tidak sah. </a:t>
            </a:r>
          </a:p>
        </p:txBody>
      </p:sp>
    </p:spTree>
    <p:extLst>
      <p:ext uri="{BB962C8B-B14F-4D97-AF65-F5344CB8AC3E}">
        <p14:creationId xmlns:p14="http://schemas.microsoft.com/office/powerpoint/2010/main" val="2009771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Tipe-tipe Otoritas</a:t>
            </a:r>
            <a:endParaRPr lang="en-US" dirty="0"/>
          </a:p>
        </p:txBody>
      </p:sp>
      <p:sp>
        <p:nvSpPr>
          <p:cNvPr id="4" name="Curved Down Ribbon 3"/>
          <p:cNvSpPr/>
          <p:nvPr/>
        </p:nvSpPr>
        <p:spPr>
          <a:xfrm>
            <a:off x="-381000" y="5257800"/>
            <a:ext cx="3505200" cy="758952"/>
          </a:xfrm>
          <a:prstGeom prst="ellipseRibbon">
            <a:avLst>
              <a:gd name="adj1" fmla="val 25000"/>
              <a:gd name="adj2" fmla="val 75000"/>
              <a:gd name="adj3" fmla="val 125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id-ID" dirty="0"/>
              <a:t>Max Weber </a:t>
            </a:r>
            <a:endParaRPr lang="en-US" dirty="0"/>
          </a:p>
        </p:txBody>
      </p:sp>
      <p:sp>
        <p:nvSpPr>
          <p:cNvPr id="5" name="Round Diagonal Corner Rectangle 4"/>
          <p:cNvSpPr/>
          <p:nvPr/>
        </p:nvSpPr>
        <p:spPr>
          <a:xfrm>
            <a:off x="2057400" y="838200"/>
            <a:ext cx="7315200" cy="6019800"/>
          </a:xfrm>
          <a:prstGeom prst="round2DiagRect">
            <a:avLst>
              <a:gd name="adj1" fmla="val 12687"/>
              <a:gd name="adj2" fmla="val 26316"/>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n-US" sz="2000" dirty="0" smtClean="0"/>
          </a:p>
          <a:p>
            <a:pPr algn="just"/>
            <a:r>
              <a:rPr lang="id-ID" sz="2000" dirty="0" smtClean="0"/>
              <a:t>3 tipe otoritas :</a:t>
            </a:r>
            <a:endParaRPr lang="en-US" sz="2000" dirty="0" smtClean="0"/>
          </a:p>
          <a:p>
            <a:pPr algn="just"/>
            <a:r>
              <a:rPr lang="id-ID" sz="2000" dirty="0"/>
              <a:t>1). Otoritas </a:t>
            </a:r>
            <a:r>
              <a:rPr lang="id-ID" sz="2000" dirty="0" smtClean="0"/>
              <a:t>tradisional</a:t>
            </a:r>
            <a:r>
              <a:rPr lang="en-US" sz="2000" dirty="0" smtClean="0"/>
              <a:t> : </a:t>
            </a:r>
            <a:r>
              <a:rPr lang="id-ID" sz="2000" dirty="0"/>
              <a:t>pola lama yang didirikan untuk memberikan orang-orang atau kelompok tertentu kekuasaan yang sah dalam masyarakat</a:t>
            </a:r>
            <a:r>
              <a:rPr lang="id-ID" sz="2000" dirty="0" smtClean="0"/>
              <a:t>.</a:t>
            </a:r>
            <a:r>
              <a:rPr lang="en-US" sz="2000" dirty="0" smtClean="0"/>
              <a:t> </a:t>
            </a:r>
            <a:r>
              <a:rPr lang="en-US" sz="2000" dirty="0" err="1" smtClean="0"/>
              <a:t>Contoh</a:t>
            </a:r>
            <a:r>
              <a:rPr lang="en-US" sz="2000" dirty="0" smtClean="0"/>
              <a:t> :</a:t>
            </a:r>
            <a:r>
              <a:rPr lang="id-ID" sz="2000" dirty="0" smtClean="0"/>
              <a:t> monarki</a:t>
            </a:r>
            <a:r>
              <a:rPr lang="en-US" sz="2000" dirty="0" smtClean="0"/>
              <a:t>.</a:t>
            </a:r>
          </a:p>
          <a:p>
            <a:pPr algn="just"/>
            <a:endParaRPr lang="en-US" sz="2000" dirty="0" smtClean="0"/>
          </a:p>
          <a:p>
            <a:pPr algn="just"/>
            <a:r>
              <a:rPr lang="id-ID" sz="2000" dirty="0" smtClean="0"/>
              <a:t> 2</a:t>
            </a:r>
            <a:r>
              <a:rPr lang="id-ID" sz="2000" dirty="0"/>
              <a:t>). Otoritas </a:t>
            </a:r>
            <a:r>
              <a:rPr lang="id-ID" sz="2000" dirty="0" smtClean="0"/>
              <a:t>Kharismatik</a:t>
            </a:r>
            <a:r>
              <a:rPr lang="en-US" sz="2000" dirty="0" smtClean="0"/>
              <a:t> </a:t>
            </a:r>
            <a:r>
              <a:rPr lang="en-US" sz="2000" dirty="0" smtClean="0"/>
              <a:t>:</a:t>
            </a:r>
            <a:r>
              <a:rPr lang="id-ID" sz="2000" dirty="0" smtClean="0"/>
              <a:t> </a:t>
            </a:r>
            <a:r>
              <a:rPr lang="id-ID" sz="2000" dirty="0"/>
              <a:t>daya tarik pribadi seorang </a:t>
            </a:r>
            <a:r>
              <a:rPr lang="id-ID" sz="2000" dirty="0" smtClean="0"/>
              <a:t>pemimpin</a:t>
            </a:r>
            <a:r>
              <a:rPr lang="en-US" sz="2000" dirty="0" smtClean="0"/>
              <a:t>, </a:t>
            </a:r>
            <a:r>
              <a:rPr lang="id-ID" sz="2000" dirty="0" smtClean="0"/>
              <a:t>sering </a:t>
            </a:r>
            <a:r>
              <a:rPr lang="id-ID" sz="2000" dirty="0"/>
              <a:t>diyakini memiliki hadiah khusus, bahkan kekuatan magis, dan atribut pribadi yang dianggap menginspirasi pengabdian dan ketaatan. </a:t>
            </a:r>
            <a:r>
              <a:rPr lang="en-US" sz="2000" dirty="0" err="1" smtClean="0"/>
              <a:t>Contoh</a:t>
            </a:r>
            <a:r>
              <a:rPr lang="en-US" sz="2000" dirty="0" smtClean="0"/>
              <a:t> : </a:t>
            </a:r>
            <a:r>
              <a:rPr lang="en-US" sz="2000" dirty="0" err="1" smtClean="0"/>
              <a:t>tokoh</a:t>
            </a:r>
            <a:r>
              <a:rPr lang="en-US" sz="2000" dirty="0" smtClean="0"/>
              <a:t> </a:t>
            </a:r>
            <a:r>
              <a:rPr lang="en-US" sz="2000" dirty="0" err="1" smtClean="0"/>
              <a:t>masyarakat</a:t>
            </a:r>
            <a:r>
              <a:rPr lang="en-US" sz="2000" dirty="0" smtClean="0"/>
              <a:t> </a:t>
            </a:r>
            <a:r>
              <a:rPr lang="en-US" sz="2000" dirty="0" err="1" smtClean="0"/>
              <a:t>adat</a:t>
            </a:r>
            <a:r>
              <a:rPr lang="en-US" sz="2000" dirty="0" smtClean="0"/>
              <a:t>.</a:t>
            </a:r>
          </a:p>
          <a:p>
            <a:pPr algn="just"/>
            <a:endParaRPr lang="en-US" sz="2000" dirty="0" smtClean="0"/>
          </a:p>
          <a:p>
            <a:r>
              <a:rPr lang="id-ID" sz="2000" dirty="0"/>
              <a:t>3). Otoritas </a:t>
            </a:r>
            <a:r>
              <a:rPr lang="id-ID" sz="2000" dirty="0" smtClean="0"/>
              <a:t>Legal-Rasional</a:t>
            </a:r>
            <a:r>
              <a:rPr lang="en-US" sz="2000" dirty="0" smtClean="0"/>
              <a:t> :</a:t>
            </a:r>
            <a:r>
              <a:rPr lang="id-ID" sz="2000" dirty="0" smtClean="0"/>
              <a:t> </a:t>
            </a:r>
            <a:r>
              <a:rPr lang="id-ID" sz="2000" dirty="0"/>
              <a:t>berasal dari </a:t>
            </a:r>
            <a:r>
              <a:rPr lang="id-ID" sz="2000" dirty="0" smtClean="0"/>
              <a:t>aturan </a:t>
            </a:r>
            <a:r>
              <a:rPr lang="id-ID" sz="2000" dirty="0"/>
              <a:t>dan </a:t>
            </a:r>
            <a:r>
              <a:rPr lang="en-US" sz="2000" dirty="0" err="1" smtClean="0"/>
              <a:t>ketentuan</a:t>
            </a:r>
            <a:r>
              <a:rPr lang="id-ID" sz="2000" dirty="0" smtClean="0"/>
              <a:t>, </a:t>
            </a:r>
            <a:r>
              <a:rPr lang="id-ID" sz="2000" dirty="0"/>
              <a:t>biasanya ditulis sebagai undang-undang, prosedur, atau kode etik</a:t>
            </a:r>
            <a:r>
              <a:rPr lang="id-ID" sz="2000" dirty="0" smtClean="0"/>
              <a:t>.</a:t>
            </a:r>
            <a:r>
              <a:rPr lang="en-US" sz="2000" dirty="0" smtClean="0"/>
              <a:t> </a:t>
            </a:r>
            <a:r>
              <a:rPr lang="id-ID" sz="2000" dirty="0"/>
              <a:t>Penguasa mendapatkan otoritas yang sah melalui pemilihan atau pengangkatan sesuai dengan aturan masyarakat</a:t>
            </a:r>
            <a:r>
              <a:rPr lang="id-ID" sz="2000" dirty="0" smtClean="0"/>
              <a:t>.</a:t>
            </a:r>
            <a:r>
              <a:rPr lang="en-US" sz="2000" dirty="0" smtClean="0"/>
              <a:t> </a:t>
            </a:r>
            <a:r>
              <a:rPr lang="en-US" sz="2000" dirty="0" err="1" smtClean="0"/>
              <a:t>Contoh</a:t>
            </a:r>
            <a:r>
              <a:rPr lang="en-US" sz="2000" dirty="0" smtClean="0"/>
              <a:t> :  </a:t>
            </a:r>
            <a:r>
              <a:rPr lang="en-US" sz="2000" dirty="0" err="1" smtClean="0"/>
              <a:t>Polisi</a:t>
            </a:r>
            <a:r>
              <a:rPr lang="en-US" sz="2000" dirty="0" smtClean="0"/>
              <a:t>, Hakim, </a:t>
            </a:r>
            <a:r>
              <a:rPr lang="en-US" sz="2000" dirty="0" err="1" smtClean="0"/>
              <a:t>Pekerja</a:t>
            </a:r>
            <a:r>
              <a:rPr lang="en-US" sz="2000" dirty="0" smtClean="0"/>
              <a:t> </a:t>
            </a:r>
            <a:r>
              <a:rPr lang="en-US" sz="2000" dirty="0" err="1" smtClean="0"/>
              <a:t>sosial</a:t>
            </a:r>
            <a:r>
              <a:rPr lang="en-US" sz="2000" dirty="0" smtClean="0"/>
              <a:t>, </a:t>
            </a:r>
            <a:r>
              <a:rPr lang="en-US" sz="2000" dirty="0" err="1" smtClean="0"/>
              <a:t>dll</a:t>
            </a:r>
            <a:endParaRPr lang="en-US" sz="2000" dirty="0" smtClean="0"/>
          </a:p>
          <a:p>
            <a:pPr algn="just"/>
            <a:r>
              <a:rPr lang="id-ID" sz="2000" dirty="0" smtClean="0"/>
              <a:t> </a:t>
            </a:r>
            <a:endParaRPr lang="en-US" sz="2000" dirty="0" smtClean="0"/>
          </a:p>
          <a:p>
            <a:pPr algn="just"/>
            <a:endParaRPr lang="id-ID" dirty="0"/>
          </a:p>
        </p:txBody>
      </p:sp>
      <p:sp>
        <p:nvSpPr>
          <p:cNvPr id="3" name="32-Point Star 2"/>
          <p:cNvSpPr/>
          <p:nvPr/>
        </p:nvSpPr>
        <p:spPr>
          <a:xfrm>
            <a:off x="1524000" y="990600"/>
            <a:ext cx="838200" cy="838200"/>
          </a:xfrm>
          <a:prstGeom prst="star32">
            <a:avLst>
              <a:gd name="adj" fmla="val 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pic>
        <p:nvPicPr>
          <p:cNvPr id="8" name="Picture 4" descr="http://media4.picsearch.com/is?bzJ-tvfGRFWCm959hB9gbMRiaScav-jqTZ9ysy6pkok&amp;height=3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133600"/>
            <a:ext cx="1828800" cy="3248026"/>
          </a:xfrm>
          <a:prstGeom prst="rect">
            <a:avLst/>
          </a:prstGeom>
          <a:noFill/>
          <a:extLst>
            <a:ext uri="{909E8E84-426E-40DD-AFC4-6F175D3DCCD1}">
              <a14:hiddenFill xmlns:a14="http://schemas.microsoft.com/office/drawing/2010/main">
                <a:solidFill>
                  <a:srgbClr val="FFFFFF"/>
                </a:solidFill>
              </a14:hiddenFill>
            </a:ext>
          </a:extLst>
        </p:spPr>
      </p:pic>
      <p:sp>
        <p:nvSpPr>
          <p:cNvPr id="7" name="Action Button: Home 6">
            <a:hlinkClick r:id="rId4" action="ppaction://hlinksldjump" highlightClick="1"/>
          </p:cNvPr>
          <p:cNvSpPr/>
          <p:nvPr/>
        </p:nvSpPr>
        <p:spPr>
          <a:xfrm>
            <a:off x="1676400" y="6324600"/>
            <a:ext cx="685800" cy="5334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861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010400" cy="990600"/>
          </a:xfrm>
        </p:spPr>
        <p:txBody>
          <a:bodyPr/>
          <a:lstStyle/>
          <a:p>
            <a:r>
              <a:rPr lang="id-ID" dirty="0"/>
              <a:t>Teori-teori Kekuasaan</a:t>
            </a:r>
            <a:endParaRPr lang="en-US" dirty="0"/>
          </a:p>
        </p:txBody>
      </p:sp>
      <p:pic>
        <p:nvPicPr>
          <p:cNvPr id="4098" name="Picture 2" descr="https://isroi.files.wordpress.com/2010/01/frog-princess.gif?w=468"/>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905000"/>
            <a:ext cx="1524000" cy="3733800"/>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ular Callout 3"/>
          <p:cNvSpPr/>
          <p:nvPr/>
        </p:nvSpPr>
        <p:spPr>
          <a:xfrm>
            <a:off x="228600" y="533400"/>
            <a:ext cx="2971800" cy="2822448"/>
          </a:xfrm>
          <a:prstGeom prst="wedgeRoundRectCallout">
            <a:avLst>
              <a:gd name="adj1" fmla="val 47548"/>
              <a:gd name="adj2" fmla="val 6289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AutoNum type="alphaLcPeriod"/>
            </a:pPr>
            <a:r>
              <a:rPr lang="id-ID" sz="1400" dirty="0"/>
              <a:t>Pluralisme</a:t>
            </a:r>
          </a:p>
          <a:p>
            <a:pPr algn="just"/>
            <a:r>
              <a:rPr lang="id-ID" sz="1400" dirty="0"/>
              <a:t>Model pluralis menafsirkan kekuatan dalam masyarakat  berasal dari representasi kepentingan beragam kelompok yang berbeda dalam masyarakat. Model ini mengasumsikan bahwa dalam masyarakat demokratis, sistem pemerintahan bekerja untuk menyeimbangkan kepentingan berbagai kelompok dalam masyarakat. </a:t>
            </a:r>
          </a:p>
        </p:txBody>
      </p:sp>
      <p:sp>
        <p:nvSpPr>
          <p:cNvPr id="5" name="Rectangular Callout 4"/>
          <p:cNvSpPr/>
          <p:nvPr/>
        </p:nvSpPr>
        <p:spPr>
          <a:xfrm>
            <a:off x="4572000" y="838200"/>
            <a:ext cx="4572000" cy="2667000"/>
          </a:xfrm>
          <a:prstGeom prst="wedgeRectCallout">
            <a:avLst>
              <a:gd name="adj1" fmla="val -55134"/>
              <a:gd name="adj2" fmla="val 486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t>b</a:t>
            </a:r>
            <a:r>
              <a:rPr lang="id-ID" sz="1100" dirty="0"/>
              <a:t>. Model </a:t>
            </a:r>
            <a:r>
              <a:rPr lang="en-US" sz="1100" dirty="0" smtClean="0"/>
              <a:t>el</a:t>
            </a:r>
            <a:r>
              <a:rPr lang="id-ID" sz="1100" dirty="0" smtClean="0"/>
              <a:t>it kekuasaan</a:t>
            </a:r>
            <a:endParaRPr lang="en-US" sz="1100" dirty="0" smtClean="0"/>
          </a:p>
          <a:p>
            <a:pPr algn="just"/>
            <a:r>
              <a:rPr lang="id-ID" sz="1100" dirty="0"/>
              <a:t>Model ini berasal dari </a:t>
            </a:r>
            <a:r>
              <a:rPr lang="id-ID" sz="1100" dirty="0" smtClean="0"/>
              <a:t>Karl </a:t>
            </a:r>
            <a:r>
              <a:rPr lang="id-ID" sz="1100" dirty="0"/>
              <a:t>Marx </a:t>
            </a:r>
            <a:r>
              <a:rPr lang="en-US" sz="1100" dirty="0" smtClean="0"/>
              <a:t> </a:t>
            </a:r>
            <a:r>
              <a:rPr lang="id-ID" sz="1100" dirty="0" smtClean="0"/>
              <a:t>dikembangkan dari </a:t>
            </a:r>
            <a:r>
              <a:rPr lang="id-ID" sz="1100" dirty="0"/>
              <a:t>teori konflik. </a:t>
            </a:r>
            <a:r>
              <a:rPr lang="id-ID" sz="1100" dirty="0" smtClean="0"/>
              <a:t>Karl </a:t>
            </a:r>
            <a:r>
              <a:rPr lang="id-ID" sz="1100" dirty="0"/>
              <a:t>Marx, kelas dominan atau berkuasa, mengontrol semua institusi utama dalam masyarakat, dan negara </a:t>
            </a:r>
            <a:r>
              <a:rPr lang="id-ID" sz="1100" dirty="0" smtClean="0"/>
              <a:t>hanyalah </a:t>
            </a:r>
            <a:r>
              <a:rPr lang="id-ID" sz="1100" dirty="0"/>
              <a:t>sebuah instrumen dimana kelas penguasa menjalankan latihan kekuasaannya.</a:t>
            </a:r>
          </a:p>
          <a:p>
            <a:pPr algn="just"/>
            <a:r>
              <a:rPr lang="id-ID" sz="1100" dirty="0" smtClean="0"/>
              <a:t>Pandangan Marxis; negara menekankan kekuatan kelas atas terhadap kelas bawah, dan kelompok</a:t>
            </a:r>
            <a:r>
              <a:rPr lang="en-US" sz="1100" dirty="0" smtClean="0"/>
              <a:t> </a:t>
            </a:r>
            <a:r>
              <a:rPr lang="id-ID" sz="1100" dirty="0" smtClean="0"/>
              <a:t>elit terhadap seluruh penduduk. Negara, menurut </a:t>
            </a:r>
            <a:r>
              <a:rPr lang="id-ID" sz="1100" dirty="0"/>
              <a:t>Marx bukan untuk perwakilan, lembaga rasional,  tetapi merupakan ekspresi dari kehendak kelas penguasa.</a:t>
            </a:r>
          </a:p>
          <a:p>
            <a:pPr algn="just"/>
            <a:r>
              <a:rPr lang="id-ID" sz="1100" dirty="0"/>
              <a:t>Teori Marx diuraikan </a:t>
            </a:r>
            <a:r>
              <a:rPr lang="en-US" sz="1100" dirty="0" err="1" smtClean="0"/>
              <a:t>lagi</a:t>
            </a:r>
            <a:r>
              <a:rPr lang="en-US" sz="1100" dirty="0" smtClean="0"/>
              <a:t> </a:t>
            </a:r>
            <a:r>
              <a:rPr lang="id-ID" sz="1100" dirty="0" smtClean="0"/>
              <a:t>oleh </a:t>
            </a:r>
            <a:r>
              <a:rPr lang="id-ID" sz="1100" dirty="0"/>
              <a:t>C. Wright </a:t>
            </a:r>
            <a:r>
              <a:rPr lang="id-ID" sz="1100" dirty="0" smtClean="0"/>
              <a:t>Mills</a:t>
            </a:r>
            <a:r>
              <a:rPr lang="en-US" sz="1100" dirty="0" smtClean="0"/>
              <a:t> </a:t>
            </a:r>
            <a:r>
              <a:rPr lang="en-US" sz="1100" dirty="0" err="1" smtClean="0"/>
              <a:t>yg</a:t>
            </a:r>
            <a:r>
              <a:rPr lang="id-ID" sz="1100" dirty="0" smtClean="0"/>
              <a:t> </a:t>
            </a:r>
            <a:r>
              <a:rPr lang="id-ID" sz="1100" dirty="0"/>
              <a:t>mempopulerkan </a:t>
            </a:r>
            <a:r>
              <a:rPr lang="id-ID" sz="1100" dirty="0" smtClean="0"/>
              <a:t>istilah </a:t>
            </a:r>
            <a:r>
              <a:rPr lang="id-ID" sz="1100" dirty="0"/>
              <a:t>elite kekuasaan. Mills menyerang model pluralis, dengan alasan bahwa struktur kekuatan sebenarnya terdiri dari orang-orang baik yang diposisikan di tiga bidang; ekonomi, pemerintah, dan militer. Ketiga lembaga dianggap </a:t>
            </a:r>
            <a:r>
              <a:rPr lang="en-US" sz="1100" dirty="0" smtClean="0"/>
              <a:t>sebagai </a:t>
            </a:r>
            <a:r>
              <a:rPr lang="id-ID" sz="1100" dirty="0" smtClean="0"/>
              <a:t>benteng </a:t>
            </a:r>
            <a:r>
              <a:rPr lang="id-ID" sz="1100" dirty="0"/>
              <a:t>dari elite </a:t>
            </a:r>
            <a:r>
              <a:rPr lang="id-ID" sz="1100" dirty="0" smtClean="0"/>
              <a:t>kekuasaan</a:t>
            </a:r>
            <a:r>
              <a:rPr lang="en-US" sz="1100" dirty="0" smtClean="0"/>
              <a:t>. </a:t>
            </a:r>
            <a:endParaRPr lang="id-ID" sz="1100" dirty="0"/>
          </a:p>
        </p:txBody>
      </p:sp>
      <p:sp>
        <p:nvSpPr>
          <p:cNvPr id="8" name="Rounded Rectangular Callout 7"/>
          <p:cNvSpPr/>
          <p:nvPr/>
        </p:nvSpPr>
        <p:spPr>
          <a:xfrm>
            <a:off x="21770" y="3733800"/>
            <a:ext cx="3254829" cy="2971800"/>
          </a:xfrm>
          <a:prstGeom prst="wedgeRoundRectCallout">
            <a:avLst>
              <a:gd name="adj1" fmla="val 58849"/>
              <a:gd name="adj2" fmla="val -1520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t>c. </a:t>
            </a:r>
            <a:r>
              <a:rPr lang="id-ID" sz="1100" dirty="0"/>
              <a:t>Negara otonom</a:t>
            </a:r>
          </a:p>
          <a:p>
            <a:pPr algn="just"/>
            <a:r>
              <a:rPr lang="id-ID" sz="1100" dirty="0"/>
              <a:t>Model negara otonom;  menafsirkan negara sebagai unsur utama dari konstituen. Dari perspektif ini, negara mengembangkan kepentingan sendiri, berusaha mempromosikan independensi kepentingan lain dan masyarakat yang diduga berfungsi. Negara tidak mencerminkan kebutuhan kelompok dominan, seperti teori yang dikemukakan Marx. Hal tersebut hanyalah organisasi administratif untuk kepentingan pribadi, seperti kompleksitas pemeliharaan birokrasi dan perlindungan hak-hak istimewa.</a:t>
            </a:r>
          </a:p>
          <a:p>
            <a:pPr algn="just"/>
            <a:r>
              <a:rPr lang="id-ID" sz="1100" dirty="0"/>
              <a:t>Teori negara otonom mencatat  negara cenderung tumbuh dari waktu ke waktu, termasuk kemungkinan ekspansi di luar batas-batas  mereka. </a:t>
            </a:r>
          </a:p>
        </p:txBody>
      </p:sp>
      <p:sp>
        <p:nvSpPr>
          <p:cNvPr id="9" name="Rounded Rectangular Callout 8"/>
          <p:cNvSpPr/>
          <p:nvPr/>
        </p:nvSpPr>
        <p:spPr>
          <a:xfrm>
            <a:off x="4800600" y="3733800"/>
            <a:ext cx="4343400" cy="2895600"/>
          </a:xfrm>
          <a:prstGeom prst="wedgeRoundRectCallout">
            <a:avLst>
              <a:gd name="adj1" fmla="val -64859"/>
              <a:gd name="adj2" fmla="val 571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100" dirty="0"/>
              <a:t>d. </a:t>
            </a:r>
            <a:r>
              <a:rPr lang="id-ID" sz="1100" dirty="0" smtClean="0"/>
              <a:t>Teori</a:t>
            </a:r>
            <a:r>
              <a:rPr lang="en-US" sz="1100" dirty="0" smtClean="0"/>
              <a:t> </a:t>
            </a:r>
            <a:r>
              <a:rPr lang="id-ID" sz="1100" dirty="0" smtClean="0"/>
              <a:t> </a:t>
            </a:r>
            <a:r>
              <a:rPr lang="en-US" sz="1100" dirty="0" smtClean="0"/>
              <a:t>f</a:t>
            </a:r>
            <a:r>
              <a:rPr lang="id-ID" sz="1100" dirty="0" smtClean="0"/>
              <a:t>eminis </a:t>
            </a:r>
            <a:r>
              <a:rPr lang="en-US" sz="1100" dirty="0" smtClean="0"/>
              <a:t> </a:t>
            </a:r>
            <a:r>
              <a:rPr lang="id-ID" sz="1100" dirty="0" smtClean="0"/>
              <a:t>dari </a:t>
            </a:r>
            <a:r>
              <a:rPr lang="en-US" sz="1100" dirty="0" smtClean="0"/>
              <a:t> n</a:t>
            </a:r>
            <a:r>
              <a:rPr lang="id-ID" sz="1100" dirty="0" smtClean="0"/>
              <a:t>egara</a:t>
            </a:r>
            <a:endParaRPr lang="id-ID" sz="1100" dirty="0"/>
          </a:p>
          <a:p>
            <a:pPr algn="just"/>
            <a:r>
              <a:rPr lang="id-ID" sz="1100" dirty="0"/>
              <a:t>Teori feminis ini menyimpang dari model teori sebelumnya </a:t>
            </a:r>
            <a:r>
              <a:rPr lang="id-ID" sz="1100" dirty="0" smtClean="0"/>
              <a:t>melihat </a:t>
            </a:r>
            <a:r>
              <a:rPr lang="id-ID" sz="1100" dirty="0"/>
              <a:t>laki-laki  </a:t>
            </a:r>
            <a:r>
              <a:rPr lang="id-ID" sz="1100" dirty="0" smtClean="0"/>
              <a:t>memiliki </a:t>
            </a:r>
            <a:r>
              <a:rPr lang="id-ID" sz="1100" dirty="0"/>
              <a:t>kekuatan paling penting dalam masyarakat. </a:t>
            </a:r>
            <a:r>
              <a:rPr lang="en-US" sz="1100" dirty="0" err="1" smtClean="0"/>
              <a:t>Karena</a:t>
            </a:r>
            <a:r>
              <a:rPr lang="id-ID" sz="1100" dirty="0" smtClean="0"/>
              <a:t> </a:t>
            </a:r>
            <a:r>
              <a:rPr lang="id-ID" sz="1100" dirty="0"/>
              <a:t>pluralis melihat kekuasaan  tersebar luas melalui sistem kelas. </a:t>
            </a:r>
            <a:r>
              <a:rPr lang="en-US" sz="1100" dirty="0" smtClean="0"/>
              <a:t>Dan</a:t>
            </a:r>
            <a:r>
              <a:rPr lang="id-ID" sz="1100" dirty="0" smtClean="0"/>
              <a:t> </a:t>
            </a:r>
            <a:r>
              <a:rPr lang="id-ID" sz="1100" dirty="0"/>
              <a:t>teori kekuasaan elite melihat kekuatan politik langsung terkait dengan kepentingan kelas atas; </a:t>
            </a:r>
            <a:r>
              <a:rPr lang="en-US" sz="1100" dirty="0" err="1" smtClean="0"/>
              <a:t>kemudian</a:t>
            </a:r>
            <a:r>
              <a:rPr lang="en-US" sz="1100" dirty="0" smtClean="0"/>
              <a:t> </a:t>
            </a:r>
            <a:r>
              <a:rPr lang="id-ID" sz="1100" dirty="0" smtClean="0"/>
              <a:t>teori</a:t>
            </a:r>
            <a:r>
              <a:rPr lang="en-US" sz="1100" dirty="0" smtClean="0"/>
              <a:t> </a:t>
            </a:r>
            <a:r>
              <a:rPr lang="id-ID" sz="1100" dirty="0" smtClean="0"/>
              <a:t> </a:t>
            </a:r>
            <a:r>
              <a:rPr lang="id-ID" sz="1100" dirty="0"/>
              <a:t>negara </a:t>
            </a:r>
            <a:r>
              <a:rPr lang="en-US" sz="1100" dirty="0" smtClean="0"/>
              <a:t> </a:t>
            </a:r>
            <a:r>
              <a:rPr lang="id-ID" sz="1100" dirty="0" smtClean="0"/>
              <a:t>otonom </a:t>
            </a:r>
            <a:r>
              <a:rPr lang="en-US" sz="1100" dirty="0" smtClean="0"/>
              <a:t> </a:t>
            </a:r>
            <a:r>
              <a:rPr lang="id-ID" sz="1100" dirty="0" smtClean="0"/>
              <a:t>melihat </a:t>
            </a:r>
            <a:r>
              <a:rPr lang="en-US" sz="1100" dirty="0" smtClean="0"/>
              <a:t> </a:t>
            </a:r>
            <a:r>
              <a:rPr lang="id-ID" sz="1100" dirty="0" smtClean="0"/>
              <a:t>negara </a:t>
            </a:r>
            <a:r>
              <a:rPr lang="en-US" sz="1100" dirty="0" smtClean="0"/>
              <a:t> </a:t>
            </a:r>
            <a:r>
              <a:rPr lang="id-ID" sz="1100" dirty="0" smtClean="0"/>
              <a:t>sebagai </a:t>
            </a:r>
            <a:r>
              <a:rPr lang="en-US" sz="1100" dirty="0" smtClean="0"/>
              <a:t> </a:t>
            </a:r>
            <a:r>
              <a:rPr lang="id-ID" sz="1100" dirty="0" smtClean="0"/>
              <a:t>relatif </a:t>
            </a:r>
            <a:r>
              <a:rPr lang="en-US" sz="1100" dirty="0" smtClean="0"/>
              <a:t> </a:t>
            </a:r>
            <a:r>
              <a:rPr lang="id-ID" sz="1100" dirty="0" smtClean="0"/>
              <a:t>independen </a:t>
            </a:r>
            <a:r>
              <a:rPr lang="en-US" sz="1100" dirty="0" smtClean="0"/>
              <a:t> </a:t>
            </a:r>
            <a:r>
              <a:rPr lang="id-ID" sz="1100" dirty="0" smtClean="0"/>
              <a:t>dari </a:t>
            </a:r>
            <a:r>
              <a:rPr lang="en-US" sz="1100" dirty="0" smtClean="0"/>
              <a:t> </a:t>
            </a:r>
            <a:r>
              <a:rPr lang="id-ID" sz="1100" dirty="0" smtClean="0"/>
              <a:t>kepentingan </a:t>
            </a:r>
            <a:r>
              <a:rPr lang="en-US" sz="1100" dirty="0" smtClean="0"/>
              <a:t> </a:t>
            </a:r>
            <a:r>
              <a:rPr lang="id-ID" sz="1100" dirty="0" smtClean="0"/>
              <a:t>kelas</a:t>
            </a:r>
            <a:r>
              <a:rPr lang="id-ID" sz="1100" dirty="0"/>
              <a:t>.</a:t>
            </a:r>
          </a:p>
          <a:p>
            <a:pPr algn="just"/>
            <a:r>
              <a:rPr lang="en-US" sz="1100" dirty="0" err="1" smtClean="0"/>
              <a:t>Sedangkan</a:t>
            </a:r>
            <a:r>
              <a:rPr lang="en-US" sz="1100" dirty="0" smtClean="0"/>
              <a:t> </a:t>
            </a:r>
            <a:r>
              <a:rPr lang="en-US" sz="1100" dirty="0" err="1" smtClean="0"/>
              <a:t>untuk</a:t>
            </a:r>
            <a:r>
              <a:rPr lang="en-US" sz="1100" dirty="0" smtClean="0"/>
              <a:t> </a:t>
            </a:r>
            <a:r>
              <a:rPr lang="en-US" sz="1100" dirty="0" err="1" smtClean="0"/>
              <a:t>teori</a:t>
            </a:r>
            <a:r>
              <a:rPr lang="en-US" sz="1100" dirty="0" smtClean="0"/>
              <a:t> </a:t>
            </a:r>
            <a:r>
              <a:rPr lang="en-US" sz="1100" dirty="0" err="1" smtClean="0"/>
              <a:t>ini</a:t>
            </a:r>
            <a:r>
              <a:rPr lang="en-US" sz="1100" dirty="0" smtClean="0"/>
              <a:t>, </a:t>
            </a:r>
            <a:r>
              <a:rPr lang="en-US" sz="1100" dirty="0" smtClean="0"/>
              <a:t>b</a:t>
            </a:r>
            <a:r>
              <a:rPr lang="id-ID" sz="1100" dirty="0" smtClean="0"/>
              <a:t>eberapa </a:t>
            </a:r>
            <a:r>
              <a:rPr lang="en-US" sz="1100" dirty="0" err="1" smtClean="0"/>
              <a:t>dari</a:t>
            </a:r>
            <a:r>
              <a:rPr lang="en-US" sz="1100" dirty="0" smtClean="0"/>
              <a:t> </a:t>
            </a:r>
            <a:r>
              <a:rPr lang="id-ID" sz="1100" dirty="0" smtClean="0"/>
              <a:t>teori </a:t>
            </a:r>
            <a:r>
              <a:rPr lang="id-ID" sz="1100" dirty="0"/>
              <a:t>feminis </a:t>
            </a:r>
            <a:r>
              <a:rPr lang="id-ID" sz="1100" dirty="0" smtClean="0"/>
              <a:t>berpendapat</a:t>
            </a:r>
            <a:r>
              <a:rPr lang="en-US" sz="1100" dirty="0" smtClean="0"/>
              <a:t>; </a:t>
            </a:r>
            <a:r>
              <a:rPr lang="id-ID" sz="1100" dirty="0" smtClean="0"/>
              <a:t>semua </a:t>
            </a:r>
            <a:r>
              <a:rPr lang="id-ID" sz="1100" dirty="0"/>
              <a:t>lembaga negara lebih mencerminkan keberadaan laki-laki sebagai pemegang </a:t>
            </a:r>
            <a:r>
              <a:rPr lang="id-ID" sz="1100" dirty="0" smtClean="0"/>
              <a:t>kekuasaan</a:t>
            </a:r>
            <a:r>
              <a:rPr lang="en-US" sz="1100" dirty="0" smtClean="0"/>
              <a:t>, </a:t>
            </a:r>
            <a:r>
              <a:rPr lang="id-ID" sz="1100" dirty="0" smtClean="0"/>
              <a:t>melihat </a:t>
            </a:r>
            <a:r>
              <a:rPr lang="id-ID" sz="1100" dirty="0"/>
              <a:t>negara sebagai fundamental patriarkal, di mana negara sebagai organisasi tetap mewujudkan prinsip bahwa laki-laki lebih kuat daripada perempuan. Feminis teori negara menyimpulkan bahwa meskipun kehadiran perempuan kuat di beberapa negara terutama untuk kepentingan laki-laki,  tindakan negara akan cenderung mendukung ketidak-setaraan gender.</a:t>
            </a:r>
          </a:p>
        </p:txBody>
      </p:sp>
      <p:sp>
        <p:nvSpPr>
          <p:cNvPr id="3" name="Action Button: Home 2">
            <a:hlinkClick r:id="rId4" action="ppaction://hlinksldjump" highlightClick="1"/>
          </p:cNvPr>
          <p:cNvSpPr/>
          <p:nvPr/>
        </p:nvSpPr>
        <p:spPr>
          <a:xfrm>
            <a:off x="3581400" y="5943600"/>
            <a:ext cx="609600" cy="533400"/>
          </a:xfrm>
          <a:prstGeom prst="actionButtonHome">
            <a:avLst/>
          </a:prstGeom>
          <a:solidFill>
            <a:srgbClr val="FF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9218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Perubahan Sosial</a:t>
            </a:r>
            <a:endParaRPr lang="en-US" dirty="0"/>
          </a:p>
        </p:txBody>
      </p:sp>
      <p:sp>
        <p:nvSpPr>
          <p:cNvPr id="4" name="Flowchart: Punched Tape 3"/>
          <p:cNvSpPr/>
          <p:nvPr/>
        </p:nvSpPr>
        <p:spPr>
          <a:xfrm>
            <a:off x="990600" y="914400"/>
            <a:ext cx="1828800" cy="685800"/>
          </a:xfrm>
          <a:prstGeom prst="flowChartPunchedTape">
            <a:avLst/>
          </a:prstGeom>
        </p:spPr>
        <p:style>
          <a:lnRef idx="2">
            <a:schemeClr val="accent2"/>
          </a:lnRef>
          <a:fillRef idx="1">
            <a:schemeClr val="lt1"/>
          </a:fillRef>
          <a:effectRef idx="0">
            <a:schemeClr val="accent2"/>
          </a:effectRef>
          <a:fontRef idx="minor">
            <a:schemeClr val="dk1"/>
          </a:fontRef>
        </p:style>
        <p:txBody>
          <a:bodyPr rtlCol="0" anchor="ctr"/>
          <a:lstStyle/>
          <a:p>
            <a:r>
              <a:rPr lang="id-ID" sz="2400" dirty="0"/>
              <a:t>Pengertian</a:t>
            </a:r>
          </a:p>
        </p:txBody>
      </p:sp>
      <p:sp>
        <p:nvSpPr>
          <p:cNvPr id="5" name="Flowchart: Magnetic Disk 4"/>
          <p:cNvSpPr/>
          <p:nvPr/>
        </p:nvSpPr>
        <p:spPr>
          <a:xfrm>
            <a:off x="914400" y="2057400"/>
            <a:ext cx="2057400" cy="612648"/>
          </a:xfrm>
          <a:prstGeom prst="flowChartMagneticDisk">
            <a:avLst/>
          </a:prstGeom>
        </p:spPr>
        <p:style>
          <a:lnRef idx="3">
            <a:schemeClr val="lt1"/>
          </a:lnRef>
          <a:fillRef idx="1">
            <a:schemeClr val="accent3"/>
          </a:fillRef>
          <a:effectRef idx="1">
            <a:schemeClr val="accent3"/>
          </a:effectRef>
          <a:fontRef idx="minor">
            <a:schemeClr val="lt1"/>
          </a:fontRef>
        </p:style>
        <p:txBody>
          <a:bodyPr rtlCol="0" anchor="ctr"/>
          <a:lstStyle/>
          <a:p>
            <a:r>
              <a:rPr lang="id-ID" altLang="id-ID" b="1" dirty="0"/>
              <a:t>S</a:t>
            </a:r>
            <a:r>
              <a:rPr lang="en-US" altLang="id-ID" b="1" dirty="0" err="1"/>
              <a:t>elo</a:t>
            </a:r>
            <a:r>
              <a:rPr lang="en-US" altLang="id-ID" b="1" dirty="0"/>
              <a:t> </a:t>
            </a:r>
            <a:r>
              <a:rPr lang="id-ID" altLang="id-ID" b="1" dirty="0"/>
              <a:t>S</a:t>
            </a:r>
            <a:r>
              <a:rPr lang="en-US" altLang="id-ID" b="1" dirty="0" err="1"/>
              <a:t>oemardjan</a:t>
            </a:r>
            <a:endParaRPr lang="id-ID" altLang="id-ID" b="1" dirty="0"/>
          </a:p>
        </p:txBody>
      </p:sp>
      <p:sp>
        <p:nvSpPr>
          <p:cNvPr id="6" name="Flowchart: Direct Access Storage 5"/>
          <p:cNvSpPr/>
          <p:nvPr/>
        </p:nvSpPr>
        <p:spPr>
          <a:xfrm>
            <a:off x="228600" y="3810000"/>
            <a:ext cx="3124200" cy="685800"/>
          </a:xfrm>
          <a:prstGeom prst="flowChartMagneticDrum">
            <a:avLst/>
          </a:prstGeom>
        </p:spPr>
        <p:style>
          <a:lnRef idx="3">
            <a:schemeClr val="lt1"/>
          </a:lnRef>
          <a:fillRef idx="1">
            <a:schemeClr val="accent5"/>
          </a:fillRef>
          <a:effectRef idx="1">
            <a:schemeClr val="accent5"/>
          </a:effectRef>
          <a:fontRef idx="minor">
            <a:schemeClr val="lt1"/>
          </a:fontRef>
        </p:style>
        <p:txBody>
          <a:bodyPr rtlCol="0" anchor="ctr"/>
          <a:lstStyle/>
          <a:p>
            <a:r>
              <a:rPr lang="id-ID" altLang="id-ID" b="1" dirty="0"/>
              <a:t>K</a:t>
            </a:r>
            <a:r>
              <a:rPr lang="en-US" altLang="id-ID" b="1" dirty="0" err="1"/>
              <a:t>ingsley</a:t>
            </a:r>
            <a:r>
              <a:rPr lang="en-US" altLang="id-ID" b="1" dirty="0"/>
              <a:t> </a:t>
            </a:r>
            <a:r>
              <a:rPr lang="id-ID" altLang="id-ID" b="1" dirty="0"/>
              <a:t>D</a:t>
            </a:r>
            <a:r>
              <a:rPr lang="en-US" altLang="id-ID" b="1" dirty="0" err="1"/>
              <a:t>avis</a:t>
            </a:r>
            <a:endParaRPr lang="id-ID" altLang="id-ID" b="1" dirty="0"/>
          </a:p>
        </p:txBody>
      </p:sp>
      <p:sp>
        <p:nvSpPr>
          <p:cNvPr id="7" name="Flowchart: Display 6"/>
          <p:cNvSpPr/>
          <p:nvPr/>
        </p:nvSpPr>
        <p:spPr>
          <a:xfrm>
            <a:off x="0" y="5410200"/>
            <a:ext cx="3962400" cy="612648"/>
          </a:xfrm>
          <a:prstGeom prst="flowChartDisplay">
            <a:avLst/>
          </a:prstGeom>
        </p:spPr>
        <p:style>
          <a:lnRef idx="3">
            <a:schemeClr val="lt1"/>
          </a:lnRef>
          <a:fillRef idx="1">
            <a:schemeClr val="accent6"/>
          </a:fillRef>
          <a:effectRef idx="1">
            <a:schemeClr val="accent6"/>
          </a:effectRef>
          <a:fontRef idx="minor">
            <a:schemeClr val="lt1"/>
          </a:fontRef>
        </p:style>
        <p:txBody>
          <a:bodyPr rtlCol="0" anchor="ctr"/>
          <a:lstStyle/>
          <a:p>
            <a:pPr algn="just"/>
            <a:r>
              <a:rPr lang="id-ID" altLang="id-ID" b="1" dirty="0"/>
              <a:t>Margaret L. Andersen dan Howard F. Taylor</a:t>
            </a:r>
          </a:p>
        </p:txBody>
      </p:sp>
      <p:sp>
        <p:nvSpPr>
          <p:cNvPr id="8" name="Cloud 7"/>
          <p:cNvSpPr/>
          <p:nvPr/>
        </p:nvSpPr>
        <p:spPr>
          <a:xfrm>
            <a:off x="2743200" y="914400"/>
            <a:ext cx="6019800" cy="2514600"/>
          </a:xfrm>
          <a:prstGeom prst="cloud">
            <a:avLst/>
          </a:prstGeom>
        </p:spPr>
        <p:style>
          <a:lnRef idx="0">
            <a:schemeClr val="accent3"/>
          </a:lnRef>
          <a:fillRef idx="3">
            <a:schemeClr val="accent3"/>
          </a:fillRef>
          <a:effectRef idx="3">
            <a:schemeClr val="accent3"/>
          </a:effectRef>
          <a:fontRef idx="minor">
            <a:schemeClr val="lt1"/>
          </a:fontRef>
        </p:style>
        <p:txBody>
          <a:bodyPr rtlCol="0" anchor="ctr"/>
          <a:lstStyle/>
          <a:p>
            <a:pPr algn="just"/>
            <a:r>
              <a:rPr lang="id-ID" altLang="id-ID" dirty="0"/>
              <a:t>P</a:t>
            </a:r>
            <a:r>
              <a:rPr lang="en-US" altLang="id-ID" dirty="0" err="1"/>
              <a:t>erubahan</a:t>
            </a:r>
            <a:r>
              <a:rPr lang="en-US" altLang="id-ID" dirty="0"/>
              <a:t> </a:t>
            </a:r>
            <a:r>
              <a:rPr lang="en-US" altLang="id-ID" dirty="0" err="1"/>
              <a:t>pada</a:t>
            </a:r>
            <a:r>
              <a:rPr lang="en-US" altLang="id-ID" dirty="0"/>
              <a:t> </a:t>
            </a:r>
            <a:r>
              <a:rPr lang="en-US" altLang="id-ID" dirty="0" err="1"/>
              <a:t>lembaga-lembaga</a:t>
            </a:r>
            <a:r>
              <a:rPr lang="en-US" altLang="id-ID" dirty="0"/>
              <a:t> </a:t>
            </a:r>
            <a:r>
              <a:rPr lang="en-US" altLang="id-ID" dirty="0" err="1"/>
              <a:t>kemasyarakatan</a:t>
            </a:r>
            <a:r>
              <a:rPr lang="en-US" altLang="id-ID" dirty="0"/>
              <a:t> di </a:t>
            </a:r>
            <a:r>
              <a:rPr lang="en-US" altLang="id-ID" dirty="0" err="1"/>
              <a:t>dalam</a:t>
            </a:r>
            <a:r>
              <a:rPr lang="en-US" altLang="id-ID" dirty="0"/>
              <a:t> </a:t>
            </a:r>
            <a:r>
              <a:rPr lang="en-US" altLang="id-ID" dirty="0" err="1"/>
              <a:t>suatu</a:t>
            </a:r>
            <a:r>
              <a:rPr lang="en-US" altLang="id-ID" dirty="0"/>
              <a:t> </a:t>
            </a:r>
            <a:r>
              <a:rPr lang="en-US" altLang="id-ID" dirty="0" err="1"/>
              <a:t>masyarakat</a:t>
            </a:r>
            <a:r>
              <a:rPr lang="en-US" altLang="id-ID" dirty="0"/>
              <a:t>, yang </a:t>
            </a:r>
            <a:r>
              <a:rPr lang="en-US" altLang="id-ID" dirty="0" err="1"/>
              <a:t>mempengaruhi</a:t>
            </a:r>
            <a:r>
              <a:rPr lang="en-US" altLang="id-ID" dirty="0"/>
              <a:t> </a:t>
            </a:r>
            <a:r>
              <a:rPr lang="en-US" altLang="id-ID" dirty="0" err="1"/>
              <a:t>sistem</a:t>
            </a:r>
            <a:r>
              <a:rPr lang="en-US" altLang="id-ID" dirty="0"/>
              <a:t> </a:t>
            </a:r>
            <a:r>
              <a:rPr lang="en-US" altLang="id-ID" dirty="0" err="1"/>
              <a:t>sosialnya</a:t>
            </a:r>
            <a:r>
              <a:rPr lang="en-US" altLang="id-ID" dirty="0"/>
              <a:t>, </a:t>
            </a:r>
            <a:r>
              <a:rPr lang="en-US" altLang="id-ID" dirty="0" err="1"/>
              <a:t>termauk</a:t>
            </a:r>
            <a:r>
              <a:rPr lang="en-US" altLang="id-ID" dirty="0"/>
              <a:t> di </a:t>
            </a:r>
            <a:r>
              <a:rPr lang="en-US" altLang="id-ID" dirty="0" err="1"/>
              <a:t>dalamnya</a:t>
            </a:r>
            <a:r>
              <a:rPr lang="en-US" altLang="id-ID" dirty="0"/>
              <a:t> </a:t>
            </a:r>
            <a:r>
              <a:rPr lang="en-US" altLang="id-ID" dirty="0" err="1"/>
              <a:t>nilai-nilai</a:t>
            </a:r>
            <a:r>
              <a:rPr lang="en-US" altLang="id-ID" dirty="0"/>
              <a:t>, </a:t>
            </a:r>
            <a:r>
              <a:rPr lang="en-US" altLang="id-ID" dirty="0" err="1"/>
              <a:t>sikap</a:t>
            </a:r>
            <a:r>
              <a:rPr lang="en-US" altLang="id-ID" dirty="0"/>
              <a:t>, </a:t>
            </a:r>
            <a:r>
              <a:rPr lang="en-US" altLang="id-ID" dirty="0" err="1"/>
              <a:t>dan</a:t>
            </a:r>
            <a:r>
              <a:rPr lang="en-US" altLang="id-ID" dirty="0"/>
              <a:t> </a:t>
            </a:r>
            <a:r>
              <a:rPr lang="en-US" altLang="id-ID" dirty="0" err="1"/>
              <a:t>pola</a:t>
            </a:r>
            <a:r>
              <a:rPr lang="en-US" altLang="id-ID" dirty="0"/>
              <a:t> </a:t>
            </a:r>
            <a:r>
              <a:rPr lang="en-US" altLang="id-ID" dirty="0" err="1"/>
              <a:t>perilaku</a:t>
            </a:r>
            <a:r>
              <a:rPr lang="en-US" altLang="id-ID" dirty="0"/>
              <a:t> di </a:t>
            </a:r>
            <a:r>
              <a:rPr lang="en-US" altLang="id-ID" dirty="0" err="1"/>
              <a:t>antara</a:t>
            </a:r>
            <a:r>
              <a:rPr lang="en-US" altLang="id-ID" dirty="0"/>
              <a:t> </a:t>
            </a:r>
            <a:r>
              <a:rPr lang="en-US" altLang="id-ID" dirty="0" err="1"/>
              <a:t>kelompok-kelompok</a:t>
            </a:r>
            <a:r>
              <a:rPr lang="en-US" altLang="id-ID" dirty="0"/>
              <a:t> </a:t>
            </a:r>
            <a:r>
              <a:rPr lang="en-US" altLang="id-ID" dirty="0" err="1"/>
              <a:t>dalam</a:t>
            </a:r>
            <a:r>
              <a:rPr lang="en-US" altLang="id-ID" dirty="0"/>
              <a:t> </a:t>
            </a:r>
            <a:r>
              <a:rPr lang="en-US" altLang="id-ID" dirty="0" err="1"/>
              <a:t>masyarakat</a:t>
            </a:r>
            <a:r>
              <a:rPr lang="id-ID" altLang="id-ID" dirty="0"/>
              <a:t>.</a:t>
            </a:r>
            <a:endParaRPr lang="en-US" altLang="id-ID" dirty="0"/>
          </a:p>
        </p:txBody>
      </p:sp>
      <p:sp>
        <p:nvSpPr>
          <p:cNvPr id="9" name="Explosion 2 8"/>
          <p:cNvSpPr/>
          <p:nvPr/>
        </p:nvSpPr>
        <p:spPr>
          <a:xfrm>
            <a:off x="2667000" y="3200400"/>
            <a:ext cx="5943600" cy="1676400"/>
          </a:xfrm>
          <a:prstGeom prst="irregularSeal2">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altLang="id-ID" dirty="0" err="1" smtClean="0"/>
              <a:t>Perubahan</a:t>
            </a:r>
            <a:r>
              <a:rPr lang="en-US" altLang="id-ID" dirty="0" smtClean="0"/>
              <a:t> </a:t>
            </a:r>
            <a:r>
              <a:rPr lang="en-US" altLang="id-ID" dirty="0"/>
              <a:t>yang </a:t>
            </a:r>
            <a:r>
              <a:rPr lang="en-US" altLang="id-ID" dirty="0" err="1"/>
              <a:t>terjadi</a:t>
            </a:r>
            <a:r>
              <a:rPr lang="en-US" altLang="id-ID" dirty="0"/>
              <a:t> </a:t>
            </a:r>
            <a:r>
              <a:rPr lang="en-US" altLang="id-ID" dirty="0" err="1"/>
              <a:t>dalam</a:t>
            </a:r>
            <a:r>
              <a:rPr lang="en-US" altLang="id-ID" dirty="0"/>
              <a:t> </a:t>
            </a:r>
            <a:r>
              <a:rPr lang="en-US" altLang="id-ID" dirty="0" err="1"/>
              <a:t>struktur</a:t>
            </a:r>
            <a:r>
              <a:rPr lang="en-US" altLang="id-ID" dirty="0"/>
              <a:t> </a:t>
            </a:r>
            <a:r>
              <a:rPr lang="en-US" altLang="id-ID" dirty="0" err="1"/>
              <a:t>dan</a:t>
            </a:r>
            <a:r>
              <a:rPr lang="en-US" altLang="id-ID" dirty="0"/>
              <a:t> </a:t>
            </a:r>
            <a:r>
              <a:rPr lang="en-US" altLang="id-ID" dirty="0" err="1"/>
              <a:t>fungsi</a:t>
            </a:r>
            <a:r>
              <a:rPr lang="en-US" altLang="id-ID" dirty="0"/>
              <a:t> </a:t>
            </a:r>
            <a:r>
              <a:rPr lang="en-US" altLang="id-ID" dirty="0" err="1"/>
              <a:t>dalam</a:t>
            </a:r>
            <a:r>
              <a:rPr lang="en-US" altLang="id-ID" dirty="0"/>
              <a:t> </a:t>
            </a:r>
            <a:r>
              <a:rPr lang="en-US" altLang="id-ID" dirty="0" err="1"/>
              <a:t>masyar</a:t>
            </a:r>
            <a:r>
              <a:rPr lang="id-ID" altLang="id-ID" dirty="0"/>
              <a:t>a</a:t>
            </a:r>
            <a:r>
              <a:rPr lang="en-US" altLang="id-ID" dirty="0" err="1"/>
              <a:t>kat</a:t>
            </a:r>
            <a:r>
              <a:rPr lang="id-ID" altLang="id-ID" dirty="0"/>
              <a:t>.</a:t>
            </a:r>
          </a:p>
        </p:txBody>
      </p:sp>
      <p:sp>
        <p:nvSpPr>
          <p:cNvPr id="11" name="Explosion 1 10"/>
          <p:cNvSpPr/>
          <p:nvPr/>
        </p:nvSpPr>
        <p:spPr>
          <a:xfrm>
            <a:off x="3243943" y="4392386"/>
            <a:ext cx="6324600" cy="2846614"/>
          </a:xfrm>
          <a:prstGeom prst="irregularSeal1">
            <a:avLst/>
          </a:prstGeom>
        </p:spPr>
        <p:style>
          <a:lnRef idx="0">
            <a:schemeClr val="accent6"/>
          </a:lnRef>
          <a:fillRef idx="3">
            <a:schemeClr val="accent6"/>
          </a:fillRef>
          <a:effectRef idx="3">
            <a:schemeClr val="accent6"/>
          </a:effectRef>
          <a:fontRef idx="minor">
            <a:schemeClr val="lt1"/>
          </a:fontRef>
        </p:style>
        <p:txBody>
          <a:bodyPr rtlCol="0" anchor="ctr"/>
          <a:lstStyle/>
          <a:p>
            <a:pPr algn="just"/>
            <a:r>
              <a:rPr lang="en-US" altLang="id-ID" dirty="0" err="1"/>
              <a:t>perubahan</a:t>
            </a:r>
            <a:r>
              <a:rPr lang="en-US" altLang="id-ID" dirty="0"/>
              <a:t> </a:t>
            </a:r>
            <a:r>
              <a:rPr lang="en-US" altLang="id-ID" dirty="0" err="1"/>
              <a:t>interaksi</a:t>
            </a:r>
            <a:r>
              <a:rPr lang="en-US" altLang="id-ID" dirty="0"/>
              <a:t> </a:t>
            </a:r>
            <a:r>
              <a:rPr lang="en-US" altLang="id-ID" dirty="0" err="1"/>
              <a:t>sosial</a:t>
            </a:r>
            <a:r>
              <a:rPr lang="en-US" altLang="id-ID" dirty="0"/>
              <a:t>, </a:t>
            </a:r>
            <a:r>
              <a:rPr lang="en-US" altLang="id-ID" dirty="0" err="1"/>
              <a:t>lembaga</a:t>
            </a:r>
            <a:r>
              <a:rPr lang="en-US" altLang="id-ID" dirty="0"/>
              <a:t>, </a:t>
            </a:r>
            <a:r>
              <a:rPr lang="en-US" altLang="id-ID" dirty="0" err="1"/>
              <a:t>sistem</a:t>
            </a:r>
            <a:r>
              <a:rPr lang="en-US" altLang="id-ID" dirty="0"/>
              <a:t> </a:t>
            </a:r>
            <a:r>
              <a:rPr lang="en-US" altLang="id-ID" dirty="0" err="1"/>
              <a:t>stratifikasi</a:t>
            </a:r>
            <a:r>
              <a:rPr lang="en-US" altLang="id-ID" dirty="0"/>
              <a:t>, </a:t>
            </a:r>
            <a:r>
              <a:rPr lang="en-US" altLang="id-ID" dirty="0" err="1"/>
              <a:t>dan</a:t>
            </a:r>
            <a:r>
              <a:rPr lang="en-US" altLang="id-ID" dirty="0"/>
              <a:t> </a:t>
            </a:r>
            <a:r>
              <a:rPr lang="en-US" altLang="id-ID" dirty="0" err="1"/>
              <a:t>unsur-unsur</a:t>
            </a:r>
            <a:r>
              <a:rPr lang="en-US" altLang="id-ID" dirty="0"/>
              <a:t> </a:t>
            </a:r>
            <a:r>
              <a:rPr lang="en-US" altLang="id-ID" dirty="0" err="1"/>
              <a:t>budaya</a:t>
            </a:r>
            <a:r>
              <a:rPr lang="en-US" altLang="id-ID" dirty="0"/>
              <a:t> </a:t>
            </a:r>
            <a:r>
              <a:rPr lang="en-US" altLang="id-ID" dirty="0" err="1"/>
              <a:t>dari</a:t>
            </a:r>
            <a:r>
              <a:rPr lang="en-US" altLang="id-ID" dirty="0"/>
              <a:t> </a:t>
            </a:r>
            <a:r>
              <a:rPr lang="en-US" altLang="id-ID" dirty="0" err="1"/>
              <a:t>waktu</a:t>
            </a:r>
            <a:r>
              <a:rPr lang="en-US" altLang="id-ID" dirty="0"/>
              <a:t> </a:t>
            </a:r>
            <a:r>
              <a:rPr lang="en-US" altLang="id-ID" dirty="0" err="1"/>
              <a:t>ke</a:t>
            </a:r>
            <a:r>
              <a:rPr lang="en-US" altLang="id-ID" dirty="0"/>
              <a:t> </a:t>
            </a:r>
            <a:r>
              <a:rPr lang="en-US" altLang="id-ID" dirty="0" err="1"/>
              <a:t>waktu</a:t>
            </a:r>
            <a:r>
              <a:rPr lang="id-ID" altLang="id-ID" dirty="0"/>
              <a:t>.</a:t>
            </a:r>
            <a:endParaRPr lang="en-US" altLang="id-ID" dirty="0"/>
          </a:p>
        </p:txBody>
      </p:sp>
      <p:sp>
        <p:nvSpPr>
          <p:cNvPr id="10" name="Action Button: Forward or Next 9">
            <a:hlinkClick r:id="rId3" action="ppaction://hlinksldjump" highlightClick="1"/>
          </p:cNvPr>
          <p:cNvSpPr/>
          <p:nvPr/>
        </p:nvSpPr>
        <p:spPr>
          <a:xfrm>
            <a:off x="3124200" y="6172200"/>
            <a:ext cx="533400" cy="381000"/>
          </a:xfrm>
          <a:prstGeom prst="actionButtonForwardNext">
            <a:avLst/>
          </a:prstGeom>
          <a:solidFill>
            <a:srgbClr val="FF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0195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Internal Storage 4"/>
          <p:cNvSpPr/>
          <p:nvPr/>
        </p:nvSpPr>
        <p:spPr>
          <a:xfrm>
            <a:off x="381000" y="1555102"/>
            <a:ext cx="8610600" cy="4693298"/>
          </a:xfrm>
          <a:prstGeom prst="flowChartInternalStorage">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id-ID" sz="1400" dirty="0"/>
              <a:t>1). Perubahan sosial yang </a:t>
            </a:r>
            <a:r>
              <a:rPr lang="id-ID" sz="1400" dirty="0" smtClean="0"/>
              <a:t>merata</a:t>
            </a:r>
            <a:r>
              <a:rPr lang="en-US" sz="1400" dirty="0"/>
              <a:t>.</a:t>
            </a:r>
            <a:endParaRPr lang="id-ID" sz="1400" dirty="0"/>
          </a:p>
          <a:p>
            <a:pPr algn="just"/>
            <a:r>
              <a:rPr lang="id-ID" sz="1400" dirty="0"/>
              <a:t>Perubahan sosial di berbagai bagian dalam masyarakat tidak semua berada pada tingkat yang sama.  Ada  beberapa bagian lain tertinggal di belakang. Ini adalah prinsip  ‘lag culture’.</a:t>
            </a:r>
          </a:p>
          <a:p>
            <a:pPr algn="just"/>
            <a:r>
              <a:rPr lang="id-ID" sz="1400" dirty="0"/>
              <a:t>2). Serangan dan konsekuensi dari perubahan sosial sering tak terduga. </a:t>
            </a:r>
          </a:p>
          <a:p>
            <a:pPr algn="just"/>
            <a:r>
              <a:rPr lang="id-ID" sz="1400" dirty="0"/>
              <a:t>Para penemu bom atom pada awal tahun 1940an, tidak bisa memprediksi perubahan besar dalam karakter hubungan internasional, termasuk perang dingin yang berlangsung hingga runtuhnya Uni Soviet pada  awal tahun 1990an,  munculnya tv, dll.</a:t>
            </a:r>
          </a:p>
          <a:p>
            <a:pPr algn="just"/>
            <a:r>
              <a:rPr lang="id-ID" sz="1400" dirty="0"/>
              <a:t>3). Perubahan sosial sering </a:t>
            </a:r>
            <a:r>
              <a:rPr lang="id-ID" sz="1400" dirty="0" smtClean="0"/>
              <a:t>di</a:t>
            </a:r>
            <a:r>
              <a:rPr lang="en-US" sz="1400" dirty="0" err="1" smtClean="0"/>
              <a:t>jadikan</a:t>
            </a:r>
            <a:r>
              <a:rPr lang="id-ID" sz="1400" dirty="0" smtClean="0"/>
              <a:t> </a:t>
            </a:r>
            <a:r>
              <a:rPr lang="id-ID" sz="1400" dirty="0"/>
              <a:t>konflik. </a:t>
            </a:r>
          </a:p>
          <a:p>
            <a:pPr algn="just"/>
            <a:r>
              <a:rPr lang="id-ID" sz="1400" dirty="0"/>
              <a:t>Perubahan sering memicu konflik </a:t>
            </a:r>
            <a:r>
              <a:rPr lang="en-US" sz="1400" dirty="0" err="1" smtClean="0"/>
              <a:t>pada</a:t>
            </a:r>
            <a:r>
              <a:rPr lang="id-ID" sz="1400" dirty="0" smtClean="0"/>
              <a:t> </a:t>
            </a:r>
            <a:r>
              <a:rPr lang="id-ID" sz="1400" dirty="0"/>
              <a:t>ras-etnis, </a:t>
            </a:r>
            <a:r>
              <a:rPr lang="id-ID" sz="1400" dirty="0" smtClean="0"/>
              <a:t>kelas </a:t>
            </a:r>
            <a:r>
              <a:rPr lang="id-ID" sz="1400" dirty="0"/>
              <a:t>sosial, dan </a:t>
            </a:r>
            <a:r>
              <a:rPr lang="id-ID" sz="1400" dirty="0" smtClean="0"/>
              <a:t>gender</a:t>
            </a:r>
            <a:r>
              <a:rPr lang="id-ID" sz="1400" dirty="0"/>
              <a:t>. </a:t>
            </a:r>
            <a:r>
              <a:rPr lang="id-ID" sz="1400" dirty="0" smtClean="0"/>
              <a:t>Terorisme</a:t>
            </a:r>
            <a:r>
              <a:rPr lang="en-US" sz="1400" dirty="0"/>
              <a:t> </a:t>
            </a:r>
            <a:r>
              <a:rPr lang="en-US" sz="1400" dirty="0" err="1" smtClean="0"/>
              <a:t>dan</a:t>
            </a:r>
            <a:r>
              <a:rPr lang="en-US" sz="1400" dirty="0" smtClean="0"/>
              <a:t> ISIS</a:t>
            </a:r>
            <a:r>
              <a:rPr lang="id-ID" sz="1400" dirty="0" smtClean="0"/>
              <a:t>, </a:t>
            </a:r>
            <a:r>
              <a:rPr lang="id-ID" sz="1400" dirty="0"/>
              <a:t>memfokuskan perhatian pada konflik yang ada di seluruh dunia dalam pembagian politik, etnis, dan agama.</a:t>
            </a:r>
          </a:p>
          <a:p>
            <a:pPr algn="just"/>
            <a:r>
              <a:rPr lang="id-ID" sz="1400" dirty="0"/>
              <a:t>4). Arah perubahan sosial  yang tidak  pasti. </a:t>
            </a:r>
          </a:p>
          <a:p>
            <a:pPr algn="just"/>
            <a:r>
              <a:rPr lang="id-ID" sz="1400" dirty="0"/>
              <a:t>Di sini terjadi perubahan  yang relatif terhadap sejarah  masyarakat.  Perubahan bisa terjadi dalam  bentuk garis lurus tetapi juga bisa terjadi dalam bentuk </a:t>
            </a:r>
            <a:r>
              <a:rPr lang="en-US" sz="1400" dirty="0"/>
              <a:t>b</a:t>
            </a:r>
            <a:r>
              <a:rPr lang="id-ID" sz="1400" dirty="0" smtClean="0"/>
              <a:t>erbalik</a:t>
            </a:r>
            <a:r>
              <a:rPr lang="id-ID" sz="1400" dirty="0"/>
              <a:t>. Suatu komunitas masyarakat mungkin ingin membuat masyarakat yang baik menjadi lebih baik, atau sebaliknya mungkin memberontak terhadap status quo karena dianggap sebagai sesuatu yang tak </a:t>
            </a:r>
            <a:r>
              <a:rPr lang="id-ID" sz="1400" dirty="0" smtClean="0"/>
              <a:t>tertahankan</a:t>
            </a:r>
            <a:r>
              <a:rPr lang="en-US" sz="1400" dirty="0" smtClean="0"/>
              <a:t>.</a:t>
            </a:r>
            <a:endParaRPr lang="en-US" sz="1400" dirty="0"/>
          </a:p>
        </p:txBody>
      </p:sp>
      <p:sp>
        <p:nvSpPr>
          <p:cNvPr id="8" name="Flowchart: Punched Tape 7"/>
          <p:cNvSpPr/>
          <p:nvPr/>
        </p:nvSpPr>
        <p:spPr>
          <a:xfrm>
            <a:off x="457200" y="609600"/>
            <a:ext cx="3352800" cy="804672"/>
          </a:xfrm>
          <a:prstGeom prst="flowChartPunchedTap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err="1"/>
              <a:t>Kesamaan</a:t>
            </a:r>
            <a:r>
              <a:rPr lang="en-US" dirty="0"/>
              <a:t> </a:t>
            </a:r>
            <a:r>
              <a:rPr lang="en-US" dirty="0" err="1"/>
              <a:t>Karakteristik</a:t>
            </a:r>
            <a:r>
              <a:rPr lang="en-US" dirty="0"/>
              <a:t> </a:t>
            </a:r>
            <a:r>
              <a:rPr lang="en-US" dirty="0" err="1"/>
              <a:t>Perubahan</a:t>
            </a:r>
            <a:r>
              <a:rPr lang="en-US" dirty="0"/>
              <a:t> </a:t>
            </a:r>
            <a:r>
              <a:rPr lang="en-US" dirty="0" err="1"/>
              <a:t>Sosial</a:t>
            </a:r>
            <a:endParaRPr lang="en-US" dirty="0"/>
          </a:p>
        </p:txBody>
      </p:sp>
      <p:sp>
        <p:nvSpPr>
          <p:cNvPr id="2" name="12-Point Star 1"/>
          <p:cNvSpPr/>
          <p:nvPr/>
        </p:nvSpPr>
        <p:spPr>
          <a:xfrm>
            <a:off x="-27214" y="1524000"/>
            <a:ext cx="609600" cy="762000"/>
          </a:xfrm>
          <a:prstGeom prst="star12">
            <a:avLst>
              <a:gd name="adj" fmla="val 17857"/>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12-Point Star 5"/>
          <p:cNvSpPr/>
          <p:nvPr/>
        </p:nvSpPr>
        <p:spPr>
          <a:xfrm>
            <a:off x="228600" y="1981200"/>
            <a:ext cx="609600" cy="762000"/>
          </a:xfrm>
          <a:prstGeom prst="star12">
            <a:avLst>
              <a:gd name="adj" fmla="val 17857"/>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12-Point Star 6"/>
          <p:cNvSpPr/>
          <p:nvPr/>
        </p:nvSpPr>
        <p:spPr>
          <a:xfrm>
            <a:off x="304800" y="1371600"/>
            <a:ext cx="609600" cy="762000"/>
          </a:xfrm>
          <a:prstGeom prst="star12">
            <a:avLst>
              <a:gd name="adj" fmla="val 17857"/>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12-Point Star 8"/>
          <p:cNvSpPr/>
          <p:nvPr/>
        </p:nvSpPr>
        <p:spPr>
          <a:xfrm>
            <a:off x="381000" y="1752600"/>
            <a:ext cx="609600" cy="762000"/>
          </a:xfrm>
          <a:prstGeom prst="star12">
            <a:avLst>
              <a:gd name="adj" fmla="val 17857"/>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 name="Action Button: Home 2">
            <a:hlinkClick r:id="rId3" action="ppaction://hlinksldjump" highlightClick="1"/>
          </p:cNvPr>
          <p:cNvSpPr/>
          <p:nvPr/>
        </p:nvSpPr>
        <p:spPr>
          <a:xfrm>
            <a:off x="685800" y="6172200"/>
            <a:ext cx="609600" cy="533400"/>
          </a:xfrm>
          <a:prstGeom prst="actionButtonHome">
            <a:avLst/>
          </a:prstGeom>
          <a:solidFill>
            <a:srgbClr val="FF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4557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676</TotalTime>
  <Words>2465</Words>
  <Application>Microsoft Office PowerPoint</Application>
  <PresentationFormat>On-screen Show (4:3)</PresentationFormat>
  <Paragraphs>154</Paragraphs>
  <Slides>20</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PowerPoint Presentation</vt:lpstr>
      <vt:lpstr>Kekuasaan Dan Perubahan Sosial</vt:lpstr>
      <vt:lpstr>Tujuan Instruksional Khusus</vt:lpstr>
      <vt:lpstr>Referensi</vt:lpstr>
      <vt:lpstr>Konsep Kekuasaan dan Otoritas</vt:lpstr>
      <vt:lpstr>Tipe-tipe Otoritas</vt:lpstr>
      <vt:lpstr>Teori-teori Kekuasaan</vt:lpstr>
      <vt:lpstr>Perubahan Sosial</vt:lpstr>
      <vt:lpstr>PowerPoint Presentation</vt:lpstr>
      <vt:lpstr>Teori Perubahan Sosial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Faktor-faktor Penyebab Perubahan Sosial</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dc:creator>
  <cp:lastModifiedBy>Devy Stany Walukau</cp:lastModifiedBy>
  <cp:revision>85</cp:revision>
  <dcterms:created xsi:type="dcterms:W3CDTF">2014-04-28T03:24:33Z</dcterms:created>
  <dcterms:modified xsi:type="dcterms:W3CDTF">2016-04-20T03:19:08Z</dcterms:modified>
</cp:coreProperties>
</file>