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9" d="100"/>
          <a:sy n="69" d="100"/>
        </p:scale>
        <p:origin x="-1110"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id-ID"/>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id-ID"/>
          </a:p>
        </p:txBody>
      </p:sp>
      <p:sp>
        <p:nvSpPr>
          <p:cNvPr id="4" name="Date Placeholder 3"/>
          <p:cNvSpPr>
            <a:spLocks noGrp="1"/>
          </p:cNvSpPr>
          <p:nvPr>
            <p:ph type="dt" sz="half" idx="10"/>
          </p:nvPr>
        </p:nvSpPr>
        <p:spPr/>
        <p:txBody>
          <a:bodyPr/>
          <a:lstStyle/>
          <a:p>
            <a:fld id="{FF952309-CE6A-4C7D-86DE-13EC4DB0A77D}" type="datetimeFigureOut">
              <a:rPr lang="id-ID" smtClean="0"/>
              <a:pPr/>
              <a:t>24/11/2016</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39BAB21D-23F9-427F-BB34-1931C1CC232C}" type="slidenum">
              <a:rPr lang="id-ID" smtClean="0"/>
              <a:pPr/>
              <a:t>‹#›</a:t>
            </a:fld>
            <a:endParaRPr lang="id-ID"/>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id-ID"/>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Date Placeholder 3"/>
          <p:cNvSpPr>
            <a:spLocks noGrp="1"/>
          </p:cNvSpPr>
          <p:nvPr>
            <p:ph type="dt" sz="half" idx="10"/>
          </p:nvPr>
        </p:nvSpPr>
        <p:spPr/>
        <p:txBody>
          <a:bodyPr/>
          <a:lstStyle/>
          <a:p>
            <a:fld id="{FF952309-CE6A-4C7D-86DE-13EC4DB0A77D}" type="datetimeFigureOut">
              <a:rPr lang="id-ID" smtClean="0"/>
              <a:pPr/>
              <a:t>24/11/2016</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39BAB21D-23F9-427F-BB34-1931C1CC232C}" type="slidenum">
              <a:rPr lang="id-ID" smtClean="0"/>
              <a:pPr/>
              <a:t>‹#›</a:t>
            </a:fld>
            <a:endParaRPr lang="id-ID"/>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id-ID"/>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Date Placeholder 3"/>
          <p:cNvSpPr>
            <a:spLocks noGrp="1"/>
          </p:cNvSpPr>
          <p:nvPr>
            <p:ph type="dt" sz="half" idx="10"/>
          </p:nvPr>
        </p:nvSpPr>
        <p:spPr/>
        <p:txBody>
          <a:bodyPr/>
          <a:lstStyle/>
          <a:p>
            <a:fld id="{FF952309-CE6A-4C7D-86DE-13EC4DB0A77D}" type="datetimeFigureOut">
              <a:rPr lang="id-ID" smtClean="0"/>
              <a:pPr/>
              <a:t>24/11/2016</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39BAB21D-23F9-427F-BB34-1931C1CC232C}" type="slidenum">
              <a:rPr lang="id-ID" smtClean="0"/>
              <a:pPr/>
              <a:t>‹#›</a:t>
            </a:fld>
            <a:endParaRPr lang="id-I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id-ID"/>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Date Placeholder 3"/>
          <p:cNvSpPr>
            <a:spLocks noGrp="1"/>
          </p:cNvSpPr>
          <p:nvPr>
            <p:ph type="dt" sz="half" idx="10"/>
          </p:nvPr>
        </p:nvSpPr>
        <p:spPr/>
        <p:txBody>
          <a:bodyPr/>
          <a:lstStyle/>
          <a:p>
            <a:fld id="{FF952309-CE6A-4C7D-86DE-13EC4DB0A77D}" type="datetimeFigureOut">
              <a:rPr lang="id-ID" smtClean="0"/>
              <a:pPr/>
              <a:t>24/11/2016</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39BAB21D-23F9-427F-BB34-1931C1CC232C}" type="slidenum">
              <a:rPr lang="id-ID" smtClean="0"/>
              <a:pPr/>
              <a:t>‹#›</a:t>
            </a:fld>
            <a:endParaRPr lang="id-I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id-ID"/>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F952309-CE6A-4C7D-86DE-13EC4DB0A77D}" type="datetimeFigureOut">
              <a:rPr lang="id-ID" smtClean="0"/>
              <a:pPr/>
              <a:t>24/11/2016</a:t>
            </a:fld>
            <a:endParaRPr lang="id-ID"/>
          </a:p>
        </p:txBody>
      </p:sp>
      <p:sp>
        <p:nvSpPr>
          <p:cNvPr id="5" name="Footer Placeholder 4"/>
          <p:cNvSpPr>
            <a:spLocks noGrp="1"/>
          </p:cNvSpPr>
          <p:nvPr>
            <p:ph type="ftr" sz="quarter" idx="11"/>
          </p:nvPr>
        </p:nvSpPr>
        <p:spPr/>
        <p:txBody>
          <a:bodyPr/>
          <a:lstStyle/>
          <a:p>
            <a:endParaRPr lang="id-ID"/>
          </a:p>
        </p:txBody>
      </p:sp>
      <p:sp>
        <p:nvSpPr>
          <p:cNvPr id="6" name="Slide Number Placeholder 5"/>
          <p:cNvSpPr>
            <a:spLocks noGrp="1"/>
          </p:cNvSpPr>
          <p:nvPr>
            <p:ph type="sldNum" sz="quarter" idx="12"/>
          </p:nvPr>
        </p:nvSpPr>
        <p:spPr/>
        <p:txBody>
          <a:bodyPr/>
          <a:lstStyle/>
          <a:p>
            <a:fld id="{39BAB21D-23F9-427F-BB34-1931C1CC232C}" type="slidenum">
              <a:rPr lang="id-ID" smtClean="0"/>
              <a:pPr/>
              <a:t>‹#›</a:t>
            </a:fld>
            <a:endParaRPr lang="id-I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id-ID"/>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5" name="Date Placeholder 4"/>
          <p:cNvSpPr>
            <a:spLocks noGrp="1"/>
          </p:cNvSpPr>
          <p:nvPr>
            <p:ph type="dt" sz="half" idx="10"/>
          </p:nvPr>
        </p:nvSpPr>
        <p:spPr/>
        <p:txBody>
          <a:bodyPr/>
          <a:lstStyle/>
          <a:p>
            <a:fld id="{FF952309-CE6A-4C7D-86DE-13EC4DB0A77D}" type="datetimeFigureOut">
              <a:rPr lang="id-ID" smtClean="0"/>
              <a:pPr/>
              <a:t>24/11/2016</a:t>
            </a:fld>
            <a:endParaRPr lang="id-ID"/>
          </a:p>
        </p:txBody>
      </p:sp>
      <p:sp>
        <p:nvSpPr>
          <p:cNvPr id="6" name="Footer Placeholder 5"/>
          <p:cNvSpPr>
            <a:spLocks noGrp="1"/>
          </p:cNvSpPr>
          <p:nvPr>
            <p:ph type="ftr" sz="quarter" idx="11"/>
          </p:nvPr>
        </p:nvSpPr>
        <p:spPr/>
        <p:txBody>
          <a:bodyPr/>
          <a:lstStyle/>
          <a:p>
            <a:endParaRPr lang="id-ID"/>
          </a:p>
        </p:txBody>
      </p:sp>
      <p:sp>
        <p:nvSpPr>
          <p:cNvPr id="7" name="Slide Number Placeholder 6"/>
          <p:cNvSpPr>
            <a:spLocks noGrp="1"/>
          </p:cNvSpPr>
          <p:nvPr>
            <p:ph type="sldNum" sz="quarter" idx="12"/>
          </p:nvPr>
        </p:nvSpPr>
        <p:spPr/>
        <p:txBody>
          <a:bodyPr/>
          <a:lstStyle/>
          <a:p>
            <a:fld id="{39BAB21D-23F9-427F-BB34-1931C1CC232C}" type="slidenum">
              <a:rPr lang="id-ID" smtClean="0"/>
              <a:pPr/>
              <a:t>‹#›</a:t>
            </a:fld>
            <a:endParaRPr lang="id-I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id-ID"/>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7" name="Date Placeholder 6"/>
          <p:cNvSpPr>
            <a:spLocks noGrp="1"/>
          </p:cNvSpPr>
          <p:nvPr>
            <p:ph type="dt" sz="half" idx="10"/>
          </p:nvPr>
        </p:nvSpPr>
        <p:spPr/>
        <p:txBody>
          <a:bodyPr/>
          <a:lstStyle/>
          <a:p>
            <a:fld id="{FF952309-CE6A-4C7D-86DE-13EC4DB0A77D}" type="datetimeFigureOut">
              <a:rPr lang="id-ID" smtClean="0"/>
              <a:pPr/>
              <a:t>24/11/2016</a:t>
            </a:fld>
            <a:endParaRPr lang="id-ID"/>
          </a:p>
        </p:txBody>
      </p:sp>
      <p:sp>
        <p:nvSpPr>
          <p:cNvPr id="8" name="Footer Placeholder 7"/>
          <p:cNvSpPr>
            <a:spLocks noGrp="1"/>
          </p:cNvSpPr>
          <p:nvPr>
            <p:ph type="ftr" sz="quarter" idx="11"/>
          </p:nvPr>
        </p:nvSpPr>
        <p:spPr/>
        <p:txBody>
          <a:bodyPr/>
          <a:lstStyle/>
          <a:p>
            <a:endParaRPr lang="id-ID"/>
          </a:p>
        </p:txBody>
      </p:sp>
      <p:sp>
        <p:nvSpPr>
          <p:cNvPr id="9" name="Slide Number Placeholder 8"/>
          <p:cNvSpPr>
            <a:spLocks noGrp="1"/>
          </p:cNvSpPr>
          <p:nvPr>
            <p:ph type="sldNum" sz="quarter" idx="12"/>
          </p:nvPr>
        </p:nvSpPr>
        <p:spPr/>
        <p:txBody>
          <a:bodyPr/>
          <a:lstStyle/>
          <a:p>
            <a:fld id="{39BAB21D-23F9-427F-BB34-1931C1CC232C}" type="slidenum">
              <a:rPr lang="id-ID" smtClean="0"/>
              <a:pPr/>
              <a:t>‹#›</a:t>
            </a:fld>
            <a:endParaRPr lang="id-I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id-ID"/>
          </a:p>
        </p:txBody>
      </p:sp>
      <p:sp>
        <p:nvSpPr>
          <p:cNvPr id="3" name="Date Placeholder 2"/>
          <p:cNvSpPr>
            <a:spLocks noGrp="1"/>
          </p:cNvSpPr>
          <p:nvPr>
            <p:ph type="dt" sz="half" idx="10"/>
          </p:nvPr>
        </p:nvSpPr>
        <p:spPr/>
        <p:txBody>
          <a:bodyPr/>
          <a:lstStyle/>
          <a:p>
            <a:fld id="{FF952309-CE6A-4C7D-86DE-13EC4DB0A77D}" type="datetimeFigureOut">
              <a:rPr lang="id-ID" smtClean="0"/>
              <a:pPr/>
              <a:t>24/11/2016</a:t>
            </a:fld>
            <a:endParaRPr lang="id-ID"/>
          </a:p>
        </p:txBody>
      </p:sp>
      <p:sp>
        <p:nvSpPr>
          <p:cNvPr id="4" name="Footer Placeholder 3"/>
          <p:cNvSpPr>
            <a:spLocks noGrp="1"/>
          </p:cNvSpPr>
          <p:nvPr>
            <p:ph type="ftr" sz="quarter" idx="11"/>
          </p:nvPr>
        </p:nvSpPr>
        <p:spPr/>
        <p:txBody>
          <a:bodyPr/>
          <a:lstStyle/>
          <a:p>
            <a:endParaRPr lang="id-ID"/>
          </a:p>
        </p:txBody>
      </p:sp>
      <p:sp>
        <p:nvSpPr>
          <p:cNvPr id="5" name="Slide Number Placeholder 4"/>
          <p:cNvSpPr>
            <a:spLocks noGrp="1"/>
          </p:cNvSpPr>
          <p:nvPr>
            <p:ph type="sldNum" sz="quarter" idx="12"/>
          </p:nvPr>
        </p:nvSpPr>
        <p:spPr/>
        <p:txBody>
          <a:bodyPr/>
          <a:lstStyle/>
          <a:p>
            <a:fld id="{39BAB21D-23F9-427F-BB34-1931C1CC232C}" type="slidenum">
              <a:rPr lang="id-ID" smtClean="0"/>
              <a:pPr/>
              <a:t>‹#›</a:t>
            </a:fld>
            <a:endParaRPr lang="id-ID"/>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F952309-CE6A-4C7D-86DE-13EC4DB0A77D}" type="datetimeFigureOut">
              <a:rPr lang="id-ID" smtClean="0"/>
              <a:pPr/>
              <a:t>24/11/2016</a:t>
            </a:fld>
            <a:endParaRPr lang="id-ID"/>
          </a:p>
        </p:txBody>
      </p:sp>
      <p:sp>
        <p:nvSpPr>
          <p:cNvPr id="3" name="Footer Placeholder 2"/>
          <p:cNvSpPr>
            <a:spLocks noGrp="1"/>
          </p:cNvSpPr>
          <p:nvPr>
            <p:ph type="ftr" sz="quarter" idx="11"/>
          </p:nvPr>
        </p:nvSpPr>
        <p:spPr/>
        <p:txBody>
          <a:bodyPr/>
          <a:lstStyle/>
          <a:p>
            <a:endParaRPr lang="id-ID"/>
          </a:p>
        </p:txBody>
      </p:sp>
      <p:sp>
        <p:nvSpPr>
          <p:cNvPr id="4" name="Slide Number Placeholder 3"/>
          <p:cNvSpPr>
            <a:spLocks noGrp="1"/>
          </p:cNvSpPr>
          <p:nvPr>
            <p:ph type="sldNum" sz="quarter" idx="12"/>
          </p:nvPr>
        </p:nvSpPr>
        <p:spPr/>
        <p:txBody>
          <a:bodyPr/>
          <a:lstStyle/>
          <a:p>
            <a:fld id="{39BAB21D-23F9-427F-BB34-1931C1CC232C}" type="slidenum">
              <a:rPr lang="id-ID" smtClean="0"/>
              <a:pPr/>
              <a:t>‹#›</a:t>
            </a:fld>
            <a:endParaRPr lang="id-ID"/>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id-ID"/>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F952309-CE6A-4C7D-86DE-13EC4DB0A77D}" type="datetimeFigureOut">
              <a:rPr lang="id-ID" smtClean="0"/>
              <a:pPr/>
              <a:t>24/11/2016</a:t>
            </a:fld>
            <a:endParaRPr lang="id-ID"/>
          </a:p>
        </p:txBody>
      </p:sp>
      <p:sp>
        <p:nvSpPr>
          <p:cNvPr id="6" name="Footer Placeholder 5"/>
          <p:cNvSpPr>
            <a:spLocks noGrp="1"/>
          </p:cNvSpPr>
          <p:nvPr>
            <p:ph type="ftr" sz="quarter" idx="11"/>
          </p:nvPr>
        </p:nvSpPr>
        <p:spPr/>
        <p:txBody>
          <a:bodyPr/>
          <a:lstStyle/>
          <a:p>
            <a:endParaRPr lang="id-ID"/>
          </a:p>
        </p:txBody>
      </p:sp>
      <p:sp>
        <p:nvSpPr>
          <p:cNvPr id="7" name="Slide Number Placeholder 6"/>
          <p:cNvSpPr>
            <a:spLocks noGrp="1"/>
          </p:cNvSpPr>
          <p:nvPr>
            <p:ph type="sldNum" sz="quarter" idx="12"/>
          </p:nvPr>
        </p:nvSpPr>
        <p:spPr/>
        <p:txBody>
          <a:bodyPr/>
          <a:lstStyle/>
          <a:p>
            <a:fld id="{39BAB21D-23F9-427F-BB34-1931C1CC232C}" type="slidenum">
              <a:rPr lang="id-ID" smtClean="0"/>
              <a:pPr/>
              <a:t>‹#›</a:t>
            </a:fld>
            <a:endParaRPr lang="id-ID"/>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id-ID"/>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id-ID"/>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F952309-CE6A-4C7D-86DE-13EC4DB0A77D}" type="datetimeFigureOut">
              <a:rPr lang="id-ID" smtClean="0"/>
              <a:pPr/>
              <a:t>24/11/2016</a:t>
            </a:fld>
            <a:endParaRPr lang="id-ID"/>
          </a:p>
        </p:txBody>
      </p:sp>
      <p:sp>
        <p:nvSpPr>
          <p:cNvPr id="6" name="Footer Placeholder 5"/>
          <p:cNvSpPr>
            <a:spLocks noGrp="1"/>
          </p:cNvSpPr>
          <p:nvPr>
            <p:ph type="ftr" sz="quarter" idx="11"/>
          </p:nvPr>
        </p:nvSpPr>
        <p:spPr/>
        <p:txBody>
          <a:bodyPr/>
          <a:lstStyle/>
          <a:p>
            <a:endParaRPr lang="id-ID"/>
          </a:p>
        </p:txBody>
      </p:sp>
      <p:sp>
        <p:nvSpPr>
          <p:cNvPr id="7" name="Slide Number Placeholder 6"/>
          <p:cNvSpPr>
            <a:spLocks noGrp="1"/>
          </p:cNvSpPr>
          <p:nvPr>
            <p:ph type="sldNum" sz="quarter" idx="12"/>
          </p:nvPr>
        </p:nvSpPr>
        <p:spPr/>
        <p:txBody>
          <a:bodyPr/>
          <a:lstStyle/>
          <a:p>
            <a:fld id="{39BAB21D-23F9-427F-BB34-1931C1CC232C}" type="slidenum">
              <a:rPr lang="id-ID" smtClean="0"/>
              <a:pPr/>
              <a:t>‹#›</a:t>
            </a:fld>
            <a:endParaRPr lang="id-ID"/>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id-ID"/>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F952309-CE6A-4C7D-86DE-13EC4DB0A77D}" type="datetimeFigureOut">
              <a:rPr lang="id-ID" smtClean="0"/>
              <a:pPr/>
              <a:t>24/11/2016</a:t>
            </a:fld>
            <a:endParaRPr lang="id-ID"/>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id-ID"/>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9BAB21D-23F9-427F-BB34-1931C1CC232C}" type="slidenum">
              <a:rPr lang="id-ID" smtClean="0"/>
              <a:pPr/>
              <a:t>‹#›</a:t>
            </a:fld>
            <a:endParaRPr lang="id-ID"/>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428605"/>
            <a:ext cx="7772400" cy="1857387"/>
          </a:xfrm>
        </p:spPr>
        <p:style>
          <a:lnRef idx="1">
            <a:schemeClr val="accent1"/>
          </a:lnRef>
          <a:fillRef idx="2">
            <a:schemeClr val="accent1"/>
          </a:fillRef>
          <a:effectRef idx="1">
            <a:schemeClr val="accent1"/>
          </a:effectRef>
          <a:fontRef idx="minor">
            <a:schemeClr val="dk1"/>
          </a:fontRef>
        </p:style>
        <p:txBody>
          <a:bodyPr>
            <a:normAutofit fontScale="90000"/>
          </a:bodyPr>
          <a:lstStyle/>
          <a:p>
            <a:r>
              <a:rPr lang="id-ID" b="1" dirty="0" smtClean="0">
                <a:solidFill>
                  <a:schemeClr val="accent6">
                    <a:lumMod val="75000"/>
                  </a:schemeClr>
                </a:solidFill>
              </a:rPr>
              <a:t>METODE PEMBELAJARAN BAHASA </a:t>
            </a:r>
            <a:r>
              <a:rPr lang="id-ID" b="1" dirty="0" smtClean="0">
                <a:solidFill>
                  <a:schemeClr val="accent6">
                    <a:lumMod val="75000"/>
                  </a:schemeClr>
                </a:solidFill>
              </a:rPr>
              <a:t>INDONESIA</a:t>
            </a:r>
            <a:r>
              <a:rPr lang="en-US" b="1" dirty="0" smtClean="0">
                <a:solidFill>
                  <a:schemeClr val="accent6">
                    <a:lumMod val="75000"/>
                  </a:schemeClr>
                </a:solidFill>
              </a:rPr>
              <a:t> DI KELAS RENDAH</a:t>
            </a:r>
            <a:endParaRPr lang="id-ID" b="1" dirty="0">
              <a:solidFill>
                <a:schemeClr val="accent6">
                  <a:lumMod val="75000"/>
                </a:schemeClr>
              </a:solidFill>
            </a:endParaRPr>
          </a:p>
        </p:txBody>
      </p:sp>
      <p:sp>
        <p:nvSpPr>
          <p:cNvPr id="3" name="Subtitle 2"/>
          <p:cNvSpPr>
            <a:spLocks noGrp="1"/>
          </p:cNvSpPr>
          <p:nvPr>
            <p:ph type="subTitle" idx="1"/>
          </p:nvPr>
        </p:nvSpPr>
        <p:spPr>
          <a:xfrm>
            <a:off x="571472" y="2428868"/>
            <a:ext cx="8001056" cy="4143404"/>
          </a:xfrm>
        </p:spPr>
        <p:style>
          <a:lnRef idx="1">
            <a:schemeClr val="accent3"/>
          </a:lnRef>
          <a:fillRef idx="2">
            <a:schemeClr val="accent3"/>
          </a:fillRef>
          <a:effectRef idx="1">
            <a:schemeClr val="accent3"/>
          </a:effectRef>
          <a:fontRef idx="minor">
            <a:schemeClr val="dk1"/>
          </a:fontRef>
        </p:style>
        <p:txBody>
          <a:bodyPr>
            <a:normAutofit/>
          </a:bodyPr>
          <a:lstStyle/>
          <a:p>
            <a:r>
              <a:rPr lang="id-ID" dirty="0" smtClean="0">
                <a:solidFill>
                  <a:srgbClr val="00B0F0"/>
                </a:solidFill>
                <a:latin typeface="Broadway" pitchFamily="82" charset="0"/>
              </a:rPr>
              <a:t>Oleh:</a:t>
            </a:r>
          </a:p>
          <a:p>
            <a:r>
              <a:rPr lang="id-ID" b="1" dirty="0" smtClean="0">
                <a:solidFill>
                  <a:srgbClr val="C00000"/>
                </a:solidFill>
              </a:rPr>
              <a:t>APRI KARTIKASARI H.S.</a:t>
            </a:r>
          </a:p>
          <a:p>
            <a:endParaRPr lang="id-ID" dirty="0"/>
          </a:p>
          <a:p>
            <a:r>
              <a:rPr lang="id-ID" b="1" dirty="0" smtClean="0">
                <a:solidFill>
                  <a:schemeClr val="accent1">
                    <a:lumMod val="50000"/>
                  </a:schemeClr>
                </a:solidFill>
              </a:rPr>
              <a:t>PGSD, FIP</a:t>
            </a:r>
          </a:p>
          <a:p>
            <a:r>
              <a:rPr lang="id-ID" b="1" dirty="0" smtClean="0">
                <a:solidFill>
                  <a:schemeClr val="accent1">
                    <a:lumMod val="50000"/>
                  </a:schemeClr>
                </a:solidFill>
              </a:rPr>
              <a:t>IKIP PGRI MADIUN</a:t>
            </a:r>
          </a:p>
          <a:p>
            <a:r>
              <a:rPr lang="en-US" b="1" dirty="0" smtClean="0">
                <a:solidFill>
                  <a:schemeClr val="accent1">
                    <a:lumMod val="50000"/>
                  </a:schemeClr>
                </a:solidFill>
              </a:rPr>
              <a:t>2016</a:t>
            </a:r>
            <a:endParaRPr lang="id-ID" b="1" dirty="0">
              <a:solidFill>
                <a:schemeClr val="accent1">
                  <a:lumMod val="50000"/>
                </a:schemeClr>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11156"/>
          </a:xfrm>
        </p:spPr>
        <p:txBody>
          <a:bodyPr>
            <a:normAutofit fontScale="90000"/>
          </a:bodyPr>
          <a:lstStyle/>
          <a:p>
            <a:pPr algn="r"/>
            <a:r>
              <a:rPr lang="id-ID" b="1" i="1" dirty="0" smtClean="0"/>
              <a:t>Lanjutan...</a:t>
            </a:r>
            <a:endParaRPr lang="id-ID" b="1" i="1" dirty="0"/>
          </a:p>
        </p:txBody>
      </p:sp>
      <p:sp>
        <p:nvSpPr>
          <p:cNvPr id="3" name="Content Placeholder 2"/>
          <p:cNvSpPr>
            <a:spLocks noGrp="1"/>
          </p:cNvSpPr>
          <p:nvPr>
            <p:ph idx="1"/>
          </p:nvPr>
        </p:nvSpPr>
        <p:spPr/>
        <p:txBody>
          <a:bodyPr/>
          <a:lstStyle/>
          <a:p>
            <a:pPr>
              <a:buNone/>
            </a:pPr>
            <a:r>
              <a:rPr lang="en-US" dirty="0"/>
              <a:t>5. </a:t>
            </a:r>
            <a:r>
              <a:rPr lang="en-US" dirty="0" err="1"/>
              <a:t>Metode</a:t>
            </a:r>
            <a:r>
              <a:rPr lang="en-US" dirty="0"/>
              <a:t> </a:t>
            </a:r>
            <a:r>
              <a:rPr lang="en-US" dirty="0" err="1" smtClean="0"/>
              <a:t>Resitasi</a:t>
            </a:r>
            <a:endParaRPr lang="id-ID" dirty="0" smtClean="0"/>
          </a:p>
          <a:p>
            <a:pPr>
              <a:buNone/>
            </a:pPr>
            <a:r>
              <a:rPr lang="en-US" dirty="0"/>
              <a:t>7. </a:t>
            </a:r>
            <a:r>
              <a:rPr lang="en-US" dirty="0" err="1"/>
              <a:t>Metode</a:t>
            </a:r>
            <a:r>
              <a:rPr lang="en-US" dirty="0"/>
              <a:t> Study Tour (</a:t>
            </a:r>
            <a:r>
              <a:rPr lang="en-US" dirty="0" err="1"/>
              <a:t>Karya</a:t>
            </a:r>
            <a:r>
              <a:rPr lang="en-US" dirty="0"/>
              <a:t> </a:t>
            </a:r>
            <a:r>
              <a:rPr lang="en-US" dirty="0" err="1"/>
              <a:t>wisata</a:t>
            </a:r>
            <a:r>
              <a:rPr lang="en-US" dirty="0" smtClean="0"/>
              <a:t>)</a:t>
            </a:r>
            <a:endParaRPr lang="id-ID" dirty="0" smtClean="0"/>
          </a:p>
          <a:p>
            <a:pPr>
              <a:buNone/>
            </a:pPr>
            <a:r>
              <a:rPr lang="en-US" dirty="0"/>
              <a:t>8. </a:t>
            </a:r>
            <a:r>
              <a:rPr lang="en-US" dirty="0" err="1"/>
              <a:t>Metode</a:t>
            </a:r>
            <a:r>
              <a:rPr lang="en-US" dirty="0"/>
              <a:t> </a:t>
            </a:r>
            <a:r>
              <a:rPr lang="en-US" dirty="0" err="1"/>
              <a:t>Latihan</a:t>
            </a:r>
            <a:r>
              <a:rPr lang="en-US" dirty="0"/>
              <a:t> </a:t>
            </a:r>
            <a:r>
              <a:rPr lang="en-US" dirty="0" err="1" smtClean="0"/>
              <a:t>Keterampilan</a:t>
            </a:r>
            <a:endParaRPr lang="id-ID" dirty="0" smtClean="0"/>
          </a:p>
          <a:p>
            <a:pPr>
              <a:buNone/>
            </a:pPr>
            <a:r>
              <a:rPr lang="en-US" dirty="0"/>
              <a:t>9. </a:t>
            </a:r>
            <a:r>
              <a:rPr lang="en-US" dirty="0" err="1"/>
              <a:t>Metode</a:t>
            </a:r>
            <a:r>
              <a:rPr lang="en-US" dirty="0"/>
              <a:t> </a:t>
            </a:r>
            <a:r>
              <a:rPr lang="en-US" dirty="0" err="1"/>
              <a:t>Pengajaran</a:t>
            </a:r>
            <a:r>
              <a:rPr lang="en-US" dirty="0"/>
              <a:t> </a:t>
            </a:r>
            <a:r>
              <a:rPr lang="en-US" dirty="0" err="1" smtClean="0"/>
              <a:t>Beregu</a:t>
            </a:r>
            <a:endParaRPr lang="id-ID" dirty="0" smtClean="0"/>
          </a:p>
          <a:p>
            <a:pPr>
              <a:buNone/>
            </a:pPr>
            <a:r>
              <a:rPr lang="en-US" dirty="0"/>
              <a:t>10. </a:t>
            </a:r>
            <a:r>
              <a:rPr lang="en-US" dirty="0" err="1"/>
              <a:t>Metode</a:t>
            </a:r>
            <a:r>
              <a:rPr lang="en-US" dirty="0"/>
              <a:t> </a:t>
            </a:r>
            <a:r>
              <a:rPr lang="en-US" dirty="0" err="1"/>
              <a:t>Pemecahan</a:t>
            </a:r>
            <a:r>
              <a:rPr lang="en-US" dirty="0"/>
              <a:t> </a:t>
            </a:r>
            <a:r>
              <a:rPr lang="en-US" dirty="0" err="1"/>
              <a:t>Masalah</a:t>
            </a:r>
            <a:r>
              <a:rPr lang="en-US" dirty="0"/>
              <a:t> </a:t>
            </a:r>
            <a:r>
              <a:rPr lang="en-US" i="1" dirty="0"/>
              <a:t>(problem solving </a:t>
            </a:r>
            <a:r>
              <a:rPr lang="en-US" i="1" dirty="0" smtClean="0"/>
              <a:t>method</a:t>
            </a:r>
            <a:r>
              <a:rPr lang="id-ID" i="1" dirty="0" smtClean="0"/>
              <a:t>)</a:t>
            </a:r>
            <a:endParaRPr lang="id-ID" i="1"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82594"/>
          </a:xfrm>
        </p:spPr>
        <p:txBody>
          <a:bodyPr>
            <a:normAutofit fontScale="90000"/>
          </a:bodyPr>
          <a:lstStyle/>
          <a:p>
            <a:r>
              <a:rPr lang="id-ID" dirty="0" smtClean="0"/>
              <a:t>PENDAHULUAN</a:t>
            </a:r>
            <a:endParaRPr lang="id-ID" dirty="0"/>
          </a:p>
        </p:txBody>
      </p:sp>
      <p:sp>
        <p:nvSpPr>
          <p:cNvPr id="3" name="Content Placeholder 2"/>
          <p:cNvSpPr>
            <a:spLocks noGrp="1"/>
          </p:cNvSpPr>
          <p:nvPr>
            <p:ph idx="1"/>
          </p:nvPr>
        </p:nvSpPr>
        <p:spPr>
          <a:xfrm>
            <a:off x="457200" y="1000108"/>
            <a:ext cx="8229600" cy="5126055"/>
          </a:xfrm>
        </p:spPr>
        <p:txBody>
          <a:bodyPr/>
          <a:lstStyle/>
          <a:p>
            <a:pPr algn="just"/>
            <a:r>
              <a:rPr lang="id-ID" dirty="0" smtClean="0"/>
              <a:t>Metode adalah rencana penyajian bahan secara menyeluruh dengan urutan yang sistematis berdasarkan pendekatan atau approach tertentu dalam Tatat Hartati dkk. (2006).</a:t>
            </a:r>
          </a:p>
          <a:p>
            <a:pPr algn="just">
              <a:buNone/>
            </a:pPr>
            <a:r>
              <a:rPr lang="id-ID" dirty="0" smtClean="0"/>
              <a:t/>
            </a:r>
            <a:br>
              <a:rPr lang="id-ID" dirty="0" smtClean="0"/>
            </a:br>
            <a:r>
              <a:rPr lang="id-ID" dirty="0" smtClean="0"/>
              <a:t>Sedangkan Tarigan dkk. (2006) perbedaan pandangan mengenai teori belajar juga mewarnai perbedaan metode. </a:t>
            </a:r>
            <a:endParaRPr lang="id-ID"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28604"/>
            <a:ext cx="8229600" cy="6072230"/>
          </a:xfrm>
        </p:spPr>
        <p:txBody>
          <a:bodyPr>
            <a:normAutofit fontScale="85000" lnSpcReduction="20000"/>
          </a:bodyPr>
          <a:lstStyle/>
          <a:p>
            <a:pPr algn="just">
              <a:buNone/>
            </a:pPr>
            <a:r>
              <a:rPr lang="id-ID" dirty="0" smtClean="0"/>
              <a:t>	Teori belajar merupakan landasan suatu metode yang berorientasi dua hal, yaitu:</a:t>
            </a:r>
          </a:p>
          <a:p>
            <a:pPr algn="just">
              <a:buNone/>
            </a:pPr>
            <a:r>
              <a:rPr lang="id-ID" dirty="0"/>
              <a:t>	</a:t>
            </a:r>
            <a:r>
              <a:rPr lang="id-ID" dirty="0" smtClean="0"/>
              <a:t>1) Proses kognitif yakni proses yang terjadi dalam</a:t>
            </a:r>
          </a:p>
          <a:p>
            <a:pPr algn="just">
              <a:buNone/>
            </a:pPr>
            <a:r>
              <a:rPr lang="id-ID" dirty="0"/>
              <a:t>	 </a:t>
            </a:r>
            <a:r>
              <a:rPr lang="id-ID" dirty="0" smtClean="0"/>
              <a:t>    belajar suatu bahasa. </a:t>
            </a:r>
          </a:p>
          <a:p>
            <a:pPr marL="720725" indent="-360363" algn="just">
              <a:buNone/>
            </a:pPr>
            <a:r>
              <a:rPr lang="id-ID" dirty="0" smtClean="0"/>
              <a:t>2)  Kondisi belajar yakni kondisi-kondisi yang </a:t>
            </a:r>
          </a:p>
          <a:p>
            <a:pPr marL="720725" indent="-450850" algn="just">
              <a:buNone/>
            </a:pPr>
            <a:r>
              <a:rPr lang="id-ID" dirty="0"/>
              <a:t>	</a:t>
            </a:r>
            <a:r>
              <a:rPr lang="id-ID" dirty="0" smtClean="0"/>
              <a:t>mendukung berlangsungnya proses belajar bahasa berjalan baik. </a:t>
            </a:r>
          </a:p>
          <a:p>
            <a:pPr marL="720725" indent="-450850" algn="just">
              <a:buNone/>
            </a:pPr>
            <a:endParaRPr lang="id-ID" dirty="0" smtClean="0"/>
          </a:p>
          <a:p>
            <a:pPr algn="just">
              <a:buNone/>
            </a:pPr>
            <a:r>
              <a:rPr lang="id-ID" dirty="0"/>
              <a:t>	</a:t>
            </a:r>
            <a:r>
              <a:rPr lang="id-ID" dirty="0" smtClean="0"/>
              <a:t>Metode pembentukan kebiasaan (</a:t>
            </a:r>
            <a:r>
              <a:rPr lang="id-ID" i="1" dirty="0" smtClean="0"/>
              <a:t>habit formation</a:t>
            </a:r>
            <a:r>
              <a:rPr lang="id-ID" dirty="0" smtClean="0"/>
              <a:t>) adalah metode yang berorientasi pada proses. Metode alamiah (</a:t>
            </a:r>
            <a:r>
              <a:rPr lang="id-ID" i="1" dirty="0" smtClean="0"/>
              <a:t>natural method</a:t>
            </a:r>
            <a:r>
              <a:rPr lang="id-ID" dirty="0" smtClean="0"/>
              <a:t>) berorientasi pada situasi di mana belajar itu terjadi dan kondisi belajar. </a:t>
            </a:r>
          </a:p>
          <a:p>
            <a:pPr algn="just">
              <a:buNone/>
            </a:pPr>
            <a:endParaRPr lang="id-ID" dirty="0" smtClean="0"/>
          </a:p>
          <a:p>
            <a:pPr algn="just">
              <a:buNone/>
            </a:pPr>
            <a:r>
              <a:rPr lang="id-ID" dirty="0"/>
              <a:t>	</a:t>
            </a:r>
            <a:r>
              <a:rPr lang="id-ID" b="1" dirty="0" smtClean="0">
                <a:solidFill>
                  <a:srgbClr val="00B0F0"/>
                </a:solidFill>
              </a:rPr>
              <a:t>Metode berfungsi sebagai jembatan penghubung antara teori dan praktik, antara pendekatan dan teknik.</a:t>
            </a:r>
            <a:endParaRPr lang="id-ID" b="1" dirty="0">
              <a:solidFill>
                <a:srgbClr val="00B0F0"/>
              </a:solidFill>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39718"/>
          </a:xfrm>
        </p:spPr>
        <p:txBody>
          <a:bodyPr>
            <a:noAutofit/>
          </a:bodyPr>
          <a:lstStyle/>
          <a:p>
            <a:pPr algn="r"/>
            <a:r>
              <a:rPr lang="id-ID" sz="2400" b="1" i="1" dirty="0" smtClean="0"/>
              <a:t>Lanjutan...</a:t>
            </a:r>
            <a:endParaRPr lang="id-ID" sz="2400" b="1" i="1" dirty="0"/>
          </a:p>
        </p:txBody>
      </p:sp>
      <p:sp>
        <p:nvSpPr>
          <p:cNvPr id="3" name="Content Placeholder 2"/>
          <p:cNvSpPr>
            <a:spLocks noGrp="1"/>
          </p:cNvSpPr>
          <p:nvPr>
            <p:ph idx="1"/>
          </p:nvPr>
        </p:nvSpPr>
        <p:spPr>
          <a:xfrm>
            <a:off x="457200" y="785794"/>
            <a:ext cx="8229600" cy="5786478"/>
          </a:xfrm>
        </p:spPr>
        <p:txBody>
          <a:bodyPr>
            <a:normAutofit fontScale="85000" lnSpcReduction="20000"/>
          </a:bodyPr>
          <a:lstStyle/>
          <a:p>
            <a:r>
              <a:rPr lang="id-ID" dirty="0" smtClean="0"/>
              <a:t>William Francis Macky mengajukan lima belas ragam metode pengajaran bahasa sebagai berikut.</a:t>
            </a:r>
          </a:p>
          <a:p>
            <a:pPr>
              <a:buNone/>
            </a:pPr>
            <a:r>
              <a:rPr lang="id-ID" dirty="0" smtClean="0"/>
              <a:t>	1. Metode langsung</a:t>
            </a:r>
            <a:br>
              <a:rPr lang="id-ID" dirty="0" smtClean="0"/>
            </a:br>
            <a:r>
              <a:rPr lang="id-ID" dirty="0" smtClean="0"/>
              <a:t>2. Metode Alami</a:t>
            </a:r>
            <a:br>
              <a:rPr lang="id-ID" dirty="0" smtClean="0"/>
            </a:br>
            <a:r>
              <a:rPr lang="id-ID" dirty="0" smtClean="0"/>
              <a:t>3. Metode Psikologi</a:t>
            </a:r>
            <a:br>
              <a:rPr lang="id-ID" dirty="0" smtClean="0"/>
            </a:br>
            <a:r>
              <a:rPr lang="id-ID" dirty="0" smtClean="0"/>
              <a:t>4. Metode Fonetik</a:t>
            </a:r>
            <a:br>
              <a:rPr lang="id-ID" dirty="0" smtClean="0"/>
            </a:br>
            <a:r>
              <a:rPr lang="id-ID" dirty="0" smtClean="0"/>
              <a:t>5. Metode Membaca</a:t>
            </a:r>
            <a:br>
              <a:rPr lang="id-ID" dirty="0" smtClean="0"/>
            </a:br>
            <a:r>
              <a:rPr lang="id-ID" dirty="0" smtClean="0"/>
              <a:t>6. Metode Tata Bahasa</a:t>
            </a:r>
            <a:br>
              <a:rPr lang="id-ID" dirty="0" smtClean="0"/>
            </a:br>
            <a:r>
              <a:rPr lang="id-ID" dirty="0" smtClean="0"/>
              <a:t>7. Metode Terjemahan</a:t>
            </a:r>
            <a:br>
              <a:rPr lang="id-ID" dirty="0" smtClean="0"/>
            </a:br>
            <a:r>
              <a:rPr lang="id-ID" dirty="0" smtClean="0"/>
              <a:t>8. Metode Terjemahan Tata Bahasa</a:t>
            </a:r>
            <a:br>
              <a:rPr lang="id-ID" dirty="0" smtClean="0"/>
            </a:br>
            <a:r>
              <a:rPr lang="id-ID" dirty="0" smtClean="0"/>
              <a:t>9. Metode Ekletik</a:t>
            </a:r>
            <a:br>
              <a:rPr lang="id-ID" dirty="0" smtClean="0"/>
            </a:br>
            <a:r>
              <a:rPr lang="id-ID" dirty="0" smtClean="0"/>
              <a:t>10. Metode Kontrol Bahasa</a:t>
            </a:r>
            <a:br>
              <a:rPr lang="id-ID" dirty="0" smtClean="0"/>
            </a:br>
            <a:r>
              <a:rPr lang="id-ID" dirty="0" smtClean="0"/>
              <a:t>11. Metode Mimikri-Memorasi</a:t>
            </a:r>
            <a:br>
              <a:rPr lang="id-ID" dirty="0" smtClean="0"/>
            </a:br>
            <a:r>
              <a:rPr lang="id-ID" dirty="0" smtClean="0"/>
              <a:t>12. Metode Teori Praktik</a:t>
            </a:r>
            <a:br>
              <a:rPr lang="id-ID" dirty="0" smtClean="0"/>
            </a:br>
            <a:r>
              <a:rPr lang="id-ID" dirty="0" smtClean="0"/>
              <a:t>13. Metode Unit</a:t>
            </a:r>
            <a:br>
              <a:rPr lang="id-ID" dirty="0" smtClean="0"/>
            </a:br>
            <a:r>
              <a:rPr lang="id-ID" dirty="0" smtClean="0"/>
              <a:t>14. Metode Kognate</a:t>
            </a:r>
            <a:br>
              <a:rPr lang="id-ID" dirty="0" smtClean="0"/>
            </a:br>
            <a:r>
              <a:rPr lang="id-ID" dirty="0" smtClean="0"/>
              <a:t>15. Metode Dwi Bahasa (dalam Tarigan, et.al: 1989)</a:t>
            </a:r>
            <a:endParaRPr lang="id-ID"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285728"/>
            <a:ext cx="8229600" cy="6357982"/>
          </a:xfrm>
        </p:spPr>
        <p:txBody>
          <a:bodyPr>
            <a:normAutofit fontScale="92500" lnSpcReduction="10000"/>
          </a:bodyPr>
          <a:lstStyle/>
          <a:p>
            <a:pPr marL="0" indent="0" algn="just">
              <a:buNone/>
            </a:pPr>
            <a:r>
              <a:rPr lang="id-ID" sz="2800" dirty="0" smtClean="0"/>
              <a:t>Sementara itu GBPP 1984 yang memuat empat belas metode pengajaran bahasa, yaitu:</a:t>
            </a:r>
          </a:p>
          <a:p>
            <a:pPr marL="0" indent="0">
              <a:buNone/>
            </a:pPr>
            <a:r>
              <a:rPr lang="id-ID" sz="2800" dirty="0" smtClean="0"/>
              <a:t>1. Metode Penugasan</a:t>
            </a:r>
            <a:br>
              <a:rPr lang="id-ID" sz="2800" dirty="0" smtClean="0"/>
            </a:br>
            <a:r>
              <a:rPr lang="id-ID" sz="2800" dirty="0" smtClean="0"/>
              <a:t>2. Metode Eksperimen</a:t>
            </a:r>
            <a:br>
              <a:rPr lang="id-ID" sz="2800" dirty="0" smtClean="0"/>
            </a:br>
            <a:r>
              <a:rPr lang="id-ID" sz="2800" dirty="0" smtClean="0"/>
              <a:t>3. Metode Proyek</a:t>
            </a:r>
            <a:br>
              <a:rPr lang="id-ID" sz="2800" dirty="0" smtClean="0"/>
            </a:br>
            <a:r>
              <a:rPr lang="id-ID" sz="2800" dirty="0" smtClean="0"/>
              <a:t>4. Metode Diskusi</a:t>
            </a:r>
            <a:br>
              <a:rPr lang="id-ID" sz="2800" dirty="0" smtClean="0"/>
            </a:br>
            <a:r>
              <a:rPr lang="id-ID" sz="2800" dirty="0" smtClean="0"/>
              <a:t>5. Metode Widyawisata</a:t>
            </a:r>
            <a:br>
              <a:rPr lang="id-ID" sz="2800" dirty="0" smtClean="0"/>
            </a:br>
            <a:r>
              <a:rPr lang="id-ID" sz="2800" dirty="0" smtClean="0"/>
              <a:t>6. Metode Bermain Peran</a:t>
            </a:r>
            <a:br>
              <a:rPr lang="id-ID" sz="2800" dirty="0" smtClean="0"/>
            </a:br>
            <a:r>
              <a:rPr lang="id-ID" sz="2800" dirty="0" smtClean="0"/>
              <a:t>7. Metode Demontrasi</a:t>
            </a:r>
            <a:br>
              <a:rPr lang="id-ID" sz="2800" dirty="0" smtClean="0"/>
            </a:br>
            <a:r>
              <a:rPr lang="id-ID" sz="2800" dirty="0" smtClean="0"/>
              <a:t>8. Metode Sosiodrama</a:t>
            </a:r>
            <a:br>
              <a:rPr lang="id-ID" sz="2800" dirty="0" smtClean="0"/>
            </a:br>
            <a:r>
              <a:rPr lang="id-ID" sz="2800" dirty="0" smtClean="0"/>
              <a:t>9. Metode Pemecahan Masalah</a:t>
            </a:r>
            <a:br>
              <a:rPr lang="id-ID" sz="2800" dirty="0" smtClean="0"/>
            </a:br>
            <a:r>
              <a:rPr lang="id-ID" sz="2800" dirty="0" smtClean="0"/>
              <a:t>10. Metode Tanya-Jawab</a:t>
            </a:r>
            <a:br>
              <a:rPr lang="id-ID" sz="2800" dirty="0" smtClean="0"/>
            </a:br>
            <a:r>
              <a:rPr lang="id-ID" sz="2800" dirty="0" smtClean="0"/>
              <a:t>11. Metode Latihan</a:t>
            </a:r>
            <a:br>
              <a:rPr lang="id-ID" sz="2800" dirty="0" smtClean="0"/>
            </a:br>
            <a:r>
              <a:rPr lang="id-ID" sz="2800" dirty="0" smtClean="0"/>
              <a:t>12. Metode Ceramah</a:t>
            </a:r>
            <a:br>
              <a:rPr lang="id-ID" sz="2800" dirty="0" smtClean="0"/>
            </a:br>
            <a:r>
              <a:rPr lang="id-ID" sz="2800" dirty="0" smtClean="0"/>
              <a:t>13. Metode Bercerita</a:t>
            </a:r>
            <a:br>
              <a:rPr lang="id-ID" sz="2800" dirty="0" smtClean="0"/>
            </a:br>
            <a:r>
              <a:rPr lang="id-ID" sz="2800" dirty="0" smtClean="0"/>
              <a:t>14. Metode Pameran (dalam Tarigan, et.al: 1989)</a:t>
            </a:r>
            <a:endParaRPr lang="id-ID" sz="2800"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00042"/>
            <a:ext cx="8229600" cy="5626121"/>
          </a:xfrm>
        </p:spPr>
        <p:txBody>
          <a:bodyPr>
            <a:normAutofit fontScale="70000" lnSpcReduction="20000"/>
          </a:bodyPr>
          <a:lstStyle/>
          <a:p>
            <a:pPr algn="just"/>
            <a:r>
              <a:rPr lang="sv-SE" dirty="0" smtClean="0"/>
              <a:t>Sedangkan untuk sekarang metode lebih meliputi, pemilihan bahan, penentuan urutan bahan, pengembangan bahan, rancangan evaluasi dan remedial. </a:t>
            </a:r>
            <a:endParaRPr lang="id-ID" dirty="0" smtClean="0"/>
          </a:p>
          <a:p>
            <a:r>
              <a:rPr lang="id-ID" b="1" dirty="0" smtClean="0"/>
              <a:t>1. Metode Langsung</a:t>
            </a:r>
            <a:r>
              <a:rPr lang="id-ID" dirty="0" smtClean="0"/>
              <a:t/>
            </a:r>
            <a:br>
              <a:rPr lang="id-ID" dirty="0" smtClean="0"/>
            </a:br>
            <a:r>
              <a:rPr lang="id-ID" dirty="0" smtClean="0"/>
              <a:t>Metode ini menerapkan secara langsung semua aspek dalam bahasa yang diajarkan. Misalnya, dalam suatu pembelajaran pelajaran bahasa Indonesia didaerah bahasa pengantar dikelas adalah bahasa Indonesia tanpa diselingi bahasa daerah/bahasa ibu.</a:t>
            </a:r>
          </a:p>
          <a:p>
            <a:pPr>
              <a:buNone/>
            </a:pPr>
            <a:r>
              <a:rPr lang="id-ID" b="1" dirty="0" smtClean="0"/>
              <a:t/>
            </a:r>
            <a:br>
              <a:rPr lang="id-ID" b="1" dirty="0" smtClean="0"/>
            </a:br>
            <a:r>
              <a:rPr lang="id-ID" b="1" dirty="0" smtClean="0"/>
              <a:t>2. Metode Alamiah</a:t>
            </a:r>
            <a:r>
              <a:rPr lang="id-ID" dirty="0" smtClean="0"/>
              <a:t/>
            </a:r>
            <a:br>
              <a:rPr lang="id-ID" dirty="0" smtClean="0"/>
            </a:br>
            <a:r>
              <a:rPr lang="id-ID" dirty="0" smtClean="0"/>
              <a:t>Metode ini berprinsip bahwa mengajar bahasa baru (seperti bahasa kedua) harus sesuia dengan kebiasaan belajar bahasa yang sesungguhnya seperti yang dilalui anak-anak ketika belajar bahasa ibunya.proses alamiah sangat berpengaruh pada metode ini.</a:t>
            </a:r>
          </a:p>
          <a:p>
            <a:pPr>
              <a:buNone/>
            </a:pPr>
            <a:r>
              <a:rPr lang="id-ID" dirty="0" smtClean="0"/>
              <a:t/>
            </a:r>
            <a:br>
              <a:rPr lang="id-ID" dirty="0" smtClean="0"/>
            </a:br>
            <a:r>
              <a:rPr lang="id-ID" b="1" dirty="0" smtClean="0"/>
              <a:t>3. Metode Tatabahasa</a:t>
            </a:r>
            <a:r>
              <a:rPr lang="id-ID" dirty="0" smtClean="0"/>
              <a:t/>
            </a:r>
            <a:br>
              <a:rPr lang="id-ID" dirty="0" smtClean="0"/>
            </a:br>
            <a:r>
              <a:rPr lang="id-ID" dirty="0" smtClean="0"/>
              <a:t>Metode ini memusatkan pada pembelajaran vokabulerr (kosakata), kelebihan metode ini terletak pada kesederhanaannya dan sangat mudah dalam pelaksanaannya.</a:t>
            </a:r>
            <a:endParaRPr lang="id-ID"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39718"/>
          </a:xfrm>
        </p:spPr>
        <p:txBody>
          <a:bodyPr>
            <a:normAutofit fontScale="90000"/>
          </a:bodyPr>
          <a:lstStyle/>
          <a:p>
            <a:r>
              <a:rPr lang="id-ID" dirty="0" smtClean="0"/>
              <a:t>Lanjutan...</a:t>
            </a:r>
            <a:endParaRPr lang="id-ID" dirty="0"/>
          </a:p>
        </p:txBody>
      </p:sp>
      <p:sp>
        <p:nvSpPr>
          <p:cNvPr id="3" name="Content Placeholder 2"/>
          <p:cNvSpPr>
            <a:spLocks noGrp="1"/>
          </p:cNvSpPr>
          <p:nvPr>
            <p:ph idx="1"/>
          </p:nvPr>
        </p:nvSpPr>
        <p:spPr>
          <a:xfrm>
            <a:off x="457200" y="857232"/>
            <a:ext cx="8229600" cy="5643602"/>
          </a:xfrm>
        </p:spPr>
        <p:txBody>
          <a:bodyPr>
            <a:normAutofit fontScale="70000" lnSpcReduction="20000"/>
          </a:bodyPr>
          <a:lstStyle/>
          <a:p>
            <a:pPr>
              <a:buNone/>
            </a:pPr>
            <a:r>
              <a:rPr lang="id-ID" b="1" dirty="0" smtClean="0"/>
              <a:t>	4. Metode Terjemahan</a:t>
            </a:r>
            <a:r>
              <a:rPr lang="id-ID" dirty="0" smtClean="0"/>
              <a:t/>
            </a:r>
            <a:br>
              <a:rPr lang="id-ID" dirty="0" smtClean="0"/>
            </a:br>
            <a:r>
              <a:rPr lang="id-ID" dirty="0" smtClean="0"/>
              <a:t>Metode terjemahan (the translation method) adalah metode yang lazim digunakan dalam pengajaran bahasa asing, termasuk alam pengajaran bahasa Indonesia yang umumnya merupakan bahasa kedua setelah bahasa penggunaan bahasa ibu/daerah.</a:t>
            </a:r>
          </a:p>
          <a:p>
            <a:pPr>
              <a:buNone/>
            </a:pPr>
            <a:r>
              <a:rPr lang="id-ID" dirty="0" smtClean="0"/>
              <a:t/>
            </a:r>
            <a:br>
              <a:rPr lang="id-ID" dirty="0" smtClean="0"/>
            </a:br>
            <a:r>
              <a:rPr lang="id-ID" b="1" dirty="0" smtClean="0"/>
              <a:t>5. Metode Pembatasan Bahasa</a:t>
            </a:r>
            <a:r>
              <a:rPr lang="id-ID" dirty="0" smtClean="0"/>
              <a:t/>
            </a:r>
            <a:br>
              <a:rPr lang="id-ID" dirty="0" smtClean="0"/>
            </a:br>
            <a:r>
              <a:rPr lang="id-ID" dirty="0" smtClean="0"/>
              <a:t>Metode ini menekankan pada pembatasan dan penggradasian kosakata dan struktur bahasa yang akan diajarkan, kata-kata dan pola kalimat yang tinggi pemakaiannya dimasyarakat diambil sebagai sumber bacaan dan latihan penggunaan bahasa.</a:t>
            </a:r>
          </a:p>
          <a:p>
            <a:pPr>
              <a:buNone/>
            </a:pPr>
            <a:r>
              <a:rPr lang="id-ID" dirty="0" smtClean="0"/>
              <a:t/>
            </a:r>
            <a:br>
              <a:rPr lang="id-ID" dirty="0" smtClean="0"/>
            </a:br>
            <a:r>
              <a:rPr lang="id-ID" b="1" dirty="0" smtClean="0"/>
              <a:t>6. Metode Linguistik</a:t>
            </a:r>
            <a:r>
              <a:rPr lang="id-ID" dirty="0" smtClean="0"/>
              <a:t/>
            </a:r>
            <a:br>
              <a:rPr lang="id-ID" dirty="0" smtClean="0"/>
            </a:br>
            <a:r>
              <a:rPr lang="id-ID" dirty="0" smtClean="0"/>
              <a:t>Prinsip metode ini adalah pendekatan ilmiah karena yang menjadi landasan pembelajaran adalah hasil dari penelitian para linguis (ahli bahasa). Urutan penyajian bahan pembelajaran disusun sesuai tahap-tahap kesukaran yang mungkin dialami siswa.</a:t>
            </a:r>
            <a:br>
              <a:rPr lang="id-ID" dirty="0" smtClean="0"/>
            </a:br>
            <a:r>
              <a:rPr lang="id-ID" dirty="0" smtClean="0"/>
              <a:t>Dengan demikian pada metode ini tidak dilarang menggunakan bahasa ibu murid, karena bahasa ibu murid akan memperkuat pemahaman bahasa tersebut.</a:t>
            </a:r>
            <a:endParaRPr lang="id-ID"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39718"/>
          </a:xfrm>
        </p:spPr>
        <p:txBody>
          <a:bodyPr>
            <a:noAutofit/>
          </a:bodyPr>
          <a:lstStyle/>
          <a:p>
            <a:pPr algn="r"/>
            <a:r>
              <a:rPr lang="id-ID" sz="3200" b="1" i="1" dirty="0" smtClean="0"/>
              <a:t>Lanjutan...</a:t>
            </a:r>
            <a:endParaRPr lang="id-ID" sz="3200" b="1" i="1" dirty="0"/>
          </a:p>
        </p:txBody>
      </p:sp>
      <p:sp>
        <p:nvSpPr>
          <p:cNvPr id="3" name="Content Placeholder 2"/>
          <p:cNvSpPr>
            <a:spLocks noGrp="1"/>
          </p:cNvSpPr>
          <p:nvPr>
            <p:ph idx="1"/>
          </p:nvPr>
        </p:nvSpPr>
        <p:spPr>
          <a:xfrm>
            <a:off x="457200" y="928670"/>
            <a:ext cx="8229600" cy="5197493"/>
          </a:xfrm>
        </p:spPr>
        <p:txBody>
          <a:bodyPr>
            <a:normAutofit fontScale="62500" lnSpcReduction="20000"/>
          </a:bodyPr>
          <a:lstStyle/>
          <a:p>
            <a:pPr>
              <a:buNone/>
            </a:pPr>
            <a:r>
              <a:rPr lang="id-ID" dirty="0" smtClean="0"/>
              <a:t>	</a:t>
            </a:r>
            <a:r>
              <a:rPr lang="id-ID" b="1" dirty="0" smtClean="0"/>
              <a:t>7. Metode SAS</a:t>
            </a:r>
            <a:r>
              <a:rPr lang="id-ID" dirty="0" smtClean="0"/>
              <a:t/>
            </a:r>
            <a:br>
              <a:rPr lang="id-ID" dirty="0" smtClean="0"/>
            </a:br>
            <a:r>
              <a:rPr lang="id-ID" dirty="0" smtClean="0"/>
              <a:t>Metode SAS (Struktural Analitik Sintetik) bersumber pada ilmu jiwa yang berpandangan bahwa pengamatan dan penglihatan pertama manusia adalah global atau bersifat menyeluruh. Dengan demikian segala sesuatu yang diperkenalkan pada murid haruslah mulai ditunjukan dan diperkenalkan struktur totalitasnya atau secara global.</a:t>
            </a:r>
          </a:p>
          <a:p>
            <a:pPr>
              <a:buNone/>
            </a:pPr>
            <a:r>
              <a:rPr lang="id-ID" dirty="0" smtClean="0"/>
              <a:t/>
            </a:r>
            <a:br>
              <a:rPr lang="id-ID" dirty="0" smtClean="0"/>
            </a:br>
            <a:r>
              <a:rPr lang="id-ID" b="1" dirty="0" smtClean="0"/>
              <a:t>8. Metode Bibahasa</a:t>
            </a:r>
            <a:r>
              <a:rPr lang="id-ID" dirty="0" smtClean="0"/>
              <a:t/>
            </a:r>
            <a:br>
              <a:rPr lang="id-ID" dirty="0" smtClean="0"/>
            </a:br>
            <a:r>
              <a:rPr lang="id-ID" dirty="0" smtClean="0"/>
              <a:t>Metode ini hampir sama dengan metode linguistik, bahasa ibu murid digunakan untuk menerangkan perbedaan–perbedaan fonetik, kosakata, struktur kalimat dan tata bahasa kedua bahasa itu.</a:t>
            </a:r>
          </a:p>
          <a:p>
            <a:pPr>
              <a:buNone/>
            </a:pPr>
            <a:r>
              <a:rPr lang="id-ID" dirty="0" smtClean="0"/>
              <a:t/>
            </a:r>
            <a:br>
              <a:rPr lang="id-ID" dirty="0" smtClean="0"/>
            </a:br>
            <a:r>
              <a:rPr lang="id-ID" b="1" dirty="0" smtClean="0"/>
              <a:t>9. Metode Unit</a:t>
            </a:r>
            <a:r>
              <a:rPr lang="id-ID" dirty="0" smtClean="0"/>
              <a:t/>
            </a:r>
            <a:br>
              <a:rPr lang="id-ID" dirty="0" smtClean="0"/>
            </a:br>
            <a:r>
              <a:rPr lang="id-ID" dirty="0" smtClean="0"/>
              <a:t>Metode ini berdasarkan pada 5 tahap, yaitu:</a:t>
            </a:r>
            <a:br>
              <a:rPr lang="id-ID" dirty="0" smtClean="0"/>
            </a:br>
            <a:r>
              <a:rPr lang="id-ID" dirty="0" smtClean="0"/>
              <a:t>a. mempersiapkan murid untuk menerima pengajaran</a:t>
            </a:r>
            <a:br>
              <a:rPr lang="id-ID" dirty="0" smtClean="0"/>
            </a:br>
            <a:r>
              <a:rPr lang="id-ID" dirty="0" smtClean="0"/>
              <a:t>b. penyajian bahan</a:t>
            </a:r>
            <a:br>
              <a:rPr lang="id-ID" dirty="0" smtClean="0"/>
            </a:br>
            <a:r>
              <a:rPr lang="id-ID" dirty="0" smtClean="0"/>
              <a:t>c. bimbingan melalui proses induksi</a:t>
            </a:r>
            <a:br>
              <a:rPr lang="id-ID" dirty="0" smtClean="0"/>
            </a:br>
            <a:r>
              <a:rPr lang="id-ID" dirty="0" smtClean="0"/>
              <a:t>d. generalisai dan penggunaannya di sekolah dasar</a:t>
            </a:r>
            <a:endParaRPr lang="id-ID"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6908"/>
          </a:xfrm>
        </p:spPr>
        <p:txBody>
          <a:bodyPr>
            <a:normAutofit/>
          </a:bodyPr>
          <a:lstStyle/>
          <a:p>
            <a:pPr algn="r"/>
            <a:r>
              <a:rPr lang="id-ID" sz="3200" b="1" i="1" dirty="0" smtClean="0"/>
              <a:t>Lanjutan...</a:t>
            </a:r>
            <a:endParaRPr lang="id-ID" sz="3200" b="1" i="1" dirty="0"/>
          </a:p>
        </p:txBody>
      </p:sp>
      <p:sp>
        <p:nvSpPr>
          <p:cNvPr id="3" name="Content Placeholder 2"/>
          <p:cNvSpPr>
            <a:spLocks noGrp="1"/>
          </p:cNvSpPr>
          <p:nvPr>
            <p:ph idx="1"/>
          </p:nvPr>
        </p:nvSpPr>
        <p:spPr/>
        <p:txBody>
          <a:bodyPr>
            <a:normAutofit fontScale="85000" lnSpcReduction="20000"/>
          </a:bodyPr>
          <a:lstStyle/>
          <a:p>
            <a:r>
              <a:rPr lang="pt-BR" b="1" dirty="0"/>
              <a:t>Macam-Macam Metode pembelajaran :</a:t>
            </a:r>
            <a:endParaRPr lang="pt-BR" dirty="0" smtClean="0"/>
          </a:p>
          <a:p>
            <a:pPr>
              <a:buNone/>
            </a:pPr>
            <a:r>
              <a:rPr lang="pt-BR" b="1" dirty="0" smtClean="0"/>
              <a:t>1. Metode </a:t>
            </a:r>
            <a:r>
              <a:rPr lang="pt-BR" b="1" dirty="0"/>
              <a:t>Ceramah</a:t>
            </a:r>
            <a:endParaRPr lang="pt-BR" dirty="0" smtClean="0"/>
          </a:p>
          <a:p>
            <a:pPr>
              <a:buNone/>
            </a:pPr>
            <a:r>
              <a:rPr lang="en-US" b="1" dirty="0" smtClean="0"/>
              <a:t>2. </a:t>
            </a:r>
            <a:r>
              <a:rPr lang="en-US" b="1" dirty="0" err="1" smtClean="0"/>
              <a:t>Metode</a:t>
            </a:r>
            <a:r>
              <a:rPr lang="en-US" b="1" dirty="0" smtClean="0"/>
              <a:t> </a:t>
            </a:r>
            <a:r>
              <a:rPr lang="en-US" b="1" dirty="0" err="1" smtClean="0"/>
              <a:t>Diskusi</a:t>
            </a:r>
            <a:endParaRPr lang="id-ID" b="1" dirty="0" smtClean="0"/>
          </a:p>
          <a:p>
            <a:pPr>
              <a:buNone/>
            </a:pPr>
            <a:r>
              <a:rPr lang="en-US" b="1" dirty="0"/>
              <a:t>3. </a:t>
            </a:r>
            <a:r>
              <a:rPr lang="en-US" b="1" dirty="0" err="1"/>
              <a:t>Metode</a:t>
            </a:r>
            <a:r>
              <a:rPr lang="en-US" b="1" dirty="0"/>
              <a:t> </a:t>
            </a:r>
            <a:r>
              <a:rPr lang="en-US" b="1" dirty="0" err="1" smtClean="0"/>
              <a:t>Demonstrasi</a:t>
            </a:r>
            <a:endParaRPr lang="id-ID" b="1" dirty="0" smtClean="0"/>
          </a:p>
          <a:p>
            <a:pPr>
              <a:buNone/>
            </a:pPr>
            <a:r>
              <a:rPr lang="en-US" b="1" dirty="0"/>
              <a:t>4. </a:t>
            </a:r>
            <a:r>
              <a:rPr lang="en-US" b="1" dirty="0" err="1"/>
              <a:t>Metode</a:t>
            </a:r>
            <a:r>
              <a:rPr lang="en-US" b="1" dirty="0"/>
              <a:t> </a:t>
            </a:r>
            <a:r>
              <a:rPr lang="en-US" b="1" dirty="0" err="1"/>
              <a:t>Ceramah</a:t>
            </a:r>
            <a:r>
              <a:rPr lang="en-US" b="1" dirty="0"/>
              <a:t> </a:t>
            </a:r>
            <a:r>
              <a:rPr lang="en-US" b="1" dirty="0" smtClean="0"/>
              <a:t>Plus</a:t>
            </a:r>
            <a:endParaRPr lang="id-ID" b="1" dirty="0"/>
          </a:p>
          <a:p>
            <a:pPr>
              <a:buNone/>
            </a:pPr>
            <a:r>
              <a:rPr lang="id-ID" b="1" dirty="0"/>
              <a:t>	</a:t>
            </a:r>
            <a:r>
              <a:rPr lang="id-ID" b="1" dirty="0" smtClean="0"/>
              <a:t>	</a:t>
            </a:r>
            <a:r>
              <a:rPr lang="en-US" dirty="0" err="1"/>
              <a:t>Ada</a:t>
            </a:r>
            <a:r>
              <a:rPr lang="en-US" dirty="0"/>
              <a:t> </a:t>
            </a:r>
            <a:r>
              <a:rPr lang="en-US" b="1" i="1" dirty="0" err="1"/>
              <a:t>tiga</a:t>
            </a:r>
            <a:r>
              <a:rPr lang="en-US" b="1" i="1" dirty="0"/>
              <a:t> </a:t>
            </a:r>
            <a:r>
              <a:rPr lang="en-US" b="1" i="1" dirty="0" err="1"/>
              <a:t>macam</a:t>
            </a:r>
            <a:r>
              <a:rPr lang="en-US" b="1" i="1" dirty="0"/>
              <a:t> </a:t>
            </a:r>
            <a:r>
              <a:rPr lang="en-US" b="1" i="1" dirty="0" err="1"/>
              <a:t>metode</a:t>
            </a:r>
            <a:r>
              <a:rPr lang="en-US" b="1" i="1" dirty="0"/>
              <a:t> </a:t>
            </a:r>
            <a:r>
              <a:rPr lang="en-US" b="1" i="1" dirty="0" err="1"/>
              <a:t>ceramah</a:t>
            </a:r>
            <a:r>
              <a:rPr lang="en-US" b="1" i="1" dirty="0"/>
              <a:t> plus</a:t>
            </a:r>
            <a:r>
              <a:rPr lang="en-US" dirty="0"/>
              <a:t>, </a:t>
            </a:r>
            <a:r>
              <a:rPr lang="en-US" dirty="0" err="1"/>
              <a:t>diantaranya</a:t>
            </a:r>
            <a:r>
              <a:rPr lang="en-US" dirty="0"/>
              <a:t> </a:t>
            </a:r>
            <a:r>
              <a:rPr lang="en-US" dirty="0" err="1"/>
              <a:t>yaitu</a:t>
            </a:r>
            <a:r>
              <a:rPr lang="en-US" dirty="0"/>
              <a:t>:</a:t>
            </a:r>
            <a:endParaRPr lang="en-US" dirty="0" smtClean="0"/>
          </a:p>
          <a:p>
            <a:pPr marL="715963">
              <a:buNone/>
            </a:pPr>
            <a:r>
              <a:rPr lang="en-US" dirty="0"/>
              <a:t>a. </a:t>
            </a:r>
            <a:r>
              <a:rPr lang="en-US" dirty="0" err="1" smtClean="0"/>
              <a:t>Metode</a:t>
            </a:r>
            <a:r>
              <a:rPr lang="en-US" dirty="0" smtClean="0"/>
              <a:t> </a:t>
            </a:r>
            <a:r>
              <a:rPr lang="en-US" dirty="0" err="1"/>
              <a:t>ceramah</a:t>
            </a:r>
            <a:r>
              <a:rPr lang="en-US" dirty="0"/>
              <a:t> plus </a:t>
            </a:r>
            <a:r>
              <a:rPr lang="en-US" dirty="0" err="1"/>
              <a:t>tanya</a:t>
            </a:r>
            <a:r>
              <a:rPr lang="en-US" dirty="0"/>
              <a:t> </a:t>
            </a:r>
            <a:r>
              <a:rPr lang="en-US" dirty="0" err="1"/>
              <a:t>jawab</a:t>
            </a:r>
            <a:r>
              <a:rPr lang="en-US" dirty="0"/>
              <a:t> </a:t>
            </a:r>
            <a:r>
              <a:rPr lang="en-US" dirty="0" err="1"/>
              <a:t>dan</a:t>
            </a:r>
            <a:r>
              <a:rPr lang="en-US" dirty="0"/>
              <a:t> </a:t>
            </a:r>
            <a:r>
              <a:rPr lang="en-US" dirty="0" err="1"/>
              <a:t>tugas</a:t>
            </a:r>
            <a:endParaRPr lang="en-US" dirty="0" smtClean="0"/>
          </a:p>
          <a:p>
            <a:pPr marL="715963">
              <a:buNone/>
            </a:pPr>
            <a:r>
              <a:rPr lang="en-US" dirty="0"/>
              <a:t>b. </a:t>
            </a:r>
            <a:r>
              <a:rPr lang="en-US" dirty="0" err="1" smtClean="0"/>
              <a:t>Metode</a:t>
            </a:r>
            <a:r>
              <a:rPr lang="en-US" dirty="0" smtClean="0"/>
              <a:t> </a:t>
            </a:r>
            <a:r>
              <a:rPr lang="en-US" dirty="0" err="1"/>
              <a:t>ceramah</a:t>
            </a:r>
            <a:r>
              <a:rPr lang="en-US" dirty="0"/>
              <a:t> plus </a:t>
            </a:r>
            <a:r>
              <a:rPr lang="en-US" dirty="0" err="1"/>
              <a:t>diskusi</a:t>
            </a:r>
            <a:r>
              <a:rPr lang="en-US" dirty="0"/>
              <a:t> </a:t>
            </a:r>
            <a:r>
              <a:rPr lang="en-US" dirty="0" err="1"/>
              <a:t>dan</a:t>
            </a:r>
            <a:r>
              <a:rPr lang="en-US" dirty="0"/>
              <a:t> </a:t>
            </a:r>
            <a:r>
              <a:rPr lang="en-US" dirty="0" err="1"/>
              <a:t>tugas</a:t>
            </a:r>
            <a:endParaRPr lang="en-US" dirty="0" smtClean="0"/>
          </a:p>
          <a:p>
            <a:pPr marL="715963">
              <a:buNone/>
            </a:pPr>
            <a:r>
              <a:rPr lang="en-US" dirty="0"/>
              <a:t>c. </a:t>
            </a:r>
            <a:r>
              <a:rPr lang="id-ID" dirty="0" smtClean="0"/>
              <a:t> </a:t>
            </a:r>
            <a:r>
              <a:rPr lang="en-US" dirty="0" err="1" smtClean="0"/>
              <a:t>Metode</a:t>
            </a:r>
            <a:r>
              <a:rPr lang="en-US" dirty="0" smtClean="0"/>
              <a:t> </a:t>
            </a:r>
            <a:r>
              <a:rPr lang="en-US" dirty="0" err="1"/>
              <a:t>ceramah</a:t>
            </a:r>
            <a:r>
              <a:rPr lang="en-US" dirty="0"/>
              <a:t> plus </a:t>
            </a:r>
            <a:r>
              <a:rPr lang="en-US" dirty="0" err="1"/>
              <a:t>demonstrasi</a:t>
            </a:r>
            <a:r>
              <a:rPr lang="en-US" dirty="0"/>
              <a:t> </a:t>
            </a:r>
            <a:r>
              <a:rPr lang="en-US" dirty="0" err="1"/>
              <a:t>dan</a:t>
            </a:r>
            <a:r>
              <a:rPr lang="en-US" dirty="0"/>
              <a:t> </a:t>
            </a:r>
            <a:r>
              <a:rPr lang="en-US" dirty="0" err="1"/>
              <a:t>latihan</a:t>
            </a:r>
            <a:r>
              <a:rPr lang="en-US" dirty="0"/>
              <a:t> (CPDL)</a:t>
            </a:r>
            <a:endParaRPr lang="en-US" dirty="0" smtClean="0"/>
          </a:p>
          <a:p>
            <a:pPr>
              <a:buNone/>
            </a:pPr>
            <a:endParaRPr lang="id-ID"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32</TotalTime>
  <Words>166</Words>
  <Application>Microsoft Office PowerPoint</Application>
  <PresentationFormat>On-screen Show (4:3)</PresentationFormat>
  <Paragraphs>52</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Office Theme</vt:lpstr>
      <vt:lpstr>METODE PEMBELAJARAN BAHASA INDONESIA DI KELAS RENDAH</vt:lpstr>
      <vt:lpstr>PENDAHULUAN</vt:lpstr>
      <vt:lpstr>Slide 3</vt:lpstr>
      <vt:lpstr>Lanjutan...</vt:lpstr>
      <vt:lpstr>Slide 5</vt:lpstr>
      <vt:lpstr>Slide 6</vt:lpstr>
      <vt:lpstr>Lanjutan...</vt:lpstr>
      <vt:lpstr>Lanjutan...</vt:lpstr>
      <vt:lpstr>Lanjutan...</vt:lpstr>
      <vt:lpstr>Lanjutan...</vt:lpstr>
    </vt:vector>
  </TitlesOfParts>
  <Company>Deftones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METODE PEMBELAJARAN BAHASA INDONESIA</dc:title>
  <dc:creator>HEWLET PACKARD</dc:creator>
  <cp:lastModifiedBy>Win 7</cp:lastModifiedBy>
  <cp:revision>11</cp:revision>
  <dcterms:created xsi:type="dcterms:W3CDTF">2014-06-19T00:49:22Z</dcterms:created>
  <dcterms:modified xsi:type="dcterms:W3CDTF">2016-11-24T13:23:35Z</dcterms:modified>
</cp:coreProperties>
</file>

<file path=docProps/thumbnail.jpeg>
</file>