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382" r:id="rId3"/>
    <p:sldId id="383" r:id="rId4"/>
    <p:sldId id="399" r:id="rId5"/>
    <p:sldId id="384" r:id="rId6"/>
    <p:sldId id="400" r:id="rId7"/>
    <p:sldId id="401" r:id="rId8"/>
    <p:sldId id="402"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23"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8" y="2404535"/>
            <a:ext cx="7766937"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8" y="4050836"/>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43" y="3632201"/>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49"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4" y="2160591"/>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52"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52"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8"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9" y="514926"/>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41"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41" y="5367339"/>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1"/>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91"/>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2" y="6041364"/>
            <a:ext cx="91194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4/6/2021</a:t>
            </a:fld>
            <a:endParaRPr lang="en-US" dirty="0"/>
          </a:p>
        </p:txBody>
      </p:sp>
      <p:sp>
        <p:nvSpPr>
          <p:cNvPr id="5" name="Footer Placeholder 4"/>
          <p:cNvSpPr>
            <a:spLocks noGrp="1"/>
          </p:cNvSpPr>
          <p:nvPr>
            <p:ph type="ftr" sz="quarter" idx="3"/>
          </p:nvPr>
        </p:nvSpPr>
        <p:spPr>
          <a:xfrm>
            <a:off x="677340"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374" y="2744504"/>
            <a:ext cx="7560853" cy="1646302"/>
          </a:xfrm>
        </p:spPr>
        <p:txBody>
          <a:bodyPr/>
          <a:lstStyle/>
          <a:p>
            <a:r>
              <a:rPr lang="id-ID" sz="4800" b="1" dirty="0" smtClean="0"/>
              <a:t/>
            </a:r>
            <a:br>
              <a:rPr lang="id-ID" sz="4800" b="1" dirty="0" smtClean="0"/>
            </a:br>
            <a:r>
              <a:rPr lang="id-ID" sz="4800" b="1" dirty="0"/>
              <a:t/>
            </a:r>
            <a:br>
              <a:rPr lang="id-ID" sz="4800" b="1" dirty="0"/>
            </a:br>
            <a:r>
              <a:rPr lang="id-ID" sz="4800" b="1" dirty="0" smtClean="0"/>
              <a:t/>
            </a:r>
            <a:br>
              <a:rPr lang="id-ID" sz="4800" b="1" dirty="0" smtClean="0"/>
            </a:br>
            <a:r>
              <a:rPr lang="id-ID" sz="4800" b="1" dirty="0" smtClean="0"/>
              <a:t>METODE GEORESISTIVITAS DAN ELEKTROMAGNETIK</a:t>
            </a:r>
            <a:br>
              <a:rPr lang="id-ID" sz="4800" b="1" dirty="0" smtClean="0"/>
            </a:br>
            <a:r>
              <a:rPr lang="id-ID" sz="4800" b="1" dirty="0"/>
              <a:t/>
            </a:r>
            <a:br>
              <a:rPr lang="id-ID" sz="4800" b="1" dirty="0"/>
            </a:br>
            <a:r>
              <a:rPr lang="id-ID" sz="2800" b="1" u="sng" dirty="0">
                <a:solidFill>
                  <a:srgbClr val="FF0000"/>
                </a:solidFill>
              </a:rPr>
              <a:t>METODE Ground Penetrating Radar (GPR)</a:t>
            </a:r>
            <a:r>
              <a:rPr lang="id-ID" sz="2800" b="1" dirty="0">
                <a:solidFill>
                  <a:srgbClr val="FF0000"/>
                </a:solidFill>
              </a:rPr>
              <a:t>      </a:t>
            </a:r>
            <a:r>
              <a:rPr lang="id-ID" sz="2400" dirty="0"/>
              <a:t/>
            </a:r>
            <a:br>
              <a:rPr lang="id-ID" sz="2400" dirty="0"/>
            </a:br>
            <a:endParaRPr lang="id-ID" sz="2800" b="1" dirty="0">
              <a:solidFill>
                <a:srgbClr val="C00000"/>
              </a:solidFill>
            </a:endParaRPr>
          </a:p>
        </p:txBody>
      </p:sp>
      <p:sp>
        <p:nvSpPr>
          <p:cNvPr id="3" name="Subtitle 2"/>
          <p:cNvSpPr>
            <a:spLocks noGrp="1"/>
          </p:cNvSpPr>
          <p:nvPr>
            <p:ph type="subTitle" idx="1"/>
          </p:nvPr>
        </p:nvSpPr>
        <p:spPr>
          <a:xfrm>
            <a:off x="539260" y="5154903"/>
            <a:ext cx="7766937" cy="1096899"/>
          </a:xfrm>
        </p:spPr>
        <p:txBody>
          <a:bodyPr>
            <a:normAutofit/>
          </a:bodyPr>
          <a:lstStyle/>
          <a:p>
            <a:pPr algn="l"/>
            <a:r>
              <a:rPr lang="id-ID" sz="2800" dirty="0" smtClean="0">
                <a:solidFill>
                  <a:srgbClr val="FF0000"/>
                </a:solidFill>
              </a:rPr>
              <a:t>FEBRIA ANITA, M.SC</a:t>
            </a:r>
            <a:endParaRPr lang="id-ID" sz="2800" dirty="0">
              <a:solidFill>
                <a:srgbClr val="FF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11" y="37322"/>
            <a:ext cx="3428190" cy="1392234"/>
          </a:xfrm>
          <a:prstGeom prst="rect">
            <a:avLst/>
          </a:prstGeom>
        </p:spPr>
      </p:pic>
      <p:grpSp>
        <p:nvGrpSpPr>
          <p:cNvPr id="17" name="Group 16"/>
          <p:cNvGrpSpPr/>
          <p:nvPr/>
        </p:nvGrpSpPr>
        <p:grpSpPr>
          <a:xfrm>
            <a:off x="8716227" y="6067129"/>
            <a:ext cx="3275448" cy="651118"/>
            <a:chOff x="11554482" y="5550871"/>
            <a:chExt cx="437221" cy="1202655"/>
          </a:xfrm>
        </p:grpSpPr>
        <p:sp>
          <p:nvSpPr>
            <p:cNvPr id="18" name="Rectangle 17"/>
            <p:cNvSpPr/>
            <p:nvPr/>
          </p:nvSpPr>
          <p:spPr>
            <a:xfrm>
              <a:off x="11554482" y="5550871"/>
              <a:ext cx="437221" cy="682179"/>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744946" y="6241892"/>
              <a:ext cx="246757" cy="511634"/>
            </a:xfrm>
            <a:prstGeom prst="rect">
              <a:avLst/>
            </a:prstGeom>
            <a:solidFill>
              <a:schemeClr val="accent3"/>
            </a:solidFill>
            <a:ln>
              <a:noFill/>
            </a:ln>
          </p:spPr>
          <p:txBody>
            <a:bodyPr wrap="none" lIns="91440" tIns="45720" rIns="91440" bIns="45720">
              <a:spAutoFit/>
            </a:bodyPr>
            <a:lstStyle/>
            <a:p>
              <a:pPr algn="r"/>
              <a:r>
                <a:rPr lang="en-US"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PROGRAM STUDI</a:t>
              </a:r>
              <a:r>
                <a:rPr lang="id-ID"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FISIKA</a:t>
              </a:r>
              <a:endParaRPr lang="en-US" sz="1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86" t="36056" r="20080" b="5609"/>
          <a:stretch/>
        </p:blipFill>
        <p:spPr bwMode="auto">
          <a:xfrm>
            <a:off x="351692" y="716109"/>
            <a:ext cx="10352541" cy="586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77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53" t="43910" r="22784" b="3846"/>
          <a:stretch/>
        </p:blipFill>
        <p:spPr bwMode="auto">
          <a:xfrm>
            <a:off x="504091" y="726830"/>
            <a:ext cx="9988062" cy="516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92" t="35416" r="21973" b="8173"/>
          <a:stretch/>
        </p:blipFill>
        <p:spPr bwMode="auto">
          <a:xfrm>
            <a:off x="949566" y="890954"/>
            <a:ext cx="10058401" cy="550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13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63" t="45353" r="23234"/>
          <a:stretch/>
        </p:blipFill>
        <p:spPr bwMode="auto">
          <a:xfrm>
            <a:off x="571337" y="527539"/>
            <a:ext cx="10523749" cy="57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28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31" t="35737" r="18370" b="1603"/>
          <a:stretch/>
        </p:blipFill>
        <p:spPr bwMode="auto">
          <a:xfrm>
            <a:off x="246183" y="211220"/>
            <a:ext cx="11472637" cy="652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7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64" t="33494" r="21072" b="10898"/>
          <a:stretch/>
        </p:blipFill>
        <p:spPr bwMode="auto">
          <a:xfrm>
            <a:off x="679938" y="832340"/>
            <a:ext cx="10034954" cy="544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78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61" t="44391" r="20261"/>
          <a:stretch/>
        </p:blipFill>
        <p:spPr bwMode="auto">
          <a:xfrm>
            <a:off x="548009" y="712110"/>
            <a:ext cx="11374360" cy="589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81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4" t="36057" r="20622" b="5288"/>
          <a:stretch/>
        </p:blipFill>
        <p:spPr bwMode="auto">
          <a:xfrm>
            <a:off x="890953" y="937845"/>
            <a:ext cx="9835662" cy="555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86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4" t="42468" r="20712"/>
          <a:stretch/>
        </p:blipFill>
        <p:spPr bwMode="auto">
          <a:xfrm>
            <a:off x="1066800" y="1019907"/>
            <a:ext cx="9929446" cy="5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80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54" t="37660" r="17738" b="7372"/>
          <a:stretch/>
        </p:blipFill>
        <p:spPr bwMode="auto">
          <a:xfrm>
            <a:off x="633045" y="1043353"/>
            <a:ext cx="10632832" cy="539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56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25" t="35737" r="16117" b="9135"/>
          <a:stretch/>
        </p:blipFill>
        <p:spPr bwMode="auto">
          <a:xfrm>
            <a:off x="515815" y="1113692"/>
            <a:ext cx="9329456" cy="47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88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03" t="40865" r="24766"/>
          <a:stretch/>
        </p:blipFill>
        <p:spPr bwMode="auto">
          <a:xfrm>
            <a:off x="1031631" y="1336430"/>
            <a:ext cx="8627392" cy="519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2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48" t="39192" r="27384" b="7870"/>
          <a:stretch/>
        </p:blipFill>
        <p:spPr bwMode="auto">
          <a:xfrm>
            <a:off x="586787" y="1076841"/>
            <a:ext cx="9237151" cy="533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42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381000"/>
            <a:ext cx="4876800" cy="609600"/>
          </a:xfrm>
        </p:spPr>
        <p:txBody>
          <a:bodyPr/>
          <a:lstStyle/>
          <a:p>
            <a:r>
              <a:rPr lang="id-ID" b="0" dirty="0" smtClean="0">
                <a:solidFill>
                  <a:srgbClr val="FF0000"/>
                </a:solidFill>
              </a:rPr>
              <a:t>Kelebihan</a:t>
            </a:r>
            <a:r>
              <a:rPr lang="id-ID" dirty="0" smtClean="0"/>
              <a:t> </a:t>
            </a:r>
            <a:endParaRPr lang="id-ID" dirty="0"/>
          </a:p>
        </p:txBody>
      </p:sp>
      <p:sp>
        <p:nvSpPr>
          <p:cNvPr id="6" name="Text Placeholder 5"/>
          <p:cNvSpPr>
            <a:spLocks noGrp="1"/>
          </p:cNvSpPr>
          <p:nvPr>
            <p:ph type="body" sz="half" idx="3"/>
          </p:nvPr>
        </p:nvSpPr>
        <p:spPr>
          <a:xfrm>
            <a:off x="5791200" y="381000"/>
            <a:ext cx="4876800" cy="685800"/>
          </a:xfrm>
        </p:spPr>
        <p:txBody>
          <a:bodyPr/>
          <a:lstStyle/>
          <a:p>
            <a:r>
              <a:rPr lang="id-ID" b="0" dirty="0" smtClean="0">
                <a:solidFill>
                  <a:srgbClr val="FF0000"/>
                </a:solidFill>
              </a:rPr>
              <a:t>Kekurangan </a:t>
            </a:r>
            <a:endParaRPr lang="id-ID" b="0" dirty="0">
              <a:solidFill>
                <a:srgbClr val="FF0000"/>
              </a:solidFill>
            </a:endParaRPr>
          </a:p>
        </p:txBody>
      </p:sp>
      <p:sp>
        <p:nvSpPr>
          <p:cNvPr id="3" name="Content Placeholder 2"/>
          <p:cNvSpPr>
            <a:spLocks noGrp="1"/>
          </p:cNvSpPr>
          <p:nvPr>
            <p:ph sz="quarter" idx="2"/>
          </p:nvPr>
        </p:nvSpPr>
        <p:spPr>
          <a:xfrm>
            <a:off x="492369" y="1184030"/>
            <a:ext cx="5384800" cy="3962400"/>
          </a:xfrm>
        </p:spPr>
        <p:txBody>
          <a:bodyPr>
            <a:normAutofit/>
          </a:bodyPr>
          <a:lstStyle/>
          <a:p>
            <a:r>
              <a:rPr lang="id-ID" dirty="0" smtClean="0"/>
              <a:t>Biaya operasional lebih murah</a:t>
            </a:r>
          </a:p>
          <a:p>
            <a:r>
              <a:rPr lang="id-ID" dirty="0" smtClean="0"/>
              <a:t>Perbandingan S/N tinggi </a:t>
            </a:r>
          </a:p>
          <a:p>
            <a:r>
              <a:rPr lang="id-ID" dirty="0" smtClean="0"/>
              <a:t>Pengoperasian yang cukup mudah</a:t>
            </a:r>
          </a:p>
          <a:p>
            <a:r>
              <a:rPr lang="id-ID" dirty="0" smtClean="0"/>
              <a:t>Merupakan metode non destruktif sehingga aman digunakan</a:t>
            </a:r>
          </a:p>
          <a:p>
            <a:pPr marL="0" indent="0">
              <a:buNone/>
            </a:pPr>
            <a:endParaRPr lang="id-ID" dirty="0" smtClean="0"/>
          </a:p>
          <a:p>
            <a:endParaRPr lang="id-ID" dirty="0"/>
          </a:p>
        </p:txBody>
      </p:sp>
      <p:sp>
        <p:nvSpPr>
          <p:cNvPr id="4" name="Content Placeholder 3"/>
          <p:cNvSpPr>
            <a:spLocks noGrp="1"/>
          </p:cNvSpPr>
          <p:nvPr>
            <p:ph sz="quarter" idx="4"/>
          </p:nvPr>
        </p:nvSpPr>
        <p:spPr>
          <a:xfrm>
            <a:off x="5758961" y="1137138"/>
            <a:ext cx="5956300" cy="3962400"/>
          </a:xfrm>
        </p:spPr>
        <p:txBody>
          <a:bodyPr/>
          <a:lstStyle/>
          <a:p>
            <a:r>
              <a:rPr lang="id-ID" dirty="0" smtClean="0"/>
              <a:t>Jangkauan penetrasi dangkal</a:t>
            </a:r>
          </a:p>
          <a:p>
            <a:r>
              <a:rPr lang="id-ID" dirty="0" smtClean="0"/>
              <a:t>Kemampuan radar hanya puluhan meter ( bergantung penggunaan frekuensi antenna)</a:t>
            </a:r>
          </a:p>
          <a:p>
            <a:pPr marL="0" indent="0">
              <a:buNone/>
            </a:pPr>
            <a:endParaRPr lang="id-ID" dirty="0" smtClean="0"/>
          </a:p>
          <a:p>
            <a:endParaRPr lang="id-ID" dirty="0"/>
          </a:p>
          <a:p>
            <a:pPr marL="0" indent="0">
              <a:buNone/>
            </a:pPr>
            <a:endParaRPr lang="id-ID" dirty="0" smtClean="0"/>
          </a:p>
          <a:p>
            <a:pPr marL="0" indent="0">
              <a:buNone/>
            </a:pPr>
            <a:endParaRPr lang="id-ID" dirty="0"/>
          </a:p>
        </p:txBody>
      </p:sp>
      <p:pic>
        <p:nvPicPr>
          <p:cNvPr id="12292" name="Picture 4" descr="D:\instrumen\gambar\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963294"/>
            <a:ext cx="13716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854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4665"/>
            <a:ext cx="10972800" cy="5721499"/>
          </a:xfrm>
        </p:spPr>
        <p:style>
          <a:lnRef idx="1">
            <a:schemeClr val="accent2"/>
          </a:lnRef>
          <a:fillRef idx="2">
            <a:schemeClr val="accent2"/>
          </a:fillRef>
          <a:effectRef idx="1">
            <a:schemeClr val="accent2"/>
          </a:effectRef>
          <a:fontRef idx="minor">
            <a:schemeClr val="dk1"/>
          </a:fontRef>
        </p:style>
        <p:txBody>
          <a:bodyPr/>
          <a:lstStyle/>
          <a:p>
            <a:endParaRPr lang="id-ID"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4" y="1484785"/>
            <a:ext cx="7760583" cy="3899693"/>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71759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12" t="33494" r="21162" b="6891"/>
          <a:stretch/>
        </p:blipFill>
        <p:spPr bwMode="auto">
          <a:xfrm>
            <a:off x="832340" y="867507"/>
            <a:ext cx="9748493" cy="554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00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17631" y="781080"/>
            <a:ext cx="7350369" cy="2362200"/>
          </a:xfrm>
        </p:spPr>
        <p:txBody>
          <a:bodyPr>
            <a:normAutofit/>
          </a:bodyPr>
          <a:lstStyle/>
          <a:p>
            <a:pPr marL="0" indent="0">
              <a:buNone/>
            </a:pPr>
            <a:endParaRPr lang="en-US" sz="2000" dirty="0"/>
          </a:p>
          <a:p>
            <a:pPr algn="just"/>
            <a:r>
              <a:rPr lang="id-ID" sz="2000" dirty="0" smtClean="0"/>
              <a:t>salah satu metode geofisika yang mempelajari kondisi bawah permukaan berdasarkan sifat elektromagnetik dengan menggunakan gelombang radio yang mempunyai rentang frekuensi antara 1-1000 MHz dan dapat mendeteksi parameter permitivitas listrik ( ) , konduktivitas (  ), dan permeabilitas magnetik ( ) .</a:t>
            </a:r>
          </a:p>
          <a:p>
            <a:endParaRPr lang="id-ID" sz="2000" dirty="0" smtClean="0"/>
          </a:p>
          <a:p>
            <a:endParaRPr lang="id-ID" sz="2000" dirty="0" smtClean="0"/>
          </a:p>
          <a:p>
            <a:endParaRPr lang="id-ID" sz="2000" dirty="0" smtClean="0"/>
          </a:p>
          <a:p>
            <a:pPr marL="0" lvl="0" indent="0">
              <a:buNone/>
            </a:pPr>
            <a:endParaRPr lang="id-ID" sz="2000" dirty="0"/>
          </a:p>
          <a:p>
            <a:pPr marL="0" lvl="0" indent="0">
              <a:buNone/>
            </a:pPr>
            <a:endParaRPr lang="id-ID" sz="2000" dirty="0" smtClean="0"/>
          </a:p>
          <a:p>
            <a:pPr lvl="0"/>
            <a:endParaRPr lang="id-ID"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316" y="2543560"/>
            <a:ext cx="533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124" y="2557847"/>
            <a:ext cx="609600" cy="28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278" y="2853122"/>
            <a:ext cx="5334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D:\instrumen\gambar\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0350" y="323796"/>
            <a:ext cx="1612900" cy="188600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95327" y="461198"/>
            <a:ext cx="2237492" cy="150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GPR ??</a:t>
            </a:r>
            <a:endParaRPr lang="en-US" dirty="0"/>
          </a:p>
        </p:txBody>
      </p:sp>
      <p:sp>
        <p:nvSpPr>
          <p:cNvPr id="12" name="Oval 11"/>
          <p:cNvSpPr/>
          <p:nvPr/>
        </p:nvSpPr>
        <p:spPr>
          <a:xfrm>
            <a:off x="560851" y="3889949"/>
            <a:ext cx="2186587" cy="1369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KEUNGGULAN ??</a:t>
            </a:r>
            <a:endParaRPr lang="en-US" dirty="0"/>
          </a:p>
        </p:txBody>
      </p:sp>
      <p:sp>
        <p:nvSpPr>
          <p:cNvPr id="6" name="Rectangle 5"/>
          <p:cNvSpPr/>
          <p:nvPr/>
        </p:nvSpPr>
        <p:spPr>
          <a:xfrm>
            <a:off x="2377834" y="3461989"/>
            <a:ext cx="8499230" cy="2554545"/>
          </a:xfrm>
          <a:prstGeom prst="rect">
            <a:avLst/>
          </a:prstGeom>
        </p:spPr>
        <p:txBody>
          <a:bodyPr wrap="square">
            <a:spAutoFit/>
          </a:bodyPr>
          <a:lstStyle/>
          <a:p>
            <a:pPr lvl="3" algn="just"/>
            <a:r>
              <a:rPr lang="id-ID" sz="2000" dirty="0"/>
              <a:t>yang dimiliki metoda ini antara lain keakuratan dalam mendeteksi struktur bawah permukaan seperti fracture pada bangunan atau pondasi, menentukan bidang perlapisan batuanlapuk dan kompak, muka air tanah yang dangkal, atau bahkan dapat memperlihatkan benda-benda kecil pada kedalaman dangkal seperti kabel, pipa, dan gua (cave). Selain itu, metode ini dapat juga menunjukkan lokasi air tanah, anomali bahan tambang, hingga fosil-fosil purbakala.</a:t>
            </a:r>
          </a:p>
        </p:txBody>
      </p:sp>
    </p:spTree>
    <p:extLst>
      <p:ext uri="{BB962C8B-B14F-4D97-AF65-F5344CB8AC3E}">
        <p14:creationId xmlns:p14="http://schemas.microsoft.com/office/powerpoint/2010/main" val="11286247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30" t="36290" r="7677" b="5383"/>
          <a:stretch/>
        </p:blipFill>
        <p:spPr bwMode="auto">
          <a:xfrm>
            <a:off x="1078523" y="520291"/>
            <a:ext cx="10539046" cy="62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38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90500"/>
            <a:ext cx="8534400" cy="5905500"/>
          </a:xfrm>
        </p:spPr>
        <p:txBody>
          <a:bodyPr>
            <a:normAutofit/>
          </a:bodyPr>
          <a:lstStyle/>
          <a:p>
            <a:pPr marL="0" indent="0">
              <a:buNone/>
            </a:pPr>
            <a:r>
              <a:rPr lang="id-ID" sz="2800" b="1" dirty="0" smtClean="0"/>
              <a:t>Teori Dasar </a:t>
            </a:r>
          </a:p>
          <a:p>
            <a:pPr marL="0" indent="0">
              <a:buNone/>
            </a:pPr>
            <a:endParaRPr lang="id-ID" sz="2200" dirty="0" smtClean="0"/>
          </a:p>
          <a:p>
            <a:pPr marL="0" indent="0">
              <a:buNone/>
            </a:pPr>
            <a:r>
              <a:rPr lang="id-ID" sz="2200" dirty="0" smtClean="0"/>
              <a:t>GPR </a:t>
            </a:r>
            <a:r>
              <a:rPr lang="id-ID" sz="2200" dirty="0"/>
              <a:t>menggunakan prinsip </a:t>
            </a:r>
            <a:r>
              <a:rPr lang="id-ID" sz="2200" dirty="0" smtClean="0"/>
              <a:t>gelombang elektromagnetik </a:t>
            </a:r>
            <a:r>
              <a:rPr lang="id-ID" sz="2200" dirty="0"/>
              <a:t>hamburan </a:t>
            </a:r>
            <a:r>
              <a:rPr lang="id-ID" sz="2200" dirty="0" smtClean="0"/>
              <a:t>untuk menemukan </a:t>
            </a:r>
            <a:r>
              <a:rPr lang="id-ID" sz="2200" dirty="0"/>
              <a:t>benda di bawah permukaan, yaitu dengan persamaan </a:t>
            </a:r>
            <a:r>
              <a:rPr lang="id-ID" sz="2200" dirty="0" smtClean="0"/>
              <a:t>Maxwell. </a:t>
            </a:r>
          </a:p>
          <a:p>
            <a:pPr marL="0" indent="0">
              <a:buNone/>
            </a:pPr>
            <a:r>
              <a:rPr lang="id-ID" sz="2000" b="1" dirty="0" smtClean="0"/>
              <a:t>Persamaan </a:t>
            </a:r>
            <a:r>
              <a:rPr lang="id-ID" sz="2000" b="1" dirty="0"/>
              <a:t>Maxwell</a:t>
            </a:r>
          </a:p>
          <a:p>
            <a:pPr marL="0" indent="0">
              <a:buNone/>
            </a:pPr>
            <a:r>
              <a:rPr lang="id-ID" sz="2000" dirty="0"/>
              <a:t>Metode GPR didasarkan pada prinsip persamaan maxwell  yang merupakan perumusan matematis untuk hukum hukum alam yang mendasari semua fenomena elektromagnet. </a:t>
            </a:r>
            <a:endParaRPr lang="id-ID" sz="2000" dirty="0" smtClean="0"/>
          </a:p>
          <a:p>
            <a:pPr marL="0" indent="0">
              <a:buNone/>
            </a:pPr>
            <a:r>
              <a:rPr lang="id-ID" sz="2000" dirty="0" smtClean="0"/>
              <a:t>Persamaan </a:t>
            </a:r>
            <a:r>
              <a:rPr lang="id-ID" sz="2000" dirty="0"/>
              <a:t>maxwell untuk media isotropik heterogen dirumuskan sebagai berikut :</a:t>
            </a:r>
          </a:p>
          <a:p>
            <a:endParaRPr lang="id-ID" sz="2200" dirty="0"/>
          </a:p>
          <a:p>
            <a:pPr marL="0" indent="0">
              <a:buNone/>
            </a:pPr>
            <a:endParaRPr lang="id-ID" sz="2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70" y="4612135"/>
            <a:ext cx="9144001" cy="178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0" name="Picture 2" descr="D:\instrumen\gamb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54597" y="4436289"/>
            <a:ext cx="13716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368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9956800" cy="6016752"/>
          </a:xfrm>
        </p:spPr>
        <p:txBody>
          <a:bodyPr>
            <a:normAutofit/>
          </a:bodyPr>
          <a:lstStyle/>
          <a:p>
            <a:pPr marL="0" indent="0">
              <a:buNone/>
            </a:pPr>
            <a:endParaRPr lang="id-ID" sz="2000" dirty="0" smtClean="0"/>
          </a:p>
          <a:p>
            <a:pPr marL="0" indent="0">
              <a:buNone/>
            </a:pPr>
            <a:endParaRPr lang="id-ID" sz="2000" dirty="0" smtClean="0"/>
          </a:p>
          <a:p>
            <a:pPr marL="0" indent="0">
              <a:buNone/>
            </a:pPr>
            <a:endParaRPr lang="id-ID" sz="2000" dirty="0"/>
          </a:p>
          <a:p>
            <a:pPr marL="0" indent="0">
              <a:buNone/>
            </a:pPr>
            <a:endParaRPr lang="id-ID" sz="2000" dirty="0" smtClean="0"/>
          </a:p>
          <a:p>
            <a:pPr marL="0" indent="0">
              <a:buNone/>
            </a:pPr>
            <a:endParaRPr lang="id-ID" sz="2000" dirty="0"/>
          </a:p>
          <a:p>
            <a:pPr marL="0" indent="0">
              <a:buNone/>
            </a:pPr>
            <a:endParaRPr lang="id-ID" sz="2000" dirty="0" smtClean="0"/>
          </a:p>
          <a:p>
            <a:pPr marL="0" indent="0">
              <a:buNone/>
            </a:pPr>
            <a:endParaRPr lang="id-ID" sz="2000" dirty="0"/>
          </a:p>
          <a:p>
            <a:pPr marL="0" indent="0">
              <a:buNone/>
            </a:pPr>
            <a:endParaRPr lang="id-ID"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80" y="601907"/>
            <a:ext cx="46736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30" y="1525832"/>
            <a:ext cx="50927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252" y="3487667"/>
            <a:ext cx="8134555" cy="156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4" name="Picture 2" descr="D:\instrumen\gambar\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80716" y="3810000"/>
            <a:ext cx="1371600" cy="105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7445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9956800" cy="6016752"/>
          </a:xfrm>
        </p:spPr>
        <p:txBody>
          <a:bodyPr/>
          <a:lstStyle/>
          <a:p>
            <a:pPr marL="0" indent="0">
              <a:buNone/>
            </a:pPr>
            <a:endParaRPr lang="id-ID" dirty="0" smtClean="0"/>
          </a:p>
          <a:p>
            <a:pPr marL="0" indent="0">
              <a:buNone/>
            </a:pPr>
            <a:endParaRPr lang="id-ID" dirty="0" smtClean="0"/>
          </a:p>
          <a:p>
            <a:pPr marL="0" indent="0">
              <a:buNone/>
            </a:pPr>
            <a:endParaRPr lang="id-ID" dirty="0"/>
          </a:p>
          <a:p>
            <a:pPr marL="0" indent="0">
              <a:buNone/>
            </a:pPr>
            <a:endParaRPr lang="id-ID" dirty="0"/>
          </a:p>
          <a:p>
            <a:pPr marL="0" indent="0">
              <a:buNone/>
            </a:pPr>
            <a:endParaRPr lang="id-ID" dirty="0" smtClean="0"/>
          </a:p>
          <a:p>
            <a:pPr marL="0" indent="0">
              <a:buNone/>
            </a:pPr>
            <a:endParaRPr lang="id-ID"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3" y="860652"/>
            <a:ext cx="7372992" cy="246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707" y="3428198"/>
            <a:ext cx="7957741" cy="222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7926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04" t="41827" r="18459"/>
          <a:stretch/>
        </p:blipFill>
        <p:spPr bwMode="auto">
          <a:xfrm>
            <a:off x="410307" y="808891"/>
            <a:ext cx="10773508" cy="581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4700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933</TotalTime>
  <Words>215</Words>
  <Application>Microsoft Office PowerPoint</Application>
  <PresentationFormat>Custom</PresentationFormat>
  <Paragraphs>40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   METODE GEORESISTIVITAS DAN ELEKTROMAGNETIK  METODE Ground Penetrating Radar (GPR)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34</cp:revision>
  <dcterms:created xsi:type="dcterms:W3CDTF">2019-04-08T14:20:26Z</dcterms:created>
  <dcterms:modified xsi:type="dcterms:W3CDTF">2021-04-06T10:18:42Z</dcterms:modified>
</cp:coreProperties>
</file>