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342"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919083-ECFF-4D05-BDD7-F102B857C4F7}" type="datetimeFigureOut">
              <a:rPr lang="en-US" smtClean="0"/>
              <a:t>3/19/2021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26B18-3ED3-42C3-AA07-8D96C2666EAA}" type="slidenum">
              <a:rPr lang="en-US" smtClean="0"/>
              <a:t>‹#›</a:t>
            </a:fld>
            <a:endParaRPr lang="en-US"/>
          </a:p>
        </p:txBody>
      </p:sp>
    </p:spTree>
    <p:extLst>
      <p:ext uri="{BB962C8B-B14F-4D97-AF65-F5344CB8AC3E}">
        <p14:creationId xmlns:p14="http://schemas.microsoft.com/office/powerpoint/2010/main" val="103155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26B18-3ED3-42C3-AA07-8D96C2666EAA}" type="slidenum">
              <a:rPr lang="en-US" smtClean="0"/>
              <a:t>1</a:t>
            </a:fld>
            <a:endParaRPr lang="en-US"/>
          </a:p>
        </p:txBody>
      </p:sp>
    </p:spTree>
    <p:extLst>
      <p:ext uri="{BB962C8B-B14F-4D97-AF65-F5344CB8AC3E}">
        <p14:creationId xmlns:p14="http://schemas.microsoft.com/office/powerpoint/2010/main" val="282496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6"/>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9" y="2404535"/>
            <a:ext cx="7766937"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9" y="4050838"/>
            <a:ext cx="7766937"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1"/>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1"/>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6" y="609600"/>
            <a:ext cx="809413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43" y="3632201"/>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1"/>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2" y="2886557"/>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9"/>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6" y="609600"/>
            <a:ext cx="809413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5" y="4013201"/>
            <a:ext cx="8596668"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9"/>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2" y="2886557"/>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5" y="4013201"/>
            <a:ext cx="8596668"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9"/>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3"/>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6" y="609600"/>
            <a:ext cx="7060149"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71"/>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5" y="2160589"/>
            <a:ext cx="4184036"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3" y="2160591"/>
            <a:ext cx="4184035"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54"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54" y="2737247"/>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4"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7"/>
            <a:ext cx="4185619"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1"/>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3"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9" y="514928"/>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3"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41"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41" y="5367339"/>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6"/>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1"/>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5" y="2160591"/>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6"/>
            <a:ext cx="91194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3/19/2021</a:t>
            </a:fld>
            <a:endParaRPr lang="en-US" dirty="0"/>
          </a:p>
        </p:txBody>
      </p:sp>
      <p:sp>
        <p:nvSpPr>
          <p:cNvPr id="5" name="Footer Placeholder 4"/>
          <p:cNvSpPr>
            <a:spLocks noGrp="1"/>
          </p:cNvSpPr>
          <p:nvPr>
            <p:ph type="ftr" sz="quarter" idx="3"/>
          </p:nvPr>
        </p:nvSpPr>
        <p:spPr>
          <a:xfrm>
            <a:off x="677341" y="604136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6"/>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5375" y="2744504"/>
            <a:ext cx="6902837" cy="1646302"/>
          </a:xfrm>
        </p:spPr>
        <p:txBody>
          <a:bodyPr/>
          <a:lstStyle/>
          <a:p>
            <a:r>
              <a:rPr lang="id-ID" sz="4800" b="1" dirty="0" smtClean="0"/>
              <a:t/>
            </a:r>
            <a:br>
              <a:rPr lang="id-ID" sz="4800" b="1" dirty="0" smtClean="0"/>
            </a:br>
            <a:r>
              <a:rPr lang="id-ID" sz="4800" b="1" dirty="0"/>
              <a:t/>
            </a:r>
            <a:br>
              <a:rPr lang="id-ID" sz="4800" b="1" dirty="0"/>
            </a:br>
            <a:r>
              <a:rPr lang="id-ID" sz="4800" b="1" dirty="0" smtClean="0"/>
              <a:t/>
            </a:r>
            <a:br>
              <a:rPr lang="id-ID" sz="4800" b="1" dirty="0" smtClean="0"/>
            </a:br>
            <a:r>
              <a:rPr lang="id-ID" sz="4800" b="1" dirty="0" smtClean="0"/>
              <a:t>METODE GEORESISTIVITAS DAN ELEKTROMAGNETIK</a:t>
            </a:r>
            <a:br>
              <a:rPr lang="id-ID" sz="4800" b="1" dirty="0" smtClean="0"/>
            </a:br>
            <a:r>
              <a:rPr lang="id-ID" sz="4800" b="1" dirty="0"/>
              <a:t/>
            </a:r>
            <a:br>
              <a:rPr lang="id-ID" sz="4800" b="1" dirty="0"/>
            </a:br>
            <a:r>
              <a:rPr lang="id-ID" sz="2800" b="1" dirty="0" smtClean="0">
                <a:solidFill>
                  <a:srgbClr val="C00000"/>
                </a:solidFill>
              </a:rPr>
              <a:t>METODE </a:t>
            </a:r>
            <a:r>
              <a:rPr lang="en-US" sz="2800" b="1" i="1" dirty="0" smtClean="0">
                <a:solidFill>
                  <a:srgbClr val="C00000"/>
                </a:solidFill>
              </a:rPr>
              <a:t>MAGNETOTELLURIC</a:t>
            </a:r>
            <a:endParaRPr lang="id-ID" sz="2800" b="1" dirty="0">
              <a:solidFill>
                <a:srgbClr val="C00000"/>
              </a:solidFill>
            </a:endParaRPr>
          </a:p>
        </p:txBody>
      </p:sp>
      <p:sp>
        <p:nvSpPr>
          <p:cNvPr id="3" name="Subtitle 2"/>
          <p:cNvSpPr>
            <a:spLocks noGrp="1"/>
          </p:cNvSpPr>
          <p:nvPr>
            <p:ph type="subTitle" idx="1"/>
          </p:nvPr>
        </p:nvSpPr>
        <p:spPr>
          <a:xfrm>
            <a:off x="539261" y="5154905"/>
            <a:ext cx="7766937" cy="1096899"/>
          </a:xfrm>
        </p:spPr>
        <p:txBody>
          <a:bodyPr>
            <a:normAutofit/>
          </a:bodyPr>
          <a:lstStyle/>
          <a:p>
            <a:pPr algn="l"/>
            <a:r>
              <a:rPr lang="id-ID" sz="2800" dirty="0" smtClean="0">
                <a:solidFill>
                  <a:srgbClr val="FF0000"/>
                </a:solidFill>
              </a:rPr>
              <a:t>FEBRIA ANITA, M.SC</a:t>
            </a:r>
            <a:endParaRPr lang="id-ID" sz="2800" dirty="0">
              <a:solidFill>
                <a:srgbClr val="FF0000"/>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311" y="37322"/>
            <a:ext cx="3428191" cy="1392234"/>
          </a:xfrm>
          <a:prstGeom prst="rect">
            <a:avLst/>
          </a:prstGeom>
        </p:spPr>
      </p:pic>
      <p:grpSp>
        <p:nvGrpSpPr>
          <p:cNvPr id="17" name="Group 16"/>
          <p:cNvGrpSpPr/>
          <p:nvPr/>
        </p:nvGrpSpPr>
        <p:grpSpPr>
          <a:xfrm>
            <a:off x="8716233" y="6067129"/>
            <a:ext cx="3275448" cy="651118"/>
            <a:chOff x="11554482" y="5550871"/>
            <a:chExt cx="437221" cy="1202655"/>
          </a:xfrm>
        </p:grpSpPr>
        <p:sp>
          <p:nvSpPr>
            <p:cNvPr id="18" name="Rectangle 17"/>
            <p:cNvSpPr/>
            <p:nvPr/>
          </p:nvSpPr>
          <p:spPr>
            <a:xfrm>
              <a:off x="11554482" y="5550871"/>
              <a:ext cx="437221" cy="682179"/>
            </a:xfrm>
            <a:prstGeom prst="rect">
              <a:avLst/>
            </a:prstGeom>
            <a:noFill/>
          </p:spPr>
          <p:txBody>
            <a:bodyPr wrap="none" lIns="91440" tIns="45720" rIns="91440" bIns="45720">
              <a:spAutoFit/>
            </a:bodyPr>
            <a:lstStyle/>
            <a:p>
              <a:pPr algn="r"/>
              <a:r>
                <a:rPr lang="id-ID"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FAKULTAS TEKNIK DAN SAINS</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9" name="Rectangle 18"/>
            <p:cNvSpPr/>
            <p:nvPr/>
          </p:nvSpPr>
          <p:spPr>
            <a:xfrm>
              <a:off x="11744946" y="6241892"/>
              <a:ext cx="246757" cy="511634"/>
            </a:xfrm>
            <a:prstGeom prst="rect">
              <a:avLst/>
            </a:prstGeom>
            <a:solidFill>
              <a:schemeClr val="accent3"/>
            </a:solidFill>
            <a:ln>
              <a:noFill/>
            </a:ln>
          </p:spPr>
          <p:txBody>
            <a:bodyPr wrap="none" lIns="91440" tIns="45720" rIns="91440" bIns="45720">
              <a:spAutoFit/>
            </a:bodyPr>
            <a:lstStyle/>
            <a:p>
              <a:pPr algn="r"/>
              <a:r>
                <a:rPr lang="en-US" sz="1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PROGRAM STUDI</a:t>
              </a:r>
              <a:r>
                <a:rPr lang="id-ID" sz="1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FISIKA</a:t>
              </a:r>
              <a:endParaRPr lang="en-US" sz="1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spTree>
    <p:extLst>
      <p:ext uri="{BB962C8B-B14F-4D97-AF65-F5344CB8AC3E}">
        <p14:creationId xmlns:p14="http://schemas.microsoft.com/office/powerpoint/2010/main" val="3217605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414645"/>
            <a:ext cx="10972800" cy="634082"/>
          </a:xfrm>
        </p:spPr>
        <p:txBody>
          <a:bodyPr>
            <a:noAutofit/>
          </a:bodyPr>
          <a:lstStyle/>
          <a:p>
            <a:r>
              <a:rPr lang="en-US" sz="4000" b="1" dirty="0"/>
              <a:t>Parameter-Parameter yang </a:t>
            </a:r>
            <a:r>
              <a:rPr lang="en-US" sz="4000" b="1" dirty="0" err="1"/>
              <a:t>Digunakan</a:t>
            </a:r>
            <a:r>
              <a:rPr lang="en-US" sz="4000" b="1" dirty="0"/>
              <a:t> </a:t>
            </a:r>
            <a:r>
              <a:rPr lang="en-US" sz="4000" b="1" dirty="0" err="1"/>
              <a:t>dalam</a:t>
            </a:r>
            <a:r>
              <a:rPr lang="en-US" sz="4000" b="1" dirty="0"/>
              <a:t> </a:t>
            </a:r>
            <a:r>
              <a:rPr lang="en-US" sz="4000" b="1" i="1" dirty="0"/>
              <a:t>MT Series</a:t>
            </a:r>
            <a:r>
              <a:rPr lang="id-ID" sz="4000" b="1" dirty="0" smtClean="0"/>
              <a:t/>
            </a:r>
            <a:br>
              <a:rPr lang="id-ID" sz="4000" b="1" dirty="0" smtClean="0"/>
            </a:br>
            <a:r>
              <a:rPr lang="id-ID" sz="4000" b="1" dirty="0"/>
              <a:t/>
            </a:r>
            <a:br>
              <a:rPr lang="id-ID" sz="4000" b="1" dirty="0"/>
            </a:br>
            <a:r>
              <a:rPr lang="id-ID" sz="4000" b="1" dirty="0" smtClean="0"/>
              <a:t/>
            </a:r>
            <a:br>
              <a:rPr lang="id-ID" sz="4000" b="1" dirty="0" smtClean="0"/>
            </a:br>
            <a:endParaRPr lang="id-ID" sz="4000" dirty="0"/>
          </a:p>
        </p:txBody>
      </p:sp>
      <p:sp>
        <p:nvSpPr>
          <p:cNvPr id="3" name="Content Placeholder 2"/>
          <p:cNvSpPr>
            <a:spLocks noGrp="1"/>
          </p:cNvSpPr>
          <p:nvPr>
            <p:ph idx="1"/>
          </p:nvPr>
        </p:nvSpPr>
        <p:spPr>
          <a:xfrm>
            <a:off x="527381" y="2000597"/>
            <a:ext cx="10972800" cy="4857403"/>
          </a:xfrm>
        </p:spPr>
        <p:txBody>
          <a:bodyPr>
            <a:normAutofit/>
          </a:bodyPr>
          <a:lstStyle/>
          <a:p>
            <a:r>
              <a:rPr lang="en-US" sz="2800" dirty="0" err="1"/>
              <a:t>yaitu</a:t>
            </a:r>
            <a:r>
              <a:rPr lang="en-US" sz="2800" dirty="0"/>
              <a:t> z </a:t>
            </a:r>
            <a:r>
              <a:rPr lang="en-US" sz="2800" dirty="0" err="1"/>
              <a:t>adalah</a:t>
            </a:r>
            <a:r>
              <a:rPr lang="en-US" sz="2800" dirty="0"/>
              <a:t> </a:t>
            </a:r>
            <a:r>
              <a:rPr lang="en-US" sz="2800" dirty="0" err="1"/>
              <a:t>kedalaman</a:t>
            </a:r>
            <a:r>
              <a:rPr lang="en-US" sz="2800" dirty="0"/>
              <a:t>. </a:t>
            </a:r>
            <a:r>
              <a:rPr lang="en-US" sz="2800" dirty="0" err="1"/>
              <a:t>Suku</a:t>
            </a:r>
            <a:r>
              <a:rPr lang="en-US" sz="2800" dirty="0"/>
              <a:t> </a:t>
            </a:r>
            <a:r>
              <a:rPr lang="en-US" sz="2800" dirty="0" err="1"/>
              <a:t>cosinus</a:t>
            </a:r>
            <a:r>
              <a:rPr lang="en-US" sz="2800" dirty="0"/>
              <a:t> </a:t>
            </a:r>
            <a:r>
              <a:rPr lang="en-US" sz="2800" dirty="0" err="1"/>
              <a:t>pada</a:t>
            </a:r>
            <a:r>
              <a:rPr lang="en-US" sz="2800" dirty="0"/>
              <a:t> </a:t>
            </a:r>
            <a:r>
              <a:rPr lang="en-US" sz="2800" dirty="0" err="1"/>
              <a:t>persamaan</a:t>
            </a:r>
            <a:r>
              <a:rPr lang="en-US" sz="2800" dirty="0"/>
              <a:t> </a:t>
            </a:r>
            <a:r>
              <a:rPr lang="id-ID" sz="2800" dirty="0" smtClean="0"/>
              <a:t>diatas</a:t>
            </a:r>
            <a:r>
              <a:rPr lang="en-US" sz="2800" dirty="0" smtClean="0"/>
              <a:t> </a:t>
            </a:r>
            <a:r>
              <a:rPr lang="en-US" sz="2800" dirty="0" err="1"/>
              <a:t>menggambarkan</a:t>
            </a:r>
            <a:r>
              <a:rPr lang="en-US" sz="2800" dirty="0"/>
              <a:t> </a:t>
            </a:r>
            <a:r>
              <a:rPr lang="en-US" sz="2800" dirty="0" err="1"/>
              <a:t>gerak</a:t>
            </a:r>
            <a:r>
              <a:rPr lang="en-US" sz="2800" dirty="0"/>
              <a:t> harmonic </a:t>
            </a:r>
            <a:r>
              <a:rPr lang="en-US" sz="2800" dirty="0" err="1"/>
              <a:t>gelombang</a:t>
            </a:r>
            <a:r>
              <a:rPr lang="en-US" sz="2800" dirty="0"/>
              <a:t> EM </a:t>
            </a:r>
            <a:r>
              <a:rPr lang="en-US" sz="2800" dirty="0" err="1"/>
              <a:t>dan</a:t>
            </a:r>
            <a:r>
              <a:rPr lang="en-US" sz="2800" dirty="0"/>
              <a:t> </a:t>
            </a:r>
            <a:r>
              <a:rPr lang="en-US" sz="2800" dirty="0" err="1"/>
              <a:t>tidak</a:t>
            </a:r>
            <a:r>
              <a:rPr lang="en-US" sz="2800" dirty="0"/>
              <a:t> </a:t>
            </a:r>
            <a:r>
              <a:rPr lang="en-US" sz="2800" dirty="0" err="1"/>
              <a:t>mengalami</a:t>
            </a:r>
            <a:r>
              <a:rPr lang="en-US" sz="2800" dirty="0"/>
              <a:t> </a:t>
            </a:r>
            <a:r>
              <a:rPr lang="en-US" sz="2800" dirty="0" err="1"/>
              <a:t>pelemahan</a:t>
            </a:r>
            <a:r>
              <a:rPr lang="en-US" sz="2800" dirty="0"/>
              <a:t>. </a:t>
            </a:r>
            <a:endParaRPr lang="id-ID" sz="2800" dirty="0" smtClean="0"/>
          </a:p>
          <a:p>
            <a:r>
              <a:rPr lang="en-US" sz="2800" dirty="0" err="1" smtClean="0"/>
              <a:t>Kedalaman</a:t>
            </a:r>
            <a:r>
              <a:rPr lang="en-US" sz="2800" dirty="0" smtClean="0"/>
              <a:t> </a:t>
            </a:r>
            <a:r>
              <a:rPr lang="en-US" sz="2800" dirty="0" err="1"/>
              <a:t>kulit</a:t>
            </a:r>
            <a:r>
              <a:rPr lang="en-US" sz="2800" dirty="0"/>
              <a:t> (δ) </a:t>
            </a:r>
            <a:r>
              <a:rPr lang="en-US" sz="2800" dirty="0" err="1"/>
              <a:t>didefinisikan</a:t>
            </a:r>
            <a:r>
              <a:rPr lang="en-US" sz="2800" dirty="0"/>
              <a:t> </a:t>
            </a:r>
            <a:r>
              <a:rPr lang="en-US" sz="2800" dirty="0" err="1"/>
              <a:t>sebagai</a:t>
            </a:r>
            <a:r>
              <a:rPr lang="en-US" sz="2800" dirty="0"/>
              <a:t> </a:t>
            </a:r>
            <a:r>
              <a:rPr lang="en-US" sz="2800" dirty="0" err="1"/>
              <a:t>kedalaman</a:t>
            </a:r>
            <a:r>
              <a:rPr lang="en-US" sz="2800" dirty="0"/>
              <a:t> yang amplitude </a:t>
            </a:r>
            <a:r>
              <a:rPr lang="en-US" sz="2800" dirty="0" err="1"/>
              <a:t>gelombang</a:t>
            </a:r>
            <a:r>
              <a:rPr lang="en-US" sz="2800" dirty="0"/>
              <a:t> EM </a:t>
            </a:r>
            <a:r>
              <a:rPr lang="en-US" sz="2800" dirty="0" err="1"/>
              <a:t>tereduksi</a:t>
            </a:r>
            <a:r>
              <a:rPr lang="en-US" sz="2800" dirty="0"/>
              <a:t> </a:t>
            </a:r>
            <a:r>
              <a:rPr lang="en-US" sz="2800" dirty="0" err="1"/>
              <a:t>menjadi</a:t>
            </a:r>
            <a:r>
              <a:rPr lang="en-US" sz="2800" dirty="0"/>
              <a:t> 1/e (</a:t>
            </a:r>
            <a:r>
              <a:rPr lang="en-US" sz="2800" dirty="0" err="1"/>
              <a:t>sekitar</a:t>
            </a:r>
            <a:r>
              <a:rPr lang="en-US" sz="2800" dirty="0"/>
              <a:t> 1/3) </a:t>
            </a:r>
            <a:r>
              <a:rPr lang="en-US" sz="2800" dirty="0" err="1"/>
              <a:t>dari</a:t>
            </a:r>
            <a:r>
              <a:rPr lang="en-US" sz="2800" dirty="0"/>
              <a:t> amplitude </a:t>
            </a:r>
            <a:r>
              <a:rPr lang="en-US" sz="2800" dirty="0" err="1"/>
              <a:t>gelombang</a:t>
            </a:r>
            <a:r>
              <a:rPr lang="en-US" sz="2800" dirty="0"/>
              <a:t> </a:t>
            </a:r>
            <a:r>
              <a:rPr lang="en-US" sz="2800" dirty="0" err="1"/>
              <a:t>tersebut</a:t>
            </a:r>
            <a:r>
              <a:rPr lang="en-US" sz="2800" dirty="0"/>
              <a:t> di </a:t>
            </a:r>
            <a:r>
              <a:rPr lang="en-US" sz="2800" dirty="0" err="1"/>
              <a:t>permukaan</a:t>
            </a:r>
            <a:r>
              <a:rPr lang="en-US" sz="2800" dirty="0"/>
              <a:t>. </a:t>
            </a:r>
            <a:endParaRPr lang="id-ID" sz="2800" dirty="0"/>
          </a:p>
        </p:txBody>
      </p:sp>
      <p:sp>
        <p:nvSpPr>
          <p:cNvPr id="5" name="Rectangle 4"/>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2763507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787" t="28830" r="21889" b="25572"/>
          <a:stretch/>
        </p:blipFill>
        <p:spPr bwMode="auto">
          <a:xfrm>
            <a:off x="723855" y="754320"/>
            <a:ext cx="8936312" cy="46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2657500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40770"/>
            <a:ext cx="10972800" cy="3960441"/>
          </a:xfrm>
        </p:spPr>
        <p:txBody>
          <a:bodyPr>
            <a:normAutofit/>
          </a:bodyPr>
          <a:lstStyle/>
          <a:p>
            <a:r>
              <a:rPr lang="id-ID" sz="2800" dirty="0" smtClean="0"/>
              <a:t>Dari persamaan (V.8) terlihat bahwa gelombang dengan periode yang lebih besar (T2) akan mengalami pelemahan yang lebih lambat (mempunyai daya tembus yang lebih dalam) dibandingkan yang periodanya kecil (T1). </a:t>
            </a:r>
          </a:p>
          <a:p>
            <a:r>
              <a:rPr lang="id-ID" sz="2800" dirty="0" smtClean="0"/>
              <a:t>Kedalaman kulit ini biasanya dipakai sebagai acuan untuk memperkirakan kedalaman penembusan di dalam metode MT pada khususnya dan metode EM yang lain pada umunya. </a:t>
            </a:r>
            <a:endParaRPr lang="id-ID" sz="2800" dirty="0"/>
          </a:p>
        </p:txBody>
      </p:sp>
      <p:sp>
        <p:nvSpPr>
          <p:cNvPr id="5" name="Rectangle 4"/>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3846709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9506" y="620688"/>
            <a:ext cx="5420265" cy="356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07435" y="4535827"/>
            <a:ext cx="10657184" cy="1200329"/>
          </a:xfrm>
          <a:prstGeom prst="rect">
            <a:avLst/>
          </a:prstGeom>
        </p:spPr>
        <p:txBody>
          <a:bodyPr wrap="square">
            <a:spAutoFit/>
          </a:bodyPr>
          <a:lstStyle/>
          <a:p>
            <a:pPr algn="just"/>
            <a:r>
              <a:rPr lang="id-ID" b="1" dirty="0" smtClean="0"/>
              <a:t>Gambar 2. Peluruhan amplitudo gelombang EM dengan periode yang</a:t>
            </a:r>
          </a:p>
          <a:p>
            <a:pPr algn="just"/>
            <a:r>
              <a:rPr lang="id-ID" b="1" dirty="0" smtClean="0"/>
              <a:t>berbeda, periode yang lebih panjang akan lebih lama dilemahkan dan akan mempunyai penembusan yang lebih dalam.</a:t>
            </a:r>
          </a:p>
          <a:p>
            <a:endParaRPr lang="id-ID" dirty="0"/>
          </a:p>
        </p:txBody>
      </p:sp>
      <p:sp>
        <p:nvSpPr>
          <p:cNvPr id="7" name="Rectangle 6"/>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3409553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32659"/>
            <a:ext cx="10972800" cy="5793507"/>
          </a:xfrm>
        </p:spPr>
        <p:txBody>
          <a:bodyPr/>
          <a:lstStyle/>
          <a:p>
            <a:pPr marL="0" indent="0">
              <a:buNone/>
            </a:pPr>
            <a:r>
              <a:rPr lang="en-US" b="1" dirty="0"/>
              <a:t>2</a:t>
            </a:r>
            <a:r>
              <a:rPr lang="en-US" sz="2800" b="1" dirty="0"/>
              <a:t>. </a:t>
            </a:r>
            <a:r>
              <a:rPr lang="en-US" sz="2800" b="1" i="1" dirty="0"/>
              <a:t>Effective Depth </a:t>
            </a:r>
            <a:r>
              <a:rPr lang="en-US" sz="2800" b="1" i="1" dirty="0" smtClean="0"/>
              <a:t>Penetration</a:t>
            </a:r>
            <a:endParaRPr lang="id-ID" sz="2800" b="1" i="1" dirty="0" smtClean="0"/>
          </a:p>
          <a:p>
            <a:pPr marL="0" indent="0">
              <a:buNone/>
            </a:pPr>
            <a:endParaRPr lang="id-ID" sz="2800" b="1" i="1" dirty="0" smtClean="0"/>
          </a:p>
          <a:p>
            <a:pPr marL="0" indent="0">
              <a:buNone/>
            </a:pPr>
            <a:r>
              <a:rPr lang="en-US" sz="2800" i="1" dirty="0"/>
              <a:t>Effective Depth Penetration </a:t>
            </a:r>
            <a:r>
              <a:rPr lang="en-US" sz="2800" dirty="0"/>
              <a:t>(D) </a:t>
            </a:r>
            <a:r>
              <a:rPr lang="en-US" sz="2800" dirty="0" err="1"/>
              <a:t>adalah</a:t>
            </a:r>
            <a:r>
              <a:rPr lang="en-US" sz="2800" dirty="0"/>
              <a:t> </a:t>
            </a:r>
            <a:r>
              <a:rPr lang="en-US" sz="2800" dirty="0" err="1"/>
              <a:t>kedalaman</a:t>
            </a:r>
            <a:r>
              <a:rPr lang="en-US" sz="2800" dirty="0"/>
              <a:t> </a:t>
            </a:r>
            <a:r>
              <a:rPr lang="en-US" sz="2800" dirty="0" err="1"/>
              <a:t>maksimal</a:t>
            </a:r>
            <a:r>
              <a:rPr lang="en-US" sz="2800" dirty="0"/>
              <a:t> </a:t>
            </a:r>
            <a:r>
              <a:rPr lang="en-US" sz="2800" dirty="0" err="1"/>
              <a:t>dimana</a:t>
            </a:r>
            <a:r>
              <a:rPr lang="en-US" sz="2800" dirty="0"/>
              <a:t> </a:t>
            </a:r>
            <a:r>
              <a:rPr lang="en-US" sz="2800" dirty="0" err="1"/>
              <a:t>sinyal</a:t>
            </a:r>
            <a:r>
              <a:rPr lang="en-US" sz="2800" dirty="0"/>
              <a:t> </a:t>
            </a:r>
            <a:r>
              <a:rPr lang="en-US" sz="2800" dirty="0" err="1"/>
              <a:t>masih</a:t>
            </a:r>
            <a:r>
              <a:rPr lang="en-US" sz="2800" dirty="0"/>
              <a:t> </a:t>
            </a:r>
            <a:r>
              <a:rPr lang="en-US" sz="2800" dirty="0" err="1"/>
              <a:t>dapat</a:t>
            </a:r>
            <a:r>
              <a:rPr lang="en-US" sz="2800" dirty="0"/>
              <a:t> </a:t>
            </a:r>
            <a:r>
              <a:rPr lang="en-US" sz="2800" dirty="0" err="1"/>
              <a:t>terukur</a:t>
            </a:r>
            <a:r>
              <a:rPr lang="en-US" sz="2800" dirty="0"/>
              <a:t> </a:t>
            </a:r>
            <a:r>
              <a:rPr lang="en-US" sz="2800" dirty="0" err="1"/>
              <a:t>dengan</a:t>
            </a:r>
            <a:r>
              <a:rPr lang="en-US" sz="2800" dirty="0"/>
              <a:t> </a:t>
            </a:r>
            <a:r>
              <a:rPr lang="en-US" sz="2800" dirty="0" err="1"/>
              <a:t>baik</a:t>
            </a:r>
            <a:r>
              <a:rPr lang="en-US" sz="2800" dirty="0"/>
              <a:t> </a:t>
            </a:r>
            <a:r>
              <a:rPr lang="en-US" sz="2800" dirty="0" err="1"/>
              <a:t>pada</a:t>
            </a:r>
            <a:r>
              <a:rPr lang="en-US" sz="2800" dirty="0"/>
              <a:t> </a:t>
            </a:r>
            <a:r>
              <a:rPr lang="en-US" sz="2800" dirty="0" err="1"/>
              <a:t>saat</a:t>
            </a:r>
            <a:r>
              <a:rPr lang="en-US" sz="2800" dirty="0"/>
              <a:t> </a:t>
            </a:r>
            <a:r>
              <a:rPr lang="en-US" sz="2800" dirty="0" err="1"/>
              <a:t>dilakukan</a:t>
            </a:r>
            <a:r>
              <a:rPr lang="en-US" sz="2800" dirty="0"/>
              <a:t> </a:t>
            </a:r>
            <a:r>
              <a:rPr lang="en-US" sz="2800" dirty="0" err="1"/>
              <a:t>survei</a:t>
            </a:r>
            <a:r>
              <a:rPr lang="en-US" sz="2800" dirty="0"/>
              <a:t> CS</a:t>
            </a:r>
            <a:r>
              <a:rPr lang="en-US" sz="2800" i="1" dirty="0"/>
              <a:t>AMT</a:t>
            </a:r>
            <a:r>
              <a:rPr lang="en-US" sz="2800" dirty="0"/>
              <a:t>. </a:t>
            </a:r>
            <a:endParaRPr lang="id-ID" sz="2800" dirty="0" smtClean="0"/>
          </a:p>
          <a:p>
            <a:pPr marL="0" indent="0">
              <a:buNone/>
            </a:pPr>
            <a:r>
              <a:rPr lang="en-US" sz="2800" dirty="0" err="1" smtClean="0"/>
              <a:t>Nilai</a:t>
            </a:r>
            <a:r>
              <a:rPr lang="en-US" sz="2800" dirty="0" smtClean="0"/>
              <a:t> </a:t>
            </a:r>
            <a:r>
              <a:rPr lang="en-US" sz="2800" dirty="0"/>
              <a:t>D </a:t>
            </a:r>
            <a:r>
              <a:rPr lang="en-US" sz="2800" dirty="0" err="1"/>
              <a:t>ini</a:t>
            </a:r>
            <a:r>
              <a:rPr lang="en-US" sz="2800" dirty="0"/>
              <a:t> </a:t>
            </a:r>
            <a:r>
              <a:rPr lang="en-US" sz="2800" dirty="0" err="1"/>
              <a:t>dapat</a:t>
            </a:r>
            <a:r>
              <a:rPr lang="en-US" sz="2800" dirty="0"/>
              <a:t> </a:t>
            </a:r>
            <a:r>
              <a:rPr lang="en-US" sz="2800" dirty="0" err="1"/>
              <a:t>ditulis</a:t>
            </a:r>
            <a:r>
              <a:rPr lang="en-US" sz="2800" dirty="0"/>
              <a:t> </a:t>
            </a:r>
            <a:r>
              <a:rPr lang="en-US" sz="2800" dirty="0" err="1"/>
              <a:t>sesuai</a:t>
            </a:r>
            <a:r>
              <a:rPr lang="en-US" sz="2800" dirty="0"/>
              <a:t> </a:t>
            </a:r>
            <a:r>
              <a:rPr lang="en-US" sz="2800" dirty="0" err="1"/>
              <a:t>dengan</a:t>
            </a:r>
            <a:r>
              <a:rPr lang="en-US" sz="2800" dirty="0"/>
              <a:t> </a:t>
            </a:r>
            <a:r>
              <a:rPr lang="en-US" sz="2800" dirty="0" err="1"/>
              <a:t>persamaan</a:t>
            </a:r>
            <a:r>
              <a:rPr lang="en-US" sz="2800" dirty="0"/>
              <a:t> V.10 (</a:t>
            </a:r>
            <a:r>
              <a:rPr lang="en-US" sz="2800" dirty="0" err="1"/>
              <a:t>Zonge</a:t>
            </a:r>
            <a:r>
              <a:rPr lang="en-US" sz="2800" dirty="0"/>
              <a:t> and Hughes, 1991).</a:t>
            </a:r>
            <a:endParaRPr lang="id-ID" sz="2800" dirty="0"/>
          </a:p>
          <a:p>
            <a:pPr marL="0" indent="0">
              <a:buNone/>
            </a:pPr>
            <a:endParaRPr lang="id-ID" dirty="0"/>
          </a:p>
          <a:p>
            <a:endParaRPr lang="id-ID"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084" t="39312" r="42046" b="53260"/>
          <a:stretch/>
        </p:blipFill>
        <p:spPr bwMode="auto">
          <a:xfrm>
            <a:off x="3596592" y="4365107"/>
            <a:ext cx="4896544" cy="1031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1093712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24747"/>
            <a:ext cx="10972800" cy="5001419"/>
          </a:xfrm>
        </p:spPr>
        <p:txBody>
          <a:bodyPr>
            <a:normAutofit/>
          </a:bodyPr>
          <a:lstStyle/>
          <a:p>
            <a:pPr marL="0" indent="0">
              <a:buNone/>
            </a:pPr>
            <a:r>
              <a:rPr lang="en-US" sz="2800" b="1" dirty="0"/>
              <a:t>3. </a:t>
            </a:r>
            <a:r>
              <a:rPr lang="en-US" sz="2800" b="1" i="1" dirty="0" err="1"/>
              <a:t>Cagniard</a:t>
            </a:r>
            <a:r>
              <a:rPr lang="en-US" sz="2800" b="1" i="1" dirty="0"/>
              <a:t> Apparent </a:t>
            </a:r>
            <a:r>
              <a:rPr lang="en-US" sz="2800" b="1" i="1" dirty="0" smtClean="0"/>
              <a:t>Resistivity</a:t>
            </a:r>
            <a:endParaRPr lang="id-ID" sz="2800" b="1" i="1" dirty="0" smtClean="0"/>
          </a:p>
          <a:p>
            <a:r>
              <a:rPr lang="id-ID" sz="2800" dirty="0" smtClean="0"/>
              <a:t>Persamaan Cagniard merupakan persamaan yang dipakai pada gelombang bidang. </a:t>
            </a:r>
          </a:p>
          <a:p>
            <a:r>
              <a:rPr lang="id-ID" sz="2800" dirty="0" smtClean="0"/>
              <a:t>Sebuah gelombang elektromagnetik yang merambat dengan frekuensi f (Hz) vertikal ke dalam tanah yang homogen dengan hambatan = </a:t>
            </a:r>
            <a:r>
              <a:rPr lang="el-GR" sz="2800" dirty="0" smtClean="0"/>
              <a:t>ρ </a:t>
            </a:r>
            <a:r>
              <a:rPr lang="id-ID" sz="2800" dirty="0" smtClean="0"/>
              <a:t>akan terdiri dari komponen medan magnetik (By) dan medan listrik (Ex) yang tegaklurus satu sama lain pada bidang horisontal </a:t>
            </a:r>
            <a:endParaRPr lang="id-ID" sz="2800" dirty="0"/>
          </a:p>
          <a:p>
            <a:pPr marL="0" indent="0">
              <a:buNone/>
            </a:pPr>
            <a:endParaRPr lang="id-ID" dirty="0"/>
          </a:p>
          <a:p>
            <a:endParaRPr lang="id-ID" dirty="0"/>
          </a:p>
        </p:txBody>
      </p:sp>
      <p:sp>
        <p:nvSpPr>
          <p:cNvPr id="5" name="Rectangle 4"/>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3457071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6712"/>
            <a:ext cx="10972800" cy="5289451"/>
          </a:xfrm>
        </p:spPr>
        <p:txBody>
          <a:bodyPr/>
          <a:lstStyle/>
          <a:p>
            <a:r>
              <a:rPr lang="en-US" sz="2800" dirty="0" err="1"/>
              <a:t>Hubungan</a:t>
            </a:r>
            <a:r>
              <a:rPr lang="en-US" sz="2800" dirty="0"/>
              <a:t> </a:t>
            </a:r>
            <a:r>
              <a:rPr lang="en-US" sz="2800" dirty="0" err="1"/>
              <a:t>antara</a:t>
            </a:r>
            <a:r>
              <a:rPr lang="en-US" sz="2800" dirty="0"/>
              <a:t> </a:t>
            </a:r>
            <a:r>
              <a:rPr lang="en-US" sz="2800" dirty="0" err="1"/>
              <a:t>amplitudo</a:t>
            </a:r>
            <a:r>
              <a:rPr lang="en-US" sz="2800" dirty="0"/>
              <a:t> </a:t>
            </a:r>
            <a:r>
              <a:rPr lang="en-US" sz="2800" dirty="0" err="1"/>
              <a:t>medan</a:t>
            </a:r>
            <a:r>
              <a:rPr lang="en-US" sz="2800" dirty="0"/>
              <a:t> </a:t>
            </a:r>
            <a:r>
              <a:rPr lang="en-US" sz="2800" dirty="0" err="1"/>
              <a:t>magnetik</a:t>
            </a:r>
            <a:r>
              <a:rPr lang="en-US" sz="2800" dirty="0"/>
              <a:t> </a:t>
            </a:r>
            <a:r>
              <a:rPr lang="en-US" sz="2800" dirty="0" err="1"/>
              <a:t>dan</a:t>
            </a:r>
            <a:r>
              <a:rPr lang="en-US" sz="2800" dirty="0"/>
              <a:t> </a:t>
            </a:r>
            <a:r>
              <a:rPr lang="en-US" sz="2800" dirty="0" err="1"/>
              <a:t>medan</a:t>
            </a:r>
            <a:r>
              <a:rPr lang="en-US" sz="2800" dirty="0"/>
              <a:t> </a:t>
            </a:r>
            <a:r>
              <a:rPr lang="en-US" sz="2800" dirty="0" err="1"/>
              <a:t>listrik</a:t>
            </a:r>
            <a:r>
              <a:rPr lang="en-US" sz="2800" dirty="0"/>
              <a:t> (|By| </a:t>
            </a:r>
            <a:r>
              <a:rPr lang="en-US" sz="2800" dirty="0" err="1"/>
              <a:t>dan</a:t>
            </a:r>
            <a:r>
              <a:rPr lang="en-US" sz="2800" dirty="0"/>
              <a:t> |Ex|) </a:t>
            </a:r>
            <a:r>
              <a:rPr lang="en-US" sz="2800" dirty="0" err="1"/>
              <a:t>diberikan</a:t>
            </a:r>
            <a:r>
              <a:rPr lang="en-US" sz="2800" dirty="0"/>
              <a:t> </a:t>
            </a:r>
            <a:r>
              <a:rPr lang="en-US" sz="2800" dirty="0" err="1"/>
              <a:t>oleh</a:t>
            </a:r>
            <a:r>
              <a:rPr lang="en-US" sz="2800" dirty="0"/>
              <a:t>:</a:t>
            </a:r>
            <a:endParaRPr lang="id-ID" sz="2800" dirty="0"/>
          </a:p>
          <a:p>
            <a:pPr marL="0" indent="0">
              <a:buNone/>
            </a:pPr>
            <a:r>
              <a:rPr lang="en-US" dirty="0"/>
              <a:t/>
            </a:r>
            <a:br>
              <a:rPr lang="en-US" dirty="0"/>
            </a:br>
            <a:endParaRPr lang="id-ID"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72" t="27717" r="23102" b="37862"/>
          <a:stretch/>
        </p:blipFill>
        <p:spPr bwMode="auto">
          <a:xfrm>
            <a:off x="946002" y="2238294"/>
            <a:ext cx="9409045" cy="300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2270426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81" y="404667"/>
            <a:ext cx="10972800" cy="5721499"/>
          </a:xfrm>
        </p:spPr>
        <p:txBody>
          <a:bodyPr/>
          <a:lstStyle/>
          <a:p>
            <a:r>
              <a:rPr lang="en-US" sz="2400" dirty="0" err="1"/>
              <a:t>Dengan</a:t>
            </a:r>
            <a:r>
              <a:rPr lang="en-US" sz="2400" dirty="0"/>
              <a:t>  </a:t>
            </a:r>
            <a:r>
              <a:rPr lang="en-US" sz="2400" dirty="0" err="1"/>
              <a:t>ρa</a:t>
            </a:r>
            <a:r>
              <a:rPr lang="en-US" sz="2400" dirty="0"/>
              <a:t> </a:t>
            </a:r>
            <a:r>
              <a:rPr lang="en-US" sz="2400" dirty="0" err="1"/>
              <a:t>adalah</a:t>
            </a:r>
            <a:r>
              <a:rPr lang="en-US" sz="2400" dirty="0"/>
              <a:t> </a:t>
            </a:r>
            <a:r>
              <a:rPr lang="en-US" sz="2400" dirty="0" err="1"/>
              <a:t>nilai</a:t>
            </a:r>
            <a:r>
              <a:rPr lang="en-US" sz="2400" dirty="0"/>
              <a:t> </a:t>
            </a:r>
            <a:r>
              <a:rPr lang="en-US" sz="2400" dirty="0" err="1"/>
              <a:t>resistivitas</a:t>
            </a:r>
            <a:r>
              <a:rPr lang="en-US" sz="2400" dirty="0"/>
              <a:t> </a:t>
            </a:r>
            <a:r>
              <a:rPr lang="en-US" sz="2400" dirty="0" err="1"/>
              <a:t>semu</a:t>
            </a:r>
            <a:r>
              <a:rPr lang="en-US" sz="2400" dirty="0"/>
              <a:t> </a:t>
            </a:r>
            <a:r>
              <a:rPr lang="en-US" sz="2400" dirty="0" err="1"/>
              <a:t>Cagniard</a:t>
            </a:r>
            <a:r>
              <a:rPr lang="en-US" sz="2400" dirty="0"/>
              <a:t>, f </a:t>
            </a:r>
            <a:r>
              <a:rPr lang="en-US" sz="2400" dirty="0" err="1"/>
              <a:t>adalah</a:t>
            </a:r>
            <a:r>
              <a:rPr lang="en-US" sz="2400" dirty="0"/>
              <a:t> </a:t>
            </a:r>
            <a:r>
              <a:rPr lang="en-US" sz="2400" dirty="0" err="1"/>
              <a:t>nilai</a:t>
            </a:r>
            <a:r>
              <a:rPr lang="en-US" sz="2400" dirty="0"/>
              <a:t> </a:t>
            </a:r>
            <a:r>
              <a:rPr lang="en-US" sz="2400" dirty="0" err="1"/>
              <a:t>frekuensi</a:t>
            </a:r>
            <a:r>
              <a:rPr lang="en-US" sz="2400" dirty="0"/>
              <a:t> yang </a:t>
            </a:r>
            <a:r>
              <a:rPr lang="en-US" sz="2400" dirty="0" err="1"/>
              <a:t>digunakan</a:t>
            </a:r>
            <a:r>
              <a:rPr lang="en-US" sz="2400" dirty="0"/>
              <a:t>, E </a:t>
            </a:r>
            <a:r>
              <a:rPr lang="en-US" sz="2400" dirty="0" err="1"/>
              <a:t>adalah</a:t>
            </a:r>
            <a:r>
              <a:rPr lang="en-US" sz="2400" dirty="0"/>
              <a:t> </a:t>
            </a:r>
            <a:r>
              <a:rPr lang="en-US" sz="2400" dirty="0" err="1"/>
              <a:t>nilai</a:t>
            </a:r>
            <a:r>
              <a:rPr lang="en-US" sz="2400" dirty="0"/>
              <a:t> </a:t>
            </a:r>
            <a:r>
              <a:rPr lang="en-US" sz="2400" dirty="0" err="1"/>
              <a:t>medan</a:t>
            </a:r>
            <a:r>
              <a:rPr lang="en-US" sz="2400" dirty="0"/>
              <a:t> </a:t>
            </a:r>
            <a:r>
              <a:rPr lang="en-US" sz="2400" dirty="0" err="1"/>
              <a:t>listrik</a:t>
            </a:r>
            <a:r>
              <a:rPr lang="en-US" sz="2400" dirty="0"/>
              <a:t> (mV/km), </a:t>
            </a:r>
            <a:r>
              <a:rPr lang="en-US" sz="2400" dirty="0" err="1"/>
              <a:t>dan</a:t>
            </a:r>
            <a:r>
              <a:rPr lang="en-US" sz="2400" dirty="0"/>
              <a:t> H </a:t>
            </a:r>
            <a:r>
              <a:rPr lang="en-US" sz="2400" dirty="0" err="1"/>
              <a:t>adalah</a:t>
            </a:r>
            <a:r>
              <a:rPr lang="en-US" sz="2400" dirty="0"/>
              <a:t> </a:t>
            </a:r>
            <a:r>
              <a:rPr lang="en-US" sz="2400" dirty="0" err="1"/>
              <a:t>nilai</a:t>
            </a:r>
            <a:r>
              <a:rPr lang="en-US" sz="2400" dirty="0"/>
              <a:t> </a:t>
            </a:r>
            <a:r>
              <a:rPr lang="en-US" sz="2400" dirty="0" err="1"/>
              <a:t>medan</a:t>
            </a:r>
            <a:r>
              <a:rPr lang="en-US" sz="2400" dirty="0"/>
              <a:t> magnet </a:t>
            </a:r>
            <a:r>
              <a:rPr lang="en-US" sz="2400" dirty="0" err="1"/>
              <a:t>dalam</a:t>
            </a:r>
            <a:r>
              <a:rPr lang="en-US" sz="2400" dirty="0"/>
              <a:t> </a:t>
            </a:r>
            <a:r>
              <a:rPr lang="en-US" sz="2400" dirty="0" err="1"/>
              <a:t>nanoTesla</a:t>
            </a:r>
            <a:r>
              <a:rPr lang="en-US" sz="2400" dirty="0"/>
              <a:t> (</a:t>
            </a:r>
            <a:r>
              <a:rPr lang="en-US" sz="2400" dirty="0" err="1"/>
              <a:t>nT</a:t>
            </a:r>
            <a:r>
              <a:rPr lang="en-US" sz="2400" dirty="0"/>
              <a:t>). </a:t>
            </a:r>
            <a:r>
              <a:rPr lang="en-US" sz="2400" dirty="0" err="1"/>
              <a:t>Jika</a:t>
            </a:r>
            <a:r>
              <a:rPr lang="en-US" sz="2400" dirty="0"/>
              <a:t> </a:t>
            </a:r>
            <a:r>
              <a:rPr lang="en-US" sz="2400" dirty="0" err="1"/>
              <a:t>tanah</a:t>
            </a:r>
            <a:r>
              <a:rPr lang="en-US" sz="2400" dirty="0"/>
              <a:t> </a:t>
            </a:r>
            <a:r>
              <a:rPr lang="en-US" sz="2400" dirty="0" err="1"/>
              <a:t>tidak</a:t>
            </a:r>
            <a:r>
              <a:rPr lang="en-US" sz="2400" dirty="0"/>
              <a:t> </a:t>
            </a:r>
            <a:r>
              <a:rPr lang="en-US" sz="2400" dirty="0" err="1"/>
              <a:t>homogen</a:t>
            </a:r>
            <a:r>
              <a:rPr lang="en-US" sz="2400" dirty="0"/>
              <a:t>, ρ </a:t>
            </a:r>
            <a:r>
              <a:rPr lang="en-US" sz="2400" dirty="0" err="1"/>
              <a:t>akan</a:t>
            </a:r>
            <a:r>
              <a:rPr lang="en-US" sz="2400" dirty="0"/>
              <a:t> </a:t>
            </a:r>
            <a:r>
              <a:rPr lang="en-US" sz="2400" dirty="0" err="1"/>
              <a:t>menjadi</a:t>
            </a:r>
            <a:r>
              <a:rPr lang="en-US" sz="2400" dirty="0"/>
              <a:t> </a:t>
            </a:r>
            <a:r>
              <a:rPr lang="en-US" sz="2400" dirty="0" err="1"/>
              <a:t>ρa</a:t>
            </a:r>
            <a:r>
              <a:rPr lang="en-US" sz="2400" dirty="0"/>
              <a:t>, </a:t>
            </a:r>
            <a:r>
              <a:rPr lang="en-US" sz="2400" dirty="0" err="1"/>
              <a:t>yaitu</a:t>
            </a:r>
            <a:r>
              <a:rPr lang="en-US" sz="2400" dirty="0"/>
              <a:t> </a:t>
            </a:r>
            <a:r>
              <a:rPr lang="en-US" sz="2400" dirty="0" err="1"/>
              <a:t>tahanan</a:t>
            </a:r>
            <a:r>
              <a:rPr lang="en-US" sz="2400" dirty="0"/>
              <a:t> </a:t>
            </a:r>
            <a:r>
              <a:rPr lang="en-US" sz="2400" dirty="0" err="1"/>
              <a:t>jenis</a:t>
            </a:r>
            <a:r>
              <a:rPr lang="en-US" sz="2400" dirty="0"/>
              <a:t> </a:t>
            </a:r>
            <a:r>
              <a:rPr lang="en-US" sz="2400" dirty="0" err="1"/>
              <a:t>semu</a:t>
            </a:r>
            <a:r>
              <a:rPr lang="en-US" sz="2400" dirty="0"/>
              <a:t>.</a:t>
            </a:r>
            <a:endParaRPr lang="id-ID" sz="2400" dirty="0"/>
          </a:p>
          <a:p>
            <a:endParaRPr lang="id-ID"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35" y="2492897"/>
            <a:ext cx="55753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47596" y="5180823"/>
            <a:ext cx="7872875" cy="923330"/>
          </a:xfrm>
          <a:prstGeom prst="rect">
            <a:avLst/>
          </a:prstGeom>
        </p:spPr>
        <p:txBody>
          <a:bodyPr wrap="square">
            <a:spAutoFit/>
          </a:bodyPr>
          <a:lstStyle/>
          <a:p>
            <a:r>
              <a:rPr lang="id-ID" b="1" dirty="0" smtClean="0"/>
              <a:t>Gambar 3. Sketsa gelombang EM tunggal yang menembus tanah dengan hambat jenis sebesar </a:t>
            </a:r>
            <a:r>
              <a:rPr lang="el-GR" b="1" dirty="0" smtClean="0"/>
              <a:t>ρ</a:t>
            </a:r>
          </a:p>
          <a:p>
            <a:endParaRPr lang="el-GR" b="1" dirty="0"/>
          </a:p>
        </p:txBody>
      </p:sp>
      <p:sp>
        <p:nvSpPr>
          <p:cNvPr id="8" name="Rectangle 7"/>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399221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Resolusi</a:t>
            </a:r>
            <a:r>
              <a:rPr lang="en-US" b="1" dirty="0"/>
              <a:t> </a:t>
            </a:r>
            <a:r>
              <a:rPr lang="en-US" b="1" dirty="0" err="1"/>
              <a:t>dan</a:t>
            </a:r>
            <a:r>
              <a:rPr lang="en-US" b="1" dirty="0"/>
              <a:t> </a:t>
            </a:r>
            <a:r>
              <a:rPr lang="en-US" b="1" dirty="0" err="1"/>
              <a:t>Kedalaman</a:t>
            </a:r>
            <a:endParaRPr lang="id-ID" dirty="0"/>
          </a:p>
        </p:txBody>
      </p:sp>
      <p:sp>
        <p:nvSpPr>
          <p:cNvPr id="3" name="Content Placeholder 2"/>
          <p:cNvSpPr>
            <a:spLocks noGrp="1"/>
          </p:cNvSpPr>
          <p:nvPr>
            <p:ph idx="1"/>
          </p:nvPr>
        </p:nvSpPr>
        <p:spPr/>
        <p:txBody>
          <a:bodyPr>
            <a:normAutofit fontScale="92500"/>
          </a:bodyPr>
          <a:lstStyle/>
          <a:p>
            <a:r>
              <a:rPr lang="en-US" sz="2800" dirty="0" err="1"/>
              <a:t>Kedalaman</a:t>
            </a:r>
            <a:r>
              <a:rPr lang="en-US" sz="2800" dirty="0"/>
              <a:t> yang </a:t>
            </a:r>
            <a:r>
              <a:rPr lang="en-US" sz="2800" dirty="0" err="1"/>
              <a:t>besar</a:t>
            </a:r>
            <a:r>
              <a:rPr lang="en-US" sz="2800" dirty="0"/>
              <a:t> </a:t>
            </a:r>
            <a:r>
              <a:rPr lang="en-US" sz="2800" dirty="0" err="1"/>
              <a:t>berasosiasi</a:t>
            </a:r>
            <a:r>
              <a:rPr lang="en-US" sz="2800" dirty="0"/>
              <a:t> </a:t>
            </a:r>
            <a:r>
              <a:rPr lang="en-US" sz="2800" dirty="0" err="1"/>
              <a:t>dengan</a:t>
            </a:r>
            <a:r>
              <a:rPr lang="en-US" sz="2800" dirty="0"/>
              <a:t> </a:t>
            </a:r>
            <a:r>
              <a:rPr lang="en-US" sz="2800" dirty="0" err="1"/>
              <a:t>energi</a:t>
            </a:r>
            <a:r>
              <a:rPr lang="en-US" sz="2800" dirty="0"/>
              <a:t> yang </a:t>
            </a:r>
            <a:r>
              <a:rPr lang="en-US" sz="2800" dirty="0" err="1"/>
              <a:t>besar</a:t>
            </a:r>
            <a:r>
              <a:rPr lang="en-US" sz="2800" dirty="0"/>
              <a:t> </a:t>
            </a:r>
            <a:r>
              <a:rPr lang="en-US" sz="2800" dirty="0" err="1"/>
              <a:t>pada</a:t>
            </a:r>
            <a:r>
              <a:rPr lang="en-US" sz="2800" dirty="0"/>
              <a:t> </a:t>
            </a:r>
            <a:r>
              <a:rPr lang="en-US" sz="2800" dirty="0" err="1"/>
              <a:t>spektrum</a:t>
            </a:r>
            <a:r>
              <a:rPr lang="en-US" sz="2800" dirty="0"/>
              <a:t> </a:t>
            </a:r>
            <a:r>
              <a:rPr lang="en-US" sz="2800" dirty="0" err="1"/>
              <a:t>dengan</a:t>
            </a:r>
            <a:r>
              <a:rPr lang="en-US" sz="2800" dirty="0"/>
              <a:t> </a:t>
            </a:r>
            <a:r>
              <a:rPr lang="en-US" sz="2800" dirty="0" err="1"/>
              <a:t>frekuensi</a:t>
            </a:r>
            <a:r>
              <a:rPr lang="en-US" sz="2800" dirty="0"/>
              <a:t> </a:t>
            </a:r>
            <a:r>
              <a:rPr lang="en-US" sz="2800" dirty="0" err="1"/>
              <a:t>rendah</a:t>
            </a:r>
            <a:r>
              <a:rPr lang="en-US" sz="2800" dirty="0"/>
              <a:t> </a:t>
            </a:r>
            <a:r>
              <a:rPr lang="en-US" sz="2800" dirty="0" err="1"/>
              <a:t>dari</a:t>
            </a:r>
            <a:r>
              <a:rPr lang="en-US" sz="2800" dirty="0"/>
              <a:t> </a:t>
            </a:r>
            <a:r>
              <a:rPr lang="en-US" sz="2800" dirty="0" err="1"/>
              <a:t>gelombang</a:t>
            </a:r>
            <a:r>
              <a:rPr lang="en-US" sz="2800" dirty="0"/>
              <a:t> EM. </a:t>
            </a:r>
            <a:endParaRPr lang="id-ID" sz="2800" dirty="0" smtClean="0"/>
          </a:p>
          <a:p>
            <a:r>
              <a:rPr lang="en-US" sz="2800" dirty="0" err="1" smtClean="0"/>
              <a:t>Namun</a:t>
            </a:r>
            <a:r>
              <a:rPr lang="en-US" sz="2800" dirty="0" smtClean="0"/>
              <a:t> </a:t>
            </a:r>
            <a:r>
              <a:rPr lang="en-US" sz="2800" dirty="0" err="1"/>
              <a:t>demikian</a:t>
            </a:r>
            <a:r>
              <a:rPr lang="en-US" sz="2800" dirty="0"/>
              <a:t> </a:t>
            </a:r>
            <a:r>
              <a:rPr lang="en-US" sz="2800" dirty="0" err="1"/>
              <a:t>penggunaan</a:t>
            </a:r>
            <a:r>
              <a:rPr lang="en-US" sz="2800" dirty="0"/>
              <a:t> </a:t>
            </a:r>
            <a:r>
              <a:rPr lang="en-US" sz="2800" dirty="0" err="1"/>
              <a:t>gelombang</a:t>
            </a:r>
            <a:r>
              <a:rPr lang="en-US" sz="2800" dirty="0"/>
              <a:t> EM </a:t>
            </a:r>
            <a:r>
              <a:rPr lang="en-US" sz="2800" dirty="0" err="1"/>
              <a:t>berfrekuensi</a:t>
            </a:r>
            <a:r>
              <a:rPr lang="en-US" sz="2800" dirty="0"/>
              <a:t> </a:t>
            </a:r>
            <a:r>
              <a:rPr lang="en-US" sz="2800" dirty="0" err="1"/>
              <a:t>rendah</a:t>
            </a:r>
            <a:r>
              <a:rPr lang="en-US" sz="2800" dirty="0"/>
              <a:t> </a:t>
            </a:r>
            <a:r>
              <a:rPr lang="en-US" sz="2800" dirty="0" err="1"/>
              <a:t>mempunyai</a:t>
            </a:r>
            <a:r>
              <a:rPr lang="en-US" sz="2800" dirty="0"/>
              <a:t> </a:t>
            </a:r>
            <a:r>
              <a:rPr lang="en-US" sz="2800" dirty="0" err="1"/>
              <a:t>resolusi</a:t>
            </a:r>
            <a:r>
              <a:rPr lang="en-US" sz="2800" dirty="0"/>
              <a:t> yang </a:t>
            </a:r>
            <a:r>
              <a:rPr lang="en-US" sz="2800" dirty="0" err="1"/>
              <a:t>rendah</a:t>
            </a:r>
            <a:r>
              <a:rPr lang="en-US" sz="2800" dirty="0"/>
              <a:t>. </a:t>
            </a:r>
            <a:endParaRPr lang="id-ID" sz="2800" dirty="0" smtClean="0"/>
          </a:p>
          <a:p>
            <a:r>
              <a:rPr lang="en-US" sz="2800" dirty="0" smtClean="0"/>
              <a:t>Hal </a:t>
            </a:r>
            <a:r>
              <a:rPr lang="en-US" sz="2800" dirty="0" err="1"/>
              <a:t>ini</a:t>
            </a:r>
            <a:r>
              <a:rPr lang="en-US" sz="2800" dirty="0"/>
              <a:t> </a:t>
            </a:r>
            <a:r>
              <a:rPr lang="en-US" sz="2800" dirty="0" err="1"/>
              <a:t>menyebabkan</a:t>
            </a:r>
            <a:r>
              <a:rPr lang="en-US" sz="2800" dirty="0"/>
              <a:t> </a:t>
            </a:r>
            <a:r>
              <a:rPr lang="en-US" sz="2800" dirty="0" err="1"/>
              <a:t>penggunaanya</a:t>
            </a:r>
            <a:r>
              <a:rPr lang="en-US" sz="2800" dirty="0"/>
              <a:t> </a:t>
            </a:r>
            <a:r>
              <a:rPr lang="en-US" sz="2800" dirty="0" err="1"/>
              <a:t>tidak</a:t>
            </a:r>
            <a:r>
              <a:rPr lang="en-US" sz="2800" dirty="0"/>
              <a:t> </a:t>
            </a:r>
            <a:r>
              <a:rPr lang="en-US" sz="2800" dirty="0" err="1"/>
              <a:t>praktis</a:t>
            </a:r>
            <a:r>
              <a:rPr lang="en-US" sz="2800" dirty="0"/>
              <a:t> </a:t>
            </a:r>
            <a:r>
              <a:rPr lang="en-US" sz="2800" dirty="0" err="1"/>
              <a:t>untuk</a:t>
            </a:r>
            <a:r>
              <a:rPr lang="en-US" sz="2800" dirty="0"/>
              <a:t> </a:t>
            </a:r>
            <a:r>
              <a:rPr lang="en-US" sz="2800" dirty="0" err="1"/>
              <a:t>mendeteksi</a:t>
            </a:r>
            <a:r>
              <a:rPr lang="en-US" sz="2800" dirty="0"/>
              <a:t> </a:t>
            </a:r>
            <a:r>
              <a:rPr lang="en-US" sz="2800" dirty="0" err="1"/>
              <a:t>perlapisan</a:t>
            </a:r>
            <a:r>
              <a:rPr lang="en-US" sz="2800" dirty="0"/>
              <a:t> </a:t>
            </a:r>
            <a:r>
              <a:rPr lang="en-US" sz="2800" dirty="0" err="1"/>
              <a:t>konduktif</a:t>
            </a:r>
            <a:r>
              <a:rPr lang="en-US" sz="2800" dirty="0"/>
              <a:t> yang tipis.</a:t>
            </a:r>
            <a:endParaRPr lang="id-ID" sz="2800" dirty="0"/>
          </a:p>
          <a:p>
            <a:pPr marL="0" indent="0">
              <a:buNone/>
            </a:pPr>
            <a:r>
              <a:rPr lang="en-US" dirty="0"/>
              <a:t/>
            </a:r>
            <a:br>
              <a:rPr lang="en-US" dirty="0"/>
            </a:br>
            <a:endParaRPr lang="id-ID" dirty="0"/>
          </a:p>
        </p:txBody>
      </p:sp>
      <p:sp>
        <p:nvSpPr>
          <p:cNvPr id="5" name="Rectangle 4"/>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3263736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err="1"/>
              <a:t>Akuisisi</a:t>
            </a:r>
            <a:r>
              <a:rPr lang="en-US" sz="4400" b="1" dirty="0"/>
              <a:t> Data </a:t>
            </a:r>
            <a:r>
              <a:rPr lang="en-US" sz="4400" b="1" dirty="0" err="1"/>
              <a:t>Metode</a:t>
            </a:r>
            <a:r>
              <a:rPr lang="en-US" sz="4400" b="1" dirty="0"/>
              <a:t> </a:t>
            </a:r>
            <a:r>
              <a:rPr lang="en-US" sz="4400" b="1" i="1" dirty="0" err="1"/>
              <a:t>Magnetotellurik</a:t>
            </a:r>
            <a:endParaRPr lang="id-ID" sz="4400" dirty="0"/>
          </a:p>
        </p:txBody>
      </p:sp>
      <p:sp>
        <p:nvSpPr>
          <p:cNvPr id="3" name="Content Placeholder 2"/>
          <p:cNvSpPr>
            <a:spLocks noGrp="1"/>
          </p:cNvSpPr>
          <p:nvPr>
            <p:ph idx="1"/>
          </p:nvPr>
        </p:nvSpPr>
        <p:spPr/>
        <p:txBody>
          <a:bodyPr>
            <a:normAutofit/>
          </a:bodyPr>
          <a:lstStyle/>
          <a:p>
            <a:r>
              <a:rPr lang="en-US" dirty="0" err="1"/>
              <a:t>Berikut</a:t>
            </a:r>
            <a:r>
              <a:rPr lang="en-US" dirty="0"/>
              <a:t> </a:t>
            </a:r>
            <a:r>
              <a:rPr lang="en-US" dirty="0" err="1"/>
              <a:t>ini</a:t>
            </a:r>
            <a:r>
              <a:rPr lang="en-US" dirty="0"/>
              <a:t> </a:t>
            </a:r>
            <a:r>
              <a:rPr lang="en-US" dirty="0" err="1"/>
              <a:t>merupakan</a:t>
            </a:r>
            <a:r>
              <a:rPr lang="en-US" dirty="0"/>
              <a:t> </a:t>
            </a:r>
            <a:r>
              <a:rPr lang="en-US" dirty="0" err="1"/>
              <a:t>beberapa</a:t>
            </a:r>
            <a:r>
              <a:rPr lang="en-US" dirty="0"/>
              <a:t> </a:t>
            </a:r>
            <a:r>
              <a:rPr lang="en-US" dirty="0" err="1"/>
              <a:t>peralatan</a:t>
            </a:r>
            <a:r>
              <a:rPr lang="en-US" dirty="0"/>
              <a:t> yang </a:t>
            </a:r>
            <a:r>
              <a:rPr lang="en-US" dirty="0" err="1"/>
              <a:t>umumnya</a:t>
            </a:r>
            <a:r>
              <a:rPr lang="en-US" dirty="0"/>
              <a:t> </a:t>
            </a:r>
            <a:r>
              <a:rPr lang="en-US" dirty="0" err="1"/>
              <a:t>digunakan</a:t>
            </a:r>
            <a:r>
              <a:rPr lang="en-US" dirty="0"/>
              <a:t> </a:t>
            </a:r>
            <a:r>
              <a:rPr lang="en-US" dirty="0" err="1"/>
              <a:t>dalam</a:t>
            </a:r>
            <a:r>
              <a:rPr lang="en-US" dirty="0"/>
              <a:t> </a:t>
            </a:r>
            <a:r>
              <a:rPr lang="en-US" dirty="0" err="1"/>
              <a:t>pengambilan</a:t>
            </a:r>
            <a:r>
              <a:rPr lang="en-US" dirty="0"/>
              <a:t> data </a:t>
            </a:r>
            <a:r>
              <a:rPr lang="en-US" i="1" dirty="0" err="1"/>
              <a:t>Magnetotellurik</a:t>
            </a:r>
            <a:r>
              <a:rPr lang="en-US" i="1" dirty="0"/>
              <a:t> :</a:t>
            </a:r>
            <a:endParaRPr lang="id-ID" dirty="0"/>
          </a:p>
          <a:p>
            <a:pPr marL="514350" indent="-514350">
              <a:buAutoNum type="arabicPeriod"/>
            </a:pPr>
            <a:r>
              <a:rPr lang="en-US" dirty="0" smtClean="0"/>
              <a:t>Main </a:t>
            </a:r>
            <a:r>
              <a:rPr lang="en-US" dirty="0"/>
              <a:t>Unit (MTU</a:t>
            </a:r>
            <a:r>
              <a:rPr lang="en-US" dirty="0" smtClean="0"/>
              <a:t>),</a:t>
            </a:r>
            <a:endParaRPr lang="id-ID" dirty="0" smtClean="0"/>
          </a:p>
          <a:p>
            <a:pPr marL="514350" indent="-514350">
              <a:buAutoNum type="arabicPeriod"/>
            </a:pPr>
            <a:r>
              <a:rPr lang="en-US" dirty="0" smtClean="0"/>
              <a:t>Sensor </a:t>
            </a:r>
            <a:r>
              <a:rPr lang="en-US" dirty="0" err="1"/>
              <a:t>Magnetik</a:t>
            </a:r>
            <a:r>
              <a:rPr lang="en-US" dirty="0"/>
              <a:t>,</a:t>
            </a:r>
            <a:endParaRPr lang="id-ID" dirty="0"/>
          </a:p>
          <a:p>
            <a:pPr marL="514350" indent="-514350">
              <a:buFont typeface="+mj-lt"/>
              <a:buAutoNum type="arabicPeriod"/>
            </a:pPr>
            <a:r>
              <a:rPr lang="en-US" dirty="0" err="1" smtClean="0"/>
              <a:t>lektroda</a:t>
            </a:r>
            <a:r>
              <a:rPr lang="en-US" dirty="0" smtClean="0"/>
              <a:t> </a:t>
            </a:r>
            <a:r>
              <a:rPr lang="en-US" dirty="0" err="1"/>
              <a:t>Porouspot</a:t>
            </a:r>
            <a:r>
              <a:rPr lang="en-US" dirty="0"/>
              <a:t>,</a:t>
            </a:r>
            <a:endParaRPr lang="id-ID" dirty="0"/>
          </a:p>
          <a:p>
            <a:pPr marL="514350" indent="-514350">
              <a:buFont typeface="+mj-lt"/>
              <a:buAutoNum type="arabicPeriod"/>
            </a:pPr>
            <a:r>
              <a:rPr lang="en-US" dirty="0" smtClean="0"/>
              <a:t>GPS/</a:t>
            </a:r>
            <a:r>
              <a:rPr lang="en-US" dirty="0" err="1" smtClean="0"/>
              <a:t>antena</a:t>
            </a:r>
            <a:r>
              <a:rPr lang="en-US" dirty="0"/>
              <a:t>,</a:t>
            </a:r>
            <a:endParaRPr lang="id-ID" dirty="0"/>
          </a:p>
          <a:p>
            <a:pPr marL="514350" indent="-514350">
              <a:buFont typeface="+mj-lt"/>
              <a:buAutoNum type="arabicPeriod"/>
            </a:pPr>
            <a:r>
              <a:rPr lang="en-US" dirty="0" smtClean="0"/>
              <a:t>Laptop</a:t>
            </a:r>
            <a:r>
              <a:rPr lang="en-US" dirty="0"/>
              <a:t>,</a:t>
            </a:r>
            <a:endParaRPr lang="id-ID" dirty="0"/>
          </a:p>
          <a:p>
            <a:pPr marL="514350" indent="-514350">
              <a:buFont typeface="+mj-lt"/>
              <a:buAutoNum type="arabicPeriod"/>
            </a:pPr>
            <a:r>
              <a:rPr lang="en-US" dirty="0" err="1" smtClean="0"/>
              <a:t>Kompas</a:t>
            </a:r>
            <a:r>
              <a:rPr lang="en-US" dirty="0" smtClean="0"/>
              <a:t> </a:t>
            </a:r>
            <a:r>
              <a:rPr lang="en-US" dirty="0" err="1"/>
              <a:t>Geologi</a:t>
            </a:r>
            <a:endParaRPr lang="id-ID" dirty="0"/>
          </a:p>
          <a:p>
            <a:pPr marL="514350" indent="-514350">
              <a:buFont typeface="+mj-lt"/>
              <a:buAutoNum type="arabicPeriod"/>
            </a:pPr>
            <a:r>
              <a:rPr lang="en-US" dirty="0"/>
              <a:t> </a:t>
            </a:r>
            <a:r>
              <a:rPr lang="en-US" dirty="0" err="1" smtClean="0"/>
              <a:t>Kabel</a:t>
            </a:r>
            <a:endParaRPr lang="id-ID" dirty="0"/>
          </a:p>
        </p:txBody>
      </p:sp>
      <p:sp>
        <p:nvSpPr>
          <p:cNvPr id="5" name="Rectangle 4"/>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409602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POKOK BAHASAN</a:t>
            </a:r>
            <a:endParaRPr lang="id-ID" dirty="0"/>
          </a:p>
        </p:txBody>
      </p:sp>
      <p:sp>
        <p:nvSpPr>
          <p:cNvPr id="3" name="Content Placeholder 2"/>
          <p:cNvSpPr>
            <a:spLocks noGrp="1"/>
          </p:cNvSpPr>
          <p:nvPr>
            <p:ph idx="1"/>
          </p:nvPr>
        </p:nvSpPr>
        <p:spPr/>
        <p:txBody>
          <a:bodyPr/>
          <a:lstStyle/>
          <a:p>
            <a:r>
              <a:rPr lang="id-ID" dirty="0" smtClean="0"/>
              <a:t>Medan </a:t>
            </a:r>
            <a:r>
              <a:rPr lang="id-ID" dirty="0"/>
              <a:t>magnetotellurik</a:t>
            </a:r>
          </a:p>
          <a:p>
            <a:r>
              <a:rPr lang="id-ID" dirty="0" smtClean="0"/>
              <a:t>Peralatan </a:t>
            </a:r>
            <a:r>
              <a:rPr lang="id-ID" dirty="0"/>
              <a:t>dan pengambilan data dengan metode magnetotellurik (menggunakan sumber  alami dan sumber  buatan)</a:t>
            </a:r>
          </a:p>
          <a:p>
            <a:r>
              <a:rPr lang="id-ID" dirty="0" smtClean="0"/>
              <a:t>Komponen </a:t>
            </a:r>
            <a:r>
              <a:rPr lang="id-ID" dirty="0"/>
              <a:t>peralatan MT </a:t>
            </a:r>
            <a:r>
              <a:rPr lang="id-ID" dirty="0" smtClean="0"/>
              <a:t>dan CSAMT</a:t>
            </a:r>
            <a:endParaRPr lang="id-ID" dirty="0"/>
          </a:p>
          <a:p>
            <a:r>
              <a:rPr lang="id-ID" dirty="0" smtClean="0"/>
              <a:t>Mode </a:t>
            </a:r>
            <a:r>
              <a:rPr lang="id-ID" dirty="0"/>
              <a:t>transfer magnetic dan electric</a:t>
            </a:r>
            <a:endParaRPr lang="id-ID" dirty="0"/>
          </a:p>
        </p:txBody>
      </p:sp>
    </p:spTree>
    <p:extLst>
      <p:ext uri="{BB962C8B-B14F-4D97-AF65-F5344CB8AC3E}">
        <p14:creationId xmlns:p14="http://schemas.microsoft.com/office/powerpoint/2010/main" val="428143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smtClean="0"/>
              <a:t>Akuisisi</a:t>
            </a:r>
            <a:r>
              <a:rPr lang="en-US" sz="4000" b="1" dirty="0" smtClean="0"/>
              <a:t> Data </a:t>
            </a:r>
            <a:r>
              <a:rPr lang="en-US" sz="4000" b="1" dirty="0" err="1" smtClean="0"/>
              <a:t>Metode</a:t>
            </a:r>
            <a:r>
              <a:rPr lang="en-US" sz="4000" b="1" dirty="0" smtClean="0"/>
              <a:t> </a:t>
            </a:r>
            <a:r>
              <a:rPr lang="en-US" sz="4000" b="1" i="1" dirty="0" err="1" smtClean="0"/>
              <a:t>Magnetotellurik</a:t>
            </a:r>
            <a:endParaRPr lang="id-ID" sz="40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5075" y="2035450"/>
            <a:ext cx="768085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79509" y="4915770"/>
            <a:ext cx="8352928" cy="369332"/>
          </a:xfrm>
          <a:prstGeom prst="rect">
            <a:avLst/>
          </a:prstGeom>
        </p:spPr>
        <p:txBody>
          <a:bodyPr wrap="square">
            <a:spAutoFit/>
          </a:bodyPr>
          <a:lstStyle/>
          <a:p>
            <a:pPr algn="ctr"/>
            <a:r>
              <a:rPr lang="id-ID" b="1" dirty="0" smtClean="0"/>
              <a:t>Gambar 4 Peralatan MT dan AMT (Phoenix Geophysics, 2010)</a:t>
            </a:r>
            <a:endParaRPr lang="id-ID" b="1" dirty="0"/>
          </a:p>
        </p:txBody>
      </p:sp>
      <p:sp>
        <p:nvSpPr>
          <p:cNvPr id="7" name="Rectangle 6"/>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1190748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62" y="187568"/>
            <a:ext cx="11223449" cy="1019909"/>
          </a:xfrm>
        </p:spPr>
        <p:txBody>
          <a:bodyPr>
            <a:noAutofit/>
          </a:bodyPr>
          <a:lstStyle/>
          <a:p>
            <a:r>
              <a:rPr lang="en-US" sz="2800" dirty="0" err="1" smtClean="0"/>
              <a:t>Berikut</a:t>
            </a:r>
            <a:r>
              <a:rPr lang="en-US" sz="2800" dirty="0" smtClean="0"/>
              <a:t> </a:t>
            </a:r>
            <a:r>
              <a:rPr lang="en-US" sz="2800" dirty="0" err="1" smtClean="0"/>
              <a:t>merupakan</a:t>
            </a:r>
            <a:r>
              <a:rPr lang="en-US" sz="2800" dirty="0" smtClean="0"/>
              <a:t> </a:t>
            </a:r>
            <a:r>
              <a:rPr lang="en-US" sz="2800" dirty="0" err="1" smtClean="0"/>
              <a:t>langkah</a:t>
            </a:r>
            <a:r>
              <a:rPr lang="en-US" sz="2800" dirty="0" smtClean="0"/>
              <a:t> – </a:t>
            </a:r>
            <a:r>
              <a:rPr lang="en-US" sz="2800" dirty="0" err="1" smtClean="0"/>
              <a:t>langkah</a:t>
            </a:r>
            <a:r>
              <a:rPr lang="en-US" sz="2800" dirty="0" smtClean="0"/>
              <a:t> </a:t>
            </a:r>
            <a:r>
              <a:rPr lang="en-US" sz="2800" dirty="0" err="1" smtClean="0"/>
              <a:t>pengambilan</a:t>
            </a:r>
            <a:r>
              <a:rPr lang="en-US" sz="2800" dirty="0" smtClean="0"/>
              <a:t> data</a:t>
            </a:r>
            <a:r>
              <a:rPr lang="id-ID" sz="2800" dirty="0" smtClean="0"/>
              <a:t> </a:t>
            </a:r>
            <a:r>
              <a:rPr lang="en-US" sz="2800" i="1" dirty="0" err="1" smtClean="0"/>
              <a:t>Magnetotelluric</a:t>
            </a:r>
            <a:r>
              <a:rPr lang="id-ID" sz="2800" dirty="0" smtClean="0"/>
              <a:t/>
            </a:r>
            <a:br>
              <a:rPr lang="id-ID" sz="2800" dirty="0" smtClean="0"/>
            </a:br>
            <a:r>
              <a:rPr lang="en-US" sz="2800" dirty="0" err="1" smtClean="0"/>
              <a:t>secara</a:t>
            </a:r>
            <a:r>
              <a:rPr lang="en-US" sz="2800" dirty="0" smtClean="0"/>
              <a:t> </a:t>
            </a:r>
            <a:r>
              <a:rPr lang="en-US" sz="2800" dirty="0" err="1" smtClean="0"/>
              <a:t>umum</a:t>
            </a:r>
            <a:endParaRPr lang="id-ID" sz="2800" dirty="0"/>
          </a:p>
        </p:txBody>
      </p:sp>
      <p:sp>
        <p:nvSpPr>
          <p:cNvPr id="3" name="Content Placeholder 2"/>
          <p:cNvSpPr>
            <a:spLocks noGrp="1"/>
          </p:cNvSpPr>
          <p:nvPr>
            <p:ph idx="1"/>
          </p:nvPr>
        </p:nvSpPr>
        <p:spPr>
          <a:xfrm>
            <a:off x="609600" y="1600200"/>
            <a:ext cx="10972800" cy="4997152"/>
          </a:xfrm>
        </p:spPr>
        <p:txBody>
          <a:bodyPr>
            <a:normAutofit lnSpcReduction="10000"/>
          </a:bodyPr>
          <a:lstStyle/>
          <a:p>
            <a:pPr marL="514350" indent="-514350">
              <a:buFont typeface="+mj-lt"/>
              <a:buAutoNum type="arabicPeriod"/>
            </a:pPr>
            <a:r>
              <a:rPr lang="en-US" sz="2400" dirty="0" err="1" smtClean="0"/>
              <a:t>Langkah</a:t>
            </a:r>
            <a:r>
              <a:rPr lang="en-US" sz="2400" dirty="0" smtClean="0"/>
              <a:t> </a:t>
            </a:r>
            <a:r>
              <a:rPr lang="en-US" sz="2400" dirty="0" err="1"/>
              <a:t>awal</a:t>
            </a:r>
            <a:r>
              <a:rPr lang="en-US" sz="2400" dirty="0"/>
              <a:t> </a:t>
            </a:r>
            <a:r>
              <a:rPr lang="en-US" sz="2400" dirty="0" err="1"/>
              <a:t>sebelum</a:t>
            </a:r>
            <a:r>
              <a:rPr lang="en-US" sz="2400" dirty="0"/>
              <a:t> </a:t>
            </a:r>
            <a:r>
              <a:rPr lang="en-US" sz="2400" dirty="0" err="1"/>
              <a:t>melakukan</a:t>
            </a:r>
            <a:r>
              <a:rPr lang="en-US" sz="2400" dirty="0"/>
              <a:t> </a:t>
            </a:r>
            <a:r>
              <a:rPr lang="en-US" sz="2400" dirty="0" err="1"/>
              <a:t>pengukuran</a:t>
            </a:r>
            <a:r>
              <a:rPr lang="en-US" sz="2400" dirty="0"/>
              <a:t> </a:t>
            </a:r>
            <a:r>
              <a:rPr lang="en-US" sz="2400" dirty="0" err="1"/>
              <a:t>yaitu</a:t>
            </a:r>
            <a:r>
              <a:rPr lang="en-US" sz="2400" dirty="0"/>
              <a:t> </a:t>
            </a:r>
            <a:r>
              <a:rPr lang="en-US" sz="2400" dirty="0" err="1"/>
              <a:t>melakukan</a:t>
            </a:r>
            <a:r>
              <a:rPr lang="en-US" sz="2400" dirty="0"/>
              <a:t>  </a:t>
            </a:r>
            <a:r>
              <a:rPr lang="en-US" sz="2400" dirty="0" err="1"/>
              <a:t>persiapan</a:t>
            </a:r>
            <a:r>
              <a:rPr lang="en-US" sz="2400" dirty="0"/>
              <a:t> </a:t>
            </a:r>
            <a:r>
              <a:rPr lang="en-US" sz="2400" dirty="0" err="1"/>
              <a:t>kelengkapan</a:t>
            </a:r>
            <a:r>
              <a:rPr lang="en-US" sz="2400" dirty="0"/>
              <a:t> </a:t>
            </a:r>
            <a:r>
              <a:rPr lang="en-US" sz="2400" dirty="0" err="1"/>
              <a:t>alat</a:t>
            </a:r>
            <a:r>
              <a:rPr lang="en-US" sz="2400" dirty="0"/>
              <a:t> .</a:t>
            </a:r>
            <a:endParaRPr lang="id-ID" sz="2400" dirty="0"/>
          </a:p>
          <a:p>
            <a:pPr marL="514350" indent="-514350">
              <a:buFont typeface="+mj-lt"/>
              <a:buAutoNum type="arabicPeriod"/>
            </a:pPr>
            <a:r>
              <a:rPr lang="en-US" sz="2400" dirty="0" err="1" smtClean="0"/>
              <a:t>Langkah</a:t>
            </a:r>
            <a:r>
              <a:rPr lang="en-US" sz="2400" dirty="0" smtClean="0"/>
              <a:t> </a:t>
            </a:r>
            <a:r>
              <a:rPr lang="en-US" sz="2400" dirty="0" err="1"/>
              <a:t>selanjutnya</a:t>
            </a:r>
            <a:r>
              <a:rPr lang="en-US" sz="2400" dirty="0"/>
              <a:t> </a:t>
            </a:r>
            <a:r>
              <a:rPr lang="en-US" sz="2400" dirty="0" err="1"/>
              <a:t>adalah</a:t>
            </a:r>
            <a:r>
              <a:rPr lang="en-US" sz="2400" dirty="0"/>
              <a:t> </a:t>
            </a:r>
            <a:r>
              <a:rPr lang="en-US" sz="2400" dirty="0" err="1"/>
              <a:t>kalibrasi</a:t>
            </a:r>
            <a:r>
              <a:rPr lang="en-US" sz="2400" dirty="0"/>
              <a:t> </a:t>
            </a:r>
            <a:r>
              <a:rPr lang="en-US" sz="2400" dirty="0" err="1"/>
              <a:t>alat</a:t>
            </a:r>
            <a:r>
              <a:rPr lang="en-US" sz="2400" dirty="0"/>
              <a:t> yang </a:t>
            </a:r>
            <a:r>
              <a:rPr lang="en-US" sz="2400" dirty="0" err="1"/>
              <a:t>terbagi</a:t>
            </a:r>
            <a:r>
              <a:rPr lang="en-US" sz="2400" dirty="0"/>
              <a:t> </a:t>
            </a:r>
            <a:r>
              <a:rPr lang="en-US" sz="2400" dirty="0" err="1"/>
              <a:t>menjadi</a:t>
            </a:r>
            <a:r>
              <a:rPr lang="en-US" sz="2400" dirty="0"/>
              <a:t> </a:t>
            </a:r>
            <a:r>
              <a:rPr lang="en-US" sz="2400" dirty="0" err="1"/>
              <a:t>dua</a:t>
            </a:r>
            <a:r>
              <a:rPr lang="en-US" sz="2400" dirty="0"/>
              <a:t> </a:t>
            </a:r>
            <a:r>
              <a:rPr lang="en-US" sz="2400" dirty="0" err="1"/>
              <a:t>tahap</a:t>
            </a:r>
            <a:r>
              <a:rPr lang="en-US" sz="2400" dirty="0"/>
              <a:t>, </a:t>
            </a:r>
            <a:r>
              <a:rPr lang="en-US" sz="2400" dirty="0" err="1"/>
              <a:t>yaitu</a:t>
            </a:r>
            <a:r>
              <a:rPr lang="en-US" sz="2400" dirty="0"/>
              <a:t> </a:t>
            </a:r>
            <a:r>
              <a:rPr lang="en-US" sz="2400" dirty="0" err="1"/>
              <a:t>kalibrasi</a:t>
            </a:r>
            <a:r>
              <a:rPr lang="en-US" sz="2400" dirty="0"/>
              <a:t> </a:t>
            </a:r>
            <a:r>
              <a:rPr lang="en-US" sz="2400" i="1" dirty="0"/>
              <a:t>main unit </a:t>
            </a:r>
            <a:r>
              <a:rPr lang="en-US" sz="2400" dirty="0"/>
              <a:t>(MTU) </a:t>
            </a:r>
            <a:r>
              <a:rPr lang="en-US" sz="2400" dirty="0" err="1"/>
              <a:t>dan</a:t>
            </a:r>
            <a:r>
              <a:rPr lang="en-US" sz="2400" dirty="0"/>
              <a:t> </a:t>
            </a:r>
            <a:r>
              <a:rPr lang="en-US" sz="2400" dirty="0" err="1"/>
              <a:t>kalibrasi</a:t>
            </a:r>
            <a:r>
              <a:rPr lang="en-US" sz="2400" dirty="0"/>
              <a:t> sensor. </a:t>
            </a:r>
            <a:r>
              <a:rPr lang="en-US" sz="2400" dirty="0" err="1"/>
              <a:t>Kalibrasi</a:t>
            </a:r>
            <a:r>
              <a:rPr lang="en-US" sz="2400" dirty="0"/>
              <a:t> </a:t>
            </a:r>
            <a:r>
              <a:rPr lang="en-US" sz="2400" i="1" dirty="0"/>
              <a:t>main unit </a:t>
            </a:r>
            <a:r>
              <a:rPr lang="en-US" sz="2400" dirty="0" err="1"/>
              <a:t>dilakukan</a:t>
            </a:r>
            <a:r>
              <a:rPr lang="en-US" sz="2400" dirty="0"/>
              <a:t> </a:t>
            </a:r>
            <a:r>
              <a:rPr lang="en-US" sz="2400" dirty="0" err="1"/>
              <a:t>pada</a:t>
            </a:r>
            <a:r>
              <a:rPr lang="en-US" sz="2400" dirty="0"/>
              <a:t> </a:t>
            </a:r>
            <a:r>
              <a:rPr lang="en-US" sz="2400" dirty="0" err="1"/>
              <a:t>ruang</a:t>
            </a:r>
            <a:r>
              <a:rPr lang="en-US" sz="2400" dirty="0"/>
              <a:t> </a:t>
            </a:r>
            <a:r>
              <a:rPr lang="en-US" sz="2400" dirty="0" err="1"/>
              <a:t>terbuka</a:t>
            </a:r>
            <a:r>
              <a:rPr lang="en-US" sz="2400" dirty="0"/>
              <a:t> agar </a:t>
            </a:r>
            <a:r>
              <a:rPr lang="en-US" sz="2400" dirty="0" err="1"/>
              <a:t>mempermudah</a:t>
            </a:r>
            <a:r>
              <a:rPr lang="en-US" sz="2400" dirty="0"/>
              <a:t> </a:t>
            </a:r>
            <a:r>
              <a:rPr lang="en-US" sz="2400" dirty="0" err="1"/>
              <a:t>penyesuaian</a:t>
            </a:r>
            <a:r>
              <a:rPr lang="en-US" sz="2400" dirty="0"/>
              <a:t> </a:t>
            </a:r>
            <a:r>
              <a:rPr lang="en-US" sz="2400" dirty="0" err="1"/>
              <a:t>posisi</a:t>
            </a:r>
            <a:r>
              <a:rPr lang="en-US" sz="2400" dirty="0"/>
              <a:t> </a:t>
            </a:r>
            <a:r>
              <a:rPr lang="en-US" sz="2400" dirty="0" err="1"/>
              <a:t>pengukuran</a:t>
            </a:r>
            <a:r>
              <a:rPr lang="en-US" sz="2400" dirty="0"/>
              <a:t> </a:t>
            </a:r>
            <a:r>
              <a:rPr lang="en-US" sz="2400" dirty="0" err="1"/>
              <a:t>pada</a:t>
            </a:r>
            <a:r>
              <a:rPr lang="en-US" sz="2400" dirty="0"/>
              <a:t> </a:t>
            </a:r>
            <a:r>
              <a:rPr lang="en-US" sz="2400" dirty="0" err="1"/>
              <a:t>waktu</a:t>
            </a:r>
            <a:r>
              <a:rPr lang="en-US" sz="2400" dirty="0"/>
              <a:t> </a:t>
            </a:r>
            <a:r>
              <a:rPr lang="en-US" sz="2400" dirty="0" err="1"/>
              <a:t>setempat</a:t>
            </a:r>
            <a:r>
              <a:rPr lang="en-US" sz="2400" dirty="0"/>
              <a:t> (Universal Time Coordinate) </a:t>
            </a:r>
            <a:r>
              <a:rPr lang="en-US" sz="2400" dirty="0" err="1"/>
              <a:t>kalibrasi</a:t>
            </a:r>
            <a:r>
              <a:rPr lang="en-US" sz="2400" dirty="0"/>
              <a:t> </a:t>
            </a:r>
            <a:r>
              <a:rPr lang="en-US" sz="2400" i="1" dirty="0"/>
              <a:t>main unit </a:t>
            </a:r>
            <a:r>
              <a:rPr lang="en-US" sz="2400" dirty="0" err="1"/>
              <a:t>dilakukan</a:t>
            </a:r>
            <a:r>
              <a:rPr lang="en-US" sz="2400" dirty="0"/>
              <a:t> </a:t>
            </a:r>
            <a:r>
              <a:rPr lang="en-US" sz="2400" dirty="0" err="1"/>
              <a:t>selama</a:t>
            </a:r>
            <a:r>
              <a:rPr lang="en-US" sz="2400" dirty="0"/>
              <a:t> 10  </a:t>
            </a:r>
            <a:r>
              <a:rPr lang="en-US" sz="2400" dirty="0" err="1"/>
              <a:t>hingga</a:t>
            </a:r>
            <a:r>
              <a:rPr lang="en-US" sz="2400" dirty="0"/>
              <a:t> 15 </a:t>
            </a:r>
            <a:r>
              <a:rPr lang="en-US" sz="2400" dirty="0" err="1"/>
              <a:t>menit</a:t>
            </a:r>
            <a:r>
              <a:rPr lang="en-US" sz="2400" dirty="0"/>
              <a:t> </a:t>
            </a:r>
            <a:r>
              <a:rPr lang="en-US" sz="2400" dirty="0" smtClean="0"/>
              <a:t>.</a:t>
            </a:r>
            <a:endParaRPr lang="id-ID" sz="2400" dirty="0" smtClean="0"/>
          </a:p>
          <a:p>
            <a:pPr marL="514350" indent="-514350">
              <a:buFont typeface="+mj-lt"/>
              <a:buAutoNum type="arabicPeriod"/>
            </a:pPr>
            <a:r>
              <a:rPr lang="en-US" sz="2400" dirty="0" err="1" smtClean="0"/>
              <a:t>Tahap</a:t>
            </a:r>
            <a:r>
              <a:rPr lang="en-US" sz="2400" dirty="0" smtClean="0"/>
              <a:t> </a:t>
            </a:r>
            <a:r>
              <a:rPr lang="en-US" sz="2400" dirty="0" err="1" smtClean="0"/>
              <a:t>selanjutnya</a:t>
            </a:r>
            <a:r>
              <a:rPr lang="en-US" sz="2400" dirty="0" smtClean="0"/>
              <a:t> </a:t>
            </a:r>
            <a:r>
              <a:rPr lang="en-US" sz="2400" dirty="0" err="1" smtClean="0"/>
              <a:t>adalah</a:t>
            </a:r>
            <a:r>
              <a:rPr lang="en-US" sz="2400" dirty="0" smtClean="0"/>
              <a:t> </a:t>
            </a:r>
            <a:r>
              <a:rPr lang="en-US" sz="2400" dirty="0" err="1" smtClean="0"/>
              <a:t>kalibrasi</a:t>
            </a:r>
            <a:r>
              <a:rPr lang="en-US" sz="2400" dirty="0" smtClean="0"/>
              <a:t> sensor MT (</a:t>
            </a:r>
            <a:r>
              <a:rPr lang="en-US" sz="2400" dirty="0" err="1" smtClean="0"/>
              <a:t>koil</a:t>
            </a:r>
            <a:r>
              <a:rPr lang="en-US" sz="2400" dirty="0" smtClean="0"/>
              <a:t>)</a:t>
            </a:r>
            <a:r>
              <a:rPr lang="id-ID" sz="2400" dirty="0" smtClean="0"/>
              <a:t>,</a:t>
            </a:r>
            <a:r>
              <a:rPr lang="en-US" sz="2400" dirty="0" smtClean="0"/>
              <a:t> </a:t>
            </a:r>
            <a:r>
              <a:rPr lang="en-US" sz="2400" dirty="0" err="1" smtClean="0"/>
              <a:t>kalibrasi</a:t>
            </a:r>
            <a:r>
              <a:rPr lang="en-US" sz="2400" dirty="0" smtClean="0"/>
              <a:t> </a:t>
            </a:r>
            <a:r>
              <a:rPr lang="en-US" sz="2400" dirty="0" err="1" smtClean="0"/>
              <a:t>koil</a:t>
            </a:r>
            <a:r>
              <a:rPr lang="en-US" sz="2400" dirty="0" smtClean="0"/>
              <a:t> </a:t>
            </a:r>
            <a:r>
              <a:rPr lang="en-US" sz="2400" dirty="0" err="1" smtClean="0"/>
              <a:t>bertujuan</a:t>
            </a:r>
            <a:r>
              <a:rPr lang="en-US" sz="2400" dirty="0" smtClean="0"/>
              <a:t> </a:t>
            </a:r>
            <a:r>
              <a:rPr lang="en-US" sz="2400" dirty="0" err="1" smtClean="0"/>
              <a:t>untuk</a:t>
            </a:r>
            <a:r>
              <a:rPr lang="en-US" sz="2400" dirty="0" smtClean="0"/>
              <a:t>    </a:t>
            </a:r>
            <a:r>
              <a:rPr lang="en-US" sz="2400" dirty="0" err="1" smtClean="0"/>
              <a:t>mengetahui</a:t>
            </a:r>
            <a:r>
              <a:rPr lang="en-US" sz="2400" dirty="0" smtClean="0"/>
              <a:t>  </a:t>
            </a:r>
            <a:r>
              <a:rPr lang="en-US" sz="2400" dirty="0" err="1" smtClean="0"/>
              <a:t>tingkat</a:t>
            </a:r>
            <a:r>
              <a:rPr lang="en-US" sz="2400" dirty="0" smtClean="0"/>
              <a:t>    </a:t>
            </a:r>
            <a:r>
              <a:rPr lang="en-US" sz="2400" dirty="0" err="1" smtClean="0"/>
              <a:t>kelayakan</a:t>
            </a:r>
            <a:r>
              <a:rPr lang="en-US" sz="2400" dirty="0" smtClean="0"/>
              <a:t>  </a:t>
            </a:r>
            <a:r>
              <a:rPr lang="en-US" sz="2400" dirty="0" err="1" smtClean="0"/>
              <a:t>koil</a:t>
            </a:r>
            <a:r>
              <a:rPr lang="en-US" sz="2400" dirty="0" smtClean="0"/>
              <a:t>  MT  </a:t>
            </a:r>
            <a:r>
              <a:rPr lang="en-US" sz="2400" dirty="0" err="1" smtClean="0"/>
              <a:t>dan</a:t>
            </a:r>
            <a:r>
              <a:rPr lang="en-US" sz="2400" dirty="0" smtClean="0"/>
              <a:t>  AMT.  </a:t>
            </a:r>
            <a:r>
              <a:rPr lang="en-US" sz="2400" dirty="0" err="1" smtClean="0"/>
              <a:t>Kalibrasi</a:t>
            </a:r>
            <a:r>
              <a:rPr lang="id-ID" sz="2400" dirty="0"/>
              <a:t> </a:t>
            </a:r>
            <a:r>
              <a:rPr lang="en-US" sz="2400" dirty="0" err="1" smtClean="0"/>
              <a:t>dilakukan</a:t>
            </a:r>
            <a:r>
              <a:rPr lang="en-US" sz="2400" dirty="0" smtClean="0"/>
              <a:t>  </a:t>
            </a:r>
            <a:r>
              <a:rPr lang="en-US" sz="2400" dirty="0" err="1"/>
              <a:t>dengan</a:t>
            </a:r>
            <a:r>
              <a:rPr lang="en-US" sz="2400" dirty="0"/>
              <a:t>  </a:t>
            </a:r>
            <a:r>
              <a:rPr lang="en-US" sz="2400" dirty="0" err="1"/>
              <a:t>arah</a:t>
            </a:r>
            <a:r>
              <a:rPr lang="en-US" sz="2400" dirty="0"/>
              <a:t>  yang  </a:t>
            </a:r>
            <a:r>
              <a:rPr lang="en-US" sz="2400" dirty="0" err="1"/>
              <a:t>sejajar</a:t>
            </a:r>
            <a:r>
              <a:rPr lang="en-US" sz="2400" dirty="0"/>
              <a:t> </a:t>
            </a:r>
            <a:r>
              <a:rPr lang="en-US" sz="2400" dirty="0" err="1"/>
              <a:t>terdapat</a:t>
            </a:r>
            <a:r>
              <a:rPr lang="en-US" sz="2400" dirty="0"/>
              <a:t> 3 </a:t>
            </a:r>
            <a:r>
              <a:rPr lang="en-US" sz="2400" dirty="0" err="1"/>
              <a:t>koil</a:t>
            </a:r>
            <a:r>
              <a:rPr lang="en-US" sz="2400" dirty="0"/>
              <a:t> </a:t>
            </a:r>
            <a:r>
              <a:rPr lang="en-US" sz="2400" dirty="0" err="1"/>
              <a:t>Hx</a:t>
            </a:r>
            <a:r>
              <a:rPr lang="en-US" sz="2400" dirty="0"/>
              <a:t>, </a:t>
            </a:r>
            <a:r>
              <a:rPr lang="en-US" sz="2400" dirty="0" err="1"/>
              <a:t>Hy</a:t>
            </a:r>
            <a:r>
              <a:rPr lang="en-US" sz="2400" dirty="0"/>
              <a:t> </a:t>
            </a:r>
            <a:r>
              <a:rPr lang="en-US" sz="2400" dirty="0" err="1"/>
              <a:t>dan</a:t>
            </a:r>
            <a:r>
              <a:rPr lang="en-US" sz="2400" dirty="0"/>
              <a:t> Hz </a:t>
            </a:r>
            <a:r>
              <a:rPr lang="en-US" sz="2400" dirty="0" err="1"/>
              <a:t>dan</a:t>
            </a:r>
            <a:r>
              <a:rPr lang="en-US" sz="2400" dirty="0"/>
              <a:t> </a:t>
            </a:r>
            <a:r>
              <a:rPr lang="en-US" sz="2400" dirty="0" err="1"/>
              <a:t>memiliki</a:t>
            </a:r>
            <a:r>
              <a:rPr lang="en-US" sz="2400" dirty="0"/>
              <a:t>  </a:t>
            </a:r>
            <a:r>
              <a:rPr lang="en-US" sz="2400" dirty="0" err="1"/>
              <a:t>jarak</a:t>
            </a:r>
            <a:r>
              <a:rPr lang="en-US" sz="2400" dirty="0"/>
              <a:t> </a:t>
            </a:r>
            <a:r>
              <a:rPr lang="en-US" sz="2400" dirty="0" err="1"/>
              <a:t>antar</a:t>
            </a:r>
            <a:r>
              <a:rPr lang="en-US" sz="2400" dirty="0"/>
              <a:t>  </a:t>
            </a:r>
            <a:r>
              <a:rPr lang="en-US" sz="2400" dirty="0" err="1"/>
              <a:t>koil</a:t>
            </a:r>
            <a:r>
              <a:rPr lang="en-US" sz="2400" dirty="0"/>
              <a:t> </a:t>
            </a:r>
            <a:r>
              <a:rPr lang="en-US" sz="2400" dirty="0" err="1"/>
              <a:t>sebesar</a:t>
            </a:r>
            <a:r>
              <a:rPr lang="en-US" sz="2400" dirty="0"/>
              <a:t> 3 meter (</a:t>
            </a:r>
            <a:r>
              <a:rPr lang="en-US" sz="2400" dirty="0" err="1"/>
              <a:t>Gambar</a:t>
            </a:r>
            <a:r>
              <a:rPr lang="en-US" sz="2400" dirty="0"/>
              <a:t> ). </a:t>
            </a:r>
            <a:r>
              <a:rPr lang="id-ID" sz="2400" dirty="0"/>
              <a:t> </a:t>
            </a:r>
            <a:r>
              <a:rPr lang="en-US" sz="2400" dirty="0" err="1" smtClean="0"/>
              <a:t>Kabel</a:t>
            </a:r>
            <a:r>
              <a:rPr lang="en-US" sz="2400" dirty="0" smtClean="0"/>
              <a:t> </a:t>
            </a:r>
            <a:r>
              <a:rPr lang="en-US" sz="2400" dirty="0" err="1"/>
              <a:t>sepanjang</a:t>
            </a:r>
            <a:r>
              <a:rPr lang="en-US" sz="2400" dirty="0"/>
              <a:t> 10 meter </a:t>
            </a:r>
            <a:r>
              <a:rPr lang="en-US" sz="2400" dirty="0" err="1"/>
              <a:t>ke</a:t>
            </a:r>
            <a:r>
              <a:rPr lang="en-US" sz="2400" dirty="0"/>
              <a:t> MTU-5A </a:t>
            </a:r>
            <a:r>
              <a:rPr lang="en-US" sz="2400" dirty="0" err="1"/>
              <a:t>sebagai</a:t>
            </a:r>
            <a:r>
              <a:rPr lang="en-US" sz="2400" dirty="0"/>
              <a:t> </a:t>
            </a:r>
            <a:r>
              <a:rPr lang="en-US" sz="2400" dirty="0" err="1"/>
              <a:t>penghubung</a:t>
            </a:r>
            <a:r>
              <a:rPr lang="en-US" sz="2400" dirty="0"/>
              <a:t> </a:t>
            </a:r>
            <a:r>
              <a:rPr lang="en-US" sz="2400" dirty="0" err="1"/>
              <a:t>antar</a:t>
            </a:r>
            <a:r>
              <a:rPr lang="en-US" sz="2400" dirty="0"/>
              <a:t> </a:t>
            </a:r>
            <a:r>
              <a:rPr lang="en-US" sz="2400" dirty="0" err="1"/>
              <a:t>koil</a:t>
            </a:r>
            <a:r>
              <a:rPr lang="en-US" sz="2400" dirty="0"/>
              <a:t> </a:t>
            </a:r>
            <a:r>
              <a:rPr lang="en-US" sz="2400" dirty="0" err="1"/>
              <a:t>dan</a:t>
            </a:r>
            <a:r>
              <a:rPr lang="en-US" sz="2400" dirty="0"/>
              <a:t> main unit yang </a:t>
            </a:r>
            <a:r>
              <a:rPr lang="en-US" sz="2400" dirty="0" err="1"/>
              <a:t>dihidupkan</a:t>
            </a:r>
            <a:r>
              <a:rPr lang="en-US" sz="2400" dirty="0"/>
              <a:t> </a:t>
            </a:r>
            <a:r>
              <a:rPr lang="en-US" sz="2400" dirty="0" err="1"/>
              <a:t>memakai</a:t>
            </a:r>
            <a:r>
              <a:rPr lang="en-US" sz="2400" dirty="0"/>
              <a:t> </a:t>
            </a:r>
            <a:r>
              <a:rPr lang="en-US" sz="2400" dirty="0" err="1"/>
              <a:t>baterai</a:t>
            </a:r>
            <a:r>
              <a:rPr lang="en-US" sz="2400" dirty="0"/>
              <a:t> DC 12 V.   </a:t>
            </a:r>
            <a:r>
              <a:rPr lang="en-US" sz="2400" dirty="0" err="1"/>
              <a:t>Kalibrasi</a:t>
            </a:r>
            <a:r>
              <a:rPr lang="en-US" sz="2400" dirty="0"/>
              <a:t> </a:t>
            </a:r>
            <a:r>
              <a:rPr lang="en-US" sz="2400" dirty="0" err="1"/>
              <a:t>koil</a:t>
            </a:r>
            <a:r>
              <a:rPr lang="en-US" sz="2400" dirty="0"/>
              <a:t> </a:t>
            </a:r>
            <a:r>
              <a:rPr lang="en-US" sz="2400" dirty="0" err="1"/>
              <a:t>dilakukan</a:t>
            </a:r>
            <a:r>
              <a:rPr lang="en-US" sz="2400" dirty="0"/>
              <a:t> </a:t>
            </a:r>
            <a:r>
              <a:rPr lang="en-US" sz="2400" dirty="0" err="1"/>
              <a:t>selama</a:t>
            </a:r>
            <a:r>
              <a:rPr lang="en-US" sz="2400" dirty="0"/>
              <a:t> </a:t>
            </a:r>
            <a:r>
              <a:rPr lang="en-US" sz="2400" dirty="0" err="1"/>
              <a:t>kurang</a:t>
            </a:r>
            <a:r>
              <a:rPr lang="en-US" sz="2400" dirty="0"/>
              <a:t> </a:t>
            </a:r>
            <a:r>
              <a:rPr lang="en-US" sz="2400" dirty="0" err="1"/>
              <a:t>lebih</a:t>
            </a:r>
            <a:r>
              <a:rPr lang="en-US" sz="2400" dirty="0"/>
              <a:t> 60 </a:t>
            </a:r>
            <a:r>
              <a:rPr lang="en-US" sz="2400" dirty="0" err="1"/>
              <a:t>menit</a:t>
            </a:r>
            <a:r>
              <a:rPr lang="en-US" sz="2400" dirty="0"/>
              <a:t>.</a:t>
            </a:r>
            <a:endParaRPr lang="id-ID" sz="2400" dirty="0"/>
          </a:p>
          <a:p>
            <a:pPr marL="514350" indent="-514350">
              <a:buFont typeface="+mj-lt"/>
              <a:buAutoNum type="arabicPeriod"/>
            </a:pPr>
            <a:endParaRPr lang="id-ID" dirty="0"/>
          </a:p>
        </p:txBody>
      </p:sp>
      <p:sp>
        <p:nvSpPr>
          <p:cNvPr id="5" name="Rectangle 4"/>
          <p:cNvSpPr/>
          <p:nvPr/>
        </p:nvSpPr>
        <p:spPr>
          <a:xfrm>
            <a:off x="527381" y="6421978"/>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4253054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3554" y="1916832"/>
            <a:ext cx="7771071"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71532" y="5085185"/>
            <a:ext cx="9121013" cy="369332"/>
          </a:xfrm>
          <a:prstGeom prst="rect">
            <a:avLst/>
          </a:prstGeom>
        </p:spPr>
        <p:txBody>
          <a:bodyPr wrap="square">
            <a:spAutoFit/>
          </a:bodyPr>
          <a:lstStyle/>
          <a:p>
            <a:r>
              <a:rPr lang="id-ID" b="1" dirty="0" smtClean="0"/>
              <a:t>Gambar 5. Instalasi kalibrasi sensor (Phoenix Geophysics, 2010)</a:t>
            </a:r>
            <a:endParaRPr lang="id-ID" b="1" dirty="0"/>
          </a:p>
        </p:txBody>
      </p:sp>
      <p:sp>
        <p:nvSpPr>
          <p:cNvPr id="7" name="Rectangle 6"/>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259887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6712"/>
            <a:ext cx="10972800" cy="5289451"/>
          </a:xfrm>
        </p:spPr>
        <p:txBody>
          <a:bodyPr>
            <a:normAutofit/>
          </a:bodyPr>
          <a:lstStyle/>
          <a:p>
            <a:pPr marL="514350" indent="-514350">
              <a:buAutoNum type="arabicPeriod" startAt="4"/>
            </a:pPr>
            <a:r>
              <a:rPr lang="id-ID" sz="2800" dirty="0" smtClean="0"/>
              <a:t>Instalasi peralatan MT - AMT di lapangan dimulai dari pemasangan kabel E-Line sebagai penghubung antara empat elektroda porouspot dari alat ke arah utara - selatan - barat - timur membentuk  lintasan dwikutub ±100 m dalam arah utara-selatan (Ex) dan barat-timur (Ey). </a:t>
            </a:r>
            <a:endParaRPr lang="id-ID" sz="2800" dirty="0" smtClean="0"/>
          </a:p>
          <a:p>
            <a:pPr marL="514350" indent="-514350">
              <a:buAutoNum type="arabicPeriod" startAt="4"/>
            </a:pPr>
            <a:endParaRPr lang="id-ID" sz="2800" dirty="0" smtClean="0"/>
          </a:p>
          <a:p>
            <a:pPr marL="0" indent="0">
              <a:buNone/>
            </a:pPr>
            <a:r>
              <a:rPr lang="id-ID" sz="2800" dirty="0" smtClean="0"/>
              <a:t>Instalasi  porouspot di tanam dengan kedalaman sekitar 20-50 cm, pada daerah sekitar  porouspot diberikan air garam dengan campuran   pasir   agar menjadi   lumpur, bertujuan agar porouspot tetap basah selama pengukuran berlangsung.</a:t>
            </a:r>
            <a:endParaRPr lang="id-ID" sz="2800" dirty="0"/>
          </a:p>
        </p:txBody>
      </p:sp>
      <p:sp>
        <p:nvSpPr>
          <p:cNvPr id="5" name="Rectangle 4"/>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3240584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9618" y="908720"/>
            <a:ext cx="691776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1424" y="4653137"/>
            <a:ext cx="9409045" cy="369332"/>
          </a:xfrm>
          <a:prstGeom prst="rect">
            <a:avLst/>
          </a:prstGeom>
        </p:spPr>
        <p:txBody>
          <a:bodyPr wrap="square">
            <a:spAutoFit/>
          </a:bodyPr>
          <a:lstStyle/>
          <a:p>
            <a:pPr algn="ctr"/>
            <a:r>
              <a:rPr lang="id-ID" b="1" dirty="0" smtClean="0"/>
              <a:t>Gambar  6. Standar  prosedur  pemasangan elektroda  porouspout</a:t>
            </a:r>
            <a:endParaRPr lang="id-ID" b="1" dirty="0"/>
          </a:p>
        </p:txBody>
      </p:sp>
      <p:sp>
        <p:nvSpPr>
          <p:cNvPr id="7" name="Rectangle 6"/>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2200252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6712"/>
            <a:ext cx="10972800" cy="5289451"/>
          </a:xfrm>
        </p:spPr>
        <p:txBody>
          <a:bodyPr>
            <a:normAutofit/>
          </a:bodyPr>
          <a:lstStyle/>
          <a:p>
            <a:pPr marL="0" indent="0">
              <a:buNone/>
            </a:pPr>
            <a:r>
              <a:rPr lang="id-ID" sz="2800" dirty="0" smtClean="0"/>
              <a:t>5.   Mengukur nilai potensial dan kontak resistan antara kabel Ex, Ey, dan terhadap GND (Ground). Hasil pencatatan tersebut di tulis dalam layout sheet yang akan digunakan dalam tahap proses data nilai potensial AC (mV) dan DC (mV) yang baik adalah &lt;150 mV. Apabila nilai tersebut &gt;150 mV mengindikasikan terdapat gangguan elektromagnet lokal.</a:t>
            </a:r>
          </a:p>
          <a:p>
            <a:endParaRPr lang="id-ID" dirty="0"/>
          </a:p>
        </p:txBody>
      </p:sp>
      <p:sp>
        <p:nvSpPr>
          <p:cNvPr id="5" name="Rectangle 4"/>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1154602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20691"/>
            <a:ext cx="10972800" cy="5505475"/>
          </a:xfrm>
        </p:spPr>
        <p:txBody>
          <a:bodyPr>
            <a:normAutofit/>
          </a:bodyPr>
          <a:lstStyle/>
          <a:p>
            <a:pPr marL="514350" indent="-514350">
              <a:buFont typeface="+mj-lt"/>
              <a:buAutoNum type="arabicPeriod" startAt="6"/>
            </a:pPr>
            <a:r>
              <a:rPr lang="id-ID" sz="2800" dirty="0" smtClean="0"/>
              <a:t>Memasang sensor Hx, Hy dan Hz dengan orientasi pemasangan Hx (utara- selatan)  dan  Hy (barat-timur)  lalu  sensor  Hz  dipasang  secara  vertical. Gangguan dapat diminimalisir dari induksi magnetik, pemasangan antara koil diharuskan berbeda posisi kuadran dari perpotongan lintasan E tanpa ada kabel yang saling memotong, dan memperhatikan daerah sekitar seperti aktivitas manusia, pemukiman sekitar karena dapat mempengaruhi kualitas data.</a:t>
            </a:r>
          </a:p>
          <a:p>
            <a:pPr marL="514350" indent="-514350">
              <a:buFont typeface="+mj-lt"/>
              <a:buAutoNum type="arabicPeriod" startAt="6"/>
            </a:pPr>
            <a:r>
              <a:rPr lang="id-ID" sz="2800" dirty="0" smtClean="0"/>
              <a:t>Setelah Itu akuisisi data dapat dilakukan, pengambilan data dilakukan dengan teknik single sounding diawali pengukuran AMT selama 30 menit dilanjutkan pengukuran MT  karena hanya berbeda  sensor  AMT dan MT.</a:t>
            </a:r>
          </a:p>
          <a:p>
            <a:endParaRPr lang="id-ID" dirty="0"/>
          </a:p>
        </p:txBody>
      </p:sp>
      <p:sp>
        <p:nvSpPr>
          <p:cNvPr id="5" name="Rectangle 4"/>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2410587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403" y="908720"/>
            <a:ext cx="10972800" cy="778098"/>
          </a:xfrm>
        </p:spPr>
        <p:txBody>
          <a:bodyPr>
            <a:normAutofit fontScale="90000"/>
          </a:bodyPr>
          <a:lstStyle/>
          <a:p>
            <a:r>
              <a:rPr lang="en-US" b="1" i="1" dirty="0"/>
              <a:t>MT Sounding</a:t>
            </a:r>
            <a:r>
              <a:rPr lang="id-ID" dirty="0"/>
              <a:t/>
            </a:r>
            <a:br>
              <a:rPr lang="id-ID" dirty="0"/>
            </a:br>
            <a:endParaRPr lang="id-ID" dirty="0"/>
          </a:p>
        </p:txBody>
      </p:sp>
      <p:sp>
        <p:nvSpPr>
          <p:cNvPr id="3" name="Content Placeholder 2"/>
          <p:cNvSpPr>
            <a:spLocks noGrp="1"/>
          </p:cNvSpPr>
          <p:nvPr>
            <p:ph idx="1"/>
          </p:nvPr>
        </p:nvSpPr>
        <p:spPr>
          <a:xfrm>
            <a:off x="527381" y="1903814"/>
            <a:ext cx="10972800" cy="4954186"/>
          </a:xfrm>
        </p:spPr>
        <p:txBody>
          <a:bodyPr>
            <a:normAutofit/>
          </a:bodyPr>
          <a:lstStyle/>
          <a:p>
            <a:r>
              <a:rPr lang="en-US" sz="2800" dirty="0" err="1"/>
              <a:t>Untuk</a:t>
            </a:r>
            <a:r>
              <a:rPr lang="en-US" sz="2800" dirty="0"/>
              <a:t> </a:t>
            </a:r>
            <a:r>
              <a:rPr lang="en-US" sz="2800" dirty="0" err="1"/>
              <a:t>kasus</a:t>
            </a:r>
            <a:r>
              <a:rPr lang="en-US" sz="2800" dirty="0"/>
              <a:t> 1-D, plot </a:t>
            </a:r>
            <a:r>
              <a:rPr lang="en-US" sz="2800" dirty="0" err="1"/>
              <a:t>harga</a:t>
            </a:r>
            <a:r>
              <a:rPr lang="en-US" sz="2800" dirty="0"/>
              <a:t> </a:t>
            </a:r>
            <a:r>
              <a:rPr lang="en-US" sz="2800" dirty="0" err="1"/>
              <a:t>resistivitas</a:t>
            </a:r>
            <a:r>
              <a:rPr lang="en-US" sz="2800" dirty="0"/>
              <a:t> </a:t>
            </a:r>
            <a:r>
              <a:rPr lang="en-US" sz="2800" dirty="0" err="1"/>
              <a:t>semu</a:t>
            </a:r>
            <a:r>
              <a:rPr lang="en-US" sz="2800" dirty="0"/>
              <a:t> versus </a:t>
            </a:r>
            <a:r>
              <a:rPr lang="en-US" sz="2800" dirty="0" err="1"/>
              <a:t>periode</a:t>
            </a:r>
            <a:r>
              <a:rPr lang="en-US" sz="2800" dirty="0"/>
              <a:t> (T=1/f) </a:t>
            </a:r>
            <a:r>
              <a:rPr lang="en-US" sz="2800" dirty="0" err="1"/>
              <a:t>akan</a:t>
            </a:r>
            <a:r>
              <a:rPr lang="en-US" sz="2800" dirty="0"/>
              <a:t> </a:t>
            </a:r>
            <a:r>
              <a:rPr lang="en-US" sz="2800" dirty="0" err="1"/>
              <a:t>menggambarkan</a:t>
            </a:r>
            <a:r>
              <a:rPr lang="en-US" sz="2800" dirty="0"/>
              <a:t> </a:t>
            </a:r>
            <a:r>
              <a:rPr lang="en-US" sz="2800" dirty="0" err="1"/>
              <a:t>perubahan</a:t>
            </a:r>
            <a:r>
              <a:rPr lang="en-US" sz="2800" dirty="0"/>
              <a:t> </a:t>
            </a:r>
            <a:r>
              <a:rPr lang="en-US" sz="2800" dirty="0" err="1"/>
              <a:t>resistivitas</a:t>
            </a:r>
            <a:r>
              <a:rPr lang="en-US" sz="2800" dirty="0"/>
              <a:t> </a:t>
            </a:r>
            <a:r>
              <a:rPr lang="en-US" sz="2800" dirty="0" err="1"/>
              <a:t>tanah</a:t>
            </a:r>
            <a:r>
              <a:rPr lang="en-US" sz="2800" dirty="0"/>
              <a:t> </a:t>
            </a:r>
            <a:r>
              <a:rPr lang="en-US" sz="2800" dirty="0" err="1"/>
              <a:t>terhadap</a:t>
            </a:r>
            <a:r>
              <a:rPr lang="en-US" sz="2800" dirty="0"/>
              <a:t> </a:t>
            </a:r>
            <a:r>
              <a:rPr lang="en-US" sz="2800" dirty="0" err="1"/>
              <a:t>kedalaman</a:t>
            </a:r>
            <a:r>
              <a:rPr lang="en-US" sz="2800" dirty="0"/>
              <a:t>. </a:t>
            </a:r>
            <a:r>
              <a:rPr lang="en-US" sz="2800" dirty="0" err="1"/>
              <a:t>Gambar</a:t>
            </a:r>
            <a:r>
              <a:rPr lang="en-US" sz="2800" dirty="0"/>
              <a:t> </a:t>
            </a:r>
            <a:r>
              <a:rPr lang="en-US" sz="2800" dirty="0" err="1"/>
              <a:t>seperti</a:t>
            </a:r>
            <a:r>
              <a:rPr lang="en-US" sz="2800" dirty="0"/>
              <a:t> </a:t>
            </a:r>
            <a:r>
              <a:rPr lang="en-US" sz="2800" dirty="0" err="1"/>
              <a:t>ini</a:t>
            </a:r>
            <a:r>
              <a:rPr lang="en-US" sz="2800" dirty="0"/>
              <a:t> </a:t>
            </a:r>
            <a:r>
              <a:rPr lang="en-US" sz="2800" dirty="0" err="1"/>
              <a:t>dikenal</a:t>
            </a:r>
            <a:r>
              <a:rPr lang="en-US" sz="2800" dirty="0"/>
              <a:t> </a:t>
            </a:r>
            <a:r>
              <a:rPr lang="en-US" sz="2800" dirty="0" err="1"/>
              <a:t>dengan</a:t>
            </a:r>
            <a:r>
              <a:rPr lang="en-US" sz="2800" dirty="0"/>
              <a:t> </a:t>
            </a:r>
            <a:r>
              <a:rPr lang="en-US" sz="2800" dirty="0" err="1"/>
              <a:t>nama</a:t>
            </a:r>
            <a:r>
              <a:rPr lang="en-US" sz="2800" dirty="0"/>
              <a:t> </a:t>
            </a:r>
            <a:r>
              <a:rPr lang="en-US" sz="2800" dirty="0" err="1"/>
              <a:t>kurva</a:t>
            </a:r>
            <a:r>
              <a:rPr lang="en-US" sz="2800" dirty="0"/>
              <a:t> sounding MT </a:t>
            </a:r>
            <a:endParaRPr lang="id-ID" sz="2800" dirty="0" smtClean="0"/>
          </a:p>
          <a:p>
            <a:r>
              <a:rPr lang="en-US" sz="2800" dirty="0" err="1" smtClean="0"/>
              <a:t>Kurva</a:t>
            </a:r>
            <a:r>
              <a:rPr lang="en-US" sz="2800" dirty="0" smtClean="0"/>
              <a:t> </a:t>
            </a:r>
            <a:r>
              <a:rPr lang="en-US" sz="2800" dirty="0"/>
              <a:t>sounding MT </a:t>
            </a:r>
            <a:r>
              <a:rPr lang="en-US" sz="2800" dirty="0" err="1"/>
              <a:t>dapat</a:t>
            </a:r>
            <a:r>
              <a:rPr lang="en-US" sz="2800" dirty="0"/>
              <a:t> </a:t>
            </a:r>
            <a:r>
              <a:rPr lang="en-US" sz="2800" dirty="0" err="1"/>
              <a:t>dipandang</a:t>
            </a:r>
            <a:r>
              <a:rPr lang="en-US" sz="2800" dirty="0"/>
              <a:t> </a:t>
            </a:r>
            <a:r>
              <a:rPr lang="en-US" sz="2800" dirty="0" err="1"/>
              <a:t>dan</a:t>
            </a:r>
            <a:r>
              <a:rPr lang="en-US" sz="2800" dirty="0"/>
              <a:t> </a:t>
            </a:r>
            <a:r>
              <a:rPr lang="en-US" sz="2800" dirty="0" err="1"/>
              <a:t>diinterpretasikan</a:t>
            </a:r>
            <a:r>
              <a:rPr lang="en-US" sz="2800" dirty="0"/>
              <a:t> </a:t>
            </a:r>
            <a:r>
              <a:rPr lang="en-US" sz="2800" dirty="0" err="1"/>
              <a:t>seperti</a:t>
            </a:r>
            <a:r>
              <a:rPr lang="en-US" sz="2800" dirty="0"/>
              <a:t> model </a:t>
            </a:r>
            <a:r>
              <a:rPr lang="en-US" sz="2800" dirty="0" err="1"/>
              <a:t>interpretasi</a:t>
            </a:r>
            <a:r>
              <a:rPr lang="en-US" sz="2800" dirty="0"/>
              <a:t> 1-D </a:t>
            </a:r>
            <a:r>
              <a:rPr lang="en-US" sz="2800" dirty="0" err="1"/>
              <a:t>geolistrik</a:t>
            </a:r>
            <a:r>
              <a:rPr lang="en-US" sz="2800" dirty="0"/>
              <a:t> sounding Schlumberger, </a:t>
            </a:r>
            <a:r>
              <a:rPr lang="en-US" sz="2800" dirty="0" err="1"/>
              <a:t>menggunakan</a:t>
            </a:r>
            <a:r>
              <a:rPr lang="en-US" sz="2800" dirty="0"/>
              <a:t> </a:t>
            </a:r>
            <a:r>
              <a:rPr lang="en-US" sz="2800" dirty="0" err="1"/>
              <a:t>kurva</a:t>
            </a:r>
            <a:r>
              <a:rPr lang="en-US" sz="2800" dirty="0"/>
              <a:t> bantu </a:t>
            </a:r>
            <a:r>
              <a:rPr lang="en-US" sz="2800" dirty="0" err="1"/>
              <a:t>maupun</a:t>
            </a:r>
            <a:r>
              <a:rPr lang="en-US" sz="2800" dirty="0"/>
              <a:t> </a:t>
            </a:r>
            <a:r>
              <a:rPr lang="en-US" sz="2800" i="1" dirty="0"/>
              <a:t>fitting </a:t>
            </a:r>
            <a:r>
              <a:rPr lang="en-US" sz="2800" dirty="0" err="1"/>
              <a:t>dengan</a:t>
            </a:r>
            <a:r>
              <a:rPr lang="en-US" sz="2800" dirty="0"/>
              <a:t> </a:t>
            </a:r>
            <a:r>
              <a:rPr lang="en-US" sz="2800" dirty="0" err="1"/>
              <a:t>komputer</a:t>
            </a:r>
            <a:r>
              <a:rPr lang="en-US" sz="2800" dirty="0" smtClean="0"/>
              <a:t>.</a:t>
            </a:r>
            <a:endParaRPr lang="id-ID" sz="2800" dirty="0" smtClean="0"/>
          </a:p>
          <a:p>
            <a:r>
              <a:rPr lang="en-US" sz="2800" dirty="0" err="1" smtClean="0"/>
              <a:t>Perlu</a:t>
            </a:r>
            <a:r>
              <a:rPr lang="en-US" sz="2800" dirty="0" smtClean="0"/>
              <a:t> </a:t>
            </a:r>
            <a:r>
              <a:rPr lang="en-US" sz="2800" dirty="0" err="1"/>
              <a:t>ditegaskan</a:t>
            </a:r>
            <a:r>
              <a:rPr lang="en-US" sz="2800" dirty="0"/>
              <a:t> </a:t>
            </a:r>
            <a:r>
              <a:rPr lang="en-US" sz="2800" dirty="0" err="1"/>
              <a:t>disini</a:t>
            </a:r>
            <a:r>
              <a:rPr lang="en-US" sz="2800" dirty="0"/>
              <a:t> </a:t>
            </a:r>
            <a:r>
              <a:rPr lang="en-US" sz="2800" dirty="0" err="1"/>
              <a:t>bahwa</a:t>
            </a:r>
            <a:r>
              <a:rPr lang="en-US" sz="2800" dirty="0"/>
              <a:t> </a:t>
            </a:r>
            <a:r>
              <a:rPr lang="en-US" sz="2800" dirty="0" err="1"/>
              <a:t>interpretasi</a:t>
            </a:r>
            <a:r>
              <a:rPr lang="en-US" sz="2800" dirty="0"/>
              <a:t> </a:t>
            </a:r>
            <a:r>
              <a:rPr lang="en-US" sz="2800" dirty="0" err="1"/>
              <a:t>semacam</a:t>
            </a:r>
            <a:r>
              <a:rPr lang="en-US" sz="2800" dirty="0"/>
              <a:t> </a:t>
            </a:r>
            <a:r>
              <a:rPr lang="en-US" sz="2800" dirty="0" err="1"/>
              <a:t>ini</a:t>
            </a:r>
            <a:r>
              <a:rPr lang="en-US" sz="2800" dirty="0"/>
              <a:t> </a:t>
            </a:r>
            <a:r>
              <a:rPr lang="en-US" sz="2800" dirty="0" err="1"/>
              <a:t>hanya</a:t>
            </a:r>
            <a:r>
              <a:rPr lang="en-US" sz="2800" dirty="0"/>
              <a:t> valid </a:t>
            </a:r>
            <a:r>
              <a:rPr lang="en-US" sz="2800" dirty="0" err="1"/>
              <a:t>untuk</a:t>
            </a:r>
            <a:r>
              <a:rPr lang="en-US" sz="2800" dirty="0"/>
              <a:t> </a:t>
            </a:r>
            <a:r>
              <a:rPr lang="en-US" sz="2800" dirty="0" err="1"/>
              <a:t>daerah</a:t>
            </a:r>
            <a:r>
              <a:rPr lang="en-US" sz="2800" dirty="0"/>
              <a:t> </a:t>
            </a:r>
            <a:r>
              <a:rPr lang="en-US" sz="2800" dirty="0" err="1"/>
              <a:t>dengan</a:t>
            </a:r>
            <a:r>
              <a:rPr lang="en-US" sz="2800" dirty="0"/>
              <a:t> </a:t>
            </a:r>
            <a:r>
              <a:rPr lang="en-US" sz="2800" dirty="0" err="1"/>
              <a:t>lapisan</a:t>
            </a:r>
            <a:r>
              <a:rPr lang="en-US" sz="2800" dirty="0"/>
              <a:t> </a:t>
            </a:r>
            <a:r>
              <a:rPr lang="en-US" sz="2800" dirty="0" err="1"/>
              <a:t>mendatar</a:t>
            </a:r>
            <a:r>
              <a:rPr lang="en-US" sz="2800" dirty="0"/>
              <a:t>.</a:t>
            </a:r>
            <a:endParaRPr lang="id-ID" sz="2800" dirty="0"/>
          </a:p>
          <a:p>
            <a:endParaRPr lang="id-ID" dirty="0"/>
          </a:p>
        </p:txBody>
      </p:sp>
      <p:sp>
        <p:nvSpPr>
          <p:cNvPr id="5" name="Rectangle 4"/>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4214849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20691"/>
            <a:ext cx="10972800" cy="5505475"/>
          </a:xfrm>
        </p:spPr>
        <p:txBody>
          <a:bodyPr/>
          <a:lstStyle/>
          <a:p>
            <a:r>
              <a:rPr lang="en-US" dirty="0" err="1"/>
              <a:t>Untuk</a:t>
            </a:r>
            <a:r>
              <a:rPr lang="en-US" dirty="0"/>
              <a:t> 1-D </a:t>
            </a:r>
            <a:r>
              <a:rPr lang="en-US" dirty="0" err="1"/>
              <a:t>kedalaman</a:t>
            </a:r>
            <a:r>
              <a:rPr lang="en-US" dirty="0"/>
              <a:t> </a:t>
            </a:r>
            <a:r>
              <a:rPr lang="en-US" dirty="0" err="1"/>
              <a:t>penembusan</a:t>
            </a:r>
            <a:r>
              <a:rPr lang="en-US" dirty="0"/>
              <a:t> yang </a:t>
            </a:r>
            <a:r>
              <a:rPr lang="en-US" dirty="0" err="1"/>
              <a:t>lebih</a:t>
            </a:r>
            <a:r>
              <a:rPr lang="en-US" dirty="0"/>
              <a:t> realistic (</a:t>
            </a:r>
            <a:r>
              <a:rPr lang="en-US" dirty="0" err="1"/>
              <a:t>dalam</a:t>
            </a:r>
            <a:r>
              <a:rPr lang="en-US" dirty="0"/>
              <a:t> m) </a:t>
            </a:r>
            <a:r>
              <a:rPr lang="en-US" dirty="0" err="1"/>
              <a:t>dapat</a:t>
            </a:r>
            <a:r>
              <a:rPr lang="en-US" dirty="0"/>
              <a:t> </a:t>
            </a:r>
            <a:r>
              <a:rPr lang="en-US" dirty="0" err="1"/>
              <a:t>didekati</a:t>
            </a:r>
            <a:r>
              <a:rPr lang="en-US" dirty="0"/>
              <a:t> </a:t>
            </a:r>
            <a:r>
              <a:rPr lang="en-US" dirty="0" err="1"/>
              <a:t>dari</a:t>
            </a:r>
            <a:r>
              <a:rPr lang="en-US" dirty="0"/>
              <a:t> </a:t>
            </a:r>
            <a:r>
              <a:rPr lang="en-US" dirty="0" err="1"/>
              <a:t>harga</a:t>
            </a:r>
            <a:r>
              <a:rPr lang="en-US" dirty="0"/>
              <a:t> </a:t>
            </a:r>
            <a:r>
              <a:rPr lang="en-US" dirty="0" err="1"/>
              <a:t>perioda</a:t>
            </a:r>
            <a:r>
              <a:rPr lang="en-US" dirty="0"/>
              <a:t> (T; </a:t>
            </a:r>
            <a:r>
              <a:rPr lang="en-US" dirty="0" err="1"/>
              <a:t>dt</a:t>
            </a:r>
            <a:r>
              <a:rPr lang="en-US" dirty="0"/>
              <a:t>) </a:t>
            </a:r>
            <a:r>
              <a:rPr lang="en-US" dirty="0" err="1"/>
              <a:t>dan</a:t>
            </a:r>
            <a:r>
              <a:rPr lang="en-US" dirty="0"/>
              <a:t> </a:t>
            </a:r>
            <a:r>
              <a:rPr lang="en-US" dirty="0" err="1"/>
              <a:t>resistivitas</a:t>
            </a:r>
            <a:r>
              <a:rPr lang="en-US" dirty="0"/>
              <a:t> </a:t>
            </a:r>
            <a:r>
              <a:rPr lang="en-US" dirty="0" err="1"/>
              <a:t>semu</a:t>
            </a:r>
            <a:r>
              <a:rPr lang="en-US" dirty="0"/>
              <a:t> (</a:t>
            </a:r>
            <a:r>
              <a:rPr lang="en-US" dirty="0" err="1"/>
              <a:t>ρa</a:t>
            </a:r>
            <a:r>
              <a:rPr lang="en-US" dirty="0"/>
              <a:t>; </a:t>
            </a:r>
            <a:r>
              <a:rPr lang="en-US" dirty="0" err="1"/>
              <a:t>Ω.m</a:t>
            </a:r>
            <a:r>
              <a:rPr lang="en-US" dirty="0"/>
              <a:t>) </a:t>
            </a:r>
            <a:r>
              <a:rPr lang="en-US" dirty="0" err="1"/>
              <a:t>sebesar</a:t>
            </a:r>
            <a:r>
              <a:rPr lang="en-US" dirty="0"/>
              <a:t>:</a:t>
            </a:r>
            <a:endParaRPr lang="id-ID" dirty="0"/>
          </a:p>
          <a:p>
            <a:endParaRPr lang="id-ID"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926" t="63949" r="47342" b="25544"/>
          <a:stretch/>
        </p:blipFill>
        <p:spPr bwMode="auto">
          <a:xfrm>
            <a:off x="3932249" y="2237800"/>
            <a:ext cx="3840427" cy="122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768" y="2851379"/>
            <a:ext cx="52324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71532" y="5661249"/>
            <a:ext cx="8256917" cy="369332"/>
          </a:xfrm>
          <a:prstGeom prst="rect">
            <a:avLst/>
          </a:prstGeom>
        </p:spPr>
        <p:txBody>
          <a:bodyPr wrap="square">
            <a:spAutoFit/>
          </a:bodyPr>
          <a:lstStyle/>
          <a:p>
            <a:r>
              <a:rPr lang="id-ID" b="1" dirty="0" smtClean="0"/>
              <a:t>Gambar 7. Diagram kurva sounding MT untuk model 3 lapis.</a:t>
            </a:r>
            <a:endParaRPr lang="id-ID" b="1" dirty="0"/>
          </a:p>
        </p:txBody>
      </p:sp>
      <p:sp>
        <p:nvSpPr>
          <p:cNvPr id="8" name="Rectangle 7"/>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3720484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260648"/>
            <a:ext cx="10972800" cy="1512168"/>
          </a:xfrm>
        </p:spPr>
        <p:txBody>
          <a:bodyPr>
            <a:normAutofit fontScale="90000"/>
          </a:bodyPr>
          <a:lstStyle/>
          <a:p>
            <a:r>
              <a:rPr lang="id-ID" b="1" dirty="0" smtClean="0"/>
              <a:t/>
            </a:r>
            <a:br>
              <a:rPr lang="id-ID" b="1" dirty="0" smtClean="0"/>
            </a:br>
            <a:r>
              <a:rPr lang="id-ID" b="1" dirty="0"/>
              <a:t/>
            </a:r>
            <a:br>
              <a:rPr lang="id-ID" b="1" dirty="0"/>
            </a:br>
            <a:r>
              <a:rPr lang="id-ID" b="1" dirty="0" smtClean="0"/>
              <a:t/>
            </a:r>
            <a:br>
              <a:rPr lang="id-ID" b="1" dirty="0" smtClean="0"/>
            </a:br>
            <a:r>
              <a:rPr lang="en-US" b="1" dirty="0" err="1" smtClean="0"/>
              <a:t>Perbedaan</a:t>
            </a:r>
            <a:r>
              <a:rPr lang="en-US" b="1" dirty="0" smtClean="0"/>
              <a:t> </a:t>
            </a:r>
            <a:r>
              <a:rPr lang="en-US" b="1" dirty="0" err="1"/>
              <a:t>Fase</a:t>
            </a:r>
            <a:r>
              <a:rPr lang="id-ID" dirty="0"/>
              <a:t/>
            </a:r>
            <a:br>
              <a:rPr lang="id-ID" dirty="0"/>
            </a:br>
            <a:endParaRPr lang="id-ID" dirty="0"/>
          </a:p>
        </p:txBody>
      </p:sp>
      <p:sp>
        <p:nvSpPr>
          <p:cNvPr id="3" name="Content Placeholder 2"/>
          <p:cNvSpPr>
            <a:spLocks noGrp="1"/>
          </p:cNvSpPr>
          <p:nvPr>
            <p:ph idx="1"/>
          </p:nvPr>
        </p:nvSpPr>
        <p:spPr>
          <a:xfrm>
            <a:off x="2060658" y="2541205"/>
            <a:ext cx="8596668" cy="3880773"/>
          </a:xfrm>
        </p:spPr>
        <p:txBody>
          <a:bodyPr>
            <a:normAutofit/>
          </a:bodyPr>
          <a:lstStyle/>
          <a:p>
            <a:r>
              <a:rPr lang="en-US" dirty="0" err="1"/>
              <a:t>Perbedaan</a:t>
            </a:r>
            <a:r>
              <a:rPr lang="en-US" dirty="0"/>
              <a:t> </a:t>
            </a:r>
            <a:r>
              <a:rPr lang="en-US" dirty="0" err="1"/>
              <a:t>fase</a:t>
            </a:r>
            <a:r>
              <a:rPr lang="en-US" dirty="0"/>
              <a:t> </a:t>
            </a:r>
            <a:r>
              <a:rPr lang="en-US" dirty="0" err="1"/>
              <a:t>antara</a:t>
            </a:r>
            <a:r>
              <a:rPr lang="en-US" dirty="0"/>
              <a:t> </a:t>
            </a:r>
            <a:r>
              <a:rPr lang="en-US" dirty="0" err="1"/>
              <a:t>medan</a:t>
            </a:r>
            <a:r>
              <a:rPr lang="en-US" dirty="0"/>
              <a:t> </a:t>
            </a:r>
            <a:r>
              <a:rPr lang="en-US" dirty="0" err="1"/>
              <a:t>magnetik</a:t>
            </a:r>
            <a:r>
              <a:rPr lang="en-US" dirty="0"/>
              <a:t> </a:t>
            </a:r>
            <a:r>
              <a:rPr lang="en-US" dirty="0" err="1"/>
              <a:t>dan</a:t>
            </a:r>
            <a:r>
              <a:rPr lang="en-US" dirty="0"/>
              <a:t> </a:t>
            </a:r>
            <a:r>
              <a:rPr lang="en-US" dirty="0" err="1"/>
              <a:t>induksi</a:t>
            </a:r>
            <a:r>
              <a:rPr lang="en-US" dirty="0"/>
              <a:t> </a:t>
            </a:r>
            <a:r>
              <a:rPr lang="en-US" dirty="0" err="1"/>
              <a:t>medan</a:t>
            </a:r>
            <a:r>
              <a:rPr lang="en-US" dirty="0"/>
              <a:t>  </a:t>
            </a:r>
            <a:r>
              <a:rPr lang="en-US" dirty="0" err="1"/>
              <a:t>listrik</a:t>
            </a:r>
            <a:r>
              <a:rPr lang="en-US" dirty="0"/>
              <a:t> </a:t>
            </a:r>
            <a:r>
              <a:rPr lang="en-US" dirty="0" err="1"/>
              <a:t>juga</a:t>
            </a:r>
            <a:r>
              <a:rPr lang="en-US" dirty="0"/>
              <a:t> </a:t>
            </a:r>
            <a:r>
              <a:rPr lang="en-US" dirty="0" err="1"/>
              <a:t>memberikan</a:t>
            </a:r>
            <a:r>
              <a:rPr lang="en-US" dirty="0"/>
              <a:t> </a:t>
            </a:r>
            <a:r>
              <a:rPr lang="en-US" dirty="0" err="1"/>
              <a:t>tambahan</a:t>
            </a:r>
            <a:r>
              <a:rPr lang="en-US" dirty="0"/>
              <a:t> </a:t>
            </a:r>
            <a:r>
              <a:rPr lang="en-US" dirty="0" err="1"/>
              <a:t>informasi</a:t>
            </a:r>
            <a:r>
              <a:rPr lang="en-US" dirty="0"/>
              <a:t> </a:t>
            </a:r>
            <a:r>
              <a:rPr lang="en-US" dirty="0" err="1"/>
              <a:t>mengenai</a:t>
            </a:r>
            <a:r>
              <a:rPr lang="en-US" dirty="0"/>
              <a:t> parameter </a:t>
            </a:r>
            <a:r>
              <a:rPr lang="en-US" dirty="0" err="1"/>
              <a:t>kelistrikan</a:t>
            </a:r>
            <a:r>
              <a:rPr lang="en-US" dirty="0"/>
              <a:t> medium di </a:t>
            </a:r>
            <a:r>
              <a:rPr lang="en-US" dirty="0" err="1"/>
              <a:t>dalam</a:t>
            </a:r>
            <a:r>
              <a:rPr lang="en-US" dirty="0"/>
              <a:t> </a:t>
            </a:r>
            <a:r>
              <a:rPr lang="en-US" dirty="0" err="1"/>
              <a:t>bumi</a:t>
            </a:r>
            <a:r>
              <a:rPr lang="en-US" dirty="0"/>
              <a:t>. </a:t>
            </a:r>
            <a:endParaRPr lang="id-ID" dirty="0" smtClean="0"/>
          </a:p>
          <a:p>
            <a:r>
              <a:rPr lang="en-US" dirty="0" err="1" smtClean="0"/>
              <a:t>Untuk</a:t>
            </a:r>
            <a:r>
              <a:rPr lang="en-US" dirty="0" smtClean="0"/>
              <a:t> </a:t>
            </a:r>
            <a:r>
              <a:rPr lang="en-US" dirty="0" err="1"/>
              <a:t>bumi</a:t>
            </a:r>
            <a:r>
              <a:rPr lang="en-US" dirty="0"/>
              <a:t> yang </a:t>
            </a:r>
            <a:r>
              <a:rPr lang="en-US" dirty="0" err="1"/>
              <a:t>homogen</a:t>
            </a:r>
            <a:r>
              <a:rPr lang="en-US" dirty="0"/>
              <a:t>, </a:t>
            </a:r>
            <a:r>
              <a:rPr lang="en-US" dirty="0" err="1"/>
              <a:t>perbedaan</a:t>
            </a:r>
            <a:r>
              <a:rPr lang="en-US" dirty="0"/>
              <a:t> </a:t>
            </a:r>
            <a:r>
              <a:rPr lang="en-US" dirty="0" err="1"/>
              <a:t>fase</a:t>
            </a:r>
            <a:r>
              <a:rPr lang="en-US" dirty="0"/>
              <a:t> (Φ) </a:t>
            </a:r>
            <a:r>
              <a:rPr lang="en-US" dirty="0" err="1"/>
              <a:t>antara</a:t>
            </a:r>
            <a:r>
              <a:rPr lang="en-US" dirty="0"/>
              <a:t> </a:t>
            </a:r>
            <a:r>
              <a:rPr lang="en-US" dirty="0" err="1"/>
              <a:t>kedua</a:t>
            </a:r>
            <a:r>
              <a:rPr lang="en-US" dirty="0"/>
              <a:t> </a:t>
            </a:r>
            <a:r>
              <a:rPr lang="en-US" dirty="0" err="1"/>
              <a:t>medan</a:t>
            </a:r>
            <a:r>
              <a:rPr lang="en-US" dirty="0"/>
              <a:t> </a:t>
            </a:r>
            <a:r>
              <a:rPr lang="en-US" dirty="0" err="1"/>
              <a:t>gelombang</a:t>
            </a:r>
            <a:r>
              <a:rPr lang="en-US" dirty="0"/>
              <a:t> </a:t>
            </a:r>
            <a:r>
              <a:rPr lang="en-US" dirty="0" err="1"/>
              <a:t>ini</a:t>
            </a:r>
            <a:r>
              <a:rPr lang="en-US" dirty="0"/>
              <a:t> </a:t>
            </a:r>
            <a:r>
              <a:rPr lang="en-US" dirty="0" err="1"/>
              <a:t>adalah</a:t>
            </a:r>
            <a:r>
              <a:rPr lang="en-US" dirty="0"/>
              <a:t> 45° </a:t>
            </a:r>
            <a:r>
              <a:rPr lang="en-US" dirty="0" err="1"/>
              <a:t>atau</a:t>
            </a:r>
            <a:r>
              <a:rPr lang="en-US" dirty="0"/>
              <a:t> π/4 radian </a:t>
            </a:r>
            <a:r>
              <a:rPr lang="en-US" dirty="0" err="1"/>
              <a:t>untuk</a:t>
            </a:r>
            <a:r>
              <a:rPr lang="en-US" dirty="0"/>
              <a:t> </a:t>
            </a:r>
            <a:r>
              <a:rPr lang="en-US" dirty="0" err="1"/>
              <a:t>semua</a:t>
            </a:r>
            <a:r>
              <a:rPr lang="en-US" dirty="0"/>
              <a:t> </a:t>
            </a:r>
            <a:r>
              <a:rPr lang="en-US" dirty="0" err="1"/>
              <a:t>frekuensi</a:t>
            </a:r>
            <a:r>
              <a:rPr lang="en-US" dirty="0"/>
              <a:t>. </a:t>
            </a:r>
            <a:endParaRPr lang="id-ID" dirty="0" smtClean="0"/>
          </a:p>
          <a:p>
            <a:r>
              <a:rPr lang="en-US" dirty="0" err="1" smtClean="0"/>
              <a:t>Untuk</a:t>
            </a:r>
            <a:r>
              <a:rPr lang="en-US" dirty="0" smtClean="0"/>
              <a:t> </a:t>
            </a:r>
            <a:r>
              <a:rPr lang="en-US" dirty="0" err="1"/>
              <a:t>bumi</a:t>
            </a:r>
            <a:r>
              <a:rPr lang="en-US" dirty="0"/>
              <a:t> yang </a:t>
            </a:r>
            <a:r>
              <a:rPr lang="en-US" dirty="0" err="1"/>
              <a:t>tidak</a:t>
            </a:r>
            <a:r>
              <a:rPr lang="en-US" dirty="0"/>
              <a:t> </a:t>
            </a:r>
            <a:r>
              <a:rPr lang="en-US" dirty="0" err="1"/>
              <a:t>homogen</a:t>
            </a:r>
            <a:r>
              <a:rPr lang="en-US" dirty="0"/>
              <a:t>, Φ </a:t>
            </a:r>
            <a:r>
              <a:rPr lang="en-US" dirty="0" err="1"/>
              <a:t>dipengaruhi</a:t>
            </a:r>
            <a:r>
              <a:rPr lang="en-US" dirty="0"/>
              <a:t> </a:t>
            </a:r>
            <a:r>
              <a:rPr lang="en-US" dirty="0" err="1"/>
              <a:t>oleh</a:t>
            </a:r>
            <a:r>
              <a:rPr lang="en-US" dirty="0"/>
              <a:t> </a:t>
            </a:r>
            <a:r>
              <a:rPr lang="en-US" dirty="0" err="1"/>
              <a:t>distribusi</a:t>
            </a:r>
            <a:r>
              <a:rPr lang="en-US" dirty="0"/>
              <a:t> </a:t>
            </a:r>
            <a:r>
              <a:rPr lang="en-US" dirty="0" err="1"/>
              <a:t>resistivitas</a:t>
            </a:r>
            <a:r>
              <a:rPr lang="en-US" dirty="0"/>
              <a:t> </a:t>
            </a:r>
            <a:r>
              <a:rPr lang="en-US" dirty="0" err="1"/>
              <a:t>dan</a:t>
            </a:r>
            <a:r>
              <a:rPr lang="en-US" dirty="0"/>
              <a:t> </a:t>
            </a:r>
            <a:r>
              <a:rPr lang="en-US" dirty="0" err="1"/>
              <a:t>kontrasnya</a:t>
            </a:r>
            <a:r>
              <a:rPr lang="en-US" dirty="0"/>
              <a:t>, </a:t>
            </a:r>
            <a:r>
              <a:rPr lang="en-US" dirty="0" err="1"/>
              <a:t>yaitu</a:t>
            </a:r>
            <a:r>
              <a:rPr lang="en-US" dirty="0"/>
              <a:t> </a:t>
            </a:r>
            <a:r>
              <a:rPr lang="en-US" dirty="0" smtClean="0"/>
              <a:t>Φ</a:t>
            </a:r>
            <a:r>
              <a:rPr lang="id-ID" dirty="0" smtClean="0"/>
              <a:t> </a:t>
            </a:r>
            <a:r>
              <a:rPr lang="en-US" dirty="0" smtClean="0"/>
              <a:t>&lt;45</a:t>
            </a:r>
            <a:r>
              <a:rPr lang="en-US" dirty="0"/>
              <a:t>° </a:t>
            </a:r>
            <a:r>
              <a:rPr lang="en-US" dirty="0" err="1"/>
              <a:t>jika</a:t>
            </a:r>
            <a:r>
              <a:rPr lang="en-US" dirty="0"/>
              <a:t> </a:t>
            </a:r>
            <a:r>
              <a:rPr lang="en-US" dirty="0" err="1"/>
              <a:t>gradien</a:t>
            </a:r>
            <a:r>
              <a:rPr lang="en-US" dirty="0"/>
              <a:t> </a:t>
            </a:r>
            <a:r>
              <a:rPr lang="en-US" dirty="0" err="1"/>
              <a:t>resistivitas</a:t>
            </a:r>
            <a:r>
              <a:rPr lang="en-US" dirty="0"/>
              <a:t> </a:t>
            </a:r>
            <a:r>
              <a:rPr lang="en-US" dirty="0" err="1"/>
              <a:t>semu</a:t>
            </a:r>
            <a:r>
              <a:rPr lang="en-US" dirty="0"/>
              <a:t> (</a:t>
            </a:r>
            <a:r>
              <a:rPr lang="en-US" dirty="0" err="1"/>
              <a:t>ρa</a:t>
            </a:r>
            <a:r>
              <a:rPr lang="en-US" dirty="0"/>
              <a:t>; </a:t>
            </a:r>
            <a:r>
              <a:rPr lang="en-US" dirty="0" err="1"/>
              <a:t>Ω.m</a:t>
            </a:r>
            <a:r>
              <a:rPr lang="en-US" dirty="0"/>
              <a:t>) versus </a:t>
            </a:r>
            <a:r>
              <a:rPr lang="en-US" dirty="0" err="1"/>
              <a:t>periode</a:t>
            </a:r>
            <a:r>
              <a:rPr lang="en-US" dirty="0"/>
              <a:t> </a:t>
            </a:r>
            <a:r>
              <a:rPr lang="en-US" dirty="0" err="1"/>
              <a:t>negatif</a:t>
            </a:r>
            <a:r>
              <a:rPr lang="en-US" dirty="0"/>
              <a:t> </a:t>
            </a:r>
            <a:r>
              <a:rPr lang="en-US" dirty="0" err="1"/>
              <a:t>dan</a:t>
            </a:r>
            <a:r>
              <a:rPr lang="en-US" dirty="0"/>
              <a:t> Φ &gt;45° </a:t>
            </a:r>
            <a:r>
              <a:rPr lang="en-US" dirty="0" err="1"/>
              <a:t>jika</a:t>
            </a:r>
            <a:r>
              <a:rPr lang="en-US" dirty="0"/>
              <a:t> </a:t>
            </a:r>
            <a:r>
              <a:rPr lang="en-US" dirty="0" err="1"/>
              <a:t>gradien</a:t>
            </a:r>
            <a:r>
              <a:rPr lang="en-US" dirty="0"/>
              <a:t> </a:t>
            </a:r>
            <a:r>
              <a:rPr lang="en-US" dirty="0" err="1"/>
              <a:t>ρa</a:t>
            </a:r>
            <a:r>
              <a:rPr lang="en-US" dirty="0"/>
              <a:t> </a:t>
            </a:r>
            <a:r>
              <a:rPr lang="en-US" dirty="0" err="1"/>
              <a:t>berharga</a:t>
            </a:r>
            <a:r>
              <a:rPr lang="en-US" dirty="0"/>
              <a:t> </a:t>
            </a:r>
            <a:r>
              <a:rPr lang="en-US" dirty="0" err="1"/>
              <a:t>positif</a:t>
            </a:r>
            <a:r>
              <a:rPr lang="en-US" dirty="0"/>
              <a:t>; </a:t>
            </a:r>
            <a:endParaRPr lang="id-ID" dirty="0"/>
          </a:p>
        </p:txBody>
      </p:sp>
      <p:sp>
        <p:nvSpPr>
          <p:cNvPr id="5" name="Rectangle 4"/>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3360043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Pendahuluan</a:t>
            </a:r>
            <a:r>
              <a:rPr lang="id-ID" dirty="0"/>
              <a:t/>
            </a:r>
            <a:br>
              <a:rPr lang="id-ID" dirty="0"/>
            </a:br>
            <a:endParaRPr lang="id-ID" dirty="0"/>
          </a:p>
        </p:txBody>
      </p:sp>
      <p:sp>
        <p:nvSpPr>
          <p:cNvPr id="3" name="Content Placeholder 2"/>
          <p:cNvSpPr>
            <a:spLocks noGrp="1"/>
          </p:cNvSpPr>
          <p:nvPr>
            <p:ph idx="1"/>
          </p:nvPr>
        </p:nvSpPr>
        <p:spPr>
          <a:xfrm>
            <a:off x="609600" y="980731"/>
            <a:ext cx="10972800" cy="5145435"/>
          </a:xfrm>
        </p:spPr>
        <p:txBody>
          <a:bodyPr>
            <a:normAutofit/>
          </a:bodyPr>
          <a:lstStyle/>
          <a:p>
            <a:pPr marL="0" indent="0">
              <a:buNone/>
            </a:pPr>
            <a:r>
              <a:rPr lang="en-US" dirty="0"/>
              <a:t> </a:t>
            </a:r>
            <a:endParaRPr lang="id-ID" dirty="0"/>
          </a:p>
          <a:p>
            <a:r>
              <a:rPr lang="en-US" sz="2800" dirty="0" err="1"/>
              <a:t>Metode</a:t>
            </a:r>
            <a:r>
              <a:rPr lang="en-US" sz="2800" dirty="0"/>
              <a:t>     </a:t>
            </a:r>
            <a:r>
              <a:rPr lang="en-US" sz="2800" dirty="0" err="1"/>
              <a:t>pengukuran</a:t>
            </a:r>
            <a:r>
              <a:rPr lang="en-US" sz="2800" dirty="0"/>
              <a:t>     </a:t>
            </a:r>
            <a:r>
              <a:rPr lang="en-US" sz="2800" i="1" dirty="0"/>
              <a:t>MT </a:t>
            </a:r>
            <a:r>
              <a:rPr lang="id-ID" sz="2800" i="1" dirty="0" smtClean="0"/>
              <a:t>( </a:t>
            </a:r>
            <a:r>
              <a:rPr lang="en-US" sz="2800" i="1" dirty="0" err="1" smtClean="0"/>
              <a:t>magnetotelluric</a:t>
            </a:r>
            <a:r>
              <a:rPr lang="en-US" sz="2800" dirty="0"/>
              <a:t>) </a:t>
            </a:r>
            <a:r>
              <a:rPr lang="en-US" sz="2800" dirty="0" err="1"/>
              <a:t>pada</a:t>
            </a:r>
            <a:r>
              <a:rPr lang="en-US" sz="2800" dirty="0"/>
              <a:t> </a:t>
            </a:r>
            <a:r>
              <a:rPr lang="en-US" sz="2800" dirty="0" err="1"/>
              <a:t>dasarnya</a:t>
            </a:r>
            <a:r>
              <a:rPr lang="en-US" sz="2800" dirty="0"/>
              <a:t> </a:t>
            </a:r>
            <a:r>
              <a:rPr lang="en-US" sz="2800" dirty="0" err="1"/>
              <a:t>adalah</a:t>
            </a:r>
            <a:r>
              <a:rPr lang="en-US" sz="2800" dirty="0"/>
              <a:t> </a:t>
            </a:r>
            <a:r>
              <a:rPr lang="en-US" sz="2800" dirty="0" err="1"/>
              <a:t>sama</a:t>
            </a:r>
            <a:r>
              <a:rPr lang="en-US" sz="2800" dirty="0"/>
              <a:t>, </a:t>
            </a:r>
            <a:r>
              <a:rPr lang="en-US" sz="2800" dirty="0" err="1"/>
              <a:t>perbedaanya</a:t>
            </a:r>
            <a:r>
              <a:rPr lang="en-US" sz="2800" dirty="0"/>
              <a:t> </a:t>
            </a:r>
            <a:r>
              <a:rPr lang="en-US" sz="2800" dirty="0" err="1"/>
              <a:t>hanya</a:t>
            </a:r>
            <a:r>
              <a:rPr lang="en-US" sz="2800" dirty="0"/>
              <a:t> </a:t>
            </a:r>
            <a:r>
              <a:rPr lang="en-US" sz="2800" dirty="0" err="1"/>
              <a:t>pada</a:t>
            </a:r>
            <a:r>
              <a:rPr lang="en-US" sz="2800" dirty="0"/>
              <a:t> </a:t>
            </a:r>
            <a:r>
              <a:rPr lang="en-US" sz="2800" dirty="0" err="1"/>
              <a:t>cakupan</a:t>
            </a:r>
            <a:r>
              <a:rPr lang="en-US" sz="2800" dirty="0"/>
              <a:t> </a:t>
            </a:r>
            <a:r>
              <a:rPr lang="en-US" sz="2800" dirty="0" err="1"/>
              <a:t>frekuensi</a:t>
            </a:r>
            <a:r>
              <a:rPr lang="en-US" sz="2800" dirty="0"/>
              <a:t> yang </a:t>
            </a:r>
            <a:r>
              <a:rPr lang="en-US" sz="2800" dirty="0" err="1"/>
              <a:t>ditangkap</a:t>
            </a:r>
            <a:r>
              <a:rPr lang="en-US" sz="2800" dirty="0"/>
              <a:t>. </a:t>
            </a:r>
            <a:endParaRPr lang="id-ID" sz="2800" dirty="0" smtClean="0"/>
          </a:p>
          <a:p>
            <a:r>
              <a:rPr lang="en-US" sz="2800" dirty="0" err="1" smtClean="0"/>
              <a:t>Metode</a:t>
            </a:r>
            <a:r>
              <a:rPr lang="en-US" sz="2800" dirty="0" smtClean="0"/>
              <a:t> </a:t>
            </a:r>
            <a:r>
              <a:rPr lang="en-US" sz="2800" i="1" dirty="0"/>
              <a:t>MT </a:t>
            </a:r>
            <a:r>
              <a:rPr lang="en-US" sz="2800" dirty="0" err="1"/>
              <a:t>memperoleh</a:t>
            </a:r>
            <a:r>
              <a:rPr lang="en-US" sz="2800" dirty="0"/>
              <a:t> data </a:t>
            </a:r>
            <a:r>
              <a:rPr lang="en-US" sz="2800" dirty="0" err="1"/>
              <a:t>dari</a:t>
            </a:r>
            <a:r>
              <a:rPr lang="en-US" sz="2800" dirty="0"/>
              <a:t> </a:t>
            </a:r>
            <a:r>
              <a:rPr lang="en-US" sz="2800" dirty="0" err="1"/>
              <a:t>frekuensi</a:t>
            </a:r>
            <a:r>
              <a:rPr lang="en-US" sz="2800" dirty="0"/>
              <a:t> </a:t>
            </a:r>
            <a:r>
              <a:rPr lang="en-US" sz="2800" dirty="0" err="1"/>
              <a:t>sekitar</a:t>
            </a:r>
            <a:r>
              <a:rPr lang="en-US" sz="2800" dirty="0"/>
              <a:t> </a:t>
            </a:r>
            <a:r>
              <a:rPr lang="en-US" sz="2800" dirty="0" smtClean="0"/>
              <a:t>400</a:t>
            </a:r>
            <a:r>
              <a:rPr lang="id-ID" sz="2800" dirty="0" smtClean="0"/>
              <a:t> </a:t>
            </a:r>
            <a:r>
              <a:rPr lang="en-US" sz="2800" dirty="0" smtClean="0"/>
              <a:t>Hz </a:t>
            </a:r>
            <a:r>
              <a:rPr lang="en-US" sz="2800" dirty="0" err="1"/>
              <a:t>sampai</a:t>
            </a:r>
            <a:r>
              <a:rPr lang="en-US" sz="2800" dirty="0"/>
              <a:t> 0.0000129 Hz, </a:t>
            </a:r>
            <a:r>
              <a:rPr lang="en-US" sz="2800" dirty="0" err="1"/>
              <a:t>sedangkan</a:t>
            </a:r>
            <a:r>
              <a:rPr lang="en-US" sz="2800" dirty="0"/>
              <a:t> </a:t>
            </a:r>
            <a:r>
              <a:rPr lang="en-US" sz="2800" dirty="0" err="1"/>
              <a:t>metode</a:t>
            </a:r>
            <a:r>
              <a:rPr lang="en-US" sz="2800" dirty="0"/>
              <a:t> </a:t>
            </a:r>
            <a:r>
              <a:rPr lang="en-US" sz="2800" i="1" dirty="0"/>
              <a:t>AMT </a:t>
            </a:r>
            <a:r>
              <a:rPr lang="en-US" sz="2800" dirty="0" err="1"/>
              <a:t>memperoleh</a:t>
            </a:r>
            <a:r>
              <a:rPr lang="en-US" sz="2800" dirty="0"/>
              <a:t> data </a:t>
            </a:r>
            <a:r>
              <a:rPr lang="en-US" sz="2800" dirty="0" err="1"/>
              <a:t>dari</a:t>
            </a:r>
            <a:r>
              <a:rPr lang="en-US" sz="2800" dirty="0"/>
              <a:t> </a:t>
            </a:r>
            <a:r>
              <a:rPr lang="en-US" sz="2800" dirty="0" err="1" smtClean="0"/>
              <a:t>frekuensi</a:t>
            </a:r>
            <a:r>
              <a:rPr lang="id-ID" sz="2800" dirty="0" smtClean="0"/>
              <a:t> </a:t>
            </a:r>
            <a:r>
              <a:rPr lang="en-US" sz="2800" dirty="0" smtClean="0"/>
              <a:t>10 </a:t>
            </a:r>
            <a:r>
              <a:rPr lang="en-US" sz="2800" dirty="0"/>
              <a:t>kHz </a:t>
            </a:r>
            <a:r>
              <a:rPr lang="en-US" sz="2800" dirty="0" err="1"/>
              <a:t>sampai</a:t>
            </a:r>
            <a:r>
              <a:rPr lang="en-US" sz="2800" dirty="0"/>
              <a:t> 0.1 Hz, </a:t>
            </a:r>
            <a:r>
              <a:rPr lang="en-US" sz="2800" dirty="0" err="1"/>
              <a:t>dengan</a:t>
            </a:r>
            <a:r>
              <a:rPr lang="en-US" sz="2800" dirty="0"/>
              <a:t> </a:t>
            </a:r>
            <a:r>
              <a:rPr lang="en-US" sz="2800" dirty="0" err="1"/>
              <a:t>sumber</a:t>
            </a:r>
            <a:r>
              <a:rPr lang="en-US" sz="2800" dirty="0"/>
              <a:t> </a:t>
            </a:r>
            <a:r>
              <a:rPr lang="en-US" sz="2800" dirty="0" err="1"/>
              <a:t>berupa</a:t>
            </a:r>
            <a:r>
              <a:rPr lang="en-US" sz="2800" dirty="0"/>
              <a:t> </a:t>
            </a:r>
            <a:r>
              <a:rPr lang="en-US" sz="2800" dirty="0" err="1"/>
              <a:t>arus</a:t>
            </a:r>
            <a:r>
              <a:rPr lang="en-US" sz="2800" dirty="0"/>
              <a:t> </a:t>
            </a:r>
            <a:r>
              <a:rPr lang="en-US" sz="2800" dirty="0" err="1"/>
              <a:t>telurik</a:t>
            </a:r>
            <a:r>
              <a:rPr lang="en-US" sz="2800" dirty="0"/>
              <a:t> yang </a:t>
            </a:r>
            <a:r>
              <a:rPr lang="en-US" sz="2800" dirty="0" err="1"/>
              <a:t>terjadi</a:t>
            </a:r>
            <a:r>
              <a:rPr lang="en-US" sz="2800" dirty="0"/>
              <a:t> di </a:t>
            </a:r>
            <a:r>
              <a:rPr lang="en-US" sz="2800" dirty="0" err="1"/>
              <a:t>sekitar</a:t>
            </a:r>
            <a:r>
              <a:rPr lang="en-US" sz="2800" dirty="0"/>
              <a:t> </a:t>
            </a:r>
            <a:r>
              <a:rPr lang="en-US" sz="2800" dirty="0" err="1"/>
              <a:t>ionosfer</a:t>
            </a:r>
            <a:r>
              <a:rPr lang="en-US" sz="2800" dirty="0"/>
              <a:t> </a:t>
            </a:r>
            <a:r>
              <a:rPr lang="en-US" sz="2800" dirty="0" err="1"/>
              <a:t>bumi</a:t>
            </a:r>
            <a:r>
              <a:rPr lang="en-US" sz="2800" dirty="0"/>
              <a:t>. </a:t>
            </a:r>
            <a:endParaRPr lang="id-ID" sz="2800" dirty="0"/>
          </a:p>
          <a:p>
            <a:r>
              <a:rPr lang="en-US" sz="2800" dirty="0" err="1" smtClean="0"/>
              <a:t>Semakin</a:t>
            </a:r>
            <a:r>
              <a:rPr lang="en-US" sz="2800" dirty="0" smtClean="0"/>
              <a:t> </a:t>
            </a:r>
            <a:r>
              <a:rPr lang="en-US" sz="2800" dirty="0" err="1"/>
              <a:t>kecil</a:t>
            </a:r>
            <a:r>
              <a:rPr lang="en-US" sz="2800" dirty="0"/>
              <a:t> </a:t>
            </a:r>
            <a:r>
              <a:rPr lang="en-US" sz="2800" dirty="0" err="1"/>
              <a:t>frekuensi</a:t>
            </a:r>
            <a:r>
              <a:rPr lang="en-US" sz="2800" dirty="0"/>
              <a:t> yang </a:t>
            </a:r>
            <a:r>
              <a:rPr lang="en-US" sz="2800" dirty="0" err="1"/>
              <a:t>ditangkap</a:t>
            </a:r>
            <a:r>
              <a:rPr lang="en-US" sz="2800" dirty="0"/>
              <a:t>, </a:t>
            </a:r>
            <a:r>
              <a:rPr lang="en-US" sz="2800" dirty="0" err="1"/>
              <a:t>maka</a:t>
            </a:r>
            <a:r>
              <a:rPr lang="en-US" sz="2800" dirty="0"/>
              <a:t> </a:t>
            </a:r>
            <a:r>
              <a:rPr lang="en-US" sz="2800" dirty="0" err="1"/>
              <a:t>semakin</a:t>
            </a:r>
            <a:r>
              <a:rPr lang="en-US" sz="2800" dirty="0"/>
              <a:t> </a:t>
            </a:r>
            <a:r>
              <a:rPr lang="en-US" sz="2800" dirty="0" err="1"/>
              <a:t>dalam</a:t>
            </a:r>
            <a:r>
              <a:rPr lang="en-US" sz="2800" dirty="0"/>
              <a:t> pula </a:t>
            </a:r>
            <a:r>
              <a:rPr lang="en-US" sz="2800" dirty="0" err="1"/>
              <a:t>kedalaman</a:t>
            </a:r>
            <a:r>
              <a:rPr lang="en-US" sz="2800" dirty="0"/>
              <a:t> yang </a:t>
            </a:r>
            <a:r>
              <a:rPr lang="en-US" sz="2800" dirty="0" err="1"/>
              <a:t>dapat</a:t>
            </a:r>
            <a:r>
              <a:rPr lang="en-US" sz="2800" dirty="0"/>
              <a:t> </a:t>
            </a:r>
            <a:r>
              <a:rPr lang="en-US" sz="2800" dirty="0" err="1"/>
              <a:t>diperoleh</a:t>
            </a:r>
            <a:r>
              <a:rPr lang="en-US" sz="2800" dirty="0"/>
              <a:t> </a:t>
            </a:r>
            <a:r>
              <a:rPr lang="en-US" sz="2800" dirty="0" err="1"/>
              <a:t>dalam</a:t>
            </a:r>
            <a:r>
              <a:rPr lang="en-US" sz="2800" dirty="0"/>
              <a:t> </a:t>
            </a:r>
            <a:r>
              <a:rPr lang="en-US" sz="2800" dirty="0" err="1"/>
              <a:t>pengukuran</a:t>
            </a:r>
            <a:r>
              <a:rPr lang="en-US" sz="2800" dirty="0"/>
              <a:t> </a:t>
            </a:r>
            <a:r>
              <a:rPr lang="en-US" sz="2800" dirty="0" err="1"/>
              <a:t>tersebut</a:t>
            </a:r>
            <a:r>
              <a:rPr lang="en-US" sz="2800" dirty="0"/>
              <a:t>.</a:t>
            </a:r>
            <a:endParaRPr lang="id-ID" sz="2800" dirty="0"/>
          </a:p>
          <a:p>
            <a:endParaRPr lang="id-ID" sz="2800" dirty="0"/>
          </a:p>
        </p:txBody>
      </p:sp>
      <p:sp>
        <p:nvSpPr>
          <p:cNvPr id="6" name="Rectangle 5"/>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1392323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04667"/>
            <a:ext cx="10972800" cy="5721499"/>
          </a:xfrm>
        </p:spPr>
        <p:txBody>
          <a:bodyPr/>
          <a:lstStyle/>
          <a:p>
            <a:pPr marL="0" indent="0">
              <a:buNone/>
            </a:pPr>
            <a:r>
              <a:rPr lang="en-US" dirty="0" smtClean="0"/>
              <a:t>Plot </a:t>
            </a:r>
            <a:r>
              <a:rPr lang="en-US" dirty="0"/>
              <a:t>Φ versus T </a:t>
            </a:r>
            <a:r>
              <a:rPr lang="en-US" dirty="0" err="1"/>
              <a:t>dapat</a:t>
            </a:r>
            <a:r>
              <a:rPr lang="en-US" dirty="0"/>
              <a:t> </a:t>
            </a:r>
            <a:r>
              <a:rPr lang="en-US" dirty="0" err="1"/>
              <a:t>juga</a:t>
            </a:r>
            <a:r>
              <a:rPr lang="en-US" dirty="0"/>
              <a:t> </a:t>
            </a:r>
            <a:r>
              <a:rPr lang="en-US" dirty="0" err="1"/>
              <a:t>dipandang</a:t>
            </a:r>
            <a:r>
              <a:rPr lang="en-US" dirty="0"/>
              <a:t> </a:t>
            </a:r>
            <a:r>
              <a:rPr lang="en-US" dirty="0" err="1"/>
              <a:t>sebagai</a:t>
            </a:r>
            <a:r>
              <a:rPr lang="en-US" dirty="0"/>
              <a:t> </a:t>
            </a:r>
            <a:r>
              <a:rPr lang="en-US" dirty="0" err="1"/>
              <a:t>kurva</a:t>
            </a:r>
            <a:r>
              <a:rPr lang="en-US" dirty="0"/>
              <a:t> </a:t>
            </a:r>
            <a:r>
              <a:rPr lang="en-US" i="1" dirty="0"/>
              <a:t>sounding</a:t>
            </a:r>
            <a:r>
              <a:rPr lang="en-US" dirty="0"/>
              <a:t>.</a:t>
            </a:r>
            <a:endParaRPr lang="id-ID" dirty="0"/>
          </a:p>
          <a:p>
            <a:endParaRPr lang="id-ID"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2" y="1628800"/>
            <a:ext cx="6215327" cy="315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83500" y="5157193"/>
            <a:ext cx="9409045" cy="369332"/>
          </a:xfrm>
          <a:prstGeom prst="rect">
            <a:avLst/>
          </a:prstGeom>
        </p:spPr>
        <p:txBody>
          <a:bodyPr wrap="square">
            <a:spAutoFit/>
          </a:bodyPr>
          <a:lstStyle/>
          <a:p>
            <a:r>
              <a:rPr lang="sv-SE" b="1" dirty="0" smtClean="0"/>
              <a:t>Gambar 8. Hubungan antara kurva resistivitas semu dengan beda fase. </a:t>
            </a:r>
            <a:endParaRPr lang="id-ID" b="1" dirty="0"/>
          </a:p>
        </p:txBody>
      </p:sp>
      <p:sp>
        <p:nvSpPr>
          <p:cNvPr id="7" name="Rectangle 6"/>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3306919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04667"/>
            <a:ext cx="10972800" cy="5721499"/>
          </a:xfrm>
        </p:spPr>
        <p:style>
          <a:lnRef idx="1">
            <a:schemeClr val="accent2"/>
          </a:lnRef>
          <a:fillRef idx="2">
            <a:schemeClr val="accent2"/>
          </a:fillRef>
          <a:effectRef idx="1">
            <a:schemeClr val="accent2"/>
          </a:effectRef>
          <a:fontRef idx="minor">
            <a:schemeClr val="dk1"/>
          </a:fontRef>
        </p:style>
        <p:txBody>
          <a:bodyPr/>
          <a:lstStyle/>
          <a:p>
            <a:endParaRPr lang="id-ID"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575" y="1484785"/>
            <a:ext cx="7760583" cy="3899693"/>
          </a:xfrm>
          <a:prstGeom prst="rect">
            <a:avLst/>
          </a:prstGeom>
          <a:ln/>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234971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Pendahuluan</a:t>
            </a:r>
            <a:r>
              <a:rPr lang="id-ID" dirty="0" smtClean="0"/>
              <a:t/>
            </a:r>
            <a:br>
              <a:rPr lang="id-ID" dirty="0" smtClean="0"/>
            </a:br>
            <a:endParaRPr lang="id-ID" dirty="0"/>
          </a:p>
        </p:txBody>
      </p:sp>
      <p:sp>
        <p:nvSpPr>
          <p:cNvPr id="3" name="Content Placeholder 2"/>
          <p:cNvSpPr>
            <a:spLocks noGrp="1"/>
          </p:cNvSpPr>
          <p:nvPr>
            <p:ph idx="1"/>
          </p:nvPr>
        </p:nvSpPr>
        <p:spPr>
          <a:xfrm>
            <a:off x="806289" y="1304806"/>
            <a:ext cx="8596668" cy="3880773"/>
          </a:xfrm>
        </p:spPr>
        <p:txBody>
          <a:bodyPr>
            <a:normAutofit lnSpcReduction="10000"/>
          </a:bodyPr>
          <a:lstStyle/>
          <a:p>
            <a:r>
              <a:rPr lang="en-US" sz="2800" dirty="0" err="1"/>
              <a:t>Dalam</a:t>
            </a:r>
            <a:r>
              <a:rPr lang="en-US" sz="2800" dirty="0"/>
              <a:t> </a:t>
            </a:r>
            <a:r>
              <a:rPr lang="en-US" sz="2800" dirty="0" err="1"/>
              <a:t>survei</a:t>
            </a:r>
            <a:r>
              <a:rPr lang="en-US" sz="2800" dirty="0"/>
              <a:t> MT </a:t>
            </a:r>
            <a:r>
              <a:rPr lang="en-US" sz="2800" dirty="0" err="1"/>
              <a:t>medan</a:t>
            </a:r>
            <a:r>
              <a:rPr lang="en-US" sz="2800" dirty="0"/>
              <a:t> EM yang </a:t>
            </a:r>
            <a:r>
              <a:rPr lang="en-US" sz="2800" dirty="0" err="1"/>
              <a:t>terukur</a:t>
            </a:r>
            <a:r>
              <a:rPr lang="en-US" sz="2800" dirty="0"/>
              <a:t>, </a:t>
            </a:r>
            <a:r>
              <a:rPr lang="en-US" sz="2800" dirty="0" err="1"/>
              <a:t>baik</a:t>
            </a:r>
            <a:r>
              <a:rPr lang="en-US" sz="2800" dirty="0"/>
              <a:t> </a:t>
            </a:r>
            <a:r>
              <a:rPr lang="en-US" sz="2800" dirty="0" err="1"/>
              <a:t>medan</a:t>
            </a:r>
            <a:r>
              <a:rPr lang="en-US" sz="2800" dirty="0"/>
              <a:t> primer </a:t>
            </a:r>
            <a:r>
              <a:rPr lang="en-US" sz="2800" dirty="0" err="1"/>
              <a:t>maupun</a:t>
            </a:r>
            <a:r>
              <a:rPr lang="en-US" sz="2800" dirty="0"/>
              <a:t> </a:t>
            </a:r>
            <a:r>
              <a:rPr lang="en-US" sz="2800" dirty="0" err="1"/>
              <a:t>medan</a:t>
            </a:r>
            <a:r>
              <a:rPr lang="en-US" sz="2800" dirty="0"/>
              <a:t> </a:t>
            </a:r>
            <a:r>
              <a:rPr lang="en-US" sz="2800" dirty="0" err="1"/>
              <a:t>sekunder</a:t>
            </a:r>
            <a:r>
              <a:rPr lang="en-US" sz="2800" dirty="0"/>
              <a:t> </a:t>
            </a:r>
            <a:r>
              <a:rPr lang="en-US" sz="2800" dirty="0" err="1"/>
              <a:t>adalah</a:t>
            </a:r>
            <a:r>
              <a:rPr lang="en-US" sz="2800" dirty="0"/>
              <a:t> </a:t>
            </a:r>
            <a:r>
              <a:rPr lang="en-US" sz="2800" dirty="0" err="1"/>
              <a:t>medan</a:t>
            </a:r>
            <a:r>
              <a:rPr lang="en-US" sz="2800" dirty="0"/>
              <a:t> </a:t>
            </a:r>
            <a:r>
              <a:rPr lang="en-US" sz="2800" dirty="0" err="1"/>
              <a:t>totalnya</a:t>
            </a:r>
            <a:r>
              <a:rPr lang="en-US" sz="2800" dirty="0"/>
              <a:t> </a:t>
            </a:r>
            <a:r>
              <a:rPr lang="en-US" sz="2800" dirty="0" err="1"/>
              <a:t>saja</a:t>
            </a:r>
            <a:r>
              <a:rPr lang="en-US" sz="2800" dirty="0"/>
              <a:t>. </a:t>
            </a:r>
            <a:endParaRPr lang="id-ID" sz="2800" dirty="0" smtClean="0"/>
          </a:p>
          <a:p>
            <a:r>
              <a:rPr lang="en-US" sz="2800" dirty="0" err="1" smtClean="0"/>
              <a:t>Hubungan</a:t>
            </a:r>
            <a:r>
              <a:rPr lang="en-US" sz="2800" dirty="0" smtClean="0"/>
              <a:t> </a:t>
            </a:r>
            <a:r>
              <a:rPr lang="en-US" sz="2800" dirty="0" err="1"/>
              <a:t>antara</a:t>
            </a:r>
            <a:r>
              <a:rPr lang="en-US" sz="2800" dirty="0"/>
              <a:t> </a:t>
            </a:r>
            <a:r>
              <a:rPr lang="en-US" sz="2800" dirty="0" err="1"/>
              <a:t>fluktuasi</a:t>
            </a:r>
            <a:r>
              <a:rPr lang="en-US" sz="2800" dirty="0"/>
              <a:t> </a:t>
            </a:r>
            <a:r>
              <a:rPr lang="en-US" sz="2800" dirty="0" err="1"/>
              <a:t>medan</a:t>
            </a:r>
            <a:r>
              <a:rPr lang="en-US" sz="2800" dirty="0"/>
              <a:t> </a:t>
            </a:r>
            <a:r>
              <a:rPr lang="en-US" sz="2800" dirty="0" err="1"/>
              <a:t>listrik</a:t>
            </a:r>
            <a:r>
              <a:rPr lang="en-US" sz="2800" dirty="0"/>
              <a:t> </a:t>
            </a:r>
            <a:r>
              <a:rPr lang="en-US" sz="2800" dirty="0" err="1"/>
              <a:t>dan</a:t>
            </a:r>
            <a:r>
              <a:rPr lang="en-US" sz="2800" dirty="0"/>
              <a:t> </a:t>
            </a:r>
            <a:r>
              <a:rPr lang="en-US" sz="2800" dirty="0" err="1"/>
              <a:t>medan</a:t>
            </a:r>
            <a:r>
              <a:rPr lang="en-US" sz="2800" dirty="0"/>
              <a:t> magnetic </a:t>
            </a:r>
            <a:r>
              <a:rPr lang="en-US" sz="2800" dirty="0" err="1"/>
              <a:t>dirumuskan</a:t>
            </a:r>
            <a:r>
              <a:rPr lang="en-US" sz="2800" dirty="0"/>
              <a:t> </a:t>
            </a:r>
            <a:r>
              <a:rPr lang="en-US" sz="2800" dirty="0" err="1"/>
              <a:t>dalam</a:t>
            </a:r>
            <a:r>
              <a:rPr lang="en-US" sz="2800" dirty="0"/>
              <a:t> </a:t>
            </a:r>
            <a:r>
              <a:rPr lang="en-US" sz="2800" dirty="0" err="1"/>
              <a:t>persamaan</a:t>
            </a:r>
            <a:r>
              <a:rPr lang="en-US" sz="2800" dirty="0"/>
              <a:t> Maxwell </a:t>
            </a:r>
            <a:r>
              <a:rPr lang="en-US" sz="2800" dirty="0" err="1"/>
              <a:t>dan</a:t>
            </a:r>
            <a:r>
              <a:rPr lang="en-US" sz="2800" dirty="0"/>
              <a:t> </a:t>
            </a:r>
            <a:r>
              <a:rPr lang="en-US" sz="2800" dirty="0" err="1"/>
              <a:t>hukum</a:t>
            </a:r>
            <a:r>
              <a:rPr lang="en-US" sz="2800" dirty="0"/>
              <a:t> Ohm</a:t>
            </a:r>
            <a:r>
              <a:rPr lang="en-US" sz="2800" dirty="0" smtClean="0"/>
              <a:t>.</a:t>
            </a:r>
            <a:endParaRPr lang="id-ID" sz="2800" dirty="0" smtClean="0"/>
          </a:p>
          <a:p>
            <a:r>
              <a:rPr lang="en-US" sz="2800" dirty="0" err="1" smtClean="0"/>
              <a:t>Hubungan</a:t>
            </a:r>
            <a:r>
              <a:rPr lang="en-US" sz="2800" dirty="0" smtClean="0"/>
              <a:t> </a:t>
            </a:r>
            <a:r>
              <a:rPr lang="en-US" sz="2800" dirty="0" err="1"/>
              <a:t>tersebut</a:t>
            </a:r>
            <a:r>
              <a:rPr lang="en-US" sz="2800" dirty="0"/>
              <a:t> </a:t>
            </a:r>
            <a:r>
              <a:rPr lang="en-US" sz="2800" dirty="0" err="1"/>
              <a:t>sulit</a:t>
            </a:r>
            <a:r>
              <a:rPr lang="en-US" sz="2800" dirty="0"/>
              <a:t> </a:t>
            </a:r>
            <a:r>
              <a:rPr lang="en-US" sz="2800" dirty="0" err="1"/>
              <a:t>untuk</a:t>
            </a:r>
            <a:r>
              <a:rPr lang="en-US" sz="2800" dirty="0"/>
              <a:t> </a:t>
            </a:r>
            <a:r>
              <a:rPr lang="en-US" sz="2800" dirty="0" err="1"/>
              <a:t>dipecahkan</a:t>
            </a:r>
            <a:r>
              <a:rPr lang="en-US" sz="2800" dirty="0"/>
              <a:t> </a:t>
            </a:r>
            <a:r>
              <a:rPr lang="en-US" sz="2800" dirty="0" err="1"/>
              <a:t>mengingat</a:t>
            </a:r>
            <a:r>
              <a:rPr lang="en-US" sz="2800" dirty="0"/>
              <a:t> </a:t>
            </a:r>
            <a:r>
              <a:rPr lang="en-US" sz="2800" dirty="0" err="1"/>
              <a:t>medan</a:t>
            </a:r>
            <a:r>
              <a:rPr lang="en-US" sz="2800" dirty="0"/>
              <a:t> primer </a:t>
            </a:r>
            <a:r>
              <a:rPr lang="en-US" sz="2800" dirty="0" err="1"/>
              <a:t>dan</a:t>
            </a:r>
            <a:r>
              <a:rPr lang="en-US" sz="2800" dirty="0"/>
              <a:t> </a:t>
            </a:r>
            <a:r>
              <a:rPr lang="en-US" sz="2800" dirty="0" err="1"/>
              <a:t>sekunder</a:t>
            </a:r>
            <a:r>
              <a:rPr lang="en-US" sz="2800" dirty="0"/>
              <a:t> yang </a:t>
            </a:r>
            <a:r>
              <a:rPr lang="en-US" sz="2800" dirty="0" err="1"/>
              <a:t>terekam</a:t>
            </a:r>
            <a:r>
              <a:rPr lang="en-US" sz="2800" dirty="0"/>
              <a:t> </a:t>
            </a:r>
            <a:r>
              <a:rPr lang="en-US" sz="2800" dirty="0" err="1"/>
              <a:t>tidak</a:t>
            </a:r>
            <a:r>
              <a:rPr lang="en-US" sz="2800" dirty="0"/>
              <a:t> </a:t>
            </a:r>
            <a:r>
              <a:rPr lang="en-US" sz="2800" dirty="0" err="1"/>
              <a:t>dapat</a:t>
            </a:r>
            <a:r>
              <a:rPr lang="en-US" sz="2800" dirty="0"/>
              <a:t> </a:t>
            </a:r>
            <a:r>
              <a:rPr lang="en-US" sz="2800" dirty="0" err="1"/>
              <a:t>dipisahkan</a:t>
            </a:r>
            <a:r>
              <a:rPr lang="en-US" sz="2800" dirty="0"/>
              <a:t>.</a:t>
            </a:r>
            <a:endParaRPr lang="id-ID" sz="2800" dirty="0"/>
          </a:p>
          <a:p>
            <a:endParaRPr lang="id-ID" dirty="0"/>
          </a:p>
        </p:txBody>
      </p:sp>
      <p:sp>
        <p:nvSpPr>
          <p:cNvPr id="5" name="Rectangle 4"/>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418841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Pendahuluan</a:t>
            </a:r>
            <a:r>
              <a:rPr lang="id-ID" dirty="0" smtClean="0"/>
              <a:t/>
            </a:r>
            <a:br>
              <a:rPr lang="id-ID" dirty="0" smtClean="0"/>
            </a:br>
            <a:endParaRPr lang="id-ID" dirty="0"/>
          </a:p>
        </p:txBody>
      </p:sp>
      <p:sp>
        <p:nvSpPr>
          <p:cNvPr id="3" name="Content Placeholder 2"/>
          <p:cNvSpPr>
            <a:spLocks noGrp="1"/>
          </p:cNvSpPr>
          <p:nvPr>
            <p:ph idx="1"/>
          </p:nvPr>
        </p:nvSpPr>
        <p:spPr>
          <a:xfrm>
            <a:off x="724227" y="1433760"/>
            <a:ext cx="8596668" cy="3880773"/>
          </a:xfrm>
        </p:spPr>
        <p:txBody>
          <a:bodyPr>
            <a:noAutofit/>
          </a:bodyPr>
          <a:lstStyle/>
          <a:p>
            <a:pPr algn="just"/>
            <a:r>
              <a:rPr lang="en-US" sz="2800" i="1" dirty="0" err="1"/>
              <a:t>Metode</a:t>
            </a:r>
            <a:r>
              <a:rPr lang="en-US" sz="2800" i="1" dirty="0"/>
              <a:t> MT </a:t>
            </a:r>
            <a:r>
              <a:rPr lang="en-US" sz="2800" i="1" dirty="0" err="1"/>
              <a:t>dan</a:t>
            </a:r>
            <a:r>
              <a:rPr lang="en-US" sz="2800" i="1" dirty="0"/>
              <a:t> AMT </a:t>
            </a:r>
            <a:r>
              <a:rPr lang="en-US" sz="2800" dirty="0" err="1"/>
              <a:t>adalah</a:t>
            </a:r>
            <a:r>
              <a:rPr lang="en-US" sz="2800" dirty="0"/>
              <a:t>  </a:t>
            </a:r>
            <a:r>
              <a:rPr lang="en-US" sz="2800" dirty="0" err="1"/>
              <a:t>metode</a:t>
            </a:r>
            <a:r>
              <a:rPr lang="en-US" sz="2800" dirty="0"/>
              <a:t> </a:t>
            </a:r>
            <a:r>
              <a:rPr lang="en-US" sz="2800" dirty="0" err="1"/>
              <a:t>pasif</a:t>
            </a:r>
            <a:r>
              <a:rPr lang="en-US" sz="2800" dirty="0"/>
              <a:t> yang  </a:t>
            </a:r>
            <a:r>
              <a:rPr lang="en-US" sz="2800" dirty="0" err="1"/>
              <a:t>memanfaatkan</a:t>
            </a:r>
            <a:r>
              <a:rPr lang="en-US" sz="2800" dirty="0"/>
              <a:t> </a:t>
            </a:r>
            <a:r>
              <a:rPr lang="en-US" sz="2800" dirty="0" err="1"/>
              <a:t>variasi</a:t>
            </a:r>
            <a:r>
              <a:rPr lang="en-US" sz="2800" dirty="0"/>
              <a:t> </a:t>
            </a:r>
            <a:r>
              <a:rPr lang="en-US" sz="2800" dirty="0" err="1"/>
              <a:t>medan</a:t>
            </a:r>
            <a:r>
              <a:rPr lang="en-US" sz="2800" dirty="0"/>
              <a:t> </a:t>
            </a:r>
            <a:r>
              <a:rPr lang="en-US" sz="2800" dirty="0" err="1"/>
              <a:t>elektromagnetik</a:t>
            </a:r>
            <a:r>
              <a:rPr lang="en-US" sz="2800" dirty="0"/>
              <a:t> yang </a:t>
            </a:r>
            <a:r>
              <a:rPr lang="en-US" sz="2800" dirty="0" err="1"/>
              <a:t>terdapat</a:t>
            </a:r>
            <a:r>
              <a:rPr lang="en-US" sz="2800" dirty="0"/>
              <a:t> </a:t>
            </a:r>
            <a:r>
              <a:rPr lang="en-US" sz="2800" dirty="0" err="1"/>
              <a:t>pada</a:t>
            </a:r>
            <a:r>
              <a:rPr lang="en-US" sz="2800" dirty="0"/>
              <a:t> </a:t>
            </a:r>
            <a:r>
              <a:rPr lang="en-US" sz="2800" dirty="0" err="1"/>
              <a:t>permukaan</a:t>
            </a:r>
            <a:r>
              <a:rPr lang="en-US" sz="2800" dirty="0"/>
              <a:t> </a:t>
            </a:r>
            <a:r>
              <a:rPr lang="en-US" sz="2800" dirty="0" err="1"/>
              <a:t>bumi</a:t>
            </a:r>
            <a:r>
              <a:rPr lang="en-US" sz="2800" dirty="0"/>
              <a:t> yang </a:t>
            </a:r>
            <a:r>
              <a:rPr lang="en-US" sz="2800" dirty="0" err="1"/>
              <a:t>berasal</a:t>
            </a:r>
            <a:r>
              <a:rPr lang="en-US" sz="2800" dirty="0"/>
              <a:t> </a:t>
            </a:r>
            <a:r>
              <a:rPr lang="en-US" sz="2800" dirty="0" err="1"/>
              <a:t>dari</a:t>
            </a:r>
            <a:r>
              <a:rPr lang="en-US" sz="2800" dirty="0"/>
              <a:t> </a:t>
            </a:r>
            <a:r>
              <a:rPr lang="en-US" sz="2800" dirty="0" err="1"/>
              <a:t>batuan</a:t>
            </a:r>
            <a:r>
              <a:rPr lang="en-US" sz="2800" dirty="0"/>
              <a:t> – </a:t>
            </a:r>
            <a:r>
              <a:rPr lang="en-US" sz="2800" dirty="0" err="1"/>
              <a:t>batuan</a:t>
            </a:r>
            <a:r>
              <a:rPr lang="en-US" sz="2800" dirty="0"/>
              <a:t> di </a:t>
            </a:r>
            <a:r>
              <a:rPr lang="en-US" sz="2800" dirty="0" err="1"/>
              <a:t>bawah</a:t>
            </a:r>
            <a:r>
              <a:rPr lang="en-US" sz="2800" dirty="0"/>
              <a:t> </a:t>
            </a:r>
            <a:r>
              <a:rPr lang="en-US" sz="2800" dirty="0" err="1"/>
              <a:t>permukaan</a:t>
            </a:r>
            <a:r>
              <a:rPr lang="en-US" sz="2800" dirty="0"/>
              <a:t> yang </a:t>
            </a:r>
            <a:r>
              <a:rPr lang="en-US" sz="2800" dirty="0" err="1"/>
              <a:t>terinduksi</a:t>
            </a:r>
            <a:r>
              <a:rPr lang="en-US" sz="2800" dirty="0"/>
              <a:t> </a:t>
            </a:r>
            <a:r>
              <a:rPr lang="en-US" sz="2800" dirty="0" err="1"/>
              <a:t>oleh</a:t>
            </a:r>
            <a:r>
              <a:rPr lang="en-US" sz="2800" dirty="0"/>
              <a:t> </a:t>
            </a:r>
            <a:r>
              <a:rPr lang="en-US" sz="2800" dirty="0" err="1"/>
              <a:t>medan</a:t>
            </a:r>
            <a:r>
              <a:rPr lang="en-US" sz="2800" dirty="0"/>
              <a:t> </a:t>
            </a:r>
            <a:r>
              <a:rPr lang="en-US" sz="2800" dirty="0" err="1"/>
              <a:t>elektromagnetik</a:t>
            </a:r>
            <a:r>
              <a:rPr lang="en-US" sz="2800" dirty="0"/>
              <a:t> yang </a:t>
            </a:r>
            <a:r>
              <a:rPr lang="en-US" sz="2800" dirty="0" err="1"/>
              <a:t>terbentuk</a:t>
            </a:r>
            <a:r>
              <a:rPr lang="en-US" sz="2800" dirty="0"/>
              <a:t> </a:t>
            </a:r>
            <a:r>
              <a:rPr lang="en-US" sz="2800" dirty="0" err="1"/>
              <a:t>pada</a:t>
            </a:r>
            <a:r>
              <a:rPr lang="en-US" sz="2800" dirty="0"/>
              <a:t> </a:t>
            </a:r>
            <a:r>
              <a:rPr lang="en-US" sz="2800" dirty="0" err="1"/>
              <a:t>ionosfer</a:t>
            </a:r>
            <a:r>
              <a:rPr lang="en-US" sz="2800" dirty="0"/>
              <a:t> </a:t>
            </a:r>
            <a:r>
              <a:rPr lang="en-US" sz="2800" dirty="0" err="1"/>
              <a:t>bumi</a:t>
            </a:r>
            <a:r>
              <a:rPr lang="en-US" sz="2800" dirty="0"/>
              <a:t>. </a:t>
            </a:r>
            <a:endParaRPr lang="id-ID" sz="2800" dirty="0" smtClean="0"/>
          </a:p>
          <a:p>
            <a:pPr algn="just"/>
            <a:r>
              <a:rPr lang="en-US" sz="2800" dirty="0" err="1" smtClean="0"/>
              <a:t>Variasi</a:t>
            </a:r>
            <a:r>
              <a:rPr lang="en-US" sz="2800" dirty="0" smtClean="0"/>
              <a:t> </a:t>
            </a:r>
            <a:r>
              <a:rPr lang="en-US" sz="2800" dirty="0" err="1"/>
              <a:t>dari</a:t>
            </a:r>
            <a:r>
              <a:rPr lang="en-US" sz="2800" dirty="0"/>
              <a:t> </a:t>
            </a:r>
            <a:r>
              <a:rPr lang="en-US" sz="2800" dirty="0" err="1"/>
              <a:t>medan</a:t>
            </a:r>
            <a:r>
              <a:rPr lang="en-US" sz="2800" dirty="0"/>
              <a:t> </a:t>
            </a:r>
            <a:r>
              <a:rPr lang="en-US" sz="2800" dirty="0" err="1"/>
              <a:t>elektromagnetik</a:t>
            </a:r>
            <a:r>
              <a:rPr lang="en-US" sz="2800" dirty="0"/>
              <a:t> </a:t>
            </a:r>
            <a:r>
              <a:rPr lang="en-US" sz="2800" dirty="0" err="1"/>
              <a:t>ini</a:t>
            </a:r>
            <a:r>
              <a:rPr lang="en-US" sz="2800" dirty="0"/>
              <a:t> yang </a:t>
            </a:r>
            <a:r>
              <a:rPr lang="en-US" sz="2800" dirty="0" err="1"/>
              <a:t>kemudian</a:t>
            </a:r>
            <a:r>
              <a:rPr lang="en-US" sz="2800" dirty="0"/>
              <a:t> </a:t>
            </a:r>
            <a:r>
              <a:rPr lang="en-US" sz="2800" dirty="0" err="1"/>
              <a:t>diukur</a:t>
            </a:r>
            <a:r>
              <a:rPr lang="en-US" sz="2800" dirty="0"/>
              <a:t> </a:t>
            </a:r>
            <a:r>
              <a:rPr lang="en-US" sz="2800" dirty="0" err="1"/>
              <a:t>dan</a:t>
            </a:r>
            <a:r>
              <a:rPr lang="en-US" sz="2800" dirty="0"/>
              <a:t> </a:t>
            </a:r>
            <a:r>
              <a:rPr lang="en-US" sz="2800" dirty="0" err="1"/>
              <a:t>dikonversi</a:t>
            </a:r>
            <a:r>
              <a:rPr lang="en-US" sz="2800" dirty="0"/>
              <a:t> </a:t>
            </a:r>
            <a:r>
              <a:rPr lang="en-US" sz="2800" dirty="0" err="1"/>
              <a:t>menjadi</a:t>
            </a:r>
            <a:r>
              <a:rPr lang="en-US" sz="2800" dirty="0"/>
              <a:t> </a:t>
            </a:r>
            <a:r>
              <a:rPr lang="en-US" sz="2800" dirty="0" err="1"/>
              <a:t>nilai</a:t>
            </a:r>
            <a:r>
              <a:rPr lang="en-US" sz="2800" dirty="0"/>
              <a:t> </a:t>
            </a:r>
            <a:r>
              <a:rPr lang="en-US" sz="2800" dirty="0" err="1"/>
              <a:t>resistivitas</a:t>
            </a:r>
            <a:r>
              <a:rPr lang="en-US" sz="2800" dirty="0"/>
              <a:t> </a:t>
            </a:r>
            <a:r>
              <a:rPr lang="en-US" sz="2800" dirty="0" err="1"/>
              <a:t>batuan</a:t>
            </a:r>
            <a:r>
              <a:rPr lang="en-US" sz="2800" dirty="0"/>
              <a:t>, </a:t>
            </a:r>
            <a:r>
              <a:rPr lang="en-US" sz="2800" dirty="0" err="1"/>
              <a:t>sehingga</a:t>
            </a:r>
            <a:r>
              <a:rPr lang="en-US" sz="2800" dirty="0"/>
              <a:t> </a:t>
            </a:r>
            <a:r>
              <a:rPr lang="en-US" sz="2800" dirty="0" err="1"/>
              <a:t>dapat</a:t>
            </a:r>
            <a:r>
              <a:rPr lang="en-US" sz="2800" dirty="0"/>
              <a:t> </a:t>
            </a:r>
            <a:r>
              <a:rPr lang="en-US" sz="2800" dirty="0" err="1"/>
              <a:t>diketahui</a:t>
            </a:r>
            <a:r>
              <a:rPr lang="en-US" sz="2800" dirty="0"/>
              <a:t> </a:t>
            </a:r>
            <a:r>
              <a:rPr lang="en-US" sz="2800" dirty="0" err="1"/>
              <a:t>gambaran</a:t>
            </a:r>
            <a:r>
              <a:rPr lang="en-US" sz="2800" dirty="0"/>
              <a:t> di </a:t>
            </a:r>
            <a:r>
              <a:rPr lang="en-US" sz="2800" dirty="0" err="1"/>
              <a:t>bawah</a:t>
            </a:r>
            <a:r>
              <a:rPr lang="en-US" sz="2800" dirty="0"/>
              <a:t> </a:t>
            </a:r>
            <a:r>
              <a:rPr lang="en-US" sz="2800" dirty="0" err="1"/>
              <a:t>permukaan</a:t>
            </a:r>
            <a:r>
              <a:rPr lang="en-US" sz="2800" dirty="0"/>
              <a:t> </a:t>
            </a:r>
            <a:r>
              <a:rPr lang="en-US" sz="2800" dirty="0" err="1"/>
              <a:t>bumi</a:t>
            </a:r>
            <a:r>
              <a:rPr lang="en-US" sz="2800" dirty="0"/>
              <a:t>.</a:t>
            </a:r>
            <a:endParaRPr lang="id-ID" sz="2800" dirty="0"/>
          </a:p>
          <a:p>
            <a:endParaRPr lang="id-ID" sz="2800" dirty="0"/>
          </a:p>
        </p:txBody>
      </p:sp>
      <p:sp>
        <p:nvSpPr>
          <p:cNvPr id="5" name="Rectangle 4"/>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201174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Konsep</a:t>
            </a:r>
            <a:r>
              <a:rPr lang="en-US" b="1" dirty="0"/>
              <a:t> </a:t>
            </a:r>
            <a:r>
              <a:rPr lang="en-US" b="1" dirty="0" err="1"/>
              <a:t>Dasar</a:t>
            </a:r>
            <a:r>
              <a:rPr lang="en-US" b="1" dirty="0"/>
              <a:t> </a:t>
            </a:r>
            <a:r>
              <a:rPr lang="en-US" b="1" dirty="0" err="1"/>
              <a:t>Metode</a:t>
            </a:r>
            <a:r>
              <a:rPr lang="en-US" b="1" dirty="0"/>
              <a:t> </a:t>
            </a:r>
            <a:r>
              <a:rPr lang="en-US" b="1" i="1" dirty="0"/>
              <a:t>MT</a:t>
            </a:r>
            <a:r>
              <a:rPr lang="id-ID" dirty="0"/>
              <a:t/>
            </a:r>
            <a:br>
              <a:rPr lang="id-ID" dirty="0"/>
            </a:br>
            <a:endParaRPr lang="id-ID" dirty="0"/>
          </a:p>
        </p:txBody>
      </p:sp>
      <p:sp>
        <p:nvSpPr>
          <p:cNvPr id="3" name="Content Placeholder 2"/>
          <p:cNvSpPr>
            <a:spLocks noGrp="1"/>
          </p:cNvSpPr>
          <p:nvPr>
            <p:ph idx="1"/>
          </p:nvPr>
        </p:nvSpPr>
        <p:spPr/>
        <p:txBody>
          <a:bodyPr>
            <a:normAutofit/>
          </a:bodyPr>
          <a:lstStyle/>
          <a:p>
            <a:r>
              <a:rPr lang="en-US" sz="2800" dirty="0" err="1"/>
              <a:t>Sumber</a:t>
            </a:r>
            <a:r>
              <a:rPr lang="en-US" sz="2800" dirty="0"/>
              <a:t> </a:t>
            </a:r>
            <a:r>
              <a:rPr lang="en-US" sz="2800" dirty="0" err="1"/>
              <a:t>dari</a:t>
            </a:r>
            <a:r>
              <a:rPr lang="en-US" sz="2800" dirty="0"/>
              <a:t> </a:t>
            </a:r>
            <a:r>
              <a:rPr lang="en-US" sz="2800" dirty="0" err="1"/>
              <a:t>metode</a:t>
            </a:r>
            <a:r>
              <a:rPr lang="en-US" sz="2800" dirty="0"/>
              <a:t> </a:t>
            </a:r>
            <a:r>
              <a:rPr lang="en-US" sz="2800" i="1" dirty="0"/>
              <a:t>MT </a:t>
            </a:r>
            <a:r>
              <a:rPr lang="en-US" sz="2800" dirty="0" err="1"/>
              <a:t>adalah</a:t>
            </a:r>
            <a:r>
              <a:rPr lang="en-US" sz="2800" dirty="0"/>
              <a:t> </a:t>
            </a:r>
            <a:r>
              <a:rPr lang="en-US" sz="2800" dirty="0" err="1"/>
              <a:t>arus</a:t>
            </a:r>
            <a:r>
              <a:rPr lang="en-US" sz="2800" dirty="0"/>
              <a:t> </a:t>
            </a:r>
            <a:r>
              <a:rPr lang="en-US" sz="2800" dirty="0" err="1"/>
              <a:t>telurik</a:t>
            </a:r>
            <a:r>
              <a:rPr lang="en-US" sz="2800" dirty="0"/>
              <a:t> </a:t>
            </a:r>
            <a:r>
              <a:rPr lang="en-US" sz="2800" dirty="0" err="1"/>
              <a:t>alami</a:t>
            </a:r>
            <a:r>
              <a:rPr lang="en-US" sz="2800" dirty="0"/>
              <a:t> yang </a:t>
            </a:r>
            <a:r>
              <a:rPr lang="en-US" sz="2800" dirty="0" err="1"/>
              <a:t>terbentuk</a:t>
            </a:r>
            <a:r>
              <a:rPr lang="en-US" sz="2800" dirty="0"/>
              <a:t> </a:t>
            </a:r>
            <a:r>
              <a:rPr lang="en-US" sz="2800" dirty="0" err="1"/>
              <a:t>pada</a:t>
            </a:r>
            <a:r>
              <a:rPr lang="en-US" sz="2800" dirty="0"/>
              <a:t> </a:t>
            </a:r>
            <a:r>
              <a:rPr lang="en-US" sz="2800" dirty="0" err="1"/>
              <a:t>ionosfer</a:t>
            </a:r>
            <a:r>
              <a:rPr lang="en-US" sz="2800" dirty="0"/>
              <a:t> </a:t>
            </a:r>
            <a:r>
              <a:rPr lang="en-US" sz="2800" dirty="0" err="1"/>
              <a:t>bumi</a:t>
            </a:r>
            <a:r>
              <a:rPr lang="en-US" sz="2800" dirty="0"/>
              <a:t>, yang </a:t>
            </a:r>
            <a:r>
              <a:rPr lang="en-US" sz="2800" dirty="0" err="1"/>
              <a:t>ditransmisikan</a:t>
            </a:r>
            <a:r>
              <a:rPr lang="en-US" sz="2800" dirty="0"/>
              <a:t> </a:t>
            </a:r>
            <a:r>
              <a:rPr lang="en-US" sz="2800" dirty="0" err="1"/>
              <a:t>ke</a:t>
            </a:r>
            <a:r>
              <a:rPr lang="en-US" sz="2800" dirty="0"/>
              <a:t> </a:t>
            </a:r>
            <a:r>
              <a:rPr lang="en-US" sz="2800" dirty="0" err="1"/>
              <a:t>dalam</a:t>
            </a:r>
            <a:r>
              <a:rPr lang="en-US" sz="2800" dirty="0"/>
              <a:t> </a:t>
            </a:r>
            <a:r>
              <a:rPr lang="en-US" sz="2800" dirty="0" err="1"/>
              <a:t>permukaan</a:t>
            </a:r>
            <a:r>
              <a:rPr lang="en-US" sz="2800" dirty="0"/>
              <a:t> </a:t>
            </a:r>
            <a:r>
              <a:rPr lang="en-US" sz="2800" dirty="0" err="1"/>
              <a:t>bumi</a:t>
            </a:r>
            <a:r>
              <a:rPr lang="en-US" sz="2800" dirty="0"/>
              <a:t>. </a:t>
            </a:r>
            <a:endParaRPr lang="id-ID" sz="2800" dirty="0" smtClean="0"/>
          </a:p>
          <a:p>
            <a:r>
              <a:rPr lang="en-US" sz="2800" dirty="0" err="1" smtClean="0"/>
              <a:t>Arus</a:t>
            </a:r>
            <a:r>
              <a:rPr lang="en-US" sz="2800" dirty="0" smtClean="0"/>
              <a:t> </a:t>
            </a:r>
            <a:r>
              <a:rPr lang="en-US" sz="2800" dirty="0" err="1"/>
              <a:t>telurik</a:t>
            </a:r>
            <a:r>
              <a:rPr lang="en-US" sz="2800" dirty="0"/>
              <a:t> yang </a:t>
            </a:r>
            <a:r>
              <a:rPr lang="en-US" sz="2800" dirty="0" err="1"/>
              <a:t>masuk</a:t>
            </a:r>
            <a:r>
              <a:rPr lang="en-US" sz="2800" dirty="0"/>
              <a:t> </a:t>
            </a:r>
            <a:r>
              <a:rPr lang="en-US" sz="2800" dirty="0" err="1"/>
              <a:t>ke</a:t>
            </a:r>
            <a:r>
              <a:rPr lang="en-US" sz="2800" dirty="0"/>
              <a:t> </a:t>
            </a:r>
            <a:r>
              <a:rPr lang="en-US" sz="2800" dirty="0" err="1"/>
              <a:t>dalam</a:t>
            </a:r>
            <a:r>
              <a:rPr lang="en-US" sz="2800" dirty="0"/>
              <a:t> </a:t>
            </a:r>
            <a:r>
              <a:rPr lang="en-US" sz="2800" dirty="0" err="1"/>
              <a:t>permukaan</a:t>
            </a:r>
            <a:r>
              <a:rPr lang="en-US" sz="2800" dirty="0"/>
              <a:t> </a:t>
            </a:r>
            <a:r>
              <a:rPr lang="en-US" sz="2800" dirty="0" err="1"/>
              <a:t>bumi</a:t>
            </a:r>
            <a:r>
              <a:rPr lang="en-US" sz="2800" dirty="0"/>
              <a:t> yang </a:t>
            </a:r>
            <a:r>
              <a:rPr lang="en-US" sz="2800" dirty="0" err="1"/>
              <a:t>mengenai</a:t>
            </a:r>
            <a:r>
              <a:rPr lang="en-US" sz="2800" dirty="0"/>
              <a:t> medium </a:t>
            </a:r>
            <a:r>
              <a:rPr lang="en-US" sz="2800" dirty="0" err="1"/>
              <a:t>konduktif</a:t>
            </a:r>
            <a:r>
              <a:rPr lang="en-US" sz="2800" dirty="0"/>
              <a:t> </a:t>
            </a:r>
            <a:r>
              <a:rPr lang="en-US" sz="2800" dirty="0" err="1"/>
              <a:t>akan</a:t>
            </a:r>
            <a:r>
              <a:rPr lang="en-US" sz="2800" dirty="0"/>
              <a:t> </a:t>
            </a:r>
            <a:r>
              <a:rPr lang="en-US" sz="2800" dirty="0" err="1"/>
              <a:t>menyebabkan</a:t>
            </a:r>
            <a:r>
              <a:rPr lang="en-US" sz="2800" dirty="0"/>
              <a:t> </a:t>
            </a:r>
            <a:r>
              <a:rPr lang="en-US" sz="2800" dirty="0" err="1"/>
              <a:t>terjadi</a:t>
            </a:r>
            <a:r>
              <a:rPr lang="en-US" sz="2800" dirty="0"/>
              <a:t> </a:t>
            </a:r>
            <a:r>
              <a:rPr lang="en-US" sz="2800" dirty="0" err="1"/>
              <a:t>nya</a:t>
            </a:r>
            <a:r>
              <a:rPr lang="en-US" sz="2800" dirty="0"/>
              <a:t> GGL </a:t>
            </a:r>
            <a:r>
              <a:rPr lang="en-US" sz="2800" dirty="0" err="1"/>
              <a:t>induksi</a:t>
            </a:r>
            <a:r>
              <a:rPr lang="en-US" sz="2800" dirty="0"/>
              <a:t>  yang </a:t>
            </a:r>
            <a:r>
              <a:rPr lang="en-US" sz="2800" dirty="0" err="1"/>
              <a:t>menimbulkan</a:t>
            </a:r>
            <a:r>
              <a:rPr lang="en-US" sz="2800" dirty="0"/>
              <a:t> </a:t>
            </a:r>
            <a:r>
              <a:rPr lang="en-US" sz="2800" dirty="0" err="1"/>
              <a:t>arus</a:t>
            </a:r>
            <a:r>
              <a:rPr lang="en-US" sz="2800" dirty="0"/>
              <a:t> Eddy. </a:t>
            </a:r>
            <a:endParaRPr lang="id-ID" sz="2800" dirty="0"/>
          </a:p>
        </p:txBody>
      </p:sp>
      <p:sp>
        <p:nvSpPr>
          <p:cNvPr id="5" name="Rectangle 4"/>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3207462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116632"/>
            <a:ext cx="10972800" cy="1123528"/>
          </a:xfrm>
        </p:spPr>
        <p:txBody>
          <a:bodyPr/>
          <a:lstStyle/>
          <a:p>
            <a:r>
              <a:rPr lang="en-US" sz="3600" b="1" dirty="0" err="1" smtClean="0"/>
              <a:t>Konsep</a:t>
            </a:r>
            <a:r>
              <a:rPr lang="en-US" sz="3600" b="1" dirty="0" smtClean="0"/>
              <a:t> </a:t>
            </a:r>
            <a:r>
              <a:rPr lang="en-US" sz="3600" b="1" dirty="0" err="1" smtClean="0"/>
              <a:t>Dasar</a:t>
            </a:r>
            <a:r>
              <a:rPr lang="en-US" sz="3600" b="1" dirty="0" smtClean="0"/>
              <a:t> </a:t>
            </a:r>
            <a:r>
              <a:rPr lang="en-US" sz="3600" b="1" dirty="0" err="1" smtClean="0"/>
              <a:t>Metode</a:t>
            </a:r>
            <a:r>
              <a:rPr lang="en-US" sz="3600" b="1" dirty="0" smtClean="0"/>
              <a:t> </a:t>
            </a:r>
            <a:r>
              <a:rPr lang="en-US" sz="3600" b="1" i="1" dirty="0" smtClean="0"/>
              <a:t>MT</a:t>
            </a:r>
            <a:endParaRPr lang="id-ID" sz="3600" dirty="0"/>
          </a:p>
        </p:txBody>
      </p:sp>
      <p:sp>
        <p:nvSpPr>
          <p:cNvPr id="3" name="Content Placeholder 2"/>
          <p:cNvSpPr>
            <a:spLocks noGrp="1"/>
          </p:cNvSpPr>
          <p:nvPr>
            <p:ph idx="1"/>
          </p:nvPr>
        </p:nvSpPr>
        <p:spPr>
          <a:xfrm>
            <a:off x="609600" y="1268760"/>
            <a:ext cx="10972800" cy="5184576"/>
          </a:xfrm>
        </p:spPr>
        <p:txBody>
          <a:bodyPr>
            <a:normAutofit lnSpcReduction="10000"/>
          </a:bodyPr>
          <a:lstStyle/>
          <a:p>
            <a:r>
              <a:rPr lang="en-US" sz="2800" dirty="0" err="1" smtClean="0"/>
              <a:t>Akibat</a:t>
            </a:r>
            <a:r>
              <a:rPr lang="id-ID" sz="2800" dirty="0" smtClean="0"/>
              <a:t> </a:t>
            </a:r>
            <a:r>
              <a:rPr lang="en-US" sz="2800" dirty="0" err="1" smtClean="0"/>
              <a:t>adanya</a:t>
            </a:r>
            <a:r>
              <a:rPr lang="en-US" sz="2800" dirty="0" smtClean="0"/>
              <a:t> </a:t>
            </a:r>
            <a:r>
              <a:rPr lang="en-US" sz="2800" dirty="0" err="1"/>
              <a:t>arus</a:t>
            </a:r>
            <a:r>
              <a:rPr lang="en-US" sz="2800" dirty="0"/>
              <a:t> Eddy, </a:t>
            </a:r>
            <a:r>
              <a:rPr lang="en-US" sz="2800" dirty="0" err="1"/>
              <a:t>timbul</a:t>
            </a:r>
            <a:r>
              <a:rPr lang="en-US" sz="2800" dirty="0"/>
              <a:t> </a:t>
            </a:r>
            <a:r>
              <a:rPr lang="en-US" sz="2800" dirty="0" err="1"/>
              <a:t>medan</a:t>
            </a:r>
            <a:r>
              <a:rPr lang="en-US" sz="2800" dirty="0"/>
              <a:t> </a:t>
            </a:r>
            <a:r>
              <a:rPr lang="en-US" sz="2800" dirty="0" err="1"/>
              <a:t>elektromagnetik</a:t>
            </a:r>
            <a:r>
              <a:rPr lang="en-US" sz="2800" dirty="0"/>
              <a:t> </a:t>
            </a:r>
            <a:r>
              <a:rPr lang="en-US" sz="2800" dirty="0" err="1"/>
              <a:t>sekunder</a:t>
            </a:r>
            <a:r>
              <a:rPr lang="en-US" sz="2800" dirty="0"/>
              <a:t>. </a:t>
            </a:r>
            <a:r>
              <a:rPr lang="en-US" sz="2800" dirty="0" err="1"/>
              <a:t>Nilai</a:t>
            </a:r>
            <a:r>
              <a:rPr lang="en-US" sz="2800" dirty="0"/>
              <a:t> </a:t>
            </a:r>
            <a:r>
              <a:rPr lang="en-US" sz="2800" dirty="0" err="1"/>
              <a:t>variasi</a:t>
            </a:r>
            <a:r>
              <a:rPr lang="en-US" sz="2800" dirty="0"/>
              <a:t> </a:t>
            </a:r>
            <a:r>
              <a:rPr lang="en-US" sz="2800" dirty="0" err="1"/>
              <a:t>medan</a:t>
            </a:r>
            <a:r>
              <a:rPr lang="en-US" sz="2800" dirty="0"/>
              <a:t> </a:t>
            </a:r>
            <a:r>
              <a:rPr lang="en-US" sz="2800" dirty="0" err="1"/>
              <a:t>elektromagnetik</a:t>
            </a:r>
            <a:r>
              <a:rPr lang="en-US" sz="2800" dirty="0"/>
              <a:t> yang </a:t>
            </a:r>
            <a:r>
              <a:rPr lang="en-US" sz="2800" dirty="0" err="1"/>
              <a:t>diukur</a:t>
            </a:r>
            <a:r>
              <a:rPr lang="en-US" sz="2800" dirty="0"/>
              <a:t> </a:t>
            </a:r>
            <a:r>
              <a:rPr lang="en-US" sz="2800" dirty="0" err="1"/>
              <a:t>adalah</a:t>
            </a:r>
            <a:r>
              <a:rPr lang="en-US" sz="2800" dirty="0"/>
              <a:t> </a:t>
            </a:r>
            <a:r>
              <a:rPr lang="en-US" sz="2800" dirty="0" err="1"/>
              <a:t>resultan</a:t>
            </a:r>
            <a:r>
              <a:rPr lang="en-US" sz="2800" dirty="0"/>
              <a:t> </a:t>
            </a:r>
            <a:r>
              <a:rPr lang="en-US" sz="2800" dirty="0" err="1"/>
              <a:t>dari</a:t>
            </a:r>
            <a:r>
              <a:rPr lang="en-US" sz="2800" dirty="0"/>
              <a:t> </a:t>
            </a:r>
            <a:r>
              <a:rPr lang="en-US" sz="2800" dirty="0" err="1"/>
              <a:t>medan</a:t>
            </a:r>
            <a:r>
              <a:rPr lang="en-US" sz="2800" dirty="0"/>
              <a:t> </a:t>
            </a:r>
            <a:r>
              <a:rPr lang="en-US" sz="2800" dirty="0" err="1"/>
              <a:t>elektromagnetik</a:t>
            </a:r>
            <a:r>
              <a:rPr lang="en-US" sz="2800" dirty="0"/>
              <a:t> primer </a:t>
            </a:r>
            <a:r>
              <a:rPr lang="en-US" sz="2800" dirty="0" err="1"/>
              <a:t>dan</a:t>
            </a:r>
            <a:r>
              <a:rPr lang="en-US" sz="2800" dirty="0"/>
              <a:t> </a:t>
            </a:r>
            <a:r>
              <a:rPr lang="en-US" sz="2800" dirty="0" err="1"/>
              <a:t>sekunder</a:t>
            </a:r>
            <a:r>
              <a:rPr lang="en-US" sz="2800" dirty="0" smtClean="0"/>
              <a:t>.</a:t>
            </a:r>
            <a:endParaRPr lang="id-ID" sz="2800" dirty="0" smtClean="0"/>
          </a:p>
          <a:p>
            <a:pPr marL="0" indent="0">
              <a:buNone/>
            </a:pPr>
            <a:r>
              <a:rPr lang="id-ID" sz="2000" dirty="0" smtClean="0"/>
              <a:t>                                            </a:t>
            </a:r>
          </a:p>
          <a:p>
            <a:endParaRPr lang="id-ID" sz="2000" dirty="0"/>
          </a:p>
          <a:p>
            <a:endParaRPr lang="id-ID" sz="2000" dirty="0" smtClean="0"/>
          </a:p>
          <a:p>
            <a:endParaRPr lang="id-ID" sz="2000" dirty="0"/>
          </a:p>
          <a:p>
            <a:endParaRPr lang="id-ID" sz="2000" dirty="0" smtClean="0"/>
          </a:p>
          <a:p>
            <a:endParaRPr lang="id-ID" sz="2000" dirty="0"/>
          </a:p>
          <a:p>
            <a:endParaRPr lang="id-ID" sz="2000" dirty="0" smtClean="0"/>
          </a:p>
          <a:p>
            <a:pPr marL="0" indent="0" algn="ctr">
              <a:buNone/>
            </a:pPr>
            <a:r>
              <a:rPr lang="id-ID" sz="2000" dirty="0" smtClean="0"/>
              <a:t>               Gambar 1. Konfigurasi MT.</a:t>
            </a:r>
            <a:endParaRPr lang="id-ID"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755" y="3573016"/>
            <a:ext cx="489654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185258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413" y="116632"/>
            <a:ext cx="10972800" cy="907504"/>
          </a:xfrm>
        </p:spPr>
        <p:txBody>
          <a:bodyPr/>
          <a:lstStyle/>
          <a:p>
            <a:r>
              <a:rPr lang="en-US" sz="3200" b="1" dirty="0" err="1" smtClean="0"/>
              <a:t>Konsep</a:t>
            </a:r>
            <a:r>
              <a:rPr lang="en-US" sz="3200" b="1" dirty="0" smtClean="0"/>
              <a:t> </a:t>
            </a:r>
            <a:r>
              <a:rPr lang="en-US" sz="3200" b="1" dirty="0" err="1" smtClean="0"/>
              <a:t>Dasar</a:t>
            </a:r>
            <a:r>
              <a:rPr lang="en-US" sz="3200" b="1" dirty="0" smtClean="0"/>
              <a:t> </a:t>
            </a:r>
            <a:r>
              <a:rPr lang="en-US" sz="3200" b="1" dirty="0" err="1" smtClean="0"/>
              <a:t>Metode</a:t>
            </a:r>
            <a:r>
              <a:rPr lang="en-US" sz="3200" b="1" dirty="0" smtClean="0"/>
              <a:t> </a:t>
            </a:r>
            <a:r>
              <a:rPr lang="en-US" sz="3200" b="1" i="1" dirty="0" smtClean="0"/>
              <a:t>MT</a:t>
            </a:r>
            <a:endParaRPr lang="id-ID" sz="3200" dirty="0"/>
          </a:p>
        </p:txBody>
      </p:sp>
      <p:sp>
        <p:nvSpPr>
          <p:cNvPr id="3" name="Content Placeholder 2"/>
          <p:cNvSpPr>
            <a:spLocks noGrp="1"/>
          </p:cNvSpPr>
          <p:nvPr>
            <p:ph idx="1"/>
          </p:nvPr>
        </p:nvSpPr>
        <p:spPr>
          <a:xfrm>
            <a:off x="609600" y="1268760"/>
            <a:ext cx="10972800" cy="5112568"/>
          </a:xfrm>
        </p:spPr>
        <p:txBody>
          <a:bodyPr>
            <a:normAutofit/>
          </a:bodyPr>
          <a:lstStyle/>
          <a:p>
            <a:r>
              <a:rPr lang="en-US" dirty="0" err="1"/>
              <a:t>Pada</a:t>
            </a:r>
            <a:r>
              <a:rPr lang="en-US" dirty="0"/>
              <a:t> </a:t>
            </a:r>
            <a:r>
              <a:rPr lang="en-US" dirty="0" err="1"/>
              <a:t>pengukuran</a:t>
            </a:r>
            <a:r>
              <a:rPr lang="en-US" dirty="0"/>
              <a:t> </a:t>
            </a:r>
            <a:r>
              <a:rPr lang="en-US" dirty="0" err="1"/>
              <a:t>metode</a:t>
            </a:r>
            <a:r>
              <a:rPr lang="en-US" dirty="0"/>
              <a:t> </a:t>
            </a:r>
            <a:r>
              <a:rPr lang="en-US" i="1" dirty="0"/>
              <a:t>MT</a:t>
            </a:r>
            <a:r>
              <a:rPr lang="en-US" dirty="0"/>
              <a:t>, </a:t>
            </a:r>
            <a:r>
              <a:rPr lang="en-US" dirty="0" err="1"/>
              <a:t>digunakan</a:t>
            </a:r>
            <a:r>
              <a:rPr lang="en-US" dirty="0"/>
              <a:t> </a:t>
            </a:r>
            <a:r>
              <a:rPr lang="en-US" dirty="0" err="1"/>
              <a:t>dua</a:t>
            </a:r>
            <a:r>
              <a:rPr lang="en-US" dirty="0"/>
              <a:t> </a:t>
            </a:r>
            <a:r>
              <a:rPr lang="en-US" dirty="0" err="1"/>
              <a:t>komponen</a:t>
            </a:r>
            <a:r>
              <a:rPr lang="en-US" dirty="0"/>
              <a:t> </a:t>
            </a:r>
            <a:r>
              <a:rPr lang="en-US" dirty="0" err="1"/>
              <a:t>medan</a:t>
            </a:r>
            <a:r>
              <a:rPr lang="en-US" dirty="0"/>
              <a:t> </a:t>
            </a:r>
            <a:r>
              <a:rPr lang="en-US" dirty="0" err="1"/>
              <a:t>listrik</a:t>
            </a:r>
            <a:r>
              <a:rPr lang="en-US" dirty="0"/>
              <a:t> (</a:t>
            </a:r>
            <a:r>
              <a:rPr lang="en-US" i="1" dirty="0"/>
              <a:t>Ex</a:t>
            </a:r>
            <a:r>
              <a:rPr lang="en-US" dirty="0"/>
              <a:t>, </a:t>
            </a:r>
            <a:r>
              <a:rPr lang="en-US" i="1" dirty="0" err="1"/>
              <a:t>Ey</a:t>
            </a:r>
            <a:r>
              <a:rPr lang="en-US" dirty="0"/>
              <a:t>), </a:t>
            </a:r>
            <a:r>
              <a:rPr lang="en-US" dirty="0" err="1"/>
              <a:t>dan</a:t>
            </a:r>
            <a:r>
              <a:rPr lang="en-US" dirty="0"/>
              <a:t> </a:t>
            </a:r>
            <a:r>
              <a:rPr lang="en-US" dirty="0" err="1"/>
              <a:t>tiga</a:t>
            </a:r>
            <a:r>
              <a:rPr lang="en-US" dirty="0"/>
              <a:t> </a:t>
            </a:r>
            <a:r>
              <a:rPr lang="en-US" dirty="0" err="1"/>
              <a:t>komponen</a:t>
            </a:r>
            <a:r>
              <a:rPr lang="en-US" dirty="0"/>
              <a:t> </a:t>
            </a:r>
            <a:r>
              <a:rPr lang="en-US" dirty="0" err="1"/>
              <a:t>medan</a:t>
            </a:r>
            <a:r>
              <a:rPr lang="en-US" dirty="0"/>
              <a:t> magnet (</a:t>
            </a:r>
            <a:r>
              <a:rPr lang="en-US" i="1" dirty="0" err="1"/>
              <a:t>Hx</a:t>
            </a:r>
            <a:r>
              <a:rPr lang="en-US" dirty="0"/>
              <a:t>, </a:t>
            </a:r>
            <a:r>
              <a:rPr lang="en-US" i="1" dirty="0" err="1"/>
              <a:t>Hy</a:t>
            </a:r>
            <a:r>
              <a:rPr lang="en-US" dirty="0"/>
              <a:t>, </a:t>
            </a:r>
            <a:r>
              <a:rPr lang="en-US" i="1" dirty="0"/>
              <a:t>Hz</a:t>
            </a:r>
            <a:r>
              <a:rPr lang="en-US" dirty="0"/>
              <a:t>).   </a:t>
            </a:r>
            <a:endParaRPr lang="id-ID" dirty="0" smtClean="0"/>
          </a:p>
          <a:p>
            <a:r>
              <a:rPr lang="en-US" dirty="0" err="1" smtClean="0"/>
              <a:t>Pengukuran</a:t>
            </a:r>
            <a:r>
              <a:rPr lang="en-US" dirty="0" smtClean="0"/>
              <a:t> </a:t>
            </a:r>
            <a:r>
              <a:rPr lang="en-US" dirty="0" err="1"/>
              <a:t>dilakukan</a:t>
            </a:r>
            <a:r>
              <a:rPr lang="en-US" dirty="0"/>
              <a:t> </a:t>
            </a:r>
            <a:r>
              <a:rPr lang="en-US" dirty="0" err="1"/>
              <a:t>dengan</a:t>
            </a:r>
            <a:r>
              <a:rPr lang="en-US" dirty="0"/>
              <a:t> </a:t>
            </a:r>
            <a:r>
              <a:rPr lang="en-US" dirty="0" err="1"/>
              <a:t>cara</a:t>
            </a:r>
            <a:r>
              <a:rPr lang="en-US" dirty="0"/>
              <a:t> </a:t>
            </a:r>
            <a:r>
              <a:rPr lang="en-US" dirty="0" err="1"/>
              <a:t>menanam</a:t>
            </a:r>
            <a:r>
              <a:rPr lang="en-US" dirty="0"/>
              <a:t> </a:t>
            </a:r>
            <a:r>
              <a:rPr lang="en-US" dirty="0" err="1"/>
              <a:t>elektroda</a:t>
            </a:r>
            <a:r>
              <a:rPr lang="en-US" dirty="0"/>
              <a:t> </a:t>
            </a:r>
            <a:r>
              <a:rPr lang="en-US" dirty="0" err="1"/>
              <a:t>sesuai</a:t>
            </a:r>
            <a:r>
              <a:rPr lang="en-US" dirty="0"/>
              <a:t> </a:t>
            </a:r>
            <a:r>
              <a:rPr lang="en-US" dirty="0" err="1"/>
              <a:t>dengan</a:t>
            </a:r>
            <a:r>
              <a:rPr lang="en-US" dirty="0"/>
              <a:t> </a:t>
            </a:r>
            <a:r>
              <a:rPr lang="id-ID" b="1" dirty="0" smtClean="0"/>
              <a:t>gambar </a:t>
            </a:r>
            <a:r>
              <a:rPr lang="en-US" b="1" dirty="0" smtClean="0"/>
              <a:t>1</a:t>
            </a:r>
            <a:r>
              <a:rPr lang="en-US" b="1" dirty="0"/>
              <a:t>. </a:t>
            </a:r>
            <a:r>
              <a:rPr lang="en-US" dirty="0" err="1"/>
              <a:t>Selanjutnya</a:t>
            </a:r>
            <a:r>
              <a:rPr lang="en-US" dirty="0"/>
              <a:t> </a:t>
            </a:r>
            <a:r>
              <a:rPr lang="en-US" dirty="0" err="1"/>
              <a:t>menanam</a:t>
            </a:r>
            <a:r>
              <a:rPr lang="en-US" dirty="0"/>
              <a:t> </a:t>
            </a:r>
            <a:r>
              <a:rPr lang="en-US" dirty="0" err="1"/>
              <a:t>koil</a:t>
            </a:r>
            <a:r>
              <a:rPr lang="en-US" dirty="0"/>
              <a:t>  </a:t>
            </a:r>
            <a:r>
              <a:rPr lang="en-US" dirty="0" err="1"/>
              <a:t>sedalam</a:t>
            </a:r>
            <a:r>
              <a:rPr lang="en-US" dirty="0"/>
              <a:t> </a:t>
            </a:r>
            <a:r>
              <a:rPr lang="en-US" dirty="0" err="1"/>
              <a:t>kurang</a:t>
            </a:r>
            <a:r>
              <a:rPr lang="en-US" dirty="0"/>
              <a:t>  </a:t>
            </a:r>
            <a:r>
              <a:rPr lang="en-US" dirty="0" err="1"/>
              <a:t>lebih</a:t>
            </a:r>
            <a:r>
              <a:rPr lang="en-US" dirty="0"/>
              <a:t>  15  cm agar  </a:t>
            </a:r>
            <a:r>
              <a:rPr lang="en-US" dirty="0" err="1"/>
              <a:t>tidak</a:t>
            </a:r>
            <a:r>
              <a:rPr lang="en-US" dirty="0"/>
              <a:t>  </a:t>
            </a:r>
            <a:r>
              <a:rPr lang="en-US" dirty="0" err="1"/>
              <a:t>terganggu</a:t>
            </a:r>
            <a:r>
              <a:rPr lang="en-US" dirty="0"/>
              <a:t>  </a:t>
            </a:r>
            <a:r>
              <a:rPr lang="en-US" dirty="0" err="1"/>
              <a:t>oleh</a:t>
            </a:r>
            <a:r>
              <a:rPr lang="en-US" dirty="0"/>
              <a:t>  </a:t>
            </a:r>
            <a:r>
              <a:rPr lang="en-US" i="1" dirty="0"/>
              <a:t>noise</a:t>
            </a:r>
            <a:r>
              <a:rPr lang="en-US" i="1" dirty="0" smtClean="0"/>
              <a:t>.</a:t>
            </a:r>
            <a:endParaRPr lang="id-ID" i="1" dirty="0" smtClean="0"/>
          </a:p>
          <a:p>
            <a:r>
              <a:rPr lang="en-US" dirty="0" err="1"/>
              <a:t>Langkah</a:t>
            </a:r>
            <a:r>
              <a:rPr lang="en-US" dirty="0"/>
              <a:t> </a:t>
            </a:r>
            <a:r>
              <a:rPr lang="en-US" dirty="0" err="1"/>
              <a:t>terakhir</a:t>
            </a:r>
            <a:r>
              <a:rPr lang="en-US" dirty="0"/>
              <a:t>  </a:t>
            </a:r>
            <a:r>
              <a:rPr lang="en-US" dirty="0" err="1"/>
              <a:t>yaitu</a:t>
            </a:r>
            <a:r>
              <a:rPr lang="en-US" dirty="0"/>
              <a:t> </a:t>
            </a:r>
            <a:r>
              <a:rPr lang="en-US" dirty="0" err="1"/>
              <a:t>melakukan</a:t>
            </a:r>
            <a:r>
              <a:rPr lang="en-US" dirty="0"/>
              <a:t> </a:t>
            </a:r>
            <a:r>
              <a:rPr lang="en-US" dirty="0" err="1"/>
              <a:t>pencatatan</a:t>
            </a:r>
            <a:r>
              <a:rPr lang="en-US" dirty="0"/>
              <a:t> data </a:t>
            </a:r>
            <a:r>
              <a:rPr lang="en-US" dirty="0" err="1"/>
              <a:t>variasi</a:t>
            </a:r>
            <a:r>
              <a:rPr lang="en-US" dirty="0"/>
              <a:t> </a:t>
            </a:r>
            <a:r>
              <a:rPr lang="en-US" dirty="0" err="1"/>
              <a:t>medan</a:t>
            </a:r>
            <a:r>
              <a:rPr lang="en-US" dirty="0"/>
              <a:t>  magnet </a:t>
            </a:r>
            <a:r>
              <a:rPr lang="en-US" dirty="0" err="1"/>
              <a:t>dan</a:t>
            </a:r>
            <a:r>
              <a:rPr lang="en-US" dirty="0"/>
              <a:t> </a:t>
            </a:r>
            <a:r>
              <a:rPr lang="en-US" dirty="0" err="1"/>
              <a:t>medan</a:t>
            </a:r>
            <a:r>
              <a:rPr lang="en-US" dirty="0"/>
              <a:t> </a:t>
            </a:r>
            <a:r>
              <a:rPr lang="en-US" dirty="0" err="1"/>
              <a:t>listrik</a:t>
            </a:r>
            <a:r>
              <a:rPr lang="en-US" dirty="0"/>
              <a:t> </a:t>
            </a:r>
            <a:r>
              <a:rPr lang="en-US" dirty="0" err="1"/>
              <a:t>sesuai</a:t>
            </a:r>
            <a:r>
              <a:rPr lang="en-US" dirty="0"/>
              <a:t> </a:t>
            </a:r>
            <a:r>
              <a:rPr lang="en-US" dirty="0" err="1"/>
              <a:t>dengan</a:t>
            </a:r>
            <a:r>
              <a:rPr lang="en-US" dirty="0"/>
              <a:t> </a:t>
            </a:r>
            <a:r>
              <a:rPr lang="en-US" dirty="0" err="1"/>
              <a:t>kedalaman</a:t>
            </a:r>
            <a:r>
              <a:rPr lang="en-US" dirty="0"/>
              <a:t> yang </a:t>
            </a:r>
            <a:r>
              <a:rPr lang="en-US" dirty="0" err="1"/>
              <a:t>diinginkan</a:t>
            </a:r>
            <a:r>
              <a:rPr lang="en-US" dirty="0"/>
              <a:t>. </a:t>
            </a:r>
            <a:endParaRPr lang="id-ID" dirty="0" smtClean="0"/>
          </a:p>
          <a:p>
            <a:r>
              <a:rPr lang="en-US" i="1" dirty="0" smtClean="0"/>
              <a:t>Filtering </a:t>
            </a:r>
            <a:r>
              <a:rPr lang="en-US" dirty="0" err="1"/>
              <a:t>dapat</a:t>
            </a:r>
            <a:r>
              <a:rPr lang="en-US" dirty="0"/>
              <a:t> </a:t>
            </a:r>
            <a:r>
              <a:rPr lang="en-US" dirty="0" err="1"/>
              <a:t>digunakan</a:t>
            </a:r>
            <a:r>
              <a:rPr lang="en-US" dirty="0"/>
              <a:t> </a:t>
            </a:r>
            <a:r>
              <a:rPr lang="en-US" dirty="0" err="1"/>
              <a:t>pada</a:t>
            </a:r>
            <a:r>
              <a:rPr lang="en-US" dirty="0"/>
              <a:t> </a:t>
            </a:r>
            <a:r>
              <a:rPr lang="en-US" dirty="0" err="1"/>
              <a:t>saat</a:t>
            </a:r>
            <a:r>
              <a:rPr lang="en-US" dirty="0"/>
              <a:t> </a:t>
            </a:r>
            <a:r>
              <a:rPr lang="en-US" dirty="0" err="1"/>
              <a:t>akuisisi</a:t>
            </a:r>
            <a:r>
              <a:rPr lang="en-US" dirty="0"/>
              <a:t> data </a:t>
            </a:r>
            <a:r>
              <a:rPr lang="en-US" dirty="0" err="1"/>
              <a:t>untuk</a:t>
            </a:r>
            <a:r>
              <a:rPr lang="en-US" dirty="0"/>
              <a:t> </a:t>
            </a:r>
            <a:r>
              <a:rPr lang="en-US" dirty="0" err="1"/>
              <a:t>memperoleh</a:t>
            </a:r>
            <a:r>
              <a:rPr lang="en-US" dirty="0"/>
              <a:t> data yang </a:t>
            </a:r>
            <a:r>
              <a:rPr lang="en-US" dirty="0" err="1"/>
              <a:t>diinginkan</a:t>
            </a:r>
            <a:r>
              <a:rPr lang="en-US" dirty="0"/>
              <a:t>. </a:t>
            </a:r>
            <a:r>
              <a:rPr lang="en-US" dirty="0" err="1"/>
              <a:t>Jenis</a:t>
            </a:r>
            <a:r>
              <a:rPr lang="en-US" dirty="0"/>
              <a:t> – </a:t>
            </a:r>
            <a:r>
              <a:rPr lang="en-US" dirty="0" err="1"/>
              <a:t>jenis</a:t>
            </a:r>
            <a:r>
              <a:rPr lang="en-US" dirty="0"/>
              <a:t> </a:t>
            </a:r>
            <a:r>
              <a:rPr lang="en-US" i="1" dirty="0"/>
              <a:t>filter </a:t>
            </a:r>
            <a:r>
              <a:rPr lang="en-US" dirty="0"/>
              <a:t>yang </a:t>
            </a:r>
            <a:r>
              <a:rPr lang="en-US" dirty="0" err="1"/>
              <a:t>dapat</a:t>
            </a:r>
            <a:r>
              <a:rPr lang="en-US" dirty="0"/>
              <a:t> </a:t>
            </a:r>
            <a:r>
              <a:rPr lang="en-US" dirty="0" err="1"/>
              <a:t>digunakan</a:t>
            </a:r>
            <a:r>
              <a:rPr lang="en-US" dirty="0"/>
              <a:t> </a:t>
            </a:r>
            <a:r>
              <a:rPr lang="en-US" dirty="0" err="1"/>
              <a:t>antara</a:t>
            </a:r>
            <a:r>
              <a:rPr lang="en-US" dirty="0"/>
              <a:t> lain </a:t>
            </a:r>
            <a:r>
              <a:rPr lang="en-US" i="1" dirty="0"/>
              <a:t>low-pass filter</a:t>
            </a:r>
            <a:r>
              <a:rPr lang="en-US" dirty="0"/>
              <a:t>, </a:t>
            </a:r>
            <a:r>
              <a:rPr lang="en-US" i="1" dirty="0"/>
              <a:t>high-pass filter</a:t>
            </a:r>
            <a:r>
              <a:rPr lang="en-US" dirty="0"/>
              <a:t>, </a:t>
            </a:r>
            <a:r>
              <a:rPr lang="en-US" dirty="0" err="1"/>
              <a:t>dan</a:t>
            </a:r>
            <a:r>
              <a:rPr lang="en-US" dirty="0"/>
              <a:t> </a:t>
            </a:r>
            <a:r>
              <a:rPr lang="en-US" i="1" dirty="0"/>
              <a:t>band-pass filter.</a:t>
            </a:r>
            <a:endParaRPr lang="id-ID" dirty="0"/>
          </a:p>
          <a:p>
            <a:endParaRPr lang="id-ID" dirty="0"/>
          </a:p>
        </p:txBody>
      </p:sp>
      <p:sp>
        <p:nvSpPr>
          <p:cNvPr id="5" name="Rectangle 4"/>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1598442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Parameter-Parameter yang </a:t>
            </a:r>
            <a:r>
              <a:rPr lang="en-US" sz="4400" b="1" dirty="0" err="1"/>
              <a:t>Digunakan</a:t>
            </a:r>
            <a:r>
              <a:rPr lang="en-US" sz="4400" b="1" dirty="0"/>
              <a:t> </a:t>
            </a:r>
            <a:r>
              <a:rPr lang="en-US" sz="4400" b="1" dirty="0" err="1"/>
              <a:t>dalam</a:t>
            </a:r>
            <a:r>
              <a:rPr lang="en-US" sz="4400" b="1" dirty="0"/>
              <a:t> </a:t>
            </a:r>
            <a:r>
              <a:rPr lang="en-US" sz="4400" b="1" i="1" dirty="0"/>
              <a:t>MT Series</a:t>
            </a:r>
            <a:endParaRPr lang="id-ID" sz="4400" dirty="0"/>
          </a:p>
        </p:txBody>
      </p:sp>
      <p:sp>
        <p:nvSpPr>
          <p:cNvPr id="3" name="Content Placeholder 2"/>
          <p:cNvSpPr>
            <a:spLocks noGrp="1"/>
          </p:cNvSpPr>
          <p:nvPr>
            <p:ph idx="1"/>
          </p:nvPr>
        </p:nvSpPr>
        <p:spPr/>
        <p:txBody>
          <a:bodyPr>
            <a:normAutofit/>
          </a:bodyPr>
          <a:lstStyle/>
          <a:p>
            <a:pPr marL="571500" indent="-571500">
              <a:buAutoNum type="romanUcPeriod"/>
            </a:pPr>
            <a:r>
              <a:rPr lang="en-US" b="1" i="1" u="sng" dirty="0" smtClean="0"/>
              <a:t>Skin Depth</a:t>
            </a:r>
            <a:endParaRPr lang="id-ID" b="1" i="1" u="sng" dirty="0" smtClean="0"/>
          </a:p>
          <a:p>
            <a:r>
              <a:rPr lang="en-US" dirty="0" err="1"/>
              <a:t>Persamaan</a:t>
            </a:r>
            <a:r>
              <a:rPr lang="en-US" dirty="0"/>
              <a:t> paling </a:t>
            </a:r>
            <a:r>
              <a:rPr lang="en-US" dirty="0" err="1"/>
              <a:t>umum</a:t>
            </a:r>
            <a:r>
              <a:rPr lang="en-US" dirty="0"/>
              <a:t> yang </a:t>
            </a:r>
            <a:r>
              <a:rPr lang="en-US" dirty="0" err="1"/>
              <a:t>digunakan</a:t>
            </a:r>
            <a:r>
              <a:rPr lang="en-US" dirty="0"/>
              <a:t> </a:t>
            </a:r>
            <a:r>
              <a:rPr lang="en-US" dirty="0" err="1"/>
              <a:t>dalam</a:t>
            </a:r>
            <a:r>
              <a:rPr lang="en-US" dirty="0"/>
              <a:t> </a:t>
            </a:r>
            <a:r>
              <a:rPr lang="en-US" dirty="0" err="1"/>
              <a:t>metode</a:t>
            </a:r>
            <a:r>
              <a:rPr lang="en-US" dirty="0"/>
              <a:t> </a:t>
            </a:r>
            <a:r>
              <a:rPr lang="en-US" dirty="0" err="1"/>
              <a:t>elektromagnetik</a:t>
            </a:r>
            <a:r>
              <a:rPr lang="en-US" dirty="0"/>
              <a:t> (EM) </a:t>
            </a:r>
            <a:r>
              <a:rPr lang="en-US" dirty="0" err="1"/>
              <a:t>untuk</a:t>
            </a:r>
            <a:r>
              <a:rPr lang="en-US" dirty="0"/>
              <a:t> domain </a:t>
            </a:r>
            <a:r>
              <a:rPr lang="en-US" dirty="0" err="1"/>
              <a:t>frekuensi</a:t>
            </a:r>
            <a:r>
              <a:rPr lang="en-US" dirty="0"/>
              <a:t> </a:t>
            </a:r>
            <a:r>
              <a:rPr lang="en-US" dirty="0" err="1"/>
              <a:t>adalah</a:t>
            </a:r>
            <a:r>
              <a:rPr lang="en-US" dirty="0"/>
              <a:t> </a:t>
            </a:r>
            <a:r>
              <a:rPr lang="en-US" i="1" dirty="0"/>
              <a:t>skin depth</a:t>
            </a:r>
            <a:r>
              <a:rPr lang="en-US" dirty="0"/>
              <a:t>. </a:t>
            </a:r>
            <a:endParaRPr lang="id-ID" dirty="0" smtClean="0"/>
          </a:p>
          <a:p>
            <a:r>
              <a:rPr lang="en-US" i="1" dirty="0" smtClean="0"/>
              <a:t>Skin </a:t>
            </a:r>
            <a:r>
              <a:rPr lang="en-US" i="1" dirty="0"/>
              <a:t>depth </a:t>
            </a:r>
            <a:r>
              <a:rPr lang="en-US" dirty="0" err="1"/>
              <a:t>adalah</a:t>
            </a:r>
            <a:r>
              <a:rPr lang="en-US" dirty="0"/>
              <a:t> </a:t>
            </a:r>
            <a:r>
              <a:rPr lang="en-US" dirty="0" err="1"/>
              <a:t>nilai</a:t>
            </a:r>
            <a:r>
              <a:rPr lang="en-US" dirty="0"/>
              <a:t> </a:t>
            </a:r>
            <a:r>
              <a:rPr lang="en-US" dirty="0" err="1"/>
              <a:t>kedalaman</a:t>
            </a:r>
            <a:r>
              <a:rPr lang="en-US" dirty="0"/>
              <a:t> </a:t>
            </a:r>
            <a:r>
              <a:rPr lang="en-US" dirty="0" err="1"/>
              <a:t>gelombang</a:t>
            </a:r>
            <a:r>
              <a:rPr lang="en-US" dirty="0"/>
              <a:t> di </a:t>
            </a:r>
            <a:r>
              <a:rPr lang="en-US" dirty="0" err="1"/>
              <a:t>mana</a:t>
            </a:r>
            <a:r>
              <a:rPr lang="en-US" dirty="0"/>
              <a:t> </a:t>
            </a:r>
            <a:r>
              <a:rPr lang="en-US" dirty="0" err="1"/>
              <a:t>amplitudo</a:t>
            </a:r>
            <a:r>
              <a:rPr lang="en-US" dirty="0"/>
              <a:t> </a:t>
            </a:r>
            <a:r>
              <a:rPr lang="en-US" dirty="0" err="1"/>
              <a:t>gelombang</a:t>
            </a:r>
            <a:r>
              <a:rPr lang="en-US" dirty="0"/>
              <a:t> </a:t>
            </a:r>
            <a:r>
              <a:rPr lang="en-US" dirty="0" err="1"/>
              <a:t>telah</a:t>
            </a:r>
            <a:r>
              <a:rPr lang="en-US" dirty="0"/>
              <a:t> </a:t>
            </a:r>
            <a:r>
              <a:rPr lang="en-US" dirty="0" err="1"/>
              <a:t>teratenuasi</a:t>
            </a:r>
            <a:r>
              <a:rPr lang="en-US" dirty="0"/>
              <a:t> </a:t>
            </a:r>
            <a:r>
              <a:rPr lang="en-US" dirty="0" err="1"/>
              <a:t>hingga</a:t>
            </a:r>
            <a:r>
              <a:rPr lang="en-US" dirty="0"/>
              <a:t> </a:t>
            </a:r>
            <a:r>
              <a:rPr lang="en-US" dirty="0" err="1"/>
              <a:t>tersisa</a:t>
            </a:r>
            <a:r>
              <a:rPr lang="en-US" dirty="0"/>
              <a:t> 37% </a:t>
            </a:r>
            <a:r>
              <a:rPr lang="en-US" dirty="0" err="1"/>
              <a:t>dari</a:t>
            </a:r>
            <a:r>
              <a:rPr lang="en-US" dirty="0"/>
              <a:t> </a:t>
            </a:r>
            <a:r>
              <a:rPr lang="en-US" dirty="0" err="1"/>
              <a:t>nilai</a:t>
            </a:r>
            <a:r>
              <a:rPr lang="en-US" dirty="0"/>
              <a:t> </a:t>
            </a:r>
            <a:r>
              <a:rPr lang="en-US" dirty="0" err="1"/>
              <a:t>semula</a:t>
            </a:r>
            <a:r>
              <a:rPr lang="en-US" dirty="0"/>
              <a:t>.</a:t>
            </a:r>
            <a:endParaRPr lang="id-ID" dirty="0"/>
          </a:p>
          <a:p>
            <a:r>
              <a:rPr lang="en-US" dirty="0"/>
              <a:t>Medan EM yang </a:t>
            </a:r>
            <a:r>
              <a:rPr lang="en-US" dirty="0" err="1"/>
              <a:t>merambat</a:t>
            </a:r>
            <a:r>
              <a:rPr lang="en-US" dirty="0"/>
              <a:t> </a:t>
            </a:r>
            <a:r>
              <a:rPr lang="en-US" dirty="0" err="1"/>
              <a:t>ke</a:t>
            </a:r>
            <a:r>
              <a:rPr lang="en-US" dirty="0"/>
              <a:t> </a:t>
            </a:r>
            <a:r>
              <a:rPr lang="en-US" dirty="0" err="1"/>
              <a:t>dalam</a:t>
            </a:r>
            <a:r>
              <a:rPr lang="en-US" dirty="0"/>
              <a:t> </a:t>
            </a:r>
            <a:r>
              <a:rPr lang="en-US" dirty="0" err="1"/>
              <a:t>bumi</a:t>
            </a:r>
            <a:r>
              <a:rPr lang="en-US" dirty="0"/>
              <a:t> </a:t>
            </a:r>
            <a:r>
              <a:rPr lang="en-US" dirty="0" err="1"/>
              <a:t>akan</a:t>
            </a:r>
            <a:r>
              <a:rPr lang="en-US" dirty="0"/>
              <a:t> </a:t>
            </a:r>
            <a:r>
              <a:rPr lang="en-US" dirty="0" err="1"/>
              <a:t>mengalami</a:t>
            </a:r>
            <a:r>
              <a:rPr lang="en-US" dirty="0"/>
              <a:t> </a:t>
            </a:r>
            <a:r>
              <a:rPr lang="en-US" dirty="0" err="1"/>
              <a:t>pelemahan</a:t>
            </a:r>
            <a:r>
              <a:rPr lang="en-US" dirty="0"/>
              <a:t>. </a:t>
            </a:r>
            <a:r>
              <a:rPr lang="en-US" dirty="0" err="1"/>
              <a:t>Pelemahan</a:t>
            </a:r>
            <a:r>
              <a:rPr lang="en-US" dirty="0"/>
              <a:t> </a:t>
            </a:r>
            <a:r>
              <a:rPr lang="en-US" dirty="0" err="1"/>
              <a:t>ini</a:t>
            </a:r>
            <a:r>
              <a:rPr lang="en-US" dirty="0"/>
              <a:t> </a:t>
            </a:r>
            <a:r>
              <a:rPr lang="en-US" dirty="0" err="1"/>
              <a:t>akan</a:t>
            </a:r>
            <a:r>
              <a:rPr lang="en-US" dirty="0"/>
              <a:t> </a:t>
            </a:r>
            <a:r>
              <a:rPr lang="en-US" dirty="0" err="1"/>
              <a:t>tergantung</a:t>
            </a:r>
            <a:r>
              <a:rPr lang="en-US" dirty="0"/>
              <a:t> </a:t>
            </a:r>
            <a:r>
              <a:rPr lang="en-US" dirty="0" err="1"/>
              <a:t>oleh</a:t>
            </a:r>
            <a:r>
              <a:rPr lang="en-US" dirty="0"/>
              <a:t> </a:t>
            </a:r>
            <a:r>
              <a:rPr lang="en-US" dirty="0" err="1"/>
              <a:t>frekuensi</a:t>
            </a:r>
            <a:r>
              <a:rPr lang="en-US" dirty="0"/>
              <a:t> </a:t>
            </a:r>
            <a:r>
              <a:rPr lang="en-US" dirty="0" err="1"/>
              <a:t>dan</a:t>
            </a:r>
            <a:r>
              <a:rPr lang="en-US" dirty="0"/>
              <a:t> </a:t>
            </a:r>
            <a:r>
              <a:rPr lang="en-US" dirty="0" err="1"/>
              <a:t>hambatan</a:t>
            </a:r>
            <a:r>
              <a:rPr lang="en-US" dirty="0"/>
              <a:t> </a:t>
            </a:r>
            <a:r>
              <a:rPr lang="en-US" dirty="0" err="1"/>
              <a:t>listrik</a:t>
            </a:r>
            <a:r>
              <a:rPr lang="en-US" dirty="0"/>
              <a:t> </a:t>
            </a:r>
            <a:r>
              <a:rPr lang="en-US" dirty="0" err="1"/>
              <a:t>dari</a:t>
            </a:r>
            <a:r>
              <a:rPr lang="en-US" dirty="0"/>
              <a:t> </a:t>
            </a:r>
            <a:r>
              <a:rPr lang="en-US" dirty="0" err="1"/>
              <a:t>bumi</a:t>
            </a:r>
            <a:r>
              <a:rPr lang="en-US" dirty="0"/>
              <a:t> yang </a:t>
            </a:r>
            <a:r>
              <a:rPr lang="en-US" dirty="0" err="1"/>
              <a:t>dihubungkan</a:t>
            </a:r>
            <a:r>
              <a:rPr lang="en-US" dirty="0"/>
              <a:t> </a:t>
            </a:r>
            <a:r>
              <a:rPr lang="en-US" dirty="0" err="1"/>
              <a:t>oleh</a:t>
            </a:r>
            <a:r>
              <a:rPr lang="en-US" dirty="0"/>
              <a:t> </a:t>
            </a:r>
            <a:r>
              <a:rPr lang="en-US" dirty="0" err="1"/>
              <a:t>persamaan</a:t>
            </a:r>
            <a:r>
              <a:rPr lang="en-US" dirty="0"/>
              <a:t>:</a:t>
            </a:r>
            <a:endParaRPr lang="id-ID" dirty="0"/>
          </a:p>
          <a:p>
            <a:pPr marL="0" indent="0">
              <a:buNone/>
            </a:pPr>
            <a:r>
              <a:rPr lang="en-US" dirty="0"/>
              <a:t/>
            </a:r>
            <a:br>
              <a:rPr lang="en-US" dirty="0"/>
            </a:br>
            <a:endParaRPr lang="id-ID" u="sng" dirty="0"/>
          </a:p>
          <a:p>
            <a:endParaRPr lang="id-ID"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084" t="45471" r="32166" b="44384"/>
          <a:stretch/>
        </p:blipFill>
        <p:spPr bwMode="auto">
          <a:xfrm>
            <a:off x="3119669" y="5174086"/>
            <a:ext cx="7104789" cy="122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27381" y="6237312"/>
            <a:ext cx="2710422" cy="369332"/>
          </a:xfrm>
          <a:prstGeom prst="rect">
            <a:avLst/>
          </a:prstGeom>
        </p:spPr>
        <p:txBody>
          <a:bodyPr wrap="none">
            <a:spAutoFit/>
          </a:bodyPr>
          <a:lstStyle/>
          <a:p>
            <a:r>
              <a:rPr lang="id-ID" i="1" dirty="0">
                <a:solidFill>
                  <a:srgbClr val="FF0000"/>
                </a:solidFill>
                <a:latin typeface="+mj-lt"/>
              </a:rPr>
              <a:t>Febria Anita, S.Si., M.Sc</a:t>
            </a:r>
          </a:p>
        </p:txBody>
      </p:sp>
    </p:spTree>
    <p:extLst>
      <p:ext uri="{BB962C8B-B14F-4D97-AF65-F5344CB8AC3E}">
        <p14:creationId xmlns:p14="http://schemas.microsoft.com/office/powerpoint/2010/main" val="413387639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TM02900688[[fn=Facet]]</Template>
  <TotalTime>852</TotalTime>
  <Words>1644</Words>
  <Application>Microsoft Office PowerPoint</Application>
  <PresentationFormat>Custom</PresentationFormat>
  <Paragraphs>132</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Facet</vt:lpstr>
      <vt:lpstr>   METODE GEORESISTIVITAS DAN ELEKTROMAGNETIK  METODE MAGNETOTELLURIC</vt:lpstr>
      <vt:lpstr>POKOK BAHASAN</vt:lpstr>
      <vt:lpstr>Pendahuluan </vt:lpstr>
      <vt:lpstr>Pendahuluan </vt:lpstr>
      <vt:lpstr>Pendahuluan </vt:lpstr>
      <vt:lpstr>Konsep Dasar Metode MT </vt:lpstr>
      <vt:lpstr>Konsep Dasar Metode MT</vt:lpstr>
      <vt:lpstr>Konsep Dasar Metode MT</vt:lpstr>
      <vt:lpstr>Parameter-Parameter yang Digunakan dalam MT Series</vt:lpstr>
      <vt:lpstr>Parameter-Parameter yang Digunakan dalam MT Series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Resolusi dan Kedalaman</vt:lpstr>
      <vt:lpstr>Akuisisi Data Metode Magnetotellurik</vt:lpstr>
      <vt:lpstr>Akuisisi Data Metode Magnetotellurik</vt:lpstr>
      <vt:lpstr>Berikut merupakan langkah – langkah pengambilan data Magnetotelluric secara umum</vt:lpstr>
      <vt:lpstr>PowerPoint Presentation</vt:lpstr>
      <vt:lpstr>PowerPoint Presentation</vt:lpstr>
      <vt:lpstr>PowerPoint Presentation</vt:lpstr>
      <vt:lpstr>PowerPoint Presentation</vt:lpstr>
      <vt:lpstr>PowerPoint Presentation</vt:lpstr>
      <vt:lpstr>MT Sounding </vt:lpstr>
      <vt:lpstr>PowerPoint Presentation</vt:lpstr>
      <vt:lpstr>   Perbedaan Fase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SISTEM INFORMASI</dc:title>
  <dc:creator>Windows User</dc:creator>
  <cp:lastModifiedBy>ismail - [2010]</cp:lastModifiedBy>
  <cp:revision>29</cp:revision>
  <dcterms:created xsi:type="dcterms:W3CDTF">2019-04-08T14:20:26Z</dcterms:created>
  <dcterms:modified xsi:type="dcterms:W3CDTF">2021-03-19T05:13:13Z</dcterms:modified>
</cp:coreProperties>
</file>