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76" r:id="rId15"/>
    <p:sldId id="277" r:id="rId16"/>
    <p:sldId id="278" r:id="rId17"/>
    <p:sldId id="268" r:id="rId18"/>
    <p:sldId id="269" r:id="rId19"/>
    <p:sldId id="271" r:id="rId20"/>
    <p:sldId id="272" r:id="rId21"/>
    <p:sldId id="273" r:id="rId22"/>
    <p:sldId id="270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B9A10-DE41-4E15-9A7D-9DE62425B970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C97DD-8EA0-471D-B677-08B1FC453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D7F55-C56A-4938-85D0-C1D5E0B4C1AD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Materi 13 - Sosialisasi/Pelatihan Depdiknas 2006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9B92B-D0AC-43C3-810C-A282B0C050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6BF033-0DDE-427D-B8E0-E247FEF78FB9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69F8D7-D060-4F9C-806A-F9C336A4D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PENGEMBANGAN MEDIA PEMBELAJARAN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488" y="-99452"/>
            <a:ext cx="8028746" cy="1431552"/>
          </a:xfrm>
        </p:spPr>
        <p:txBody>
          <a:bodyPr/>
          <a:lstStyle/>
          <a:p>
            <a:pPr>
              <a:defRPr/>
            </a:pPr>
            <a:r>
              <a:rPr lang="id-ID" sz="2400" dirty="0" smtClean="0">
                <a:solidFill>
                  <a:srgbClr val="FFFF00"/>
                </a:solidFill>
              </a:rPr>
              <a:t>Prinsip </a:t>
            </a:r>
            <a:r>
              <a:rPr lang="de-DE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FFFF00"/>
                </a:solidFill>
              </a:rPr>
              <a:t>Media Pembelajara</a:t>
            </a:r>
            <a:r>
              <a:rPr lang="de-DE" dirty="0" smtClean="0">
                <a:solidFill>
                  <a:srgbClr val="FFFF00"/>
                </a:solidFill>
              </a:rPr>
              <a:t/>
            </a:r>
            <a:br>
              <a:rPr lang="de-DE" dirty="0" smtClean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57409" y="841842"/>
            <a:ext cx="18471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endParaRPr lang="id-ID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57409" y="841842"/>
            <a:ext cx="18471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endParaRPr lang="id-ID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57409" y="841842"/>
            <a:ext cx="18471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endParaRPr lang="id-ID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657409" y="841842"/>
            <a:ext cx="18471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endParaRPr lang="id-ID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57409" y="841842"/>
            <a:ext cx="18471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endParaRPr lang="id-ID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43500" y="2781861"/>
            <a:ext cx="2383870" cy="21599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32" tIns="45716" rIns="91432" bIns="45716" anchor="ctr"/>
          <a:lstStyle/>
          <a:p>
            <a:pPr>
              <a:defRPr/>
            </a:pPr>
            <a:r>
              <a:rPr lang="id-ID" sz="1700" b="1" dirty="0"/>
              <a:t>Media </a:t>
            </a:r>
            <a:r>
              <a:rPr lang="id-ID" sz="1700" b="1" dirty="0">
                <a:solidFill>
                  <a:srgbClr val="FF0000"/>
                </a:solidFill>
              </a:rPr>
              <a:t>Pembelajaran</a:t>
            </a:r>
            <a:r>
              <a:rPr lang="sv-SE" sz="1700" b="1" dirty="0"/>
              <a:t>.</a:t>
            </a:r>
            <a:r>
              <a:rPr lang="en-US" sz="1700" b="1" dirty="0"/>
              <a:t> 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152037" y="2689412"/>
            <a:ext cx="1583417" cy="215993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32" tIns="45716" rIns="91432" bIns="45716" anchor="ctr"/>
          <a:lstStyle/>
          <a:p>
            <a:pPr>
              <a:defRPr/>
            </a:pPr>
            <a:r>
              <a:rPr lang="sv-SE" b="1" dirty="0"/>
              <a:t> </a:t>
            </a:r>
            <a:r>
              <a:rPr lang="id-ID" b="1" dirty="0"/>
              <a:t>7 M </a:t>
            </a:r>
          </a:p>
          <a:p>
            <a:pPr>
              <a:defRPr/>
            </a:pPr>
            <a:r>
              <a:rPr lang="id-ID" b="1" dirty="0">
                <a:solidFill>
                  <a:schemeClr val="bg1">
                    <a:lumMod val="75000"/>
                  </a:schemeClr>
                </a:solidFill>
              </a:rPr>
              <a:t>Media</a:t>
            </a:r>
          </a:p>
          <a:p>
            <a:pPr>
              <a:defRPr/>
            </a:pPr>
            <a:r>
              <a:rPr lang="id-ID" b="1" dirty="0"/>
              <a:t>Pembelajaran</a:t>
            </a:r>
            <a:endParaRPr lang="en-US" b="1" dirty="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562600" y="152400"/>
            <a:ext cx="3313473" cy="64714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sv-SE" sz="2000" b="1" dirty="0">
                <a:solidFill>
                  <a:srgbClr val="FFFF66"/>
                </a:solidFill>
              </a:rPr>
              <a:t>1. </a:t>
            </a:r>
            <a:r>
              <a:rPr lang="id-ID" sz="2000" b="1" dirty="0">
                <a:solidFill>
                  <a:srgbClr val="FFFF66"/>
                </a:solidFill>
              </a:rPr>
              <a:t>Mudah</a:t>
            </a:r>
            <a:r>
              <a:rPr lang="en-US" sz="2000" b="1" dirty="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562600" y="1143000"/>
            <a:ext cx="3313473" cy="648541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sv-SE" sz="2000" b="1" dirty="0">
                <a:solidFill>
                  <a:srgbClr val="FFFF66"/>
                </a:solidFill>
              </a:rPr>
              <a:t>2. </a:t>
            </a:r>
            <a:r>
              <a:rPr lang="id-ID" sz="2000" b="1" dirty="0">
                <a:solidFill>
                  <a:srgbClr val="FFFF66"/>
                </a:solidFill>
              </a:rPr>
              <a:t>Murah</a:t>
            </a:r>
            <a:endParaRPr lang="en-US" sz="2000" b="1" dirty="0">
              <a:solidFill>
                <a:srgbClr val="FFFF66"/>
              </a:solidFill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38800" y="2133600"/>
            <a:ext cx="3313473" cy="64854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marL="342106" indent="-342106"/>
            <a:r>
              <a:rPr lang="sv-SE" sz="2000" b="1" dirty="0">
                <a:solidFill>
                  <a:srgbClr val="FFFF66"/>
                </a:solidFill>
              </a:rPr>
              <a:t>3. </a:t>
            </a:r>
            <a:r>
              <a:rPr lang="id-ID" sz="2000" b="1" dirty="0">
                <a:solidFill>
                  <a:srgbClr val="FFFF66"/>
                </a:solidFill>
              </a:rPr>
              <a:t>Menarik</a:t>
            </a:r>
            <a:endParaRPr lang="sv-SE" sz="2000" b="1" dirty="0">
              <a:solidFill>
                <a:srgbClr val="FFFF66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638800" y="4038600"/>
            <a:ext cx="3313473" cy="64854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sv-SE" sz="2000" b="1" dirty="0">
                <a:solidFill>
                  <a:srgbClr val="FFFF66"/>
                </a:solidFill>
              </a:rPr>
              <a:t>5. </a:t>
            </a:r>
            <a:r>
              <a:rPr lang="id-ID" sz="2000" b="1" dirty="0">
                <a:solidFill>
                  <a:srgbClr val="FFFF66"/>
                </a:solidFill>
              </a:rPr>
              <a:t>Mustajab</a:t>
            </a:r>
            <a:endParaRPr lang="en-US" sz="2000" b="1" dirty="0">
              <a:solidFill>
                <a:srgbClr val="FFFF66"/>
              </a:solidFill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638800" y="3124200"/>
            <a:ext cx="3313473" cy="64714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sv-SE" sz="2000" b="1" dirty="0">
                <a:solidFill>
                  <a:srgbClr val="FFFF66"/>
                </a:solidFill>
              </a:rPr>
              <a:t>4. </a:t>
            </a:r>
            <a:r>
              <a:rPr lang="id-ID" sz="2000" b="1" dirty="0">
                <a:solidFill>
                  <a:srgbClr val="FFFF66"/>
                </a:solidFill>
              </a:rPr>
              <a:t>Mempan</a:t>
            </a:r>
            <a:endParaRPr lang="en-US" sz="2000" b="1" dirty="0">
              <a:solidFill>
                <a:srgbClr val="FFFF66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472219" y="2323820"/>
            <a:ext cx="489220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310322" y="2271993"/>
            <a:ext cx="455558" cy="4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</a:t>
            </a: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2700016" y="3931865"/>
            <a:ext cx="359194" cy="1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5638800" y="4876800"/>
            <a:ext cx="3313473" cy="64854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id-ID" sz="2000" b="1" dirty="0">
                <a:solidFill>
                  <a:srgbClr val="FFFF66"/>
                </a:solidFill>
              </a:rPr>
              <a:t>6</a:t>
            </a:r>
            <a:r>
              <a:rPr lang="sv-SE" sz="2000" b="1" dirty="0">
                <a:solidFill>
                  <a:srgbClr val="FFFF66"/>
                </a:solidFill>
              </a:rPr>
              <a:t>. </a:t>
            </a:r>
            <a:r>
              <a:rPr lang="id-ID" sz="2000" b="1" dirty="0">
                <a:solidFill>
                  <a:srgbClr val="FFFF66"/>
                </a:solidFill>
              </a:rPr>
              <a:t>Manfaat</a:t>
            </a:r>
            <a:endParaRPr lang="en-US" sz="2000" b="1" dirty="0">
              <a:solidFill>
                <a:srgbClr val="FFFF66"/>
              </a:solidFill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5638800" y="5791200"/>
            <a:ext cx="3312127" cy="648541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r>
              <a:rPr lang="id-ID" sz="2000" b="1" dirty="0">
                <a:solidFill>
                  <a:srgbClr val="FFFF66"/>
                </a:solidFill>
              </a:rPr>
              <a:t>7</a:t>
            </a:r>
            <a:r>
              <a:rPr lang="sv-SE" sz="2000" b="1" dirty="0">
                <a:solidFill>
                  <a:srgbClr val="FFFF66"/>
                </a:solidFill>
              </a:rPr>
              <a:t>. </a:t>
            </a:r>
            <a:r>
              <a:rPr lang="id-ID" sz="2000" b="1" dirty="0">
                <a:solidFill>
                  <a:srgbClr val="FFFF66"/>
                </a:solidFill>
              </a:rPr>
              <a:t>Menstimulasi</a:t>
            </a:r>
            <a:endParaRPr lang="en-US" sz="2000" b="1" dirty="0">
              <a:solidFill>
                <a:srgbClr val="FFFF66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724400" y="3810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2362200" y="3200400"/>
            <a:ext cx="5715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81600" y="38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81600" y="1447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1816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23165" y="3429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257800" y="4343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257800" y="5181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57800" y="6096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 autoUpdateAnimBg="0"/>
      <p:bldP spid="12297" grpId="0" animBg="1" autoUpdateAnimBg="0"/>
      <p:bldP spid="12298" grpId="0" animBg="1" autoUpdateAnimBg="0"/>
      <p:bldP spid="12299" grpId="0" animBg="1" autoUpdateAnimBg="0"/>
      <p:bldP spid="12300" grpId="0" animBg="1" autoUpdateAnimBg="0"/>
      <p:bldP spid="12301" grpId="0" animBg="1" autoUpdateAnimBg="0"/>
      <p:bldP spid="12302" grpId="0" animBg="1" autoUpdateAnimBg="0"/>
      <p:bldP spid="12304" grpId="0" autoUpdateAnimBg="0"/>
      <p:bldP spid="12305" grpId="0" autoUpdateAnimBg="0"/>
      <p:bldP spid="12314" grpId="0" animBg="1"/>
      <p:bldP spid="31" grpId="0" animBg="1" autoUpdateAnimBg="0"/>
      <p:bldP spid="2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Klasifikasi Media</a:t>
            </a:r>
            <a:endParaRPr lang="en-US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6856991" cy="4494959"/>
          </a:xfrm>
          <a:ln>
            <a:solidFill>
              <a:srgbClr val="99FF33"/>
            </a:solidFill>
          </a:ln>
        </p:spPr>
        <p:txBody>
          <a:bodyPr lIns="78821" tIns="39411" rIns="78821" bIns="39411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DIRANCANG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   Media yang dipersiapka untuk menyampai pesan (papan panel, Alat peraga, kartu, gambar, komputer, TV dsb)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d-I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DIMANFAATKAN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>
                <a:solidFill>
                  <a:srgbClr val="FFFF00"/>
                </a:solidFill>
              </a:rPr>
              <a:t>    </a:t>
            </a:r>
            <a:r>
              <a:rPr lang="id-ID" sz="2800" dirty="0" smtClean="0"/>
              <a:t>Media yang dapat dimanfaatkan untuk menyampaikan pesan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   (lingkungan sekitar, aktivitas, pekerjaan,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    benda-disekitar)</a:t>
            </a:r>
            <a:endParaRPr lang="en-US" sz="28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1676400"/>
            <a:ext cx="8305878" cy="449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343475" indent="-343475" defTabSz="914108">
              <a:spcBef>
                <a:spcPct val="20000"/>
              </a:spcBef>
              <a:buClr>
                <a:schemeClr val="tx2"/>
              </a:buClr>
              <a:buSzPts val="2100"/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Jenis-Jenis Media</a:t>
            </a:r>
            <a:endParaRPr lang="en-US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6856991" cy="4494959"/>
          </a:xfrm>
          <a:ln>
            <a:solidFill>
              <a:srgbClr val="99FF33"/>
            </a:solidFill>
          </a:ln>
        </p:spPr>
        <p:txBody>
          <a:bodyPr lIns="78821" tIns="39411" rIns="78821" bIns="39411"/>
          <a:lstStyle/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Audio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Cetak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Audio-Cetak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Proyeksi visual diam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Proyeksi audio visual diam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Audiovisual gerak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Obyek Fisik : benda nyata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Manusia dan lingkungannya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id-ID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lektronika (komputer)/multimedia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-152400" y="1600200"/>
            <a:ext cx="8305878" cy="449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marL="343475" indent="-343475" defTabSz="914108">
              <a:spcBef>
                <a:spcPct val="20000"/>
              </a:spcBef>
              <a:buClr>
                <a:schemeClr val="tx2"/>
              </a:buClr>
              <a:buSzPts val="2100"/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nip Single Corner Rectangle 3"/>
          <p:cNvSpPr/>
          <p:nvPr/>
        </p:nvSpPr>
        <p:spPr>
          <a:xfrm>
            <a:off x="533400" y="990600"/>
            <a:ext cx="7162800" cy="472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ALAT PERAGA</a:t>
            </a:r>
            <a:endParaRPr 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362200"/>
            <a:ext cx="396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Nasution</a:t>
            </a:r>
            <a:r>
              <a:rPr lang="en-US" dirty="0" smtClean="0"/>
              <a:t> (1985: 100) “</a:t>
            </a:r>
          </a:p>
          <a:p>
            <a:pPr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agar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PENGERTIAN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1962150" y="171450"/>
            <a:ext cx="990600" cy="33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1371600"/>
            <a:ext cx="3733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191000" y="2362200"/>
            <a:ext cx="4953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dirty="0" err="1" smtClean="0"/>
              <a:t>Suhardi</a:t>
            </a:r>
            <a:r>
              <a:rPr lang="en-US" dirty="0" smtClean="0"/>
              <a:t>, 1978: 11)</a:t>
            </a:r>
          </a:p>
          <a:p>
            <a:pPr algn="ctr"/>
            <a:r>
              <a:rPr lang="en-US" dirty="0" err="1" smtClean="0"/>
              <a:t>adalah</a:t>
            </a:r>
            <a:r>
              <a:rPr lang="en-US" dirty="0" smtClean="0"/>
              <a:t> media yang </a:t>
            </a:r>
            <a:r>
              <a:rPr lang="en-US" dirty="0" err="1" smtClean="0"/>
              <a:t>pengajarannya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/>
          </a:p>
        </p:txBody>
      </p:sp>
      <p:cxnSp>
        <p:nvCxnSpPr>
          <p:cNvPr id="15" name="Straight Connector 14"/>
          <p:cNvCxnSpPr>
            <a:stCxn id="2" idx="2"/>
          </p:cNvCxnSpPr>
          <p:nvPr/>
        </p:nvCxnSpPr>
        <p:spPr>
          <a:xfrm rot="5400000">
            <a:off x="2160270" y="3341370"/>
            <a:ext cx="379476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2000" y="53340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Sumadi</a:t>
            </a:r>
            <a:r>
              <a:rPr lang="en-US" dirty="0" smtClean="0"/>
              <a:t> (1972: 4)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533400" y="381000"/>
            <a:ext cx="7467600" cy="10668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MACAM – MACAM ALAT PERAGA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rot="10800000">
            <a:off x="228600" y="914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838200" y="19812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048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62000" y="1828800"/>
            <a:ext cx="7162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Lihat</a:t>
            </a:r>
            <a:r>
              <a:rPr lang="en-US" dirty="0" smtClean="0"/>
              <a:t> (Visual Aids)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(</a:t>
            </a:r>
            <a:r>
              <a:rPr lang="en-US" dirty="0" err="1" smtClean="0"/>
              <a:t>penglihatan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bentuk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diproyeksikan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slide, film, film strip,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Alat-alat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diproyeksikan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- 2 </a:t>
            </a:r>
            <a:r>
              <a:rPr lang="en-US" dirty="0" err="1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peta</a:t>
            </a:r>
            <a:r>
              <a:rPr lang="en-US" dirty="0" smtClean="0"/>
              <a:t>, </a:t>
            </a:r>
            <a:r>
              <a:rPr lang="en-US" dirty="0" err="1" smtClean="0"/>
              <a:t>bagan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- 3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bola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boneka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952500" y="42291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5410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09600" y="4800600"/>
            <a:ext cx="72390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Alat-Alat</a:t>
            </a:r>
            <a:r>
              <a:rPr lang="en-US" dirty="0" smtClean="0"/>
              <a:t> Bantu </a:t>
            </a:r>
            <a:r>
              <a:rPr lang="en-US" dirty="0" err="1" smtClean="0"/>
              <a:t>Dengar</a:t>
            </a:r>
            <a:r>
              <a:rPr lang="en-US" dirty="0" smtClean="0"/>
              <a:t> (Audio Aids)</a:t>
            </a:r>
          </a:p>
          <a:p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/ </a:t>
            </a:r>
            <a:r>
              <a:rPr lang="en-US" dirty="0" err="1" smtClean="0"/>
              <a:t>pengajaran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piringan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, radio, pita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a. 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Lihat-Dengar</a:t>
            </a:r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video cassette. </a:t>
            </a:r>
            <a:r>
              <a:rPr lang="en-US" dirty="0" err="1" smtClean="0"/>
              <a:t>Alat-alat</a:t>
            </a:r>
            <a:r>
              <a:rPr lang="en-US" dirty="0" smtClean="0"/>
              <a:t> bantu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Audio Visual Aids (AVA).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381000" y="304800"/>
            <a:ext cx="7391400" cy="11430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pembuatannya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28600" y="762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905000" y="28956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33400" y="16002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yang complicated (</a:t>
            </a:r>
            <a:r>
              <a:rPr lang="en-US" dirty="0" err="1" smtClean="0"/>
              <a:t>rumit</a:t>
            </a:r>
            <a:r>
              <a:rPr lang="en-US" dirty="0" smtClean="0"/>
              <a:t>), </a:t>
            </a:r>
            <a:r>
              <a:rPr lang="en-US" dirty="0" err="1" smtClean="0"/>
              <a:t>seperti</a:t>
            </a:r>
            <a:r>
              <a:rPr lang="en-US" dirty="0" smtClean="0"/>
              <a:t> film, film strip slide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proyektor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8600" y="5029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609600" y="3886200"/>
            <a:ext cx="7162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peraga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sederhana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dibuat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bahan-bahan</a:t>
            </a:r>
            <a:r>
              <a:rPr lang="en-US" sz="1800" dirty="0" smtClean="0"/>
              <a:t> </a:t>
            </a:r>
            <a:r>
              <a:rPr lang="en-US" sz="1800" dirty="0" err="1" smtClean="0"/>
              <a:t>setempat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bambu</a:t>
            </a:r>
            <a:r>
              <a:rPr lang="en-US" sz="1800" dirty="0" smtClean="0"/>
              <a:t>, </a:t>
            </a:r>
            <a:r>
              <a:rPr lang="en-US" sz="1800" dirty="0" err="1" smtClean="0"/>
              <a:t>karton</a:t>
            </a:r>
            <a:r>
              <a:rPr lang="en-US" sz="1800" dirty="0" smtClean="0"/>
              <a:t>, </a:t>
            </a:r>
            <a:r>
              <a:rPr lang="en-US" sz="1800" dirty="0" err="1" smtClean="0"/>
              <a:t>kaleng</a:t>
            </a:r>
            <a:r>
              <a:rPr lang="en-US" sz="1800" dirty="0" smtClean="0"/>
              <a:t> </a:t>
            </a:r>
            <a:r>
              <a:rPr lang="en-US" sz="1800" dirty="0" err="1" smtClean="0"/>
              <a:t>bekas</a:t>
            </a:r>
            <a:r>
              <a:rPr lang="en-US" sz="1800" dirty="0" smtClean="0"/>
              <a:t>, </a:t>
            </a:r>
            <a:r>
              <a:rPr lang="en-US" sz="1800" dirty="0" err="1" smtClean="0"/>
              <a:t>kertas</a:t>
            </a:r>
            <a:r>
              <a:rPr lang="en-US" sz="1800" dirty="0" smtClean="0"/>
              <a:t> </a:t>
            </a:r>
            <a:r>
              <a:rPr lang="en-US" sz="1800" dirty="0" err="1" smtClean="0"/>
              <a:t>koran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endParaRPr lang="en-US" sz="1800" dirty="0" smtClean="0"/>
          </a:p>
          <a:p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papan</a:t>
            </a:r>
            <a:r>
              <a:rPr lang="en-US" sz="1800" dirty="0" smtClean="0"/>
              <a:t> </a:t>
            </a:r>
            <a:r>
              <a:rPr lang="en-US" sz="1800" dirty="0" err="1" smtClean="0"/>
              <a:t>tulis</a:t>
            </a:r>
            <a:r>
              <a:rPr lang="en-US" sz="1800" dirty="0" smtClean="0"/>
              <a:t>, flipchart, poster, leaflet,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cerita</a:t>
            </a:r>
            <a:r>
              <a:rPr lang="en-US" sz="1800" dirty="0" smtClean="0"/>
              <a:t> </a:t>
            </a:r>
            <a:r>
              <a:rPr lang="en-US" sz="1800" dirty="0" err="1" smtClean="0"/>
              <a:t>bergambar</a:t>
            </a:r>
            <a:r>
              <a:rPr lang="en-US" sz="1800" dirty="0" smtClean="0"/>
              <a:t>, </a:t>
            </a:r>
            <a:r>
              <a:rPr lang="en-US" sz="1800" dirty="0" err="1" smtClean="0"/>
              <a:t>kotak</a:t>
            </a:r>
            <a:r>
              <a:rPr lang="en-US" sz="1800" dirty="0" smtClean="0"/>
              <a:t>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gulung</a:t>
            </a:r>
            <a:r>
              <a:rPr lang="en-US" sz="1800" dirty="0" smtClean="0"/>
              <a:t>, </a:t>
            </a:r>
            <a:r>
              <a:rPr lang="en-US" sz="1800" dirty="0" err="1" smtClean="0"/>
              <a:t>boneka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57200" y="381000"/>
            <a:ext cx="7848600" cy="609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ALAT PERAGA </a:t>
            </a:r>
          </a:p>
          <a:p>
            <a:pPr algn="ctr"/>
            <a:r>
              <a:rPr lang="en-US" sz="4800" dirty="0" smtClean="0"/>
              <a:t>MANIPULATIF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381000"/>
            <a:ext cx="7543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PENGERTIAN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533400" y="1600200"/>
            <a:ext cx="3505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2286000"/>
            <a:ext cx="3581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err="1" smtClean="0"/>
              <a:t>Alat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peraga</a:t>
            </a:r>
            <a:r>
              <a:rPr lang="en-US" b="1" i="1" dirty="0" smtClean="0"/>
              <a:t> </a:t>
            </a:r>
            <a:r>
              <a:rPr lang="en-US" b="1" i="1" dirty="0" err="1" smtClean="0"/>
              <a:t>manipalatif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hal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</a:t>
            </a:r>
            <a:r>
              <a:rPr lang="en-US" b="1" i="1" dirty="0" smtClean="0"/>
              <a:t> </a:t>
            </a:r>
            <a:r>
              <a:rPr lang="en-US" b="1" i="1" dirty="0" err="1" smtClean="0"/>
              <a:t>merupakan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media </a:t>
            </a:r>
            <a:r>
              <a:rPr lang="en-US" b="1" i="1" dirty="0" err="1" smtClean="0"/>
              <a:t>pembelajaran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berupa</a:t>
            </a:r>
            <a:r>
              <a:rPr lang="en-US" b="1" i="1" dirty="0" smtClean="0"/>
              <a:t> </a:t>
            </a:r>
            <a:r>
              <a:rPr lang="en-US" b="1" i="1" dirty="0" err="1" smtClean="0"/>
              <a:t>alat</a:t>
            </a:r>
            <a:r>
              <a:rPr lang="en-US" b="1" i="1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4114800"/>
            <a:ext cx="7848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Hardiyana (2011:8):”Alat peraga manipulatif (</a:t>
            </a:r>
            <a:r>
              <a:rPr lang="id-ID" i="1" dirty="0" smtClean="0"/>
              <a:t>manipulatif material</a:t>
            </a:r>
            <a:r>
              <a:rPr lang="id-ID" dirty="0" smtClean="0"/>
              <a:t>) adalah alat bantu pelajaran yang digunakan oleh guru dalam menerangkan materi pelajaran dan berkomunikasi dengan siswa, sehingga mudah memberi pengertian kepada siswa tentang konsep materi yang diajarkan dengan menggunakan benda-benda yang didesain seperti benda nyata yang dekat dengan kehidupan siswa sehari-hari, seperti buah-buahan, binatang, alat transportasi berupa mainan dan manik-manik</a:t>
            </a:r>
            <a:r>
              <a:rPr lang="id-ID" i="1" dirty="0" smtClean="0"/>
              <a:t> </a:t>
            </a:r>
            <a:r>
              <a:rPr lang="id-ID" dirty="0" smtClean="0"/>
              <a:t>yang dengan mudah diutak-atik diubah-ubah.’’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3276600" y="2057400"/>
            <a:ext cx="2514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1676400"/>
            <a:ext cx="1524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81600" y="1828800"/>
            <a:ext cx="3733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Rahmawati (2008):’’Alat peraga manipulatif adalah suatu benda yang dimanipulasi oleh guru dalam menyampaikan pelajaran matematika agar siswa mudah memahami suatu konsep.’’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7543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/>
              <a:t>Russer</a:t>
            </a:r>
            <a:r>
              <a:rPr lang="en-US" sz="2800" b="1" i="1" dirty="0" smtClean="0"/>
              <a:t> (Kelly, 2006)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733800" y="2057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nip Same Side Corner Rectangle 6"/>
          <p:cNvSpPr/>
          <p:nvPr/>
        </p:nvSpPr>
        <p:spPr>
          <a:xfrm>
            <a:off x="533400" y="2438400"/>
            <a:ext cx="7391400" cy="3657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/>
              <a:t>anak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cenderung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lebih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aktif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dalam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membangun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meningkatkan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pengetahuan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keterampilan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matematikanya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dengan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menggunakan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alat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peraga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manipulatif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selama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aktivitas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belajar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baik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secara</a:t>
            </a:r>
            <a:r>
              <a:rPr lang="en-US" sz="2800" b="1" i="1" dirty="0" smtClean="0"/>
              <a:t> formal </a:t>
            </a:r>
            <a:r>
              <a:rPr lang="en-US" sz="2800" b="1" i="1" dirty="0" err="1" smtClean="0"/>
              <a:t>maupun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saat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bermain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bebas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Akrab Istilah yang Mirip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lIns="78821" rIns="78821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98211" y="1411941"/>
            <a:ext cx="8007222" cy="1598239"/>
            <a:chOff x="823119" y="1600200"/>
            <a:chExt cx="9448800" cy="1811389"/>
          </a:xfrm>
        </p:grpSpPr>
        <p:pic>
          <p:nvPicPr>
            <p:cNvPr id="7185" name="Picture 5" descr="Bu Ad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37519" y="1600200"/>
              <a:ext cx="1562894" cy="1811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ounded Rectangle 6"/>
            <p:cNvSpPr/>
            <p:nvPr/>
          </p:nvSpPr>
          <p:spPr bwMode="auto">
            <a:xfrm>
              <a:off x="823119" y="1828806"/>
              <a:ext cx="914400" cy="1219234"/>
            </a:xfrm>
            <a:prstGeom prst="roundRect">
              <a:avLst>
                <a:gd name="adj" fmla="val 3334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defTabSz="914108">
                <a:defRPr/>
              </a:pPr>
              <a:endParaRPr lang="id-ID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75000"/>
                    </a:schemeClr>
                  </a:solidFill>
                </a:rPr>
                <a:t>Media</a:t>
              </a:r>
            </a:p>
          </p:txBody>
        </p:sp>
        <p:sp>
          <p:nvSpPr>
            <p:cNvPr id="7187" name="Right Arrow 7"/>
            <p:cNvSpPr>
              <a:spLocks noChangeArrowheads="1"/>
            </p:cNvSpPr>
            <p:nvPr/>
          </p:nvSpPr>
          <p:spPr bwMode="auto">
            <a:xfrm>
              <a:off x="3337719" y="2362200"/>
              <a:ext cx="990600" cy="457200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defTabSz="914108"/>
              <a:endParaRPr lang="id-ID" dirty="0"/>
            </a:p>
          </p:txBody>
        </p:sp>
        <p:sp>
          <p:nvSpPr>
            <p:cNvPr id="9" name="Flowchart: Alternate Process 8"/>
            <p:cNvSpPr/>
            <p:nvPr/>
          </p:nvSpPr>
          <p:spPr bwMode="auto">
            <a:xfrm>
              <a:off x="4480719" y="1981211"/>
              <a:ext cx="5791200" cy="1219234"/>
            </a:xfrm>
            <a:prstGeom prst="flowChartAlternateProcess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/>
            <a:lstStyle/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Segala sesuatu yang dapat </a:t>
              </a: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latin typeface="Algerian" pitchFamily="82" charset="0"/>
                </a:rPr>
                <a:t>mengantar kan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Pesan dari  pengirim kepada penerima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33637" y="4840941"/>
            <a:ext cx="7942647" cy="1379725"/>
            <a:chOff x="746919" y="5486400"/>
            <a:chExt cx="9372600" cy="1563716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746919" y="5715004"/>
              <a:ext cx="914400" cy="1219222"/>
            </a:xfrm>
            <a:prstGeom prst="roundRect">
              <a:avLst>
                <a:gd name="adj" fmla="val 3334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75000"/>
                    </a:schemeClr>
                  </a:solidFill>
                </a:rPr>
                <a:t>Bahan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75000"/>
                    </a:schemeClr>
                  </a:solidFill>
                </a:rPr>
                <a:t>Ajar</a:t>
              </a:r>
            </a:p>
          </p:txBody>
        </p:sp>
        <p:sp>
          <p:nvSpPr>
            <p:cNvPr id="7182" name="Right Arrow 13"/>
            <p:cNvSpPr>
              <a:spLocks noChangeArrowheads="1"/>
            </p:cNvSpPr>
            <p:nvPr/>
          </p:nvSpPr>
          <p:spPr bwMode="auto">
            <a:xfrm>
              <a:off x="3794919" y="6019800"/>
              <a:ext cx="990600" cy="457200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defTabSz="914108"/>
              <a:endParaRPr lang="id-ID" dirty="0"/>
            </a:p>
          </p:txBody>
        </p:sp>
        <p:sp>
          <p:nvSpPr>
            <p:cNvPr id="15" name="Flowchart: Alternate Process 14"/>
            <p:cNvSpPr/>
            <p:nvPr/>
          </p:nvSpPr>
          <p:spPr bwMode="auto">
            <a:xfrm>
              <a:off x="4633119" y="5715004"/>
              <a:ext cx="5486400" cy="1219222"/>
            </a:xfrm>
            <a:prstGeom prst="flowChartAlternateProcess">
              <a:avLst/>
            </a:prstGeom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1">
              <a:schemeClr val="dk1"/>
            </a:fillRef>
            <a:effectRef idx="0">
              <a:scrgbClr r="0" g="0" b="0"/>
            </a:effectRef>
            <a:fontRef idx="major"/>
          </p:style>
          <p:txBody>
            <a:bodyPr wrap="none"/>
            <a:lstStyle/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Segala sesuatu yang </a:t>
              </a: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latin typeface="Algerian" pitchFamily="82" charset="0"/>
                </a:rPr>
                <a:t>berisi</a:t>
              </a:r>
              <a:r>
                <a:rPr lang="id-ID" dirty="0">
                  <a:solidFill>
                    <a:schemeClr val="bg1">
                      <a:lumMod val="95000"/>
                    </a:schemeClr>
                  </a:solidFill>
                </a:rPr>
                <a:t> pesan yang 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</a:rPr>
                <a:t>Dimanfaat  dalam pembelajaran (materi )</a:t>
              </a:r>
              <a:endParaRPr lang="id-ID" dirty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endParaRPr>
            </a:p>
          </p:txBody>
        </p:sp>
        <p:pic>
          <p:nvPicPr>
            <p:cNvPr id="7184" name="Picture 7" descr="bs00554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5119" y="5486400"/>
              <a:ext cx="2438400" cy="156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98211" y="3361765"/>
            <a:ext cx="7748924" cy="1210235"/>
            <a:chOff x="823119" y="3810000"/>
            <a:chExt cx="9144000" cy="1371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823119" y="3810000"/>
              <a:ext cx="1066800" cy="1219200"/>
            </a:xfrm>
            <a:prstGeom prst="roundRect">
              <a:avLst>
                <a:gd name="adj" fmla="val 3334"/>
              </a:avLst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75000"/>
                    </a:schemeClr>
                  </a:solidFill>
                </a:rPr>
                <a:t>Sumber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75000"/>
                    </a:schemeClr>
                  </a:solidFill>
                </a:rPr>
                <a:t>Belajar</a:t>
              </a:r>
            </a:p>
          </p:txBody>
        </p:sp>
        <p:sp>
          <p:nvSpPr>
            <p:cNvPr id="7176" name="Right Arrow 10"/>
            <p:cNvSpPr>
              <a:spLocks noChangeArrowheads="1"/>
            </p:cNvSpPr>
            <p:nvPr/>
          </p:nvSpPr>
          <p:spPr bwMode="auto">
            <a:xfrm>
              <a:off x="3642519" y="4267200"/>
              <a:ext cx="990600" cy="457200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defTabSz="914108"/>
              <a:endParaRPr lang="id-ID" dirty="0"/>
            </a:p>
          </p:txBody>
        </p:sp>
        <p:sp>
          <p:nvSpPr>
            <p:cNvPr id="12" name="Flowchart: Alternate Process 11"/>
            <p:cNvSpPr/>
            <p:nvPr/>
          </p:nvSpPr>
          <p:spPr bwMode="auto">
            <a:xfrm>
              <a:off x="4480719" y="3962400"/>
              <a:ext cx="5486400" cy="1219200"/>
            </a:xfrm>
            <a:prstGeom prst="flowChartAlternateProcess">
              <a:avLst/>
            </a:prstGeom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style>
            <a:lnRef idx="0">
              <a:scrgbClr r="0" g="0" b="0"/>
            </a:lnRef>
            <a:fillRef idx="1003">
              <a:schemeClr val="dk1"/>
            </a:fillRef>
            <a:effectRef idx="0">
              <a:scrgbClr r="0" g="0" b="0"/>
            </a:effectRef>
            <a:fontRef idx="major"/>
          </p:style>
          <p:txBody>
            <a:bodyPr wrap="none"/>
            <a:lstStyle/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Segala sesuatu yang dapat </a:t>
              </a: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latin typeface="Algerian" pitchFamily="82" charset="0"/>
                </a:rPr>
                <a:t>menghasilkan 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Pesan sebagai  bahan/obyek kajian dalam </a:t>
              </a:r>
            </a:p>
            <a:p>
              <a:pPr defTabSz="914108">
                <a:defRPr/>
              </a:pPr>
              <a:r>
                <a:rPr lang="id-ID" dirty="0">
                  <a:solidFill>
                    <a:schemeClr val="bg1">
                      <a:lumMod val="95000"/>
                    </a:schemeClr>
                  </a:solidFill>
                  <a:cs typeface="Times New Roman (Arabic)" pitchFamily="26" charset="-78"/>
                </a:rPr>
                <a:t>pembelajaran</a:t>
              </a:r>
            </a:p>
          </p:txBody>
        </p:sp>
        <p:pic>
          <p:nvPicPr>
            <p:cNvPr id="7180" name="Picture 5" descr="macu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89919" y="4038600"/>
              <a:ext cx="1730375" cy="96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533400" y="0"/>
            <a:ext cx="86106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Brownell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Harun</a:t>
            </a:r>
            <a:r>
              <a:rPr lang="en-US" sz="2400" dirty="0" smtClean="0"/>
              <a:t> (1999: 5), 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1981200"/>
            <a:ext cx="78486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menginginkan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bertahan</a:t>
            </a:r>
            <a:r>
              <a:rPr lang="en-US" sz="2800" dirty="0" smtClean="0"/>
              <a:t> lama.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alat-alat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dimanipulasi</a:t>
            </a:r>
            <a:r>
              <a:rPr lang="en-US" sz="2800" dirty="0" smtClean="0"/>
              <a:t>.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</a:t>
            </a:r>
            <a:r>
              <a:rPr lang="en-US" sz="2800" dirty="0" err="1" smtClean="0"/>
              <a:t>memahani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konsep-konsep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533400" y="381000"/>
            <a:ext cx="7162800" cy="10668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Harun</a:t>
            </a:r>
            <a:r>
              <a:rPr lang="en-US" sz="3200" dirty="0" smtClean="0"/>
              <a:t> (1999: 2)</a:t>
            </a:r>
            <a:endParaRPr lang="en-US" sz="3200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609600" y="1752600"/>
            <a:ext cx="7086600" cy="44958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memanipulasi</a:t>
            </a:r>
            <a:r>
              <a:rPr lang="en-US" sz="2000" dirty="0" smtClean="0"/>
              <a:t>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dikemuka-kan</a:t>
            </a:r>
            <a:r>
              <a:rPr lang="en-US" sz="2000" dirty="0" smtClean="0"/>
              <a:t>, </a:t>
            </a:r>
            <a:r>
              <a:rPr lang="en-US" sz="2000" dirty="0" err="1" smtClean="0"/>
              <a:t>kreativitas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murid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murid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ide-ide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konsep-konsep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ketrampilan-ketrampilan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ber-komunikasi</a:t>
            </a:r>
            <a:r>
              <a:rPr lang="en-US" sz="2000" dirty="0" smtClean="0"/>
              <a:t>.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ditawarkan</a:t>
            </a:r>
            <a:r>
              <a:rPr lang="en-US" sz="2000" dirty="0" smtClean="0"/>
              <a:t> </a:t>
            </a:r>
            <a:r>
              <a:rPr lang="en-US" sz="2000" dirty="0" err="1" smtClean="0"/>
              <a:t>murid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terbantu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konsep-konsep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ketrampilan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murid</a:t>
            </a:r>
            <a:r>
              <a:rPr lang="en-US" sz="2000" dirty="0" smtClean="0"/>
              <a:t> </a:t>
            </a:r>
            <a:r>
              <a:rPr lang="en-US" sz="2000" dirty="0" err="1" smtClean="0"/>
              <a:t>senang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menghargainya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304800"/>
            <a:ext cx="8001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KEUNGGULAN  ALAT PERAGA  MANIPULATIF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4"/>
          </p:cNvCxnSpPr>
          <p:nvPr/>
        </p:nvCxnSpPr>
        <p:spPr>
          <a:xfrm rot="5400000">
            <a:off x="2114550" y="552450"/>
            <a:ext cx="685800" cy="354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0" y="2667000"/>
            <a:ext cx="53340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 membantu mengvisualkan konsep yang abstrak kepada siswa sehingga siswa mudah memahami suatu konsep pembelajaran matematika.</a:t>
            </a:r>
            <a:endParaRPr lang="id-ID" sz="16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11" name="Straight Connector 10"/>
          <p:cNvCxnSpPr>
            <a:stCxn id="4" idx="4"/>
          </p:cNvCxnSpPr>
          <p:nvPr/>
        </p:nvCxnSpPr>
        <p:spPr>
          <a:xfrm rot="16200000" flipH="1">
            <a:off x="4705350" y="1504950"/>
            <a:ext cx="2133600" cy="308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72000" y="4114800"/>
            <a:ext cx="5105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alat peraga manipulatif dipakai bukan saja untuk pelajaran matematika tetapi pelajaran lain yang terkait sesuai tema. </a:t>
            </a:r>
            <a:endParaRPr lang="id-ID" sz="2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78821" rIns="78821"/>
          <a:lstStyle/>
          <a:p>
            <a:pPr>
              <a:defRPr/>
            </a:pPr>
            <a:r>
              <a:rPr lang="en-US"/>
              <a:t>Dr.Sujarwo, M.Pd (email:sujarwo@uny.ac.id)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352486" cy="762000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Franklin Gothic Heavy" pitchFamily="34" charset="0"/>
              </a:rPr>
              <a:t>M E D I 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701" y="4644838"/>
            <a:ext cx="7848476" cy="2213162"/>
          </a:xfrm>
          <a:solidFill>
            <a:schemeClr val="bg1"/>
          </a:solidFill>
          <a:ln w="28575">
            <a:solidFill>
              <a:srgbClr val="FF6600"/>
            </a:solidFill>
          </a:ln>
        </p:spPr>
        <p:txBody>
          <a:bodyPr lIns="78821" tIns="39411" rIns="78821" bIns="39411"/>
          <a:lstStyle/>
          <a:p>
            <a:pPr marL="283264" indent="-283264">
              <a:lnSpc>
                <a:spcPct val="80000"/>
              </a:lnSpc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Media </a:t>
            </a:r>
            <a:r>
              <a:rPr lang="en-US" sz="2400" b="1" dirty="0" err="1" smtClean="0"/>
              <a:t>Pembelajaran</a:t>
            </a:r>
            <a:r>
              <a:rPr lang="en-US" sz="2400" dirty="0" smtClean="0"/>
              <a:t>:</a:t>
            </a:r>
          </a:p>
          <a:p>
            <a:pPr marL="283264" indent="-283264">
              <a:lnSpc>
                <a:spcPct val="80000"/>
              </a:lnSpc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menyalurkan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, </a:t>
            </a:r>
            <a:r>
              <a:rPr lang="en-US" sz="2400" dirty="0" err="1" smtClean="0"/>
              <a:t>merangsang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,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,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.</a:t>
            </a:r>
          </a:p>
          <a:p>
            <a:pPr marL="283264" indent="-283264">
              <a:lnSpc>
                <a:spcPct val="80000"/>
              </a:lnSpc>
              <a:buNone/>
            </a:pPr>
            <a:r>
              <a:rPr lang="en-US" sz="2400" dirty="0" smtClean="0"/>
              <a:t>                            </a:t>
            </a:r>
          </a:p>
        </p:txBody>
      </p:sp>
      <p:sp>
        <p:nvSpPr>
          <p:cNvPr id="9220" name="Rectangle 4"/>
          <p:cNvSpPr>
            <a:spLocks noRot="1" noChangeArrowheads="1"/>
          </p:cNvSpPr>
          <p:nvPr/>
        </p:nvSpPr>
        <p:spPr bwMode="auto">
          <a:xfrm>
            <a:off x="228701" y="914681"/>
            <a:ext cx="8613952" cy="762000"/>
          </a:xfrm>
          <a:prstGeom prst="rect">
            <a:avLst/>
          </a:prstGeom>
          <a:solidFill>
            <a:srgbClr val="00001E"/>
          </a:solidFill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106" indent="-342106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MEDIA-MEDIUM: Cara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berkomunikasi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dari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sumber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ke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penerima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Smaldino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, 2005:9)</a:t>
            </a:r>
          </a:p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                            </a:t>
            </a:r>
          </a:p>
        </p:txBody>
      </p:sp>
      <p:sp>
        <p:nvSpPr>
          <p:cNvPr id="9221" name="Rectangle 5"/>
          <p:cNvSpPr>
            <a:spLocks noRot="1" noChangeArrowheads="1"/>
          </p:cNvSpPr>
          <p:nvPr/>
        </p:nvSpPr>
        <p:spPr bwMode="auto">
          <a:xfrm>
            <a:off x="228702" y="3123640"/>
            <a:ext cx="6552953" cy="129568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solidFill>
                <a:srgbClr val="FFFF00"/>
              </a:solidFill>
            </a:endParaRPr>
          </a:p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FFFF00"/>
                </a:solidFill>
              </a:rPr>
              <a:t>LATIN: “BETWEEN”</a:t>
            </a:r>
          </a:p>
          <a:p>
            <a:pPr marL="342106" indent="-342106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FFFF00"/>
                </a:solidFill>
              </a:rPr>
              <a:t>PENGHANTAR/PERANTARA/MEMFASILITASI.</a:t>
            </a:r>
          </a:p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FFFF00"/>
                </a:solidFill>
              </a:rPr>
              <a:t>    </a:t>
            </a:r>
            <a:r>
              <a:rPr lang="en-US" sz="2000" b="1" dirty="0" err="1">
                <a:solidFill>
                  <a:srgbClr val="FFFF00"/>
                </a:solidFill>
              </a:rPr>
              <a:t>Perantara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pesan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dari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komunikator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ke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komunikan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</a:p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657870" y="2133320"/>
            <a:ext cx="1970863" cy="762000"/>
          </a:xfrm>
          <a:prstGeom prst="rect">
            <a:avLst/>
          </a:prstGeom>
        </p:spPr>
        <p:txBody>
          <a:bodyPr wrap="none" lIns="78821" tIns="39411" rIns="78821" bIns="39411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"between"</a:t>
            </a:r>
          </a:p>
        </p:txBody>
      </p:sp>
      <p:pic>
        <p:nvPicPr>
          <p:cNvPr id="9223" name="Picture 7" descr="aastuden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954" y="1980640"/>
            <a:ext cx="1066822" cy="93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aalaundr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9561" y="1905001"/>
            <a:ext cx="1220186" cy="10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arrow03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743749" y="2028685"/>
            <a:ext cx="476250" cy="11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arrow03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3152702" y="2028685"/>
            <a:ext cx="476250" cy="11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11"/>
          <p:cNvSpPr>
            <a:spLocks noRot="1" noChangeArrowheads="1"/>
          </p:cNvSpPr>
          <p:nvPr/>
        </p:nvSpPr>
        <p:spPr bwMode="auto">
          <a:xfrm>
            <a:off x="3505850" y="3123640"/>
            <a:ext cx="2818403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106" indent="-342106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MEDIA KOMUNIKASI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7087037" y="2972360"/>
            <a:ext cx="1524225" cy="851647"/>
          </a:xfrm>
          <a:prstGeom prst="rect">
            <a:avLst/>
          </a:prstGeom>
        </p:spPr>
        <p:txBody>
          <a:bodyPr wrap="none" lIns="78821" tIns="39411" rIns="78821" bIns="39411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APA?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>
            <a:off x="7162373" y="3657321"/>
            <a:ext cx="1524225" cy="853047"/>
          </a:xfrm>
          <a:prstGeom prst="rect">
            <a:avLst/>
          </a:prstGeom>
        </p:spPr>
        <p:txBody>
          <a:bodyPr wrap="none" lIns="78821" tIns="39411" rIns="78821" bIns="39411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TUJUAN?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 animBg="1"/>
      <p:bldP spid="9220" grpId="0" animBg="1"/>
      <p:bldP spid="9221" grpId="0" animBg="1"/>
      <p:bldP spid="9222" grpId="0" animBg="1"/>
      <p:bldP spid="9227" grpId="0" animBg="1"/>
      <p:bldP spid="9228" grpId="0" animBg="1"/>
      <p:bldP spid="92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352486" y="2742640"/>
            <a:ext cx="2819747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86200" y="3200400"/>
            <a:ext cx="3657868" cy="74519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PERANAN </a:t>
            </a:r>
            <a:br>
              <a:rPr lang="en-US" sz="4000" dirty="0" smtClean="0"/>
            </a:br>
            <a:r>
              <a:rPr lang="en-US" sz="4000" dirty="0" smtClean="0"/>
              <a:t>MEDIA</a:t>
            </a:r>
          </a:p>
        </p:txBody>
      </p:sp>
      <p:sp>
        <p:nvSpPr>
          <p:cNvPr id="14340" name="Oval 4" descr="Walnut"/>
          <p:cNvSpPr>
            <a:spLocks noChangeArrowheads="1"/>
          </p:cNvSpPr>
          <p:nvPr/>
        </p:nvSpPr>
        <p:spPr bwMode="auto">
          <a:xfrm>
            <a:off x="1" y="1067361"/>
            <a:ext cx="2666383" cy="1371320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MENGATASI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PERBEDAAN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PENGALAMAN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PRIBADI SISWA</a:t>
            </a:r>
          </a:p>
          <a:p>
            <a:pPr algn="ctr"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341" name="Oval 5" descr="Brown marble"/>
          <p:cNvSpPr>
            <a:spLocks noChangeArrowheads="1"/>
          </p:cNvSpPr>
          <p:nvPr/>
        </p:nvSpPr>
        <p:spPr bwMode="auto">
          <a:xfrm>
            <a:off x="2666384" y="75640"/>
            <a:ext cx="4267289" cy="2134721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MENGATASI BATAS-BATAS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RUANG KELAS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(OBYEK TERLALU KECIL,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TERLALU BESAR,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BERGERAK TERLALU CEPAT ATAU LAMBAT,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KOMPLEKS, BUNYI HALUS,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RINTANGAN GEOGRAFIS, DSB)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4342" name="Oval 6" descr="Romiz (29)"/>
          <p:cNvSpPr>
            <a:spLocks noChangeArrowheads="1"/>
          </p:cNvSpPr>
          <p:nvPr/>
        </p:nvSpPr>
        <p:spPr bwMode="auto">
          <a:xfrm>
            <a:off x="6477617" y="1448361"/>
            <a:ext cx="2666383" cy="1294279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INTERAKSI LGS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SISWA DENGAN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LINGKUNGAN</a:t>
            </a:r>
          </a:p>
          <a:p>
            <a:pPr algn="ctr">
              <a:defRPr/>
            </a:pP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343" name="Oval 7" descr="eyes"/>
          <p:cNvSpPr>
            <a:spLocks noChangeArrowheads="1"/>
          </p:cNvSpPr>
          <p:nvPr/>
        </p:nvSpPr>
        <p:spPr bwMode="auto">
          <a:xfrm>
            <a:off x="6781654" y="3276321"/>
            <a:ext cx="2362346" cy="990319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KESERAGAMAN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PENGAMATAN</a:t>
            </a: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4344" name="Oval 8" descr="doing"/>
          <p:cNvSpPr>
            <a:spLocks noChangeArrowheads="1"/>
          </p:cNvSpPr>
          <p:nvPr/>
        </p:nvSpPr>
        <p:spPr bwMode="auto">
          <a:xfrm>
            <a:off x="228701" y="4647640"/>
            <a:ext cx="2666383" cy="1372721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MENANAMKAN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KONSEP DASAR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DENGAN BENAR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 KONGKRIT</a:t>
            </a: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4346" name="Oval 10" descr="Oak"/>
          <p:cNvSpPr>
            <a:spLocks noChangeArrowheads="1"/>
          </p:cNvSpPr>
          <p:nvPr/>
        </p:nvSpPr>
        <p:spPr bwMode="auto">
          <a:xfrm>
            <a:off x="6248916" y="5028640"/>
            <a:ext cx="2666383" cy="1372721"/>
          </a:xfrm>
          <a:prstGeom prst="ellipse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MEMBANGKITKAN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MOTIVASI DAN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MERANGSANG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BELAJAR</a:t>
            </a: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4347" name="Oval 11" descr="doingg"/>
          <p:cNvSpPr>
            <a:spLocks noChangeArrowheads="1"/>
          </p:cNvSpPr>
          <p:nvPr/>
        </p:nvSpPr>
        <p:spPr bwMode="auto">
          <a:xfrm>
            <a:off x="0" y="2742640"/>
            <a:ext cx="2895084" cy="1372721"/>
          </a:xfrm>
          <a:prstGeom prst="ellipse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PENGALAMAN INTEGRAL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 KOMPREHENSIF</a:t>
            </a:r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648010" y="2133321"/>
            <a:ext cx="0" cy="609319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 flipV="1">
            <a:off x="2819748" y="2361640"/>
            <a:ext cx="838122" cy="610721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2819747" y="3504640"/>
            <a:ext cx="532739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3048449" y="4191001"/>
            <a:ext cx="761439" cy="60932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724691" y="4343681"/>
            <a:ext cx="0" cy="990319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5714832" y="4191001"/>
            <a:ext cx="686103" cy="60932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6095552" y="3504640"/>
            <a:ext cx="762784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5943533" y="2438681"/>
            <a:ext cx="761439" cy="609319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95600" y="5334000"/>
            <a:ext cx="3124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MEMBANGKITKAN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KEINGINAN DAN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MINAT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14340" grpId="0" animBg="1"/>
      <p:bldP spid="14341" grpId="0" animBg="1"/>
      <p:bldP spid="14342" grpId="0" animBg="1"/>
      <p:bldP spid="14343" grpId="0" animBg="1"/>
      <p:bldP spid="14344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77D02-3646-4CB9-8FD2-A1BFB8448715}" type="slidenum">
              <a:rPr lang="en-US"/>
              <a:pPr/>
              <a:t>5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824788" cy="47117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sz="2800" b="1" dirty="0" err="1"/>
              <a:t>Dasar</a:t>
            </a:r>
            <a:r>
              <a:rPr lang="en-GB" sz="2800" b="1" dirty="0"/>
              <a:t> </a:t>
            </a:r>
            <a:r>
              <a:rPr lang="en-GB" sz="2800" b="1" dirty="0" err="1"/>
              <a:t>pertimbangan</a:t>
            </a:r>
            <a:r>
              <a:rPr lang="en-GB" sz="2800" b="1" dirty="0"/>
              <a:t> </a:t>
            </a:r>
            <a:r>
              <a:rPr lang="en-GB" sz="2800" b="1" dirty="0" err="1"/>
              <a:t>pemilihan</a:t>
            </a:r>
            <a:r>
              <a:rPr lang="en-GB" sz="2800" b="1" dirty="0"/>
              <a:t> media</a:t>
            </a:r>
            <a:endParaRPr lang="sv-SE" sz="2800" dirty="0"/>
          </a:p>
          <a:p>
            <a:pPr marL="609600" indent="-609600" fontAlgn="ctr">
              <a:buFont typeface="Wingdings" pitchFamily="2" charset="2"/>
              <a:buNone/>
            </a:pPr>
            <a:r>
              <a:rPr lang="sv-SE" sz="2400" dirty="0"/>
              <a:t>      Dengan dasar karakterisitik yang dikandung media, maka yang menjadi pedoman pertimbangan adalah faktor-faktor sebagai berikut:</a:t>
            </a:r>
            <a:endParaRPr lang="en-GB" sz="2400" dirty="0"/>
          </a:p>
          <a:p>
            <a:pPr marL="609600" indent="-609600"/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instruksional</a:t>
            </a:r>
            <a:r>
              <a:rPr lang="en-GB" sz="2400" dirty="0"/>
              <a:t> yang </a:t>
            </a:r>
            <a:r>
              <a:rPr lang="en-GB" sz="2400" dirty="0" err="1"/>
              <a:t>ingin</a:t>
            </a:r>
            <a:r>
              <a:rPr lang="en-GB" sz="2400" dirty="0"/>
              <a:t> </a:t>
            </a:r>
            <a:r>
              <a:rPr lang="en-GB" sz="2400" dirty="0" err="1"/>
              <a:t>dicapai</a:t>
            </a:r>
            <a:r>
              <a:rPr lang="en-GB" sz="2400" dirty="0"/>
              <a:t>,</a:t>
            </a:r>
          </a:p>
          <a:p>
            <a:pPr marL="609600" indent="-609600"/>
            <a:r>
              <a:rPr lang="en-GB" sz="2400" dirty="0" err="1"/>
              <a:t>Karakteristik</a:t>
            </a:r>
            <a:r>
              <a:rPr lang="en-GB" sz="2400" dirty="0"/>
              <a:t> </a:t>
            </a:r>
            <a:r>
              <a:rPr lang="en-GB" sz="2400" dirty="0" err="1"/>
              <a:t>siswa</a:t>
            </a:r>
            <a:r>
              <a:rPr lang="en-GB" sz="2400" dirty="0"/>
              <a:t> (</a:t>
            </a:r>
            <a:r>
              <a:rPr lang="en-GB" sz="2400" dirty="0" err="1"/>
              <a:t>sasaran</a:t>
            </a:r>
            <a:r>
              <a:rPr lang="en-GB" sz="2400" dirty="0"/>
              <a:t>),</a:t>
            </a:r>
          </a:p>
          <a:p>
            <a:pPr marL="609600" indent="-609600"/>
            <a:r>
              <a:rPr lang="en-GB" sz="2400" dirty="0" err="1"/>
              <a:t>Jenis</a:t>
            </a:r>
            <a:r>
              <a:rPr lang="en-GB" sz="2400" dirty="0"/>
              <a:t> </a:t>
            </a:r>
            <a:r>
              <a:rPr lang="en-GB" sz="2400" dirty="0" err="1"/>
              <a:t>rangsangan</a:t>
            </a:r>
            <a:r>
              <a:rPr lang="en-GB" sz="2400" dirty="0"/>
              <a:t> </a:t>
            </a:r>
            <a:r>
              <a:rPr lang="en-GB" sz="2400" dirty="0" err="1"/>
              <a:t>belajar</a:t>
            </a:r>
            <a:r>
              <a:rPr lang="en-GB" sz="2400" dirty="0"/>
              <a:t> yang </a:t>
            </a:r>
            <a:r>
              <a:rPr lang="en-GB" sz="2400" dirty="0" err="1"/>
              <a:t>diinginkan</a:t>
            </a:r>
            <a:r>
              <a:rPr lang="en-GB" sz="2400" dirty="0"/>
              <a:t> (audio, visual, </a:t>
            </a:r>
            <a:r>
              <a:rPr lang="en-GB" sz="2400" dirty="0" err="1"/>
              <a:t>gerak</a:t>
            </a:r>
            <a:r>
              <a:rPr lang="en-GB" sz="2400" dirty="0"/>
              <a:t>,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sebagainya</a:t>
            </a:r>
            <a:r>
              <a:rPr lang="en-GB" sz="2400" dirty="0"/>
              <a:t>),</a:t>
            </a:r>
          </a:p>
          <a:p>
            <a:pPr marL="609600" indent="-609600"/>
            <a:r>
              <a:rPr lang="en-GB" sz="2400" dirty="0" err="1"/>
              <a:t>Keadaan</a:t>
            </a:r>
            <a:r>
              <a:rPr lang="en-GB" sz="2400" dirty="0"/>
              <a:t> </a:t>
            </a:r>
            <a:r>
              <a:rPr lang="en-GB" sz="2400" dirty="0" err="1"/>
              <a:t>latar</a:t>
            </a:r>
            <a:r>
              <a:rPr lang="en-GB" sz="2400" dirty="0"/>
              <a:t> </a:t>
            </a:r>
            <a:r>
              <a:rPr lang="en-GB" sz="2400" dirty="0" err="1"/>
              <a:t>belakang</a:t>
            </a:r>
            <a:r>
              <a:rPr lang="en-GB" sz="2400" dirty="0"/>
              <a:t> </a:t>
            </a:r>
            <a:r>
              <a:rPr lang="en-GB" sz="2400" dirty="0" err="1"/>
              <a:t>lingkungan</a:t>
            </a:r>
            <a:r>
              <a:rPr lang="en-GB" sz="2400" dirty="0"/>
              <a:t>,</a:t>
            </a:r>
          </a:p>
          <a:p>
            <a:pPr marL="609600" indent="-609600"/>
            <a:r>
              <a:rPr lang="en-GB" sz="2400" dirty="0" err="1"/>
              <a:t>Kondisi</a:t>
            </a:r>
            <a:r>
              <a:rPr lang="en-GB" sz="2400" dirty="0"/>
              <a:t> </a:t>
            </a:r>
            <a:r>
              <a:rPr lang="en-GB" sz="2400" dirty="0" err="1"/>
              <a:t>setempat</a:t>
            </a:r>
            <a:r>
              <a:rPr lang="en-GB" sz="2400" dirty="0"/>
              <a:t>,</a:t>
            </a:r>
          </a:p>
          <a:p>
            <a:pPr marL="609600" indent="-609600"/>
            <a:r>
              <a:rPr lang="en-GB" sz="2400" dirty="0" err="1"/>
              <a:t>Luasnya</a:t>
            </a:r>
            <a:r>
              <a:rPr lang="en-GB" sz="2400" dirty="0"/>
              <a:t> </a:t>
            </a:r>
            <a:r>
              <a:rPr lang="en-GB" sz="2400" dirty="0" err="1"/>
              <a:t>jangkauan</a:t>
            </a:r>
            <a:r>
              <a:rPr lang="en-GB" sz="2400" dirty="0"/>
              <a:t> yang </a:t>
            </a:r>
            <a:r>
              <a:rPr lang="en-GB" sz="2400" dirty="0" err="1"/>
              <a:t>ingin</a:t>
            </a:r>
            <a:r>
              <a:rPr lang="en-GB" sz="2400" dirty="0"/>
              <a:t> </a:t>
            </a:r>
            <a:r>
              <a:rPr lang="en-GB" sz="2400" dirty="0" err="1"/>
              <a:t>dicapai</a:t>
            </a:r>
            <a:r>
              <a:rPr lang="en-GB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019" y="381000"/>
            <a:ext cx="7773140" cy="837640"/>
          </a:xfrm>
          <a:solidFill>
            <a:srgbClr val="000000"/>
          </a:solidFill>
          <a:ln>
            <a:solidFill>
              <a:srgbClr val="66FFCC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LANDASAN PENGGUNAAN MEDIA PEMBELAJARAN 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&amp; SUMBER BELAJAR</a:t>
            </a:r>
          </a:p>
        </p:txBody>
      </p:sp>
      <p:pic>
        <p:nvPicPr>
          <p:cNvPr id="11269" name="Picture 3" descr="pia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382560" cy="375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5257800"/>
            <a:ext cx="8763280" cy="1295680"/>
          </a:xfrm>
          <a:solidFill>
            <a:srgbClr val="0000AC"/>
          </a:solidFill>
        </p:spPr>
        <p:txBody>
          <a:bodyPr lIns="92068" tIns="46034" rIns="92068" bIns="46034"/>
          <a:lstStyle/>
          <a:p>
            <a:pPr marL="0" indent="0" algn="ctr">
              <a:buNone/>
            </a:pPr>
            <a:r>
              <a:rPr lang="en-US" sz="2800" dirty="0" smtClean="0"/>
              <a:t>  	</a:t>
            </a:r>
            <a:r>
              <a:rPr lang="en-US" sz="2800" b="1" dirty="0" smtClean="0"/>
              <a:t>PENGALAMAN BELAJAR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ABSTRAK                                                    </a:t>
            </a:r>
            <a:r>
              <a:rPr lang="en-US" sz="2800" b="1" dirty="0" smtClean="0"/>
              <a:t>KONKRIT</a:t>
            </a:r>
            <a:r>
              <a:rPr lang="en-US" sz="2800" dirty="0" smtClean="0"/>
              <a:t>                               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346" y="6171640"/>
            <a:ext cx="4342626" cy="458041"/>
            <a:chOff x="1488" y="3888"/>
            <a:chExt cx="2736" cy="288"/>
          </a:xfrm>
        </p:grpSpPr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1488" y="3888"/>
              <a:ext cx="576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5" name="Oval 7" descr="Canvas"/>
            <p:cNvSpPr>
              <a:spLocks noChangeArrowheads="1"/>
            </p:cNvSpPr>
            <p:nvPr/>
          </p:nvSpPr>
          <p:spPr bwMode="auto">
            <a:xfrm>
              <a:off x="2208" y="3888"/>
              <a:ext cx="576" cy="288"/>
            </a:xfrm>
            <a:prstGeom prst="ellipse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6" name="Oval 8" descr="Granite"/>
            <p:cNvSpPr>
              <a:spLocks noChangeArrowheads="1"/>
            </p:cNvSpPr>
            <p:nvPr/>
          </p:nvSpPr>
          <p:spPr bwMode="auto">
            <a:xfrm>
              <a:off x="2928" y="3888"/>
              <a:ext cx="576" cy="288"/>
            </a:xfrm>
            <a:prstGeom prst="ellipse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77" name="Oval 9" descr="Brown marble"/>
            <p:cNvSpPr>
              <a:spLocks noChangeArrowheads="1"/>
            </p:cNvSpPr>
            <p:nvPr/>
          </p:nvSpPr>
          <p:spPr bwMode="auto">
            <a:xfrm>
              <a:off x="3648" y="3888"/>
              <a:ext cx="576" cy="288"/>
            </a:xfrm>
            <a:prstGeom prst="ellipse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1295524" y="2057681"/>
            <a:ext cx="1066822" cy="914680"/>
          </a:xfrm>
          <a:prstGeom prst="irregularSeal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endParaRPr lang="id-ID" sz="36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1273" name="Oval 11"/>
          <p:cNvSpPr>
            <a:spLocks noChangeArrowheads="1"/>
          </p:cNvSpPr>
          <p:nvPr/>
        </p:nvSpPr>
        <p:spPr bwMode="auto">
          <a:xfrm>
            <a:off x="4572673" y="2895320"/>
            <a:ext cx="1980281" cy="1905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78821" rIns="78821"/>
          <a:lstStyle/>
          <a:p>
            <a:pPr>
              <a:defRPr/>
            </a:pP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PENGALAMAN BELAJAR</a:t>
            </a:r>
            <a:br>
              <a:rPr lang="en-US" sz="3600" dirty="0" smtClean="0"/>
            </a:br>
            <a:r>
              <a:rPr lang="en-US" sz="2800" dirty="0" smtClean="0"/>
              <a:t>(EDGAR DALE)</a:t>
            </a:r>
            <a:endParaRPr lang="en-US" sz="36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78821" tIns="39411" rIns="78821" bIns="39411"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4000" dirty="0" smtClean="0"/>
              <a:t>75 % MATA</a:t>
            </a:r>
          </a:p>
          <a:p>
            <a:pPr eaLnBrk="1" hangingPunct="1"/>
            <a:r>
              <a:rPr lang="en-US" sz="4000" dirty="0" smtClean="0"/>
              <a:t>13 % TELINGA</a:t>
            </a:r>
          </a:p>
          <a:p>
            <a:pPr eaLnBrk="1" hangingPunct="1"/>
            <a:r>
              <a:rPr lang="en-US" sz="4000" dirty="0" smtClean="0"/>
              <a:t>12 % LAINNYA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01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PENGALAMAN BELAJAR</a:t>
            </a:r>
            <a:br>
              <a:rPr lang="en-US" sz="2800" dirty="0" smtClean="0"/>
            </a:br>
            <a:r>
              <a:rPr lang="en-US" sz="2800" dirty="0" smtClean="0"/>
              <a:t>(GEORGE WILSON)-----------------(HARGINSON)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681"/>
            <a:ext cx="3733206" cy="4113959"/>
          </a:xfrm>
        </p:spPr>
        <p:txBody>
          <a:bodyPr lIns="78821" tIns="39411" rIns="78821" bIns="39411"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82 % MATA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12 % TELINGA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6 %   LAINNYA</a:t>
            </a:r>
          </a:p>
        </p:txBody>
      </p:sp>
      <p:pic>
        <p:nvPicPr>
          <p:cNvPr id="13317" name="Picture 4" descr="eye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850" y="1676680"/>
            <a:ext cx="990140" cy="7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850" y="2667000"/>
            <a:ext cx="913459" cy="91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648010" y="1598240"/>
            <a:ext cx="4918414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106" indent="-342106"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106" indent="-342106">
              <a:spcBef>
                <a:spcPct val="20000"/>
              </a:spcBef>
              <a:buFontTx/>
              <a:buChar char="•"/>
            </a:pPr>
            <a:r>
              <a:rPr lang="en-US" sz="2000" dirty="0"/>
              <a:t>10% DARI YG DIDENGAR</a:t>
            </a:r>
          </a:p>
          <a:p>
            <a:pPr marL="342106" indent="-342106"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106" indent="-342106">
              <a:spcBef>
                <a:spcPct val="20000"/>
              </a:spcBef>
              <a:buFontTx/>
              <a:buChar char="•"/>
            </a:pPr>
            <a:r>
              <a:rPr lang="en-US" sz="2000" dirty="0"/>
              <a:t>50% DARI YG DILIHAT</a:t>
            </a:r>
          </a:p>
          <a:p>
            <a:pPr marL="342106" indent="-342106"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106" indent="-342106">
              <a:spcBef>
                <a:spcPct val="20000"/>
              </a:spcBef>
              <a:buFontTx/>
              <a:buChar char="•"/>
            </a:pPr>
            <a:r>
              <a:rPr lang="en-US" sz="2000" dirty="0"/>
              <a:t>60% DARI YG DIKATAKAN</a:t>
            </a:r>
          </a:p>
          <a:p>
            <a:pPr marL="342106" indent="-342106"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106" indent="-342106">
              <a:spcBef>
                <a:spcPct val="20000"/>
              </a:spcBef>
              <a:buFontTx/>
              <a:buChar char="•"/>
            </a:pPr>
            <a:r>
              <a:rPr lang="en-US" sz="2000" dirty="0"/>
              <a:t>90% DARI YG DILAKUKAN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676243" y="990321"/>
            <a:ext cx="0" cy="9146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6858336" y="914681"/>
            <a:ext cx="0" cy="9146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2" tIns="45716" rIns="91432" bIns="45716"/>
          <a:lstStyle/>
          <a:p>
            <a:endParaRPr lang="en-US"/>
          </a:p>
        </p:txBody>
      </p:sp>
      <p:pic>
        <p:nvPicPr>
          <p:cNvPr id="13322" name="Picture 9" descr="renang28agt07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850" y="3962681"/>
            <a:ext cx="990140" cy="7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074930" cy="1435754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421" y="1752321"/>
            <a:ext cx="7826952" cy="4343680"/>
          </a:xfrm>
        </p:spPr>
        <p:txBody>
          <a:bodyPr lIns="78821" tIns="39411" rIns="78821" bIns="39411"/>
          <a:lstStyle/>
          <a:p>
            <a:pPr eaLnBrk="1" hangingPunct="1"/>
            <a:r>
              <a:rPr lang="en-US" dirty="0" smtClean="0"/>
              <a:t>MEMBACA 10 %</a:t>
            </a:r>
          </a:p>
          <a:p>
            <a:pPr eaLnBrk="1" hangingPunct="1"/>
            <a:r>
              <a:rPr lang="en-US" dirty="0" smtClean="0"/>
              <a:t>MENDENGAR 20 %</a:t>
            </a:r>
          </a:p>
          <a:p>
            <a:pPr eaLnBrk="1" hangingPunct="1"/>
            <a:r>
              <a:rPr lang="en-US" dirty="0" smtClean="0"/>
              <a:t>MELIHAT 30% </a:t>
            </a:r>
          </a:p>
          <a:p>
            <a:pPr eaLnBrk="1" hangingPunct="1"/>
            <a:r>
              <a:rPr lang="en-US" sz="2800" dirty="0" smtClean="0"/>
              <a:t>MELIHAT DAN MENDENGAR 50% </a:t>
            </a:r>
          </a:p>
          <a:p>
            <a:pPr eaLnBrk="1" hangingPunct="1"/>
            <a:r>
              <a:rPr lang="en-US" dirty="0" smtClean="0"/>
              <a:t>MENGATAKAN 70% </a:t>
            </a:r>
          </a:p>
          <a:p>
            <a:pPr eaLnBrk="1" hangingPunct="1"/>
            <a:r>
              <a:rPr lang="en-US" dirty="0" smtClean="0"/>
              <a:t>MENGATAKAN SAMBIL MENGERJAKAN 90%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52400"/>
            <a:ext cx="769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BELAJAR TERJADI DENGAN: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200" dirty="0" err="1" smtClean="0"/>
              <a:t>Magnesen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1018</Words>
  <Application>Microsoft Office PowerPoint</Application>
  <PresentationFormat>On-screen Show (4:3)</PresentationFormat>
  <Paragraphs>193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PENGEMBANGAN MEDIA PEMBELAJARAN</vt:lpstr>
      <vt:lpstr>Akrab Istilah yang Mirip</vt:lpstr>
      <vt:lpstr>M E D I A</vt:lpstr>
      <vt:lpstr>PERANAN  MEDIA</vt:lpstr>
      <vt:lpstr>Slide 5</vt:lpstr>
      <vt:lpstr>LANDASAN PENGGUNAAN MEDIA PEMBELAJARAN  &amp; SUMBER BELAJAR</vt:lpstr>
      <vt:lpstr>PENGALAMAN BELAJAR (EDGAR DALE)</vt:lpstr>
      <vt:lpstr>PENGALAMAN BELAJAR (GEORGE WILSON)-----------------(HARGINSON)</vt:lpstr>
      <vt:lpstr>Slide 9</vt:lpstr>
      <vt:lpstr>Prinsip  Media Pembelajara </vt:lpstr>
      <vt:lpstr>Klasifikasi Media</vt:lpstr>
      <vt:lpstr>Jenis-Jenis Media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THE END</vt:lpstr>
    </vt:vector>
  </TitlesOfParts>
  <Company>ZAHRA 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ZAHRA</dc:creator>
  <cp:lastModifiedBy>ZAHRA</cp:lastModifiedBy>
  <cp:revision>13</cp:revision>
  <dcterms:created xsi:type="dcterms:W3CDTF">2015-09-24T10:26:17Z</dcterms:created>
  <dcterms:modified xsi:type="dcterms:W3CDTF">2017-04-11T06:53:37Z</dcterms:modified>
</cp:coreProperties>
</file>