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9753600" cy="7315200"/>
  <p:notesSz cx="7315200" cy="97536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12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22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239295" y="3152633"/>
            <a:ext cx="4512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KLASIFIKASI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02113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83C1033E-4EA1-4623-B34E-A07C5E59EB2B}"/>
              </a:ext>
            </a:extLst>
          </p:cNvPr>
          <p:cNvSpPr txBox="1">
            <a:spLocks/>
          </p:cNvSpPr>
          <p:nvPr/>
        </p:nvSpPr>
        <p:spPr>
          <a:xfrm>
            <a:off x="628650" y="1143000"/>
            <a:ext cx="7886700" cy="53335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id-ID" sz="3400"/>
              <a:t>Lakukan </a:t>
            </a:r>
            <a:r>
              <a:rPr lang="id-ID" sz="3400">
                <a:solidFill>
                  <a:srgbClr val="C00000"/>
                </a:solidFill>
              </a:rPr>
              <a:t>training </a:t>
            </a:r>
            <a:r>
              <a:rPr lang="id-ID" sz="3400"/>
              <a:t>pada data golf (</a:t>
            </a:r>
            <a:r>
              <a:rPr lang="id-ID" sz="3400">
                <a:solidFill>
                  <a:srgbClr val="C00000"/>
                </a:solidFill>
              </a:rPr>
              <a:t>ambil dari repositories rapidminer</a:t>
            </a:r>
            <a:r>
              <a:rPr lang="id-ID" sz="3400"/>
              <a:t>) dengan menggunakan algoritma </a:t>
            </a:r>
            <a:r>
              <a:rPr lang="id-ID" sz="3400">
                <a:solidFill>
                  <a:srgbClr val="0070C0"/>
                </a:solidFill>
              </a:rPr>
              <a:t>decision tree </a:t>
            </a:r>
            <a:endParaRPr lang="en-US" sz="340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400"/>
          </a:p>
          <a:p>
            <a:pPr marL="514350" indent="-514350">
              <a:buFont typeface="+mj-lt"/>
              <a:buAutoNum type="arabicPeriod"/>
            </a:pPr>
            <a:r>
              <a:rPr lang="id-ID" sz="3400"/>
              <a:t>Tampilkan </a:t>
            </a:r>
            <a:r>
              <a:rPr lang="en-US" sz="3400">
                <a:solidFill>
                  <a:srgbClr val="C00000"/>
                </a:solidFill>
              </a:rPr>
              <a:t>himpunan data </a:t>
            </a:r>
            <a:r>
              <a:rPr lang="en-US" sz="3400"/>
              <a:t>(dataset) </a:t>
            </a:r>
            <a:r>
              <a:rPr lang="id-ID" sz="3400"/>
              <a:t>dan</a:t>
            </a:r>
            <a:r>
              <a:rPr lang="en-US" sz="3400"/>
              <a:t> </a:t>
            </a:r>
            <a:r>
              <a:rPr lang="en-US" sz="3400">
                <a:solidFill>
                  <a:srgbClr val="C00000"/>
                </a:solidFill>
              </a:rPr>
              <a:t>pengetahuan </a:t>
            </a:r>
            <a:r>
              <a:rPr lang="en-US" sz="3400"/>
              <a:t>(</a:t>
            </a:r>
            <a:r>
              <a:rPr lang="id-ID" sz="3400"/>
              <a:t>model tree</a:t>
            </a:r>
            <a:r>
              <a:rPr lang="en-US" sz="3400"/>
              <a:t>)</a:t>
            </a:r>
            <a:r>
              <a:rPr lang="id-ID" sz="3400"/>
              <a:t> yang terbentuk</a:t>
            </a:r>
            <a:endParaRPr lang="id-ID" sz="3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D98D97FA-334E-4854-B03B-27211896BDA9}"/>
              </a:ext>
            </a:extLst>
          </p:cNvPr>
          <p:cNvSpPr txBox="1">
            <a:spLocks/>
          </p:cNvSpPr>
          <p:nvPr/>
        </p:nvSpPr>
        <p:spPr>
          <a:xfrm>
            <a:off x="628650" y="152400"/>
            <a:ext cx="8866188" cy="647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Latihan</a:t>
            </a:r>
            <a:r>
              <a:rPr lang="id-ID"/>
              <a:t>: Rekomendasi Main Golf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2398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xmlns="" id="{8E6AA78C-7545-4A67-91B1-563B9B645D71}"/>
              </a:ext>
            </a:extLst>
          </p:cNvPr>
          <p:cNvSpPr txBox="1">
            <a:spLocks/>
          </p:cNvSpPr>
          <p:nvPr/>
        </p:nvSpPr>
        <p:spPr>
          <a:xfrm>
            <a:off x="3543299" y="6553199"/>
            <a:ext cx="2099821" cy="32805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4EA38B-E01A-4D98-89B5-6D43AEE6A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41584" cy="73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9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xmlns="" id="{31BACDCD-F25F-417F-BFEC-E4259D70798A}"/>
              </a:ext>
            </a:extLst>
          </p:cNvPr>
          <p:cNvSpPr txBox="1">
            <a:spLocks/>
          </p:cNvSpPr>
          <p:nvPr/>
        </p:nvSpPr>
        <p:spPr>
          <a:xfrm>
            <a:off x="3543300" y="6553200"/>
            <a:ext cx="2093458" cy="328472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74B040-A84B-4B51-A0EB-203A9FCCD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54152" cy="739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4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xmlns="" id="{66AECD88-C9D5-4202-92CF-CCA9328D3590}"/>
              </a:ext>
            </a:extLst>
          </p:cNvPr>
          <p:cNvSpPr txBox="1">
            <a:spLocks/>
          </p:cNvSpPr>
          <p:nvPr/>
        </p:nvSpPr>
        <p:spPr>
          <a:xfrm>
            <a:off x="3543299" y="6553200"/>
            <a:ext cx="2104063" cy="32512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448BC6-E67A-4087-8946-995533581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2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xmlns="" id="{31680574-3FE5-4858-8FE5-E6F9DE311BFA}"/>
              </a:ext>
            </a:extLst>
          </p:cNvPr>
          <p:cNvSpPr txBox="1">
            <a:spLocks/>
          </p:cNvSpPr>
          <p:nvPr/>
        </p:nvSpPr>
        <p:spPr>
          <a:xfrm>
            <a:off x="3543300" y="6553200"/>
            <a:ext cx="2131636" cy="32512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083F20-F3E8-4D55-A399-13EFD73B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EE7FE2F-E0FD-4C74-B738-6626D6A8BB22}"/>
              </a:ext>
            </a:extLst>
          </p:cNvPr>
          <p:cNvSpPr txBox="1">
            <a:spLocks/>
          </p:cNvSpPr>
          <p:nvPr/>
        </p:nvSpPr>
        <p:spPr>
          <a:xfrm>
            <a:off x="3543299" y="6553200"/>
            <a:ext cx="2129515" cy="32512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80370F-407E-4101-9EC4-038CE5677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0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xmlns="" id="{93995136-D282-41F7-8B4C-38662DF7EC93}"/>
              </a:ext>
            </a:extLst>
          </p:cNvPr>
          <p:cNvSpPr txBox="1">
            <a:spLocks/>
          </p:cNvSpPr>
          <p:nvPr/>
        </p:nvSpPr>
        <p:spPr>
          <a:xfrm>
            <a:off x="3543300" y="6553200"/>
            <a:ext cx="2152846" cy="32512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D150D5-4988-4807-A101-08702DE0B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xmlns="" id="{0E21739E-0840-4731-93FE-EF7B11A7B4DF}"/>
              </a:ext>
            </a:extLst>
          </p:cNvPr>
          <p:cNvSpPr txBox="1">
            <a:spLocks/>
          </p:cNvSpPr>
          <p:nvPr/>
        </p:nvSpPr>
        <p:spPr>
          <a:xfrm>
            <a:off x="3543300" y="6553200"/>
            <a:ext cx="2194560" cy="31925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9AF575-E51D-4039-9388-E0B98FCAF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2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xmlns="" id="{698F5301-C11A-407B-ACF6-F70741602D7C}"/>
              </a:ext>
            </a:extLst>
          </p:cNvPr>
          <p:cNvSpPr txBox="1">
            <a:spLocks/>
          </p:cNvSpPr>
          <p:nvPr/>
        </p:nvSpPr>
        <p:spPr>
          <a:xfrm>
            <a:off x="3543300" y="6553200"/>
            <a:ext cx="2148604" cy="32512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0DF419-62B1-4614-A995-D25D838F7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174B54-1B5E-4A24-A296-F477A7AB7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79" y="219158"/>
            <a:ext cx="9376461" cy="68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4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DE9A053-2F0F-433C-A130-A278FC1BD79B}"/>
              </a:ext>
            </a:extLst>
          </p:cNvPr>
          <p:cNvSpPr txBox="1">
            <a:spLocks/>
          </p:cNvSpPr>
          <p:nvPr/>
        </p:nvSpPr>
        <p:spPr>
          <a:xfrm>
            <a:off x="732345" y="1680328"/>
            <a:ext cx="7886700" cy="53335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id-ID" dirty="0"/>
              <a:t>Lakukan </a:t>
            </a:r>
            <a:r>
              <a:rPr lang="id-ID" dirty="0">
                <a:solidFill>
                  <a:srgbClr val="C00000"/>
                </a:solidFill>
              </a:rPr>
              <a:t>training </a:t>
            </a:r>
            <a:r>
              <a:rPr lang="id-ID" dirty="0"/>
              <a:t>pada data mahasiswa (</a:t>
            </a:r>
            <a:r>
              <a:rPr lang="id-ID" dirty="0">
                <a:solidFill>
                  <a:srgbClr val="0070C0"/>
                </a:solidFill>
              </a:rPr>
              <a:t>datakelulusanmahasiswa.xls</a:t>
            </a:r>
            <a:r>
              <a:rPr lang="id-ID" dirty="0"/>
              <a:t>) dengan menggunakan </a:t>
            </a:r>
            <a:r>
              <a:rPr lang="id-ID" dirty="0">
                <a:solidFill>
                  <a:srgbClr val="00B050"/>
                </a:solidFill>
              </a:rPr>
              <a:t>C4.5</a:t>
            </a:r>
            <a:r>
              <a:rPr lang="id-ID" dirty="0"/>
              <a:t>, </a:t>
            </a:r>
            <a:r>
              <a:rPr lang="id-ID" dirty="0">
                <a:solidFill>
                  <a:srgbClr val="00B050"/>
                </a:solidFill>
              </a:rPr>
              <a:t>NB</a:t>
            </a:r>
            <a:r>
              <a:rPr lang="id-ID" dirty="0"/>
              <a:t>, </a:t>
            </a:r>
            <a:r>
              <a:rPr lang="id-ID" dirty="0">
                <a:solidFill>
                  <a:srgbClr val="00B050"/>
                </a:solidFill>
              </a:rPr>
              <a:t>K-NN</a:t>
            </a:r>
            <a:r>
              <a:rPr lang="id-ID" dirty="0"/>
              <a:t> dan </a:t>
            </a:r>
            <a:r>
              <a:rPr lang="id-ID" dirty="0">
                <a:solidFill>
                  <a:srgbClr val="00B050"/>
                </a:solidFill>
              </a:rPr>
              <a:t>LogR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Lakukan </a:t>
            </a:r>
            <a:r>
              <a:rPr lang="id-ID" dirty="0">
                <a:solidFill>
                  <a:srgbClr val="C00000"/>
                </a:solidFill>
              </a:rPr>
              <a:t>pengujian </a:t>
            </a:r>
            <a:r>
              <a:rPr lang="id-ID" dirty="0"/>
              <a:t>dengan  menggunakan 10-fold X Validation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Uji beda dengan </a:t>
            </a:r>
            <a:r>
              <a:rPr lang="id-ID" dirty="0">
                <a:solidFill>
                  <a:srgbClr val="C00000"/>
                </a:solidFill>
              </a:rPr>
              <a:t>t-Test</a:t>
            </a:r>
            <a:r>
              <a:rPr lang="id-ID" dirty="0">
                <a:solidFill>
                  <a:srgbClr val="FF0000"/>
                </a:solidFill>
              </a:rPr>
              <a:t> </a:t>
            </a:r>
            <a:r>
              <a:rPr lang="id-ID" dirty="0"/>
              <a:t>untuk mendapatkan model terbaik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8C8271B-A682-49FF-A242-A0FADB77D833}"/>
              </a:ext>
            </a:extLst>
          </p:cNvPr>
          <p:cNvSpPr txBox="1">
            <a:spLocks/>
          </p:cNvSpPr>
          <p:nvPr/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Latihan: </a:t>
            </a:r>
            <a:r>
              <a:rPr lang="id-ID" dirty="0"/>
              <a:t>Prediksi </a:t>
            </a:r>
            <a:r>
              <a:rPr lang="en-US" dirty="0" err="1"/>
              <a:t>Kelulusan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7628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EA6A9209-273C-48FE-B46E-30F6DA03EAD6}"/>
              </a:ext>
            </a:extLst>
          </p:cNvPr>
          <p:cNvSpPr txBox="1">
            <a:spLocks/>
          </p:cNvSpPr>
          <p:nvPr/>
        </p:nvSpPr>
        <p:spPr>
          <a:xfrm>
            <a:off x="628650" y="1219200"/>
            <a:ext cx="8782050" cy="5562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dirty="0"/>
              <a:t>Komparasi Accuracy dan AUC</a:t>
            </a:r>
          </a:p>
          <a:p>
            <a:endParaRPr lang="id-ID" sz="2800" dirty="0"/>
          </a:p>
          <a:p>
            <a:pPr marL="0" indent="0">
              <a:buFont typeface="Arial" pitchFamily="34" charset="0"/>
              <a:buNone/>
            </a:pPr>
            <a:endParaRPr lang="id-ID" sz="2800" dirty="0"/>
          </a:p>
          <a:p>
            <a:endParaRPr lang="en-US" sz="2800" dirty="0"/>
          </a:p>
          <a:p>
            <a:r>
              <a:rPr lang="id-ID" sz="2800" dirty="0"/>
              <a:t>Uji Beda (t-Test)</a:t>
            </a:r>
          </a:p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id-ID" sz="2800" dirty="0"/>
              <a:t>Urutan model terbaik: 1. </a:t>
            </a:r>
            <a:r>
              <a:rPr lang="id-ID" dirty="0"/>
              <a:t>C4.5</a:t>
            </a:r>
            <a:r>
              <a:rPr lang="id-ID" sz="2800" dirty="0"/>
              <a:t>  </a:t>
            </a:r>
            <a:r>
              <a:rPr lang="id-ID" dirty="0"/>
              <a:t>2</a:t>
            </a:r>
            <a:r>
              <a:rPr lang="id-ID" sz="2800" dirty="0"/>
              <a:t>. </a:t>
            </a:r>
            <a:r>
              <a:rPr lang="id-ID" dirty="0"/>
              <a:t>NB</a:t>
            </a:r>
            <a:r>
              <a:rPr lang="en-US" sz="2800" dirty="0"/>
              <a:t>1</a:t>
            </a:r>
            <a:r>
              <a:rPr lang="id-ID" sz="2800" dirty="0"/>
              <a:t> 2.k-NN  </a:t>
            </a:r>
            <a:r>
              <a:rPr lang="id-ID" dirty="0"/>
              <a:t>2</a:t>
            </a:r>
            <a:r>
              <a:rPr lang="id-ID" sz="2800" dirty="0"/>
              <a:t>. LogR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6D3642B-0FA9-414C-8627-D04133ED661A}"/>
              </a:ext>
            </a:extLst>
          </p:cNvPr>
          <p:cNvSpPr txBox="1">
            <a:spLocks/>
          </p:cNvSpPr>
          <p:nvPr/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Hasil </a:t>
            </a:r>
            <a:r>
              <a:rPr lang="id-ID"/>
              <a:t>Prediksi Kelulusan Mahasiswa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E56C4A5-A0DD-4B6F-BF23-EA1F35B26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265662"/>
              </p:ext>
            </p:extLst>
          </p:nvPr>
        </p:nvGraphicFramePr>
        <p:xfrm>
          <a:off x="1014080" y="1643446"/>
          <a:ext cx="62230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C4.5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NB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K-NN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LogR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/>
                        <a:t>Accuracy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91.55%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82.58%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83.63%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77.47%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/>
                        <a:t>AUC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0.909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0.894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0.5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0.721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1F0E1D-13DD-4CEF-985A-56B532B82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16666" r="21666" b="57238"/>
          <a:stretch/>
        </p:blipFill>
        <p:spPr>
          <a:xfrm>
            <a:off x="878896" y="3276212"/>
            <a:ext cx="8001000" cy="22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5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7D70C3D4-153D-4F78-A111-E3AFA341E1E5}"/>
              </a:ext>
            </a:extLst>
          </p:cNvPr>
          <p:cNvSpPr txBox="1">
            <a:spLocks/>
          </p:cNvSpPr>
          <p:nvPr/>
        </p:nvSpPr>
        <p:spPr>
          <a:xfrm>
            <a:off x="770051" y="3084135"/>
            <a:ext cx="8501495" cy="68580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Terima</a:t>
            </a:r>
            <a:r>
              <a:rPr lang="en-GB" dirty="0"/>
              <a:t> Kasih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834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138</Words>
  <Application>Microsoft Office PowerPoint</Application>
  <PresentationFormat>Custom</PresentationFormat>
  <Paragraphs>55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arga</cp:lastModifiedBy>
  <cp:revision>5</cp:revision>
  <dcterms:created xsi:type="dcterms:W3CDTF">2023-09-16T14:52:32Z</dcterms:created>
  <dcterms:modified xsi:type="dcterms:W3CDTF">2023-10-25T00:30:30Z</dcterms:modified>
</cp:coreProperties>
</file>