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0" r:id="rId3"/>
    <p:sldId id="266" r:id="rId4"/>
    <p:sldId id="267" r:id="rId5"/>
    <p:sldId id="271" r:id="rId6"/>
    <p:sldId id="278" r:id="rId7"/>
    <p:sldId id="277" r:id="rId8"/>
    <p:sldId id="276" r:id="rId9"/>
    <p:sldId id="272" r:id="rId10"/>
    <p:sldId id="268" r:id="rId11"/>
    <p:sldId id="279" r:id="rId12"/>
    <p:sldId id="273" r:id="rId13"/>
    <p:sldId id="269" r:id="rId14"/>
    <p:sldId id="274"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58" autoAdjust="0"/>
    <p:restoredTop sz="94660"/>
  </p:normalViewPr>
  <p:slideViewPr>
    <p:cSldViewPr>
      <p:cViewPr varScale="1">
        <p:scale>
          <a:sx n="74" d="100"/>
          <a:sy n="74" d="100"/>
        </p:scale>
        <p:origin x="128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CDD7F88-2725-40BC-8A2E-1C80531D2A70}" type="datetimeFigureOut">
              <a:rPr lang="id-ID" smtClean="0"/>
              <a:pPr/>
              <a:t>06/01/2018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F78AFD-7520-443A-ABBF-80838130064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F78AFD-7520-443A-ABBF-80838130064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F78AFD-7520-443A-ABBF-80838130064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F78AFD-7520-443A-ABBF-80838130064F}" type="slidenum">
              <a:rPr lang="id-ID" smtClean="0"/>
              <a:pPr/>
              <a:t>‹#›</a:t>
            </a:fld>
            <a:endParaRPr lang="id-ID"/>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F78AFD-7520-443A-ABBF-80838130064F}"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F78AFD-7520-443A-ABBF-80838130064F}" type="slidenum">
              <a:rPr lang="id-ID" smtClean="0"/>
              <a:pPr/>
              <a:t>‹#›</a:t>
            </a:fld>
            <a:endParaRPr lang="id-ID"/>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1F78AFD-7520-443A-ABBF-80838130064F}"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1F78AFD-7520-443A-ABBF-80838130064F}" type="slidenum">
              <a:rPr lang="id-ID" smtClean="0"/>
              <a:pPr/>
              <a:t>‹#›</a:t>
            </a:fld>
            <a:endParaRPr lang="id-ID"/>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D7F88-2725-40BC-8A2E-1C80531D2A70}" type="datetimeFigureOut">
              <a:rPr lang="id-ID" smtClean="0"/>
              <a:pPr/>
              <a:t>06/01/2018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1F78AFD-7520-443A-ABBF-80838130064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CDD7F88-2725-40BC-8A2E-1C80531D2A70}" type="datetimeFigureOut">
              <a:rPr lang="id-ID" smtClean="0"/>
              <a:pPr/>
              <a:t>06/01/2018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F78AFD-7520-443A-ABBF-80838130064F}"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CDD7F88-2725-40BC-8A2E-1C80531D2A70}" type="datetimeFigureOut">
              <a:rPr lang="id-ID" smtClean="0"/>
              <a:pPr/>
              <a:t>06/01/2018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F78AFD-7520-443A-ABBF-80838130064F}"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DD7F88-2725-40BC-8A2E-1C80531D2A70}" type="datetimeFigureOut">
              <a:rPr lang="id-ID" smtClean="0"/>
              <a:pPr/>
              <a:t>06/01/2018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F78AFD-7520-443A-ABBF-80838130064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714620"/>
            <a:ext cx="7772400" cy="1471610"/>
          </a:xfrm>
        </p:spPr>
        <p:txBody>
          <a:bodyPr>
            <a:noAutofit/>
          </a:bodyPr>
          <a:lstStyle/>
          <a:p>
            <a:pPr algn="ctr"/>
            <a:r>
              <a:rPr lang="id-ID" sz="4000" dirty="0">
                <a:solidFill>
                  <a:schemeClr val="tx1"/>
                </a:solidFill>
                <a:latin typeface="Adobe Caslon Pro" pitchFamily="18" charset="0"/>
              </a:rPr>
              <a:t>Analisis Minat Mahasiswa Mengunjungi Perpustakaan Matematika Menggunakan Proses Markov</a:t>
            </a:r>
            <a:br>
              <a:rPr lang="id-ID" sz="3600" dirty="0">
                <a:solidFill>
                  <a:schemeClr val="tx1"/>
                </a:solidFill>
              </a:rPr>
            </a:br>
            <a:r>
              <a:rPr lang="id-ID" sz="3600" dirty="0">
                <a:solidFill>
                  <a:schemeClr val="tx1"/>
                </a:solidFill>
              </a:rPr>
              <a:t> </a:t>
            </a:r>
            <a:br>
              <a:rPr lang="id-ID" sz="3600" dirty="0">
                <a:solidFill>
                  <a:schemeClr val="tx1"/>
                </a:solidFill>
              </a:rPr>
            </a:br>
            <a:endParaRPr lang="id-ID" sz="3600" dirty="0">
              <a:solidFill>
                <a:schemeClr val="tx1"/>
              </a:solidFill>
            </a:endParaRPr>
          </a:p>
        </p:txBody>
      </p:sp>
      <p:sp>
        <p:nvSpPr>
          <p:cNvPr id="3" name="Subtitle 2"/>
          <p:cNvSpPr>
            <a:spLocks noGrp="1"/>
          </p:cNvSpPr>
          <p:nvPr>
            <p:ph type="subTitle" idx="1"/>
          </p:nvPr>
        </p:nvSpPr>
        <p:spPr>
          <a:xfrm>
            <a:off x="0" y="3500438"/>
            <a:ext cx="8494776" cy="1744232"/>
          </a:xfrm>
        </p:spPr>
        <p:txBody>
          <a:bodyPr>
            <a:normAutofit fontScale="70000" lnSpcReduction="20000"/>
          </a:bodyPr>
          <a:lstStyle/>
          <a:p>
            <a:r>
              <a:rPr lang="id-ID" dirty="0"/>
              <a:t> </a:t>
            </a:r>
          </a:p>
          <a:p>
            <a:pPr algn="ctr"/>
            <a:r>
              <a:rPr lang="id-ID" sz="3300" dirty="0">
                <a:solidFill>
                  <a:schemeClr val="tx1"/>
                </a:solidFill>
              </a:rPr>
              <a:t>Oleh :</a:t>
            </a:r>
          </a:p>
          <a:p>
            <a:pPr algn="ctr"/>
            <a:endParaRPr lang="id-ID" sz="3300" dirty="0">
              <a:solidFill>
                <a:schemeClr val="tx1"/>
              </a:solidFill>
            </a:endParaRPr>
          </a:p>
          <a:p>
            <a:pPr algn="ctr"/>
            <a:r>
              <a:rPr lang="id-ID" sz="3300" dirty="0">
                <a:solidFill>
                  <a:schemeClr val="tx1"/>
                </a:solidFill>
              </a:rPr>
              <a:t>Novita Triani Hamma		(1508405002)</a:t>
            </a:r>
          </a:p>
          <a:p>
            <a:pPr algn="ctr"/>
            <a:r>
              <a:rPr lang="id-ID" sz="3300" dirty="0">
                <a:solidFill>
                  <a:schemeClr val="tx1"/>
                </a:solidFill>
              </a:rPr>
              <a:t>Ina Azizah Kadri			(1508405012)</a:t>
            </a:r>
          </a:p>
          <a:p>
            <a:endParaRPr lang="id-ID" dirty="0"/>
          </a:p>
        </p:txBody>
      </p:sp>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itle 1"/>
              <p:cNvSpPr>
                <a:spLocks noGrp="1"/>
              </p:cNvSpPr>
              <p:nvPr>
                <p:ph idx="1"/>
              </p:nvPr>
            </p:nvSpPr>
            <p:spPr>
              <a:xfrm>
                <a:off x="502920" y="530352"/>
                <a:ext cx="8183880" cy="5327540"/>
              </a:xfrm>
            </p:spPr>
            <p:txBody>
              <a:bodyPr>
                <a:noAutofit/>
              </a:bodyPr>
              <a:lstStyle/>
              <a:p>
                <a:pPr algn="just">
                  <a:buNone/>
                </a:pPr>
                <a:r>
                  <a:rPr lang="id-ID" sz="2000" dirty="0"/>
                  <a:t>		Sehingga diperoleh matriks peluang transisi sebagai berikut :</a:t>
                </a:r>
              </a:p>
              <a:p>
                <a:pPr algn="just">
                  <a:buNone/>
                </a:pPr>
                <a:endParaRPr lang="id-ID" sz="2000" dirty="0"/>
              </a:p>
              <a:p>
                <a:pPr algn="just">
                  <a:buNone/>
                </a:pPr>
                <a:endParaRPr lang="id-ID" sz="2000" dirty="0"/>
              </a:p>
              <a:p>
                <a:pPr marL="109728" indent="0" algn="just">
                  <a:buNone/>
                </a:pPr>
                <a:r>
                  <a:rPr lang="id-ID" sz="2000" dirty="0"/>
                  <a:t>	Untuk menghitung peluang mahasiswa yang mengunjungi dan tidak mengunjungi perpustakaan jurusan matematik pada bulan ke dua, dengan keadaan awal mahasiswa tersebut sebelumnya tidak mengunjungi perpustakaan adalah :</a:t>
                </a:r>
              </a:p>
              <a:p>
                <a:pPr marL="109728" indent="0" algn="just">
                  <a:buNone/>
                </a:pPr>
                <a14:m>
                  <m:oMathPara xmlns:m="http://schemas.openxmlformats.org/officeDocument/2006/math">
                    <m:oMathParaPr>
                      <m:jc m:val="centerGroup"/>
                    </m:oMathParaPr>
                    <m:oMath xmlns:m="http://schemas.openxmlformats.org/officeDocument/2006/math">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sSub>
                                  <m:sSubPr>
                                    <m:ctrlPr>
                                      <a:rPr lang="id-ID" sz="2000" i="1">
                                        <a:latin typeface="Cambria Math" panose="02040503050406030204" pitchFamily="18" charset="0"/>
                                      </a:rPr>
                                    </m:ctrlPr>
                                  </m:sSubPr>
                                  <m:e>
                                    <m:r>
                                      <a:rPr lang="id-ID" sz="2000" i="1">
                                        <a:latin typeface="Cambria Math" panose="02040503050406030204" pitchFamily="18" charset="0"/>
                                      </a:rPr>
                                      <m:t>𝐷</m:t>
                                    </m:r>
                                  </m:e>
                                  <m:sub>
                                    <m:r>
                                      <a:rPr lang="id-ID" sz="2000" i="1">
                                        <a:latin typeface="Cambria Math" panose="02040503050406030204" pitchFamily="18" charset="0"/>
                                      </a:rPr>
                                      <m:t>𝑚</m:t>
                                    </m:r>
                                  </m:sub>
                                </m:sSub>
                                <m:d>
                                  <m:dPr>
                                    <m:ctrlPr>
                                      <a:rPr lang="id-ID" sz="2000" i="1">
                                        <a:latin typeface="Cambria Math" panose="02040503050406030204" pitchFamily="18" charset="0"/>
                                      </a:rPr>
                                    </m:ctrlPr>
                                  </m:dPr>
                                  <m:e>
                                    <m:r>
                                      <a:rPr lang="id-ID" sz="2000" i="1">
                                        <a:latin typeface="Cambria Math" panose="02040503050406030204" pitchFamily="18" charset="0"/>
                                      </a:rPr>
                                      <m:t>2</m:t>
                                    </m:r>
                                  </m:e>
                                </m:d>
                              </m:e>
                              <m:e>
                                <m:sSub>
                                  <m:sSubPr>
                                    <m:ctrlPr>
                                      <a:rPr lang="id-ID" sz="2000" i="1">
                                        <a:latin typeface="Cambria Math" panose="02040503050406030204" pitchFamily="18" charset="0"/>
                                      </a:rPr>
                                    </m:ctrlPr>
                                  </m:sSubPr>
                                  <m:e>
                                    <m:r>
                                      <a:rPr lang="id-ID" sz="2000" i="1">
                                        <a:latin typeface="Cambria Math" panose="02040503050406030204" pitchFamily="18" charset="0"/>
                                      </a:rPr>
                                      <m:t>𝑇</m:t>
                                    </m:r>
                                  </m:e>
                                  <m:sub>
                                    <m:r>
                                      <a:rPr lang="id-ID" sz="2000" i="1">
                                        <a:latin typeface="Cambria Math" panose="02040503050406030204" pitchFamily="18" charset="0"/>
                                      </a:rPr>
                                      <m:t>𝑚</m:t>
                                    </m:r>
                                  </m:sub>
                                </m:sSub>
                                <m:d>
                                  <m:dPr>
                                    <m:ctrlPr>
                                      <a:rPr lang="id-ID" sz="2000" i="1">
                                        <a:latin typeface="Cambria Math" panose="02040503050406030204" pitchFamily="18" charset="0"/>
                                      </a:rPr>
                                    </m:ctrlPr>
                                  </m:dPr>
                                  <m:e>
                                    <m:r>
                                      <a:rPr lang="id-ID" sz="2000" i="1">
                                        <a:latin typeface="Cambria Math" panose="02040503050406030204" pitchFamily="18" charset="0"/>
                                      </a:rPr>
                                      <m:t>2</m:t>
                                    </m:r>
                                  </m:e>
                                </m:d>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sSub>
                                  <m:sSubPr>
                                    <m:ctrlPr>
                                      <a:rPr lang="id-ID" sz="2000" i="1">
                                        <a:latin typeface="Cambria Math" panose="02040503050406030204" pitchFamily="18" charset="0"/>
                                      </a:rPr>
                                    </m:ctrlPr>
                                  </m:sSubPr>
                                  <m:e>
                                    <m:r>
                                      <a:rPr lang="id-ID" sz="2000" i="1">
                                        <a:latin typeface="Cambria Math" panose="02040503050406030204" pitchFamily="18" charset="0"/>
                                      </a:rPr>
                                      <m:t>𝐷</m:t>
                                    </m:r>
                                  </m:e>
                                  <m:sub>
                                    <m:r>
                                      <a:rPr lang="id-ID" sz="2000" i="1">
                                        <a:latin typeface="Cambria Math" panose="02040503050406030204" pitchFamily="18" charset="0"/>
                                      </a:rPr>
                                      <m:t>𝑚</m:t>
                                    </m:r>
                                  </m:sub>
                                </m:sSub>
                                <m:d>
                                  <m:dPr>
                                    <m:ctrlPr>
                                      <a:rPr lang="id-ID" sz="2000" i="1">
                                        <a:latin typeface="Cambria Math" panose="02040503050406030204" pitchFamily="18" charset="0"/>
                                      </a:rPr>
                                    </m:ctrlPr>
                                  </m:dPr>
                                  <m:e>
                                    <m:r>
                                      <a:rPr lang="id-ID" sz="2000" i="1">
                                        <a:latin typeface="Cambria Math" panose="02040503050406030204" pitchFamily="18" charset="0"/>
                                      </a:rPr>
                                      <m:t>1</m:t>
                                    </m:r>
                                  </m:e>
                                </m:d>
                              </m:e>
                              <m:e>
                                <m:sSub>
                                  <m:sSubPr>
                                    <m:ctrlPr>
                                      <a:rPr lang="id-ID" sz="2000" i="1">
                                        <a:latin typeface="Cambria Math" panose="02040503050406030204" pitchFamily="18" charset="0"/>
                                      </a:rPr>
                                    </m:ctrlPr>
                                  </m:sSubPr>
                                  <m:e>
                                    <m:r>
                                      <a:rPr lang="id-ID" sz="2000" i="1">
                                        <a:latin typeface="Cambria Math" panose="02040503050406030204" pitchFamily="18" charset="0"/>
                                      </a:rPr>
                                      <m:t>𝑇</m:t>
                                    </m:r>
                                  </m:e>
                                  <m:sub>
                                    <m:r>
                                      <a:rPr lang="id-ID" sz="2000" i="1">
                                        <a:latin typeface="Cambria Math" panose="02040503050406030204" pitchFamily="18" charset="0"/>
                                      </a:rPr>
                                      <m:t>𝑚</m:t>
                                    </m:r>
                                  </m:sub>
                                </m:sSub>
                                <m:d>
                                  <m:dPr>
                                    <m:ctrlPr>
                                      <a:rPr lang="id-ID" sz="2000" i="1">
                                        <a:latin typeface="Cambria Math" panose="02040503050406030204" pitchFamily="18" charset="0"/>
                                      </a:rPr>
                                    </m:ctrlPr>
                                  </m:dPr>
                                  <m:e>
                                    <m:r>
                                      <a:rPr lang="id-ID" sz="2000" i="1">
                                        <a:latin typeface="Cambria Math" panose="02040503050406030204" pitchFamily="18" charset="0"/>
                                      </a:rPr>
                                      <m:t>1</m:t>
                                    </m:r>
                                  </m:e>
                                </m:d>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oMath>
                  </m:oMathPara>
                </a14:m>
                <a:endParaRPr lang="id-ID" sz="2000" dirty="0"/>
              </a:p>
              <a:p>
                <a:pPr marL="109728" indent="0" algn="just">
                  <a:buNone/>
                </a:pPr>
                <a:r>
                  <a:rPr lang="id-ID" sz="2000" dirty="0"/>
                  <a:t>                                </a:t>
                </a:r>
                <a14:m>
                  <m:oMath xmlns:m="http://schemas.openxmlformats.org/officeDocument/2006/math">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m:t>
                              </m:r>
                            </m:e>
                            <m:e>
                              <m:r>
                                <a:rPr lang="id-ID" sz="2000" i="1">
                                  <a:latin typeface="Cambria Math" panose="02040503050406030204" pitchFamily="18" charset="0"/>
                                </a:rPr>
                                <m:t>1</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0,125</m:t>
                              </m:r>
                            </m:e>
                            <m:e>
                              <m:r>
                                <a:rPr lang="id-ID" sz="2000" i="1">
                                  <a:latin typeface="Cambria Math" panose="02040503050406030204" pitchFamily="18" charset="0"/>
                                </a:rPr>
                                <m:t>0,875</m:t>
                              </m:r>
                            </m:e>
                          </m:mr>
                        </m:m>
                      </m:e>
                    </m:d>
                  </m:oMath>
                </a14:m>
                <a:endParaRPr lang="id-ID" sz="2000" dirty="0"/>
              </a:p>
              <a:p>
                <a:pPr marL="109728" indent="0" algn="just">
                  <a:buNone/>
                </a:pPr>
                <a:r>
                  <a:rPr lang="id-ID" sz="2000" dirty="0"/>
                  <a:t>	Artinya, peluang mahasiswa yang datang pada bulan ke 2 adalah sebesar 0.125 dan peluang mahasiswa yang tidak mengunjungi perpustakaan pada bulan ke 2 adalah sebesar 0.87.</a:t>
                </a:r>
              </a:p>
              <a:p>
                <a:pPr algn="just">
                  <a:buNone/>
                </a:pPr>
                <a:endParaRPr lang="id-ID" sz="2000" dirty="0"/>
              </a:p>
            </p:txBody>
          </p:sp>
        </mc:Choice>
        <mc:Fallback xmlns="">
          <p:sp>
            <p:nvSpPr>
              <p:cNvPr id="4" name="Title 1"/>
              <p:cNvSpPr>
                <a:spLocks noGrp="1" noRot="1" noChangeAspect="1" noMove="1" noResize="1" noEditPoints="1" noAdjustHandles="1" noChangeArrowheads="1" noChangeShapeType="1" noTextEdit="1"/>
              </p:cNvSpPr>
              <p:nvPr>
                <p:ph idx="1"/>
              </p:nvPr>
            </p:nvSpPr>
            <p:spPr>
              <a:xfrm>
                <a:off x="502920" y="530352"/>
                <a:ext cx="8183880" cy="5327540"/>
              </a:xfrm>
              <a:blipFill rotWithShape="1">
                <a:blip r:embed="rId2"/>
                <a:stretch>
                  <a:fillRect t="-572" r="-1863" b="-9954"/>
                </a:stretch>
              </a:blipFill>
            </p:spPr>
            <p:txBody>
              <a:bodyPr/>
              <a:lstStyle/>
              <a:p>
                <a:r>
                  <a:rPr lang="id-ID">
                    <a:noFill/>
                  </a:rPr>
                  <a:t> </a:t>
                </a:r>
              </a:p>
            </p:txBody>
          </p:sp>
        </mc:Fallback>
      </mc:AlternateContent>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15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95736" y="1182385"/>
            <a:ext cx="5084638" cy="734447"/>
          </a:xfrm>
          <a:prstGeom prst="rect">
            <a:avLst/>
          </a:prstGeom>
          <a:noFill/>
        </p:spPr>
      </p:pic>
      <p:sp>
        <p:nvSpPr>
          <p:cNvPr id="21507"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a:ln>
                <a:noFill/>
              </a:ln>
              <a:solidFill>
                <a:schemeClr val="tx1"/>
              </a:solidFill>
              <a:effectLst/>
              <a:latin typeface="Arial" pitchFamily="34" charset="0"/>
              <a:cs typeface="Arial" pitchFamily="34" charset="0"/>
            </a:endParaRPr>
          </a:p>
        </p:txBody>
      </p:sp>
      <p:sp>
        <p:nvSpPr>
          <p:cNvPr id="215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circle(in)">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circle(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ircle(in)">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circle(in)">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1505"/>
                                        </p:tgtEl>
                                        <p:attrNameLst>
                                          <p:attrName>style.visibility</p:attrName>
                                        </p:attrNameLst>
                                      </p:cBhvr>
                                      <p:to>
                                        <p:strVal val="visible"/>
                                      </p:to>
                                    </p:set>
                                    <p:animEffect transition="in" filter="checkerboard(across)">
                                      <p:cBhvr>
                                        <p:cTn id="32" dur="500"/>
                                        <p:tgtEl>
                                          <p:spTgt spid="21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txBox="1">
                <a:spLocks noGrp="1"/>
              </p:cNvSpPr>
              <p:nvPr>
                <p:ph idx="1"/>
              </p:nvPr>
            </p:nvSpPr>
            <p:spPr>
              <a:xfrm>
                <a:off x="395536" y="1063277"/>
                <a:ext cx="8229600" cy="4525963"/>
              </a:xfrm>
              <a:prstGeom prst="rect">
                <a:avLst/>
              </a:prstGeom>
            </p:spPr>
            <p:txBody>
              <a:bodyPr vert="horz" lIns="182880" tIns="91440">
                <a:normAutofit fontScale="70000" lnSpcReduction="20000"/>
              </a:bodyPr>
              <a:lstStyle/>
              <a:p>
                <a:pPr marL="0" lvl="0" indent="0" algn="ctr">
                  <a:spcBef>
                    <a:spcPts val="250"/>
                  </a:spcBef>
                  <a:buClr>
                    <a:schemeClr val="accent1"/>
                  </a:buClr>
                  <a:buSzPct val="80000"/>
                  <a:buNone/>
                </a:pPr>
                <a:r>
                  <a:rPr lang="id-ID" sz="3400" dirty="0"/>
                  <a:t>Kondisi tetap </a:t>
                </a:r>
                <a:r>
                  <a:rPr lang="id-ID" sz="3400" i="1" dirty="0"/>
                  <a:t>(steady state probability) </a:t>
                </a:r>
                <a:r>
                  <a:rPr lang="id-ID" sz="3400" dirty="0"/>
                  <a:t>:</a:t>
                </a:r>
              </a:p>
              <a:p>
                <a:endParaRPr lang="id-ID" sz="2000" dirty="0"/>
              </a:p>
              <a:p>
                <a:pPr marL="109728" indent="0">
                  <a:buNone/>
                </a:pPr>
                <a:endParaRPr lang="id-ID" sz="2000" dirty="0"/>
              </a:p>
              <a:p>
                <a:pPr marL="109728" indent="0">
                  <a:buNone/>
                </a:pPr>
                <a:r>
                  <a:rPr lang="id-ID" sz="2000" dirty="0"/>
                  <a:t>Berikut ini proses untuk memperoleh probbilitas keadaan tetap.</a:t>
                </a:r>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2</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0,5275</m:t>
                              </m:r>
                            </m:e>
                            <m:e>
                              <m:r>
                                <a:rPr lang="id-ID" sz="2000" i="1">
                                  <a:latin typeface="Cambria Math" panose="02040503050406030204" pitchFamily="18" charset="0"/>
                                </a:rPr>
                                <m:t>0,4725</m:t>
                              </m:r>
                            </m:e>
                          </m:mr>
                          <m:mr>
                            <m:e>
                              <m:r>
                                <a:rPr lang="id-ID" sz="2000" i="1">
                                  <a:latin typeface="Cambria Math" panose="02040503050406030204" pitchFamily="18" charset="0"/>
                                </a:rPr>
                                <m:t>0,197</m:t>
                              </m:r>
                            </m:e>
                            <m:e>
                              <m:r>
                                <a:rPr lang="id-ID" sz="2000" i="1">
                                  <a:latin typeface="Cambria Math" panose="02040503050406030204" pitchFamily="18" charset="0"/>
                                </a:rPr>
                                <m:t>0,803</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3</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0,5275</m:t>
                              </m:r>
                            </m:e>
                            <m:e>
                              <m:r>
                                <a:rPr lang="id-ID" sz="2000" i="1">
                                  <a:latin typeface="Cambria Math" panose="02040503050406030204" pitchFamily="18" charset="0"/>
                                </a:rPr>
                                <m:t>0,4725</m:t>
                              </m:r>
                            </m:e>
                          </m:mr>
                          <m:mr>
                            <m:e>
                              <m:r>
                                <a:rPr lang="id-ID" sz="2000" i="1">
                                  <a:latin typeface="Cambria Math" panose="02040503050406030204" pitchFamily="18" charset="0"/>
                                </a:rPr>
                                <m:t>0,197</m:t>
                              </m:r>
                            </m:e>
                            <m:e>
                              <m:r>
                                <a:rPr lang="id-ID" sz="2000" i="1">
                                  <a:latin typeface="Cambria Math" panose="02040503050406030204" pitchFamily="18" charset="0"/>
                                </a:rPr>
                                <m:t>0,803</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0,43</m:t>
                              </m:r>
                            </m:e>
                            <m:e>
                              <m:r>
                                <a:rPr lang="id-ID" sz="2000" i="1">
                                  <a:latin typeface="Cambria Math" panose="02040503050406030204" pitchFamily="18" charset="0"/>
                                </a:rPr>
                                <m:t>0,57</m:t>
                              </m:r>
                            </m:e>
                          </m:mr>
                          <m:mr>
                            <m:e>
                              <m:r>
                                <a:rPr lang="id-ID" sz="2000" i="1">
                                  <a:latin typeface="Cambria Math" panose="02040503050406030204" pitchFamily="18" charset="0"/>
                                </a:rPr>
                                <m:t>0,24</m:t>
                              </m:r>
                            </m:e>
                            <m:e>
                              <m:r>
                                <a:rPr lang="id-ID" sz="2000" i="1">
                                  <a:latin typeface="Cambria Math" panose="02040503050406030204" pitchFamily="18" charset="0"/>
                                </a:rPr>
                                <m:t>0,76</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4</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0,43</m:t>
                              </m:r>
                            </m:e>
                            <m:e>
                              <m:r>
                                <a:rPr lang="id-ID" sz="2000" i="1">
                                  <a:latin typeface="Cambria Math" panose="02040503050406030204" pitchFamily="18" charset="0"/>
                                </a:rPr>
                                <m:t>0,57</m:t>
                              </m:r>
                            </m:e>
                          </m:mr>
                          <m:mr>
                            <m:e>
                              <m:r>
                                <a:rPr lang="id-ID" sz="2000" i="1">
                                  <a:latin typeface="Cambria Math" panose="02040503050406030204" pitchFamily="18" charset="0"/>
                                </a:rPr>
                                <m:t>0,24</m:t>
                              </m:r>
                            </m:e>
                            <m:e>
                              <m:r>
                                <a:rPr lang="id-ID" sz="2000" i="1">
                                  <a:latin typeface="Cambria Math" panose="02040503050406030204" pitchFamily="18" charset="0"/>
                                </a:rPr>
                                <m:t>0,76</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0,37</m:t>
                              </m:r>
                            </m:e>
                            <m:e>
                              <m:r>
                                <a:rPr lang="id-ID" sz="2000" i="1">
                                  <a:latin typeface="Cambria Math" panose="02040503050406030204" pitchFamily="18" charset="0"/>
                                </a:rPr>
                                <m:t>0,63</m:t>
                              </m:r>
                            </m:e>
                          </m:mr>
                          <m:mr>
                            <m:e>
                              <m:r>
                                <a:rPr lang="id-ID" sz="2000" i="1">
                                  <a:latin typeface="Cambria Math" panose="02040503050406030204" pitchFamily="18" charset="0"/>
                                </a:rPr>
                                <m:t>0,26</m:t>
                              </m:r>
                            </m:e>
                            <m:e>
                              <m:r>
                                <a:rPr lang="id-ID" sz="2000" i="1">
                                  <a:latin typeface="Cambria Math" panose="02040503050406030204" pitchFamily="18" charset="0"/>
                                </a:rPr>
                                <m:t>0,74</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5</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0,37</m:t>
                              </m:r>
                            </m:e>
                            <m:e>
                              <m:r>
                                <a:rPr lang="id-ID" sz="2000" i="1">
                                  <a:latin typeface="Cambria Math" panose="02040503050406030204" pitchFamily="18" charset="0"/>
                                </a:rPr>
                                <m:t>0,63</m:t>
                              </m:r>
                            </m:e>
                          </m:mr>
                          <m:mr>
                            <m:e>
                              <m:r>
                                <a:rPr lang="id-ID" sz="2000" i="1">
                                  <a:latin typeface="Cambria Math" panose="02040503050406030204" pitchFamily="18" charset="0"/>
                                </a:rPr>
                                <m:t>0,26</m:t>
                              </m:r>
                            </m:e>
                            <m:e>
                              <m:r>
                                <a:rPr lang="id-ID" sz="2000" i="1">
                                  <a:latin typeface="Cambria Math" panose="02040503050406030204" pitchFamily="18" charset="0"/>
                                </a:rPr>
                                <m:t>0,74</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0,34</m:t>
                              </m:r>
                            </m:e>
                            <m:e>
                              <m:r>
                                <a:rPr lang="id-ID" sz="2000" i="1">
                                  <a:latin typeface="Cambria Math" panose="02040503050406030204" pitchFamily="18" charset="0"/>
                                </a:rPr>
                                <m:t>0,66</m:t>
                              </m:r>
                            </m:e>
                          </m:mr>
                          <m:mr>
                            <m:e>
                              <m:r>
                                <a:rPr lang="id-ID" sz="2000" i="1">
                                  <a:latin typeface="Cambria Math" panose="02040503050406030204" pitchFamily="18" charset="0"/>
                                </a:rPr>
                                <m:t>0,27</m:t>
                              </m:r>
                            </m:e>
                            <m:e>
                              <m:r>
                                <a:rPr lang="id-ID" sz="2000" i="1">
                                  <a:latin typeface="Cambria Math" panose="02040503050406030204" pitchFamily="18" charset="0"/>
                                </a:rPr>
                                <m:t>0,73</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6</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0,34</m:t>
                              </m:r>
                            </m:e>
                            <m:e>
                              <m:r>
                                <a:rPr lang="id-ID" sz="2000" i="1">
                                  <a:latin typeface="Cambria Math" panose="02040503050406030204" pitchFamily="18" charset="0"/>
                                </a:rPr>
                                <m:t>0,66</m:t>
                              </m:r>
                            </m:e>
                          </m:mr>
                          <m:mr>
                            <m:e>
                              <m:r>
                                <a:rPr lang="id-ID" sz="2000" i="1">
                                  <a:latin typeface="Cambria Math" panose="02040503050406030204" pitchFamily="18" charset="0"/>
                                </a:rPr>
                                <m:t>0,27</m:t>
                              </m:r>
                            </m:e>
                            <m:e>
                              <m:r>
                                <a:rPr lang="id-ID" sz="2000" i="1">
                                  <a:latin typeface="Cambria Math" panose="02040503050406030204" pitchFamily="18" charset="0"/>
                                </a:rPr>
                                <m:t>0,73</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0,32</m:t>
                              </m:r>
                            </m:e>
                            <m:e>
                              <m:r>
                                <a:rPr lang="id-ID" sz="2000" i="1">
                                  <a:latin typeface="Cambria Math" panose="02040503050406030204" pitchFamily="18" charset="0"/>
                                </a:rPr>
                                <m:t>0,68</m:t>
                              </m:r>
                            </m:e>
                          </m:mr>
                          <m:mr>
                            <m:e>
                              <m:r>
                                <a:rPr lang="id-ID" sz="2000" i="1">
                                  <a:latin typeface="Cambria Math" panose="02040503050406030204" pitchFamily="18" charset="0"/>
                                </a:rPr>
                                <m:t>0,28</m:t>
                              </m:r>
                            </m:e>
                            <m:e>
                              <m:r>
                                <a:rPr lang="id-ID" sz="2000" i="1">
                                  <a:latin typeface="Cambria Math" panose="02040503050406030204" pitchFamily="18" charset="0"/>
                                </a:rPr>
                                <m:t>0,72</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7</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0,32</m:t>
                              </m:r>
                            </m:e>
                            <m:e>
                              <m:r>
                                <a:rPr lang="id-ID" sz="2000" i="1">
                                  <a:latin typeface="Cambria Math" panose="02040503050406030204" pitchFamily="18" charset="0"/>
                                </a:rPr>
                                <m:t>0,68</m:t>
                              </m:r>
                            </m:e>
                          </m:mr>
                          <m:mr>
                            <m:e>
                              <m:r>
                                <a:rPr lang="id-ID" sz="2000" i="1">
                                  <a:latin typeface="Cambria Math" panose="02040503050406030204" pitchFamily="18" charset="0"/>
                                </a:rPr>
                                <m:t>0,28</m:t>
                              </m:r>
                            </m:e>
                            <m:e>
                              <m:r>
                                <a:rPr lang="id-ID" sz="2000" i="1">
                                  <a:latin typeface="Cambria Math" panose="02040503050406030204" pitchFamily="18" charset="0"/>
                                </a:rPr>
                                <m:t>0,72</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0,31</m:t>
                              </m:r>
                            </m:e>
                            <m:e>
                              <m:r>
                                <a:rPr lang="id-ID" sz="2000" i="1">
                                  <a:latin typeface="Cambria Math" panose="02040503050406030204" pitchFamily="18" charset="0"/>
                                </a:rPr>
                                <m:t>0,69</m:t>
                              </m:r>
                            </m:e>
                          </m:mr>
                          <m:mr>
                            <m:e>
                              <m:r>
                                <a:rPr lang="id-ID" sz="2000" i="1">
                                  <a:latin typeface="Cambria Math" panose="02040503050406030204" pitchFamily="18" charset="0"/>
                                </a:rPr>
                                <m:t>0,29</m:t>
                              </m:r>
                            </m:e>
                            <m:e>
                              <m:r>
                                <a:rPr lang="id-ID" sz="2000" i="1">
                                  <a:latin typeface="Cambria Math" panose="02040503050406030204" pitchFamily="18" charset="0"/>
                                </a:rPr>
                                <m:t>0,71</m:t>
                              </m:r>
                            </m:e>
                          </m:mr>
                        </m:m>
                      </m:e>
                    </m:d>
                  </m:oMath>
                </a14:m>
                <a:endParaRPr lang="id-ID" sz="2000" dirty="0"/>
              </a:p>
              <a:p>
                <a14:m>
                  <m:oMath xmlns:m="http://schemas.openxmlformats.org/officeDocument/2006/math">
                    <m:sSup>
                      <m:sSupPr>
                        <m:ctrlPr>
                          <a:rPr lang="id-ID" sz="2000" i="1">
                            <a:latin typeface="Cambria Math" panose="02040503050406030204" pitchFamily="18" charset="0"/>
                          </a:rPr>
                        </m:ctrlPr>
                      </m:sSupPr>
                      <m:e>
                        <m:r>
                          <a:rPr lang="id-ID" sz="2000" i="1">
                            <a:latin typeface="Cambria Math" panose="02040503050406030204" pitchFamily="18" charset="0"/>
                          </a:rPr>
                          <m:t>𝑃</m:t>
                        </m:r>
                      </m:e>
                      <m:sup>
                        <m:r>
                          <a:rPr lang="id-ID" sz="2000" i="1">
                            <a:latin typeface="Cambria Math" panose="02040503050406030204" pitchFamily="18" charset="0"/>
                          </a:rPr>
                          <m:t>8</m:t>
                        </m:r>
                      </m:sup>
                    </m:sSup>
                    <m:r>
                      <a:rPr lang="id-ID" sz="2000" i="1">
                        <a:latin typeface="Cambria Math" panose="02040503050406030204" pitchFamily="18" charset="0"/>
                      </a:rPr>
                      <m:t>=</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0,31</m:t>
                              </m:r>
                            </m:e>
                            <m:e>
                              <m:r>
                                <a:rPr lang="id-ID" sz="2000" i="1">
                                  <a:latin typeface="Cambria Math" panose="02040503050406030204" pitchFamily="18" charset="0"/>
                                </a:rPr>
                                <m:t>0,69</m:t>
                              </m:r>
                            </m:e>
                          </m:mr>
                          <m:mr>
                            <m:e>
                              <m:r>
                                <a:rPr lang="id-ID" sz="2000" i="1">
                                  <a:latin typeface="Cambria Math" panose="02040503050406030204" pitchFamily="18" charset="0"/>
                                </a:rPr>
                                <m:t>0,29</m:t>
                              </m:r>
                            </m:e>
                            <m:e>
                              <m:r>
                                <a:rPr lang="id-ID" sz="2000" i="1">
                                  <a:latin typeface="Cambria Math" panose="02040503050406030204" pitchFamily="18" charset="0"/>
                                </a:rPr>
                                <m:t>0,71</m:t>
                              </m:r>
                            </m:e>
                          </m:mr>
                        </m:m>
                      </m:e>
                    </m:d>
                    <m:r>
                      <a:rPr lang="id-ID" sz="2000" i="1">
                        <a:latin typeface="Cambria Math" panose="02040503050406030204" pitchFamily="18" charset="0"/>
                      </a:rPr>
                      <m:t> </m:t>
                    </m:r>
                    <m:r>
                      <a:rPr lang="id-ID" sz="2000" i="1">
                        <a:latin typeface="Cambria Math" panose="02040503050406030204" pitchFamily="18" charset="0"/>
                      </a:rPr>
                      <m:t>𝑥</m:t>
                    </m:r>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0,7</m:t>
                              </m:r>
                            </m:e>
                            <m:e>
                              <m:r>
                                <a:rPr lang="id-ID" sz="2000" i="1">
                                  <a:latin typeface="Cambria Math" panose="02040503050406030204" pitchFamily="18" charset="0"/>
                                </a:rPr>
                                <m:t>0,3</m:t>
                              </m:r>
                            </m:e>
                          </m:mr>
                          <m:mr>
                            <m:e>
                              <m:r>
                                <a:rPr lang="id-ID" sz="2000" i="1">
                                  <a:latin typeface="Cambria Math" panose="02040503050406030204" pitchFamily="18" charset="0"/>
                                </a:rPr>
                                <m:t>0,125</m:t>
                              </m:r>
                            </m:e>
                            <m:e>
                              <m:r>
                                <a:rPr lang="id-ID" sz="2000" i="1">
                                  <a:latin typeface="Cambria Math" panose="02040503050406030204" pitchFamily="18" charset="0"/>
                                </a:rPr>
                                <m:t>0,875</m:t>
                              </m:r>
                            </m:e>
                          </m:mr>
                        </m:m>
                      </m:e>
                    </m:d>
                    <m:r>
                      <a:rPr lang="id-ID" sz="2000" i="1">
                        <a:latin typeface="Cambria Math" panose="02040503050406030204" pitchFamily="18" charset="0"/>
                      </a:rPr>
                      <m:t>= </m:t>
                    </m:r>
                    <m:d>
                      <m:dPr>
                        <m:begChr m:val="["/>
                        <m:endChr m:val="]"/>
                        <m:ctrlPr>
                          <a:rPr lang="id-ID" sz="2000" i="1">
                            <a:latin typeface="Cambria Math" panose="02040503050406030204" pitchFamily="18" charset="0"/>
                          </a:rPr>
                        </m:ctrlPr>
                      </m:dPr>
                      <m:e>
                        <m:m>
                          <m:mPr>
                            <m:mcs>
                              <m:mc>
                                <m:mcPr>
                                  <m:count m:val="2"/>
                                  <m:mcJc m:val="center"/>
                                </m:mcPr>
                              </m:mc>
                            </m:mcs>
                            <m:ctrlPr>
                              <a:rPr lang="id-ID" sz="2000" i="1">
                                <a:latin typeface="Cambria Math" panose="02040503050406030204" pitchFamily="18" charset="0"/>
                              </a:rPr>
                            </m:ctrlPr>
                          </m:mPr>
                          <m:mr>
                            <m:e>
                              <m:r>
                                <a:rPr lang="id-ID" sz="2000" i="1">
                                  <a:latin typeface="Cambria Math" panose="02040503050406030204" pitchFamily="18" charset="0"/>
                                </a:rPr>
                                <m:t>0,30</m:t>
                              </m:r>
                            </m:e>
                            <m:e>
                              <m:r>
                                <a:rPr lang="id-ID" sz="2000" i="1">
                                  <a:latin typeface="Cambria Math" panose="02040503050406030204" pitchFamily="18" charset="0"/>
                                </a:rPr>
                                <m:t>0,70</m:t>
                              </m:r>
                            </m:e>
                          </m:mr>
                          <m:mr>
                            <m:e>
                              <m:r>
                                <a:rPr lang="id-ID" sz="2000" i="1">
                                  <a:latin typeface="Cambria Math" panose="02040503050406030204" pitchFamily="18" charset="0"/>
                                </a:rPr>
                                <m:t>0,30</m:t>
                              </m:r>
                            </m:e>
                            <m:e>
                              <m:r>
                                <a:rPr lang="id-ID" sz="2000" i="1">
                                  <a:latin typeface="Cambria Math" panose="02040503050406030204" pitchFamily="18" charset="0"/>
                                </a:rPr>
                                <m:t>0,70</m:t>
                              </m:r>
                            </m:e>
                          </m:mr>
                        </m:m>
                      </m:e>
                    </m:d>
                  </m:oMath>
                </a14:m>
                <a:endParaRPr lang="id-ID" sz="2000" dirty="0"/>
              </a:p>
              <a:p>
                <a:pPr marL="265176" lvl="0" indent="-265176" algn="just">
                  <a:spcBef>
                    <a:spcPts val="250"/>
                  </a:spcBef>
                  <a:buClr>
                    <a:schemeClr val="accent1"/>
                  </a:buClr>
                  <a:buSzPct val="80000"/>
                </a:pPr>
                <a:endParaRPr kumimoji="0" lang="id-ID" sz="2800" b="0" i="0" u="none" strike="noStrike" kern="1200" cap="none" spc="0" normalizeH="0" baseline="0" noProof="0" dirty="0">
                  <a:ln>
                    <a:noFill/>
                  </a:ln>
                  <a:solidFill>
                    <a:schemeClr val="tx1"/>
                  </a:solidFill>
                  <a:effectLst/>
                  <a:uLnTx/>
                  <a:uFillTx/>
                  <a:latin typeface="+mn-lt"/>
                  <a:ea typeface="+mn-ea"/>
                  <a:cs typeface="+mn-cs"/>
                </a:endParaRPr>
              </a:p>
            </p:txBody>
          </p:sp>
        </mc:Choice>
        <mc:Fallback xmlns="">
          <p:sp>
            <p:nvSpPr>
              <p:cNvPr id="4" name="Content Placeholder 2"/>
              <p:cNvSpPr txBox="1">
                <a:spLocks noGrp="1" noRot="1" noChangeAspect="1" noMove="1" noResize="1" noEditPoints="1" noAdjustHandles="1" noChangeArrowheads="1" noChangeShapeType="1" noTextEdit="1"/>
              </p:cNvSpPr>
              <p:nvPr>
                <p:ph idx="1"/>
              </p:nvPr>
            </p:nvSpPr>
            <p:spPr>
              <a:xfrm>
                <a:off x="395536" y="1063277"/>
                <a:ext cx="8229600" cy="4525963"/>
              </a:xfrm>
              <a:prstGeom prst="rect">
                <a:avLst/>
              </a:prstGeom>
              <a:blipFill rotWithShape="1">
                <a:blip r:embed="rId2"/>
                <a:stretch>
                  <a:fillRect t="-1211"/>
                </a:stretch>
              </a:blipFill>
            </p:spPr>
            <p:txBody>
              <a:bodyPr/>
              <a:lstStyle/>
              <a:p>
                <a:r>
                  <a:rPr lang="id-ID">
                    <a:noFill/>
                  </a:rPr>
                  <a:t> </a:t>
                </a:r>
              </a:p>
            </p:txBody>
          </p:sp>
        </mc:Fallback>
      </mc:AlternateContent>
    </p:spTree>
    <p:extLst>
      <p:ext uri="{BB962C8B-B14F-4D97-AF65-F5344CB8AC3E}">
        <p14:creationId xmlns:p14="http://schemas.microsoft.com/office/powerpoint/2010/main" val="5657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643050"/>
            <a:ext cx="7643866" cy="4429156"/>
          </a:xfrm>
        </p:spPr>
        <p:txBody>
          <a:bodyPr>
            <a:normAutofit/>
          </a:bodyPr>
          <a:lstStyle/>
          <a:p>
            <a:pPr lvl="0" algn="just">
              <a:buNone/>
            </a:pPr>
            <a:r>
              <a:rPr lang="id-ID" sz="2000" dirty="0"/>
              <a:t>	</a:t>
            </a:r>
          </a:p>
          <a:p>
            <a:pPr lvl="0" algn="just">
              <a:buNone/>
            </a:pPr>
            <a:endParaRPr lang="id-ID" sz="2000" dirty="0"/>
          </a:p>
          <a:p>
            <a:pPr lvl="0" algn="just">
              <a:buNone/>
            </a:pPr>
            <a:r>
              <a:rPr lang="id-ID" sz="2000" dirty="0"/>
              <a:t>	</a:t>
            </a:r>
          </a:p>
          <a:p>
            <a:pPr lvl="0" algn="just">
              <a:buNone/>
            </a:pPr>
            <a:r>
              <a:rPr lang="id-ID" sz="2000" dirty="0"/>
              <a:t>	Berdasarkan dapat pada  diatas, didapat hasil sebagai berikut :</a:t>
            </a:r>
          </a:p>
          <a:p>
            <a:pPr lvl="0" algn="just"/>
            <a:r>
              <a:rPr lang="id-ID" sz="2000" dirty="0"/>
              <a:t>Minat mahasiswa yang datang untuk 8 bulan kedepan adalah sebesar 0,30 atau sebesar 30%</a:t>
            </a:r>
          </a:p>
          <a:p>
            <a:pPr lvl="0" algn="just"/>
            <a:r>
              <a:rPr lang="id-ID" sz="2000" dirty="0"/>
              <a:t>Minat mahasiswa yang tidak datang untuk 8 bulan kedepan adalahh sebesar 0,70 atau sebesar 70%</a:t>
            </a:r>
          </a:p>
          <a:p>
            <a:pPr lvl="0" algn="just"/>
            <a:r>
              <a:rPr lang="id-ID" sz="2000" dirty="0"/>
              <a:t>30%   x   50 mahasiswa = 15 Mahasiswa</a:t>
            </a:r>
          </a:p>
          <a:p>
            <a:pPr algn="just"/>
            <a:r>
              <a:rPr lang="id-ID" sz="2000" dirty="0"/>
              <a:t>Jumlah mahasiswa yang tetap mengunjungi perpustakaan sebanyak 15 orang dari berbagai angkatan.</a:t>
            </a:r>
          </a:p>
          <a:p>
            <a:pPr algn="just">
              <a:buNone/>
            </a:pPr>
            <a:endParaRPr lang="id-ID" sz="2000" dirty="0"/>
          </a:p>
          <a:p>
            <a:pPr algn="just">
              <a:buNone/>
            </a:pPr>
            <a:endParaRPr lang="id-ID" sz="2000" dirty="0"/>
          </a:p>
          <a:p>
            <a:pPr algn="just">
              <a:buNone/>
            </a:pPr>
            <a:endParaRPr lang="id-ID" dirty="0"/>
          </a:p>
        </p:txBody>
      </p:sp>
      <p:sp>
        <p:nvSpPr>
          <p:cNvPr id="2" name="Title 1"/>
          <p:cNvSpPr>
            <a:spLocks noGrp="1"/>
          </p:cNvSpPr>
          <p:nvPr>
            <p:ph type="title"/>
          </p:nvPr>
        </p:nvSpPr>
        <p:spPr>
          <a:xfrm>
            <a:off x="500034" y="0"/>
            <a:ext cx="8183880" cy="1265874"/>
          </a:xfrm>
        </p:spPr>
        <p:txBody>
          <a:bodyPr>
            <a:normAutofit/>
          </a:bodyPr>
          <a:lstStyle/>
          <a:p>
            <a:pPr algn="ctr"/>
            <a:r>
              <a:rPr lang="id-ID" sz="5400" dirty="0">
                <a:solidFill>
                  <a:schemeClr val="tx1"/>
                </a:solidFill>
                <a:latin typeface="Aharoni" pitchFamily="2" charset="-79"/>
                <a:cs typeface="Aharoni" pitchFamily="2" charset="-79"/>
              </a:rPr>
              <a:t>Hasil :</a:t>
            </a:r>
          </a:p>
        </p:txBody>
      </p:sp>
      <p:pic>
        <p:nvPicPr>
          <p:cNvPr id="5" name="Picture 2"/>
          <p:cNvPicPr>
            <a:picLocks noChangeAspect="1" noChangeArrowheads="1"/>
          </p:cNvPicPr>
          <p:nvPr/>
        </p:nvPicPr>
        <p:blipFill>
          <a:blip r:embed="rId2"/>
          <a:srcRect/>
          <a:stretch>
            <a:fillRect/>
          </a:stretch>
        </p:blipFill>
        <p:spPr bwMode="auto">
          <a:xfrm>
            <a:off x="766833" y="1268411"/>
            <a:ext cx="7734257" cy="108901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3116"/>
            <a:ext cx="8072494" cy="2000264"/>
          </a:xfrm>
        </p:spPr>
        <p:txBody>
          <a:bodyPr>
            <a:normAutofit/>
          </a:bodyPr>
          <a:lstStyle/>
          <a:p>
            <a:pPr algn="ctr">
              <a:buNone/>
            </a:pPr>
            <a:r>
              <a:rPr lang="id-ID" sz="6600" b="1" dirty="0">
                <a:latin typeface="Aharoni" pitchFamily="2" charset="-79"/>
                <a:cs typeface="Aharoni" pitchFamily="2" charset="-79"/>
              </a:rPr>
              <a:t>Kesimpulan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2500" autoRev="1" fill="hold"/>
                                        <p:tgtEl>
                                          <p:spTgt spid="3">
                                            <p:txEl>
                                              <p:pRg st="0" end="0"/>
                                            </p:txEl>
                                          </p:spTgt>
                                        </p:tgtEl>
                                        <p:attrNameLst>
                                          <p:attrName>style.color</p:attrName>
                                        </p:attrNameLst>
                                      </p:cBhvr>
                                      <p:to>
                                        <p:clrVal>
                                          <a:schemeClr val="accent2"/>
                                        </p:clrVal>
                                      </p:to>
                                    </p:set>
                                    <p:set>
                                      <p:cBhvr>
                                        <p:cTn id="7" dur="2500" autoRev="1" fill="hold"/>
                                        <p:tgtEl>
                                          <p:spTgt spid="3">
                                            <p:txEl>
                                              <p:pRg st="0" end="0"/>
                                            </p:txEl>
                                          </p:spTgt>
                                        </p:tgtEl>
                                        <p:attrNameLst>
                                          <p:attrName>fillcolor</p:attrName>
                                        </p:attrNameLst>
                                      </p:cBhvr>
                                      <p:to>
                                        <p:clrVal>
                                          <a:schemeClr val="accent2"/>
                                        </p:clrVal>
                                      </p:to>
                                    </p:set>
                                    <p:set>
                                      <p:cBhvr>
                                        <p:cTn id="8" dur="2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071678"/>
            <a:ext cx="8786842" cy="1857388"/>
          </a:xfrm>
        </p:spPr>
        <p:txBody>
          <a:bodyPr>
            <a:noAutofit/>
          </a:bodyPr>
          <a:lstStyle/>
          <a:p>
            <a:pPr algn="ctr">
              <a:buNone/>
            </a:pPr>
            <a:r>
              <a:rPr lang="id-ID" sz="6000" b="1" dirty="0">
                <a:latin typeface="Aharoni" pitchFamily="2" charset="-79"/>
                <a:cs typeface="Aharoni" pitchFamily="2" charset="-79"/>
              </a:rPr>
              <a:t>TERIMA KASIH </a:t>
            </a:r>
            <a:r>
              <a:rPr lang="id-ID" sz="6000" b="1" dirty="0">
                <a:latin typeface="Aharoni" pitchFamily="2" charset="-79"/>
                <a:cs typeface="Aharoni" pitchFamily="2" charset="-79"/>
                <a:sym typeface="Wingdings" pitchFamily="2" charset="2"/>
              </a:rPr>
              <a:t></a:t>
            </a:r>
            <a:endParaRPr lang="id-ID" sz="6000" b="1"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2500" autoRev="1" fill="hold"/>
                                        <p:tgtEl>
                                          <p:spTgt spid="3">
                                            <p:txEl>
                                              <p:pRg st="0" end="0"/>
                                            </p:txEl>
                                          </p:spTgt>
                                        </p:tgtEl>
                                        <p:attrNameLst>
                                          <p:attrName>style.color</p:attrName>
                                        </p:attrNameLst>
                                      </p:cBhvr>
                                      <p:to>
                                        <p:clrVal>
                                          <a:schemeClr val="accent2"/>
                                        </p:clrVal>
                                      </p:to>
                                    </p:set>
                                    <p:set>
                                      <p:cBhvr>
                                        <p:cTn id="7" dur="2500" autoRev="1" fill="hold"/>
                                        <p:tgtEl>
                                          <p:spTgt spid="3">
                                            <p:txEl>
                                              <p:pRg st="0" end="0"/>
                                            </p:txEl>
                                          </p:spTgt>
                                        </p:tgtEl>
                                        <p:attrNameLst>
                                          <p:attrName>fillcolor</p:attrName>
                                        </p:attrNameLst>
                                      </p:cBhvr>
                                      <p:to>
                                        <p:clrVal>
                                          <a:schemeClr val="accent2"/>
                                        </p:clrVal>
                                      </p:to>
                                    </p:set>
                                    <p:set>
                                      <p:cBhvr>
                                        <p:cTn id="8" dur="2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714744" y="1129874"/>
            <a:ext cx="235745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t>Latar Belakang</a:t>
            </a:r>
          </a:p>
        </p:txBody>
      </p:sp>
      <p:sp>
        <p:nvSpPr>
          <p:cNvPr id="11" name="Title 1"/>
          <p:cNvSpPr txBox="1">
            <a:spLocks/>
          </p:cNvSpPr>
          <p:nvPr/>
        </p:nvSpPr>
        <p:spPr>
          <a:xfrm>
            <a:off x="2214546" y="5143512"/>
            <a:ext cx="5857916" cy="1357298"/>
          </a:xfrm>
          <a:prstGeom prst="rect">
            <a:avLst/>
          </a:prstGeom>
        </p:spPr>
        <p:txBody>
          <a:bodyPr vert="horz" lIns="182880" tIns="91440">
            <a:normAutofit/>
          </a:bodyPr>
          <a:lstStyle/>
          <a:p>
            <a:pPr marL="514350" marR="0" lvl="0" indent="-514350" algn="just" defTabSz="914400" rtl="0" eaLnBrk="1" fontAlgn="auto" latinLnBrk="0" hangingPunct="1">
              <a:lnSpc>
                <a:spcPct val="100000"/>
              </a:lnSpc>
              <a:spcBef>
                <a:spcPts val="250"/>
              </a:spcBef>
              <a:spcAft>
                <a:spcPts val="0"/>
              </a:spcAft>
              <a:buClr>
                <a:schemeClr val="accent1"/>
              </a:buClr>
              <a:buSzPct val="80000"/>
              <a:tabLst/>
              <a:defRPr/>
            </a:pPr>
            <a:endParaRPr lang="id-ID" sz="2800" dirty="0"/>
          </a:p>
        </p:txBody>
      </p:sp>
      <p:sp>
        <p:nvSpPr>
          <p:cNvPr id="2" name="Rounded Rectangle 1"/>
          <p:cNvSpPr/>
          <p:nvPr/>
        </p:nvSpPr>
        <p:spPr>
          <a:xfrm>
            <a:off x="1342880" y="2652872"/>
            <a:ext cx="7189560" cy="20722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400" dirty="0">
                <a:solidFill>
                  <a:schemeClr val="tx1"/>
                </a:solidFill>
              </a:rPr>
              <a:t>	Dalam arti tradisional, perpustakaan adalah sebuah koleksi buku atau majalah. Perpustakaan dapat diartikan sebagai kumpulan informasi yang bersifat ilmu pengetahuan, hiburan, rekreasi dan ibadah yang merupakan kebutuhan manusia. Oleh karena itu perpustakaan modern telah definisikan kembali sebagai tempat untuk mengakses informasi.</a:t>
            </a:r>
          </a:p>
          <a:p>
            <a:pPr algn="just"/>
            <a:r>
              <a:rPr lang="id-ID" sz="1400" dirty="0">
                <a:solidFill>
                  <a:schemeClr val="tx1"/>
                </a:solidFill>
              </a:rPr>
              <a:t>	Oleh karena itu, kami tertarik untuk menganalisis keefektifan perpustakaan Matematika dalam proses belajar menggunakan proses markov. Menurut Dimiyati (1992), analisis markov merupakan suatu metode mempelajari sifat-sifat suatu variabel pada masa sekarang yang didasarkan sifat-sifatnya dimasa lain dalam menaksir sifat-sifat variabel yang sama di masa yang akan datang. </a:t>
            </a:r>
          </a:p>
        </p:txBody>
      </p:sp>
    </p:spTree>
  </p:cSld>
  <p:clrMapOvr>
    <a:masterClrMapping/>
  </p:clrMapOvr>
  <p:transition spd="med" advClick="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a:bodyPr>
          <a:lstStyle/>
          <a:p>
            <a:pPr algn="ctr">
              <a:buNone/>
            </a:pPr>
            <a:r>
              <a:rPr lang="id-ID" sz="6000" b="1" dirty="0">
                <a:latin typeface="Adobe Caslon Pro" pitchFamily="18" charset="0"/>
              </a:rPr>
              <a:t>Metode</a:t>
            </a:r>
          </a:p>
          <a:p>
            <a:pPr algn="ctr">
              <a:buNone/>
            </a:pPr>
            <a:endParaRPr lang="id-ID" b="1" dirty="0"/>
          </a:p>
          <a:p>
            <a:pPr>
              <a:buNone/>
            </a:pPr>
            <a:r>
              <a:rPr lang="id-ID" dirty="0"/>
              <a:t>			</a:t>
            </a:r>
            <a:r>
              <a:rPr lang="id-ID" sz="2800" dirty="0"/>
              <a:t>1. 	Lokasi dan Waktu</a:t>
            </a:r>
          </a:p>
          <a:p>
            <a:pPr>
              <a:buNone/>
            </a:pPr>
            <a:r>
              <a:rPr lang="id-ID" sz="2800" dirty="0"/>
              <a:t>			2.     Jenis dan Sumber Data</a:t>
            </a:r>
          </a:p>
          <a:p>
            <a:pPr>
              <a:buNone/>
            </a:pPr>
            <a:r>
              <a:rPr lang="id-ID" sz="2800" dirty="0"/>
              <a:t>			3.	Populasi dan Sampel</a:t>
            </a:r>
          </a:p>
          <a:p>
            <a:pPr>
              <a:buNone/>
            </a:pPr>
            <a:r>
              <a:rPr lang="id-ID" sz="2800" dirty="0"/>
              <a:t>			4.	Teknik Pengambilan Sampel</a:t>
            </a:r>
          </a:p>
          <a:p>
            <a:pPr>
              <a:buNone/>
            </a:pPr>
            <a:r>
              <a:rPr lang="id-ID" sz="2800" dirty="0"/>
              <a:t>			5. 	Teknik Analisis Data</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02920" y="0"/>
            <a:ext cx="8183880" cy="5786454"/>
          </a:xfrm>
        </p:spPr>
        <p:txBody>
          <a:bodyPr/>
          <a:lstStyle/>
          <a:p>
            <a:pPr algn="ctr">
              <a:buNone/>
            </a:pPr>
            <a:r>
              <a:rPr lang="id-ID" sz="4000" b="1" dirty="0">
                <a:latin typeface="Aharoni" pitchFamily="2" charset="-79"/>
                <a:cs typeface="Aharoni" pitchFamily="2" charset="-79"/>
              </a:rPr>
              <a:t>Hasil Dan Pembahasan</a:t>
            </a:r>
          </a:p>
          <a:p>
            <a:pPr algn="ctr">
              <a:buNone/>
            </a:pPr>
            <a:endParaRPr lang="id-ID" b="1" dirty="0"/>
          </a:p>
        </p:txBody>
      </p:sp>
      <p:pic>
        <p:nvPicPr>
          <p:cNvPr id="5" name="Picture 4" descr="Capture.PNG"/>
          <p:cNvPicPr>
            <a:picLocks noChangeAspect="1"/>
          </p:cNvPicPr>
          <p:nvPr/>
        </p:nvPicPr>
        <p:blipFill>
          <a:blip r:embed="rId2"/>
          <a:stretch>
            <a:fillRect/>
          </a:stretch>
        </p:blipFill>
        <p:spPr>
          <a:xfrm>
            <a:off x="1357290" y="642918"/>
            <a:ext cx="6500858" cy="5572164"/>
          </a:xfrm>
          <a:prstGeom prst="rect">
            <a:avLst/>
          </a:prstGeom>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143932" cy="4000528"/>
          </a:xfrm>
        </p:spPr>
        <p:txBody>
          <a:bodyPr/>
          <a:lstStyle/>
          <a:p>
            <a:pPr algn="just">
              <a:buNone/>
            </a:pPr>
            <a:r>
              <a:rPr lang="id-ID" sz="2000" dirty="0"/>
              <a:t>		Dari data kuisioner yang telah tersebar di lingkungan Fakultas Matematik Jurusan Matematika, diperoleh data mahasiswa yang mengunjungi perpustakaan adalah sebagai berikut :</a:t>
            </a:r>
          </a:p>
          <a:p>
            <a:pPr>
              <a:buNone/>
            </a:pPr>
            <a:endParaRPr lang="id-ID" dirty="0"/>
          </a:p>
        </p:txBody>
      </p:sp>
      <p:sp>
        <p:nvSpPr>
          <p:cNvPr id="2" name="Title 1"/>
          <p:cNvSpPr>
            <a:spLocks noGrp="1"/>
          </p:cNvSpPr>
          <p:nvPr>
            <p:ph type="title"/>
          </p:nvPr>
        </p:nvSpPr>
        <p:spPr>
          <a:xfrm>
            <a:off x="500034" y="214290"/>
            <a:ext cx="8183880" cy="1051560"/>
          </a:xfrm>
        </p:spPr>
        <p:txBody>
          <a:bodyPr>
            <a:normAutofit/>
          </a:bodyPr>
          <a:lstStyle/>
          <a:p>
            <a:pPr algn="ctr"/>
            <a:r>
              <a:rPr lang="id-ID" sz="6000" dirty="0">
                <a:solidFill>
                  <a:schemeClr val="tx1"/>
                </a:solidFill>
                <a:latin typeface="Aharoni" pitchFamily="2" charset="-79"/>
                <a:cs typeface="Aharoni" pitchFamily="2" charset="-79"/>
              </a:rPr>
              <a:t>Pengolahan Data</a:t>
            </a:r>
          </a:p>
        </p:txBody>
      </p:sp>
      <p:pic>
        <p:nvPicPr>
          <p:cNvPr id="1026" name="Picture 2"/>
          <p:cNvPicPr>
            <a:picLocks noChangeAspect="1" noChangeArrowheads="1"/>
          </p:cNvPicPr>
          <p:nvPr/>
        </p:nvPicPr>
        <p:blipFill>
          <a:blip r:embed="rId2"/>
          <a:srcRect/>
          <a:stretch>
            <a:fillRect/>
          </a:stretch>
        </p:blipFill>
        <p:spPr bwMode="auto">
          <a:xfrm>
            <a:off x="928662" y="3071811"/>
            <a:ext cx="7572428" cy="3786190"/>
          </a:xfrm>
          <a:prstGeom prst="rect">
            <a:avLst/>
          </a:prstGeom>
          <a:noFill/>
          <a:ln w="9525">
            <a:noFill/>
            <a:miter lim="800000"/>
            <a:headEnd/>
            <a:tailEnd/>
          </a:ln>
          <a:effectLst/>
        </p:spPr>
      </p:pic>
      <p:sp>
        <p:nvSpPr>
          <p:cNvPr id="4" name="Rectangle 3"/>
          <p:cNvSpPr/>
          <p:nvPr/>
        </p:nvSpPr>
        <p:spPr>
          <a:xfrm>
            <a:off x="2987824" y="4293096"/>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3</a:t>
            </a:r>
            <a:endParaRPr lang="id-ID" sz="1600" dirty="0">
              <a:solidFill>
                <a:schemeClr val="tx1"/>
              </a:solidFill>
            </a:endParaRPr>
          </a:p>
        </p:txBody>
      </p:sp>
      <p:sp>
        <p:nvSpPr>
          <p:cNvPr id="6" name="Rectangle 5"/>
          <p:cNvSpPr/>
          <p:nvPr/>
        </p:nvSpPr>
        <p:spPr>
          <a:xfrm>
            <a:off x="3140224" y="4445496"/>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id-ID" sz="1600" dirty="0">
              <a:solidFill>
                <a:schemeClr val="tx1"/>
              </a:solidFill>
            </a:endParaRPr>
          </a:p>
        </p:txBody>
      </p:sp>
      <p:sp>
        <p:nvSpPr>
          <p:cNvPr id="7" name="Rectangle 6"/>
          <p:cNvSpPr/>
          <p:nvPr/>
        </p:nvSpPr>
        <p:spPr>
          <a:xfrm>
            <a:off x="5436096" y="6309320"/>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37</a:t>
            </a:r>
            <a:endParaRPr lang="id-ID" sz="1600" dirty="0">
              <a:solidFill>
                <a:schemeClr val="tx1"/>
              </a:solidFill>
            </a:endParaRPr>
          </a:p>
        </p:txBody>
      </p:sp>
      <p:sp>
        <p:nvSpPr>
          <p:cNvPr id="8" name="Rectangle 7"/>
          <p:cNvSpPr/>
          <p:nvPr/>
        </p:nvSpPr>
        <p:spPr>
          <a:xfrm>
            <a:off x="4211960" y="4293096"/>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6</a:t>
            </a:r>
            <a:endParaRPr lang="id-ID" sz="1600" dirty="0">
              <a:solidFill>
                <a:schemeClr val="tx1"/>
              </a:solidFill>
            </a:endParaRPr>
          </a:p>
        </p:txBody>
      </p:sp>
      <p:sp>
        <p:nvSpPr>
          <p:cNvPr id="9" name="Rectangle 8"/>
          <p:cNvSpPr/>
          <p:nvPr/>
        </p:nvSpPr>
        <p:spPr>
          <a:xfrm>
            <a:off x="2987824" y="6309320"/>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1</a:t>
            </a:r>
            <a:endParaRPr lang="id-ID" sz="1600" dirty="0">
              <a:solidFill>
                <a:schemeClr val="tx1"/>
              </a:solidFill>
            </a:endParaRPr>
          </a:p>
        </p:txBody>
      </p:sp>
      <p:sp>
        <p:nvSpPr>
          <p:cNvPr id="10" name="Rectangle 9"/>
          <p:cNvSpPr/>
          <p:nvPr/>
        </p:nvSpPr>
        <p:spPr>
          <a:xfrm>
            <a:off x="4211960" y="6309320"/>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12</a:t>
            </a:r>
            <a:endParaRPr lang="id-ID" sz="1600" dirty="0">
              <a:solidFill>
                <a:schemeClr val="tx1"/>
              </a:solidFill>
            </a:endParaRPr>
          </a:p>
        </p:txBody>
      </p:sp>
      <p:sp>
        <p:nvSpPr>
          <p:cNvPr id="11" name="Rectangle 10"/>
          <p:cNvSpPr/>
          <p:nvPr/>
        </p:nvSpPr>
        <p:spPr>
          <a:xfrm>
            <a:off x="6660232" y="6309320"/>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50</a:t>
            </a:r>
            <a:endParaRPr lang="id-ID" sz="1600" dirty="0">
              <a:solidFill>
                <a:schemeClr val="tx1"/>
              </a:solidFill>
            </a:endParaRPr>
          </a:p>
        </p:txBody>
      </p:sp>
      <p:sp>
        <p:nvSpPr>
          <p:cNvPr id="12" name="Rectangle 11"/>
          <p:cNvSpPr/>
          <p:nvPr/>
        </p:nvSpPr>
        <p:spPr>
          <a:xfrm>
            <a:off x="6660232" y="4269623"/>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50</a:t>
            </a:r>
            <a:endParaRPr lang="id-ID" sz="1600" dirty="0">
              <a:solidFill>
                <a:schemeClr val="tx1"/>
              </a:solidFill>
            </a:endParaRPr>
          </a:p>
        </p:txBody>
      </p:sp>
      <p:sp>
        <p:nvSpPr>
          <p:cNvPr id="13" name="Rectangle 12"/>
          <p:cNvSpPr/>
          <p:nvPr/>
        </p:nvSpPr>
        <p:spPr>
          <a:xfrm>
            <a:off x="5436096" y="4322275"/>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41</a:t>
            </a:r>
            <a:endParaRPr lang="id-ID" sz="1600" dirty="0">
              <a:solidFill>
                <a:schemeClr val="tx1"/>
              </a:solidFill>
            </a:endParaRPr>
          </a:p>
        </p:txBody>
      </p:sp>
      <p:sp>
        <p:nvSpPr>
          <p:cNvPr id="14" name="Rectangle 13"/>
          <p:cNvSpPr/>
          <p:nvPr/>
        </p:nvSpPr>
        <p:spPr>
          <a:xfrm>
            <a:off x="1691680" y="6309320"/>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  0</a:t>
            </a:r>
            <a:endParaRPr lang="id-ID" sz="1600" dirty="0">
              <a:solidFill>
                <a:schemeClr val="tx1"/>
              </a:solidFill>
            </a:endParaRPr>
          </a:p>
        </p:txBody>
      </p:sp>
      <p:sp>
        <p:nvSpPr>
          <p:cNvPr id="15" name="Rectangle 14"/>
          <p:cNvSpPr/>
          <p:nvPr/>
        </p:nvSpPr>
        <p:spPr>
          <a:xfrm>
            <a:off x="1763688" y="4293096"/>
            <a:ext cx="1296144" cy="72008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id-ID" sz="1200" dirty="0">
                <a:solidFill>
                  <a:schemeClr val="tx1"/>
                </a:solidFill>
              </a:rPr>
              <a:t>0</a:t>
            </a:r>
            <a:endParaRPr lang="id-ID"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548680"/>
                <a:ext cx="8229600" cy="5458611"/>
              </a:xfrm>
            </p:spPr>
            <p:txBody>
              <a:bodyPr>
                <a:normAutofit fontScale="62500" lnSpcReduction="20000"/>
              </a:bodyPr>
              <a:lstStyle/>
              <a:p>
                <a:pPr marL="109728" indent="0">
                  <a:buNone/>
                </a:pPr>
                <a:r>
                  <a:rPr lang="id-ID" dirty="0"/>
                  <a:t>Data dari jumlah mahasiswa yang mengunjungi perpustakaan bulan ini digunakan untuk memperoleh probabilitas transisi.</a:t>
                </a:r>
              </a:p>
              <a:p>
                <a:pPr marL="109728" indent="0">
                  <a:buNone/>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rPr>
                        <m:t>𝑃</m:t>
                      </m:r>
                      <m:r>
                        <a:rPr lang="id-ID" i="1">
                          <a:latin typeface="Cambria Math" panose="02040503050406030204" pitchFamily="18" charset="0"/>
                        </a:rPr>
                        <m:t>= </m:t>
                      </m:r>
                      <m:d>
                        <m:dPr>
                          <m:begChr m:val="["/>
                          <m:endChr m:val="]"/>
                          <m:ctrlPr>
                            <a:rPr lang="id-ID" i="1">
                              <a:latin typeface="Cambria Math" panose="02040503050406030204" pitchFamily="18" charset="0"/>
                            </a:rPr>
                          </m:ctrlPr>
                        </m:dPr>
                        <m:e>
                          <m:m>
                            <m:mPr>
                              <m:mcs>
                                <m:mc>
                                  <m:mcPr>
                                    <m:count m:val="3"/>
                                    <m:mcJc m:val="center"/>
                                  </m:mcPr>
                                </m:mc>
                              </m:mcs>
                              <m:ctrlPr>
                                <a:rPr lang="id-ID" i="1">
                                  <a:latin typeface="Cambria Math" panose="02040503050406030204" pitchFamily="18" charset="0"/>
                                </a:rPr>
                              </m:ctrlPr>
                            </m:mPr>
                            <m:mr>
                              <m:e>
                                <m:m>
                                  <m:mPr>
                                    <m:mcs>
                                      <m:mc>
                                        <m:mcPr>
                                          <m:count m:val="1"/>
                                          <m:mcJc m:val="center"/>
                                        </m:mcPr>
                                      </m:mc>
                                    </m:mcs>
                                    <m:ctrlPr>
                                      <a:rPr lang="id-ID" i="1">
                                        <a:latin typeface="Cambria Math" panose="02040503050406030204" pitchFamily="18" charset="0"/>
                                      </a:rPr>
                                    </m:ctrlPr>
                                  </m:mPr>
                                  <m:mr>
                                    <m:e>
                                      <m:m>
                                        <m:mPr>
                                          <m:mcs>
                                            <m:mc>
                                              <m:mcPr>
                                                <m:count m:val="2"/>
                                                <m:mcJc m:val="center"/>
                                              </m:mcPr>
                                            </m:mc>
                                          </m:mcs>
                                          <m:ctrlPr>
                                            <a:rPr lang="id-ID" i="1">
                                              <a:latin typeface="Cambria Math" panose="02040503050406030204" pitchFamily="18" charset="0"/>
                                            </a:rPr>
                                          </m:ctrlPr>
                                        </m:mPr>
                                        <m:mr>
                                          <m:e>
                                            <m:r>
                                              <a:rPr lang="id-ID" i="1">
                                                <a:latin typeface="Cambria Math" panose="02040503050406030204" pitchFamily="18" charset="0"/>
                                              </a:rPr>
                                              <m:t>      0</m:t>
                                            </m:r>
                                          </m:e>
                                          <m:e>
                                            <m:r>
                                              <a:rPr lang="id-ID" i="1">
                                                <a:latin typeface="Cambria Math" panose="02040503050406030204" pitchFamily="18" charset="0"/>
                                              </a:rPr>
                                              <m:t>0,11</m:t>
                                            </m:r>
                                          </m:e>
                                        </m:mr>
                                      </m:m>
                                    </m:e>
                                  </m:mr>
                                  <m:mr>
                                    <m:e>
                                      <m:m>
                                        <m:mPr>
                                          <m:mcs>
                                            <m:mc>
                                              <m:mcPr>
                                                <m:count m:val="2"/>
                                                <m:mcJc m:val="center"/>
                                              </m:mcPr>
                                            </m:mc>
                                          </m:mcs>
                                          <m:ctrlPr>
                                            <a:rPr lang="id-ID" i="1">
                                              <a:latin typeface="Cambria Math" panose="02040503050406030204" pitchFamily="18" charset="0"/>
                                            </a:rPr>
                                          </m:ctrlPr>
                                        </m:mPr>
                                        <m:mr>
                                          <m:e>
                                            <m:r>
                                              <a:rPr lang="id-ID" i="1">
                                                <a:latin typeface="Cambria Math" panose="02040503050406030204" pitchFamily="18" charset="0"/>
                                              </a:rPr>
                                              <m:t>0</m:t>
                                            </m:r>
                                          </m:e>
                                          <m:e>
                                            <m:r>
                                              <a:rPr lang="id-ID" i="1">
                                                <a:latin typeface="Cambria Math" panose="02040503050406030204" pitchFamily="18" charset="0"/>
                                              </a:rPr>
                                              <m:t>0</m:t>
                                            </m:r>
                                          </m:e>
                                        </m:mr>
                                      </m:m>
                                    </m:e>
                                  </m:mr>
                                </m:m>
                              </m:e>
                              <m:e>
                                <m:m>
                                  <m:mPr>
                                    <m:mcs>
                                      <m:mc>
                                        <m:mcPr>
                                          <m:count m:val="1"/>
                                          <m:mcJc m:val="center"/>
                                        </m:mcPr>
                                      </m:mc>
                                    </m:mcs>
                                    <m:ctrlPr>
                                      <a:rPr lang="id-ID" i="1">
                                        <a:latin typeface="Cambria Math" panose="02040503050406030204" pitchFamily="18" charset="0"/>
                                      </a:rPr>
                                    </m:ctrlPr>
                                  </m:mPr>
                                  <m:mr>
                                    <m:e>
                                      <m:r>
                                        <a:rPr lang="id-ID" i="1">
                                          <a:latin typeface="Cambria Math" panose="02040503050406030204" pitchFamily="18" charset="0"/>
                                        </a:rPr>
                                        <m:t>0,78</m:t>
                                      </m:r>
                                    </m:e>
                                  </m:mr>
                                  <m:mr>
                                    <m:e>
                                      <m:r>
                                        <a:rPr lang="id-ID" i="1">
                                          <a:latin typeface="Cambria Math" panose="02040503050406030204" pitchFamily="18" charset="0"/>
                                        </a:rPr>
                                        <m:t>0,05</m:t>
                                      </m:r>
                                    </m:e>
                                  </m:mr>
                                </m:m>
                              </m:e>
                              <m:e>
                                <m:m>
                                  <m:mPr>
                                    <m:mcs>
                                      <m:mc>
                                        <m:mcPr>
                                          <m:count m:val="1"/>
                                          <m:mcJc m:val="center"/>
                                        </m:mcPr>
                                      </m:mc>
                                    </m:mcs>
                                    <m:ctrlPr>
                                      <a:rPr lang="id-ID" i="1">
                                        <a:latin typeface="Cambria Math" panose="02040503050406030204" pitchFamily="18" charset="0"/>
                                      </a:rPr>
                                    </m:ctrlPr>
                                  </m:mPr>
                                  <m:mr>
                                    <m:e>
                                      <m:r>
                                        <a:rPr lang="id-ID" i="1">
                                          <a:latin typeface="Cambria Math" panose="02040503050406030204" pitchFamily="18" charset="0"/>
                                        </a:rPr>
                                        <m:t>0,11</m:t>
                                      </m:r>
                                    </m:e>
                                  </m:mr>
                                  <m:mr>
                                    <m:e>
                                      <m:r>
                                        <a:rPr lang="id-ID" i="1">
                                          <a:latin typeface="Cambria Math" panose="02040503050406030204" pitchFamily="18" charset="0"/>
                                        </a:rPr>
                                        <m:t>0,95</m:t>
                                      </m:r>
                                    </m:e>
                                  </m:mr>
                                </m:m>
                              </m:e>
                            </m:mr>
                            <m:mr>
                              <m:e>
                                <m:m>
                                  <m:mPr>
                                    <m:mcs>
                                      <m:mc>
                                        <m:mcPr>
                                          <m:count m:val="2"/>
                                          <m:mcJc m:val="center"/>
                                        </m:mcPr>
                                      </m:mc>
                                    </m:mcs>
                                    <m:ctrlPr>
                                      <a:rPr lang="id-ID" i="1">
                                        <a:latin typeface="Cambria Math" panose="02040503050406030204" pitchFamily="18" charset="0"/>
                                      </a:rPr>
                                    </m:ctrlPr>
                                  </m:mPr>
                                  <m:mr>
                                    <m:e>
                                      <m:r>
                                        <a:rPr lang="id-ID" i="1">
                                          <a:latin typeface="Cambria Math" panose="02040503050406030204" pitchFamily="18" charset="0"/>
                                        </a:rPr>
                                        <m:t>0</m:t>
                                      </m:r>
                                    </m:e>
                                    <m:e>
                                      <m:r>
                                        <a:rPr lang="id-ID" i="1">
                                          <a:latin typeface="Cambria Math" panose="02040503050406030204" pitchFamily="18" charset="0"/>
                                        </a:rPr>
                                        <m:t>0</m:t>
                                      </m:r>
                                    </m:e>
                                  </m:mr>
                                </m:m>
                              </m:e>
                              <m:e>
                                <m:r>
                                  <a:rPr lang="id-ID" i="1">
                                    <a:latin typeface="Cambria Math" panose="02040503050406030204" pitchFamily="18" charset="0"/>
                                  </a:rPr>
                                  <m:t>0.09</m:t>
                                </m:r>
                              </m:e>
                              <m:e>
                                <m:r>
                                  <a:rPr lang="id-ID" i="1">
                                    <a:latin typeface="Cambria Math" panose="02040503050406030204" pitchFamily="18" charset="0"/>
                                  </a:rPr>
                                  <m:t>0,91</m:t>
                                </m:r>
                              </m:e>
                            </m:mr>
                            <m:mr>
                              <m:e>
                                <m:m>
                                  <m:mPr>
                                    <m:mcs>
                                      <m:mc>
                                        <m:mcPr>
                                          <m:count m:val="2"/>
                                          <m:mcJc m:val="center"/>
                                        </m:mcPr>
                                      </m:mc>
                                    </m:mcs>
                                    <m:ctrlPr>
                                      <a:rPr lang="id-ID" i="1">
                                        <a:latin typeface="Cambria Math" panose="02040503050406030204" pitchFamily="18" charset="0"/>
                                      </a:rPr>
                                    </m:ctrlPr>
                                  </m:mPr>
                                  <m:mr>
                                    <m:e>
                                      <m:r>
                                        <a:rPr lang="id-ID" i="1">
                                          <a:latin typeface="Cambria Math" panose="02040503050406030204" pitchFamily="18" charset="0"/>
                                        </a:rPr>
                                        <m:t>0</m:t>
                                      </m:r>
                                    </m:e>
                                    <m:e>
                                      <m:r>
                                        <a:rPr lang="id-ID" i="1">
                                          <a:latin typeface="Cambria Math" panose="02040503050406030204" pitchFamily="18" charset="0"/>
                                        </a:rPr>
                                        <m:t>0</m:t>
                                      </m:r>
                                    </m:e>
                                  </m:mr>
                                </m:m>
                              </m:e>
                              <m:e>
                                <m:r>
                                  <a:rPr lang="id-ID" i="1">
                                    <a:latin typeface="Cambria Math" panose="02040503050406030204" pitchFamily="18" charset="0"/>
                                  </a:rPr>
                                  <m:t>0,27</m:t>
                                </m:r>
                              </m:e>
                              <m:e>
                                <m:r>
                                  <a:rPr lang="id-ID" i="1">
                                    <a:latin typeface="Cambria Math" panose="02040503050406030204" pitchFamily="18" charset="0"/>
                                  </a:rPr>
                                  <m:t>0,73</m:t>
                                </m:r>
                              </m:e>
                            </m:mr>
                          </m:m>
                        </m:e>
                      </m:d>
                    </m:oMath>
                  </m:oMathPara>
                </a14:m>
                <a:endParaRPr lang="id-ID" dirty="0"/>
              </a:p>
              <a:p>
                <a:pPr marL="109728" indent="0">
                  <a:buNone/>
                </a:pPr>
                <a:r>
                  <a:rPr lang="id-ID" dirty="0"/>
                  <a:t>Untuk mendapat nilai peluang awal, </a:t>
                </a:r>
                <a14:m>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𝐴</m:t>
                        </m:r>
                      </m:e>
                      <m:sub>
                        <m:d>
                          <m:dPr>
                            <m:ctrlPr>
                              <a:rPr lang="id-ID" i="1">
                                <a:latin typeface="Cambria Math" panose="02040503050406030204" pitchFamily="18" charset="0"/>
                              </a:rPr>
                            </m:ctrlPr>
                          </m:dPr>
                          <m:e>
                            <m:r>
                              <a:rPr lang="id-ID" i="1">
                                <a:latin typeface="Cambria Math" panose="02040503050406030204" pitchFamily="18" charset="0"/>
                              </a:rPr>
                              <m:t>1</m:t>
                            </m:r>
                          </m:e>
                        </m:d>
                      </m:sub>
                    </m:sSub>
                  </m:oMath>
                </a14:m>
                <a:r>
                  <a:rPr lang="id-ID" dirty="0"/>
                  <a:t> dilakukan perhitungan sebagai berikut :</a:t>
                </a:r>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𝑃</m:t>
                          </m:r>
                        </m:e>
                        <m:sub>
                          <m:r>
                            <a:rPr lang="id-ID" i="1">
                              <a:latin typeface="Cambria Math" panose="02040503050406030204" pitchFamily="18" charset="0"/>
                            </a:rPr>
                            <m:t>1</m:t>
                          </m:r>
                          <m:d>
                            <m:dPr>
                              <m:ctrlPr>
                                <a:rPr lang="id-ID" i="1">
                                  <a:latin typeface="Cambria Math" panose="02040503050406030204" pitchFamily="18" charset="0"/>
                                </a:rPr>
                              </m:ctrlPr>
                            </m:dPr>
                            <m:e>
                              <m:r>
                                <a:rPr lang="id-ID" i="1">
                                  <a:latin typeface="Cambria Math" panose="02040503050406030204" pitchFamily="18" charset="0"/>
                                </a:rPr>
                                <m:t>1</m:t>
                              </m:r>
                            </m:e>
                          </m:d>
                        </m:sub>
                      </m:sSub>
                      <m:r>
                        <a:rPr lang="id-ID" i="1">
                          <a:latin typeface="Cambria Math" panose="02040503050406030204" pitchFamily="18" charset="0"/>
                        </a:rPr>
                        <m:t>=</m:t>
                      </m:r>
                      <m:f>
                        <m:fPr>
                          <m:ctrlPr>
                            <a:rPr lang="id-ID" i="1">
                              <a:latin typeface="Cambria Math" panose="02040503050406030204" pitchFamily="18" charset="0"/>
                            </a:rPr>
                          </m:ctrlPr>
                        </m:fPr>
                        <m:num>
                          <m:r>
                            <a:rPr lang="id-ID" i="1">
                              <a:latin typeface="Cambria Math" panose="02040503050406030204" pitchFamily="18" charset="0"/>
                            </a:rPr>
                            <m:t>0</m:t>
                          </m:r>
                        </m:num>
                        <m:den>
                          <m:r>
                            <a:rPr lang="id-ID" i="1">
                              <a:latin typeface="Cambria Math" panose="02040503050406030204" pitchFamily="18" charset="0"/>
                            </a:rPr>
                            <m:t>50</m:t>
                          </m:r>
                        </m:den>
                      </m:f>
                      <m:r>
                        <a:rPr lang="id-ID" i="1">
                          <a:latin typeface="Cambria Math" panose="02040503050406030204" pitchFamily="18" charset="0"/>
                        </a:rPr>
                        <m:t>=0</m:t>
                      </m:r>
                    </m:oMath>
                  </m:oMathPara>
                </a14:m>
                <a:endParaRPr lang="id-ID" dirty="0"/>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𝑃</m:t>
                          </m:r>
                        </m:e>
                        <m:sub>
                          <m:r>
                            <a:rPr lang="id-ID" i="1">
                              <a:latin typeface="Cambria Math" panose="02040503050406030204" pitchFamily="18" charset="0"/>
                            </a:rPr>
                            <m:t>2</m:t>
                          </m:r>
                          <m:d>
                            <m:dPr>
                              <m:ctrlPr>
                                <a:rPr lang="id-ID" i="1">
                                  <a:latin typeface="Cambria Math" panose="02040503050406030204" pitchFamily="18" charset="0"/>
                                </a:rPr>
                              </m:ctrlPr>
                            </m:dPr>
                            <m:e>
                              <m:r>
                                <a:rPr lang="id-ID" i="1">
                                  <a:latin typeface="Cambria Math" panose="02040503050406030204" pitchFamily="18" charset="0"/>
                                </a:rPr>
                                <m:t>1</m:t>
                              </m:r>
                            </m:e>
                          </m:d>
                        </m:sub>
                      </m:sSub>
                      <m:r>
                        <a:rPr lang="id-ID" i="1">
                          <a:latin typeface="Cambria Math" panose="02040503050406030204" pitchFamily="18" charset="0"/>
                        </a:rPr>
                        <m:t>=</m:t>
                      </m:r>
                      <m:f>
                        <m:fPr>
                          <m:ctrlPr>
                            <a:rPr lang="id-ID" i="1">
                              <a:latin typeface="Cambria Math" panose="02040503050406030204" pitchFamily="18" charset="0"/>
                            </a:rPr>
                          </m:ctrlPr>
                        </m:fPr>
                        <m:num>
                          <m:r>
                            <a:rPr lang="id-ID" i="1">
                              <a:latin typeface="Cambria Math" panose="02040503050406030204" pitchFamily="18" charset="0"/>
                            </a:rPr>
                            <m:t>1</m:t>
                          </m:r>
                        </m:num>
                        <m:den>
                          <m:r>
                            <a:rPr lang="id-ID" i="1">
                              <a:latin typeface="Cambria Math" panose="02040503050406030204" pitchFamily="18" charset="0"/>
                            </a:rPr>
                            <m:t>50</m:t>
                          </m:r>
                        </m:den>
                      </m:f>
                      <m:r>
                        <a:rPr lang="id-ID" i="1">
                          <a:latin typeface="Cambria Math" panose="02040503050406030204" pitchFamily="18" charset="0"/>
                        </a:rPr>
                        <m:t>=0,02</m:t>
                      </m:r>
                    </m:oMath>
                  </m:oMathPara>
                </a14:m>
                <a:endParaRPr lang="id-ID" dirty="0"/>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𝑃</m:t>
                          </m:r>
                        </m:e>
                        <m:sub>
                          <m:r>
                            <a:rPr lang="id-ID" i="1">
                              <a:latin typeface="Cambria Math" panose="02040503050406030204" pitchFamily="18" charset="0"/>
                            </a:rPr>
                            <m:t>3</m:t>
                          </m:r>
                          <m:d>
                            <m:dPr>
                              <m:ctrlPr>
                                <a:rPr lang="id-ID" i="1">
                                  <a:latin typeface="Cambria Math" panose="02040503050406030204" pitchFamily="18" charset="0"/>
                                </a:rPr>
                              </m:ctrlPr>
                            </m:dPr>
                            <m:e>
                              <m:r>
                                <a:rPr lang="id-ID" i="1">
                                  <a:latin typeface="Cambria Math" panose="02040503050406030204" pitchFamily="18" charset="0"/>
                                </a:rPr>
                                <m:t>1</m:t>
                              </m:r>
                            </m:e>
                          </m:d>
                        </m:sub>
                      </m:sSub>
                      <m:r>
                        <a:rPr lang="id-ID" i="1">
                          <a:latin typeface="Cambria Math" panose="02040503050406030204" pitchFamily="18" charset="0"/>
                        </a:rPr>
                        <m:t>=</m:t>
                      </m:r>
                      <m:f>
                        <m:fPr>
                          <m:ctrlPr>
                            <a:rPr lang="id-ID" i="1">
                              <a:latin typeface="Cambria Math" panose="02040503050406030204" pitchFamily="18" charset="0"/>
                            </a:rPr>
                          </m:ctrlPr>
                        </m:fPr>
                        <m:num>
                          <m:r>
                            <a:rPr lang="id-ID" i="1">
                              <a:latin typeface="Cambria Math" panose="02040503050406030204" pitchFamily="18" charset="0"/>
                            </a:rPr>
                            <m:t>12</m:t>
                          </m:r>
                        </m:num>
                        <m:den>
                          <m:r>
                            <a:rPr lang="id-ID" i="1">
                              <a:latin typeface="Cambria Math" panose="02040503050406030204" pitchFamily="18" charset="0"/>
                            </a:rPr>
                            <m:t>50</m:t>
                          </m:r>
                        </m:den>
                      </m:f>
                      <m:r>
                        <a:rPr lang="id-ID" i="1">
                          <a:latin typeface="Cambria Math" panose="02040503050406030204" pitchFamily="18" charset="0"/>
                        </a:rPr>
                        <m:t>=0,24</m:t>
                      </m:r>
                    </m:oMath>
                  </m:oMathPara>
                </a14:m>
                <a:endParaRPr lang="id-ID" dirty="0"/>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𝑃</m:t>
                          </m:r>
                        </m:e>
                        <m:sub>
                          <m:r>
                            <a:rPr lang="id-ID" i="1">
                              <a:latin typeface="Cambria Math" panose="02040503050406030204" pitchFamily="18" charset="0"/>
                            </a:rPr>
                            <m:t>4</m:t>
                          </m:r>
                          <m:d>
                            <m:dPr>
                              <m:ctrlPr>
                                <a:rPr lang="id-ID" i="1">
                                  <a:latin typeface="Cambria Math" panose="02040503050406030204" pitchFamily="18" charset="0"/>
                                </a:rPr>
                              </m:ctrlPr>
                            </m:dPr>
                            <m:e>
                              <m:r>
                                <a:rPr lang="id-ID" i="1">
                                  <a:latin typeface="Cambria Math" panose="02040503050406030204" pitchFamily="18" charset="0"/>
                                </a:rPr>
                                <m:t>1</m:t>
                              </m:r>
                            </m:e>
                          </m:d>
                        </m:sub>
                      </m:sSub>
                      <m:r>
                        <a:rPr lang="id-ID" i="1">
                          <a:latin typeface="Cambria Math" panose="02040503050406030204" pitchFamily="18" charset="0"/>
                        </a:rPr>
                        <m:t>=</m:t>
                      </m:r>
                      <m:f>
                        <m:fPr>
                          <m:ctrlPr>
                            <a:rPr lang="id-ID" i="1">
                              <a:latin typeface="Cambria Math" panose="02040503050406030204" pitchFamily="18" charset="0"/>
                            </a:rPr>
                          </m:ctrlPr>
                        </m:fPr>
                        <m:num>
                          <m:r>
                            <a:rPr lang="id-ID" i="1">
                              <a:latin typeface="Cambria Math" panose="02040503050406030204" pitchFamily="18" charset="0"/>
                            </a:rPr>
                            <m:t>37</m:t>
                          </m:r>
                        </m:num>
                        <m:den>
                          <m:r>
                            <a:rPr lang="id-ID" i="1">
                              <a:latin typeface="Cambria Math" panose="02040503050406030204" pitchFamily="18" charset="0"/>
                            </a:rPr>
                            <m:t>50</m:t>
                          </m:r>
                        </m:den>
                      </m:f>
                      <m:r>
                        <a:rPr lang="id-ID" i="1">
                          <a:latin typeface="Cambria Math" panose="02040503050406030204" pitchFamily="18" charset="0"/>
                        </a:rPr>
                        <m:t>=0,74</m:t>
                      </m:r>
                    </m:oMath>
                  </m:oMathPara>
                </a14:m>
                <a:endParaRPr lang="id-ID" dirty="0"/>
              </a:p>
              <a:p>
                <a:r>
                  <a:rPr lang="id-ID" dirty="0"/>
                  <a:t>Diperoleh matriks </a:t>
                </a:r>
                <a14:m>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𝐴</m:t>
                        </m:r>
                      </m:e>
                      <m:sub>
                        <m:d>
                          <m:dPr>
                            <m:ctrlPr>
                              <a:rPr lang="id-ID" i="1">
                                <a:latin typeface="Cambria Math" panose="02040503050406030204" pitchFamily="18" charset="0"/>
                              </a:rPr>
                            </m:ctrlPr>
                          </m:dPr>
                          <m:e>
                            <m:r>
                              <a:rPr lang="id-ID" i="1">
                                <a:latin typeface="Cambria Math" panose="02040503050406030204" pitchFamily="18" charset="0"/>
                              </a:rPr>
                              <m:t>1</m:t>
                            </m:r>
                          </m:e>
                        </m:d>
                      </m:sub>
                    </m:sSub>
                  </m:oMath>
                </a14:m>
                <a:r>
                  <a:rPr lang="id-ID" dirty="0"/>
                  <a:t> (peluang awal) yaitu : </a:t>
                </a:r>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𝐴</m:t>
                          </m:r>
                        </m:e>
                        <m:sub>
                          <m:d>
                            <m:dPr>
                              <m:ctrlPr>
                                <a:rPr lang="id-ID" i="1">
                                  <a:latin typeface="Cambria Math" panose="02040503050406030204" pitchFamily="18" charset="0"/>
                                </a:rPr>
                              </m:ctrlPr>
                            </m:dPr>
                            <m:e>
                              <m:r>
                                <a:rPr lang="id-ID" i="1">
                                  <a:latin typeface="Cambria Math" panose="02040503050406030204" pitchFamily="18" charset="0"/>
                                </a:rPr>
                                <m:t>1</m:t>
                              </m:r>
                            </m:e>
                          </m:d>
                        </m:sub>
                      </m:sSub>
                      <m:r>
                        <a:rPr lang="id-ID" i="1">
                          <a:latin typeface="Cambria Math" panose="02040503050406030204" pitchFamily="18" charset="0"/>
                        </a:rPr>
                        <m:t>= </m:t>
                      </m:r>
                      <m:d>
                        <m:dPr>
                          <m:begChr m:val="["/>
                          <m:endChr m:val="]"/>
                          <m:ctrlPr>
                            <a:rPr lang="id-ID" i="1">
                              <a:latin typeface="Cambria Math" panose="02040503050406030204" pitchFamily="18" charset="0"/>
                            </a:rPr>
                          </m:ctrlPr>
                        </m:dPr>
                        <m:e>
                          <m:m>
                            <m:mPr>
                              <m:mcs>
                                <m:mc>
                                  <m:mcPr>
                                    <m:count m:val="3"/>
                                    <m:mcJc m:val="center"/>
                                  </m:mcPr>
                                </m:mc>
                              </m:mcs>
                              <m:ctrlPr>
                                <a:rPr lang="id-ID" i="1">
                                  <a:latin typeface="Cambria Math" panose="02040503050406030204" pitchFamily="18" charset="0"/>
                                </a:rPr>
                              </m:ctrlPr>
                            </m:mPr>
                            <m:mr>
                              <m:e>
                                <m:r>
                                  <a:rPr lang="id-ID" i="1">
                                    <a:latin typeface="Cambria Math" panose="02040503050406030204" pitchFamily="18" charset="0"/>
                                  </a:rPr>
                                  <m:t>0</m:t>
                                </m:r>
                              </m:e>
                              <m:e>
                                <m:r>
                                  <a:rPr lang="id-ID" i="1">
                                    <a:latin typeface="Cambria Math" panose="02040503050406030204" pitchFamily="18" charset="0"/>
                                  </a:rPr>
                                  <m:t>0,02</m:t>
                                </m:r>
                              </m:e>
                              <m:e>
                                <m:m>
                                  <m:mPr>
                                    <m:mcs>
                                      <m:mc>
                                        <m:mcPr>
                                          <m:count m:val="2"/>
                                          <m:mcJc m:val="center"/>
                                        </m:mcPr>
                                      </m:mc>
                                    </m:mcs>
                                    <m:ctrlPr>
                                      <a:rPr lang="id-ID" i="1">
                                        <a:latin typeface="Cambria Math" panose="02040503050406030204" pitchFamily="18" charset="0"/>
                                      </a:rPr>
                                    </m:ctrlPr>
                                  </m:mPr>
                                  <m:mr>
                                    <m:e>
                                      <m:r>
                                        <a:rPr lang="id-ID" i="1">
                                          <a:latin typeface="Cambria Math" panose="02040503050406030204" pitchFamily="18" charset="0"/>
                                        </a:rPr>
                                        <m:t>0,24</m:t>
                                      </m:r>
                                    </m:e>
                                    <m:e>
                                      <m:r>
                                        <a:rPr lang="id-ID" i="1">
                                          <a:latin typeface="Cambria Math" panose="02040503050406030204" pitchFamily="18" charset="0"/>
                                        </a:rPr>
                                        <m:t>0,74</m:t>
                                      </m:r>
                                    </m:e>
                                  </m:mr>
                                </m:m>
                              </m:e>
                            </m:mr>
                          </m:m>
                        </m:e>
                      </m:d>
                    </m:oMath>
                  </m:oMathPara>
                </a14:m>
                <a:endParaRPr lang="id-ID" dirty="0"/>
              </a:p>
              <a:p>
                <a:r>
                  <a:rPr lang="id-ID" dirty="0"/>
                  <a:t>Untuk menghitung n-langkah matriks berikutnya digunakan rumus  :</a:t>
                </a:r>
              </a:p>
              <a:p>
                <a:pPr marL="109728" indent="0">
                  <a:buNone/>
                </a:pPr>
                <a14:m>
                  <m:oMathPara xmlns:m="http://schemas.openxmlformats.org/officeDocument/2006/math">
                    <m:oMathParaPr>
                      <m:jc m:val="centerGroup"/>
                    </m:oMathParaPr>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𝐴</m:t>
                          </m:r>
                        </m:e>
                        <m:sub>
                          <m:r>
                            <a:rPr lang="id-ID" i="1">
                              <a:latin typeface="Cambria Math" panose="02040503050406030204" pitchFamily="18" charset="0"/>
                            </a:rPr>
                            <m:t>𝑛</m:t>
                          </m:r>
                        </m:sub>
                      </m:sSub>
                      <m:r>
                        <a:rPr lang="id-ID" i="1">
                          <a:latin typeface="Cambria Math" panose="02040503050406030204" pitchFamily="18" charset="0"/>
                        </a:rPr>
                        <m:t>= </m:t>
                      </m:r>
                      <m:sSub>
                        <m:sSubPr>
                          <m:ctrlPr>
                            <a:rPr lang="id-ID" i="1">
                              <a:latin typeface="Cambria Math" panose="02040503050406030204" pitchFamily="18" charset="0"/>
                            </a:rPr>
                          </m:ctrlPr>
                        </m:sSubPr>
                        <m:e>
                          <m:r>
                            <a:rPr lang="id-ID" i="1">
                              <a:latin typeface="Cambria Math" panose="02040503050406030204" pitchFamily="18" charset="0"/>
                            </a:rPr>
                            <m:t>𝐴</m:t>
                          </m:r>
                        </m:e>
                        <m:sub>
                          <m:r>
                            <a:rPr lang="id-ID" i="1">
                              <a:latin typeface="Cambria Math" panose="02040503050406030204" pitchFamily="18" charset="0"/>
                            </a:rPr>
                            <m:t>𝑛</m:t>
                          </m:r>
                          <m:r>
                            <a:rPr lang="id-ID" i="1">
                              <a:latin typeface="Cambria Math" panose="02040503050406030204" pitchFamily="18" charset="0"/>
                            </a:rPr>
                            <m:t>−1</m:t>
                          </m:r>
                        </m:sub>
                      </m:sSub>
                      <m:r>
                        <a:rPr lang="id-ID" i="1">
                          <a:latin typeface="Cambria Math" panose="02040503050406030204" pitchFamily="18" charset="0"/>
                        </a:rPr>
                        <m:t> </m:t>
                      </m:r>
                      <m:r>
                        <a:rPr lang="id-ID" i="1">
                          <a:latin typeface="Cambria Math" panose="02040503050406030204" pitchFamily="18" charset="0"/>
                        </a:rPr>
                        <m:t>𝑥</m:t>
                      </m:r>
                      <m:r>
                        <a:rPr lang="id-ID" i="1">
                          <a:latin typeface="Cambria Math" panose="02040503050406030204" pitchFamily="18" charset="0"/>
                        </a:rPr>
                        <m:t> </m:t>
                      </m:r>
                      <m:r>
                        <a:rPr lang="id-ID" i="1">
                          <a:latin typeface="Cambria Math" panose="02040503050406030204" pitchFamily="18" charset="0"/>
                        </a:rPr>
                        <m:t>𝑃</m:t>
                      </m:r>
                    </m:oMath>
                  </m:oMathPara>
                </a14:m>
                <a:endParaRPr lang="id-ID" dirty="0"/>
              </a:p>
              <a:p>
                <a:pPr marL="109728" indent="0">
                  <a:buNone/>
                </a:pPr>
                <a:endParaRPr lang="id-ID"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548680"/>
                <a:ext cx="8229600" cy="5458611"/>
              </a:xfrm>
              <a:blipFill rotWithShape="1">
                <a:blip r:embed="rId2"/>
                <a:stretch>
                  <a:fillRect t="-1006"/>
                </a:stretch>
              </a:blipFill>
            </p:spPr>
            <p:txBody>
              <a:bodyPr/>
              <a:lstStyle/>
              <a:p>
                <a:r>
                  <a:rPr lang="id-ID">
                    <a:noFill/>
                  </a:rPr>
                  <a:t> </a:t>
                </a:r>
              </a:p>
            </p:txBody>
          </p:sp>
        </mc:Fallback>
      </mc:AlternateContent>
    </p:spTree>
    <p:extLst>
      <p:ext uri="{BB962C8B-B14F-4D97-AF65-F5344CB8AC3E}">
        <p14:creationId xmlns:p14="http://schemas.microsoft.com/office/powerpoint/2010/main" val="3486159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619672" y="478227"/>
            <a:ext cx="7272808" cy="5676298"/>
          </a:xfrm>
          <a:prstGeom prst="rect">
            <a:avLst/>
          </a:prstGeom>
          <a:noFill/>
          <a:ln w="9525">
            <a:noFill/>
            <a:miter lim="800000"/>
            <a:headEnd/>
            <a:tailEnd/>
          </a:ln>
          <a:effectLst/>
        </p:spPr>
      </p:pic>
      <p:sp>
        <p:nvSpPr>
          <p:cNvPr id="2" name="Rounded Rectangle 1"/>
          <p:cNvSpPr/>
          <p:nvPr/>
        </p:nvSpPr>
        <p:spPr>
          <a:xfrm>
            <a:off x="3275856" y="116632"/>
            <a:ext cx="2664296" cy="2880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ounded Rectangle 2"/>
          <p:cNvSpPr/>
          <p:nvPr/>
        </p:nvSpPr>
        <p:spPr>
          <a:xfrm>
            <a:off x="4283968" y="476672"/>
            <a:ext cx="1800200" cy="2880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143932" cy="4000528"/>
          </a:xfrm>
        </p:spPr>
        <p:txBody>
          <a:bodyPr/>
          <a:lstStyle/>
          <a:p>
            <a:pPr algn="just">
              <a:buNone/>
            </a:pPr>
            <a:r>
              <a:rPr lang="id-ID" sz="2000" dirty="0"/>
              <a:t>		Dari data kuisioner yang telah tersebar di lingkungan Fakultas Matematik Jurusan Matematika, diperoleh data mahasiswa yang mengunjungi perpustakaan adalah sebagai berikut :</a:t>
            </a:r>
          </a:p>
          <a:p>
            <a:pPr>
              <a:buNone/>
            </a:pPr>
            <a:endParaRPr lang="id-ID" dirty="0"/>
          </a:p>
        </p:txBody>
      </p:sp>
      <p:sp>
        <p:nvSpPr>
          <p:cNvPr id="2" name="Title 1"/>
          <p:cNvSpPr>
            <a:spLocks noGrp="1"/>
          </p:cNvSpPr>
          <p:nvPr>
            <p:ph type="title"/>
          </p:nvPr>
        </p:nvSpPr>
        <p:spPr>
          <a:xfrm>
            <a:off x="500034" y="214290"/>
            <a:ext cx="8183880" cy="1051560"/>
          </a:xfrm>
        </p:spPr>
        <p:txBody>
          <a:bodyPr>
            <a:normAutofit/>
          </a:bodyPr>
          <a:lstStyle/>
          <a:p>
            <a:pPr algn="ctr"/>
            <a:r>
              <a:rPr lang="id-ID" sz="6000" dirty="0">
                <a:solidFill>
                  <a:schemeClr val="tx1"/>
                </a:solidFill>
                <a:latin typeface="Aharoni" pitchFamily="2" charset="-79"/>
                <a:cs typeface="Aharoni" pitchFamily="2" charset="-79"/>
              </a:rPr>
              <a:t>Pengolahan Data</a:t>
            </a:r>
          </a:p>
        </p:txBody>
      </p:sp>
      <p:pic>
        <p:nvPicPr>
          <p:cNvPr id="1031" name="Picture 7"/>
          <p:cNvPicPr>
            <a:picLocks noChangeAspect="1" noChangeArrowheads="1"/>
          </p:cNvPicPr>
          <p:nvPr/>
        </p:nvPicPr>
        <p:blipFill>
          <a:blip r:embed="rId2"/>
          <a:srcRect/>
          <a:stretch>
            <a:fillRect/>
          </a:stretch>
        </p:blipFill>
        <p:spPr bwMode="auto">
          <a:xfrm>
            <a:off x="500034" y="3000372"/>
            <a:ext cx="8072494" cy="30174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plus(in)">
                                      <p:cBhvr>
                                        <p:cTn id="17"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143932" cy="4000528"/>
          </a:xfrm>
        </p:spPr>
        <p:txBody>
          <a:bodyPr/>
          <a:lstStyle/>
          <a:p>
            <a:pPr algn="just">
              <a:buNone/>
            </a:pPr>
            <a:r>
              <a:rPr lang="id-ID" sz="2000" dirty="0"/>
              <a:t>		Dalam waktu satu bulan ini, terdapat perubahan jumlah mahasiswa yang mengunjungi perpustakaan. Untuk melihat perubahan tersebut, dapat dilihat melalui tabel dibawah ini :</a:t>
            </a:r>
          </a:p>
          <a:p>
            <a:pPr algn="just">
              <a:buNone/>
            </a:pPr>
            <a:endParaRPr lang="id-ID" sz="2000" dirty="0"/>
          </a:p>
          <a:p>
            <a:pPr>
              <a:buNone/>
            </a:pPr>
            <a:endParaRPr lang="id-ID" dirty="0"/>
          </a:p>
        </p:txBody>
      </p:sp>
      <p:sp>
        <p:nvSpPr>
          <p:cNvPr id="2" name="Title 1"/>
          <p:cNvSpPr>
            <a:spLocks noGrp="1"/>
          </p:cNvSpPr>
          <p:nvPr>
            <p:ph type="title"/>
          </p:nvPr>
        </p:nvSpPr>
        <p:spPr>
          <a:xfrm>
            <a:off x="428596" y="0"/>
            <a:ext cx="8183880" cy="1480164"/>
          </a:xfrm>
        </p:spPr>
        <p:txBody>
          <a:bodyPr>
            <a:normAutofit/>
          </a:bodyPr>
          <a:lstStyle/>
          <a:p>
            <a:pPr algn="ctr"/>
            <a:r>
              <a:rPr lang="id-ID" sz="5400" dirty="0">
                <a:solidFill>
                  <a:schemeClr val="tx1"/>
                </a:solidFill>
                <a:latin typeface="Aharoni" pitchFamily="2" charset="-79"/>
                <a:cs typeface="Aharoni" pitchFamily="2" charset="-79"/>
              </a:rPr>
              <a:t>Pengolahan Data</a:t>
            </a:r>
          </a:p>
        </p:txBody>
      </p:sp>
      <p:pic>
        <p:nvPicPr>
          <p:cNvPr id="2050" name="Picture 2"/>
          <p:cNvPicPr>
            <a:picLocks noChangeAspect="1" noChangeArrowheads="1"/>
          </p:cNvPicPr>
          <p:nvPr/>
        </p:nvPicPr>
        <p:blipFill>
          <a:blip r:embed="rId2"/>
          <a:srcRect/>
          <a:stretch>
            <a:fillRect/>
          </a:stretch>
        </p:blipFill>
        <p:spPr bwMode="auto">
          <a:xfrm>
            <a:off x="928662" y="2786058"/>
            <a:ext cx="7652251" cy="32861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1000" fill="hold"/>
                                        <p:tgtEl>
                                          <p:spTgt spid="2050"/>
                                        </p:tgtEl>
                                        <p:attrNameLst>
                                          <p:attrName>ppt_w</p:attrName>
                                        </p:attrNameLst>
                                      </p:cBhvr>
                                      <p:tavLst>
                                        <p:tav tm="0">
                                          <p:val>
                                            <p:strVal val="#ppt_w*0.70"/>
                                          </p:val>
                                        </p:tav>
                                        <p:tav tm="100000">
                                          <p:val>
                                            <p:strVal val="#ppt_w"/>
                                          </p:val>
                                        </p:tav>
                                      </p:tavLst>
                                    </p:anim>
                                    <p:anim calcmode="lin" valueType="num">
                                      <p:cBhvr>
                                        <p:cTn id="18" dur="1000" fill="hold"/>
                                        <p:tgtEl>
                                          <p:spTgt spid="2050"/>
                                        </p:tgtEl>
                                        <p:attrNameLst>
                                          <p:attrName>ppt_h</p:attrName>
                                        </p:attrNameLst>
                                      </p:cBhvr>
                                      <p:tavLst>
                                        <p:tav tm="0">
                                          <p:val>
                                            <p:strVal val="#ppt_h"/>
                                          </p:val>
                                        </p:tav>
                                        <p:tav tm="100000">
                                          <p:val>
                                            <p:strVal val="#ppt_h"/>
                                          </p:val>
                                        </p:tav>
                                      </p:tavLst>
                                    </p:anim>
                                    <p:animEffect transition="in" filter="fade">
                                      <p:cBhvr>
                                        <p:cTn id="1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179</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Adobe Caslon Pro</vt:lpstr>
      <vt:lpstr>Aharoni</vt:lpstr>
      <vt:lpstr>Arial</vt:lpstr>
      <vt:lpstr>Cambria Math</vt:lpstr>
      <vt:lpstr>Lucida Sans Unicode</vt:lpstr>
      <vt:lpstr>Verdana</vt:lpstr>
      <vt:lpstr>Wingdings</vt:lpstr>
      <vt:lpstr>Wingdings 2</vt:lpstr>
      <vt:lpstr>Wingdings 3</vt:lpstr>
      <vt:lpstr>Concourse</vt:lpstr>
      <vt:lpstr>Analisis Minat Mahasiswa Mengunjungi Perpustakaan Matematika Menggunakan Proses Markov   </vt:lpstr>
      <vt:lpstr>PowerPoint Presentation</vt:lpstr>
      <vt:lpstr>PowerPoint Presentation</vt:lpstr>
      <vt:lpstr>PowerPoint Presentation</vt:lpstr>
      <vt:lpstr>Pengolahan Data</vt:lpstr>
      <vt:lpstr>PowerPoint Presentation</vt:lpstr>
      <vt:lpstr>PowerPoint Presentation</vt:lpstr>
      <vt:lpstr>Pengolahan Data</vt:lpstr>
      <vt:lpstr>Pengolahan Data</vt:lpstr>
      <vt:lpstr>PowerPoint Presentation</vt:lpstr>
      <vt:lpstr>PowerPoint Presentation</vt:lpstr>
      <vt:lpstr>Hasil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Minat Mahasiswa Mengunjungi Perpustakaan Matematika Menggunakan Proses Markov</dc:title>
  <dc:creator>USER</dc:creator>
  <cp:lastModifiedBy>user</cp:lastModifiedBy>
  <cp:revision>14</cp:revision>
  <dcterms:created xsi:type="dcterms:W3CDTF">2017-11-29T23:40:41Z</dcterms:created>
  <dcterms:modified xsi:type="dcterms:W3CDTF">2018-01-05T21:27:56Z</dcterms:modified>
</cp:coreProperties>
</file>