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8288000" cy="10287000"/>
  <p:notesSz cx="6858000" cy="9144000"/>
  <p:embeddedFontLst>
    <p:embeddedFont>
      <p:font typeface="More Sugar" panose="020B0604020202020204"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sv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AE8E0"/>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085188" y="2679579"/>
            <a:ext cx="6488272" cy="6523857"/>
          </a:xfrm>
          <a:custGeom>
            <a:avLst/>
            <a:gdLst/>
            <a:ahLst/>
            <a:cxnLst/>
            <a:rect l="l" t="t" r="r" b="b"/>
            <a:pathLst>
              <a:path w="6488272" h="6523857">
                <a:moveTo>
                  <a:pt x="0" y="0"/>
                </a:moveTo>
                <a:lnTo>
                  <a:pt x="6488272" y="0"/>
                </a:lnTo>
                <a:lnTo>
                  <a:pt x="6488272" y="6523857"/>
                </a:lnTo>
                <a:lnTo>
                  <a:pt x="0" y="652385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flipV="1">
            <a:off x="-1461161" y="-1346621"/>
            <a:ext cx="5737367" cy="6139206"/>
          </a:xfrm>
          <a:custGeom>
            <a:avLst/>
            <a:gdLst/>
            <a:ahLst/>
            <a:cxnLst/>
            <a:rect l="l" t="t" r="r" b="b"/>
            <a:pathLst>
              <a:path w="5737367" h="6139206">
                <a:moveTo>
                  <a:pt x="5737367" y="6139206"/>
                </a:moveTo>
                <a:lnTo>
                  <a:pt x="0" y="6139206"/>
                </a:lnTo>
                <a:lnTo>
                  <a:pt x="0" y="0"/>
                </a:lnTo>
                <a:lnTo>
                  <a:pt x="5737367" y="0"/>
                </a:lnTo>
                <a:lnTo>
                  <a:pt x="5737367" y="6139206"/>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2843080" y="1722982"/>
            <a:ext cx="9242108" cy="6777295"/>
            <a:chOff x="0" y="0"/>
            <a:chExt cx="2076053" cy="1522382"/>
          </a:xfrm>
        </p:grpSpPr>
        <p:sp>
          <p:nvSpPr>
            <p:cNvPr id="8" name="Freeform 8"/>
            <p:cNvSpPr/>
            <p:nvPr/>
          </p:nvSpPr>
          <p:spPr>
            <a:xfrm>
              <a:off x="0" y="0"/>
              <a:ext cx="2076053" cy="1522382"/>
            </a:xfrm>
            <a:custGeom>
              <a:avLst/>
              <a:gdLst/>
              <a:ahLst/>
              <a:cxnLst/>
              <a:rect l="l" t="t" r="r" b="b"/>
              <a:pathLst>
                <a:path w="2076053" h="1522382">
                  <a:moveTo>
                    <a:pt x="42722" y="0"/>
                  </a:moveTo>
                  <a:lnTo>
                    <a:pt x="2033331" y="0"/>
                  </a:lnTo>
                  <a:cubicBezTo>
                    <a:pt x="2056926" y="0"/>
                    <a:pt x="2076053" y="19127"/>
                    <a:pt x="2076053" y="42722"/>
                  </a:cubicBezTo>
                  <a:lnTo>
                    <a:pt x="2076053" y="1479661"/>
                  </a:lnTo>
                  <a:cubicBezTo>
                    <a:pt x="2076053" y="1503255"/>
                    <a:pt x="2056926" y="1522382"/>
                    <a:pt x="2033331" y="1522382"/>
                  </a:cubicBezTo>
                  <a:lnTo>
                    <a:pt x="42722" y="1522382"/>
                  </a:lnTo>
                  <a:cubicBezTo>
                    <a:pt x="19127" y="1522382"/>
                    <a:pt x="0" y="1503255"/>
                    <a:pt x="0" y="1479661"/>
                  </a:cubicBezTo>
                  <a:lnTo>
                    <a:pt x="0" y="42722"/>
                  </a:lnTo>
                  <a:cubicBezTo>
                    <a:pt x="0" y="19127"/>
                    <a:pt x="19127" y="0"/>
                    <a:pt x="42722" y="0"/>
                  </a:cubicBezTo>
                  <a:close/>
                </a:path>
              </a:pathLst>
            </a:custGeom>
            <a:solidFill>
              <a:srgbClr val="548B89"/>
            </a:solidFill>
          </p:spPr>
        </p:sp>
        <p:sp>
          <p:nvSpPr>
            <p:cNvPr id="9" name="TextBox 9"/>
            <p:cNvSpPr txBox="1"/>
            <p:nvPr/>
          </p:nvSpPr>
          <p:spPr>
            <a:xfrm>
              <a:off x="0" y="-38100"/>
              <a:ext cx="2076053" cy="1560482"/>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247109" y="2603379"/>
            <a:ext cx="8434049" cy="4940300"/>
          </a:xfrm>
          <a:prstGeom prst="rect">
            <a:avLst/>
          </a:prstGeom>
        </p:spPr>
        <p:txBody>
          <a:bodyPr lIns="0" tIns="0" rIns="0" bIns="0" rtlCol="0" anchor="t">
            <a:spAutoFit/>
          </a:bodyPr>
          <a:lstStyle/>
          <a:p>
            <a:pPr algn="ctr">
              <a:lnSpc>
                <a:spcPts val="4900"/>
              </a:lnSpc>
            </a:pPr>
            <a:r>
              <a:rPr lang="en-US" sz="3500">
                <a:solidFill>
                  <a:srgbClr val="FFFFFF"/>
                </a:solidFill>
                <a:latin typeface="More Sugar"/>
              </a:rPr>
              <a:t>“BILANGAN RASIONAL YANG BERBENTUK PECAHAN KE DALAM BENTUK PERSENTASE, DESIMAL, </a:t>
            </a:r>
          </a:p>
          <a:p>
            <a:pPr algn="ctr">
              <a:lnSpc>
                <a:spcPts val="4900"/>
              </a:lnSpc>
            </a:pPr>
            <a:r>
              <a:rPr lang="en-US" sz="3500">
                <a:solidFill>
                  <a:srgbClr val="FFFFFF"/>
                </a:solidFill>
                <a:latin typeface="More Sugar"/>
              </a:rPr>
              <a:t>atau Kebalikannya Menggunakan Makna Proporsi dalam Nilai Satuan Fakta Penggali </a:t>
            </a:r>
          </a:p>
          <a:p>
            <a:pPr algn="ctr">
              <a:lnSpc>
                <a:spcPts val="4900"/>
              </a:lnSpc>
            </a:pPr>
            <a:r>
              <a:rPr lang="en-US" sz="3500">
                <a:solidFill>
                  <a:srgbClr val="FFFFFF"/>
                </a:solidFill>
                <a:latin typeface="More Sugar"/>
              </a:rPr>
              <a:t>dalam Rasio atau antar Rasio”</a:t>
            </a:r>
          </a:p>
        </p:txBody>
      </p:sp>
      <p:sp>
        <p:nvSpPr>
          <p:cNvPr id="11" name="Freeform 11"/>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TextBox 12"/>
          <p:cNvSpPr txBox="1"/>
          <p:nvPr/>
        </p:nvSpPr>
        <p:spPr>
          <a:xfrm>
            <a:off x="1028700" y="9491347"/>
            <a:ext cx="14808287" cy="500137"/>
          </a:xfrm>
          <a:prstGeom prst="rect">
            <a:avLst/>
          </a:prstGeom>
        </p:spPr>
        <p:txBody>
          <a:bodyPr lIns="0" tIns="0" rIns="0" bIns="0" rtlCol="0" anchor="t">
            <a:spAutoFit/>
          </a:bodyPr>
          <a:lstStyle/>
          <a:p>
            <a:pPr algn="ctr">
              <a:lnSpc>
                <a:spcPts val="3920"/>
              </a:lnSpc>
            </a:pPr>
            <a:r>
              <a:rPr lang="en-US" sz="2800" dirty="0" err="1" smtClean="0">
                <a:solidFill>
                  <a:srgbClr val="6E6295"/>
                </a:solidFill>
                <a:latin typeface="More Sugar"/>
              </a:rPr>
              <a:t>Indhira</a:t>
            </a:r>
            <a:r>
              <a:rPr lang="en-US" sz="2800" dirty="0" smtClean="0">
                <a:solidFill>
                  <a:srgbClr val="6E6295"/>
                </a:solidFill>
                <a:latin typeface="More Sugar"/>
              </a:rPr>
              <a:t> </a:t>
            </a:r>
            <a:r>
              <a:rPr lang="en-US" sz="2800" dirty="0" err="1">
                <a:solidFill>
                  <a:srgbClr val="6E6295"/>
                </a:solidFill>
                <a:latin typeface="More Sugar"/>
              </a:rPr>
              <a:t>Asih</a:t>
            </a:r>
            <a:r>
              <a:rPr lang="en-US" sz="2800" dirty="0">
                <a:solidFill>
                  <a:srgbClr val="6E6295"/>
                </a:solidFill>
                <a:latin typeface="More Sugar"/>
              </a:rPr>
              <a:t> V. Y., S. Si., M. </a:t>
            </a:r>
            <a:r>
              <a:rPr lang="en-US" sz="2800" dirty="0" err="1" smtClean="0">
                <a:solidFill>
                  <a:srgbClr val="6E6295"/>
                </a:solidFill>
                <a:latin typeface="More Sugar"/>
              </a:rPr>
              <a:t>Pd</a:t>
            </a:r>
            <a:r>
              <a:rPr lang="en-US" sz="2800" dirty="0" smtClean="0">
                <a:solidFill>
                  <a:srgbClr val="6E6295"/>
                </a:solidFill>
                <a:latin typeface="More Sugar"/>
              </a:rPr>
              <a:t> &amp; </a:t>
            </a:r>
            <a:r>
              <a:rPr lang="en-US" sz="2800" dirty="0" err="1">
                <a:solidFill>
                  <a:srgbClr val="6E6295"/>
                </a:solidFill>
                <a:latin typeface="More Sugar"/>
              </a:rPr>
              <a:t>Firdaus</a:t>
            </a:r>
            <a:r>
              <a:rPr lang="en-US" sz="2800" dirty="0">
                <a:solidFill>
                  <a:srgbClr val="6E6295"/>
                </a:solidFill>
                <a:latin typeface="More Sugar"/>
              </a:rPr>
              <a:t>, </a:t>
            </a:r>
            <a:r>
              <a:rPr lang="en-US" sz="2800" dirty="0" err="1">
                <a:solidFill>
                  <a:srgbClr val="6E6295"/>
                </a:solidFill>
                <a:latin typeface="More Sugar"/>
              </a:rPr>
              <a:t>M.Pd</a:t>
            </a:r>
            <a:r>
              <a:rPr lang="en-US" sz="2800" dirty="0">
                <a:solidFill>
                  <a:srgbClr val="6E6295"/>
                </a:solidFill>
                <a:latin typeface="More Sugar"/>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590959" cy="8539630"/>
            <a:chOff x="0" y="0"/>
            <a:chExt cx="4369635" cy="2249121"/>
          </a:xfrm>
        </p:grpSpPr>
        <p:sp>
          <p:nvSpPr>
            <p:cNvPr id="3" name="Freeform 3"/>
            <p:cNvSpPr/>
            <p:nvPr/>
          </p:nvSpPr>
          <p:spPr>
            <a:xfrm>
              <a:off x="0" y="0"/>
              <a:ext cx="4369635" cy="2249121"/>
            </a:xfrm>
            <a:custGeom>
              <a:avLst/>
              <a:gdLst/>
              <a:ahLst/>
              <a:cxnLst/>
              <a:rect l="l" t="t" r="r" b="b"/>
              <a:pathLst>
                <a:path w="4369635" h="2249121">
                  <a:moveTo>
                    <a:pt x="23798" y="0"/>
                  </a:moveTo>
                  <a:lnTo>
                    <a:pt x="4345837" y="0"/>
                  </a:lnTo>
                  <a:cubicBezTo>
                    <a:pt x="4352149" y="0"/>
                    <a:pt x="4358202" y="2507"/>
                    <a:pt x="4362665" y="6970"/>
                  </a:cubicBezTo>
                  <a:cubicBezTo>
                    <a:pt x="4367128" y="11433"/>
                    <a:pt x="4369635" y="17487"/>
                    <a:pt x="4369635" y="23798"/>
                  </a:cubicBezTo>
                  <a:lnTo>
                    <a:pt x="4369635" y="2225322"/>
                  </a:lnTo>
                  <a:cubicBezTo>
                    <a:pt x="4369635" y="2231634"/>
                    <a:pt x="4367128" y="2237687"/>
                    <a:pt x="4362665" y="2242150"/>
                  </a:cubicBezTo>
                  <a:cubicBezTo>
                    <a:pt x="4358202" y="2246613"/>
                    <a:pt x="4352149" y="2249121"/>
                    <a:pt x="4345837" y="2249121"/>
                  </a:cubicBezTo>
                  <a:lnTo>
                    <a:pt x="23798" y="2249121"/>
                  </a:lnTo>
                  <a:cubicBezTo>
                    <a:pt x="17487" y="2249121"/>
                    <a:pt x="11433" y="2246613"/>
                    <a:pt x="6970" y="2242150"/>
                  </a:cubicBezTo>
                  <a:cubicBezTo>
                    <a:pt x="2507" y="2237687"/>
                    <a:pt x="0" y="2231634"/>
                    <a:pt x="0" y="2225322"/>
                  </a:cubicBezTo>
                  <a:lnTo>
                    <a:pt x="0" y="23798"/>
                  </a:lnTo>
                  <a:cubicBezTo>
                    <a:pt x="0" y="17487"/>
                    <a:pt x="2507" y="11433"/>
                    <a:pt x="6970" y="6970"/>
                  </a:cubicBezTo>
                  <a:cubicBezTo>
                    <a:pt x="11433" y="2507"/>
                    <a:pt x="17487" y="0"/>
                    <a:pt x="23798" y="0"/>
                  </a:cubicBezTo>
                  <a:close/>
                </a:path>
              </a:pathLst>
            </a:custGeom>
            <a:solidFill>
              <a:srgbClr val="FAE8E0"/>
            </a:solidFill>
          </p:spPr>
        </p:sp>
        <p:sp>
          <p:nvSpPr>
            <p:cNvPr id="4" name="TextBox 4"/>
            <p:cNvSpPr txBox="1"/>
            <p:nvPr/>
          </p:nvSpPr>
          <p:spPr>
            <a:xfrm>
              <a:off x="0" y="-38100"/>
              <a:ext cx="4369635" cy="228722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4992057" cy="5341695"/>
          </a:xfrm>
          <a:custGeom>
            <a:avLst/>
            <a:gdLst/>
            <a:ahLst/>
            <a:cxnLst/>
            <a:rect l="l" t="t" r="r" b="b"/>
            <a:pathLst>
              <a:path w="4992057" h="5341695">
                <a:moveTo>
                  <a:pt x="4992057" y="5341695"/>
                </a:moveTo>
                <a:lnTo>
                  <a:pt x="0" y="5341695"/>
                </a:lnTo>
                <a:lnTo>
                  <a:pt x="0" y="0"/>
                </a:lnTo>
                <a:lnTo>
                  <a:pt x="4992057" y="0"/>
                </a:lnTo>
                <a:lnTo>
                  <a:pt x="4992057" y="5341695"/>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6281685" y="153572"/>
            <a:ext cx="6084989" cy="2341307"/>
            <a:chOff x="0" y="0"/>
            <a:chExt cx="8113318" cy="3121743"/>
          </a:xfrm>
        </p:grpSpPr>
        <p:grpSp>
          <p:nvGrpSpPr>
            <p:cNvPr id="7" name="Group 7"/>
            <p:cNvGrpSpPr/>
            <p:nvPr/>
          </p:nvGrpSpPr>
          <p:grpSpPr>
            <a:xfrm>
              <a:off x="0" y="0"/>
              <a:ext cx="8113318" cy="3121743"/>
              <a:chOff x="0" y="0"/>
              <a:chExt cx="2643440" cy="1017110"/>
            </a:xfrm>
          </p:grpSpPr>
          <p:sp>
            <p:nvSpPr>
              <p:cNvPr id="8" name="Freeform 8"/>
              <p:cNvSpPr/>
              <p:nvPr/>
            </p:nvSpPr>
            <p:spPr>
              <a:xfrm>
                <a:off x="0" y="0"/>
                <a:ext cx="2643440" cy="1017110"/>
              </a:xfrm>
              <a:custGeom>
                <a:avLst/>
                <a:gdLst/>
                <a:ahLst/>
                <a:cxnLst/>
                <a:rect l="l" t="t" r="r" b="b"/>
                <a:pathLst>
                  <a:path w="2643440" h="1017110">
                    <a:moveTo>
                      <a:pt x="79604" y="0"/>
                    </a:moveTo>
                    <a:lnTo>
                      <a:pt x="2563835" y="0"/>
                    </a:lnTo>
                    <a:cubicBezTo>
                      <a:pt x="2607800" y="0"/>
                      <a:pt x="2643440" y="35640"/>
                      <a:pt x="2643440" y="79604"/>
                    </a:cubicBezTo>
                    <a:lnTo>
                      <a:pt x="2643440" y="937506"/>
                    </a:lnTo>
                    <a:cubicBezTo>
                      <a:pt x="2643440" y="981470"/>
                      <a:pt x="2607800" y="1017110"/>
                      <a:pt x="2563835" y="1017110"/>
                    </a:cubicBezTo>
                    <a:lnTo>
                      <a:pt x="79604" y="1017110"/>
                    </a:lnTo>
                    <a:cubicBezTo>
                      <a:pt x="35640" y="1017110"/>
                      <a:pt x="0" y="981470"/>
                      <a:pt x="0" y="937506"/>
                    </a:cubicBezTo>
                    <a:lnTo>
                      <a:pt x="0" y="79604"/>
                    </a:lnTo>
                    <a:cubicBezTo>
                      <a:pt x="0" y="35640"/>
                      <a:pt x="35640" y="0"/>
                      <a:pt x="79604" y="0"/>
                    </a:cubicBezTo>
                    <a:close/>
                  </a:path>
                </a:pathLst>
              </a:custGeom>
              <a:solidFill>
                <a:srgbClr val="548B89"/>
              </a:solidFill>
            </p:spPr>
          </p:sp>
          <p:sp>
            <p:nvSpPr>
              <p:cNvPr id="9" name="TextBox 9"/>
              <p:cNvSpPr txBox="1"/>
              <p:nvPr/>
            </p:nvSpPr>
            <p:spPr>
              <a:xfrm>
                <a:off x="0" y="-38100"/>
                <a:ext cx="2643440" cy="1055210"/>
              </a:xfrm>
              <a:prstGeom prst="rect">
                <a:avLst/>
              </a:prstGeom>
            </p:spPr>
            <p:txBody>
              <a:bodyPr lIns="31293" tIns="31293" rIns="31293" bIns="31293" rtlCol="0" anchor="ctr"/>
              <a:lstStyle/>
              <a:p>
                <a:pPr algn="ctr">
                  <a:lnSpc>
                    <a:spcPts val="2660"/>
                  </a:lnSpc>
                </a:pPr>
                <a:endParaRPr/>
              </a:p>
            </p:txBody>
          </p:sp>
        </p:grpSp>
        <p:sp>
          <p:nvSpPr>
            <p:cNvPr id="10" name="TextBox 10"/>
            <p:cNvSpPr txBox="1"/>
            <p:nvPr/>
          </p:nvSpPr>
          <p:spPr>
            <a:xfrm>
              <a:off x="333068" y="288448"/>
              <a:ext cx="7447183" cy="2430546"/>
            </a:xfrm>
            <a:prstGeom prst="rect">
              <a:avLst/>
            </a:prstGeom>
          </p:spPr>
          <p:txBody>
            <a:bodyPr lIns="0" tIns="0" rIns="0" bIns="0" rtlCol="0" anchor="t">
              <a:spAutoFit/>
            </a:bodyPr>
            <a:lstStyle/>
            <a:p>
              <a:pPr algn="ctr">
                <a:lnSpc>
                  <a:spcPts val="7406"/>
                </a:lnSpc>
              </a:pPr>
              <a:r>
                <a:rPr lang="en-US" sz="5290">
                  <a:solidFill>
                    <a:srgbClr val="FFFFFF"/>
                  </a:solidFill>
                  <a:latin typeface="More Sugar"/>
                </a:rPr>
                <a:t>Proporsi dalam Bilangan Rasional</a:t>
              </a:r>
            </a:p>
          </p:txBody>
        </p:sp>
      </p:grpSp>
      <p:sp>
        <p:nvSpPr>
          <p:cNvPr id="11" name="TextBox 11"/>
          <p:cNvSpPr txBox="1"/>
          <p:nvPr/>
        </p:nvSpPr>
        <p:spPr>
          <a:xfrm>
            <a:off x="1274778" y="2886363"/>
            <a:ext cx="16098803" cy="6371937"/>
          </a:xfrm>
          <a:prstGeom prst="rect">
            <a:avLst/>
          </a:prstGeom>
        </p:spPr>
        <p:txBody>
          <a:bodyPr lIns="0" tIns="0" rIns="0" bIns="0" rtlCol="0" anchor="t">
            <a:spAutoFit/>
          </a:bodyPr>
          <a:lstStyle/>
          <a:p>
            <a:pPr algn="just">
              <a:lnSpc>
                <a:spcPts val="6299"/>
              </a:lnSpc>
            </a:pPr>
            <a:r>
              <a:rPr lang="en-US" sz="4500">
                <a:solidFill>
                  <a:srgbClr val="000000"/>
                </a:solidFill>
                <a:latin typeface="More Sugar"/>
              </a:rPr>
              <a:t>Proporsi mengacu pada perbandingan rasio. Jika dua perbandingan sama maka keduanya dikatakan proporsional satu sama lain. Katakanlah a:b = c:d maka a:b dikatakan sebanding dengan c:d. Di sini perlu diperhatikan bahwa a:b dan c:d tidak harus merupakan perbandingan besaran yang sama yaitu jika a:b adalah perbandingan tinggi badan maka c:d dapat merupakan perbandingan tinggi badan atau bahkan berat badan.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AE8E0"/>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5737367" cy="6139206"/>
          </a:xfrm>
          <a:custGeom>
            <a:avLst/>
            <a:gdLst/>
            <a:ahLst/>
            <a:cxnLst/>
            <a:rect l="l" t="t" r="r" b="b"/>
            <a:pathLst>
              <a:path w="5737367" h="6139206">
                <a:moveTo>
                  <a:pt x="5737367" y="6139206"/>
                </a:moveTo>
                <a:lnTo>
                  <a:pt x="0" y="6139206"/>
                </a:lnTo>
                <a:lnTo>
                  <a:pt x="0" y="0"/>
                </a:lnTo>
                <a:lnTo>
                  <a:pt x="5737367" y="0"/>
                </a:lnTo>
                <a:lnTo>
                  <a:pt x="5737367" y="613920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513501" flipH="1">
            <a:off x="399976" y="7679747"/>
            <a:ext cx="2699113" cy="1641060"/>
          </a:xfrm>
          <a:custGeom>
            <a:avLst/>
            <a:gdLst/>
            <a:ahLst/>
            <a:cxnLst/>
            <a:rect l="l" t="t" r="r" b="b"/>
            <a:pathLst>
              <a:path w="2699113" h="1641060">
                <a:moveTo>
                  <a:pt x="2699113" y="0"/>
                </a:moveTo>
                <a:lnTo>
                  <a:pt x="0" y="0"/>
                </a:lnTo>
                <a:lnTo>
                  <a:pt x="0" y="1641060"/>
                </a:lnTo>
                <a:lnTo>
                  <a:pt x="2699113" y="1641060"/>
                </a:lnTo>
                <a:lnTo>
                  <a:pt x="269911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3062322" y="3456218"/>
            <a:ext cx="5514304" cy="6830782"/>
          </a:xfrm>
          <a:custGeom>
            <a:avLst/>
            <a:gdLst/>
            <a:ahLst/>
            <a:cxnLst/>
            <a:rect l="l" t="t" r="r" b="b"/>
            <a:pathLst>
              <a:path w="5514304" h="6830782">
                <a:moveTo>
                  <a:pt x="0" y="0"/>
                </a:moveTo>
                <a:lnTo>
                  <a:pt x="5514304" y="0"/>
                </a:lnTo>
                <a:lnTo>
                  <a:pt x="5514304" y="6830782"/>
                </a:lnTo>
                <a:lnTo>
                  <a:pt x="0" y="68307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3794920" y="667793"/>
            <a:ext cx="6521890" cy="2053228"/>
            <a:chOff x="0" y="0"/>
            <a:chExt cx="8695853" cy="2737638"/>
          </a:xfrm>
        </p:grpSpPr>
        <p:grpSp>
          <p:nvGrpSpPr>
            <p:cNvPr id="10" name="Group 10"/>
            <p:cNvGrpSpPr/>
            <p:nvPr/>
          </p:nvGrpSpPr>
          <p:grpSpPr>
            <a:xfrm>
              <a:off x="115334" y="0"/>
              <a:ext cx="8465184" cy="2737638"/>
              <a:chOff x="0" y="0"/>
              <a:chExt cx="2362040" cy="763883"/>
            </a:xfrm>
          </p:grpSpPr>
          <p:sp>
            <p:nvSpPr>
              <p:cNvPr id="11" name="Freeform 11"/>
              <p:cNvSpPr/>
              <p:nvPr/>
            </p:nvSpPr>
            <p:spPr>
              <a:xfrm>
                <a:off x="0" y="0"/>
                <a:ext cx="2362040" cy="763883"/>
              </a:xfrm>
              <a:custGeom>
                <a:avLst/>
                <a:gdLst/>
                <a:ahLst/>
                <a:cxnLst/>
                <a:rect l="l" t="t" r="r" b="b"/>
                <a:pathLst>
                  <a:path w="2362040" h="763883">
                    <a:moveTo>
                      <a:pt x="54879" y="0"/>
                    </a:moveTo>
                    <a:lnTo>
                      <a:pt x="2307161" y="0"/>
                    </a:lnTo>
                    <a:cubicBezTo>
                      <a:pt x="2337470" y="0"/>
                      <a:pt x="2362040" y="24570"/>
                      <a:pt x="2362040" y="54879"/>
                    </a:cubicBezTo>
                    <a:lnTo>
                      <a:pt x="2362040" y="709004"/>
                    </a:lnTo>
                    <a:cubicBezTo>
                      <a:pt x="2362040" y="723559"/>
                      <a:pt x="2356258" y="737517"/>
                      <a:pt x="2345966" y="747809"/>
                    </a:cubicBezTo>
                    <a:cubicBezTo>
                      <a:pt x="2335674" y="758101"/>
                      <a:pt x="2321715" y="763883"/>
                      <a:pt x="2307161" y="763883"/>
                    </a:cubicBezTo>
                    <a:lnTo>
                      <a:pt x="54879" y="763883"/>
                    </a:lnTo>
                    <a:cubicBezTo>
                      <a:pt x="40324" y="763883"/>
                      <a:pt x="26365" y="758101"/>
                      <a:pt x="16074" y="747809"/>
                    </a:cubicBezTo>
                    <a:cubicBezTo>
                      <a:pt x="5782" y="737517"/>
                      <a:pt x="0" y="723559"/>
                      <a:pt x="0" y="709004"/>
                    </a:cubicBezTo>
                    <a:lnTo>
                      <a:pt x="0" y="54879"/>
                    </a:lnTo>
                    <a:cubicBezTo>
                      <a:pt x="0" y="40324"/>
                      <a:pt x="5782" y="26365"/>
                      <a:pt x="16074" y="16074"/>
                    </a:cubicBezTo>
                    <a:cubicBezTo>
                      <a:pt x="26365" y="5782"/>
                      <a:pt x="40324" y="0"/>
                      <a:pt x="54879" y="0"/>
                    </a:cubicBezTo>
                    <a:close/>
                  </a:path>
                </a:pathLst>
              </a:custGeom>
              <a:solidFill>
                <a:srgbClr val="548B89"/>
              </a:solidFill>
            </p:spPr>
          </p:sp>
          <p:sp>
            <p:nvSpPr>
              <p:cNvPr id="12" name="TextBox 12"/>
              <p:cNvSpPr txBox="1"/>
              <p:nvPr/>
            </p:nvSpPr>
            <p:spPr>
              <a:xfrm>
                <a:off x="0" y="-38100"/>
                <a:ext cx="2362040" cy="801983"/>
              </a:xfrm>
              <a:prstGeom prst="rect">
                <a:avLst/>
              </a:prstGeom>
            </p:spPr>
            <p:txBody>
              <a:bodyPr lIns="50800" tIns="50800" rIns="50800" bIns="50800" rtlCol="0" anchor="ctr"/>
              <a:lstStyle/>
              <a:p>
                <a:pPr algn="ctr">
                  <a:lnSpc>
                    <a:spcPts val="2660"/>
                  </a:lnSpc>
                </a:pPr>
                <a:endParaRPr/>
              </a:p>
            </p:txBody>
          </p:sp>
        </p:grpSp>
        <p:sp>
          <p:nvSpPr>
            <p:cNvPr id="13" name="TextBox 13"/>
            <p:cNvSpPr txBox="1"/>
            <p:nvPr/>
          </p:nvSpPr>
          <p:spPr>
            <a:xfrm>
              <a:off x="0" y="292404"/>
              <a:ext cx="8695853" cy="2445234"/>
            </a:xfrm>
            <a:prstGeom prst="rect">
              <a:avLst/>
            </a:prstGeom>
          </p:spPr>
          <p:txBody>
            <a:bodyPr lIns="0" tIns="0" rIns="0" bIns="0" rtlCol="0" anchor="t">
              <a:spAutoFit/>
            </a:bodyPr>
            <a:lstStyle/>
            <a:p>
              <a:pPr algn="ctr">
                <a:lnSpc>
                  <a:spcPts val="7412"/>
                </a:lnSpc>
              </a:pPr>
              <a:r>
                <a:rPr lang="en-US" sz="5294">
                  <a:solidFill>
                    <a:srgbClr val="FFFFFF"/>
                  </a:solidFill>
                  <a:latin typeface="More Sugar"/>
                </a:rPr>
                <a:t>Representasi Proporsi</a:t>
              </a:r>
            </a:p>
          </p:txBody>
        </p:sp>
      </p:grpSp>
      <p:sp>
        <p:nvSpPr>
          <p:cNvPr id="14" name="Freeform 14"/>
          <p:cNvSpPr/>
          <p:nvPr/>
        </p:nvSpPr>
        <p:spPr>
          <a:xfrm>
            <a:off x="5663814" y="5190330"/>
            <a:ext cx="6960372" cy="3596011"/>
          </a:xfrm>
          <a:custGeom>
            <a:avLst/>
            <a:gdLst/>
            <a:ahLst/>
            <a:cxnLst/>
            <a:rect l="l" t="t" r="r" b="b"/>
            <a:pathLst>
              <a:path w="6960372" h="3596011">
                <a:moveTo>
                  <a:pt x="0" y="0"/>
                </a:moveTo>
                <a:lnTo>
                  <a:pt x="6960372" y="0"/>
                </a:lnTo>
                <a:lnTo>
                  <a:pt x="6960372" y="3596011"/>
                </a:lnTo>
                <a:lnTo>
                  <a:pt x="0" y="3596011"/>
                </a:lnTo>
                <a:lnTo>
                  <a:pt x="0" y="0"/>
                </a:lnTo>
                <a:close/>
              </a:path>
            </a:pathLst>
          </a:custGeom>
          <a:blipFill>
            <a:blip r:embed="rId8"/>
            <a:stretch>
              <a:fillRect l="-2637" t="-9449" r="-2828" b="-6399"/>
            </a:stretch>
          </a:blipFill>
        </p:spPr>
      </p:sp>
      <p:sp>
        <p:nvSpPr>
          <p:cNvPr id="15" name="TextBox 15"/>
          <p:cNvSpPr txBox="1"/>
          <p:nvPr/>
        </p:nvSpPr>
        <p:spPr>
          <a:xfrm>
            <a:off x="1407523" y="2803130"/>
            <a:ext cx="12738763" cy="1989455"/>
          </a:xfrm>
          <a:prstGeom prst="rect">
            <a:avLst/>
          </a:prstGeom>
        </p:spPr>
        <p:txBody>
          <a:bodyPr lIns="0" tIns="0" rIns="0" bIns="0" rtlCol="0" anchor="t">
            <a:spAutoFit/>
          </a:bodyPr>
          <a:lstStyle/>
          <a:p>
            <a:pPr>
              <a:lnSpc>
                <a:spcPts val="5320"/>
              </a:lnSpc>
            </a:pPr>
            <a:r>
              <a:rPr lang="en-US" sz="3800">
                <a:solidFill>
                  <a:srgbClr val="548B89"/>
                </a:solidFill>
                <a:latin typeface="More Sugar"/>
              </a:rPr>
              <a:t>Dua perbandingan proporsional dilambangkan dengan titik dua (::). Jika dua perbandingan a:b dan c:d sama maka keduanya direpresentasikan sebagai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503155"/>
            <a:chOff x="0" y="0"/>
            <a:chExt cx="4274726" cy="2239514"/>
          </a:xfrm>
        </p:grpSpPr>
        <p:sp>
          <p:nvSpPr>
            <p:cNvPr id="3" name="Freeform 3"/>
            <p:cNvSpPr/>
            <p:nvPr/>
          </p:nvSpPr>
          <p:spPr>
            <a:xfrm>
              <a:off x="0" y="0"/>
              <a:ext cx="4274726" cy="2239514"/>
            </a:xfrm>
            <a:custGeom>
              <a:avLst/>
              <a:gdLst/>
              <a:ahLst/>
              <a:cxnLst/>
              <a:rect l="l" t="t" r="r" b="b"/>
              <a:pathLst>
                <a:path w="4274726" h="2239514">
                  <a:moveTo>
                    <a:pt x="24327" y="0"/>
                  </a:moveTo>
                  <a:lnTo>
                    <a:pt x="4250399" y="0"/>
                  </a:lnTo>
                  <a:cubicBezTo>
                    <a:pt x="4263834" y="0"/>
                    <a:pt x="4274726" y="10891"/>
                    <a:pt x="4274726" y="24327"/>
                  </a:cubicBezTo>
                  <a:lnTo>
                    <a:pt x="4274726" y="2215187"/>
                  </a:lnTo>
                  <a:cubicBezTo>
                    <a:pt x="4274726" y="2228623"/>
                    <a:pt x="4263834" y="2239514"/>
                    <a:pt x="4250399" y="2239514"/>
                  </a:cubicBezTo>
                  <a:lnTo>
                    <a:pt x="24327" y="2239514"/>
                  </a:lnTo>
                  <a:cubicBezTo>
                    <a:pt x="10891" y="2239514"/>
                    <a:pt x="0" y="2228623"/>
                    <a:pt x="0" y="2215187"/>
                  </a:cubicBezTo>
                  <a:lnTo>
                    <a:pt x="0" y="24327"/>
                  </a:lnTo>
                  <a:cubicBezTo>
                    <a:pt x="0" y="10891"/>
                    <a:pt x="10891" y="0"/>
                    <a:pt x="24327" y="0"/>
                  </a:cubicBezTo>
                  <a:close/>
                </a:path>
              </a:pathLst>
            </a:custGeom>
            <a:solidFill>
              <a:srgbClr val="FAE8E0"/>
            </a:solidFill>
          </p:spPr>
        </p:sp>
        <p:sp>
          <p:nvSpPr>
            <p:cNvPr id="4" name="TextBox 4"/>
            <p:cNvSpPr txBox="1"/>
            <p:nvPr/>
          </p:nvSpPr>
          <p:spPr>
            <a:xfrm>
              <a:off x="0" y="-38100"/>
              <a:ext cx="4274726" cy="227761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5737367" cy="6139206"/>
          </a:xfrm>
          <a:custGeom>
            <a:avLst/>
            <a:gdLst/>
            <a:ahLst/>
            <a:cxnLst/>
            <a:rect l="l" t="t" r="r" b="b"/>
            <a:pathLst>
              <a:path w="5737367" h="6139206">
                <a:moveTo>
                  <a:pt x="5737367" y="6139206"/>
                </a:moveTo>
                <a:lnTo>
                  <a:pt x="0" y="6139206"/>
                </a:lnTo>
                <a:lnTo>
                  <a:pt x="0" y="0"/>
                </a:lnTo>
                <a:lnTo>
                  <a:pt x="5737367" y="0"/>
                </a:lnTo>
                <a:lnTo>
                  <a:pt x="5737367" y="613920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5546641" y="303622"/>
            <a:ext cx="7390768" cy="1450156"/>
            <a:chOff x="0" y="0"/>
            <a:chExt cx="9854357" cy="1933541"/>
          </a:xfrm>
        </p:grpSpPr>
        <p:grpSp>
          <p:nvGrpSpPr>
            <p:cNvPr id="8" name="Group 8"/>
            <p:cNvGrpSpPr/>
            <p:nvPr/>
          </p:nvGrpSpPr>
          <p:grpSpPr>
            <a:xfrm>
              <a:off x="130700" y="0"/>
              <a:ext cx="9592958" cy="1933541"/>
              <a:chOff x="0" y="0"/>
              <a:chExt cx="2362040" cy="476089"/>
            </a:xfrm>
          </p:grpSpPr>
          <p:sp>
            <p:nvSpPr>
              <p:cNvPr id="9" name="Freeform 9"/>
              <p:cNvSpPr/>
              <p:nvPr/>
            </p:nvSpPr>
            <p:spPr>
              <a:xfrm>
                <a:off x="0" y="0"/>
                <a:ext cx="2362040" cy="476089"/>
              </a:xfrm>
              <a:custGeom>
                <a:avLst/>
                <a:gdLst/>
                <a:ahLst/>
                <a:cxnLst/>
                <a:rect l="l" t="t" r="r" b="b"/>
                <a:pathLst>
                  <a:path w="2362040" h="476089">
                    <a:moveTo>
                      <a:pt x="54879" y="0"/>
                    </a:moveTo>
                    <a:lnTo>
                      <a:pt x="2307161" y="0"/>
                    </a:lnTo>
                    <a:cubicBezTo>
                      <a:pt x="2337470" y="0"/>
                      <a:pt x="2362040" y="24570"/>
                      <a:pt x="2362040" y="54879"/>
                    </a:cubicBezTo>
                    <a:lnTo>
                      <a:pt x="2362040" y="421210"/>
                    </a:lnTo>
                    <a:cubicBezTo>
                      <a:pt x="2362040" y="435765"/>
                      <a:pt x="2356258" y="449723"/>
                      <a:pt x="2345966" y="460015"/>
                    </a:cubicBezTo>
                    <a:cubicBezTo>
                      <a:pt x="2335674" y="470307"/>
                      <a:pt x="2321715" y="476089"/>
                      <a:pt x="2307161" y="476089"/>
                    </a:cubicBezTo>
                    <a:lnTo>
                      <a:pt x="54879" y="476089"/>
                    </a:lnTo>
                    <a:cubicBezTo>
                      <a:pt x="24570" y="476089"/>
                      <a:pt x="0" y="451519"/>
                      <a:pt x="0" y="421210"/>
                    </a:cubicBezTo>
                    <a:lnTo>
                      <a:pt x="0" y="54879"/>
                    </a:lnTo>
                    <a:cubicBezTo>
                      <a:pt x="0" y="40324"/>
                      <a:pt x="5782" y="26365"/>
                      <a:pt x="16074" y="16074"/>
                    </a:cubicBezTo>
                    <a:cubicBezTo>
                      <a:pt x="26365" y="5782"/>
                      <a:pt x="40324" y="0"/>
                      <a:pt x="54879" y="0"/>
                    </a:cubicBezTo>
                    <a:close/>
                  </a:path>
                </a:pathLst>
              </a:custGeom>
              <a:solidFill>
                <a:srgbClr val="548B89"/>
              </a:solidFill>
            </p:spPr>
          </p:sp>
          <p:sp>
            <p:nvSpPr>
              <p:cNvPr id="10" name="TextBox 10"/>
              <p:cNvSpPr txBox="1"/>
              <p:nvPr/>
            </p:nvSpPr>
            <p:spPr>
              <a:xfrm>
                <a:off x="0" y="-38100"/>
                <a:ext cx="2362040" cy="51418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0" y="346587"/>
              <a:ext cx="9854357" cy="1126051"/>
            </a:xfrm>
            <a:prstGeom prst="rect">
              <a:avLst/>
            </a:prstGeom>
          </p:spPr>
          <p:txBody>
            <a:bodyPr lIns="0" tIns="0" rIns="0" bIns="0" rtlCol="0" anchor="t">
              <a:spAutoFit/>
            </a:bodyPr>
            <a:lstStyle/>
            <a:p>
              <a:pPr algn="ctr">
                <a:lnSpc>
                  <a:spcPts val="7000"/>
                </a:lnSpc>
              </a:pPr>
              <a:r>
                <a:rPr lang="en-US" sz="5000">
                  <a:solidFill>
                    <a:srgbClr val="FFFFFF"/>
                  </a:solidFill>
                  <a:latin typeface="More Sugar"/>
                </a:rPr>
                <a:t>SIFAT PROPORSI</a:t>
              </a:r>
            </a:p>
          </p:txBody>
        </p:sp>
      </p:grpSp>
      <p:sp>
        <p:nvSpPr>
          <p:cNvPr id="12" name="TextBox 12"/>
          <p:cNvSpPr txBox="1"/>
          <p:nvPr/>
        </p:nvSpPr>
        <p:spPr>
          <a:xfrm>
            <a:off x="2703154" y="1629953"/>
            <a:ext cx="3146105" cy="1045198"/>
          </a:xfrm>
          <a:prstGeom prst="rect">
            <a:avLst/>
          </a:prstGeom>
        </p:spPr>
        <p:txBody>
          <a:bodyPr lIns="0" tIns="0" rIns="0" bIns="0" rtlCol="0" anchor="t">
            <a:spAutoFit/>
          </a:bodyPr>
          <a:lstStyle/>
          <a:p>
            <a:pPr algn="ctr">
              <a:lnSpc>
                <a:spcPts val="8539"/>
              </a:lnSpc>
            </a:pPr>
            <a:r>
              <a:rPr lang="en-US" sz="6099" u="sng">
                <a:solidFill>
                  <a:srgbClr val="548B89"/>
                </a:solidFill>
                <a:latin typeface="More Sugar"/>
              </a:rPr>
              <a:t>Sifat 1</a:t>
            </a:r>
          </a:p>
        </p:txBody>
      </p:sp>
      <p:sp>
        <p:nvSpPr>
          <p:cNvPr id="13" name="TextBox 13"/>
          <p:cNvSpPr txBox="1"/>
          <p:nvPr/>
        </p:nvSpPr>
        <p:spPr>
          <a:xfrm>
            <a:off x="1407523" y="3106463"/>
            <a:ext cx="14963677" cy="5959581"/>
          </a:xfrm>
          <a:prstGeom prst="rect">
            <a:avLst/>
          </a:prstGeom>
        </p:spPr>
        <p:txBody>
          <a:bodyPr lIns="0" tIns="0" rIns="0" bIns="0" rtlCol="0" anchor="t">
            <a:spAutoFit/>
          </a:bodyPr>
          <a:lstStyle/>
          <a:p>
            <a:pPr algn="just">
              <a:lnSpc>
                <a:spcPts val="4339"/>
              </a:lnSpc>
            </a:pPr>
            <a:r>
              <a:rPr lang="en-US" sz="3099">
                <a:solidFill>
                  <a:srgbClr val="000000"/>
                </a:solidFill>
                <a:latin typeface="More Sugar"/>
              </a:rPr>
              <a:t>• Untuk setiap bilangan rasional a/b dan c/d, dengan a ≠ 0 dan c 0, a/b jika dan hanya jika b/a = d/c.</a:t>
            </a:r>
          </a:p>
          <a:p>
            <a:pPr algn="just">
              <a:lnSpc>
                <a:spcPts val="4339"/>
              </a:lnSpc>
            </a:pPr>
            <a:endParaRPr lang="en-US" sz="3099">
              <a:solidFill>
                <a:srgbClr val="000000"/>
              </a:solidFill>
              <a:latin typeface="More Sugar"/>
            </a:endParaRPr>
          </a:p>
          <a:p>
            <a:pPr algn="just">
              <a:lnSpc>
                <a:spcPts val="4339"/>
              </a:lnSpc>
            </a:pPr>
            <a:r>
              <a:rPr lang="en-US" sz="3099">
                <a:solidFill>
                  <a:srgbClr val="000000"/>
                </a:solidFill>
                <a:latin typeface="More Sugar"/>
              </a:rPr>
              <a:t>Contoh :</a:t>
            </a:r>
          </a:p>
          <a:p>
            <a:pPr algn="just">
              <a:lnSpc>
                <a:spcPts val="4339"/>
              </a:lnSpc>
            </a:pPr>
            <a:r>
              <a:rPr lang="en-US" sz="3099">
                <a:solidFill>
                  <a:srgbClr val="000000"/>
                </a:solidFill>
                <a:latin typeface="More Sugar"/>
              </a:rPr>
              <a:t>Pada sebuah toko swalayan 7 butir jeruk super dijual dengan harga Rp. 10.000,00. Di toko swalayan lain 21 butir jeruk super dijual dengan harga Rp. 30.000,00. Pada toko swalayan mana harga jeruk super lebih murah? </a:t>
            </a:r>
          </a:p>
          <a:p>
            <a:pPr algn="just">
              <a:lnSpc>
                <a:spcPts val="4339"/>
              </a:lnSpc>
            </a:pPr>
            <a:r>
              <a:rPr lang="en-US" sz="3099">
                <a:solidFill>
                  <a:srgbClr val="000000"/>
                </a:solidFill>
                <a:latin typeface="More Sugar"/>
              </a:rPr>
              <a:t>Kita tahu bahwa harga satu butir jeruk pada toko swalayan pertama adalah 10.000/7 rupiah dan di toko swalayan kedua adalah 30.000/21 rupiah. Karena 10.000/7 = 30.000/21, harga jeruk di kedua toko itu sama, yakni 1 harga jeruknya baik ditoko swalayan adalah 1. 428,5714285714.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287276" y="1028700"/>
            <a:ext cx="16972024" cy="8658111"/>
            <a:chOff x="0" y="0"/>
            <a:chExt cx="4469998" cy="2280325"/>
          </a:xfrm>
        </p:grpSpPr>
        <p:sp>
          <p:nvSpPr>
            <p:cNvPr id="3" name="Freeform 3"/>
            <p:cNvSpPr/>
            <p:nvPr/>
          </p:nvSpPr>
          <p:spPr>
            <a:xfrm>
              <a:off x="0" y="0"/>
              <a:ext cx="4469998" cy="2280326"/>
            </a:xfrm>
            <a:custGeom>
              <a:avLst/>
              <a:gdLst/>
              <a:ahLst/>
              <a:cxnLst/>
              <a:rect l="l" t="t" r="r" b="b"/>
              <a:pathLst>
                <a:path w="4469998" h="2280326">
                  <a:moveTo>
                    <a:pt x="23264" y="0"/>
                  </a:moveTo>
                  <a:lnTo>
                    <a:pt x="4446734" y="0"/>
                  </a:lnTo>
                  <a:cubicBezTo>
                    <a:pt x="4459582" y="0"/>
                    <a:pt x="4469998" y="10416"/>
                    <a:pt x="4469998" y="23264"/>
                  </a:cubicBezTo>
                  <a:lnTo>
                    <a:pt x="4469998" y="2257061"/>
                  </a:lnTo>
                  <a:cubicBezTo>
                    <a:pt x="4469998" y="2263231"/>
                    <a:pt x="4467547" y="2269149"/>
                    <a:pt x="4463184" y="2273512"/>
                  </a:cubicBezTo>
                  <a:cubicBezTo>
                    <a:pt x="4458821" y="2277875"/>
                    <a:pt x="4452904" y="2280326"/>
                    <a:pt x="4446734" y="2280326"/>
                  </a:cubicBezTo>
                  <a:lnTo>
                    <a:pt x="23264" y="2280326"/>
                  </a:lnTo>
                  <a:cubicBezTo>
                    <a:pt x="10416" y="2280326"/>
                    <a:pt x="0" y="2269910"/>
                    <a:pt x="0" y="2257061"/>
                  </a:cubicBezTo>
                  <a:lnTo>
                    <a:pt x="0" y="23264"/>
                  </a:lnTo>
                  <a:cubicBezTo>
                    <a:pt x="0" y="17094"/>
                    <a:pt x="2451" y="11177"/>
                    <a:pt x="6814" y="6814"/>
                  </a:cubicBezTo>
                  <a:cubicBezTo>
                    <a:pt x="11177" y="2451"/>
                    <a:pt x="17094" y="0"/>
                    <a:pt x="23264" y="0"/>
                  </a:cubicBezTo>
                  <a:close/>
                </a:path>
              </a:pathLst>
            </a:custGeom>
            <a:solidFill>
              <a:srgbClr val="FAE8E0"/>
            </a:solidFill>
          </p:spPr>
        </p:sp>
        <p:sp>
          <p:nvSpPr>
            <p:cNvPr id="4" name="TextBox 4"/>
            <p:cNvSpPr txBox="1"/>
            <p:nvPr/>
          </p:nvSpPr>
          <p:spPr>
            <a:xfrm>
              <a:off x="0" y="-38100"/>
              <a:ext cx="4469998" cy="23184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4420525" cy="4730134"/>
          </a:xfrm>
          <a:custGeom>
            <a:avLst/>
            <a:gdLst/>
            <a:ahLst/>
            <a:cxnLst/>
            <a:rect l="l" t="t" r="r" b="b"/>
            <a:pathLst>
              <a:path w="4420525" h="4730134">
                <a:moveTo>
                  <a:pt x="4420525" y="4730133"/>
                </a:moveTo>
                <a:lnTo>
                  <a:pt x="0" y="4730133"/>
                </a:lnTo>
                <a:lnTo>
                  <a:pt x="0" y="0"/>
                </a:lnTo>
                <a:lnTo>
                  <a:pt x="4420525" y="0"/>
                </a:lnTo>
                <a:lnTo>
                  <a:pt x="4420525" y="4730133"/>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5546641" y="303622"/>
            <a:ext cx="7390768" cy="1450156"/>
            <a:chOff x="0" y="0"/>
            <a:chExt cx="9854357" cy="1933541"/>
          </a:xfrm>
        </p:grpSpPr>
        <p:grpSp>
          <p:nvGrpSpPr>
            <p:cNvPr id="8" name="Group 8"/>
            <p:cNvGrpSpPr/>
            <p:nvPr/>
          </p:nvGrpSpPr>
          <p:grpSpPr>
            <a:xfrm>
              <a:off x="130700" y="0"/>
              <a:ext cx="9592958" cy="1933541"/>
              <a:chOff x="0" y="0"/>
              <a:chExt cx="2362040" cy="476089"/>
            </a:xfrm>
          </p:grpSpPr>
          <p:sp>
            <p:nvSpPr>
              <p:cNvPr id="9" name="Freeform 9"/>
              <p:cNvSpPr/>
              <p:nvPr/>
            </p:nvSpPr>
            <p:spPr>
              <a:xfrm>
                <a:off x="0" y="0"/>
                <a:ext cx="2362040" cy="476089"/>
              </a:xfrm>
              <a:custGeom>
                <a:avLst/>
                <a:gdLst/>
                <a:ahLst/>
                <a:cxnLst/>
                <a:rect l="l" t="t" r="r" b="b"/>
                <a:pathLst>
                  <a:path w="2362040" h="476089">
                    <a:moveTo>
                      <a:pt x="54879" y="0"/>
                    </a:moveTo>
                    <a:lnTo>
                      <a:pt x="2307161" y="0"/>
                    </a:lnTo>
                    <a:cubicBezTo>
                      <a:pt x="2337470" y="0"/>
                      <a:pt x="2362040" y="24570"/>
                      <a:pt x="2362040" y="54879"/>
                    </a:cubicBezTo>
                    <a:lnTo>
                      <a:pt x="2362040" y="421210"/>
                    </a:lnTo>
                    <a:cubicBezTo>
                      <a:pt x="2362040" y="435765"/>
                      <a:pt x="2356258" y="449723"/>
                      <a:pt x="2345966" y="460015"/>
                    </a:cubicBezTo>
                    <a:cubicBezTo>
                      <a:pt x="2335674" y="470307"/>
                      <a:pt x="2321715" y="476089"/>
                      <a:pt x="2307161" y="476089"/>
                    </a:cubicBezTo>
                    <a:lnTo>
                      <a:pt x="54879" y="476089"/>
                    </a:lnTo>
                    <a:cubicBezTo>
                      <a:pt x="24570" y="476089"/>
                      <a:pt x="0" y="451519"/>
                      <a:pt x="0" y="421210"/>
                    </a:cubicBezTo>
                    <a:lnTo>
                      <a:pt x="0" y="54879"/>
                    </a:lnTo>
                    <a:cubicBezTo>
                      <a:pt x="0" y="40324"/>
                      <a:pt x="5782" y="26365"/>
                      <a:pt x="16074" y="16074"/>
                    </a:cubicBezTo>
                    <a:cubicBezTo>
                      <a:pt x="26365" y="5782"/>
                      <a:pt x="40324" y="0"/>
                      <a:pt x="54879" y="0"/>
                    </a:cubicBezTo>
                    <a:close/>
                  </a:path>
                </a:pathLst>
              </a:custGeom>
              <a:solidFill>
                <a:srgbClr val="548B89"/>
              </a:solidFill>
            </p:spPr>
          </p:sp>
          <p:sp>
            <p:nvSpPr>
              <p:cNvPr id="10" name="TextBox 10"/>
              <p:cNvSpPr txBox="1"/>
              <p:nvPr/>
            </p:nvSpPr>
            <p:spPr>
              <a:xfrm>
                <a:off x="0" y="-38100"/>
                <a:ext cx="2362040" cy="51418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0" y="346587"/>
              <a:ext cx="9854357" cy="1126051"/>
            </a:xfrm>
            <a:prstGeom prst="rect">
              <a:avLst/>
            </a:prstGeom>
          </p:spPr>
          <p:txBody>
            <a:bodyPr lIns="0" tIns="0" rIns="0" bIns="0" rtlCol="0" anchor="t">
              <a:spAutoFit/>
            </a:bodyPr>
            <a:lstStyle/>
            <a:p>
              <a:pPr algn="ctr">
                <a:lnSpc>
                  <a:spcPts val="7000"/>
                </a:lnSpc>
              </a:pPr>
              <a:r>
                <a:rPr lang="en-US" sz="5000">
                  <a:solidFill>
                    <a:srgbClr val="FFFFFF"/>
                  </a:solidFill>
                  <a:latin typeface="More Sugar"/>
                </a:rPr>
                <a:t>SIFAT PROPORSI</a:t>
              </a:r>
            </a:p>
          </p:txBody>
        </p:sp>
      </p:grpSp>
      <p:sp>
        <p:nvSpPr>
          <p:cNvPr id="12" name="TextBox 12"/>
          <p:cNvSpPr txBox="1"/>
          <p:nvPr/>
        </p:nvSpPr>
        <p:spPr>
          <a:xfrm>
            <a:off x="1909885" y="1169266"/>
            <a:ext cx="3146105" cy="1045198"/>
          </a:xfrm>
          <a:prstGeom prst="rect">
            <a:avLst/>
          </a:prstGeom>
        </p:spPr>
        <p:txBody>
          <a:bodyPr lIns="0" tIns="0" rIns="0" bIns="0" rtlCol="0" anchor="t">
            <a:spAutoFit/>
          </a:bodyPr>
          <a:lstStyle/>
          <a:p>
            <a:pPr algn="ctr">
              <a:lnSpc>
                <a:spcPts val="8539"/>
              </a:lnSpc>
            </a:pPr>
            <a:r>
              <a:rPr lang="en-US" sz="6099" u="sng">
                <a:solidFill>
                  <a:srgbClr val="548B89"/>
                </a:solidFill>
                <a:latin typeface="More Sugar"/>
              </a:rPr>
              <a:t>Sifat 2</a:t>
            </a:r>
          </a:p>
        </p:txBody>
      </p:sp>
      <p:sp>
        <p:nvSpPr>
          <p:cNvPr id="13" name="TextBox 13"/>
          <p:cNvSpPr txBox="1"/>
          <p:nvPr/>
        </p:nvSpPr>
        <p:spPr>
          <a:xfrm>
            <a:off x="671391" y="2618001"/>
            <a:ext cx="16203794" cy="6565540"/>
          </a:xfrm>
          <a:prstGeom prst="rect">
            <a:avLst/>
          </a:prstGeom>
        </p:spPr>
        <p:txBody>
          <a:bodyPr lIns="0" tIns="0" rIns="0" bIns="0" rtlCol="0" anchor="t">
            <a:spAutoFit/>
          </a:bodyPr>
          <a:lstStyle/>
          <a:p>
            <a:pPr algn="just">
              <a:lnSpc>
                <a:spcPts val="3499"/>
              </a:lnSpc>
            </a:pPr>
            <a:r>
              <a:rPr lang="en-US" sz="2499">
                <a:solidFill>
                  <a:srgbClr val="000000"/>
                </a:solidFill>
                <a:latin typeface="More Sugar"/>
              </a:rPr>
              <a:t>• Untuk sebarang bilangan-bilangan rasional a/b dan c/d, dengan c¹0, a/b = c/d jika dan hanya jika a/c = b/d.</a:t>
            </a:r>
          </a:p>
          <a:p>
            <a:pPr algn="just">
              <a:lnSpc>
                <a:spcPts val="3499"/>
              </a:lnSpc>
            </a:pPr>
            <a:endParaRPr lang="en-US" sz="2499">
              <a:solidFill>
                <a:srgbClr val="000000"/>
              </a:solidFill>
              <a:latin typeface="More Sugar"/>
            </a:endParaRPr>
          </a:p>
          <a:p>
            <a:pPr algn="just">
              <a:lnSpc>
                <a:spcPts val="3499"/>
              </a:lnSpc>
            </a:pPr>
            <a:r>
              <a:rPr lang="en-US" sz="2499">
                <a:solidFill>
                  <a:srgbClr val="000000"/>
                </a:solidFill>
                <a:latin typeface="More Sugar"/>
              </a:rPr>
              <a:t>Contoh :</a:t>
            </a:r>
          </a:p>
          <a:p>
            <a:pPr algn="just">
              <a:lnSpc>
                <a:spcPts val="3499"/>
              </a:lnSpc>
            </a:pPr>
            <a:r>
              <a:rPr lang="en-US" sz="2499">
                <a:solidFill>
                  <a:srgbClr val="000000"/>
                </a:solidFill>
                <a:latin typeface="More Sugar"/>
              </a:rPr>
              <a:t>Di dalam sebuah pabrik mobil, perakitan mobil-mobil menggunakan robot-robot. Jika 3 robot dapat merakit 17 mobil dalam waktu 10 menit, berapa banyak mobil dapat dirakit oleh 14 robot dalam waktu 45 menit jika, semua robot mempunyai kemampuan kerja yang sama?</a:t>
            </a:r>
          </a:p>
          <a:p>
            <a:pPr algn="just">
              <a:lnSpc>
                <a:spcPts val="3499"/>
              </a:lnSpc>
            </a:pPr>
            <a:endParaRPr lang="en-US" sz="2499">
              <a:solidFill>
                <a:srgbClr val="000000"/>
              </a:solidFill>
              <a:latin typeface="More Sugar"/>
            </a:endParaRPr>
          </a:p>
          <a:p>
            <a:pPr algn="just">
              <a:lnSpc>
                <a:spcPts val="3499"/>
              </a:lnSpc>
            </a:pPr>
            <a:r>
              <a:rPr lang="en-US" sz="2499">
                <a:solidFill>
                  <a:srgbClr val="000000"/>
                </a:solidFill>
                <a:latin typeface="More Sugar"/>
              </a:rPr>
              <a:t>Jawab :</a:t>
            </a:r>
          </a:p>
          <a:p>
            <a:pPr algn="just">
              <a:lnSpc>
                <a:spcPts val="3499"/>
              </a:lnSpc>
            </a:pPr>
            <a:r>
              <a:rPr lang="en-US" sz="2499">
                <a:solidFill>
                  <a:srgbClr val="000000"/>
                </a:solidFill>
                <a:latin typeface="More Sugar"/>
              </a:rPr>
              <a:t>Jika 3 robot merakit 17 mobil dalam waktu 10 menit, maka 3 robot dapat merakit 17/10 mobil dalam 1 menit. Akibatnya, 1 robot merakit 1/3 x 17/10 atau 17/30 mobil dalam waktu 1 menit. Jika 14 robot merakit "n" mobil dalam waktu 45 menit, maka 14 robot merakit n/45 mobil dalam 1 menit. </a:t>
            </a:r>
          </a:p>
          <a:p>
            <a:pPr algn="just">
              <a:lnSpc>
                <a:spcPts val="3499"/>
              </a:lnSpc>
            </a:pPr>
            <a:endParaRPr lang="en-US" sz="2499">
              <a:solidFill>
                <a:srgbClr val="000000"/>
              </a:solidFill>
              <a:latin typeface="More Sugar"/>
            </a:endParaRPr>
          </a:p>
          <a:p>
            <a:pPr algn="just">
              <a:lnSpc>
                <a:spcPts val="3499"/>
              </a:lnSpc>
            </a:pPr>
            <a:r>
              <a:rPr lang="en-US" sz="2499">
                <a:solidFill>
                  <a:srgbClr val="000000"/>
                </a:solidFill>
                <a:latin typeface="More Sugar"/>
              </a:rPr>
              <a:t>Dengan demikian 1 robot merakit 1/14 x n/14 atau n/(14x45) mobil dalam waktu 1 menit. Karena setiap robot mempunyai kemampuan yang sama, kita mempunyai proporsi n /(14x15) = 17/30. Persamaan ini dengan mudah kita selesaikan dan kita peroleh n = 357, atau 357 mobil dan Jika didalam pecahannya adalah 10 7/35.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886132"/>
            <a:chOff x="0" y="0"/>
            <a:chExt cx="4274726" cy="2340381"/>
          </a:xfrm>
        </p:grpSpPr>
        <p:sp>
          <p:nvSpPr>
            <p:cNvPr id="3" name="Freeform 3"/>
            <p:cNvSpPr/>
            <p:nvPr/>
          </p:nvSpPr>
          <p:spPr>
            <a:xfrm>
              <a:off x="0" y="0"/>
              <a:ext cx="4274726" cy="2340381"/>
            </a:xfrm>
            <a:custGeom>
              <a:avLst/>
              <a:gdLst/>
              <a:ahLst/>
              <a:cxnLst/>
              <a:rect l="l" t="t" r="r" b="b"/>
              <a:pathLst>
                <a:path w="4274726" h="2340381">
                  <a:moveTo>
                    <a:pt x="24327" y="0"/>
                  </a:moveTo>
                  <a:lnTo>
                    <a:pt x="4250399" y="0"/>
                  </a:lnTo>
                  <a:cubicBezTo>
                    <a:pt x="4263834" y="0"/>
                    <a:pt x="4274726" y="10891"/>
                    <a:pt x="4274726" y="24327"/>
                  </a:cubicBezTo>
                  <a:lnTo>
                    <a:pt x="4274726" y="2316054"/>
                  </a:lnTo>
                  <a:cubicBezTo>
                    <a:pt x="4274726" y="2322506"/>
                    <a:pt x="4272163" y="2328693"/>
                    <a:pt x="4267601" y="2333255"/>
                  </a:cubicBezTo>
                  <a:cubicBezTo>
                    <a:pt x="4263039" y="2337818"/>
                    <a:pt x="4256851" y="2340381"/>
                    <a:pt x="4250399" y="2340381"/>
                  </a:cubicBezTo>
                  <a:lnTo>
                    <a:pt x="24327" y="2340381"/>
                  </a:lnTo>
                  <a:cubicBezTo>
                    <a:pt x="10891" y="2340381"/>
                    <a:pt x="0" y="2329489"/>
                    <a:pt x="0" y="2316054"/>
                  </a:cubicBezTo>
                  <a:lnTo>
                    <a:pt x="0" y="24327"/>
                  </a:lnTo>
                  <a:cubicBezTo>
                    <a:pt x="0" y="10891"/>
                    <a:pt x="10891" y="0"/>
                    <a:pt x="24327" y="0"/>
                  </a:cubicBezTo>
                  <a:close/>
                </a:path>
              </a:pathLst>
            </a:custGeom>
            <a:solidFill>
              <a:srgbClr val="FAE8E0"/>
            </a:solidFill>
          </p:spPr>
        </p:sp>
        <p:sp>
          <p:nvSpPr>
            <p:cNvPr id="4" name="TextBox 4"/>
            <p:cNvSpPr txBox="1"/>
            <p:nvPr/>
          </p:nvSpPr>
          <p:spPr>
            <a:xfrm>
              <a:off x="0" y="-38100"/>
              <a:ext cx="4274726" cy="237848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5737367" cy="6139206"/>
          </a:xfrm>
          <a:custGeom>
            <a:avLst/>
            <a:gdLst/>
            <a:ahLst/>
            <a:cxnLst/>
            <a:rect l="l" t="t" r="r" b="b"/>
            <a:pathLst>
              <a:path w="5737367" h="6139206">
                <a:moveTo>
                  <a:pt x="5737367" y="6139206"/>
                </a:moveTo>
                <a:lnTo>
                  <a:pt x="0" y="6139206"/>
                </a:lnTo>
                <a:lnTo>
                  <a:pt x="0" y="0"/>
                </a:lnTo>
                <a:lnTo>
                  <a:pt x="5737367" y="0"/>
                </a:lnTo>
                <a:lnTo>
                  <a:pt x="5737367" y="613920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3982394" y="720527"/>
            <a:ext cx="11292504" cy="1947760"/>
            <a:chOff x="0" y="0"/>
            <a:chExt cx="15056672" cy="2597014"/>
          </a:xfrm>
        </p:grpSpPr>
        <p:grpSp>
          <p:nvGrpSpPr>
            <p:cNvPr id="8" name="Group 8"/>
            <p:cNvGrpSpPr/>
            <p:nvPr/>
          </p:nvGrpSpPr>
          <p:grpSpPr>
            <a:xfrm>
              <a:off x="0" y="0"/>
              <a:ext cx="15056672" cy="2597014"/>
              <a:chOff x="0" y="0"/>
              <a:chExt cx="4663277" cy="804334"/>
            </a:xfrm>
          </p:grpSpPr>
          <p:sp>
            <p:nvSpPr>
              <p:cNvPr id="9" name="Freeform 9"/>
              <p:cNvSpPr/>
              <p:nvPr/>
            </p:nvSpPr>
            <p:spPr>
              <a:xfrm>
                <a:off x="0" y="0"/>
                <a:ext cx="4663277" cy="804334"/>
              </a:xfrm>
              <a:custGeom>
                <a:avLst/>
                <a:gdLst/>
                <a:ahLst/>
                <a:cxnLst/>
                <a:rect l="l" t="t" r="r" b="b"/>
                <a:pathLst>
                  <a:path w="4663277" h="804334">
                    <a:moveTo>
                      <a:pt x="34965" y="0"/>
                    </a:moveTo>
                    <a:lnTo>
                      <a:pt x="4628312" y="0"/>
                    </a:lnTo>
                    <a:cubicBezTo>
                      <a:pt x="4637586" y="0"/>
                      <a:pt x="4646479" y="3684"/>
                      <a:pt x="4653036" y="10241"/>
                    </a:cubicBezTo>
                    <a:cubicBezTo>
                      <a:pt x="4659593" y="16798"/>
                      <a:pt x="4663277" y="25691"/>
                      <a:pt x="4663277" y="34965"/>
                    </a:cubicBezTo>
                    <a:lnTo>
                      <a:pt x="4663277" y="769370"/>
                    </a:lnTo>
                    <a:cubicBezTo>
                      <a:pt x="4663277" y="788680"/>
                      <a:pt x="4647623" y="804334"/>
                      <a:pt x="4628312" y="804334"/>
                    </a:cubicBezTo>
                    <a:lnTo>
                      <a:pt x="34965" y="804334"/>
                    </a:lnTo>
                    <a:cubicBezTo>
                      <a:pt x="15654" y="804334"/>
                      <a:pt x="0" y="788680"/>
                      <a:pt x="0" y="769370"/>
                    </a:cubicBezTo>
                    <a:lnTo>
                      <a:pt x="0" y="34965"/>
                    </a:lnTo>
                    <a:cubicBezTo>
                      <a:pt x="0" y="15654"/>
                      <a:pt x="15654" y="0"/>
                      <a:pt x="34965" y="0"/>
                    </a:cubicBezTo>
                    <a:close/>
                  </a:path>
                </a:pathLst>
              </a:custGeom>
              <a:solidFill>
                <a:srgbClr val="548B89"/>
              </a:solidFill>
            </p:spPr>
          </p:sp>
          <p:sp>
            <p:nvSpPr>
              <p:cNvPr id="10" name="TextBox 10"/>
              <p:cNvSpPr txBox="1"/>
              <p:nvPr/>
            </p:nvSpPr>
            <p:spPr>
              <a:xfrm>
                <a:off x="0" y="-38100"/>
                <a:ext cx="4663277" cy="842434"/>
              </a:xfrm>
              <a:prstGeom prst="rect">
                <a:avLst/>
              </a:prstGeom>
            </p:spPr>
            <p:txBody>
              <a:bodyPr lIns="40386" tIns="40386" rIns="40386" bIns="40386" rtlCol="0" anchor="ctr"/>
              <a:lstStyle/>
              <a:p>
                <a:pPr algn="ctr">
                  <a:lnSpc>
                    <a:spcPts val="2659"/>
                  </a:lnSpc>
                </a:pPr>
                <a:endParaRPr/>
              </a:p>
            </p:txBody>
          </p:sp>
        </p:grpSp>
        <p:sp>
          <p:nvSpPr>
            <p:cNvPr id="11" name="TextBox 11"/>
            <p:cNvSpPr txBox="1"/>
            <p:nvPr/>
          </p:nvSpPr>
          <p:spPr>
            <a:xfrm>
              <a:off x="861995" y="10686"/>
              <a:ext cx="13135199" cy="2344904"/>
            </a:xfrm>
            <a:prstGeom prst="rect">
              <a:avLst/>
            </a:prstGeom>
          </p:spPr>
          <p:txBody>
            <a:bodyPr lIns="0" tIns="0" rIns="0" bIns="0" rtlCol="0" anchor="t">
              <a:spAutoFit/>
            </a:bodyPr>
            <a:lstStyle/>
            <a:p>
              <a:pPr algn="ctr">
                <a:lnSpc>
                  <a:spcPts val="7123"/>
                </a:lnSpc>
              </a:pPr>
              <a:r>
                <a:rPr lang="en-US" sz="5088">
                  <a:solidFill>
                    <a:srgbClr val="FFFFFF"/>
                  </a:solidFill>
                  <a:latin typeface="More Sugar"/>
                </a:rPr>
                <a:t>Perbedaan Perbandingan Rasio dengan Proporsi</a:t>
              </a:r>
            </a:p>
          </p:txBody>
        </p:sp>
      </p:grpSp>
      <p:sp>
        <p:nvSpPr>
          <p:cNvPr id="12" name="Freeform 12"/>
          <p:cNvSpPr/>
          <p:nvPr/>
        </p:nvSpPr>
        <p:spPr>
          <a:xfrm rot="-10726904">
            <a:off x="7662757" y="2708624"/>
            <a:ext cx="3815000" cy="1928309"/>
          </a:xfrm>
          <a:custGeom>
            <a:avLst/>
            <a:gdLst/>
            <a:ahLst/>
            <a:cxnLst/>
            <a:rect l="l" t="t" r="r" b="b"/>
            <a:pathLst>
              <a:path w="3815000" h="1928309">
                <a:moveTo>
                  <a:pt x="0" y="0"/>
                </a:moveTo>
                <a:lnTo>
                  <a:pt x="3815000" y="0"/>
                </a:lnTo>
                <a:lnTo>
                  <a:pt x="3815000" y="1928309"/>
                </a:lnTo>
                <a:lnTo>
                  <a:pt x="0" y="19283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3" name="Group 13"/>
          <p:cNvGrpSpPr/>
          <p:nvPr/>
        </p:nvGrpSpPr>
        <p:grpSpPr>
          <a:xfrm>
            <a:off x="1881685" y="4677271"/>
            <a:ext cx="6845023" cy="4898392"/>
            <a:chOff x="0" y="0"/>
            <a:chExt cx="2826675" cy="2022807"/>
          </a:xfrm>
        </p:grpSpPr>
        <p:sp>
          <p:nvSpPr>
            <p:cNvPr id="14" name="Freeform 14"/>
            <p:cNvSpPr/>
            <p:nvPr/>
          </p:nvSpPr>
          <p:spPr>
            <a:xfrm>
              <a:off x="0" y="0"/>
              <a:ext cx="2826675" cy="2022807"/>
            </a:xfrm>
            <a:custGeom>
              <a:avLst/>
              <a:gdLst/>
              <a:ahLst/>
              <a:cxnLst/>
              <a:rect l="l" t="t" r="r" b="b"/>
              <a:pathLst>
                <a:path w="2826675" h="2022807">
                  <a:moveTo>
                    <a:pt x="57682" y="0"/>
                  </a:moveTo>
                  <a:lnTo>
                    <a:pt x="2768992" y="0"/>
                  </a:lnTo>
                  <a:cubicBezTo>
                    <a:pt x="2784291" y="0"/>
                    <a:pt x="2798962" y="6077"/>
                    <a:pt x="2809780" y="16895"/>
                  </a:cubicBezTo>
                  <a:cubicBezTo>
                    <a:pt x="2820598" y="27712"/>
                    <a:pt x="2826675" y="42384"/>
                    <a:pt x="2826675" y="57682"/>
                  </a:cubicBezTo>
                  <a:lnTo>
                    <a:pt x="2826675" y="1965125"/>
                  </a:lnTo>
                  <a:cubicBezTo>
                    <a:pt x="2826675" y="1996982"/>
                    <a:pt x="2800850" y="2022807"/>
                    <a:pt x="2768992" y="2022807"/>
                  </a:cubicBezTo>
                  <a:lnTo>
                    <a:pt x="57682" y="2022807"/>
                  </a:lnTo>
                  <a:cubicBezTo>
                    <a:pt x="42384" y="2022807"/>
                    <a:pt x="27712" y="2016730"/>
                    <a:pt x="16895" y="2005912"/>
                  </a:cubicBezTo>
                  <a:cubicBezTo>
                    <a:pt x="6077" y="1995095"/>
                    <a:pt x="0" y="1980423"/>
                    <a:pt x="0" y="1965125"/>
                  </a:cubicBezTo>
                  <a:lnTo>
                    <a:pt x="0" y="57682"/>
                  </a:lnTo>
                  <a:cubicBezTo>
                    <a:pt x="0" y="42384"/>
                    <a:pt x="6077" y="27712"/>
                    <a:pt x="16895" y="16895"/>
                  </a:cubicBezTo>
                  <a:cubicBezTo>
                    <a:pt x="27712" y="6077"/>
                    <a:pt x="42384" y="0"/>
                    <a:pt x="57682" y="0"/>
                  </a:cubicBezTo>
                  <a:close/>
                </a:path>
              </a:pathLst>
            </a:custGeom>
            <a:solidFill>
              <a:srgbClr val="548B89"/>
            </a:solidFill>
          </p:spPr>
        </p:sp>
        <p:sp>
          <p:nvSpPr>
            <p:cNvPr id="15" name="TextBox 15"/>
            <p:cNvSpPr txBox="1"/>
            <p:nvPr/>
          </p:nvSpPr>
          <p:spPr>
            <a:xfrm>
              <a:off x="0" y="-38100"/>
              <a:ext cx="2826675" cy="2060907"/>
            </a:xfrm>
            <a:prstGeom prst="rect">
              <a:avLst/>
            </a:prstGeom>
          </p:spPr>
          <p:txBody>
            <a:bodyPr lIns="40386" tIns="40386" rIns="40386" bIns="40386" rtlCol="0" anchor="ctr"/>
            <a:lstStyle/>
            <a:p>
              <a:pPr algn="ctr">
                <a:lnSpc>
                  <a:spcPts val="2659"/>
                </a:lnSpc>
              </a:pPr>
              <a:endParaRPr/>
            </a:p>
          </p:txBody>
        </p:sp>
      </p:grpSp>
      <p:grpSp>
        <p:nvGrpSpPr>
          <p:cNvPr id="16" name="Group 16"/>
          <p:cNvGrpSpPr/>
          <p:nvPr/>
        </p:nvGrpSpPr>
        <p:grpSpPr>
          <a:xfrm>
            <a:off x="9144000" y="4700374"/>
            <a:ext cx="6845023" cy="4875289"/>
            <a:chOff x="0" y="0"/>
            <a:chExt cx="2826675" cy="2013267"/>
          </a:xfrm>
        </p:grpSpPr>
        <p:sp>
          <p:nvSpPr>
            <p:cNvPr id="17" name="Freeform 17"/>
            <p:cNvSpPr/>
            <p:nvPr/>
          </p:nvSpPr>
          <p:spPr>
            <a:xfrm>
              <a:off x="0" y="0"/>
              <a:ext cx="2826675" cy="2013267"/>
            </a:xfrm>
            <a:custGeom>
              <a:avLst/>
              <a:gdLst/>
              <a:ahLst/>
              <a:cxnLst/>
              <a:rect l="l" t="t" r="r" b="b"/>
              <a:pathLst>
                <a:path w="2826675" h="2013267">
                  <a:moveTo>
                    <a:pt x="57682" y="0"/>
                  </a:moveTo>
                  <a:lnTo>
                    <a:pt x="2768992" y="0"/>
                  </a:lnTo>
                  <a:cubicBezTo>
                    <a:pt x="2784291" y="0"/>
                    <a:pt x="2798962" y="6077"/>
                    <a:pt x="2809780" y="16895"/>
                  </a:cubicBezTo>
                  <a:cubicBezTo>
                    <a:pt x="2820598" y="27712"/>
                    <a:pt x="2826675" y="42384"/>
                    <a:pt x="2826675" y="57682"/>
                  </a:cubicBezTo>
                  <a:lnTo>
                    <a:pt x="2826675" y="1955584"/>
                  </a:lnTo>
                  <a:cubicBezTo>
                    <a:pt x="2826675" y="1970883"/>
                    <a:pt x="2820598" y="1985554"/>
                    <a:pt x="2809780" y="1996372"/>
                  </a:cubicBezTo>
                  <a:cubicBezTo>
                    <a:pt x="2798962" y="2007189"/>
                    <a:pt x="2784291" y="2013267"/>
                    <a:pt x="2768992" y="2013267"/>
                  </a:cubicBezTo>
                  <a:lnTo>
                    <a:pt x="57682" y="2013267"/>
                  </a:lnTo>
                  <a:cubicBezTo>
                    <a:pt x="42384" y="2013267"/>
                    <a:pt x="27712" y="2007189"/>
                    <a:pt x="16895" y="1996372"/>
                  </a:cubicBezTo>
                  <a:cubicBezTo>
                    <a:pt x="6077" y="1985554"/>
                    <a:pt x="0" y="1970883"/>
                    <a:pt x="0" y="1955584"/>
                  </a:cubicBezTo>
                  <a:lnTo>
                    <a:pt x="0" y="57682"/>
                  </a:lnTo>
                  <a:cubicBezTo>
                    <a:pt x="0" y="42384"/>
                    <a:pt x="6077" y="27712"/>
                    <a:pt x="16895" y="16895"/>
                  </a:cubicBezTo>
                  <a:cubicBezTo>
                    <a:pt x="27712" y="6077"/>
                    <a:pt x="42384" y="0"/>
                    <a:pt x="57682" y="0"/>
                  </a:cubicBezTo>
                  <a:close/>
                </a:path>
              </a:pathLst>
            </a:custGeom>
            <a:solidFill>
              <a:srgbClr val="548B89"/>
            </a:solidFill>
          </p:spPr>
        </p:sp>
        <p:sp>
          <p:nvSpPr>
            <p:cNvPr id="18" name="TextBox 18"/>
            <p:cNvSpPr txBox="1"/>
            <p:nvPr/>
          </p:nvSpPr>
          <p:spPr>
            <a:xfrm>
              <a:off x="0" y="-38100"/>
              <a:ext cx="2826675" cy="2051367"/>
            </a:xfrm>
            <a:prstGeom prst="rect">
              <a:avLst/>
            </a:prstGeom>
          </p:spPr>
          <p:txBody>
            <a:bodyPr lIns="40386" tIns="40386" rIns="40386" bIns="40386" rtlCol="0" anchor="ctr"/>
            <a:lstStyle/>
            <a:p>
              <a:pPr algn="ctr">
                <a:lnSpc>
                  <a:spcPts val="2659"/>
                </a:lnSpc>
              </a:pPr>
              <a:endParaRPr/>
            </a:p>
          </p:txBody>
        </p:sp>
      </p:grpSp>
      <p:sp>
        <p:nvSpPr>
          <p:cNvPr id="19" name="TextBox 19"/>
          <p:cNvSpPr txBox="1"/>
          <p:nvPr/>
        </p:nvSpPr>
        <p:spPr>
          <a:xfrm>
            <a:off x="1028700" y="4947915"/>
            <a:ext cx="5875732" cy="523851"/>
          </a:xfrm>
          <a:prstGeom prst="rect">
            <a:avLst/>
          </a:prstGeom>
        </p:spPr>
        <p:txBody>
          <a:bodyPr lIns="0" tIns="0" rIns="0" bIns="0" rtlCol="0" anchor="t">
            <a:spAutoFit/>
          </a:bodyPr>
          <a:lstStyle/>
          <a:p>
            <a:pPr algn="ctr">
              <a:lnSpc>
                <a:spcPts val="4200"/>
              </a:lnSpc>
            </a:pPr>
            <a:r>
              <a:rPr lang="en-US" sz="3000">
                <a:solidFill>
                  <a:srgbClr val="FFFFFF"/>
                </a:solidFill>
                <a:latin typeface="More Sugar"/>
              </a:rPr>
              <a:t>Perbandingan Rasio :</a:t>
            </a:r>
          </a:p>
        </p:txBody>
      </p:sp>
      <p:sp>
        <p:nvSpPr>
          <p:cNvPr id="20" name="TextBox 20"/>
          <p:cNvSpPr txBox="1"/>
          <p:nvPr/>
        </p:nvSpPr>
        <p:spPr>
          <a:xfrm>
            <a:off x="9200028" y="5007006"/>
            <a:ext cx="4595594" cy="464760"/>
          </a:xfrm>
          <a:prstGeom prst="rect">
            <a:avLst/>
          </a:prstGeom>
        </p:spPr>
        <p:txBody>
          <a:bodyPr lIns="0" tIns="0" rIns="0" bIns="0" rtlCol="0" anchor="t">
            <a:spAutoFit/>
          </a:bodyPr>
          <a:lstStyle/>
          <a:p>
            <a:pPr algn="ctr">
              <a:lnSpc>
                <a:spcPts val="3779"/>
              </a:lnSpc>
            </a:pPr>
            <a:r>
              <a:rPr lang="en-US" sz="2700">
                <a:solidFill>
                  <a:srgbClr val="FFFFFF"/>
                </a:solidFill>
                <a:latin typeface="More Sugar"/>
              </a:rPr>
              <a:t>Perbandingan Proporsi :</a:t>
            </a:r>
          </a:p>
        </p:txBody>
      </p:sp>
      <p:sp>
        <p:nvSpPr>
          <p:cNvPr id="21" name="TextBox 21"/>
          <p:cNvSpPr txBox="1"/>
          <p:nvPr/>
        </p:nvSpPr>
        <p:spPr>
          <a:xfrm>
            <a:off x="2192048" y="5803148"/>
            <a:ext cx="6182150" cy="3462318"/>
          </a:xfrm>
          <a:prstGeom prst="rect">
            <a:avLst/>
          </a:prstGeom>
        </p:spPr>
        <p:txBody>
          <a:bodyPr lIns="0" tIns="0" rIns="0" bIns="0" rtlCol="0" anchor="t">
            <a:spAutoFit/>
          </a:bodyPr>
          <a:lstStyle/>
          <a:p>
            <a:pPr marL="604519" lvl="1" indent="-302260" algn="just">
              <a:lnSpc>
                <a:spcPts val="3919"/>
              </a:lnSpc>
              <a:buFont typeface="Arial"/>
              <a:buChar char="•"/>
            </a:pPr>
            <a:r>
              <a:rPr lang="en-US" sz="2799">
                <a:solidFill>
                  <a:srgbClr val="FFFFFF"/>
                </a:solidFill>
                <a:latin typeface="More Sugar"/>
              </a:rPr>
              <a:t>Rasio digunakan untuk membandingkan dua besaran yang satuannya sama.</a:t>
            </a:r>
          </a:p>
          <a:p>
            <a:pPr marL="604519" lvl="1" indent="-302260" algn="just">
              <a:lnSpc>
                <a:spcPts val="3919"/>
              </a:lnSpc>
              <a:buFont typeface="Arial"/>
              <a:buChar char="•"/>
            </a:pPr>
            <a:r>
              <a:rPr lang="en-US" sz="2799">
                <a:solidFill>
                  <a:srgbClr val="FFFFFF"/>
                </a:solidFill>
                <a:latin typeface="More Sugar"/>
              </a:rPr>
              <a:t>Rasio adalah sebuah ekspresi</a:t>
            </a:r>
          </a:p>
          <a:p>
            <a:pPr marL="604519" lvl="1" indent="-302260" algn="just">
              <a:lnSpc>
                <a:spcPts val="3919"/>
              </a:lnSpc>
              <a:buFont typeface="Arial"/>
              <a:buChar char="•"/>
            </a:pPr>
            <a:r>
              <a:rPr lang="en-US" sz="2799">
                <a:solidFill>
                  <a:srgbClr val="FFFFFF"/>
                </a:solidFill>
                <a:latin typeface="More Sugar"/>
              </a:rPr>
              <a:t>Rasio direpresentasikan dengan menggunakan (:), a/b = a:b</a:t>
            </a:r>
          </a:p>
          <a:p>
            <a:pPr marL="604519" lvl="1" indent="-302260" algn="just">
              <a:lnSpc>
                <a:spcPts val="3919"/>
              </a:lnSpc>
              <a:buFont typeface="Arial"/>
              <a:buChar char="•"/>
            </a:pPr>
            <a:r>
              <a:rPr lang="en-US" sz="2799">
                <a:solidFill>
                  <a:srgbClr val="FFFFFF"/>
                </a:solidFill>
                <a:latin typeface="More Sugar"/>
              </a:rPr>
              <a:t>Rasio adalah sebuah ekspresi</a:t>
            </a:r>
          </a:p>
        </p:txBody>
      </p:sp>
      <p:sp>
        <p:nvSpPr>
          <p:cNvPr id="22" name="TextBox 22"/>
          <p:cNvSpPr txBox="1"/>
          <p:nvPr/>
        </p:nvSpPr>
        <p:spPr>
          <a:xfrm>
            <a:off x="9200028" y="5803148"/>
            <a:ext cx="6182150" cy="3462318"/>
          </a:xfrm>
          <a:prstGeom prst="rect">
            <a:avLst/>
          </a:prstGeom>
        </p:spPr>
        <p:txBody>
          <a:bodyPr lIns="0" tIns="0" rIns="0" bIns="0" rtlCol="0" anchor="t">
            <a:spAutoFit/>
          </a:bodyPr>
          <a:lstStyle/>
          <a:p>
            <a:pPr marL="604519" lvl="1" indent="-302260" algn="just">
              <a:lnSpc>
                <a:spcPts val="3919"/>
              </a:lnSpc>
              <a:buFont typeface="Arial"/>
              <a:buChar char="•"/>
            </a:pPr>
            <a:r>
              <a:rPr lang="en-US" sz="2799">
                <a:solidFill>
                  <a:srgbClr val="FFFFFF"/>
                </a:solidFill>
                <a:latin typeface="More Sugar"/>
              </a:rPr>
              <a:t>Proporsi direpresentasikan menggunakan (::), a:b = c:d ⇒ a:b::c:d</a:t>
            </a:r>
          </a:p>
          <a:p>
            <a:pPr marL="604519" lvl="1" indent="-302260" algn="just">
              <a:lnSpc>
                <a:spcPts val="3919"/>
              </a:lnSpc>
              <a:buFont typeface="Arial"/>
              <a:buChar char="•"/>
            </a:pPr>
            <a:r>
              <a:rPr lang="en-US" sz="2799">
                <a:solidFill>
                  <a:srgbClr val="FFFFFF"/>
                </a:solidFill>
                <a:latin typeface="More Sugar"/>
              </a:rPr>
              <a:t>Proporsi digunakan untuk membandingkan dua rasio</a:t>
            </a:r>
          </a:p>
          <a:p>
            <a:pPr marL="604519" lvl="1" indent="-302260" algn="just">
              <a:lnSpc>
                <a:spcPts val="3919"/>
              </a:lnSpc>
              <a:buFont typeface="Arial"/>
              <a:buChar char="•"/>
            </a:pPr>
            <a:r>
              <a:rPr lang="en-US" sz="2799">
                <a:solidFill>
                  <a:srgbClr val="FFFFFF"/>
                </a:solidFill>
                <a:latin typeface="More Sugar"/>
              </a:rPr>
              <a:t>Proporsi adalah persamaan yang menyamakan dua rasio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463353" y="372169"/>
            <a:ext cx="17416006" cy="9632784"/>
            <a:chOff x="0" y="0"/>
            <a:chExt cx="4586932" cy="2537030"/>
          </a:xfrm>
        </p:grpSpPr>
        <p:sp>
          <p:nvSpPr>
            <p:cNvPr id="3" name="Freeform 3"/>
            <p:cNvSpPr/>
            <p:nvPr/>
          </p:nvSpPr>
          <p:spPr>
            <a:xfrm>
              <a:off x="0" y="0"/>
              <a:ext cx="4586932" cy="2537030"/>
            </a:xfrm>
            <a:custGeom>
              <a:avLst/>
              <a:gdLst/>
              <a:ahLst/>
              <a:cxnLst/>
              <a:rect l="l" t="t" r="r" b="b"/>
              <a:pathLst>
                <a:path w="4586932" h="2537030">
                  <a:moveTo>
                    <a:pt x="22671" y="0"/>
                  </a:moveTo>
                  <a:lnTo>
                    <a:pt x="4564261" y="0"/>
                  </a:lnTo>
                  <a:cubicBezTo>
                    <a:pt x="4576781" y="0"/>
                    <a:pt x="4586932" y="10150"/>
                    <a:pt x="4586932" y="22671"/>
                  </a:cubicBezTo>
                  <a:lnTo>
                    <a:pt x="4586932" y="2514359"/>
                  </a:lnTo>
                  <a:cubicBezTo>
                    <a:pt x="4586932" y="2520371"/>
                    <a:pt x="4584543" y="2526138"/>
                    <a:pt x="4580291" y="2530390"/>
                  </a:cubicBezTo>
                  <a:cubicBezTo>
                    <a:pt x="4576040" y="2534641"/>
                    <a:pt x="4570273" y="2537030"/>
                    <a:pt x="4564261" y="2537030"/>
                  </a:cubicBezTo>
                  <a:lnTo>
                    <a:pt x="22671" y="2537030"/>
                  </a:lnTo>
                  <a:cubicBezTo>
                    <a:pt x="16658" y="2537030"/>
                    <a:pt x="10892" y="2534641"/>
                    <a:pt x="6640" y="2530390"/>
                  </a:cubicBezTo>
                  <a:cubicBezTo>
                    <a:pt x="2389" y="2526138"/>
                    <a:pt x="0" y="2520371"/>
                    <a:pt x="0" y="2514359"/>
                  </a:cubicBezTo>
                  <a:lnTo>
                    <a:pt x="0" y="22671"/>
                  </a:lnTo>
                  <a:cubicBezTo>
                    <a:pt x="0" y="16658"/>
                    <a:pt x="2389" y="10892"/>
                    <a:pt x="6640" y="6640"/>
                  </a:cubicBezTo>
                  <a:cubicBezTo>
                    <a:pt x="10892" y="2389"/>
                    <a:pt x="16658" y="0"/>
                    <a:pt x="22671" y="0"/>
                  </a:cubicBezTo>
                  <a:close/>
                </a:path>
              </a:pathLst>
            </a:custGeom>
            <a:solidFill>
              <a:srgbClr val="FAE8E0"/>
            </a:solidFill>
          </p:spPr>
        </p:sp>
        <p:sp>
          <p:nvSpPr>
            <p:cNvPr id="4" name="TextBox 4"/>
            <p:cNvSpPr txBox="1"/>
            <p:nvPr/>
          </p:nvSpPr>
          <p:spPr>
            <a:xfrm>
              <a:off x="0" y="-38100"/>
              <a:ext cx="4586932" cy="257513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368773" y="5335620"/>
            <a:ext cx="3781054" cy="4951380"/>
          </a:xfrm>
          <a:custGeom>
            <a:avLst/>
            <a:gdLst/>
            <a:ahLst/>
            <a:cxnLst/>
            <a:rect l="l" t="t" r="r" b="b"/>
            <a:pathLst>
              <a:path w="3781054" h="4951380">
                <a:moveTo>
                  <a:pt x="0" y="0"/>
                </a:moveTo>
                <a:lnTo>
                  <a:pt x="3781054" y="0"/>
                </a:lnTo>
                <a:lnTo>
                  <a:pt x="3781054" y="4951380"/>
                </a:lnTo>
                <a:lnTo>
                  <a:pt x="0" y="49513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1028700" y="1012824"/>
            <a:ext cx="15235021" cy="9274176"/>
          </a:xfrm>
          <a:prstGeom prst="rect">
            <a:avLst/>
          </a:prstGeom>
        </p:spPr>
        <p:txBody>
          <a:bodyPr lIns="0" tIns="0" rIns="0" bIns="0" rtlCol="0" anchor="t">
            <a:spAutoFit/>
          </a:bodyPr>
          <a:lstStyle/>
          <a:p>
            <a:pPr>
              <a:lnSpc>
                <a:spcPts val="4900"/>
              </a:lnSpc>
            </a:pPr>
            <a:r>
              <a:rPr lang="en-US" sz="3500">
                <a:solidFill>
                  <a:srgbClr val="000000"/>
                </a:solidFill>
                <a:latin typeface="More Sugar"/>
              </a:rPr>
              <a:t>Jendra merupakan seorang koki profesional di sebuah hotel bintang lima. Ia tahu bagaimana cara membuat kue agar-agar yang enak. Resep yang Ia buat sebelumnya adalah 2 sachet tepung agar-agar dapat dibuat 3 mangkok kue agar-agar. Jika Ia menggunakan 12 sachet tepung agar-agar, berapa mangkok kue agar-agar yang dapat ia buat? </a:t>
            </a:r>
          </a:p>
          <a:p>
            <a:pPr>
              <a:lnSpc>
                <a:spcPts val="4900"/>
              </a:lnSpc>
            </a:pPr>
            <a:endParaRPr lang="en-US" sz="3500">
              <a:solidFill>
                <a:srgbClr val="000000"/>
              </a:solidFill>
              <a:latin typeface="More Sugar"/>
            </a:endParaRPr>
          </a:p>
          <a:p>
            <a:pPr>
              <a:lnSpc>
                <a:spcPts val="4900"/>
              </a:lnSpc>
            </a:pPr>
            <a:r>
              <a:rPr lang="en-US" sz="3500">
                <a:solidFill>
                  <a:srgbClr val="000000"/>
                </a:solidFill>
                <a:latin typeface="More Sugar"/>
              </a:rPr>
              <a:t>Penyelesaian :</a:t>
            </a:r>
          </a:p>
          <a:p>
            <a:pPr>
              <a:lnSpc>
                <a:spcPts val="4900"/>
              </a:lnSpc>
            </a:pPr>
            <a:r>
              <a:rPr lang="en-US" sz="3500">
                <a:solidFill>
                  <a:srgbClr val="000000"/>
                </a:solidFill>
                <a:latin typeface="More Sugar"/>
              </a:rPr>
              <a:t>Untuk menyelesaikan permasalahan tersebut, kita buat tabelnya dulu :</a:t>
            </a:r>
          </a:p>
          <a:p>
            <a:pPr>
              <a:lnSpc>
                <a:spcPts val="4900"/>
              </a:lnSpc>
            </a:pPr>
            <a:r>
              <a:rPr lang="en-US" sz="3500">
                <a:solidFill>
                  <a:srgbClr val="000000"/>
                </a:solidFill>
                <a:latin typeface="More Sugar"/>
              </a:rPr>
              <a:t>Tepung = 2/12</a:t>
            </a:r>
          </a:p>
          <a:p>
            <a:pPr>
              <a:lnSpc>
                <a:spcPts val="4900"/>
              </a:lnSpc>
            </a:pPr>
            <a:r>
              <a:rPr lang="en-US" sz="3500">
                <a:solidFill>
                  <a:srgbClr val="000000"/>
                </a:solidFill>
                <a:latin typeface="More Sugar"/>
              </a:rPr>
              <a:t>Kue     = 3/X</a:t>
            </a:r>
          </a:p>
          <a:p>
            <a:pPr>
              <a:lnSpc>
                <a:spcPts val="4900"/>
              </a:lnSpc>
            </a:pPr>
            <a:r>
              <a:rPr lang="en-US" sz="3500">
                <a:solidFill>
                  <a:srgbClr val="000000"/>
                </a:solidFill>
                <a:latin typeface="More Sugar"/>
              </a:rPr>
              <a:t>Untuk menyelesaikan masalah tersebut, dapat dilakukan dengan cara mencari pecahan senilai antara rasio tepung dengan rasio kue, maka :</a:t>
            </a:r>
          </a:p>
          <a:p>
            <a:pPr>
              <a:lnSpc>
                <a:spcPts val="4900"/>
              </a:lnSpc>
            </a:pPr>
            <a:r>
              <a:rPr lang="en-US" sz="3500">
                <a:solidFill>
                  <a:srgbClr val="000000"/>
                </a:solidFill>
                <a:latin typeface="More Sugar"/>
              </a:rPr>
              <a:t>2/12 = 3/X ( Nilai X yang memenuhi agar pecahan tersebut senilai adalah 18).</a:t>
            </a:r>
          </a:p>
          <a:p>
            <a:pPr>
              <a:lnSpc>
                <a:spcPts val="4900"/>
              </a:lnSpc>
            </a:pPr>
            <a:endParaRPr lang="en-US" sz="3500">
              <a:solidFill>
                <a:srgbClr val="000000"/>
              </a:solidFill>
              <a:latin typeface="More Sugar"/>
            </a:endParaRPr>
          </a:p>
        </p:txBody>
      </p:sp>
      <p:sp>
        <p:nvSpPr>
          <p:cNvPr id="7" name="TextBox 7"/>
          <p:cNvSpPr txBox="1"/>
          <p:nvPr/>
        </p:nvSpPr>
        <p:spPr>
          <a:xfrm>
            <a:off x="2024279" y="-104775"/>
            <a:ext cx="15235021" cy="936577"/>
          </a:xfrm>
          <a:prstGeom prst="rect">
            <a:avLst/>
          </a:prstGeom>
        </p:spPr>
        <p:txBody>
          <a:bodyPr lIns="0" tIns="0" rIns="0" bIns="0" rtlCol="0" anchor="t">
            <a:spAutoFit/>
          </a:bodyPr>
          <a:lstStyle/>
          <a:p>
            <a:pPr algn="ctr">
              <a:lnSpc>
                <a:spcPts val="7699"/>
              </a:lnSpc>
              <a:spcBef>
                <a:spcPct val="0"/>
              </a:spcBef>
            </a:pPr>
            <a:r>
              <a:rPr lang="en-US" sz="5499" u="sng">
                <a:solidFill>
                  <a:srgbClr val="000000"/>
                </a:solidFill>
                <a:latin typeface="More Sugar"/>
              </a:rPr>
              <a:t>CONTOH SOAL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AE8E0"/>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5737367" cy="6139206"/>
          </a:xfrm>
          <a:custGeom>
            <a:avLst/>
            <a:gdLst/>
            <a:ahLst/>
            <a:cxnLst/>
            <a:rect l="l" t="t" r="r" b="b"/>
            <a:pathLst>
              <a:path w="5737367" h="6139206">
                <a:moveTo>
                  <a:pt x="5737367" y="6139206"/>
                </a:moveTo>
                <a:lnTo>
                  <a:pt x="0" y="6139206"/>
                </a:lnTo>
                <a:lnTo>
                  <a:pt x="0" y="0"/>
                </a:lnTo>
                <a:lnTo>
                  <a:pt x="5737367" y="0"/>
                </a:lnTo>
                <a:lnTo>
                  <a:pt x="5737367" y="613920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4214770" y="4792585"/>
            <a:ext cx="4435491" cy="5494415"/>
          </a:xfrm>
          <a:custGeom>
            <a:avLst/>
            <a:gdLst/>
            <a:ahLst/>
            <a:cxnLst/>
            <a:rect l="l" t="t" r="r" b="b"/>
            <a:pathLst>
              <a:path w="4435491" h="5494415">
                <a:moveTo>
                  <a:pt x="0" y="0"/>
                </a:moveTo>
                <a:lnTo>
                  <a:pt x="4435492" y="0"/>
                </a:lnTo>
                <a:lnTo>
                  <a:pt x="4435492" y="5494415"/>
                </a:lnTo>
                <a:lnTo>
                  <a:pt x="0" y="54944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1636498" y="2457273"/>
            <a:ext cx="15015004" cy="5989956"/>
          </a:xfrm>
          <a:prstGeom prst="rect">
            <a:avLst/>
          </a:prstGeom>
        </p:spPr>
        <p:txBody>
          <a:bodyPr lIns="0" tIns="0" rIns="0" bIns="0" rtlCol="0" anchor="t">
            <a:spAutoFit/>
          </a:bodyPr>
          <a:lstStyle/>
          <a:p>
            <a:pPr algn="just">
              <a:lnSpc>
                <a:spcPts val="5320"/>
              </a:lnSpc>
            </a:pPr>
            <a:r>
              <a:rPr lang="en-US" sz="3800">
                <a:solidFill>
                  <a:srgbClr val="000000"/>
                </a:solidFill>
                <a:latin typeface="More Sugar"/>
              </a:rPr>
              <a:t>Cara lain, bisa diselesaikan dengan menggunakan perkalian silang :</a:t>
            </a:r>
          </a:p>
          <a:p>
            <a:pPr algn="just">
              <a:lnSpc>
                <a:spcPts val="5320"/>
              </a:lnSpc>
            </a:pPr>
            <a:endParaRPr lang="en-US" sz="3800">
              <a:solidFill>
                <a:srgbClr val="000000"/>
              </a:solidFill>
              <a:latin typeface="More Sugar"/>
            </a:endParaRPr>
          </a:p>
          <a:p>
            <a:pPr algn="just">
              <a:lnSpc>
                <a:spcPts val="5320"/>
              </a:lnSpc>
            </a:pPr>
            <a:r>
              <a:rPr lang="en-US" sz="3800">
                <a:solidFill>
                  <a:srgbClr val="000000"/>
                </a:solidFill>
                <a:latin typeface="More Sugar"/>
              </a:rPr>
              <a:t>2/12 = 3/X</a:t>
            </a:r>
          </a:p>
          <a:p>
            <a:pPr algn="just">
              <a:lnSpc>
                <a:spcPts val="5320"/>
              </a:lnSpc>
            </a:pPr>
            <a:r>
              <a:rPr lang="en-US" sz="3800">
                <a:solidFill>
                  <a:srgbClr val="000000"/>
                </a:solidFill>
                <a:latin typeface="More Sugar"/>
              </a:rPr>
              <a:t>2.X  = 3.12</a:t>
            </a:r>
          </a:p>
          <a:p>
            <a:pPr algn="just">
              <a:lnSpc>
                <a:spcPts val="5320"/>
              </a:lnSpc>
            </a:pPr>
            <a:r>
              <a:rPr lang="en-US" sz="3800">
                <a:solidFill>
                  <a:srgbClr val="000000"/>
                </a:solidFill>
                <a:latin typeface="More Sugar"/>
              </a:rPr>
              <a:t>2X   = 36</a:t>
            </a:r>
          </a:p>
          <a:p>
            <a:pPr algn="just">
              <a:lnSpc>
                <a:spcPts val="5320"/>
              </a:lnSpc>
            </a:pPr>
            <a:r>
              <a:rPr lang="en-US" sz="3800">
                <a:solidFill>
                  <a:srgbClr val="000000"/>
                </a:solidFill>
                <a:latin typeface="More Sugar"/>
              </a:rPr>
              <a:t>X     = 36/2 = 18.</a:t>
            </a:r>
          </a:p>
          <a:p>
            <a:pPr algn="just">
              <a:lnSpc>
                <a:spcPts val="5320"/>
              </a:lnSpc>
            </a:pPr>
            <a:endParaRPr lang="en-US" sz="3800">
              <a:solidFill>
                <a:srgbClr val="000000"/>
              </a:solidFill>
              <a:latin typeface="More Sugar"/>
            </a:endParaRPr>
          </a:p>
          <a:p>
            <a:pPr algn="just">
              <a:lnSpc>
                <a:spcPts val="5320"/>
              </a:lnSpc>
            </a:pPr>
            <a:r>
              <a:rPr lang="en-US" sz="3800">
                <a:solidFill>
                  <a:srgbClr val="000000"/>
                </a:solidFill>
                <a:latin typeface="More Sugar"/>
              </a:rPr>
              <a:t>Jadi, kue agar-agar yang dapat dibuat jika menggunakan 12 sachet tepung agar-agar, adalah 18 mangkok kue agar-agar.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AE8E0"/>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5737367" cy="6139206"/>
          </a:xfrm>
          <a:custGeom>
            <a:avLst/>
            <a:gdLst/>
            <a:ahLst/>
            <a:cxnLst/>
            <a:rect l="l" t="t" r="r" b="b"/>
            <a:pathLst>
              <a:path w="5737367" h="6139206">
                <a:moveTo>
                  <a:pt x="5737367" y="6139206"/>
                </a:moveTo>
                <a:lnTo>
                  <a:pt x="0" y="6139206"/>
                </a:lnTo>
                <a:lnTo>
                  <a:pt x="0" y="0"/>
                </a:lnTo>
                <a:lnTo>
                  <a:pt x="5737367" y="0"/>
                </a:lnTo>
                <a:lnTo>
                  <a:pt x="5737367" y="613920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513501" flipH="1">
            <a:off x="399976" y="7679747"/>
            <a:ext cx="2699113" cy="1641060"/>
          </a:xfrm>
          <a:custGeom>
            <a:avLst/>
            <a:gdLst/>
            <a:ahLst/>
            <a:cxnLst/>
            <a:rect l="l" t="t" r="r" b="b"/>
            <a:pathLst>
              <a:path w="2699113" h="1641060">
                <a:moveTo>
                  <a:pt x="2699113" y="0"/>
                </a:moveTo>
                <a:lnTo>
                  <a:pt x="0" y="0"/>
                </a:lnTo>
                <a:lnTo>
                  <a:pt x="0" y="1641060"/>
                </a:lnTo>
                <a:lnTo>
                  <a:pt x="2699113" y="1641060"/>
                </a:lnTo>
                <a:lnTo>
                  <a:pt x="269911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2548096" y="4792585"/>
            <a:ext cx="6132078" cy="5864496"/>
          </a:xfrm>
          <a:custGeom>
            <a:avLst/>
            <a:gdLst/>
            <a:ahLst/>
            <a:cxnLst/>
            <a:rect l="l" t="t" r="r" b="b"/>
            <a:pathLst>
              <a:path w="6132078" h="5864496">
                <a:moveTo>
                  <a:pt x="0" y="0"/>
                </a:moveTo>
                <a:lnTo>
                  <a:pt x="6132078" y="0"/>
                </a:lnTo>
                <a:lnTo>
                  <a:pt x="6132078" y="5864496"/>
                </a:lnTo>
                <a:lnTo>
                  <a:pt x="0" y="58644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4841331" y="215676"/>
            <a:ext cx="9457852" cy="1855742"/>
            <a:chOff x="0" y="0"/>
            <a:chExt cx="12610470" cy="2474323"/>
          </a:xfrm>
        </p:grpSpPr>
        <p:grpSp>
          <p:nvGrpSpPr>
            <p:cNvPr id="10" name="Group 10"/>
            <p:cNvGrpSpPr/>
            <p:nvPr/>
          </p:nvGrpSpPr>
          <p:grpSpPr>
            <a:xfrm>
              <a:off x="167254" y="0"/>
              <a:ext cx="12275961" cy="2474323"/>
              <a:chOff x="0" y="0"/>
              <a:chExt cx="2362040" cy="476089"/>
            </a:xfrm>
          </p:grpSpPr>
          <p:sp>
            <p:nvSpPr>
              <p:cNvPr id="11" name="Freeform 11"/>
              <p:cNvSpPr/>
              <p:nvPr/>
            </p:nvSpPr>
            <p:spPr>
              <a:xfrm>
                <a:off x="0" y="0"/>
                <a:ext cx="2362040" cy="476089"/>
              </a:xfrm>
              <a:custGeom>
                <a:avLst/>
                <a:gdLst/>
                <a:ahLst/>
                <a:cxnLst/>
                <a:rect l="l" t="t" r="r" b="b"/>
                <a:pathLst>
                  <a:path w="2362040" h="476089">
                    <a:moveTo>
                      <a:pt x="54879" y="0"/>
                    </a:moveTo>
                    <a:lnTo>
                      <a:pt x="2307161" y="0"/>
                    </a:lnTo>
                    <a:cubicBezTo>
                      <a:pt x="2337470" y="0"/>
                      <a:pt x="2362040" y="24570"/>
                      <a:pt x="2362040" y="54879"/>
                    </a:cubicBezTo>
                    <a:lnTo>
                      <a:pt x="2362040" y="421210"/>
                    </a:lnTo>
                    <a:cubicBezTo>
                      <a:pt x="2362040" y="435765"/>
                      <a:pt x="2356258" y="449723"/>
                      <a:pt x="2345966" y="460015"/>
                    </a:cubicBezTo>
                    <a:cubicBezTo>
                      <a:pt x="2335674" y="470307"/>
                      <a:pt x="2321715" y="476089"/>
                      <a:pt x="2307161" y="476089"/>
                    </a:cubicBezTo>
                    <a:lnTo>
                      <a:pt x="54879" y="476089"/>
                    </a:lnTo>
                    <a:cubicBezTo>
                      <a:pt x="24570" y="476089"/>
                      <a:pt x="0" y="451519"/>
                      <a:pt x="0" y="421210"/>
                    </a:cubicBezTo>
                    <a:lnTo>
                      <a:pt x="0" y="54879"/>
                    </a:lnTo>
                    <a:cubicBezTo>
                      <a:pt x="0" y="40324"/>
                      <a:pt x="5782" y="26365"/>
                      <a:pt x="16074" y="16074"/>
                    </a:cubicBezTo>
                    <a:cubicBezTo>
                      <a:pt x="26365" y="5782"/>
                      <a:pt x="40324" y="0"/>
                      <a:pt x="54879" y="0"/>
                    </a:cubicBezTo>
                    <a:close/>
                  </a:path>
                </a:pathLst>
              </a:custGeom>
              <a:solidFill>
                <a:srgbClr val="548B89"/>
              </a:solidFill>
            </p:spPr>
          </p:sp>
          <p:sp>
            <p:nvSpPr>
              <p:cNvPr id="12" name="TextBox 12"/>
              <p:cNvSpPr txBox="1"/>
              <p:nvPr/>
            </p:nvSpPr>
            <p:spPr>
              <a:xfrm>
                <a:off x="0" y="-38100"/>
                <a:ext cx="2362040" cy="514189"/>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0" y="456440"/>
              <a:ext cx="12610470" cy="1428072"/>
            </a:xfrm>
            <a:prstGeom prst="rect">
              <a:avLst/>
            </a:prstGeom>
          </p:spPr>
          <p:txBody>
            <a:bodyPr lIns="0" tIns="0" rIns="0" bIns="0" rtlCol="0" anchor="t">
              <a:spAutoFit/>
            </a:bodyPr>
            <a:lstStyle/>
            <a:p>
              <a:pPr algn="ctr">
                <a:lnSpc>
                  <a:spcPts val="8957"/>
                </a:lnSpc>
              </a:pPr>
              <a:r>
                <a:rPr lang="en-US" sz="6398">
                  <a:solidFill>
                    <a:srgbClr val="FFFFFF"/>
                  </a:solidFill>
                  <a:latin typeface="More Sugar"/>
                </a:rPr>
                <a:t>CONTOH SOAL 2</a:t>
              </a:r>
            </a:p>
          </p:txBody>
        </p:sp>
      </p:grpSp>
      <p:sp>
        <p:nvSpPr>
          <p:cNvPr id="14" name="Freeform 14"/>
          <p:cNvSpPr/>
          <p:nvPr/>
        </p:nvSpPr>
        <p:spPr>
          <a:xfrm>
            <a:off x="5397853" y="5384813"/>
            <a:ext cx="7492293" cy="3207046"/>
          </a:xfrm>
          <a:custGeom>
            <a:avLst/>
            <a:gdLst/>
            <a:ahLst/>
            <a:cxnLst/>
            <a:rect l="l" t="t" r="r" b="b"/>
            <a:pathLst>
              <a:path w="7492293" h="3207046">
                <a:moveTo>
                  <a:pt x="0" y="0"/>
                </a:moveTo>
                <a:lnTo>
                  <a:pt x="7492294" y="0"/>
                </a:lnTo>
                <a:lnTo>
                  <a:pt x="7492294" y="3207045"/>
                </a:lnTo>
                <a:lnTo>
                  <a:pt x="0" y="3207045"/>
                </a:lnTo>
                <a:lnTo>
                  <a:pt x="0" y="0"/>
                </a:lnTo>
                <a:close/>
              </a:path>
            </a:pathLst>
          </a:custGeom>
          <a:blipFill>
            <a:blip r:embed="rId8"/>
            <a:stretch>
              <a:fillRect t="-120106" r="-107412" b="-10881"/>
            </a:stretch>
          </a:blipFill>
        </p:spPr>
      </p:sp>
      <p:sp>
        <p:nvSpPr>
          <p:cNvPr id="15" name="TextBox 15"/>
          <p:cNvSpPr txBox="1"/>
          <p:nvPr/>
        </p:nvSpPr>
        <p:spPr>
          <a:xfrm>
            <a:off x="1452884" y="2432275"/>
            <a:ext cx="14161251" cy="2803381"/>
          </a:xfrm>
          <a:prstGeom prst="rect">
            <a:avLst/>
          </a:prstGeom>
        </p:spPr>
        <p:txBody>
          <a:bodyPr lIns="0" tIns="0" rIns="0" bIns="0" rtlCol="0" anchor="t">
            <a:spAutoFit/>
          </a:bodyPr>
          <a:lstStyle/>
          <a:p>
            <a:pPr algn="just">
              <a:lnSpc>
                <a:spcPts val="5599"/>
              </a:lnSpc>
            </a:pPr>
            <a:r>
              <a:rPr lang="en-US" sz="3999">
                <a:solidFill>
                  <a:srgbClr val="000000"/>
                </a:solidFill>
                <a:latin typeface="More Sugar"/>
              </a:rPr>
              <a:t>Pada populasi yang terdiri atas 50 ibu hamil, dimana terdapat 5 ibu yang mengalami plasenta previa dan 45 ibu hamil yang menglami kontraksi. Berapakah proporsi ibu hamil dengan plasenta previa?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685525"/>
            <a:chOff x="0" y="0"/>
            <a:chExt cx="4274726" cy="2287546"/>
          </a:xfrm>
        </p:grpSpPr>
        <p:sp>
          <p:nvSpPr>
            <p:cNvPr id="3" name="Freeform 3"/>
            <p:cNvSpPr/>
            <p:nvPr/>
          </p:nvSpPr>
          <p:spPr>
            <a:xfrm>
              <a:off x="0" y="0"/>
              <a:ext cx="4274726" cy="2287546"/>
            </a:xfrm>
            <a:custGeom>
              <a:avLst/>
              <a:gdLst/>
              <a:ahLst/>
              <a:cxnLst/>
              <a:rect l="l" t="t" r="r" b="b"/>
              <a:pathLst>
                <a:path w="4274726" h="2287546">
                  <a:moveTo>
                    <a:pt x="24327" y="0"/>
                  </a:moveTo>
                  <a:lnTo>
                    <a:pt x="4250399" y="0"/>
                  </a:lnTo>
                  <a:cubicBezTo>
                    <a:pt x="4263834" y="0"/>
                    <a:pt x="4274726" y="10891"/>
                    <a:pt x="4274726" y="24327"/>
                  </a:cubicBezTo>
                  <a:lnTo>
                    <a:pt x="4274726" y="2263219"/>
                  </a:lnTo>
                  <a:cubicBezTo>
                    <a:pt x="4274726" y="2276654"/>
                    <a:pt x="4263834" y="2287546"/>
                    <a:pt x="4250399" y="2287546"/>
                  </a:cubicBezTo>
                  <a:lnTo>
                    <a:pt x="24327" y="2287546"/>
                  </a:lnTo>
                  <a:cubicBezTo>
                    <a:pt x="10891" y="2287546"/>
                    <a:pt x="0" y="2276654"/>
                    <a:pt x="0" y="2263219"/>
                  </a:cubicBezTo>
                  <a:lnTo>
                    <a:pt x="0" y="24327"/>
                  </a:lnTo>
                  <a:cubicBezTo>
                    <a:pt x="0" y="10891"/>
                    <a:pt x="10891" y="0"/>
                    <a:pt x="24327" y="0"/>
                  </a:cubicBezTo>
                  <a:close/>
                </a:path>
              </a:pathLst>
            </a:custGeom>
            <a:solidFill>
              <a:srgbClr val="FAE8E0"/>
            </a:solidFill>
          </p:spPr>
        </p:sp>
        <p:sp>
          <p:nvSpPr>
            <p:cNvPr id="4" name="TextBox 4"/>
            <p:cNvSpPr txBox="1"/>
            <p:nvPr/>
          </p:nvSpPr>
          <p:spPr>
            <a:xfrm>
              <a:off x="0" y="-38100"/>
              <a:ext cx="4274726" cy="232564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5098250" cy="5455326"/>
          </a:xfrm>
          <a:custGeom>
            <a:avLst/>
            <a:gdLst/>
            <a:ahLst/>
            <a:cxnLst/>
            <a:rect l="l" t="t" r="r" b="b"/>
            <a:pathLst>
              <a:path w="5098250" h="5455326">
                <a:moveTo>
                  <a:pt x="5098250" y="5455325"/>
                </a:moveTo>
                <a:lnTo>
                  <a:pt x="0" y="5455325"/>
                </a:lnTo>
                <a:lnTo>
                  <a:pt x="0" y="0"/>
                </a:lnTo>
                <a:lnTo>
                  <a:pt x="5098250" y="0"/>
                </a:lnTo>
                <a:lnTo>
                  <a:pt x="5098250" y="5455325"/>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513501" flipH="1">
            <a:off x="202953" y="7954528"/>
            <a:ext cx="2699113" cy="1641060"/>
          </a:xfrm>
          <a:custGeom>
            <a:avLst/>
            <a:gdLst/>
            <a:ahLst/>
            <a:cxnLst/>
            <a:rect l="l" t="t" r="r" b="b"/>
            <a:pathLst>
              <a:path w="2699113" h="1641060">
                <a:moveTo>
                  <a:pt x="2699112" y="0"/>
                </a:moveTo>
                <a:lnTo>
                  <a:pt x="0" y="0"/>
                </a:lnTo>
                <a:lnTo>
                  <a:pt x="0" y="1641061"/>
                </a:lnTo>
                <a:lnTo>
                  <a:pt x="2699112" y="1641061"/>
                </a:lnTo>
                <a:lnTo>
                  <a:pt x="2699112"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5703067" y="215676"/>
            <a:ext cx="7734380" cy="1592697"/>
            <a:chOff x="0" y="0"/>
            <a:chExt cx="10312507" cy="2123596"/>
          </a:xfrm>
        </p:grpSpPr>
        <p:grpSp>
          <p:nvGrpSpPr>
            <p:cNvPr id="9" name="Group 9"/>
            <p:cNvGrpSpPr/>
            <p:nvPr/>
          </p:nvGrpSpPr>
          <p:grpSpPr>
            <a:xfrm>
              <a:off x="1366013" y="0"/>
              <a:ext cx="7580482" cy="2123596"/>
              <a:chOff x="0" y="0"/>
              <a:chExt cx="2480218" cy="694808"/>
            </a:xfrm>
          </p:grpSpPr>
          <p:sp>
            <p:nvSpPr>
              <p:cNvPr id="10" name="Freeform 10"/>
              <p:cNvSpPr/>
              <p:nvPr/>
            </p:nvSpPr>
            <p:spPr>
              <a:xfrm>
                <a:off x="0" y="0"/>
                <a:ext cx="2480218" cy="694808"/>
              </a:xfrm>
              <a:custGeom>
                <a:avLst/>
                <a:gdLst/>
                <a:ahLst/>
                <a:cxnLst/>
                <a:rect l="l" t="t" r="r" b="b"/>
                <a:pathLst>
                  <a:path w="2480218" h="694808">
                    <a:moveTo>
                      <a:pt x="52264" y="0"/>
                    </a:moveTo>
                    <a:lnTo>
                      <a:pt x="2427954" y="0"/>
                    </a:lnTo>
                    <a:cubicBezTo>
                      <a:pt x="2456818" y="0"/>
                      <a:pt x="2480218" y="23399"/>
                      <a:pt x="2480218" y="52264"/>
                    </a:cubicBezTo>
                    <a:lnTo>
                      <a:pt x="2480218" y="642544"/>
                    </a:lnTo>
                    <a:cubicBezTo>
                      <a:pt x="2480218" y="671409"/>
                      <a:pt x="2456818" y="694808"/>
                      <a:pt x="2427954" y="694808"/>
                    </a:cubicBezTo>
                    <a:lnTo>
                      <a:pt x="52264" y="694808"/>
                    </a:lnTo>
                    <a:cubicBezTo>
                      <a:pt x="23399" y="694808"/>
                      <a:pt x="0" y="671409"/>
                      <a:pt x="0" y="642544"/>
                    </a:cubicBezTo>
                    <a:lnTo>
                      <a:pt x="0" y="52264"/>
                    </a:lnTo>
                    <a:cubicBezTo>
                      <a:pt x="0" y="23399"/>
                      <a:pt x="23399" y="0"/>
                      <a:pt x="52264" y="0"/>
                    </a:cubicBezTo>
                    <a:close/>
                  </a:path>
                </a:pathLst>
              </a:custGeom>
              <a:solidFill>
                <a:srgbClr val="548B89"/>
              </a:solidFill>
            </p:spPr>
          </p:sp>
          <p:sp>
            <p:nvSpPr>
              <p:cNvPr id="11" name="TextBox 11"/>
              <p:cNvSpPr txBox="1"/>
              <p:nvPr/>
            </p:nvSpPr>
            <p:spPr>
              <a:xfrm>
                <a:off x="0" y="-38100"/>
                <a:ext cx="2480218" cy="73290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0" y="327903"/>
              <a:ext cx="10312507" cy="1343965"/>
            </a:xfrm>
            <a:prstGeom prst="rect">
              <a:avLst/>
            </a:prstGeom>
          </p:spPr>
          <p:txBody>
            <a:bodyPr lIns="0" tIns="0" rIns="0" bIns="0" rtlCol="0" anchor="t">
              <a:spAutoFit/>
            </a:bodyPr>
            <a:lstStyle/>
            <a:p>
              <a:pPr algn="ctr">
                <a:lnSpc>
                  <a:spcPts val="8428"/>
                </a:lnSpc>
              </a:pPr>
              <a:r>
                <a:rPr lang="en-US" sz="6020">
                  <a:solidFill>
                    <a:srgbClr val="FFFFFF"/>
                  </a:solidFill>
                  <a:latin typeface="More Sugar"/>
                </a:rPr>
                <a:t>Kesimpulan</a:t>
              </a:r>
            </a:p>
          </p:txBody>
        </p:sp>
      </p:grpSp>
      <p:sp>
        <p:nvSpPr>
          <p:cNvPr id="13" name="Freeform 13"/>
          <p:cNvSpPr/>
          <p:nvPr/>
        </p:nvSpPr>
        <p:spPr>
          <a:xfrm flipH="1">
            <a:off x="12925817" y="5642624"/>
            <a:ext cx="5362183" cy="4338493"/>
          </a:xfrm>
          <a:custGeom>
            <a:avLst/>
            <a:gdLst/>
            <a:ahLst/>
            <a:cxnLst/>
            <a:rect l="l" t="t" r="r" b="b"/>
            <a:pathLst>
              <a:path w="5362183" h="4338493">
                <a:moveTo>
                  <a:pt x="5362183" y="0"/>
                </a:moveTo>
                <a:lnTo>
                  <a:pt x="0" y="0"/>
                </a:lnTo>
                <a:lnTo>
                  <a:pt x="0" y="4338493"/>
                </a:lnTo>
                <a:lnTo>
                  <a:pt x="5362183" y="4338493"/>
                </a:lnTo>
                <a:lnTo>
                  <a:pt x="5362183"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TextBox 14"/>
          <p:cNvSpPr txBox="1"/>
          <p:nvPr/>
        </p:nvSpPr>
        <p:spPr>
          <a:xfrm>
            <a:off x="2361127" y="1815180"/>
            <a:ext cx="10277414" cy="7588212"/>
          </a:xfrm>
          <a:prstGeom prst="rect">
            <a:avLst/>
          </a:prstGeom>
        </p:spPr>
        <p:txBody>
          <a:bodyPr lIns="0" tIns="0" rIns="0" bIns="0" rtlCol="0" anchor="t">
            <a:spAutoFit/>
          </a:bodyPr>
          <a:lstStyle/>
          <a:p>
            <a:pPr algn="just">
              <a:lnSpc>
                <a:spcPts val="4339"/>
              </a:lnSpc>
            </a:pPr>
            <a:r>
              <a:rPr lang="en-US" sz="3099">
                <a:solidFill>
                  <a:srgbClr val="000000"/>
                </a:solidFill>
                <a:latin typeface="More Sugar"/>
              </a:rPr>
              <a:t>Maka dapat kita simpulkan bahwasanya bilangan rasional adalah bilangan yang dapat dinyatakan dengan a/b dimana a merupakan bilangan bulat dan merupakan bilangan bulat ≠ 0. Dan didalam bilangan rasional memiliki suatu pernyataan dengan Rasio atau perbandingan, dimana rasio itu adalah proses membandingkan dua atau lebih besaran yang sejenis dan juga kepada Proporsi, dimana proposi ini mengacu pada perbandingan rasio, jika dua perbandingan sama maka keduanya dikatakan proporsional satu sama lain. Maka dengan kita mempelajarinya itu akan memudahkan kita dalam kehidupan sehari-hari, khususnya dalam kehidupan perhitungan, seperti berbelanja, membuat sesuatu atau kegiatan yang lainnya.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983518"/>
            <a:chOff x="0" y="0"/>
            <a:chExt cx="4274726" cy="2366030"/>
          </a:xfrm>
        </p:grpSpPr>
        <p:sp>
          <p:nvSpPr>
            <p:cNvPr id="3" name="Freeform 3"/>
            <p:cNvSpPr/>
            <p:nvPr/>
          </p:nvSpPr>
          <p:spPr>
            <a:xfrm>
              <a:off x="0" y="0"/>
              <a:ext cx="4274726" cy="2366030"/>
            </a:xfrm>
            <a:custGeom>
              <a:avLst/>
              <a:gdLst/>
              <a:ahLst/>
              <a:cxnLst/>
              <a:rect l="l" t="t" r="r" b="b"/>
              <a:pathLst>
                <a:path w="4274726" h="2366030">
                  <a:moveTo>
                    <a:pt x="24327" y="0"/>
                  </a:moveTo>
                  <a:lnTo>
                    <a:pt x="4250399" y="0"/>
                  </a:lnTo>
                  <a:cubicBezTo>
                    <a:pt x="4263834" y="0"/>
                    <a:pt x="4274726" y="10891"/>
                    <a:pt x="4274726" y="24327"/>
                  </a:cubicBezTo>
                  <a:lnTo>
                    <a:pt x="4274726" y="2341703"/>
                  </a:lnTo>
                  <a:cubicBezTo>
                    <a:pt x="4274726" y="2348155"/>
                    <a:pt x="4272163" y="2354342"/>
                    <a:pt x="4267601" y="2358904"/>
                  </a:cubicBezTo>
                  <a:cubicBezTo>
                    <a:pt x="4263039" y="2363467"/>
                    <a:pt x="4256851" y="2366030"/>
                    <a:pt x="4250399" y="2366030"/>
                  </a:cubicBezTo>
                  <a:lnTo>
                    <a:pt x="24327" y="2366030"/>
                  </a:lnTo>
                  <a:cubicBezTo>
                    <a:pt x="10891" y="2366030"/>
                    <a:pt x="0" y="2355138"/>
                    <a:pt x="0" y="2341703"/>
                  </a:cubicBezTo>
                  <a:lnTo>
                    <a:pt x="0" y="24327"/>
                  </a:lnTo>
                  <a:cubicBezTo>
                    <a:pt x="0" y="10891"/>
                    <a:pt x="10891" y="0"/>
                    <a:pt x="24327" y="0"/>
                  </a:cubicBezTo>
                  <a:close/>
                </a:path>
              </a:pathLst>
            </a:custGeom>
            <a:solidFill>
              <a:srgbClr val="FAE8E0"/>
            </a:solidFill>
          </p:spPr>
        </p:sp>
        <p:sp>
          <p:nvSpPr>
            <p:cNvPr id="4" name="TextBox 4"/>
            <p:cNvSpPr txBox="1"/>
            <p:nvPr/>
          </p:nvSpPr>
          <p:spPr>
            <a:xfrm>
              <a:off x="0" y="-38100"/>
              <a:ext cx="4274726" cy="240413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5737367" cy="6139206"/>
          </a:xfrm>
          <a:custGeom>
            <a:avLst/>
            <a:gdLst/>
            <a:ahLst/>
            <a:cxnLst/>
            <a:rect l="l" t="t" r="r" b="b"/>
            <a:pathLst>
              <a:path w="5737367" h="6139206">
                <a:moveTo>
                  <a:pt x="5737367" y="6139206"/>
                </a:moveTo>
                <a:lnTo>
                  <a:pt x="0" y="6139206"/>
                </a:lnTo>
                <a:lnTo>
                  <a:pt x="0" y="0"/>
                </a:lnTo>
                <a:lnTo>
                  <a:pt x="5737367" y="0"/>
                </a:lnTo>
                <a:lnTo>
                  <a:pt x="5737367" y="613920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513501" flipH="1">
            <a:off x="345634" y="8327277"/>
            <a:ext cx="2267772" cy="1378805"/>
          </a:xfrm>
          <a:custGeom>
            <a:avLst/>
            <a:gdLst/>
            <a:ahLst/>
            <a:cxnLst/>
            <a:rect l="l" t="t" r="r" b="b"/>
            <a:pathLst>
              <a:path w="2267772" h="1378805">
                <a:moveTo>
                  <a:pt x="2267772" y="0"/>
                </a:moveTo>
                <a:lnTo>
                  <a:pt x="0" y="0"/>
                </a:lnTo>
                <a:lnTo>
                  <a:pt x="0" y="1378805"/>
                </a:lnTo>
                <a:lnTo>
                  <a:pt x="2267772" y="1378805"/>
                </a:lnTo>
                <a:lnTo>
                  <a:pt x="2267772"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3586573" y="959758"/>
            <a:ext cx="8014564" cy="1469299"/>
            <a:chOff x="0" y="0"/>
            <a:chExt cx="10686085" cy="1959065"/>
          </a:xfrm>
        </p:grpSpPr>
        <p:grpSp>
          <p:nvGrpSpPr>
            <p:cNvPr id="9" name="Group 9"/>
            <p:cNvGrpSpPr/>
            <p:nvPr/>
          </p:nvGrpSpPr>
          <p:grpSpPr>
            <a:xfrm>
              <a:off x="0" y="0"/>
              <a:ext cx="10686085" cy="1959065"/>
              <a:chOff x="0" y="0"/>
              <a:chExt cx="3787002" cy="694266"/>
            </a:xfrm>
          </p:grpSpPr>
          <p:sp>
            <p:nvSpPr>
              <p:cNvPr id="10" name="Freeform 10"/>
              <p:cNvSpPr/>
              <p:nvPr/>
            </p:nvSpPr>
            <p:spPr>
              <a:xfrm>
                <a:off x="0" y="0"/>
                <a:ext cx="3787002" cy="694266"/>
              </a:xfrm>
              <a:custGeom>
                <a:avLst/>
                <a:gdLst/>
                <a:ahLst/>
                <a:cxnLst/>
                <a:rect l="l" t="t" r="r" b="b"/>
                <a:pathLst>
                  <a:path w="3787002" h="694266">
                    <a:moveTo>
                      <a:pt x="34229" y="0"/>
                    </a:moveTo>
                    <a:lnTo>
                      <a:pt x="3752773" y="0"/>
                    </a:lnTo>
                    <a:cubicBezTo>
                      <a:pt x="3761851" y="0"/>
                      <a:pt x="3770557" y="3606"/>
                      <a:pt x="3776977" y="10025"/>
                    </a:cubicBezTo>
                    <a:cubicBezTo>
                      <a:pt x="3783396" y="16445"/>
                      <a:pt x="3787002" y="25151"/>
                      <a:pt x="3787002" y="34229"/>
                    </a:cubicBezTo>
                    <a:lnTo>
                      <a:pt x="3787002" y="660037"/>
                    </a:lnTo>
                    <a:cubicBezTo>
                      <a:pt x="3787002" y="669115"/>
                      <a:pt x="3783396" y="677821"/>
                      <a:pt x="3776977" y="684240"/>
                    </a:cubicBezTo>
                    <a:cubicBezTo>
                      <a:pt x="3770557" y="690659"/>
                      <a:pt x="3761851" y="694266"/>
                      <a:pt x="3752773" y="694266"/>
                    </a:cubicBezTo>
                    <a:lnTo>
                      <a:pt x="34229" y="694266"/>
                    </a:lnTo>
                    <a:cubicBezTo>
                      <a:pt x="25151" y="694266"/>
                      <a:pt x="16445" y="690659"/>
                      <a:pt x="10025" y="684240"/>
                    </a:cubicBezTo>
                    <a:cubicBezTo>
                      <a:pt x="3606" y="677821"/>
                      <a:pt x="0" y="669115"/>
                      <a:pt x="0" y="660037"/>
                    </a:cubicBezTo>
                    <a:lnTo>
                      <a:pt x="0" y="34229"/>
                    </a:lnTo>
                    <a:cubicBezTo>
                      <a:pt x="0" y="25151"/>
                      <a:pt x="3606" y="16445"/>
                      <a:pt x="10025" y="10025"/>
                    </a:cubicBezTo>
                    <a:cubicBezTo>
                      <a:pt x="16445" y="3606"/>
                      <a:pt x="25151" y="0"/>
                      <a:pt x="34229" y="0"/>
                    </a:cubicBezTo>
                    <a:close/>
                  </a:path>
                </a:pathLst>
              </a:custGeom>
              <a:solidFill>
                <a:srgbClr val="548B89"/>
              </a:solidFill>
            </p:spPr>
          </p:sp>
          <p:sp>
            <p:nvSpPr>
              <p:cNvPr id="11" name="TextBox 11"/>
              <p:cNvSpPr txBox="1"/>
              <p:nvPr/>
            </p:nvSpPr>
            <p:spPr>
              <a:xfrm>
                <a:off x="0" y="-38100"/>
                <a:ext cx="3787002" cy="732366"/>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311448" y="268153"/>
              <a:ext cx="8063189" cy="1308460"/>
            </a:xfrm>
            <a:prstGeom prst="rect">
              <a:avLst/>
            </a:prstGeom>
          </p:spPr>
          <p:txBody>
            <a:bodyPr lIns="0" tIns="0" rIns="0" bIns="0" rtlCol="0" anchor="t">
              <a:spAutoFit/>
            </a:bodyPr>
            <a:lstStyle/>
            <a:p>
              <a:pPr algn="ctr">
                <a:lnSpc>
                  <a:spcPts val="8268"/>
                </a:lnSpc>
              </a:pPr>
              <a:r>
                <a:rPr lang="en-US" sz="5905">
                  <a:solidFill>
                    <a:srgbClr val="FFFFFF"/>
                  </a:solidFill>
                  <a:latin typeface="More Sugar"/>
                </a:rPr>
                <a:t>Bilangan Rasional</a:t>
              </a:r>
            </a:p>
          </p:txBody>
        </p:sp>
      </p:grpSp>
      <p:sp>
        <p:nvSpPr>
          <p:cNvPr id="13" name="Freeform 13"/>
          <p:cNvSpPr/>
          <p:nvPr/>
        </p:nvSpPr>
        <p:spPr>
          <a:xfrm rot="-10800000" flipH="1" flipV="1">
            <a:off x="15161164" y="6782979"/>
            <a:ext cx="4554872" cy="4873890"/>
          </a:xfrm>
          <a:custGeom>
            <a:avLst/>
            <a:gdLst/>
            <a:ahLst/>
            <a:cxnLst/>
            <a:rect l="l" t="t" r="r" b="b"/>
            <a:pathLst>
              <a:path w="4554872" h="4873890">
                <a:moveTo>
                  <a:pt x="4554872" y="4873890"/>
                </a:moveTo>
                <a:lnTo>
                  <a:pt x="0" y="4873890"/>
                </a:lnTo>
                <a:lnTo>
                  <a:pt x="0" y="0"/>
                </a:lnTo>
                <a:lnTo>
                  <a:pt x="4554872" y="0"/>
                </a:lnTo>
                <a:lnTo>
                  <a:pt x="4554872" y="487389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2132228" y="2343331"/>
            <a:ext cx="14300288" cy="7220345"/>
          </a:xfrm>
          <a:prstGeom prst="rect">
            <a:avLst/>
          </a:prstGeom>
        </p:spPr>
        <p:txBody>
          <a:bodyPr lIns="0" tIns="0" rIns="0" bIns="0" rtlCol="0" anchor="t">
            <a:spAutoFit/>
          </a:bodyPr>
          <a:lstStyle/>
          <a:p>
            <a:pPr algn="just">
              <a:lnSpc>
                <a:spcPts val="5740"/>
              </a:lnSpc>
            </a:pPr>
            <a:r>
              <a:rPr lang="en-US" sz="4100">
                <a:solidFill>
                  <a:srgbClr val="000000"/>
                </a:solidFill>
                <a:latin typeface="More Sugar"/>
              </a:rPr>
              <a:t>Bilangan rasional adalah bilangan yang dapat dinyatakan dengan a/b, dimana a merupakan bilangan bulat dan b merupakan bilangan bulat ≠ 0,</a:t>
            </a:r>
          </a:p>
          <a:p>
            <a:pPr algn="just">
              <a:lnSpc>
                <a:spcPts val="5740"/>
              </a:lnSpc>
            </a:pPr>
            <a:r>
              <a:rPr lang="en-US" sz="4100">
                <a:solidFill>
                  <a:srgbClr val="000000"/>
                </a:solidFill>
                <a:latin typeface="More Sugar"/>
              </a:rPr>
              <a:t>mengapa demikian?? </a:t>
            </a:r>
          </a:p>
          <a:p>
            <a:pPr algn="just">
              <a:lnSpc>
                <a:spcPts val="5740"/>
              </a:lnSpc>
            </a:pPr>
            <a:endParaRPr lang="en-US" sz="4100">
              <a:solidFill>
                <a:srgbClr val="000000"/>
              </a:solidFill>
              <a:latin typeface="More Sugar"/>
            </a:endParaRPr>
          </a:p>
          <a:p>
            <a:pPr algn="just">
              <a:lnSpc>
                <a:spcPts val="5740"/>
              </a:lnSpc>
            </a:pPr>
            <a:r>
              <a:rPr lang="en-US" sz="4100">
                <a:solidFill>
                  <a:srgbClr val="000000"/>
                </a:solidFill>
                <a:latin typeface="More Sugar"/>
              </a:rPr>
              <a:t>Jika 2/0 = (~) maka hasilnya tidak akan terdeteksi dan bukan termasuk kedalam bilangan rasional.</a:t>
            </a:r>
          </a:p>
          <a:p>
            <a:pPr algn="just">
              <a:lnSpc>
                <a:spcPts val="5740"/>
              </a:lnSpc>
              <a:spcBef>
                <a:spcPct val="0"/>
              </a:spcBef>
            </a:pPr>
            <a:r>
              <a:rPr lang="en-US" sz="4100">
                <a:solidFill>
                  <a:srgbClr val="000000"/>
                </a:solidFill>
                <a:latin typeface="More Sugar"/>
              </a:rPr>
              <a:t>Pada bilangan rasional a disebut sebagai pembilang dan b disebut sebagai penyebut dan suatu himpunan bilangan rasional dilambangkan dengan lambang Q</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463353" y="1028700"/>
            <a:ext cx="16795947" cy="8904367"/>
            <a:chOff x="0" y="0"/>
            <a:chExt cx="4423624" cy="2345183"/>
          </a:xfrm>
        </p:grpSpPr>
        <p:sp>
          <p:nvSpPr>
            <p:cNvPr id="3" name="Freeform 3"/>
            <p:cNvSpPr/>
            <p:nvPr/>
          </p:nvSpPr>
          <p:spPr>
            <a:xfrm>
              <a:off x="0" y="0"/>
              <a:ext cx="4423624" cy="2345183"/>
            </a:xfrm>
            <a:custGeom>
              <a:avLst/>
              <a:gdLst/>
              <a:ahLst/>
              <a:cxnLst/>
              <a:rect l="l" t="t" r="r" b="b"/>
              <a:pathLst>
                <a:path w="4423624" h="2345183">
                  <a:moveTo>
                    <a:pt x="23508" y="0"/>
                  </a:moveTo>
                  <a:lnTo>
                    <a:pt x="4400116" y="0"/>
                  </a:lnTo>
                  <a:cubicBezTo>
                    <a:pt x="4406350" y="0"/>
                    <a:pt x="4412330" y="2477"/>
                    <a:pt x="4416739" y="6885"/>
                  </a:cubicBezTo>
                  <a:cubicBezTo>
                    <a:pt x="4421147" y="11294"/>
                    <a:pt x="4423624" y="17273"/>
                    <a:pt x="4423624" y="23508"/>
                  </a:cubicBezTo>
                  <a:lnTo>
                    <a:pt x="4423624" y="2321675"/>
                  </a:lnTo>
                  <a:cubicBezTo>
                    <a:pt x="4423624" y="2334658"/>
                    <a:pt x="4413099" y="2345183"/>
                    <a:pt x="4400116" y="2345183"/>
                  </a:cubicBezTo>
                  <a:lnTo>
                    <a:pt x="23508" y="2345183"/>
                  </a:lnTo>
                  <a:cubicBezTo>
                    <a:pt x="10525" y="2345183"/>
                    <a:pt x="0" y="2334658"/>
                    <a:pt x="0" y="2321675"/>
                  </a:cubicBezTo>
                  <a:lnTo>
                    <a:pt x="0" y="23508"/>
                  </a:lnTo>
                  <a:cubicBezTo>
                    <a:pt x="0" y="10525"/>
                    <a:pt x="10525" y="0"/>
                    <a:pt x="23508" y="0"/>
                  </a:cubicBezTo>
                  <a:close/>
                </a:path>
              </a:pathLst>
            </a:custGeom>
            <a:solidFill>
              <a:srgbClr val="FAE8E0"/>
            </a:solidFill>
          </p:spPr>
        </p:sp>
        <p:sp>
          <p:nvSpPr>
            <p:cNvPr id="4" name="TextBox 4"/>
            <p:cNvSpPr txBox="1"/>
            <p:nvPr/>
          </p:nvSpPr>
          <p:spPr>
            <a:xfrm>
              <a:off x="0" y="-38100"/>
              <a:ext cx="4423624" cy="238328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4763203" cy="5096812"/>
          </a:xfrm>
          <a:custGeom>
            <a:avLst/>
            <a:gdLst/>
            <a:ahLst/>
            <a:cxnLst/>
            <a:rect l="l" t="t" r="r" b="b"/>
            <a:pathLst>
              <a:path w="4763203" h="5096812">
                <a:moveTo>
                  <a:pt x="4763203" y="5096812"/>
                </a:moveTo>
                <a:lnTo>
                  <a:pt x="0" y="5096812"/>
                </a:lnTo>
                <a:lnTo>
                  <a:pt x="0" y="0"/>
                </a:lnTo>
                <a:lnTo>
                  <a:pt x="4763203" y="0"/>
                </a:lnTo>
                <a:lnTo>
                  <a:pt x="4763203" y="5096812"/>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959321" y="381255"/>
            <a:ext cx="2699113" cy="1641060"/>
          </a:xfrm>
          <a:custGeom>
            <a:avLst/>
            <a:gdLst/>
            <a:ahLst/>
            <a:cxnLst/>
            <a:rect l="l" t="t" r="r" b="b"/>
            <a:pathLst>
              <a:path w="2699113" h="1641060">
                <a:moveTo>
                  <a:pt x="0" y="0"/>
                </a:moveTo>
                <a:lnTo>
                  <a:pt x="2699113" y="0"/>
                </a:lnTo>
                <a:lnTo>
                  <a:pt x="2699113"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4864308" y="5454794"/>
            <a:ext cx="3619762" cy="4832206"/>
          </a:xfrm>
          <a:custGeom>
            <a:avLst/>
            <a:gdLst/>
            <a:ahLst/>
            <a:cxnLst/>
            <a:rect l="l" t="t" r="r" b="b"/>
            <a:pathLst>
              <a:path w="3619762" h="4832206">
                <a:moveTo>
                  <a:pt x="0" y="0"/>
                </a:moveTo>
                <a:lnTo>
                  <a:pt x="3619762" y="0"/>
                </a:lnTo>
                <a:lnTo>
                  <a:pt x="3619762" y="4832206"/>
                </a:lnTo>
                <a:lnTo>
                  <a:pt x="0" y="48322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8" name="Group 8"/>
          <p:cNvGrpSpPr/>
          <p:nvPr/>
        </p:nvGrpSpPr>
        <p:grpSpPr>
          <a:xfrm>
            <a:off x="2849700" y="351654"/>
            <a:ext cx="6901178" cy="1354092"/>
            <a:chOff x="0" y="0"/>
            <a:chExt cx="9201570" cy="1805457"/>
          </a:xfrm>
        </p:grpSpPr>
        <p:grpSp>
          <p:nvGrpSpPr>
            <p:cNvPr id="9" name="Group 9"/>
            <p:cNvGrpSpPr/>
            <p:nvPr/>
          </p:nvGrpSpPr>
          <p:grpSpPr>
            <a:xfrm>
              <a:off x="122042" y="0"/>
              <a:ext cx="8957487" cy="1805457"/>
              <a:chOff x="0" y="0"/>
              <a:chExt cx="2362040" cy="476089"/>
            </a:xfrm>
          </p:grpSpPr>
          <p:sp>
            <p:nvSpPr>
              <p:cNvPr id="10" name="Freeform 10"/>
              <p:cNvSpPr/>
              <p:nvPr/>
            </p:nvSpPr>
            <p:spPr>
              <a:xfrm>
                <a:off x="0" y="0"/>
                <a:ext cx="2362040" cy="476089"/>
              </a:xfrm>
              <a:custGeom>
                <a:avLst/>
                <a:gdLst/>
                <a:ahLst/>
                <a:cxnLst/>
                <a:rect l="l" t="t" r="r" b="b"/>
                <a:pathLst>
                  <a:path w="2362040" h="476089">
                    <a:moveTo>
                      <a:pt x="54879" y="0"/>
                    </a:moveTo>
                    <a:lnTo>
                      <a:pt x="2307161" y="0"/>
                    </a:lnTo>
                    <a:cubicBezTo>
                      <a:pt x="2337470" y="0"/>
                      <a:pt x="2362040" y="24570"/>
                      <a:pt x="2362040" y="54879"/>
                    </a:cubicBezTo>
                    <a:lnTo>
                      <a:pt x="2362040" y="421210"/>
                    </a:lnTo>
                    <a:cubicBezTo>
                      <a:pt x="2362040" y="435765"/>
                      <a:pt x="2356258" y="449723"/>
                      <a:pt x="2345966" y="460015"/>
                    </a:cubicBezTo>
                    <a:cubicBezTo>
                      <a:pt x="2335674" y="470307"/>
                      <a:pt x="2321715" y="476089"/>
                      <a:pt x="2307161" y="476089"/>
                    </a:cubicBezTo>
                    <a:lnTo>
                      <a:pt x="54879" y="476089"/>
                    </a:lnTo>
                    <a:cubicBezTo>
                      <a:pt x="24570" y="476089"/>
                      <a:pt x="0" y="451519"/>
                      <a:pt x="0" y="421210"/>
                    </a:cubicBezTo>
                    <a:lnTo>
                      <a:pt x="0" y="54879"/>
                    </a:lnTo>
                    <a:cubicBezTo>
                      <a:pt x="0" y="40324"/>
                      <a:pt x="5782" y="26365"/>
                      <a:pt x="16074" y="16074"/>
                    </a:cubicBezTo>
                    <a:cubicBezTo>
                      <a:pt x="26365" y="5782"/>
                      <a:pt x="40324" y="0"/>
                      <a:pt x="54879" y="0"/>
                    </a:cubicBezTo>
                    <a:close/>
                  </a:path>
                </a:pathLst>
              </a:custGeom>
              <a:solidFill>
                <a:srgbClr val="548B89"/>
              </a:solidFill>
            </p:spPr>
          </p:sp>
          <p:sp>
            <p:nvSpPr>
              <p:cNvPr id="11" name="TextBox 11"/>
              <p:cNvSpPr txBox="1"/>
              <p:nvPr/>
            </p:nvSpPr>
            <p:spPr>
              <a:xfrm>
                <a:off x="0" y="-38100"/>
                <a:ext cx="2362040" cy="51418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0" y="143672"/>
              <a:ext cx="9201570" cy="1394288"/>
            </a:xfrm>
            <a:prstGeom prst="rect">
              <a:avLst/>
            </a:prstGeom>
          </p:spPr>
          <p:txBody>
            <a:bodyPr lIns="0" tIns="0" rIns="0" bIns="0" rtlCol="0" anchor="t">
              <a:spAutoFit/>
            </a:bodyPr>
            <a:lstStyle/>
            <a:p>
              <a:pPr algn="ctr">
                <a:lnSpc>
                  <a:spcPts val="8758"/>
                </a:lnSpc>
              </a:pPr>
              <a:r>
                <a:rPr lang="en-US" sz="6256">
                  <a:solidFill>
                    <a:srgbClr val="FFFFFF"/>
                  </a:solidFill>
                  <a:latin typeface="More Sugar"/>
                </a:rPr>
                <a:t>Contohnya :</a:t>
              </a:r>
            </a:p>
          </p:txBody>
        </p:sp>
      </p:grpSp>
      <p:sp>
        <p:nvSpPr>
          <p:cNvPr id="13" name="TextBox 13"/>
          <p:cNvSpPr txBox="1"/>
          <p:nvPr/>
        </p:nvSpPr>
        <p:spPr>
          <a:xfrm>
            <a:off x="920440" y="1718677"/>
            <a:ext cx="15559345" cy="7457738"/>
          </a:xfrm>
          <a:prstGeom prst="rect">
            <a:avLst/>
          </a:prstGeom>
        </p:spPr>
        <p:txBody>
          <a:bodyPr lIns="0" tIns="0" rIns="0" bIns="0" rtlCol="0" anchor="t">
            <a:spAutoFit/>
          </a:bodyPr>
          <a:lstStyle/>
          <a:p>
            <a:pPr algn="just">
              <a:lnSpc>
                <a:spcPts val="4200"/>
              </a:lnSpc>
            </a:pPr>
            <a:r>
              <a:rPr lang="en-US" sz="3000">
                <a:solidFill>
                  <a:srgbClr val="000000"/>
                </a:solidFill>
                <a:latin typeface="More Sugar"/>
              </a:rPr>
              <a:t>1/2, 3/2, 7/2, ini termasuk ke dalam bilangan rasional, mengapa demikian? Karena hasil dari 3 pecahan tersebut bisa terdeteksi yaitu mengasilkan pecahan desimal, dimana menghasilkan 0,5 , 1,5 dan 3,5. Blangan tersebut bisa diubah kedalam bilangan pecahan persentase dengan cara:</a:t>
            </a:r>
          </a:p>
          <a:p>
            <a:pPr algn="just">
              <a:lnSpc>
                <a:spcPts val="4200"/>
              </a:lnSpc>
            </a:pPr>
            <a:r>
              <a:rPr lang="en-US" sz="3000">
                <a:solidFill>
                  <a:srgbClr val="000000"/>
                </a:solidFill>
                <a:latin typeface="More Sugar"/>
              </a:rPr>
              <a:t>0,5 = 5/10 × 10/10 = 50/100 = 50%</a:t>
            </a:r>
          </a:p>
          <a:p>
            <a:pPr algn="just">
              <a:lnSpc>
                <a:spcPts val="4200"/>
              </a:lnSpc>
            </a:pPr>
            <a:r>
              <a:rPr lang="en-US" sz="3000">
                <a:solidFill>
                  <a:srgbClr val="000000"/>
                </a:solidFill>
                <a:latin typeface="More Sugar"/>
              </a:rPr>
              <a:t>1,5 = 15/10 × 10/10 = 150/100 = 150%</a:t>
            </a:r>
          </a:p>
          <a:p>
            <a:pPr algn="just">
              <a:lnSpc>
                <a:spcPts val="4200"/>
              </a:lnSpc>
            </a:pPr>
            <a:r>
              <a:rPr lang="en-US" sz="3000">
                <a:solidFill>
                  <a:srgbClr val="000000"/>
                </a:solidFill>
                <a:latin typeface="More Sugar"/>
              </a:rPr>
              <a:t>3,5 = 35/10 × 10/10 = 350/100 = 350%</a:t>
            </a:r>
          </a:p>
          <a:p>
            <a:pPr algn="just">
              <a:lnSpc>
                <a:spcPts val="4200"/>
              </a:lnSpc>
            </a:pPr>
            <a:endParaRPr lang="en-US" sz="3000">
              <a:solidFill>
                <a:srgbClr val="000000"/>
              </a:solidFill>
              <a:latin typeface="More Sugar"/>
            </a:endParaRPr>
          </a:p>
          <a:p>
            <a:pPr algn="just">
              <a:lnSpc>
                <a:spcPts val="4200"/>
              </a:lnSpc>
            </a:pPr>
            <a:r>
              <a:rPr lang="en-US" sz="3000">
                <a:solidFill>
                  <a:srgbClr val="000000"/>
                </a:solidFill>
                <a:latin typeface="More Sugar"/>
              </a:rPr>
              <a:t>Dan bilangan rasional bisa ditulis sebagai desimal yang deret angkanya berulang secara teratur atau bilangan desimal yang berhenti.</a:t>
            </a:r>
          </a:p>
          <a:p>
            <a:pPr algn="just">
              <a:lnSpc>
                <a:spcPts val="4200"/>
              </a:lnSpc>
            </a:pPr>
            <a:r>
              <a:rPr lang="en-US" sz="3000">
                <a:solidFill>
                  <a:srgbClr val="000000"/>
                </a:solidFill>
                <a:latin typeface="More Sugar"/>
              </a:rPr>
              <a:t>Contohnya: </a:t>
            </a:r>
          </a:p>
          <a:p>
            <a:pPr algn="just">
              <a:lnSpc>
                <a:spcPts val="4200"/>
              </a:lnSpc>
            </a:pPr>
            <a:r>
              <a:rPr lang="en-US" sz="3000">
                <a:solidFill>
                  <a:srgbClr val="000000"/>
                </a:solidFill>
                <a:latin typeface="More Sugar"/>
              </a:rPr>
              <a:t>Dalam deret angka berhenti yaitu 0,5 , 1,5 , dann 3,5.</a:t>
            </a:r>
          </a:p>
          <a:p>
            <a:pPr algn="just">
              <a:lnSpc>
                <a:spcPts val="4200"/>
              </a:lnSpc>
            </a:pPr>
            <a:r>
              <a:rPr lang="en-US" sz="3000">
                <a:solidFill>
                  <a:srgbClr val="000000"/>
                </a:solidFill>
                <a:latin typeface="More Sugar"/>
              </a:rPr>
              <a:t>Dalam deret angka yang berulang secara teratur yaitu 0, 3333… , 1, 090909… dan 0,22222 merupakan hasil dari 1/13, 12/11 dan 2/9.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590959" cy="8922606"/>
            <a:chOff x="0" y="0"/>
            <a:chExt cx="4369635" cy="2349987"/>
          </a:xfrm>
        </p:grpSpPr>
        <p:sp>
          <p:nvSpPr>
            <p:cNvPr id="3" name="Freeform 3"/>
            <p:cNvSpPr/>
            <p:nvPr/>
          </p:nvSpPr>
          <p:spPr>
            <a:xfrm>
              <a:off x="0" y="0"/>
              <a:ext cx="4369635" cy="2349987"/>
            </a:xfrm>
            <a:custGeom>
              <a:avLst/>
              <a:gdLst/>
              <a:ahLst/>
              <a:cxnLst/>
              <a:rect l="l" t="t" r="r" b="b"/>
              <a:pathLst>
                <a:path w="4369635" h="2349987">
                  <a:moveTo>
                    <a:pt x="23798" y="0"/>
                  </a:moveTo>
                  <a:lnTo>
                    <a:pt x="4345837" y="0"/>
                  </a:lnTo>
                  <a:cubicBezTo>
                    <a:pt x="4352149" y="0"/>
                    <a:pt x="4358202" y="2507"/>
                    <a:pt x="4362665" y="6970"/>
                  </a:cubicBezTo>
                  <a:cubicBezTo>
                    <a:pt x="4367128" y="11433"/>
                    <a:pt x="4369635" y="17487"/>
                    <a:pt x="4369635" y="23798"/>
                  </a:cubicBezTo>
                  <a:lnTo>
                    <a:pt x="4369635" y="2326188"/>
                  </a:lnTo>
                  <a:cubicBezTo>
                    <a:pt x="4369635" y="2332500"/>
                    <a:pt x="4367128" y="2338553"/>
                    <a:pt x="4362665" y="2343016"/>
                  </a:cubicBezTo>
                  <a:cubicBezTo>
                    <a:pt x="4358202" y="2347479"/>
                    <a:pt x="4352149" y="2349987"/>
                    <a:pt x="4345837" y="2349987"/>
                  </a:cubicBezTo>
                  <a:lnTo>
                    <a:pt x="23798" y="2349987"/>
                  </a:lnTo>
                  <a:cubicBezTo>
                    <a:pt x="10655" y="2349987"/>
                    <a:pt x="0" y="2339332"/>
                    <a:pt x="0" y="2326188"/>
                  </a:cubicBezTo>
                  <a:lnTo>
                    <a:pt x="0" y="23798"/>
                  </a:lnTo>
                  <a:cubicBezTo>
                    <a:pt x="0" y="17487"/>
                    <a:pt x="2507" y="11433"/>
                    <a:pt x="6970" y="6970"/>
                  </a:cubicBezTo>
                  <a:cubicBezTo>
                    <a:pt x="11433" y="2507"/>
                    <a:pt x="17487" y="0"/>
                    <a:pt x="23798" y="0"/>
                  </a:cubicBezTo>
                  <a:close/>
                </a:path>
              </a:pathLst>
            </a:custGeom>
            <a:solidFill>
              <a:srgbClr val="FAE8E0"/>
            </a:solidFill>
          </p:spPr>
        </p:sp>
        <p:sp>
          <p:nvSpPr>
            <p:cNvPr id="4" name="TextBox 4"/>
            <p:cNvSpPr txBox="1"/>
            <p:nvPr/>
          </p:nvSpPr>
          <p:spPr>
            <a:xfrm>
              <a:off x="0" y="-38100"/>
              <a:ext cx="4369635" cy="238808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4992057" cy="5341695"/>
          </a:xfrm>
          <a:custGeom>
            <a:avLst/>
            <a:gdLst/>
            <a:ahLst/>
            <a:cxnLst/>
            <a:rect l="l" t="t" r="r" b="b"/>
            <a:pathLst>
              <a:path w="4992057" h="5341695">
                <a:moveTo>
                  <a:pt x="4992057" y="5341695"/>
                </a:moveTo>
                <a:lnTo>
                  <a:pt x="0" y="5341695"/>
                </a:lnTo>
                <a:lnTo>
                  <a:pt x="0" y="0"/>
                </a:lnTo>
                <a:lnTo>
                  <a:pt x="4992057" y="0"/>
                </a:lnTo>
                <a:lnTo>
                  <a:pt x="4992057" y="5341695"/>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7090257" y="215676"/>
            <a:ext cx="4960000" cy="1908448"/>
            <a:chOff x="0" y="0"/>
            <a:chExt cx="2643440" cy="1017110"/>
          </a:xfrm>
        </p:grpSpPr>
        <p:sp>
          <p:nvSpPr>
            <p:cNvPr id="7" name="Freeform 7"/>
            <p:cNvSpPr/>
            <p:nvPr/>
          </p:nvSpPr>
          <p:spPr>
            <a:xfrm>
              <a:off x="0" y="0"/>
              <a:ext cx="2643440" cy="1017110"/>
            </a:xfrm>
            <a:custGeom>
              <a:avLst/>
              <a:gdLst/>
              <a:ahLst/>
              <a:cxnLst/>
              <a:rect l="l" t="t" r="r" b="b"/>
              <a:pathLst>
                <a:path w="2643440" h="1017110">
                  <a:moveTo>
                    <a:pt x="79604" y="0"/>
                  </a:moveTo>
                  <a:lnTo>
                    <a:pt x="2563835" y="0"/>
                  </a:lnTo>
                  <a:cubicBezTo>
                    <a:pt x="2607800" y="0"/>
                    <a:pt x="2643440" y="35640"/>
                    <a:pt x="2643440" y="79604"/>
                  </a:cubicBezTo>
                  <a:lnTo>
                    <a:pt x="2643440" y="937506"/>
                  </a:lnTo>
                  <a:cubicBezTo>
                    <a:pt x="2643440" y="981470"/>
                    <a:pt x="2607800" y="1017110"/>
                    <a:pt x="2563835" y="1017110"/>
                  </a:cubicBezTo>
                  <a:lnTo>
                    <a:pt x="79604" y="1017110"/>
                  </a:lnTo>
                  <a:cubicBezTo>
                    <a:pt x="35640" y="1017110"/>
                    <a:pt x="0" y="981470"/>
                    <a:pt x="0" y="937506"/>
                  </a:cubicBezTo>
                  <a:lnTo>
                    <a:pt x="0" y="79604"/>
                  </a:lnTo>
                  <a:cubicBezTo>
                    <a:pt x="0" y="35640"/>
                    <a:pt x="35640" y="0"/>
                    <a:pt x="79604" y="0"/>
                  </a:cubicBezTo>
                  <a:close/>
                </a:path>
              </a:pathLst>
            </a:custGeom>
            <a:solidFill>
              <a:srgbClr val="548B89"/>
            </a:solidFill>
          </p:spPr>
        </p:sp>
        <p:sp>
          <p:nvSpPr>
            <p:cNvPr id="8" name="TextBox 8"/>
            <p:cNvSpPr txBox="1"/>
            <p:nvPr/>
          </p:nvSpPr>
          <p:spPr>
            <a:xfrm>
              <a:off x="0" y="-38100"/>
              <a:ext cx="2643440" cy="1055210"/>
            </a:xfrm>
            <a:prstGeom prst="rect">
              <a:avLst/>
            </a:prstGeom>
          </p:spPr>
          <p:txBody>
            <a:bodyPr lIns="31293" tIns="31293" rIns="31293" bIns="31293" rtlCol="0" anchor="ctr"/>
            <a:lstStyle/>
            <a:p>
              <a:pPr algn="ctr">
                <a:lnSpc>
                  <a:spcPts val="2659"/>
                </a:lnSpc>
              </a:pPr>
              <a:endParaRPr/>
            </a:p>
          </p:txBody>
        </p:sp>
      </p:grpSp>
      <p:sp>
        <p:nvSpPr>
          <p:cNvPr id="9" name="TextBox 9"/>
          <p:cNvSpPr txBox="1"/>
          <p:nvPr/>
        </p:nvSpPr>
        <p:spPr>
          <a:xfrm>
            <a:off x="7293875" y="366642"/>
            <a:ext cx="4552765" cy="1511265"/>
          </a:xfrm>
          <a:prstGeom prst="rect">
            <a:avLst/>
          </a:prstGeom>
        </p:spPr>
        <p:txBody>
          <a:bodyPr lIns="0" tIns="0" rIns="0" bIns="0" rtlCol="0" anchor="t">
            <a:spAutoFit/>
          </a:bodyPr>
          <a:lstStyle/>
          <a:p>
            <a:pPr algn="ctr">
              <a:lnSpc>
                <a:spcPts val="6036"/>
              </a:lnSpc>
            </a:pPr>
            <a:r>
              <a:rPr lang="en-US" sz="4312">
                <a:solidFill>
                  <a:srgbClr val="FFFFFF"/>
                </a:solidFill>
                <a:latin typeface="More Sugar"/>
              </a:rPr>
              <a:t>Rasio dalam Bilangan Rasional</a:t>
            </a:r>
          </a:p>
        </p:txBody>
      </p:sp>
      <p:sp>
        <p:nvSpPr>
          <p:cNvPr id="10" name="TextBox 10"/>
          <p:cNvSpPr txBox="1"/>
          <p:nvPr/>
        </p:nvSpPr>
        <p:spPr>
          <a:xfrm>
            <a:off x="1274778" y="2057449"/>
            <a:ext cx="16098803" cy="7535868"/>
          </a:xfrm>
          <a:prstGeom prst="rect">
            <a:avLst/>
          </a:prstGeom>
        </p:spPr>
        <p:txBody>
          <a:bodyPr lIns="0" tIns="0" rIns="0" bIns="0" rtlCol="0" anchor="t">
            <a:spAutoFit/>
          </a:bodyPr>
          <a:lstStyle/>
          <a:p>
            <a:pPr algn="just">
              <a:lnSpc>
                <a:spcPts val="4620"/>
              </a:lnSpc>
            </a:pPr>
            <a:r>
              <a:rPr lang="en-US" sz="3300">
                <a:solidFill>
                  <a:srgbClr val="000000"/>
                </a:solidFill>
                <a:latin typeface="More Sugar"/>
              </a:rPr>
              <a:t>Dalam kehidupan sehari-hari, kita sering melakukan proses membandingkan. Contohnya kita  membandingkan tinggi badan seseorang, membandingkan berat suatu benda, dan bisa juga membandingkan besar kecil. Biasanya kita akan mengatakan "lebih besar", " lebih berat", "lebih ringan", " lebih tinggi ", dan lain sebagainya. Dengan mengatakan kata "lebih" berarti kita telah melakukan perbandingan. </a:t>
            </a:r>
          </a:p>
          <a:p>
            <a:pPr algn="just">
              <a:lnSpc>
                <a:spcPts val="4620"/>
              </a:lnSpc>
            </a:pPr>
            <a:endParaRPr lang="en-US" sz="3300">
              <a:solidFill>
                <a:srgbClr val="000000"/>
              </a:solidFill>
              <a:latin typeface="More Sugar"/>
            </a:endParaRPr>
          </a:p>
          <a:p>
            <a:pPr algn="just">
              <a:lnSpc>
                <a:spcPts val="4620"/>
              </a:lnSpc>
            </a:pPr>
            <a:r>
              <a:rPr lang="en-US" sz="3300">
                <a:solidFill>
                  <a:srgbClr val="000000"/>
                </a:solidFill>
                <a:latin typeface="More Sugar"/>
              </a:rPr>
              <a:t>Jika dilihat dari segi kegunaan dalam suatu perusahaan, "Rasio merupakan alat ukur yang digunakan dalam perusahaan untuk menganalisis laporan keuangan. Rasio menggambarkan suatu hubungan atau pertimbangan antara suatu jumlah tertentu dengan jumlah yang lain." </a:t>
            </a:r>
          </a:p>
          <a:p>
            <a:pPr algn="just">
              <a:lnSpc>
                <a:spcPts val="4620"/>
              </a:lnSpc>
            </a:pPr>
            <a:r>
              <a:rPr lang="en-US" sz="3300">
                <a:solidFill>
                  <a:srgbClr val="000000"/>
                </a:solidFill>
                <a:latin typeface="More Sugar"/>
              </a:rPr>
              <a:t>Dapat disimpulkan, "rasio atau perbandingan itu adalah proses membandingkan dua atau lebih besaran yang sejenis".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590959" cy="8922606"/>
            <a:chOff x="0" y="0"/>
            <a:chExt cx="4369635" cy="2349987"/>
          </a:xfrm>
        </p:grpSpPr>
        <p:sp>
          <p:nvSpPr>
            <p:cNvPr id="3" name="Freeform 3"/>
            <p:cNvSpPr/>
            <p:nvPr/>
          </p:nvSpPr>
          <p:spPr>
            <a:xfrm>
              <a:off x="0" y="0"/>
              <a:ext cx="4369635" cy="2349987"/>
            </a:xfrm>
            <a:custGeom>
              <a:avLst/>
              <a:gdLst/>
              <a:ahLst/>
              <a:cxnLst/>
              <a:rect l="l" t="t" r="r" b="b"/>
              <a:pathLst>
                <a:path w="4369635" h="2349987">
                  <a:moveTo>
                    <a:pt x="23798" y="0"/>
                  </a:moveTo>
                  <a:lnTo>
                    <a:pt x="4345837" y="0"/>
                  </a:lnTo>
                  <a:cubicBezTo>
                    <a:pt x="4352149" y="0"/>
                    <a:pt x="4358202" y="2507"/>
                    <a:pt x="4362665" y="6970"/>
                  </a:cubicBezTo>
                  <a:cubicBezTo>
                    <a:pt x="4367128" y="11433"/>
                    <a:pt x="4369635" y="17487"/>
                    <a:pt x="4369635" y="23798"/>
                  </a:cubicBezTo>
                  <a:lnTo>
                    <a:pt x="4369635" y="2326188"/>
                  </a:lnTo>
                  <a:cubicBezTo>
                    <a:pt x="4369635" y="2332500"/>
                    <a:pt x="4367128" y="2338553"/>
                    <a:pt x="4362665" y="2343016"/>
                  </a:cubicBezTo>
                  <a:cubicBezTo>
                    <a:pt x="4358202" y="2347479"/>
                    <a:pt x="4352149" y="2349987"/>
                    <a:pt x="4345837" y="2349987"/>
                  </a:cubicBezTo>
                  <a:lnTo>
                    <a:pt x="23798" y="2349987"/>
                  </a:lnTo>
                  <a:cubicBezTo>
                    <a:pt x="10655" y="2349987"/>
                    <a:pt x="0" y="2339332"/>
                    <a:pt x="0" y="2326188"/>
                  </a:cubicBezTo>
                  <a:lnTo>
                    <a:pt x="0" y="23798"/>
                  </a:lnTo>
                  <a:cubicBezTo>
                    <a:pt x="0" y="17487"/>
                    <a:pt x="2507" y="11433"/>
                    <a:pt x="6970" y="6970"/>
                  </a:cubicBezTo>
                  <a:cubicBezTo>
                    <a:pt x="11433" y="2507"/>
                    <a:pt x="17487" y="0"/>
                    <a:pt x="23798" y="0"/>
                  </a:cubicBezTo>
                  <a:close/>
                </a:path>
              </a:pathLst>
            </a:custGeom>
            <a:solidFill>
              <a:srgbClr val="FAE8E0"/>
            </a:solidFill>
          </p:spPr>
        </p:sp>
        <p:sp>
          <p:nvSpPr>
            <p:cNvPr id="4" name="TextBox 4"/>
            <p:cNvSpPr txBox="1"/>
            <p:nvPr/>
          </p:nvSpPr>
          <p:spPr>
            <a:xfrm>
              <a:off x="0" y="-38100"/>
              <a:ext cx="4369635" cy="238808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4992057" cy="5341695"/>
          </a:xfrm>
          <a:custGeom>
            <a:avLst/>
            <a:gdLst/>
            <a:ahLst/>
            <a:cxnLst/>
            <a:rect l="l" t="t" r="r" b="b"/>
            <a:pathLst>
              <a:path w="4992057" h="5341695">
                <a:moveTo>
                  <a:pt x="4992057" y="5341695"/>
                </a:moveTo>
                <a:lnTo>
                  <a:pt x="0" y="5341695"/>
                </a:lnTo>
                <a:lnTo>
                  <a:pt x="0" y="0"/>
                </a:lnTo>
                <a:lnTo>
                  <a:pt x="4992057" y="0"/>
                </a:lnTo>
                <a:lnTo>
                  <a:pt x="4992057" y="5341695"/>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7090257" y="215676"/>
            <a:ext cx="4960000" cy="1908448"/>
            <a:chOff x="0" y="0"/>
            <a:chExt cx="2643440" cy="1017110"/>
          </a:xfrm>
        </p:grpSpPr>
        <p:sp>
          <p:nvSpPr>
            <p:cNvPr id="7" name="Freeform 7"/>
            <p:cNvSpPr/>
            <p:nvPr/>
          </p:nvSpPr>
          <p:spPr>
            <a:xfrm>
              <a:off x="0" y="0"/>
              <a:ext cx="2643440" cy="1017110"/>
            </a:xfrm>
            <a:custGeom>
              <a:avLst/>
              <a:gdLst/>
              <a:ahLst/>
              <a:cxnLst/>
              <a:rect l="l" t="t" r="r" b="b"/>
              <a:pathLst>
                <a:path w="2643440" h="1017110">
                  <a:moveTo>
                    <a:pt x="79604" y="0"/>
                  </a:moveTo>
                  <a:lnTo>
                    <a:pt x="2563835" y="0"/>
                  </a:lnTo>
                  <a:cubicBezTo>
                    <a:pt x="2607800" y="0"/>
                    <a:pt x="2643440" y="35640"/>
                    <a:pt x="2643440" y="79604"/>
                  </a:cubicBezTo>
                  <a:lnTo>
                    <a:pt x="2643440" y="937506"/>
                  </a:lnTo>
                  <a:cubicBezTo>
                    <a:pt x="2643440" y="981470"/>
                    <a:pt x="2607800" y="1017110"/>
                    <a:pt x="2563835" y="1017110"/>
                  </a:cubicBezTo>
                  <a:lnTo>
                    <a:pt x="79604" y="1017110"/>
                  </a:lnTo>
                  <a:cubicBezTo>
                    <a:pt x="35640" y="1017110"/>
                    <a:pt x="0" y="981470"/>
                    <a:pt x="0" y="937506"/>
                  </a:cubicBezTo>
                  <a:lnTo>
                    <a:pt x="0" y="79604"/>
                  </a:lnTo>
                  <a:cubicBezTo>
                    <a:pt x="0" y="35640"/>
                    <a:pt x="35640" y="0"/>
                    <a:pt x="79604" y="0"/>
                  </a:cubicBezTo>
                  <a:close/>
                </a:path>
              </a:pathLst>
            </a:custGeom>
            <a:solidFill>
              <a:srgbClr val="548B89"/>
            </a:solidFill>
          </p:spPr>
        </p:sp>
        <p:sp>
          <p:nvSpPr>
            <p:cNvPr id="8" name="TextBox 8"/>
            <p:cNvSpPr txBox="1"/>
            <p:nvPr/>
          </p:nvSpPr>
          <p:spPr>
            <a:xfrm>
              <a:off x="0" y="-38100"/>
              <a:ext cx="2643440" cy="1055210"/>
            </a:xfrm>
            <a:prstGeom prst="rect">
              <a:avLst/>
            </a:prstGeom>
          </p:spPr>
          <p:txBody>
            <a:bodyPr lIns="31293" tIns="31293" rIns="31293" bIns="31293" rtlCol="0" anchor="ctr"/>
            <a:lstStyle/>
            <a:p>
              <a:pPr algn="ctr">
                <a:lnSpc>
                  <a:spcPts val="2659"/>
                </a:lnSpc>
              </a:pPr>
              <a:endParaRPr/>
            </a:p>
          </p:txBody>
        </p:sp>
      </p:grpSp>
      <p:sp>
        <p:nvSpPr>
          <p:cNvPr id="9" name="TextBox 9"/>
          <p:cNvSpPr txBox="1"/>
          <p:nvPr/>
        </p:nvSpPr>
        <p:spPr>
          <a:xfrm>
            <a:off x="7293875" y="366642"/>
            <a:ext cx="4552765" cy="1511265"/>
          </a:xfrm>
          <a:prstGeom prst="rect">
            <a:avLst/>
          </a:prstGeom>
        </p:spPr>
        <p:txBody>
          <a:bodyPr lIns="0" tIns="0" rIns="0" bIns="0" rtlCol="0" anchor="t">
            <a:spAutoFit/>
          </a:bodyPr>
          <a:lstStyle/>
          <a:p>
            <a:pPr algn="ctr">
              <a:lnSpc>
                <a:spcPts val="6036"/>
              </a:lnSpc>
            </a:pPr>
            <a:r>
              <a:rPr lang="en-US" sz="4312">
                <a:solidFill>
                  <a:srgbClr val="FFFFFF"/>
                </a:solidFill>
                <a:latin typeface="More Sugar"/>
              </a:rPr>
              <a:t>Rasio dalam Bilangan Desimal</a:t>
            </a:r>
          </a:p>
        </p:txBody>
      </p:sp>
      <p:sp>
        <p:nvSpPr>
          <p:cNvPr id="10" name="TextBox 10"/>
          <p:cNvSpPr txBox="1"/>
          <p:nvPr/>
        </p:nvSpPr>
        <p:spPr>
          <a:xfrm>
            <a:off x="1274778" y="2038399"/>
            <a:ext cx="16098803" cy="7737079"/>
          </a:xfrm>
          <a:prstGeom prst="rect">
            <a:avLst/>
          </a:prstGeom>
        </p:spPr>
        <p:txBody>
          <a:bodyPr lIns="0" tIns="0" rIns="0" bIns="0" rtlCol="0" anchor="t">
            <a:spAutoFit/>
          </a:bodyPr>
          <a:lstStyle/>
          <a:p>
            <a:pPr algn="just">
              <a:lnSpc>
                <a:spcPts val="5599"/>
              </a:lnSpc>
            </a:pPr>
            <a:r>
              <a:rPr lang="en-US" sz="3999">
                <a:solidFill>
                  <a:srgbClr val="000000"/>
                </a:solidFill>
                <a:latin typeface="More Sugar"/>
              </a:rPr>
              <a:t>Rasio jika dalam bilangan desimal harus mengetahui nilai tempat dari desimal agar bisa mengetahui perbandingan dari desimal tersebut, dan dalam desimal bisa diubah menjadi sebuah pecahan biasa dikarenakan kita memperhatikan nilai tempat angka dibelakang koma. Nilai tempat pada bilangan desimal, yakni:</a:t>
            </a:r>
          </a:p>
          <a:p>
            <a:pPr algn="just">
              <a:lnSpc>
                <a:spcPts val="5599"/>
              </a:lnSpc>
            </a:pPr>
            <a:r>
              <a:rPr lang="en-US" sz="3999">
                <a:solidFill>
                  <a:srgbClr val="000000"/>
                </a:solidFill>
                <a:latin typeface="More Sugar"/>
              </a:rPr>
              <a:t>Ratusan</a:t>
            </a:r>
          </a:p>
          <a:p>
            <a:pPr algn="just">
              <a:lnSpc>
                <a:spcPts val="5599"/>
              </a:lnSpc>
            </a:pPr>
            <a:r>
              <a:rPr lang="en-US" sz="3999">
                <a:solidFill>
                  <a:srgbClr val="000000"/>
                </a:solidFill>
                <a:latin typeface="More Sugar"/>
              </a:rPr>
              <a:t>Puluhan</a:t>
            </a:r>
          </a:p>
          <a:p>
            <a:pPr algn="just">
              <a:lnSpc>
                <a:spcPts val="5599"/>
              </a:lnSpc>
            </a:pPr>
            <a:r>
              <a:rPr lang="en-US" sz="3999">
                <a:solidFill>
                  <a:srgbClr val="000000"/>
                </a:solidFill>
                <a:latin typeface="More Sugar"/>
              </a:rPr>
              <a:t>Satuan</a:t>
            </a:r>
          </a:p>
          <a:p>
            <a:pPr algn="just">
              <a:lnSpc>
                <a:spcPts val="5599"/>
              </a:lnSpc>
            </a:pPr>
            <a:r>
              <a:rPr lang="en-US" sz="3999">
                <a:solidFill>
                  <a:srgbClr val="000000"/>
                </a:solidFill>
                <a:latin typeface="More Sugar"/>
              </a:rPr>
              <a:t>Persepuluh</a:t>
            </a:r>
          </a:p>
          <a:p>
            <a:pPr algn="just">
              <a:lnSpc>
                <a:spcPts val="5599"/>
              </a:lnSpc>
            </a:pPr>
            <a:r>
              <a:rPr lang="en-US" sz="3999">
                <a:solidFill>
                  <a:srgbClr val="000000"/>
                </a:solidFill>
                <a:latin typeface="More Sugar"/>
              </a:rPr>
              <a:t>Perseratus </a:t>
            </a:r>
          </a:p>
          <a:p>
            <a:pPr algn="just">
              <a:lnSpc>
                <a:spcPts val="5599"/>
              </a:lnSpc>
            </a:pPr>
            <a:r>
              <a:rPr lang="en-US" sz="3999">
                <a:solidFill>
                  <a:srgbClr val="000000"/>
                </a:solidFill>
                <a:latin typeface="More Sugar"/>
              </a:rPr>
              <a:t>Perseribu</a:t>
            </a:r>
          </a:p>
        </p:txBody>
      </p:sp>
      <p:sp>
        <p:nvSpPr>
          <p:cNvPr id="11" name="Freeform 11"/>
          <p:cNvSpPr/>
          <p:nvPr/>
        </p:nvSpPr>
        <p:spPr>
          <a:xfrm>
            <a:off x="14583016" y="5143500"/>
            <a:ext cx="3838203" cy="5123814"/>
          </a:xfrm>
          <a:custGeom>
            <a:avLst/>
            <a:gdLst/>
            <a:ahLst/>
            <a:cxnLst/>
            <a:rect l="l" t="t" r="r" b="b"/>
            <a:pathLst>
              <a:path w="3838203" h="5123814">
                <a:moveTo>
                  <a:pt x="0" y="0"/>
                </a:moveTo>
                <a:lnTo>
                  <a:pt x="3838202" y="0"/>
                </a:lnTo>
                <a:lnTo>
                  <a:pt x="3838202" y="5123814"/>
                </a:lnTo>
                <a:lnTo>
                  <a:pt x="0" y="51238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590959" cy="8922606"/>
            <a:chOff x="0" y="0"/>
            <a:chExt cx="4369635" cy="2349987"/>
          </a:xfrm>
        </p:grpSpPr>
        <p:sp>
          <p:nvSpPr>
            <p:cNvPr id="3" name="Freeform 3"/>
            <p:cNvSpPr/>
            <p:nvPr/>
          </p:nvSpPr>
          <p:spPr>
            <a:xfrm>
              <a:off x="0" y="0"/>
              <a:ext cx="4369635" cy="2349987"/>
            </a:xfrm>
            <a:custGeom>
              <a:avLst/>
              <a:gdLst/>
              <a:ahLst/>
              <a:cxnLst/>
              <a:rect l="l" t="t" r="r" b="b"/>
              <a:pathLst>
                <a:path w="4369635" h="2349987">
                  <a:moveTo>
                    <a:pt x="23798" y="0"/>
                  </a:moveTo>
                  <a:lnTo>
                    <a:pt x="4345837" y="0"/>
                  </a:lnTo>
                  <a:cubicBezTo>
                    <a:pt x="4352149" y="0"/>
                    <a:pt x="4358202" y="2507"/>
                    <a:pt x="4362665" y="6970"/>
                  </a:cubicBezTo>
                  <a:cubicBezTo>
                    <a:pt x="4367128" y="11433"/>
                    <a:pt x="4369635" y="17487"/>
                    <a:pt x="4369635" y="23798"/>
                  </a:cubicBezTo>
                  <a:lnTo>
                    <a:pt x="4369635" y="2326188"/>
                  </a:lnTo>
                  <a:cubicBezTo>
                    <a:pt x="4369635" y="2332500"/>
                    <a:pt x="4367128" y="2338553"/>
                    <a:pt x="4362665" y="2343016"/>
                  </a:cubicBezTo>
                  <a:cubicBezTo>
                    <a:pt x="4358202" y="2347479"/>
                    <a:pt x="4352149" y="2349987"/>
                    <a:pt x="4345837" y="2349987"/>
                  </a:cubicBezTo>
                  <a:lnTo>
                    <a:pt x="23798" y="2349987"/>
                  </a:lnTo>
                  <a:cubicBezTo>
                    <a:pt x="10655" y="2349987"/>
                    <a:pt x="0" y="2339332"/>
                    <a:pt x="0" y="2326188"/>
                  </a:cubicBezTo>
                  <a:lnTo>
                    <a:pt x="0" y="23798"/>
                  </a:lnTo>
                  <a:cubicBezTo>
                    <a:pt x="0" y="17487"/>
                    <a:pt x="2507" y="11433"/>
                    <a:pt x="6970" y="6970"/>
                  </a:cubicBezTo>
                  <a:cubicBezTo>
                    <a:pt x="11433" y="2507"/>
                    <a:pt x="17487" y="0"/>
                    <a:pt x="23798" y="0"/>
                  </a:cubicBezTo>
                  <a:close/>
                </a:path>
              </a:pathLst>
            </a:custGeom>
            <a:solidFill>
              <a:srgbClr val="FAE8E0"/>
            </a:solidFill>
          </p:spPr>
        </p:sp>
        <p:sp>
          <p:nvSpPr>
            <p:cNvPr id="4" name="TextBox 4"/>
            <p:cNvSpPr txBox="1"/>
            <p:nvPr/>
          </p:nvSpPr>
          <p:spPr>
            <a:xfrm>
              <a:off x="0" y="-38100"/>
              <a:ext cx="4369635" cy="238808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4992057" cy="5341695"/>
          </a:xfrm>
          <a:custGeom>
            <a:avLst/>
            <a:gdLst/>
            <a:ahLst/>
            <a:cxnLst/>
            <a:rect l="l" t="t" r="r" b="b"/>
            <a:pathLst>
              <a:path w="4992057" h="5341695">
                <a:moveTo>
                  <a:pt x="4992057" y="5341695"/>
                </a:moveTo>
                <a:lnTo>
                  <a:pt x="0" y="5341695"/>
                </a:lnTo>
                <a:lnTo>
                  <a:pt x="0" y="0"/>
                </a:lnTo>
                <a:lnTo>
                  <a:pt x="4992057" y="0"/>
                </a:lnTo>
                <a:lnTo>
                  <a:pt x="4992057" y="5341695"/>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6192852" y="409145"/>
            <a:ext cx="6262656" cy="2409668"/>
            <a:chOff x="0" y="0"/>
            <a:chExt cx="8350208" cy="3212891"/>
          </a:xfrm>
        </p:grpSpPr>
        <p:grpSp>
          <p:nvGrpSpPr>
            <p:cNvPr id="7" name="Group 7"/>
            <p:cNvGrpSpPr/>
            <p:nvPr/>
          </p:nvGrpSpPr>
          <p:grpSpPr>
            <a:xfrm>
              <a:off x="0" y="0"/>
              <a:ext cx="8350208" cy="3212891"/>
              <a:chOff x="0" y="0"/>
              <a:chExt cx="2643440" cy="1017110"/>
            </a:xfrm>
          </p:grpSpPr>
          <p:sp>
            <p:nvSpPr>
              <p:cNvPr id="8" name="Freeform 8"/>
              <p:cNvSpPr/>
              <p:nvPr/>
            </p:nvSpPr>
            <p:spPr>
              <a:xfrm>
                <a:off x="0" y="0"/>
                <a:ext cx="2643440" cy="1017110"/>
              </a:xfrm>
              <a:custGeom>
                <a:avLst/>
                <a:gdLst/>
                <a:ahLst/>
                <a:cxnLst/>
                <a:rect l="l" t="t" r="r" b="b"/>
                <a:pathLst>
                  <a:path w="2643440" h="1017110">
                    <a:moveTo>
                      <a:pt x="79604" y="0"/>
                    </a:moveTo>
                    <a:lnTo>
                      <a:pt x="2563835" y="0"/>
                    </a:lnTo>
                    <a:cubicBezTo>
                      <a:pt x="2607800" y="0"/>
                      <a:pt x="2643440" y="35640"/>
                      <a:pt x="2643440" y="79604"/>
                    </a:cubicBezTo>
                    <a:lnTo>
                      <a:pt x="2643440" y="937506"/>
                    </a:lnTo>
                    <a:cubicBezTo>
                      <a:pt x="2643440" y="981470"/>
                      <a:pt x="2607800" y="1017110"/>
                      <a:pt x="2563835" y="1017110"/>
                    </a:cubicBezTo>
                    <a:lnTo>
                      <a:pt x="79604" y="1017110"/>
                    </a:lnTo>
                    <a:cubicBezTo>
                      <a:pt x="35640" y="1017110"/>
                      <a:pt x="0" y="981470"/>
                      <a:pt x="0" y="937506"/>
                    </a:cubicBezTo>
                    <a:lnTo>
                      <a:pt x="0" y="79604"/>
                    </a:lnTo>
                    <a:cubicBezTo>
                      <a:pt x="0" y="35640"/>
                      <a:pt x="35640" y="0"/>
                      <a:pt x="79604" y="0"/>
                    </a:cubicBezTo>
                    <a:close/>
                  </a:path>
                </a:pathLst>
              </a:custGeom>
              <a:solidFill>
                <a:srgbClr val="548B89"/>
              </a:solidFill>
            </p:spPr>
          </p:sp>
          <p:sp>
            <p:nvSpPr>
              <p:cNvPr id="9" name="TextBox 9"/>
              <p:cNvSpPr txBox="1"/>
              <p:nvPr/>
            </p:nvSpPr>
            <p:spPr>
              <a:xfrm>
                <a:off x="0" y="-38100"/>
                <a:ext cx="2643440" cy="1055210"/>
              </a:xfrm>
              <a:prstGeom prst="rect">
                <a:avLst/>
              </a:prstGeom>
            </p:spPr>
            <p:txBody>
              <a:bodyPr lIns="31293" tIns="31293" rIns="31293" bIns="31293" rtlCol="0" anchor="ctr"/>
              <a:lstStyle/>
              <a:p>
                <a:pPr algn="ctr">
                  <a:lnSpc>
                    <a:spcPts val="2659"/>
                  </a:lnSpc>
                </a:pPr>
                <a:endParaRPr/>
              </a:p>
            </p:txBody>
          </p:sp>
        </p:grpSp>
        <p:sp>
          <p:nvSpPr>
            <p:cNvPr id="10" name="TextBox 10"/>
            <p:cNvSpPr txBox="1"/>
            <p:nvPr/>
          </p:nvSpPr>
          <p:spPr>
            <a:xfrm>
              <a:off x="342792" y="300208"/>
              <a:ext cx="7664623" cy="2498175"/>
            </a:xfrm>
            <a:prstGeom prst="rect">
              <a:avLst/>
            </a:prstGeom>
          </p:spPr>
          <p:txBody>
            <a:bodyPr lIns="0" tIns="0" rIns="0" bIns="0" rtlCol="0" anchor="t">
              <a:spAutoFit/>
            </a:bodyPr>
            <a:lstStyle/>
            <a:p>
              <a:pPr algn="ctr">
                <a:lnSpc>
                  <a:spcPts val="7622"/>
                </a:lnSpc>
              </a:pPr>
              <a:r>
                <a:rPr lang="en-US" sz="5444">
                  <a:solidFill>
                    <a:srgbClr val="FFFFFF"/>
                  </a:solidFill>
                  <a:latin typeface="More Sugar"/>
                </a:rPr>
                <a:t>Rasio dalam Persentase</a:t>
              </a:r>
            </a:p>
          </p:txBody>
        </p:sp>
      </p:grpSp>
      <p:sp>
        <p:nvSpPr>
          <p:cNvPr id="11" name="TextBox 11"/>
          <p:cNvSpPr txBox="1"/>
          <p:nvPr/>
        </p:nvSpPr>
        <p:spPr>
          <a:xfrm>
            <a:off x="1274778" y="3097015"/>
            <a:ext cx="16098803" cy="5794087"/>
          </a:xfrm>
          <a:prstGeom prst="rect">
            <a:avLst/>
          </a:prstGeom>
        </p:spPr>
        <p:txBody>
          <a:bodyPr lIns="0" tIns="0" rIns="0" bIns="0" rtlCol="0" anchor="t">
            <a:spAutoFit/>
          </a:bodyPr>
          <a:lstStyle/>
          <a:p>
            <a:pPr algn="just">
              <a:lnSpc>
                <a:spcPts val="7699"/>
              </a:lnSpc>
            </a:pPr>
            <a:r>
              <a:rPr lang="en-US" sz="5499">
                <a:solidFill>
                  <a:srgbClr val="000000"/>
                </a:solidFill>
                <a:latin typeface="More Sugar"/>
              </a:rPr>
              <a:t>Begitu juga dengan sebuah persentase dalam rasio yang dimana digunakan untuk menyatakan bagian dari seratus, dan jika ingin mengubah dari pecahan biasa kepada pecahan persentase, maka harus melakukan pengubahan terlebih dahulu yakni dari pecahan biasa kedalam pecahan senilai.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439191" y="1028700"/>
            <a:ext cx="16820109" cy="8867895"/>
            <a:chOff x="0" y="0"/>
            <a:chExt cx="4429987" cy="2335577"/>
          </a:xfrm>
        </p:grpSpPr>
        <p:sp>
          <p:nvSpPr>
            <p:cNvPr id="3" name="Freeform 3"/>
            <p:cNvSpPr/>
            <p:nvPr/>
          </p:nvSpPr>
          <p:spPr>
            <a:xfrm>
              <a:off x="0" y="0"/>
              <a:ext cx="4429987" cy="2335577"/>
            </a:xfrm>
            <a:custGeom>
              <a:avLst/>
              <a:gdLst/>
              <a:ahLst/>
              <a:cxnLst/>
              <a:rect l="l" t="t" r="r" b="b"/>
              <a:pathLst>
                <a:path w="4429987" h="2335577">
                  <a:moveTo>
                    <a:pt x="23474" y="0"/>
                  </a:moveTo>
                  <a:lnTo>
                    <a:pt x="4406513" y="0"/>
                  </a:lnTo>
                  <a:cubicBezTo>
                    <a:pt x="4412739" y="0"/>
                    <a:pt x="4418710" y="2473"/>
                    <a:pt x="4423112" y="6875"/>
                  </a:cubicBezTo>
                  <a:cubicBezTo>
                    <a:pt x="4427514" y="11278"/>
                    <a:pt x="4429987" y="17248"/>
                    <a:pt x="4429987" y="23474"/>
                  </a:cubicBezTo>
                  <a:lnTo>
                    <a:pt x="4429987" y="2312103"/>
                  </a:lnTo>
                  <a:cubicBezTo>
                    <a:pt x="4429987" y="2318329"/>
                    <a:pt x="4427514" y="2324300"/>
                    <a:pt x="4423112" y="2328702"/>
                  </a:cubicBezTo>
                  <a:cubicBezTo>
                    <a:pt x="4418710" y="2333104"/>
                    <a:pt x="4412739" y="2335577"/>
                    <a:pt x="4406513" y="2335577"/>
                  </a:cubicBezTo>
                  <a:lnTo>
                    <a:pt x="23474" y="2335577"/>
                  </a:lnTo>
                  <a:cubicBezTo>
                    <a:pt x="17248" y="2335577"/>
                    <a:pt x="11278" y="2333104"/>
                    <a:pt x="6875" y="2328702"/>
                  </a:cubicBezTo>
                  <a:cubicBezTo>
                    <a:pt x="2473" y="2324300"/>
                    <a:pt x="0" y="2318329"/>
                    <a:pt x="0" y="2312103"/>
                  </a:cubicBezTo>
                  <a:lnTo>
                    <a:pt x="0" y="23474"/>
                  </a:lnTo>
                  <a:cubicBezTo>
                    <a:pt x="0" y="17248"/>
                    <a:pt x="2473" y="11278"/>
                    <a:pt x="6875" y="6875"/>
                  </a:cubicBezTo>
                  <a:cubicBezTo>
                    <a:pt x="11278" y="2473"/>
                    <a:pt x="17248" y="0"/>
                    <a:pt x="23474" y="0"/>
                  </a:cubicBezTo>
                  <a:close/>
                </a:path>
              </a:pathLst>
            </a:custGeom>
            <a:solidFill>
              <a:srgbClr val="FAE8E0"/>
            </a:solidFill>
          </p:spPr>
        </p:sp>
        <p:sp>
          <p:nvSpPr>
            <p:cNvPr id="4" name="TextBox 4"/>
            <p:cNvSpPr txBox="1"/>
            <p:nvPr/>
          </p:nvSpPr>
          <p:spPr>
            <a:xfrm>
              <a:off x="0" y="-38100"/>
              <a:ext cx="4429987" cy="237367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5485296" y="581041"/>
            <a:ext cx="7390768" cy="1450156"/>
            <a:chOff x="0" y="0"/>
            <a:chExt cx="9854357" cy="1933541"/>
          </a:xfrm>
        </p:grpSpPr>
        <p:grpSp>
          <p:nvGrpSpPr>
            <p:cNvPr id="7" name="Group 7"/>
            <p:cNvGrpSpPr/>
            <p:nvPr/>
          </p:nvGrpSpPr>
          <p:grpSpPr>
            <a:xfrm>
              <a:off x="130700" y="0"/>
              <a:ext cx="9592958" cy="1933541"/>
              <a:chOff x="0" y="0"/>
              <a:chExt cx="2362040" cy="476089"/>
            </a:xfrm>
          </p:grpSpPr>
          <p:sp>
            <p:nvSpPr>
              <p:cNvPr id="8" name="Freeform 8"/>
              <p:cNvSpPr/>
              <p:nvPr/>
            </p:nvSpPr>
            <p:spPr>
              <a:xfrm>
                <a:off x="0" y="0"/>
                <a:ext cx="2362040" cy="476089"/>
              </a:xfrm>
              <a:custGeom>
                <a:avLst/>
                <a:gdLst/>
                <a:ahLst/>
                <a:cxnLst/>
                <a:rect l="l" t="t" r="r" b="b"/>
                <a:pathLst>
                  <a:path w="2362040" h="476089">
                    <a:moveTo>
                      <a:pt x="54879" y="0"/>
                    </a:moveTo>
                    <a:lnTo>
                      <a:pt x="2307161" y="0"/>
                    </a:lnTo>
                    <a:cubicBezTo>
                      <a:pt x="2337470" y="0"/>
                      <a:pt x="2362040" y="24570"/>
                      <a:pt x="2362040" y="54879"/>
                    </a:cubicBezTo>
                    <a:lnTo>
                      <a:pt x="2362040" y="421210"/>
                    </a:lnTo>
                    <a:cubicBezTo>
                      <a:pt x="2362040" y="435765"/>
                      <a:pt x="2356258" y="449723"/>
                      <a:pt x="2345966" y="460015"/>
                    </a:cubicBezTo>
                    <a:cubicBezTo>
                      <a:pt x="2335674" y="470307"/>
                      <a:pt x="2321715" y="476089"/>
                      <a:pt x="2307161" y="476089"/>
                    </a:cubicBezTo>
                    <a:lnTo>
                      <a:pt x="54879" y="476089"/>
                    </a:lnTo>
                    <a:cubicBezTo>
                      <a:pt x="24570" y="476089"/>
                      <a:pt x="0" y="451519"/>
                      <a:pt x="0" y="421210"/>
                    </a:cubicBezTo>
                    <a:lnTo>
                      <a:pt x="0" y="54879"/>
                    </a:lnTo>
                    <a:cubicBezTo>
                      <a:pt x="0" y="40324"/>
                      <a:pt x="5782" y="26365"/>
                      <a:pt x="16074" y="16074"/>
                    </a:cubicBezTo>
                    <a:cubicBezTo>
                      <a:pt x="26365" y="5782"/>
                      <a:pt x="40324" y="0"/>
                      <a:pt x="54879" y="0"/>
                    </a:cubicBezTo>
                    <a:close/>
                  </a:path>
                </a:pathLst>
              </a:custGeom>
              <a:solidFill>
                <a:srgbClr val="548B89"/>
              </a:solidFill>
            </p:spPr>
          </p:sp>
          <p:sp>
            <p:nvSpPr>
              <p:cNvPr id="9" name="TextBox 9"/>
              <p:cNvSpPr txBox="1"/>
              <p:nvPr/>
            </p:nvSpPr>
            <p:spPr>
              <a:xfrm>
                <a:off x="0" y="-38100"/>
                <a:ext cx="2362040" cy="514189"/>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0" y="42846"/>
              <a:ext cx="9854357" cy="1685925"/>
            </a:xfrm>
            <a:prstGeom prst="rect">
              <a:avLst/>
            </a:prstGeom>
          </p:spPr>
          <p:txBody>
            <a:bodyPr lIns="0" tIns="0" rIns="0" bIns="0" rtlCol="0" anchor="t">
              <a:spAutoFit/>
            </a:bodyPr>
            <a:lstStyle/>
            <a:p>
              <a:pPr algn="ctr">
                <a:lnSpc>
                  <a:spcPts val="10500"/>
                </a:lnSpc>
              </a:pPr>
              <a:r>
                <a:rPr lang="en-US" sz="7500">
                  <a:solidFill>
                    <a:srgbClr val="FFFFFF"/>
                  </a:solidFill>
                  <a:latin typeface="More Sugar"/>
                </a:rPr>
                <a:t>Contoh :</a:t>
              </a:r>
            </a:p>
          </p:txBody>
        </p:sp>
      </p:grpSp>
      <p:sp>
        <p:nvSpPr>
          <p:cNvPr id="11" name="TextBox 11"/>
          <p:cNvSpPr txBox="1"/>
          <p:nvPr/>
        </p:nvSpPr>
        <p:spPr>
          <a:xfrm>
            <a:off x="732141" y="2138806"/>
            <a:ext cx="16234209" cy="6581008"/>
          </a:xfrm>
          <a:prstGeom prst="rect">
            <a:avLst/>
          </a:prstGeom>
        </p:spPr>
        <p:txBody>
          <a:bodyPr lIns="0" tIns="0" rIns="0" bIns="0" rtlCol="0" anchor="t">
            <a:spAutoFit/>
          </a:bodyPr>
          <a:lstStyle/>
          <a:p>
            <a:pPr algn="just">
              <a:lnSpc>
                <a:spcPts val="4759"/>
              </a:lnSpc>
            </a:pPr>
            <a:r>
              <a:rPr lang="en-US" sz="3399">
                <a:solidFill>
                  <a:srgbClr val="000000"/>
                </a:solidFill>
                <a:latin typeface="More Sugar"/>
              </a:rPr>
              <a:t>Bandingkan dua pecahan desimal berikut, manakah yang lebih kecil antara 0,174 </a:t>
            </a:r>
          </a:p>
          <a:p>
            <a:pPr algn="just">
              <a:lnSpc>
                <a:spcPts val="4759"/>
              </a:lnSpc>
            </a:pPr>
            <a:r>
              <a:rPr lang="en-US" sz="3399">
                <a:solidFill>
                  <a:srgbClr val="000000"/>
                </a:solidFill>
                <a:latin typeface="More Sugar"/>
              </a:rPr>
              <a:t>dengan 0, 214.</a:t>
            </a:r>
          </a:p>
          <a:p>
            <a:pPr algn="just">
              <a:lnSpc>
                <a:spcPts val="4759"/>
              </a:lnSpc>
            </a:pPr>
            <a:endParaRPr lang="en-US" sz="3399">
              <a:solidFill>
                <a:srgbClr val="000000"/>
              </a:solidFill>
              <a:latin typeface="More Sugar"/>
            </a:endParaRPr>
          </a:p>
          <a:p>
            <a:pPr algn="just">
              <a:lnSpc>
                <a:spcPts val="4759"/>
              </a:lnSpc>
            </a:pPr>
            <a:r>
              <a:rPr lang="en-US" sz="3399">
                <a:solidFill>
                  <a:srgbClr val="000000"/>
                </a:solidFill>
                <a:latin typeface="More Sugar"/>
              </a:rPr>
              <a:t>Jawaban: </a:t>
            </a:r>
          </a:p>
          <a:p>
            <a:pPr algn="just">
              <a:lnSpc>
                <a:spcPts val="4759"/>
              </a:lnSpc>
            </a:pPr>
            <a:r>
              <a:rPr lang="en-US" sz="3399">
                <a:solidFill>
                  <a:srgbClr val="000000"/>
                </a:solidFill>
                <a:latin typeface="More Sugar"/>
              </a:rPr>
              <a:t>Angka pertama yang menempati tempat satuan sama, sehingga perlu dilanjutkan dengan membandingkan angka kedua yang menempati tempat persepuluhan. Angka kedua pada tempat persepuluhan dari pecahan 0, 214 mempunyai nilai lebih besar daripada angka kedua yang menempati tempat persepuluhan pada pecahan desimal 0,174. </a:t>
            </a:r>
          </a:p>
          <a:p>
            <a:pPr algn="just">
              <a:lnSpc>
                <a:spcPts val="4759"/>
              </a:lnSpc>
            </a:pPr>
            <a:r>
              <a:rPr lang="en-US" sz="3399">
                <a:solidFill>
                  <a:srgbClr val="000000"/>
                </a:solidFill>
                <a:latin typeface="More Sugar"/>
              </a:rPr>
              <a:t>Oleh karena itu 0,174 lebih kecil daripada 0,214 atau bisa ditulis dengan 0,174&lt; 0,214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439191" y="514350"/>
            <a:ext cx="16820109" cy="9334963"/>
            <a:chOff x="0" y="0"/>
            <a:chExt cx="4429987" cy="2458591"/>
          </a:xfrm>
        </p:grpSpPr>
        <p:sp>
          <p:nvSpPr>
            <p:cNvPr id="3" name="Freeform 3"/>
            <p:cNvSpPr/>
            <p:nvPr/>
          </p:nvSpPr>
          <p:spPr>
            <a:xfrm>
              <a:off x="0" y="0"/>
              <a:ext cx="4429987" cy="2458591"/>
            </a:xfrm>
            <a:custGeom>
              <a:avLst/>
              <a:gdLst/>
              <a:ahLst/>
              <a:cxnLst/>
              <a:rect l="l" t="t" r="r" b="b"/>
              <a:pathLst>
                <a:path w="4429987" h="2458591">
                  <a:moveTo>
                    <a:pt x="23474" y="0"/>
                  </a:moveTo>
                  <a:lnTo>
                    <a:pt x="4406513" y="0"/>
                  </a:lnTo>
                  <a:cubicBezTo>
                    <a:pt x="4412739" y="0"/>
                    <a:pt x="4418710" y="2473"/>
                    <a:pt x="4423112" y="6875"/>
                  </a:cubicBezTo>
                  <a:cubicBezTo>
                    <a:pt x="4427514" y="11278"/>
                    <a:pt x="4429987" y="17248"/>
                    <a:pt x="4429987" y="23474"/>
                  </a:cubicBezTo>
                  <a:lnTo>
                    <a:pt x="4429987" y="2435117"/>
                  </a:lnTo>
                  <a:cubicBezTo>
                    <a:pt x="4429987" y="2441343"/>
                    <a:pt x="4427514" y="2447313"/>
                    <a:pt x="4423112" y="2451716"/>
                  </a:cubicBezTo>
                  <a:cubicBezTo>
                    <a:pt x="4418710" y="2456118"/>
                    <a:pt x="4412739" y="2458591"/>
                    <a:pt x="4406513" y="2458591"/>
                  </a:cubicBezTo>
                  <a:lnTo>
                    <a:pt x="23474" y="2458591"/>
                  </a:lnTo>
                  <a:cubicBezTo>
                    <a:pt x="17248" y="2458591"/>
                    <a:pt x="11278" y="2456118"/>
                    <a:pt x="6875" y="2451716"/>
                  </a:cubicBezTo>
                  <a:cubicBezTo>
                    <a:pt x="2473" y="2447313"/>
                    <a:pt x="0" y="2441343"/>
                    <a:pt x="0" y="2435117"/>
                  </a:cubicBezTo>
                  <a:lnTo>
                    <a:pt x="0" y="23474"/>
                  </a:lnTo>
                  <a:cubicBezTo>
                    <a:pt x="0" y="17248"/>
                    <a:pt x="2473" y="11278"/>
                    <a:pt x="6875" y="6875"/>
                  </a:cubicBezTo>
                  <a:cubicBezTo>
                    <a:pt x="11278" y="2473"/>
                    <a:pt x="17248" y="0"/>
                    <a:pt x="23474" y="0"/>
                  </a:cubicBezTo>
                  <a:close/>
                </a:path>
              </a:pathLst>
            </a:custGeom>
            <a:solidFill>
              <a:srgbClr val="FAE8E0"/>
            </a:solidFill>
          </p:spPr>
        </p:sp>
        <p:sp>
          <p:nvSpPr>
            <p:cNvPr id="4" name="TextBox 4"/>
            <p:cNvSpPr txBox="1"/>
            <p:nvPr/>
          </p:nvSpPr>
          <p:spPr>
            <a:xfrm>
              <a:off x="0" y="-38100"/>
              <a:ext cx="4429987" cy="249669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693411" y="263708"/>
            <a:ext cx="6901178" cy="1354092"/>
            <a:chOff x="0" y="0"/>
            <a:chExt cx="9201570" cy="1805457"/>
          </a:xfrm>
        </p:grpSpPr>
        <p:grpSp>
          <p:nvGrpSpPr>
            <p:cNvPr id="6" name="Group 6"/>
            <p:cNvGrpSpPr/>
            <p:nvPr/>
          </p:nvGrpSpPr>
          <p:grpSpPr>
            <a:xfrm>
              <a:off x="122042" y="0"/>
              <a:ext cx="8957487" cy="1805457"/>
              <a:chOff x="0" y="0"/>
              <a:chExt cx="2362040" cy="476089"/>
            </a:xfrm>
          </p:grpSpPr>
          <p:sp>
            <p:nvSpPr>
              <p:cNvPr id="7" name="Freeform 7"/>
              <p:cNvSpPr/>
              <p:nvPr/>
            </p:nvSpPr>
            <p:spPr>
              <a:xfrm>
                <a:off x="0" y="0"/>
                <a:ext cx="2362040" cy="476089"/>
              </a:xfrm>
              <a:custGeom>
                <a:avLst/>
                <a:gdLst/>
                <a:ahLst/>
                <a:cxnLst/>
                <a:rect l="l" t="t" r="r" b="b"/>
                <a:pathLst>
                  <a:path w="2362040" h="476089">
                    <a:moveTo>
                      <a:pt x="54879" y="0"/>
                    </a:moveTo>
                    <a:lnTo>
                      <a:pt x="2307161" y="0"/>
                    </a:lnTo>
                    <a:cubicBezTo>
                      <a:pt x="2337470" y="0"/>
                      <a:pt x="2362040" y="24570"/>
                      <a:pt x="2362040" y="54879"/>
                    </a:cubicBezTo>
                    <a:lnTo>
                      <a:pt x="2362040" y="421210"/>
                    </a:lnTo>
                    <a:cubicBezTo>
                      <a:pt x="2362040" y="435765"/>
                      <a:pt x="2356258" y="449723"/>
                      <a:pt x="2345966" y="460015"/>
                    </a:cubicBezTo>
                    <a:cubicBezTo>
                      <a:pt x="2335674" y="470307"/>
                      <a:pt x="2321715" y="476089"/>
                      <a:pt x="2307161" y="476089"/>
                    </a:cubicBezTo>
                    <a:lnTo>
                      <a:pt x="54879" y="476089"/>
                    </a:lnTo>
                    <a:cubicBezTo>
                      <a:pt x="24570" y="476089"/>
                      <a:pt x="0" y="451519"/>
                      <a:pt x="0" y="421210"/>
                    </a:cubicBezTo>
                    <a:lnTo>
                      <a:pt x="0" y="54879"/>
                    </a:lnTo>
                    <a:cubicBezTo>
                      <a:pt x="0" y="40324"/>
                      <a:pt x="5782" y="26365"/>
                      <a:pt x="16074" y="16074"/>
                    </a:cubicBezTo>
                    <a:cubicBezTo>
                      <a:pt x="26365" y="5782"/>
                      <a:pt x="40324" y="0"/>
                      <a:pt x="54879" y="0"/>
                    </a:cubicBezTo>
                    <a:close/>
                  </a:path>
                </a:pathLst>
              </a:custGeom>
              <a:solidFill>
                <a:srgbClr val="548B89"/>
              </a:solidFill>
            </p:spPr>
          </p:sp>
          <p:sp>
            <p:nvSpPr>
              <p:cNvPr id="8" name="TextBox 8"/>
              <p:cNvSpPr txBox="1"/>
              <p:nvPr/>
            </p:nvSpPr>
            <p:spPr>
              <a:xfrm>
                <a:off x="0" y="-38100"/>
                <a:ext cx="2362040" cy="514189"/>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48331"/>
              <a:ext cx="9201570" cy="1565920"/>
            </a:xfrm>
            <a:prstGeom prst="rect">
              <a:avLst/>
            </a:prstGeom>
          </p:spPr>
          <p:txBody>
            <a:bodyPr lIns="0" tIns="0" rIns="0" bIns="0" rtlCol="0" anchor="t">
              <a:spAutoFit/>
            </a:bodyPr>
            <a:lstStyle/>
            <a:p>
              <a:pPr algn="ctr">
                <a:lnSpc>
                  <a:spcPts val="9804"/>
                </a:lnSpc>
              </a:pPr>
              <a:r>
                <a:rPr lang="en-US" sz="7003">
                  <a:solidFill>
                    <a:srgbClr val="FFFFFF"/>
                  </a:solidFill>
                  <a:latin typeface="More Sugar"/>
                </a:rPr>
                <a:t>Contoh :</a:t>
              </a:r>
            </a:p>
          </p:txBody>
        </p:sp>
      </p:grpSp>
      <p:sp>
        <p:nvSpPr>
          <p:cNvPr id="10" name="TextBox 10"/>
          <p:cNvSpPr txBox="1"/>
          <p:nvPr/>
        </p:nvSpPr>
        <p:spPr>
          <a:xfrm>
            <a:off x="732141" y="1630044"/>
            <a:ext cx="16234209" cy="7990206"/>
          </a:xfrm>
          <a:prstGeom prst="rect">
            <a:avLst/>
          </a:prstGeom>
        </p:spPr>
        <p:txBody>
          <a:bodyPr lIns="0" tIns="0" rIns="0" bIns="0" rtlCol="0" anchor="t">
            <a:spAutoFit/>
          </a:bodyPr>
          <a:lstStyle/>
          <a:p>
            <a:pPr algn="just">
              <a:lnSpc>
                <a:spcPts val="5320"/>
              </a:lnSpc>
            </a:pPr>
            <a:r>
              <a:rPr lang="en-US" sz="3800">
                <a:solidFill>
                  <a:srgbClr val="000000"/>
                </a:solidFill>
                <a:latin typeface="More Sugar"/>
              </a:rPr>
              <a:t>Pak Alip adalah seorang penjual teh manis. Untuk menghasilkan 10 liter teh manis, Pak Alip menggunakan 500 gram gula pasir. Bagaimanakah rasio dari volume teh manis dan gula pasir yang dibuat Pak Alip?</a:t>
            </a:r>
          </a:p>
          <a:p>
            <a:pPr algn="just">
              <a:lnSpc>
                <a:spcPts val="5320"/>
              </a:lnSpc>
            </a:pPr>
            <a:endParaRPr lang="en-US" sz="3800">
              <a:solidFill>
                <a:srgbClr val="000000"/>
              </a:solidFill>
              <a:latin typeface="More Sugar"/>
            </a:endParaRPr>
          </a:p>
          <a:p>
            <a:pPr algn="just">
              <a:lnSpc>
                <a:spcPts val="5320"/>
              </a:lnSpc>
            </a:pPr>
            <a:r>
              <a:rPr lang="en-US" sz="3800">
                <a:solidFill>
                  <a:srgbClr val="000000"/>
                </a:solidFill>
                <a:latin typeface="More Sugar"/>
              </a:rPr>
              <a:t>Jawaban:</a:t>
            </a:r>
          </a:p>
          <a:p>
            <a:pPr algn="just">
              <a:lnSpc>
                <a:spcPts val="5320"/>
              </a:lnSpc>
            </a:pPr>
            <a:r>
              <a:rPr lang="en-US" sz="3800">
                <a:solidFill>
                  <a:srgbClr val="000000"/>
                </a:solidFill>
                <a:latin typeface="More Sugar"/>
              </a:rPr>
              <a:t>Volume teh manis : Massa gula pasir = 10 liter : 500 gram</a:t>
            </a:r>
          </a:p>
          <a:p>
            <a:pPr algn="just">
              <a:lnSpc>
                <a:spcPts val="5320"/>
              </a:lnSpc>
            </a:pPr>
            <a:r>
              <a:rPr lang="en-US" sz="3800">
                <a:solidFill>
                  <a:srgbClr val="000000"/>
                </a:solidFill>
                <a:latin typeface="More Sugar"/>
              </a:rPr>
              <a:t>1 liter = 1.000 gram = 10.000</a:t>
            </a:r>
          </a:p>
          <a:p>
            <a:pPr algn="just">
              <a:lnSpc>
                <a:spcPts val="5320"/>
              </a:lnSpc>
            </a:pPr>
            <a:r>
              <a:rPr lang="en-US" sz="3800">
                <a:solidFill>
                  <a:srgbClr val="000000"/>
                </a:solidFill>
                <a:latin typeface="More Sugar"/>
              </a:rPr>
              <a:t>10.000/500 gram = 20/1= 20 : 1</a:t>
            </a:r>
          </a:p>
          <a:p>
            <a:pPr algn="just">
              <a:lnSpc>
                <a:spcPts val="5320"/>
              </a:lnSpc>
            </a:pPr>
            <a:endParaRPr lang="en-US" sz="3800">
              <a:solidFill>
                <a:srgbClr val="000000"/>
              </a:solidFill>
              <a:latin typeface="More Sugar"/>
            </a:endParaRPr>
          </a:p>
          <a:p>
            <a:pPr algn="just">
              <a:lnSpc>
                <a:spcPts val="5320"/>
              </a:lnSpc>
            </a:pPr>
            <a:r>
              <a:rPr lang="en-US" sz="3800">
                <a:solidFill>
                  <a:srgbClr val="000000"/>
                </a:solidFill>
                <a:latin typeface="More Sugar"/>
              </a:rPr>
              <a:t>Dari perhitungan di atas kita bisa mengetahui rasio jumlah teh manis dengan gula yang dibutuhkan adalah 20 : 1 yang artinya untuk membuat 20 liter teh manis dibutuhkan 1 gram gula pasir.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5D2D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AE8E0"/>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1461161" y="-1346621"/>
            <a:ext cx="5737367" cy="6139206"/>
          </a:xfrm>
          <a:custGeom>
            <a:avLst/>
            <a:gdLst/>
            <a:ahLst/>
            <a:cxnLst/>
            <a:rect l="l" t="t" r="r" b="b"/>
            <a:pathLst>
              <a:path w="5737367" h="6139206">
                <a:moveTo>
                  <a:pt x="5737367" y="6139206"/>
                </a:moveTo>
                <a:lnTo>
                  <a:pt x="0" y="6139206"/>
                </a:lnTo>
                <a:lnTo>
                  <a:pt x="0" y="0"/>
                </a:lnTo>
                <a:lnTo>
                  <a:pt x="5737367" y="0"/>
                </a:lnTo>
                <a:lnTo>
                  <a:pt x="5737367" y="613920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512129">
            <a:off x="15082960" y="873877"/>
            <a:ext cx="2699113" cy="1641060"/>
          </a:xfrm>
          <a:custGeom>
            <a:avLst/>
            <a:gdLst/>
            <a:ahLst/>
            <a:cxnLst/>
            <a:rect l="l" t="t" r="r" b="b"/>
            <a:pathLst>
              <a:path w="2699113" h="1641060">
                <a:moveTo>
                  <a:pt x="0" y="0"/>
                </a:moveTo>
                <a:lnTo>
                  <a:pt x="2699112" y="0"/>
                </a:lnTo>
                <a:lnTo>
                  <a:pt x="2699112" y="1641060"/>
                </a:lnTo>
                <a:lnTo>
                  <a:pt x="0" y="1641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6284065" y="1600667"/>
            <a:ext cx="5719871" cy="2116072"/>
            <a:chOff x="0" y="0"/>
            <a:chExt cx="2362040" cy="873839"/>
          </a:xfrm>
        </p:grpSpPr>
        <p:sp>
          <p:nvSpPr>
            <p:cNvPr id="8" name="Freeform 8"/>
            <p:cNvSpPr/>
            <p:nvPr/>
          </p:nvSpPr>
          <p:spPr>
            <a:xfrm>
              <a:off x="0" y="0"/>
              <a:ext cx="2362040" cy="873839"/>
            </a:xfrm>
            <a:custGeom>
              <a:avLst/>
              <a:gdLst/>
              <a:ahLst/>
              <a:cxnLst/>
              <a:rect l="l" t="t" r="r" b="b"/>
              <a:pathLst>
                <a:path w="2362040" h="873839">
                  <a:moveTo>
                    <a:pt x="69029" y="0"/>
                  </a:moveTo>
                  <a:lnTo>
                    <a:pt x="2293010" y="0"/>
                  </a:lnTo>
                  <a:cubicBezTo>
                    <a:pt x="2331134" y="0"/>
                    <a:pt x="2362040" y="30905"/>
                    <a:pt x="2362040" y="69029"/>
                  </a:cubicBezTo>
                  <a:lnTo>
                    <a:pt x="2362040" y="804810"/>
                  </a:lnTo>
                  <a:cubicBezTo>
                    <a:pt x="2362040" y="823117"/>
                    <a:pt x="2354767" y="840675"/>
                    <a:pt x="2341821" y="853621"/>
                  </a:cubicBezTo>
                  <a:cubicBezTo>
                    <a:pt x="2328876" y="866566"/>
                    <a:pt x="2311318" y="873839"/>
                    <a:pt x="2293010" y="873839"/>
                  </a:cubicBezTo>
                  <a:lnTo>
                    <a:pt x="69029" y="873839"/>
                  </a:lnTo>
                  <a:cubicBezTo>
                    <a:pt x="30905" y="873839"/>
                    <a:pt x="0" y="842933"/>
                    <a:pt x="0" y="804810"/>
                  </a:cubicBezTo>
                  <a:lnTo>
                    <a:pt x="0" y="69029"/>
                  </a:lnTo>
                  <a:cubicBezTo>
                    <a:pt x="0" y="30905"/>
                    <a:pt x="30905" y="0"/>
                    <a:pt x="69029" y="0"/>
                  </a:cubicBezTo>
                  <a:close/>
                </a:path>
              </a:pathLst>
            </a:custGeom>
            <a:solidFill>
              <a:srgbClr val="548B89"/>
            </a:solidFill>
          </p:spPr>
        </p:sp>
        <p:sp>
          <p:nvSpPr>
            <p:cNvPr id="9" name="TextBox 9"/>
            <p:cNvSpPr txBox="1"/>
            <p:nvPr/>
          </p:nvSpPr>
          <p:spPr>
            <a:xfrm>
              <a:off x="0" y="-38100"/>
              <a:ext cx="2362040" cy="911939"/>
            </a:xfrm>
            <a:prstGeom prst="rect">
              <a:avLst/>
            </a:prstGeom>
          </p:spPr>
          <p:txBody>
            <a:bodyPr lIns="40386" tIns="40386" rIns="40386" bIns="40386" rtlCol="0" anchor="ctr"/>
            <a:lstStyle/>
            <a:p>
              <a:pPr algn="ctr">
                <a:lnSpc>
                  <a:spcPts val="2659"/>
                </a:lnSpc>
              </a:pPr>
              <a:endParaRPr/>
            </a:p>
          </p:txBody>
        </p:sp>
      </p:grpSp>
      <p:sp>
        <p:nvSpPr>
          <p:cNvPr id="10" name="TextBox 10"/>
          <p:cNvSpPr txBox="1"/>
          <p:nvPr/>
        </p:nvSpPr>
        <p:spPr>
          <a:xfrm>
            <a:off x="6206134" y="1761175"/>
            <a:ext cx="5875732" cy="1787253"/>
          </a:xfrm>
          <a:prstGeom prst="rect">
            <a:avLst/>
          </a:prstGeom>
        </p:spPr>
        <p:txBody>
          <a:bodyPr lIns="0" tIns="0" rIns="0" bIns="0" rtlCol="0" anchor="t">
            <a:spAutoFit/>
          </a:bodyPr>
          <a:lstStyle/>
          <a:p>
            <a:pPr algn="ctr">
              <a:lnSpc>
                <a:spcPts val="7123"/>
              </a:lnSpc>
            </a:pPr>
            <a:r>
              <a:rPr lang="en-US" sz="5088">
                <a:solidFill>
                  <a:srgbClr val="FFFFFF"/>
                </a:solidFill>
                <a:latin typeface="More Sugar"/>
              </a:rPr>
              <a:t>Cara Menyatakan Perbandingan</a:t>
            </a:r>
          </a:p>
        </p:txBody>
      </p:sp>
      <p:sp>
        <p:nvSpPr>
          <p:cNvPr id="11" name="Freeform 11"/>
          <p:cNvSpPr/>
          <p:nvPr/>
        </p:nvSpPr>
        <p:spPr>
          <a:xfrm rot="-10726904">
            <a:off x="6555727" y="3771472"/>
            <a:ext cx="5176546" cy="2616509"/>
          </a:xfrm>
          <a:custGeom>
            <a:avLst/>
            <a:gdLst/>
            <a:ahLst/>
            <a:cxnLst/>
            <a:rect l="l" t="t" r="r" b="b"/>
            <a:pathLst>
              <a:path w="5176546" h="2616509">
                <a:moveTo>
                  <a:pt x="0" y="0"/>
                </a:moveTo>
                <a:lnTo>
                  <a:pt x="5176546" y="0"/>
                </a:lnTo>
                <a:lnTo>
                  <a:pt x="5176546" y="2616509"/>
                </a:lnTo>
                <a:lnTo>
                  <a:pt x="0" y="26165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2" name="Group 12"/>
          <p:cNvGrpSpPr/>
          <p:nvPr/>
        </p:nvGrpSpPr>
        <p:grpSpPr>
          <a:xfrm>
            <a:off x="1407523" y="6718939"/>
            <a:ext cx="6845023" cy="1542785"/>
            <a:chOff x="0" y="0"/>
            <a:chExt cx="2826675" cy="637098"/>
          </a:xfrm>
        </p:grpSpPr>
        <p:sp>
          <p:nvSpPr>
            <p:cNvPr id="13" name="Freeform 13"/>
            <p:cNvSpPr/>
            <p:nvPr/>
          </p:nvSpPr>
          <p:spPr>
            <a:xfrm>
              <a:off x="0" y="0"/>
              <a:ext cx="2826675" cy="637098"/>
            </a:xfrm>
            <a:custGeom>
              <a:avLst/>
              <a:gdLst/>
              <a:ahLst/>
              <a:cxnLst/>
              <a:rect l="l" t="t" r="r" b="b"/>
              <a:pathLst>
                <a:path w="2826675" h="637098">
                  <a:moveTo>
                    <a:pt x="57682" y="0"/>
                  </a:moveTo>
                  <a:lnTo>
                    <a:pt x="2768992" y="0"/>
                  </a:lnTo>
                  <a:cubicBezTo>
                    <a:pt x="2784291" y="0"/>
                    <a:pt x="2798962" y="6077"/>
                    <a:pt x="2809780" y="16895"/>
                  </a:cubicBezTo>
                  <a:cubicBezTo>
                    <a:pt x="2820598" y="27712"/>
                    <a:pt x="2826675" y="42384"/>
                    <a:pt x="2826675" y="57682"/>
                  </a:cubicBezTo>
                  <a:lnTo>
                    <a:pt x="2826675" y="579416"/>
                  </a:lnTo>
                  <a:cubicBezTo>
                    <a:pt x="2826675" y="594714"/>
                    <a:pt x="2820598" y="609386"/>
                    <a:pt x="2809780" y="620203"/>
                  </a:cubicBezTo>
                  <a:cubicBezTo>
                    <a:pt x="2798962" y="631021"/>
                    <a:pt x="2784291" y="637098"/>
                    <a:pt x="2768992" y="637098"/>
                  </a:cubicBezTo>
                  <a:lnTo>
                    <a:pt x="57682" y="637098"/>
                  </a:lnTo>
                  <a:cubicBezTo>
                    <a:pt x="42384" y="637098"/>
                    <a:pt x="27712" y="631021"/>
                    <a:pt x="16895" y="620203"/>
                  </a:cubicBezTo>
                  <a:cubicBezTo>
                    <a:pt x="6077" y="609386"/>
                    <a:pt x="0" y="594714"/>
                    <a:pt x="0" y="579416"/>
                  </a:cubicBezTo>
                  <a:lnTo>
                    <a:pt x="0" y="57682"/>
                  </a:lnTo>
                  <a:cubicBezTo>
                    <a:pt x="0" y="42384"/>
                    <a:pt x="6077" y="27712"/>
                    <a:pt x="16895" y="16895"/>
                  </a:cubicBezTo>
                  <a:cubicBezTo>
                    <a:pt x="27712" y="6077"/>
                    <a:pt x="42384" y="0"/>
                    <a:pt x="57682" y="0"/>
                  </a:cubicBezTo>
                  <a:close/>
                </a:path>
              </a:pathLst>
            </a:custGeom>
            <a:solidFill>
              <a:srgbClr val="548B89"/>
            </a:solidFill>
          </p:spPr>
        </p:sp>
        <p:sp>
          <p:nvSpPr>
            <p:cNvPr id="14" name="TextBox 14"/>
            <p:cNvSpPr txBox="1"/>
            <p:nvPr/>
          </p:nvSpPr>
          <p:spPr>
            <a:xfrm>
              <a:off x="0" y="-38100"/>
              <a:ext cx="2826675" cy="675198"/>
            </a:xfrm>
            <a:prstGeom prst="rect">
              <a:avLst/>
            </a:prstGeom>
          </p:spPr>
          <p:txBody>
            <a:bodyPr lIns="40386" tIns="40386" rIns="40386" bIns="40386" rtlCol="0" anchor="ctr"/>
            <a:lstStyle/>
            <a:p>
              <a:pPr algn="ctr">
                <a:lnSpc>
                  <a:spcPts val="2659"/>
                </a:lnSpc>
              </a:pPr>
              <a:endParaRPr/>
            </a:p>
          </p:txBody>
        </p:sp>
      </p:grpSp>
      <p:grpSp>
        <p:nvGrpSpPr>
          <p:cNvPr id="15" name="Group 15"/>
          <p:cNvGrpSpPr/>
          <p:nvPr/>
        </p:nvGrpSpPr>
        <p:grpSpPr>
          <a:xfrm>
            <a:off x="9144000" y="6614164"/>
            <a:ext cx="6845023" cy="1542785"/>
            <a:chOff x="0" y="0"/>
            <a:chExt cx="2826675" cy="637098"/>
          </a:xfrm>
        </p:grpSpPr>
        <p:sp>
          <p:nvSpPr>
            <p:cNvPr id="16" name="Freeform 16"/>
            <p:cNvSpPr/>
            <p:nvPr/>
          </p:nvSpPr>
          <p:spPr>
            <a:xfrm>
              <a:off x="0" y="0"/>
              <a:ext cx="2826675" cy="637098"/>
            </a:xfrm>
            <a:custGeom>
              <a:avLst/>
              <a:gdLst/>
              <a:ahLst/>
              <a:cxnLst/>
              <a:rect l="l" t="t" r="r" b="b"/>
              <a:pathLst>
                <a:path w="2826675" h="637098">
                  <a:moveTo>
                    <a:pt x="57682" y="0"/>
                  </a:moveTo>
                  <a:lnTo>
                    <a:pt x="2768992" y="0"/>
                  </a:lnTo>
                  <a:cubicBezTo>
                    <a:pt x="2784291" y="0"/>
                    <a:pt x="2798962" y="6077"/>
                    <a:pt x="2809780" y="16895"/>
                  </a:cubicBezTo>
                  <a:cubicBezTo>
                    <a:pt x="2820598" y="27712"/>
                    <a:pt x="2826675" y="42384"/>
                    <a:pt x="2826675" y="57682"/>
                  </a:cubicBezTo>
                  <a:lnTo>
                    <a:pt x="2826675" y="579416"/>
                  </a:lnTo>
                  <a:cubicBezTo>
                    <a:pt x="2826675" y="594714"/>
                    <a:pt x="2820598" y="609386"/>
                    <a:pt x="2809780" y="620203"/>
                  </a:cubicBezTo>
                  <a:cubicBezTo>
                    <a:pt x="2798962" y="631021"/>
                    <a:pt x="2784291" y="637098"/>
                    <a:pt x="2768992" y="637098"/>
                  </a:cubicBezTo>
                  <a:lnTo>
                    <a:pt x="57682" y="637098"/>
                  </a:lnTo>
                  <a:cubicBezTo>
                    <a:pt x="42384" y="637098"/>
                    <a:pt x="27712" y="631021"/>
                    <a:pt x="16895" y="620203"/>
                  </a:cubicBezTo>
                  <a:cubicBezTo>
                    <a:pt x="6077" y="609386"/>
                    <a:pt x="0" y="594714"/>
                    <a:pt x="0" y="579416"/>
                  </a:cubicBezTo>
                  <a:lnTo>
                    <a:pt x="0" y="57682"/>
                  </a:lnTo>
                  <a:cubicBezTo>
                    <a:pt x="0" y="42384"/>
                    <a:pt x="6077" y="27712"/>
                    <a:pt x="16895" y="16895"/>
                  </a:cubicBezTo>
                  <a:cubicBezTo>
                    <a:pt x="27712" y="6077"/>
                    <a:pt x="42384" y="0"/>
                    <a:pt x="57682" y="0"/>
                  </a:cubicBezTo>
                  <a:close/>
                </a:path>
              </a:pathLst>
            </a:custGeom>
            <a:solidFill>
              <a:srgbClr val="548B89"/>
            </a:solidFill>
          </p:spPr>
        </p:sp>
        <p:sp>
          <p:nvSpPr>
            <p:cNvPr id="17" name="TextBox 17"/>
            <p:cNvSpPr txBox="1"/>
            <p:nvPr/>
          </p:nvSpPr>
          <p:spPr>
            <a:xfrm>
              <a:off x="0" y="-38100"/>
              <a:ext cx="2826675" cy="675198"/>
            </a:xfrm>
            <a:prstGeom prst="rect">
              <a:avLst/>
            </a:prstGeom>
          </p:spPr>
          <p:txBody>
            <a:bodyPr lIns="40386" tIns="40386" rIns="40386" bIns="40386" rtlCol="0" anchor="ctr"/>
            <a:lstStyle/>
            <a:p>
              <a:pPr algn="ctr">
                <a:lnSpc>
                  <a:spcPts val="2659"/>
                </a:lnSpc>
              </a:pPr>
              <a:endParaRPr/>
            </a:p>
          </p:txBody>
        </p:sp>
      </p:grpSp>
      <p:sp>
        <p:nvSpPr>
          <p:cNvPr id="18" name="TextBox 18"/>
          <p:cNvSpPr txBox="1"/>
          <p:nvPr/>
        </p:nvSpPr>
        <p:spPr>
          <a:xfrm>
            <a:off x="1892168" y="6971052"/>
            <a:ext cx="5875732" cy="1087707"/>
          </a:xfrm>
          <a:prstGeom prst="rect">
            <a:avLst/>
          </a:prstGeom>
        </p:spPr>
        <p:txBody>
          <a:bodyPr lIns="0" tIns="0" rIns="0" bIns="0" rtlCol="0" anchor="t">
            <a:spAutoFit/>
          </a:bodyPr>
          <a:lstStyle/>
          <a:p>
            <a:pPr algn="ctr">
              <a:lnSpc>
                <a:spcPts val="8819"/>
              </a:lnSpc>
            </a:pPr>
            <a:r>
              <a:rPr lang="en-US" sz="6300">
                <a:solidFill>
                  <a:srgbClr val="FFFFFF"/>
                </a:solidFill>
                <a:latin typeface="More Sugar"/>
              </a:rPr>
              <a:t>Mencari Selisih</a:t>
            </a:r>
          </a:p>
        </p:txBody>
      </p:sp>
      <p:sp>
        <p:nvSpPr>
          <p:cNvPr id="19" name="TextBox 19"/>
          <p:cNvSpPr txBox="1"/>
          <p:nvPr/>
        </p:nvSpPr>
        <p:spPr>
          <a:xfrm>
            <a:off x="9628646" y="6871339"/>
            <a:ext cx="5875732" cy="913118"/>
          </a:xfrm>
          <a:prstGeom prst="rect">
            <a:avLst/>
          </a:prstGeom>
        </p:spPr>
        <p:txBody>
          <a:bodyPr lIns="0" tIns="0" rIns="0" bIns="0" rtlCol="0" anchor="t">
            <a:spAutoFit/>
          </a:bodyPr>
          <a:lstStyle/>
          <a:p>
            <a:pPr algn="ctr">
              <a:lnSpc>
                <a:spcPts val="7420"/>
              </a:lnSpc>
            </a:pPr>
            <a:r>
              <a:rPr lang="en-US" sz="5300">
                <a:solidFill>
                  <a:srgbClr val="FFFFFF"/>
                </a:solidFill>
                <a:latin typeface="More Sugar"/>
              </a:rPr>
              <a:t>Mencari Hasil Bagi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1433</Words>
  <Application>Microsoft Office PowerPoint</Application>
  <PresentationFormat>Custom</PresentationFormat>
  <Paragraphs>107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More Sugar</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Playful Math Quiz Presentation</dc:title>
  <cp:lastModifiedBy>Microsoft account</cp:lastModifiedBy>
  <cp:revision>2</cp:revision>
  <dcterms:created xsi:type="dcterms:W3CDTF">2006-08-16T00:00:00Z</dcterms:created>
  <dcterms:modified xsi:type="dcterms:W3CDTF">2024-07-16T02:17:24Z</dcterms:modified>
  <dc:identifier>DAFygH01RhQ</dc:identifier>
</cp:coreProperties>
</file>