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AV" ContentType="audio/wav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720" r:id="rId1"/>
  </p:sldMasterIdLst>
  <p:notesMasterIdLst>
    <p:notesMasterId r:id="rId29"/>
  </p:notesMasterIdLst>
  <p:handoutMasterIdLst>
    <p:handoutMasterId r:id="rId30"/>
  </p:handoutMasterIdLst>
  <p:sldIdLst>
    <p:sldId id="257" r:id="rId2"/>
    <p:sldId id="343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30" r:id="rId17"/>
    <p:sldId id="331" r:id="rId18"/>
    <p:sldId id="332" r:id="rId19"/>
    <p:sldId id="333" r:id="rId20"/>
    <p:sldId id="334" r:id="rId21"/>
    <p:sldId id="335" r:id="rId22"/>
    <p:sldId id="337" r:id="rId23"/>
    <p:sldId id="338" r:id="rId24"/>
    <p:sldId id="339" r:id="rId25"/>
    <p:sldId id="340" r:id="rId26"/>
    <p:sldId id="341" r:id="rId27"/>
    <p:sldId id="342" r:id="rId2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8" autoAdjust="0"/>
  </p:normalViewPr>
  <p:slideViewPr>
    <p:cSldViewPr snapToGrid="0" snapToObjects="1">
      <p:cViewPr varScale="1">
        <p:scale>
          <a:sx n="27" d="100"/>
          <a:sy n="27" d="100"/>
        </p:scale>
        <p:origin x="-18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BD5E1-D961-1548-9CA5-161577680EAC}" type="datetimeFigureOut">
              <a:rPr lang="en-US" smtClean="0"/>
              <a:pPr/>
              <a:t>10/30/14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A6261-707D-E242-A90E-192596E11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969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FFD51-F686-5349-A3FA-11C45A62CB70}" type="datetimeFigureOut">
              <a:rPr lang="en-US" smtClean="0"/>
              <a:pPr/>
              <a:t>10/30/14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A9110-0CAA-3C41-A760-F838942C4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929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SN 322023</a:t>
            </a:r>
            <a:endParaRPr 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id-ID" dirty="0" smtClean="0"/>
              <a:t>PERILAKU ORGANISASI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fld id="{1F7B40D9-AFE5-4F43-BFDA-A757479EA99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58375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SN 322023</a:t>
            </a: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PERILAKU ORGANISASI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40D9-AFE5-4F43-BFDA-A757479EA99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204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SN 322023</a:t>
            </a: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PERILAKU ORGANISASI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40D9-AFE5-4F43-BFDA-A757479EA99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8583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175000" cy="1295400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2400"/>
            </a:lvl1pPr>
          </a:lstStyle>
          <a:p>
            <a:r>
              <a:rPr lang="en-US" smtClean="0"/>
              <a:t>SN 322023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dirty="0" smtClean="0"/>
              <a:t>PERILAKU ORGANISASI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400"/>
            </a:lvl1pPr>
          </a:lstStyle>
          <a:p>
            <a:fld id="{D1206066-B31C-4370-ACA3-DD6AF59B5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127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SN 322023</a:t>
            </a: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PERILAKU ORGANISASI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40D9-AFE5-4F43-BFDA-A757479EA99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7861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SN 322023</a:t>
            </a: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PERILAKU ORGANISASI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40D9-AFE5-4F43-BFDA-A757479EA99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781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SN 322023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PERILAKU ORGANISASI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40D9-AFE5-4F43-BFDA-A757479EA99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044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SN 322023</a:t>
            </a:r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PERILAKU ORGANISASI</a:t>
            </a: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40D9-AFE5-4F43-BFDA-A757479EA99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500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SN 322023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PERILAKU ORGANISASI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40D9-AFE5-4F43-BFDA-A757479EA99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603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SN 322023</a:t>
            </a:r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PERILAKU ORGANISASI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40D9-AFE5-4F43-BFDA-A757479EA99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0551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SN 322023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PERILAKU ORGANISASI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40D9-AFE5-4F43-BFDA-A757479EA99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1187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SN 322023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PERILAKU ORGANISASI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40D9-AFE5-4F43-BFDA-A757479EA99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944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SN 322023</a:t>
            </a: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PERILAKU ORGANISASI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B40D9-AFE5-4F43-BFDA-A757479EA99F}" type="slidenum">
              <a:rPr lang="id-ID" smtClean="0"/>
              <a:pPr/>
              <a:t>‹#›</a:t>
            </a:fld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3175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5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4.png"/><Relationship Id="rId1" Type="http://schemas.microsoft.com/office/2007/relationships/media" Target="../media/media8.WAV"/><Relationship Id="rId2" Type="http://schemas.openxmlformats.org/officeDocument/2006/relationships/audio" Target="../media/media8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AV"/><Relationship Id="rId4" Type="http://schemas.openxmlformats.org/officeDocument/2006/relationships/slideLayout" Target="../slideLayouts/slideLayout6.xml"/><Relationship Id="rId5" Type="http://schemas.openxmlformats.org/officeDocument/2006/relationships/oleObject" Target="../embeddings/oleObject2.bin"/><Relationship Id="rId6" Type="http://schemas.openxmlformats.org/officeDocument/2006/relationships/image" Target="../media/image10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2.vml"/><Relationship Id="rId2" Type="http://schemas.microsoft.com/office/2007/relationships/media" Target="../media/media9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.wmf"/><Relationship Id="rId5" Type="http://schemas.openxmlformats.org/officeDocument/2006/relationships/image" Target="../media/image4.png"/><Relationship Id="rId1" Type="http://schemas.microsoft.com/office/2007/relationships/media" Target="../media/media10.WAV"/><Relationship Id="rId2" Type="http://schemas.openxmlformats.org/officeDocument/2006/relationships/audio" Target="../media/media10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11.WAV"/><Relationship Id="rId2" Type="http://schemas.openxmlformats.org/officeDocument/2006/relationships/audio" Target="../media/media11.WAV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12.WAV"/><Relationship Id="rId2" Type="http://schemas.openxmlformats.org/officeDocument/2006/relationships/audio" Target="../media/media1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4.png"/><Relationship Id="rId1" Type="http://schemas.microsoft.com/office/2007/relationships/media" Target="../media/media13.WAV"/><Relationship Id="rId2" Type="http://schemas.openxmlformats.org/officeDocument/2006/relationships/audio" Target="../media/media13.WAV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4.png"/><Relationship Id="rId1" Type="http://schemas.microsoft.com/office/2007/relationships/media" Target="../media/media14.WAV"/><Relationship Id="rId2" Type="http://schemas.openxmlformats.org/officeDocument/2006/relationships/audio" Target="../media/media14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13.png"/><Relationship Id="rId5" Type="http://schemas.openxmlformats.org/officeDocument/2006/relationships/image" Target="../media/image4.png"/><Relationship Id="rId1" Type="http://schemas.microsoft.com/office/2007/relationships/media" Target="../media/media15.WAV"/><Relationship Id="rId2" Type="http://schemas.openxmlformats.org/officeDocument/2006/relationships/audio" Target="../media/media15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14.wmf"/><Relationship Id="rId5" Type="http://schemas.openxmlformats.org/officeDocument/2006/relationships/image" Target="../media/image15.wmf"/><Relationship Id="rId6" Type="http://schemas.openxmlformats.org/officeDocument/2006/relationships/image" Target="../media/image16.wmf"/><Relationship Id="rId7" Type="http://schemas.openxmlformats.org/officeDocument/2006/relationships/image" Target="../media/image4.png"/><Relationship Id="rId1" Type="http://schemas.microsoft.com/office/2007/relationships/media" Target="../media/media16.WAV"/><Relationship Id="rId2" Type="http://schemas.openxmlformats.org/officeDocument/2006/relationships/audio" Target="../media/media16.WAV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4.png"/><Relationship Id="rId1" Type="http://schemas.microsoft.com/office/2007/relationships/media" Target="../media/media17.WAV"/><Relationship Id="rId2" Type="http://schemas.openxmlformats.org/officeDocument/2006/relationships/audio" Target="../media/media17.WAV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4.png"/><Relationship Id="rId1" Type="http://schemas.microsoft.com/office/2007/relationships/media" Target="../media/media18.WAV"/><Relationship Id="rId2" Type="http://schemas.openxmlformats.org/officeDocument/2006/relationships/audio" Target="../media/media18.WAV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9.WAV"/><Relationship Id="rId4" Type="http://schemas.openxmlformats.org/officeDocument/2006/relationships/slideLayout" Target="../slideLayouts/slideLayout6.xml"/><Relationship Id="rId5" Type="http://schemas.openxmlformats.org/officeDocument/2006/relationships/oleObject" Target="../embeddings/oleObject4.bin"/><Relationship Id="rId6" Type="http://schemas.openxmlformats.org/officeDocument/2006/relationships/image" Target="../media/image17.wmf"/><Relationship Id="rId7" Type="http://schemas.openxmlformats.org/officeDocument/2006/relationships/image" Target="../media/image4.png"/><Relationship Id="rId1" Type="http://schemas.openxmlformats.org/officeDocument/2006/relationships/vmlDrawing" Target="../drawings/vmlDrawing4.vml"/><Relationship Id="rId2" Type="http://schemas.microsoft.com/office/2007/relationships/media" Target="../media/media19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4" Type="http://schemas.openxmlformats.org/officeDocument/2006/relationships/slideLayout" Target="../slideLayouts/slideLayout2.xml"/><Relationship Id="rId5" Type="http://schemas.openxmlformats.org/officeDocument/2006/relationships/oleObject" Target="../embeddings/oleObject1.bin"/><Relationship Id="rId6" Type="http://schemas.openxmlformats.org/officeDocument/2006/relationships/image" Target="../media/image5.wmf"/><Relationship Id="rId7" Type="http://schemas.openxmlformats.org/officeDocument/2006/relationships/image" Target="../media/image6.emf"/><Relationship Id="rId8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microsoft.com/office/2007/relationships/media" Target="../media/media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7.wmf"/><Relationship Id="rId5" Type="http://schemas.openxmlformats.org/officeDocument/2006/relationships/image" Target="../media/image4.png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8.wmf"/><Relationship Id="rId5" Type="http://schemas.openxmlformats.org/officeDocument/2006/relationships/image" Target="../media/image4.png"/><Relationship Id="rId1" Type="http://schemas.microsoft.com/office/2007/relationships/media" Target="../media/media4.WAV"/><Relationship Id="rId2" Type="http://schemas.openxmlformats.org/officeDocument/2006/relationships/audio" Target="../media/media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wmf"/><Relationship Id="rId5" Type="http://schemas.openxmlformats.org/officeDocument/2006/relationships/image" Target="../media/image4.png"/><Relationship Id="rId1" Type="http://schemas.microsoft.com/office/2007/relationships/media" Target="../media/media5.WAV"/><Relationship Id="rId2" Type="http://schemas.openxmlformats.org/officeDocument/2006/relationships/audio" Target="../media/media5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6.WAV"/><Relationship Id="rId2" Type="http://schemas.openxmlformats.org/officeDocument/2006/relationships/audio" Target="../media/media6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7.WAV"/><Relationship Id="rId2" Type="http://schemas.openxmlformats.org/officeDocument/2006/relationships/audio" Target="../media/media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SN 322023</a:t>
            </a:r>
            <a:endParaRPr lang="id-ID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F7B40D9-AFE5-4F43-BFDA-A757479EA99F}" type="slidenum">
              <a:rPr lang="id-ID" sz="2400" smtClean="0"/>
              <a:pPr algn="ctr"/>
              <a:t>2</a:t>
            </a:fld>
            <a:endParaRPr lang="id-ID" sz="2400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0" name="Group 19"/>
          <p:cNvGrpSpPr/>
          <p:nvPr/>
        </p:nvGrpSpPr>
        <p:grpSpPr>
          <a:xfrm>
            <a:off x="0" y="594775"/>
            <a:ext cx="9189720" cy="6264686"/>
            <a:chOff x="0" y="594775"/>
            <a:chExt cx="9189720" cy="6264686"/>
          </a:xfrm>
        </p:grpSpPr>
        <p:sp>
          <p:nvSpPr>
            <p:cNvPr id="21" name="object 4"/>
            <p:cNvSpPr/>
            <p:nvPr/>
          </p:nvSpPr>
          <p:spPr>
            <a:xfrm>
              <a:off x="0" y="6260087"/>
              <a:ext cx="4586119" cy="599374"/>
            </a:xfrm>
            <a:custGeom>
              <a:avLst/>
              <a:gdLst/>
              <a:ahLst/>
              <a:cxnLst/>
              <a:rect l="l" t="t" r="r" b="b"/>
              <a:pathLst>
                <a:path w="4574795" h="599374">
                  <a:moveTo>
                    <a:pt x="4574795" y="330154"/>
                  </a:moveTo>
                  <a:lnTo>
                    <a:pt x="4484016" y="303295"/>
                  </a:lnTo>
                  <a:lnTo>
                    <a:pt x="4393524" y="277472"/>
                  </a:lnTo>
                  <a:lnTo>
                    <a:pt x="4302489" y="252722"/>
                  </a:lnTo>
                  <a:lnTo>
                    <a:pt x="4210084" y="229082"/>
                  </a:lnTo>
                  <a:lnTo>
                    <a:pt x="4115481" y="206588"/>
                  </a:lnTo>
                  <a:lnTo>
                    <a:pt x="4017852" y="185277"/>
                  </a:lnTo>
                  <a:lnTo>
                    <a:pt x="3916368" y="165187"/>
                  </a:lnTo>
                  <a:lnTo>
                    <a:pt x="3810203" y="146355"/>
                  </a:lnTo>
                  <a:lnTo>
                    <a:pt x="3698528" y="128817"/>
                  </a:lnTo>
                  <a:lnTo>
                    <a:pt x="3580515" y="112610"/>
                  </a:lnTo>
                  <a:lnTo>
                    <a:pt x="3455336" y="97772"/>
                  </a:lnTo>
                  <a:lnTo>
                    <a:pt x="3322163" y="84338"/>
                  </a:lnTo>
                  <a:lnTo>
                    <a:pt x="3180168" y="72347"/>
                  </a:lnTo>
                  <a:lnTo>
                    <a:pt x="3028523" y="61834"/>
                  </a:lnTo>
                  <a:lnTo>
                    <a:pt x="2866401" y="52838"/>
                  </a:lnTo>
                  <a:lnTo>
                    <a:pt x="2692973" y="45394"/>
                  </a:lnTo>
                  <a:lnTo>
                    <a:pt x="2507411" y="39541"/>
                  </a:lnTo>
                  <a:lnTo>
                    <a:pt x="2308887" y="35314"/>
                  </a:lnTo>
                  <a:lnTo>
                    <a:pt x="2096574" y="32751"/>
                  </a:lnTo>
                  <a:lnTo>
                    <a:pt x="1869643" y="31888"/>
                  </a:lnTo>
                  <a:lnTo>
                    <a:pt x="1736430" y="31765"/>
                  </a:lnTo>
                  <a:lnTo>
                    <a:pt x="1607667" y="31406"/>
                  </a:lnTo>
                  <a:lnTo>
                    <a:pt x="1483309" y="30825"/>
                  </a:lnTo>
                  <a:lnTo>
                    <a:pt x="1363312" y="30034"/>
                  </a:lnTo>
                  <a:lnTo>
                    <a:pt x="1247632" y="29048"/>
                  </a:lnTo>
                  <a:lnTo>
                    <a:pt x="1136223" y="27880"/>
                  </a:lnTo>
                  <a:lnTo>
                    <a:pt x="1029040" y="26543"/>
                  </a:lnTo>
                  <a:lnTo>
                    <a:pt x="926040" y="25052"/>
                  </a:lnTo>
                  <a:lnTo>
                    <a:pt x="827178" y="23419"/>
                  </a:lnTo>
                  <a:lnTo>
                    <a:pt x="732409" y="21658"/>
                  </a:lnTo>
                  <a:lnTo>
                    <a:pt x="641687" y="19783"/>
                  </a:lnTo>
                  <a:lnTo>
                    <a:pt x="554970" y="17807"/>
                  </a:lnTo>
                  <a:lnTo>
                    <a:pt x="472211" y="15744"/>
                  </a:lnTo>
                  <a:lnTo>
                    <a:pt x="393367" y="13607"/>
                  </a:lnTo>
                  <a:lnTo>
                    <a:pt x="318392" y="11410"/>
                  </a:lnTo>
                  <a:lnTo>
                    <a:pt x="247242" y="9167"/>
                  </a:lnTo>
                  <a:lnTo>
                    <a:pt x="179873" y="6891"/>
                  </a:lnTo>
                  <a:lnTo>
                    <a:pt x="116239" y="4595"/>
                  </a:lnTo>
                  <a:lnTo>
                    <a:pt x="56296" y="2293"/>
                  </a:lnTo>
                  <a:lnTo>
                    <a:pt x="0" y="0"/>
                  </a:lnTo>
                  <a:lnTo>
                    <a:pt x="0" y="597910"/>
                  </a:lnTo>
                  <a:lnTo>
                    <a:pt x="4574795" y="597910"/>
                  </a:lnTo>
                  <a:lnTo>
                    <a:pt x="4574795" y="330154"/>
                  </a:lnTo>
                  <a:close/>
                </a:path>
              </a:pathLst>
            </a:custGeom>
            <a:solidFill>
              <a:srgbClr val="EC1D2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" name="object 5"/>
            <p:cNvSpPr/>
            <p:nvPr/>
          </p:nvSpPr>
          <p:spPr>
            <a:xfrm>
              <a:off x="4586119" y="6258673"/>
              <a:ext cx="4603601" cy="600787"/>
            </a:xfrm>
            <a:custGeom>
              <a:avLst/>
              <a:gdLst/>
              <a:ahLst/>
              <a:cxnLst/>
              <a:rect l="l" t="t" r="r" b="b"/>
              <a:pathLst>
                <a:path w="4603601" h="600787">
                  <a:moveTo>
                    <a:pt x="4555401" y="2031"/>
                  </a:moveTo>
                  <a:lnTo>
                    <a:pt x="4488188" y="4719"/>
                  </a:lnTo>
                  <a:lnTo>
                    <a:pt x="4424691" y="7090"/>
                  </a:lnTo>
                  <a:lnTo>
                    <a:pt x="4357270" y="9447"/>
                  </a:lnTo>
                  <a:lnTo>
                    <a:pt x="4285877" y="11778"/>
                  </a:lnTo>
                  <a:lnTo>
                    <a:pt x="4210463" y="14066"/>
                  </a:lnTo>
                  <a:lnTo>
                    <a:pt x="4130980" y="16296"/>
                  </a:lnTo>
                  <a:lnTo>
                    <a:pt x="4047380" y="18454"/>
                  </a:lnTo>
                  <a:lnTo>
                    <a:pt x="3959615" y="20525"/>
                  </a:lnTo>
                  <a:lnTo>
                    <a:pt x="3867637" y="22495"/>
                  </a:lnTo>
                  <a:lnTo>
                    <a:pt x="3771397" y="24347"/>
                  </a:lnTo>
                  <a:lnTo>
                    <a:pt x="3670848" y="26067"/>
                  </a:lnTo>
                  <a:lnTo>
                    <a:pt x="3565941" y="27641"/>
                  </a:lnTo>
                  <a:lnTo>
                    <a:pt x="3456629" y="29054"/>
                  </a:lnTo>
                  <a:lnTo>
                    <a:pt x="3342862" y="30290"/>
                  </a:lnTo>
                  <a:lnTo>
                    <a:pt x="3224593" y="31334"/>
                  </a:lnTo>
                  <a:lnTo>
                    <a:pt x="3101774" y="32172"/>
                  </a:lnTo>
                  <a:lnTo>
                    <a:pt x="2974356" y="32790"/>
                  </a:lnTo>
                  <a:lnTo>
                    <a:pt x="2842291" y="33171"/>
                  </a:lnTo>
                  <a:lnTo>
                    <a:pt x="2705532" y="33301"/>
                  </a:lnTo>
                  <a:lnTo>
                    <a:pt x="2478251" y="34164"/>
                  </a:lnTo>
                  <a:lnTo>
                    <a:pt x="2265646" y="36727"/>
                  </a:lnTo>
                  <a:lnTo>
                    <a:pt x="2066886" y="40954"/>
                  </a:lnTo>
                  <a:lnTo>
                    <a:pt x="1881138" y="46808"/>
                  </a:lnTo>
                  <a:lnTo>
                    <a:pt x="1707571" y="54251"/>
                  </a:lnTo>
                  <a:lnTo>
                    <a:pt x="1545353" y="63248"/>
                  </a:lnTo>
                  <a:lnTo>
                    <a:pt x="1393651" y="73760"/>
                  </a:lnTo>
                  <a:lnTo>
                    <a:pt x="1251634" y="85751"/>
                  </a:lnTo>
                  <a:lnTo>
                    <a:pt x="1118470" y="99185"/>
                  </a:lnTo>
                  <a:lnTo>
                    <a:pt x="993326" y="114024"/>
                  </a:lnTo>
                  <a:lnTo>
                    <a:pt x="875371" y="130230"/>
                  </a:lnTo>
                  <a:lnTo>
                    <a:pt x="763773" y="147768"/>
                  </a:lnTo>
                  <a:lnTo>
                    <a:pt x="657700" y="166601"/>
                  </a:lnTo>
                  <a:lnTo>
                    <a:pt x="556320" y="186691"/>
                  </a:lnTo>
                  <a:lnTo>
                    <a:pt x="458801" y="208001"/>
                  </a:lnTo>
                  <a:lnTo>
                    <a:pt x="364311" y="230495"/>
                  </a:lnTo>
                  <a:lnTo>
                    <a:pt x="272017" y="254135"/>
                  </a:lnTo>
                  <a:lnTo>
                    <a:pt x="181089" y="278886"/>
                  </a:lnTo>
                  <a:lnTo>
                    <a:pt x="90694" y="304708"/>
                  </a:lnTo>
                  <a:lnTo>
                    <a:pt x="0" y="331567"/>
                  </a:lnTo>
                  <a:lnTo>
                    <a:pt x="379" y="599324"/>
                  </a:lnTo>
                  <a:lnTo>
                    <a:pt x="4555401" y="599324"/>
                  </a:lnTo>
                  <a:lnTo>
                    <a:pt x="4555401" y="2031"/>
                  </a:lnTo>
                  <a:close/>
                </a:path>
              </a:pathLst>
            </a:custGeom>
            <a:solidFill>
              <a:srgbClr val="B01116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76418" y="1192266"/>
              <a:ext cx="1927962" cy="221835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2443791" y="594775"/>
              <a:ext cx="44444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Times New Roman"/>
                  <a:cs typeface="Times New Roman"/>
                </a:rPr>
                <a:t>PERILAKU ORGANISASI</a:t>
              </a:r>
              <a:endParaRPr lang="en-US" sz="2800" b="1" dirty="0">
                <a:latin typeface="Times New Roman"/>
                <a:cs typeface="Times New Roman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91381" y="3247153"/>
              <a:ext cx="5698035" cy="2677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/>
                  <a:cs typeface="Times New Roman"/>
                </a:rPr>
                <a:t>DISUSUN OLEH:</a:t>
              </a:r>
              <a:endParaRPr lang="id-ID" sz="2400" dirty="0" smtClean="0">
                <a:latin typeface="Times New Roman"/>
                <a:cs typeface="Times New Roman"/>
              </a:endParaRPr>
            </a:p>
            <a:p>
              <a:pPr algn="ctr"/>
              <a:endParaRPr lang="en-US" sz="2400" dirty="0" smtClean="0">
                <a:latin typeface="Times New Roman"/>
                <a:cs typeface="Times New Roman"/>
              </a:endParaRPr>
            </a:p>
            <a:p>
              <a:r>
                <a:rPr lang="en-US" sz="2400" dirty="0" smtClean="0">
                  <a:latin typeface="Times New Roman"/>
                  <a:cs typeface="Times New Roman"/>
                </a:rPr>
                <a:t>ASTADI PANGARSO, S.T., MBA</a:t>
              </a:r>
            </a:p>
            <a:p>
              <a:r>
                <a:rPr lang="en-US" sz="2400" dirty="0" smtClean="0">
                  <a:latin typeface="Times New Roman"/>
                  <a:cs typeface="Times New Roman"/>
                </a:rPr>
                <a:t>RENN</a:t>
              </a:r>
              <a:r>
                <a:rPr lang="id-ID" sz="2400" dirty="0" smtClean="0">
                  <a:latin typeface="Times New Roman"/>
                  <a:cs typeface="Times New Roman"/>
                </a:rPr>
                <a:t>I</a:t>
              </a:r>
              <a:r>
                <a:rPr lang="en-US" sz="2400" dirty="0" smtClean="0">
                  <a:latin typeface="Times New Roman"/>
                  <a:cs typeface="Times New Roman"/>
                </a:rPr>
                <a:t> RENGGANIS, S.E., MSM</a:t>
              </a:r>
            </a:p>
            <a:p>
              <a:r>
                <a:rPr lang="en-US" sz="2400" dirty="0" smtClean="0">
                  <a:latin typeface="Times New Roman"/>
                  <a:cs typeface="Times New Roman"/>
                </a:rPr>
                <a:t>PRODI S1 ILMU ADMINISTRASI BISNIS</a:t>
              </a:r>
            </a:p>
            <a:p>
              <a:r>
                <a:rPr lang="en-US" sz="2400" dirty="0" smtClean="0">
                  <a:latin typeface="Times New Roman"/>
                  <a:cs typeface="Times New Roman"/>
                </a:rPr>
                <a:t>FAKULTAS KOMUNIKASI DAN BISNIS</a:t>
              </a:r>
            </a:p>
            <a:p>
              <a:r>
                <a:rPr lang="en-US" sz="2400" dirty="0" smtClean="0">
                  <a:latin typeface="Times New Roman"/>
                  <a:cs typeface="Times New Roman"/>
                </a:rPr>
                <a:t>UNIVERSITAS TELKOM</a:t>
              </a:r>
              <a:endParaRPr lang="en-US" sz="2400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9417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2005 Prentice Hall Inc. All rights reserved.</a:t>
            </a: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3467102" y="419100"/>
            <a:ext cx="5037137" cy="685800"/>
          </a:xfrm>
          <a:noFill/>
          <a:ln>
            <a:noFill/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b="1" dirty="0" err="1" smtClean="0">
                <a:ea typeface="+mj-ea"/>
                <a:cs typeface="+mj-cs"/>
              </a:rPr>
              <a:t>Konsekuensi</a:t>
            </a:r>
            <a:r>
              <a:rPr lang="en-US" sz="3200" b="1" dirty="0" smtClean="0">
                <a:ea typeface="+mj-ea"/>
                <a:cs typeface="+mj-cs"/>
              </a:rPr>
              <a:t> </a:t>
            </a:r>
            <a:r>
              <a:rPr lang="en-US" sz="3200" b="1" dirty="0" err="1" smtClean="0">
                <a:ea typeface="+mj-ea"/>
                <a:cs typeface="+mj-cs"/>
              </a:rPr>
              <a:t>Tekanan</a:t>
            </a:r>
            <a:r>
              <a:rPr lang="en-US" sz="3200" b="1" dirty="0" smtClean="0">
                <a:ea typeface="+mj-ea"/>
                <a:cs typeface="+mj-cs"/>
              </a:rPr>
              <a:t> </a:t>
            </a:r>
            <a:r>
              <a:rPr lang="en-US" sz="3200" b="1" dirty="0" err="1" smtClean="0">
                <a:ea typeface="+mj-ea"/>
                <a:cs typeface="+mj-cs"/>
              </a:rPr>
              <a:t>Kerja</a:t>
            </a:r>
            <a:endParaRPr lang="en-US" sz="3200" b="1" dirty="0" smtClean="0">
              <a:ea typeface="+mj-ea"/>
              <a:cs typeface="+mj-cs"/>
            </a:endParaRPr>
          </a:p>
        </p:txBody>
      </p:sp>
      <p:sp>
        <p:nvSpPr>
          <p:cNvPr id="295939" name="Line 3"/>
          <p:cNvSpPr>
            <a:spLocks noChangeShapeType="1"/>
          </p:cNvSpPr>
          <p:nvPr/>
        </p:nvSpPr>
        <p:spPr bwMode="blackWhite">
          <a:xfrm rot="5400000">
            <a:off x="4152900" y="2595563"/>
            <a:ext cx="838200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 type="none" w="sm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295940" name="Text Box 4"/>
          <p:cNvSpPr txBox="1">
            <a:spLocks noChangeArrowheads="1"/>
          </p:cNvSpPr>
          <p:nvPr/>
        </p:nvSpPr>
        <p:spPr bwMode="blackWhite">
          <a:xfrm>
            <a:off x="3124200" y="1828800"/>
            <a:ext cx="2895600" cy="83185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 anchorCtr="1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High Levels</a:t>
            </a:r>
            <a:br>
              <a:rPr lang="en-US" sz="2400" b="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en-US" sz="2400" b="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of Stress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77863" y="3611563"/>
            <a:ext cx="7826375" cy="1417637"/>
            <a:chOff x="427" y="2515"/>
            <a:chExt cx="4930" cy="893"/>
          </a:xfrm>
        </p:grpSpPr>
        <p:sp>
          <p:nvSpPr>
            <p:cNvPr id="295942" name="Text Box 6"/>
            <p:cNvSpPr txBox="1">
              <a:spLocks noChangeArrowheads="1"/>
            </p:cNvSpPr>
            <p:nvPr/>
          </p:nvSpPr>
          <p:spPr bwMode="blackWhite">
            <a:xfrm>
              <a:off x="427" y="2515"/>
              <a:ext cx="1469" cy="86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 anchorCtr="1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Physiological</a:t>
              </a:r>
              <a:br>
                <a:rPr 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</a:br>
              <a:r>
                <a:rPr 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Symptoms</a:t>
              </a:r>
            </a:p>
          </p:txBody>
        </p:sp>
        <p:sp>
          <p:nvSpPr>
            <p:cNvPr id="295943" name="Text Box 7"/>
            <p:cNvSpPr txBox="1">
              <a:spLocks noChangeArrowheads="1"/>
            </p:cNvSpPr>
            <p:nvPr/>
          </p:nvSpPr>
          <p:spPr bwMode="blackWhite">
            <a:xfrm>
              <a:off x="3888" y="2542"/>
              <a:ext cx="1469" cy="866"/>
            </a:xfrm>
            <a:prstGeom prst="rect">
              <a:avLst/>
            </a:prstGeom>
            <a:solidFill>
              <a:srgbClr val="00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 anchorCtr="1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Behavioral</a:t>
              </a:r>
              <a:br>
                <a:rPr 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</a:br>
              <a:r>
                <a:rPr 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Symptoms</a:t>
              </a:r>
            </a:p>
          </p:txBody>
        </p:sp>
        <p:sp>
          <p:nvSpPr>
            <p:cNvPr id="295944" name="Text Box 8"/>
            <p:cNvSpPr txBox="1">
              <a:spLocks noChangeArrowheads="1"/>
            </p:cNvSpPr>
            <p:nvPr/>
          </p:nvSpPr>
          <p:spPr bwMode="blackWhite">
            <a:xfrm>
              <a:off x="2155" y="2518"/>
              <a:ext cx="1469" cy="867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 anchorCtr="1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Psychological</a:t>
              </a:r>
              <a:br>
                <a:rPr 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</a:br>
              <a:r>
                <a:rPr 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Symptoms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828800" y="3011488"/>
            <a:ext cx="5486400" cy="625475"/>
            <a:chOff x="1200" y="2168"/>
            <a:chExt cx="3360" cy="45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5400000">
              <a:off x="2664" y="728"/>
              <a:ext cx="432" cy="3360"/>
              <a:chOff x="4560" y="768"/>
              <a:chExt cx="384" cy="1728"/>
            </a:xfrm>
          </p:grpSpPr>
          <p:sp>
            <p:nvSpPr>
              <p:cNvPr id="295947" name="Freeform 11"/>
              <p:cNvSpPr>
                <a:spLocks/>
              </p:cNvSpPr>
              <p:nvPr/>
            </p:nvSpPr>
            <p:spPr bwMode="blackWhite">
              <a:xfrm>
                <a:off x="4557" y="1632"/>
                <a:ext cx="384" cy="864"/>
              </a:xfrm>
              <a:custGeom>
                <a:avLst/>
                <a:gdLst>
                  <a:gd name="T0" fmla="*/ 0 w 384"/>
                  <a:gd name="T1" fmla="*/ 0 h 864"/>
                  <a:gd name="T2" fmla="*/ 0 w 384"/>
                  <a:gd name="T3" fmla="*/ 864 h 864"/>
                  <a:gd name="T4" fmla="*/ 384 w 384"/>
                  <a:gd name="T5" fmla="*/ 864 h 86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84" h="864">
                    <a:moveTo>
                      <a:pt x="0" y="0"/>
                    </a:moveTo>
                    <a:lnTo>
                      <a:pt x="0" y="864"/>
                    </a:lnTo>
                    <a:lnTo>
                      <a:pt x="384" y="864"/>
                    </a:lnTo>
                  </a:path>
                </a:pathLst>
              </a:custGeom>
              <a:noFill/>
              <a:ln w="76200">
                <a:solidFill>
                  <a:schemeClr val="tx1"/>
                </a:solidFill>
                <a:round/>
                <a:headEnd/>
                <a:tailEnd type="triangle" w="sm" len="med"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95948" name="Freeform 12"/>
              <p:cNvSpPr>
                <a:spLocks/>
              </p:cNvSpPr>
              <p:nvPr/>
            </p:nvSpPr>
            <p:spPr bwMode="blackWhite">
              <a:xfrm flipV="1">
                <a:off x="4557" y="768"/>
                <a:ext cx="384" cy="864"/>
              </a:xfrm>
              <a:custGeom>
                <a:avLst/>
                <a:gdLst>
                  <a:gd name="T0" fmla="*/ 0 w 384"/>
                  <a:gd name="T1" fmla="*/ 0 h 864"/>
                  <a:gd name="T2" fmla="*/ 0 w 384"/>
                  <a:gd name="T3" fmla="*/ 864 h 864"/>
                  <a:gd name="T4" fmla="*/ 384 w 384"/>
                  <a:gd name="T5" fmla="*/ 864 h 86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84" h="864">
                    <a:moveTo>
                      <a:pt x="0" y="0"/>
                    </a:moveTo>
                    <a:lnTo>
                      <a:pt x="0" y="864"/>
                    </a:lnTo>
                    <a:lnTo>
                      <a:pt x="384" y="864"/>
                    </a:lnTo>
                  </a:path>
                </a:pathLst>
              </a:custGeom>
              <a:noFill/>
              <a:ln w="76200">
                <a:solidFill>
                  <a:schemeClr val="tx1"/>
                </a:solidFill>
                <a:round/>
                <a:headEnd/>
                <a:tailEnd type="triangle" w="sm" len="med"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sp>
          <p:nvSpPr>
            <p:cNvPr id="295949" name="Line 13"/>
            <p:cNvSpPr>
              <a:spLocks noChangeShapeType="1"/>
            </p:cNvSpPr>
            <p:nvPr/>
          </p:nvSpPr>
          <p:spPr bwMode="blackWhite">
            <a:xfrm rot="5400000">
              <a:off x="2664" y="2384"/>
              <a:ext cx="432" cy="0"/>
            </a:xfrm>
            <a:prstGeom prst="line">
              <a:avLst/>
            </a:prstGeom>
            <a:noFill/>
            <a:ln w="82550">
              <a:solidFill>
                <a:schemeClr val="tx1"/>
              </a:solidFill>
              <a:round/>
              <a:headEnd/>
              <a:tailEnd type="triangle" w="sm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id-ID"/>
            </a:p>
          </p:txBody>
        </p:sp>
      </p:grpSp>
      <p:pic>
        <p:nvPicPr>
          <p:cNvPr id="15" name="Recorded Sound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9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2005 Prentice Hall Inc. All rights reserved.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title"/>
          </p:nvPr>
        </p:nvSpPr>
        <p:spPr>
          <a:xfrm>
            <a:off x="4332156" y="419100"/>
            <a:ext cx="4126043" cy="685800"/>
          </a:xfrm>
          <a:noFill/>
          <a:ln>
            <a:noFill/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ea typeface="+mj-ea"/>
                <a:cs typeface="+mj-cs"/>
              </a:rPr>
              <a:t>Model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ea typeface="+mj-ea"/>
                <a:cs typeface="+mj-cs"/>
              </a:rPr>
              <a:t>Tekanan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ea typeface="+mj-ea"/>
                <a:cs typeface="+mj-cs"/>
              </a:rPr>
              <a:t>Kerja</a:t>
            </a:r>
            <a:endParaRPr lang="en-US" sz="3200" b="1" dirty="0" smtClean="0">
              <a:solidFill>
                <a:schemeClr val="accent4">
                  <a:lumMod val="75000"/>
                </a:schemeClr>
              </a:solidFill>
              <a:ea typeface="+mj-ea"/>
              <a:cs typeface="+mj-cs"/>
            </a:endParaRPr>
          </a:p>
        </p:txBody>
      </p:sp>
      <p:graphicFrame>
        <p:nvGraphicFramePr>
          <p:cNvPr id="25604" name="Object 5"/>
          <p:cNvGraphicFramePr>
            <a:graphicFrameLocks noChangeAspect="1"/>
          </p:cNvGraphicFramePr>
          <p:nvPr/>
        </p:nvGraphicFramePr>
        <p:xfrm>
          <a:off x="533400" y="1462088"/>
          <a:ext cx="8077200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8" name="Photo Editor Photo" r:id="rId5" imgW="7163800" imgH="4019048" progId="">
                  <p:embed/>
                </p:oleObj>
              </mc:Choice>
              <mc:Fallback>
                <p:oleObj name="Photo Editor Photo" r:id="rId5" imgW="7163800" imgH="4019048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62088"/>
                        <a:ext cx="8077200" cy="453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2005 Prentice Hall Inc. All rights reserved.</a:t>
            </a:r>
          </a:p>
        </p:txBody>
      </p:sp>
      <p:graphicFrame>
        <p:nvGraphicFramePr>
          <p:cNvPr id="26627" name="Object 6"/>
          <p:cNvGraphicFramePr>
            <a:graphicFrameLocks noChangeAspect="1"/>
          </p:cNvGraphicFramePr>
          <p:nvPr/>
        </p:nvGraphicFramePr>
        <p:xfrm>
          <a:off x="2889235" y="2137711"/>
          <a:ext cx="5568965" cy="3888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2" name="Photo Editor Photo" r:id="rId3" imgW="6287378" imgH="4390476" progId="">
                  <p:embed/>
                </p:oleObj>
              </mc:Choice>
              <mc:Fallback>
                <p:oleObj name="Photo Editor Photo" r:id="rId3" imgW="6287378" imgH="4390476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35" y="2137711"/>
                        <a:ext cx="5568965" cy="38888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3507699" y="659567"/>
            <a:ext cx="5160364" cy="914400"/>
          </a:xfrm>
          <a:noFill/>
          <a:ln>
            <a:noFill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2400" b="1" dirty="0" err="1" smtClean="0">
                <a:ea typeface="+mj-ea"/>
                <a:cs typeface="+mj-cs"/>
              </a:rPr>
              <a:t>Hubungan</a:t>
            </a:r>
            <a:r>
              <a:rPr lang="en-US" sz="2400" b="1" dirty="0" smtClean="0">
                <a:ea typeface="+mj-ea"/>
                <a:cs typeface="+mj-cs"/>
              </a:rPr>
              <a:t> </a:t>
            </a:r>
            <a:r>
              <a:rPr lang="en-US" sz="2400" b="1" dirty="0" err="1" smtClean="0">
                <a:ea typeface="+mj-ea"/>
                <a:cs typeface="+mj-cs"/>
              </a:rPr>
              <a:t>Terbalik</a:t>
            </a:r>
            <a:r>
              <a:rPr lang="en-US" sz="2400" b="1" dirty="0" smtClean="0">
                <a:ea typeface="+mj-ea"/>
                <a:cs typeface="+mj-cs"/>
              </a:rPr>
              <a:t>-U </a:t>
            </a:r>
            <a:r>
              <a:rPr lang="en-US" sz="2400" b="1" dirty="0" err="1" smtClean="0">
                <a:ea typeface="+mj-ea"/>
                <a:cs typeface="+mj-cs"/>
              </a:rPr>
              <a:t>antara</a:t>
            </a:r>
            <a:r>
              <a:rPr lang="en-US" sz="2400" b="1" dirty="0" smtClean="0">
                <a:ea typeface="+mj-ea"/>
                <a:cs typeface="+mj-cs"/>
              </a:rPr>
              <a:t> </a:t>
            </a:r>
            <a:r>
              <a:rPr lang="en-US" sz="2400" b="1" dirty="0" err="1" smtClean="0">
                <a:ea typeface="+mj-ea"/>
                <a:cs typeface="+mj-cs"/>
              </a:rPr>
              <a:t>Tekanan</a:t>
            </a:r>
            <a:r>
              <a:rPr lang="en-US" sz="2400" b="1" dirty="0" smtClean="0">
                <a:ea typeface="+mj-ea"/>
                <a:cs typeface="+mj-cs"/>
              </a:rPr>
              <a:t> </a:t>
            </a:r>
            <a:r>
              <a:rPr lang="en-US" sz="2400" b="1" dirty="0" err="1" smtClean="0">
                <a:ea typeface="+mj-ea"/>
                <a:cs typeface="+mj-cs"/>
              </a:rPr>
              <a:t>dan</a:t>
            </a:r>
            <a:r>
              <a:rPr lang="en-US" sz="2400" b="1" dirty="0" smtClean="0">
                <a:ea typeface="+mj-ea"/>
                <a:cs typeface="+mj-cs"/>
              </a:rPr>
              <a:t> </a:t>
            </a:r>
            <a:r>
              <a:rPr lang="en-US" sz="2400" b="1" dirty="0" err="1" smtClean="0">
                <a:ea typeface="+mj-ea"/>
                <a:cs typeface="+mj-cs"/>
              </a:rPr>
              <a:t>Kenerja</a:t>
            </a:r>
            <a:endParaRPr lang="en-US" sz="2400" b="1" dirty="0" smtClean="0"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2005 Prentice Hall Inc. All rights reserved.</a:t>
            </a: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4107304" y="419100"/>
            <a:ext cx="4350895" cy="68580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err="1" smtClean="0">
                <a:ea typeface="+mj-ea"/>
                <a:cs typeface="+mj-cs"/>
              </a:rPr>
              <a:t>Mengelola</a:t>
            </a:r>
            <a:r>
              <a:rPr lang="en-US" b="1" dirty="0" smtClean="0">
                <a:ea typeface="+mj-ea"/>
                <a:cs typeface="+mj-cs"/>
              </a:rPr>
              <a:t> Stress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Pendekatan</a:t>
            </a:r>
            <a:r>
              <a:rPr lang="en-US" dirty="0" smtClean="0">
                <a:ea typeface="ＭＳ Ｐゴシック" pitchFamily="34" charset="-128"/>
              </a:rPr>
              <a:t> Individual</a:t>
            </a:r>
          </a:p>
          <a:p>
            <a:pPr lvl="1" eaLnBrk="1" hangingPunct="1"/>
            <a:r>
              <a:rPr lang="en-US" dirty="0" err="1" smtClean="0">
                <a:ea typeface="ＭＳ Ｐゴシック" pitchFamily="34" charset="-128"/>
              </a:rPr>
              <a:t>Manajemen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waktu</a:t>
            </a:r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dirty="0" err="1" smtClean="0">
                <a:ea typeface="ＭＳ Ｐゴシック" pitchFamily="34" charset="-128"/>
              </a:rPr>
              <a:t>Peningkatan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Latihan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Fisik</a:t>
            </a:r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dirty="0" err="1" smtClean="0">
                <a:ea typeface="ＭＳ Ｐゴシック" pitchFamily="34" charset="-128"/>
              </a:rPr>
              <a:t>Pelatihan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Relaksasi</a:t>
            </a:r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dirty="0" err="1" smtClean="0">
                <a:ea typeface="ＭＳ Ｐゴシック" pitchFamily="34" charset="-128"/>
              </a:rPr>
              <a:t>Perluasan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Jaringan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Dukungan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Sosial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27653" name="Picture 4" descr="bd0498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429000"/>
            <a:ext cx="2544763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2005 Prentice Hall Inc. All rights reserved.</a:t>
            </a: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6951" y="419100"/>
            <a:ext cx="3811249" cy="685800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err="1" smtClean="0">
                <a:ea typeface="+mj-ea"/>
                <a:cs typeface="+mj-cs"/>
              </a:rPr>
              <a:t>Mengelola</a:t>
            </a:r>
            <a:r>
              <a:rPr lang="en-US" b="1" dirty="0" smtClean="0">
                <a:ea typeface="+mj-ea"/>
                <a:cs typeface="+mj-cs"/>
              </a:rPr>
              <a:t> Stress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0751" y="1978702"/>
            <a:ext cx="7772400" cy="3810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ea typeface="+mn-ea"/>
                <a:cs typeface="+mn-cs"/>
              </a:rPr>
              <a:t>Pendekatan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Organisasional</a:t>
            </a:r>
            <a:endParaRPr lang="en-US" dirty="0" smtClean="0">
              <a:ea typeface="+mn-ea"/>
              <a:cs typeface="+mn-cs"/>
            </a:endParaRPr>
          </a:p>
          <a:p>
            <a:pPr lvl="1" eaLnBrk="1" hangingPunct="1">
              <a:defRPr/>
            </a:pPr>
            <a:r>
              <a:rPr lang="en-US" sz="2000" dirty="0" err="1" smtClean="0">
                <a:solidFill>
                  <a:schemeClr val="tx1"/>
                </a:solidFill>
              </a:rPr>
              <a:t>Memperbaiki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seleksi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anggota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penempatan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kerja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sz="2000" dirty="0" err="1" smtClean="0">
                <a:solidFill>
                  <a:schemeClr val="tx1"/>
                </a:solidFill>
              </a:rPr>
              <a:t>Pelatihan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sz="2000" dirty="0" err="1" smtClean="0">
                <a:solidFill>
                  <a:schemeClr val="tx1"/>
                </a:solidFill>
              </a:rPr>
              <a:t>Penetapan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tujuan</a:t>
            </a:r>
            <a:r>
              <a:rPr lang="en-US" sz="2000" dirty="0" smtClean="0">
                <a:solidFill>
                  <a:schemeClr val="tx1"/>
                </a:solidFill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</a:rPr>
              <a:t>realistis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Redesign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pekerjaan</a:t>
            </a:r>
            <a:endPara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defRPr/>
            </a:pPr>
            <a:r>
              <a:rPr lang="en-US" sz="2000" dirty="0" err="1" smtClean="0">
                <a:solidFill>
                  <a:schemeClr val="tx1"/>
                </a:solidFill>
              </a:rPr>
              <a:t>Peningkatan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keterlibatan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karyawan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sz="2000" dirty="0" err="1" smtClean="0">
                <a:solidFill>
                  <a:schemeClr val="tx1"/>
                </a:solidFill>
              </a:rPr>
              <a:t>Memperbaiki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komunikasi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organisasi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sz="2000" dirty="0" err="1" smtClean="0">
                <a:solidFill>
                  <a:schemeClr val="tx1"/>
                </a:solidFill>
              </a:rPr>
              <a:t>Penawaran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cuti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karyawan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sz="2000" dirty="0" err="1" smtClean="0">
                <a:solidFill>
                  <a:schemeClr val="tx1"/>
                </a:solidFill>
              </a:rPr>
              <a:t>Peningkatan</a:t>
            </a:r>
            <a:r>
              <a:rPr lang="en-US" sz="2000" dirty="0" smtClean="0">
                <a:solidFill>
                  <a:schemeClr val="tx1"/>
                </a:solidFill>
              </a:rPr>
              <a:t> program </a:t>
            </a:r>
            <a:r>
              <a:rPr lang="en-US" sz="2000" dirty="0" err="1" smtClean="0">
                <a:solidFill>
                  <a:schemeClr val="tx1"/>
                </a:solidFill>
              </a:rPr>
              <a:t>kesejahteraan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korporasi</a:t>
            </a:r>
            <a:endParaRPr lang="en-US" sz="2000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0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0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621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0003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7678" y="274638"/>
            <a:ext cx="5149121" cy="1143000"/>
          </a:xfrm>
        </p:spPr>
        <p:txBody>
          <a:bodyPr/>
          <a:lstStyle/>
          <a:p>
            <a:pPr eaLnBrk="1" hangingPunct="1">
              <a:defRPr/>
            </a:pPr>
            <a:r>
              <a:rPr lang="id-ID" dirty="0" smtClean="0">
                <a:ea typeface="+mj-ea"/>
                <a:cs typeface="+mj-cs"/>
              </a:rPr>
              <a:t>Question?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85800" y="1978702"/>
            <a:ext cx="7772400" cy="4227226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Arial" pitchFamily="34" charset="0"/>
              <a:buAutoNum type="arabicPeriod"/>
            </a:pPr>
            <a:r>
              <a:rPr lang="en-US" dirty="0" err="1" smtClean="0">
                <a:ea typeface="ＭＳ Ｐゴシック" pitchFamily="34" charset="-128"/>
              </a:rPr>
              <a:t>Siapakah</a:t>
            </a:r>
            <a:r>
              <a:rPr lang="en-US" dirty="0" smtClean="0">
                <a:ea typeface="ＭＳ Ｐゴシック" pitchFamily="34" charset="-128"/>
              </a:rPr>
              <a:t> yang </a:t>
            </a:r>
            <a:r>
              <a:rPr lang="en-US" dirty="0" err="1" smtClean="0">
                <a:ea typeface="ＭＳ Ｐゴシック" pitchFamily="34" charset="-128"/>
              </a:rPr>
              <a:t>harus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bertanggung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jawab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terhadap</a:t>
            </a:r>
            <a:r>
              <a:rPr lang="en-US" dirty="0" smtClean="0">
                <a:ea typeface="ＭＳ Ｐゴシック" pitchFamily="34" charset="-128"/>
              </a:rPr>
              <a:t> stress </a:t>
            </a:r>
            <a:r>
              <a:rPr lang="en-US" dirty="0" err="1" smtClean="0">
                <a:ea typeface="ＭＳ Ｐゴシック" pitchFamily="34" charset="-128"/>
              </a:rPr>
              <a:t>kerja</a:t>
            </a:r>
            <a:r>
              <a:rPr lang="en-US" dirty="0" smtClean="0">
                <a:ea typeface="ＭＳ Ｐゴシック" pitchFamily="34" charset="-128"/>
              </a:rPr>
              <a:t>, </a:t>
            </a:r>
            <a:r>
              <a:rPr lang="en-US" dirty="0" err="1" smtClean="0">
                <a:ea typeface="ＭＳ Ｐゴシック" pitchFamily="34" charset="-128"/>
              </a:rPr>
              <a:t>individu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ataukah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organisasi</a:t>
            </a:r>
            <a:r>
              <a:rPr lang="en-US" dirty="0" smtClean="0">
                <a:ea typeface="ＭＳ Ｐゴシック" pitchFamily="34" charset="-128"/>
              </a:rPr>
              <a:t>? </a:t>
            </a:r>
            <a:r>
              <a:rPr lang="en-US" dirty="0" err="1" smtClean="0">
                <a:ea typeface="ＭＳ Ｐゴシック" pitchFamily="34" charset="-128"/>
              </a:rPr>
              <a:t>Jelaskan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alasannya</a:t>
            </a:r>
            <a:r>
              <a:rPr lang="en-US" dirty="0" smtClean="0">
                <a:ea typeface="ＭＳ Ｐゴシック" pitchFamily="34" charset="-128"/>
              </a:rPr>
              <a:t>!</a:t>
            </a:r>
            <a:endParaRPr lang="id-ID" dirty="0" smtClean="0">
              <a:ea typeface="ＭＳ Ｐゴシック" pitchFamily="34" charset="-128"/>
            </a:endParaRPr>
          </a:p>
          <a:p>
            <a:pPr marL="457200" indent="-457200"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marL="457200" indent="-457200" eaLnBrk="1" hangingPunct="1">
              <a:buNone/>
            </a:pPr>
            <a:r>
              <a:rPr lang="id-ID" altLang="ja-JP" dirty="0" smtClean="0">
                <a:ea typeface="ＭＳ Ｐゴシック" pitchFamily="34" charset="-128"/>
              </a:rPr>
              <a:t>2.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dirty="0" err="1" smtClean="0">
                <a:ea typeface="ＭＳ Ｐゴシック" pitchFamily="34" charset="-128"/>
              </a:rPr>
              <a:t>Orang-orang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lebih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menyukai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pekerjaan</a:t>
            </a:r>
            <a:r>
              <a:rPr lang="en-US" altLang="ja-JP" dirty="0" smtClean="0">
                <a:ea typeface="ＭＳ Ｐゴシック" pitchFamily="34" charset="-128"/>
              </a:rPr>
              <a:t> yang </a:t>
            </a:r>
            <a:r>
              <a:rPr lang="en-US" altLang="ja-JP" dirty="0" err="1" smtClean="0">
                <a:ea typeface="ＭＳ Ｐゴシック" pitchFamily="34" charset="-128"/>
              </a:rPr>
              <a:t>menantang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dirty="0" smtClean="0">
                <a:ea typeface="ＭＳ Ｐゴシック" pitchFamily="34" charset="-128"/>
              </a:rPr>
              <a:t> (</a:t>
            </a:r>
            <a:r>
              <a:rPr lang="en-US" altLang="ja-JP" dirty="0" err="1" smtClean="0">
                <a:ea typeface="ＭＳ Ｐゴシック" pitchFamily="34" charset="-128"/>
              </a:rPr>
              <a:t>Betul</a:t>
            </a:r>
            <a:r>
              <a:rPr lang="en-US" altLang="ja-JP" dirty="0" smtClean="0">
                <a:ea typeface="ＭＳ Ｐゴシック" pitchFamily="34" charset="-128"/>
              </a:rPr>
              <a:t>/</a:t>
            </a:r>
            <a:r>
              <a:rPr lang="en-US" altLang="ja-JP" dirty="0" err="1" smtClean="0">
                <a:ea typeface="ＭＳ Ｐゴシック" pitchFamily="34" charset="-128"/>
              </a:rPr>
              <a:t>Salah</a:t>
            </a:r>
            <a:r>
              <a:rPr lang="en-US" altLang="ja-JP" dirty="0" smtClean="0">
                <a:ea typeface="ＭＳ Ｐゴシック" pitchFamily="34" charset="-128"/>
              </a:rPr>
              <a:t>? </a:t>
            </a:r>
            <a:r>
              <a:rPr lang="en-US" altLang="ja-JP" dirty="0" err="1" smtClean="0">
                <a:ea typeface="ＭＳ Ｐゴシック" pitchFamily="34" charset="-128"/>
              </a:rPr>
              <a:t>Jelaskan</a:t>
            </a:r>
            <a:r>
              <a:rPr lang="en-US" altLang="ja-JP" dirty="0" smtClean="0">
                <a:ea typeface="ＭＳ Ｐゴシック" pitchFamily="34" charset="-128"/>
              </a:rPr>
              <a:t>)</a:t>
            </a:r>
          </a:p>
          <a:p>
            <a:pPr marL="457200" indent="-457200" eaLnBrk="1" hangingPunct="1">
              <a:buFont typeface="Wingdings" pitchFamily="2" charset="2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2005 Prentice Hall Inc. All rights reserved.</a:t>
            </a: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7325" y="419100"/>
            <a:ext cx="4380875" cy="685800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ea typeface="+mj-ea"/>
                <a:cs typeface="+mj-cs"/>
              </a:rPr>
              <a:t>Job Design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1524000"/>
          </a:xfrm>
          <a:noFill/>
        </p:spPr>
        <p:txBody>
          <a:bodyPr lIns="90488" tIns="44450" rIns="90488" bIns="44450"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000" b="0" dirty="0" err="1" smtClean="0">
                <a:latin typeface="Tahoma" pitchFamily="34" charset="0"/>
                <a:ea typeface="ＭＳ Ｐゴシック" pitchFamily="34" charset="-128"/>
              </a:rPr>
              <a:t>Proses</a:t>
            </a:r>
            <a:r>
              <a:rPr lang="en-US" sz="2000" b="0" dirty="0" smtClean="0">
                <a:latin typeface="Tahoma" pitchFamily="34" charset="0"/>
                <a:ea typeface="ＭＳ Ｐゴシック" pitchFamily="34" charset="-128"/>
              </a:rPr>
              <a:t> yang </a:t>
            </a:r>
            <a:r>
              <a:rPr lang="en-US" sz="2000" b="0" dirty="0" err="1" smtClean="0">
                <a:latin typeface="Tahoma" pitchFamily="34" charset="0"/>
                <a:ea typeface="ＭＳ Ｐゴシック" pitchFamily="34" charset="-128"/>
              </a:rPr>
              <a:t>menghubungkan</a:t>
            </a:r>
            <a:r>
              <a:rPr lang="en-US" sz="2000" b="0" dirty="0" smtClean="0">
                <a:latin typeface="Tahoma" pitchFamily="34" charset="0"/>
                <a:ea typeface="ＭＳ Ｐゴシック" pitchFamily="34" charset="-128"/>
              </a:rPr>
              <a:t> </a:t>
            </a:r>
            <a:r>
              <a:rPr lang="en-US" sz="2000" b="0" dirty="0" err="1" smtClean="0">
                <a:latin typeface="Tahoma" pitchFamily="34" charset="0"/>
                <a:ea typeface="ＭＳ Ｐゴシック" pitchFamily="34" charset="-128"/>
              </a:rPr>
              <a:t>tugas</a:t>
            </a:r>
            <a:r>
              <a:rPr lang="en-US" sz="2000" b="0" dirty="0" smtClean="0">
                <a:latin typeface="Tahoma" pitchFamily="34" charset="0"/>
                <a:ea typeface="ＭＳ Ｐゴシック" pitchFamily="34" charset="-128"/>
              </a:rPr>
              <a:t> </a:t>
            </a:r>
            <a:r>
              <a:rPr lang="en-US" sz="2000" b="0" dirty="0" err="1" smtClean="0">
                <a:latin typeface="Tahoma" pitchFamily="34" charset="0"/>
                <a:ea typeface="ＭＳ Ｐゴシック" pitchFamily="34" charset="-128"/>
              </a:rPr>
              <a:t>khusus</a:t>
            </a:r>
            <a:r>
              <a:rPr lang="en-US" sz="2000" b="0" dirty="0" smtClean="0">
                <a:latin typeface="Tahoma" pitchFamily="34" charset="0"/>
                <a:ea typeface="ＭＳ Ｐゴシック" pitchFamily="34" charset="-128"/>
              </a:rPr>
              <a:t> </a:t>
            </a:r>
            <a:r>
              <a:rPr lang="en-US" sz="2000" b="0" dirty="0" err="1" smtClean="0">
                <a:latin typeface="Tahoma" pitchFamily="34" charset="0"/>
                <a:ea typeface="ＭＳ Ｐゴシック" pitchFamily="34" charset="-128"/>
              </a:rPr>
              <a:t>dengan</a:t>
            </a:r>
            <a:r>
              <a:rPr lang="en-US" sz="2000" b="0" dirty="0" smtClean="0">
                <a:latin typeface="Tahoma" pitchFamily="34" charset="0"/>
                <a:ea typeface="ＭＳ Ｐゴシック" pitchFamily="34" charset="-128"/>
              </a:rPr>
              <a:t> </a:t>
            </a:r>
            <a:r>
              <a:rPr lang="en-US" sz="2000" b="0" dirty="0" err="1" smtClean="0">
                <a:latin typeface="Tahoma" pitchFamily="34" charset="0"/>
                <a:ea typeface="ＭＳ Ｐゴシック" pitchFamily="34" charset="-128"/>
              </a:rPr>
              <a:t>pekerjaan</a:t>
            </a:r>
            <a:r>
              <a:rPr lang="en-US" sz="2000" b="0" dirty="0" smtClean="0">
                <a:latin typeface="Tahoma" pitchFamily="34" charset="0"/>
                <a:ea typeface="ＭＳ Ｐゴシック" pitchFamily="34" charset="-128"/>
              </a:rPr>
              <a:t> </a:t>
            </a:r>
            <a:r>
              <a:rPr lang="en-US" sz="2000" b="0" dirty="0" err="1" smtClean="0">
                <a:latin typeface="Tahoma" pitchFamily="34" charset="0"/>
                <a:ea typeface="ＭＳ Ｐゴシック" pitchFamily="34" charset="-128"/>
              </a:rPr>
              <a:t>dan</a:t>
            </a:r>
            <a:r>
              <a:rPr lang="en-US" sz="2000" b="0" dirty="0" smtClean="0">
                <a:latin typeface="Tahoma" pitchFamily="34" charset="0"/>
                <a:ea typeface="ＭＳ Ｐゴシック" pitchFamily="34" charset="-128"/>
              </a:rPr>
              <a:t> </a:t>
            </a:r>
            <a:r>
              <a:rPr lang="en-US" sz="2000" b="0" dirty="0" err="1" smtClean="0">
                <a:latin typeface="Tahoma" pitchFamily="34" charset="0"/>
                <a:ea typeface="ＭＳ Ｐゴシック" pitchFamily="34" charset="-128"/>
              </a:rPr>
              <a:t>menentukan</a:t>
            </a:r>
            <a:r>
              <a:rPr lang="en-US" sz="2000" b="0" dirty="0" smtClean="0">
                <a:latin typeface="Tahoma" pitchFamily="34" charset="0"/>
                <a:ea typeface="ＭＳ Ｐゴシック" pitchFamily="34" charset="-128"/>
              </a:rPr>
              <a:t> </a:t>
            </a:r>
            <a:r>
              <a:rPr lang="en-US" sz="2000" b="0" dirty="0" err="1" smtClean="0">
                <a:latin typeface="Tahoma" pitchFamily="34" charset="0"/>
                <a:ea typeface="ＭＳ Ｐゴシック" pitchFamily="34" charset="-128"/>
              </a:rPr>
              <a:t>teknik</a:t>
            </a:r>
            <a:r>
              <a:rPr lang="en-US" sz="2000" b="0" dirty="0" smtClean="0">
                <a:latin typeface="Tahoma" pitchFamily="34" charset="0"/>
                <a:ea typeface="ＭＳ Ｐゴシック" pitchFamily="34" charset="-128"/>
              </a:rPr>
              <a:t>, </a:t>
            </a:r>
            <a:r>
              <a:rPr lang="en-US" sz="2000" b="0" dirty="0" err="1" smtClean="0">
                <a:latin typeface="Tahoma" pitchFamily="34" charset="0"/>
                <a:ea typeface="ＭＳ Ｐゴシック" pitchFamily="34" charset="-128"/>
              </a:rPr>
              <a:t>peralatan</a:t>
            </a:r>
            <a:r>
              <a:rPr lang="en-US" sz="2000" b="0" dirty="0" smtClean="0">
                <a:latin typeface="Tahoma" pitchFamily="34" charset="0"/>
                <a:ea typeface="ＭＳ Ｐゴシック" pitchFamily="34" charset="-128"/>
              </a:rPr>
              <a:t>, </a:t>
            </a:r>
            <a:r>
              <a:rPr lang="en-US" sz="2000" b="0" dirty="0" err="1" smtClean="0">
                <a:latin typeface="Tahoma" pitchFamily="34" charset="0"/>
                <a:ea typeface="ＭＳ Ｐゴシック" pitchFamily="34" charset="-128"/>
              </a:rPr>
              <a:t>dan</a:t>
            </a:r>
            <a:r>
              <a:rPr lang="en-US" sz="2000" b="0" dirty="0" smtClean="0">
                <a:latin typeface="Tahoma" pitchFamily="34" charset="0"/>
                <a:ea typeface="ＭＳ Ｐゴシック" pitchFamily="34" charset="-128"/>
              </a:rPr>
              <a:t> </a:t>
            </a:r>
            <a:r>
              <a:rPr lang="en-US" sz="2000" b="0" dirty="0" err="1" smtClean="0">
                <a:latin typeface="Tahoma" pitchFamily="34" charset="0"/>
                <a:ea typeface="ＭＳ Ｐゴシック" pitchFamily="34" charset="-128"/>
              </a:rPr>
              <a:t>prosedur</a:t>
            </a:r>
            <a:r>
              <a:rPr lang="en-US" sz="2000" b="0" dirty="0" smtClean="0">
                <a:latin typeface="Tahoma" pitchFamily="34" charset="0"/>
                <a:ea typeface="ＭＳ Ｐゴシック" pitchFamily="34" charset="-128"/>
              </a:rPr>
              <a:t> yang </a:t>
            </a:r>
            <a:r>
              <a:rPr lang="en-US" sz="2000" b="0" dirty="0" err="1" smtClean="0">
                <a:latin typeface="Tahoma" pitchFamily="34" charset="0"/>
                <a:ea typeface="ＭＳ Ｐゴシック" pitchFamily="34" charset="-128"/>
              </a:rPr>
              <a:t>harus</a:t>
            </a:r>
            <a:r>
              <a:rPr lang="en-US" sz="2000" b="0" dirty="0" smtClean="0">
                <a:latin typeface="Tahoma" pitchFamily="34" charset="0"/>
                <a:ea typeface="ＭＳ Ｐゴシック" pitchFamily="34" charset="-128"/>
              </a:rPr>
              <a:t> </a:t>
            </a:r>
            <a:r>
              <a:rPr lang="en-US" sz="2000" b="0" dirty="0" err="1" smtClean="0">
                <a:latin typeface="Tahoma" pitchFamily="34" charset="0"/>
                <a:ea typeface="ＭＳ Ｐゴシック" pitchFamily="34" charset="-128"/>
              </a:rPr>
              <a:t>digunakan</a:t>
            </a:r>
            <a:r>
              <a:rPr lang="en-US" sz="2000" b="0" dirty="0" smtClean="0">
                <a:latin typeface="Tahoma" pitchFamily="34" charset="0"/>
                <a:ea typeface="ＭＳ Ｐゴシック" pitchFamily="34" charset="-128"/>
              </a:rPr>
              <a:t> </a:t>
            </a:r>
            <a:r>
              <a:rPr lang="en-US" sz="2000" b="0" dirty="0" err="1" smtClean="0">
                <a:latin typeface="Tahoma" pitchFamily="34" charset="0"/>
                <a:ea typeface="ＭＳ Ｐゴシック" pitchFamily="34" charset="-128"/>
              </a:rPr>
              <a:t>untuk</a:t>
            </a:r>
            <a:r>
              <a:rPr lang="en-US" sz="2000" b="0" dirty="0" smtClean="0">
                <a:latin typeface="Tahoma" pitchFamily="34" charset="0"/>
                <a:ea typeface="ＭＳ Ｐゴシック" pitchFamily="34" charset="-128"/>
              </a:rPr>
              <a:t> </a:t>
            </a:r>
            <a:r>
              <a:rPr lang="en-US" sz="2000" b="0" dirty="0" err="1" smtClean="0">
                <a:latin typeface="Tahoma" pitchFamily="34" charset="0"/>
                <a:ea typeface="ＭＳ Ｐゴシック" pitchFamily="34" charset="-128"/>
              </a:rPr>
              <a:t>melakukan</a:t>
            </a:r>
            <a:r>
              <a:rPr lang="en-US" sz="2000" b="0" dirty="0" smtClean="0">
                <a:latin typeface="Tahoma" pitchFamily="34" charset="0"/>
                <a:ea typeface="ＭＳ Ｐゴシック" pitchFamily="34" charset="-128"/>
              </a:rPr>
              <a:t> </a:t>
            </a:r>
            <a:r>
              <a:rPr lang="en-US" sz="2000" b="0" dirty="0" err="1" smtClean="0">
                <a:latin typeface="Tahoma" pitchFamily="34" charset="0"/>
                <a:ea typeface="ＭＳ Ｐゴシック" pitchFamily="34" charset="-128"/>
              </a:rPr>
              <a:t>pekerjaan</a:t>
            </a:r>
            <a:r>
              <a:rPr lang="en-US" sz="2000" b="0" dirty="0" smtClean="0">
                <a:latin typeface="Tahoma" pitchFamily="34" charset="0"/>
                <a:ea typeface="ＭＳ Ｐゴシック" pitchFamily="34" charset="-128"/>
              </a:rPr>
              <a:t> </a:t>
            </a:r>
            <a:r>
              <a:rPr lang="en-US" sz="2000" b="0" dirty="0" err="1" smtClean="0">
                <a:latin typeface="Tahoma" pitchFamily="34" charset="0"/>
                <a:ea typeface="ＭＳ Ｐゴシック" pitchFamily="34" charset="-128"/>
              </a:rPr>
              <a:t>itu</a:t>
            </a:r>
            <a:r>
              <a:rPr lang="en-US" sz="2000" b="0" dirty="0" smtClean="0">
                <a:latin typeface="Tahoma" pitchFamily="34" charset="0"/>
                <a:ea typeface="ＭＳ Ｐゴシック" pitchFamily="34" charset="-128"/>
              </a:rPr>
              <a:t>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b="0" dirty="0" err="1" smtClean="0">
                <a:latin typeface="Tahoma" pitchFamily="34" charset="0"/>
                <a:ea typeface="ＭＳ Ｐゴシック" pitchFamily="34" charset="-128"/>
              </a:rPr>
              <a:t>Tujuannya</a:t>
            </a:r>
            <a:r>
              <a:rPr lang="en-US" sz="2000" b="0" dirty="0" smtClean="0">
                <a:latin typeface="Tahoma" pitchFamily="34" charset="0"/>
                <a:ea typeface="ＭＳ Ｐゴシック" pitchFamily="34" charset="-128"/>
              </a:rPr>
              <a:t> </a:t>
            </a:r>
            <a:r>
              <a:rPr lang="en-US" sz="2000" b="0" dirty="0" err="1" smtClean="0">
                <a:latin typeface="Tahoma" pitchFamily="34" charset="0"/>
                <a:ea typeface="ＭＳ Ｐゴシック" pitchFamily="34" charset="-128"/>
              </a:rPr>
              <a:t>adalah</a:t>
            </a:r>
            <a:r>
              <a:rPr lang="en-US" sz="2000" b="0" dirty="0" smtClean="0">
                <a:latin typeface="Tahoma" pitchFamily="34" charset="0"/>
                <a:ea typeface="ＭＳ Ｐゴシック" pitchFamily="34" charset="-128"/>
              </a:rPr>
              <a:t> agar </a:t>
            </a:r>
            <a:r>
              <a:rPr lang="en-US" sz="2000" b="0" dirty="0" err="1" smtClean="0">
                <a:latin typeface="Tahoma" pitchFamily="34" charset="0"/>
                <a:ea typeface="ＭＳ Ｐゴシック" pitchFamily="34" charset="-128"/>
              </a:rPr>
              <a:t>tercapainya</a:t>
            </a:r>
            <a:r>
              <a:rPr lang="en-US" sz="2000" b="0" dirty="0" smtClean="0">
                <a:latin typeface="Tahoma" pitchFamily="34" charset="0"/>
                <a:ea typeface="ＭＳ Ｐゴシック" pitchFamily="34" charset="-128"/>
              </a:rPr>
              <a:t> </a:t>
            </a:r>
            <a:r>
              <a:rPr lang="en-US" sz="2000" b="0" dirty="0" err="1" smtClean="0">
                <a:latin typeface="Tahoma" pitchFamily="34" charset="0"/>
                <a:ea typeface="ＭＳ Ｐゴシック" pitchFamily="34" charset="-128"/>
              </a:rPr>
              <a:t>efektivitas</a:t>
            </a:r>
            <a:r>
              <a:rPr lang="en-US" sz="2000" b="0" dirty="0" smtClean="0">
                <a:latin typeface="Tahoma" pitchFamily="34" charset="0"/>
                <a:ea typeface="ＭＳ Ｐゴシック" pitchFamily="34" charset="-128"/>
              </a:rPr>
              <a:t> </a:t>
            </a:r>
            <a:r>
              <a:rPr lang="en-US" sz="2000" b="0" dirty="0" err="1" smtClean="0">
                <a:latin typeface="Tahoma" pitchFamily="34" charset="0"/>
                <a:ea typeface="ＭＳ Ｐゴシック" pitchFamily="34" charset="-128"/>
              </a:rPr>
              <a:t>dalam</a:t>
            </a:r>
            <a:r>
              <a:rPr lang="en-US" sz="2000" b="0" dirty="0" smtClean="0">
                <a:latin typeface="Tahoma" pitchFamily="34" charset="0"/>
                <a:ea typeface="ＭＳ Ｐゴシック" pitchFamily="34" charset="-128"/>
              </a:rPr>
              <a:t> </a:t>
            </a:r>
            <a:r>
              <a:rPr lang="en-US" sz="2000" b="0" dirty="0" err="1" smtClean="0">
                <a:latin typeface="Tahoma" pitchFamily="34" charset="0"/>
                <a:ea typeface="ＭＳ Ｐゴシック" pitchFamily="34" charset="-128"/>
              </a:rPr>
              <a:t>pekerjaan</a:t>
            </a:r>
            <a:endParaRPr lang="en-US" sz="2000" b="0" dirty="0" smtClean="0"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1447800" y="2971800"/>
            <a:ext cx="5638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594" tIns="41797" rIns="83594" bIns="41797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 b="0" dirty="0">
                <a:latin typeface="Tahoma" pitchFamily="34" charset="0"/>
              </a:rPr>
              <a:t>Job Specialization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 b="0" dirty="0">
                <a:latin typeface="Tahoma" pitchFamily="34" charset="0"/>
              </a:rPr>
              <a:t>Job Expansion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 b="0" dirty="0">
                <a:latin typeface="Tahoma" pitchFamily="34" charset="0"/>
              </a:rPr>
              <a:t>Psychological components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 b="0" dirty="0">
                <a:latin typeface="Tahoma" pitchFamily="34" charset="0"/>
              </a:rPr>
              <a:t>Self-directed teams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 b="0" dirty="0">
                <a:latin typeface="Tahoma" pitchFamily="34" charset="0"/>
              </a:rPr>
              <a:t>Motivation and incentive system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 b="0" dirty="0">
                <a:latin typeface="Tahoma" pitchFamily="34" charset="0"/>
              </a:rPr>
              <a:t>Work method and ergonomic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83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8437" grpId="0" build="p"/>
      <p:bldP spid="184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2005 Prentice Hall Inc. All rights reserved.</a:t>
            </a: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3147934" y="950002"/>
            <a:ext cx="5516381" cy="6858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Job Specialization </a:t>
            </a:r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1295400" y="1978702"/>
            <a:ext cx="60960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 b="0" dirty="0" err="1">
                <a:latin typeface="Tahoma" pitchFamily="34" charset="0"/>
              </a:rPr>
              <a:t>Meliputi</a:t>
            </a:r>
            <a:endParaRPr lang="en-US" sz="2400" b="0" dirty="0"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336699"/>
              </a:buClr>
              <a:buFontTx/>
              <a:buChar char="•"/>
            </a:pPr>
            <a:r>
              <a:rPr lang="en-US" sz="2200" b="0" dirty="0" err="1">
                <a:solidFill>
                  <a:srgbClr val="993300"/>
                </a:solidFill>
                <a:latin typeface="Tahoma" pitchFamily="34" charset="0"/>
              </a:rPr>
              <a:t>Membagi</a:t>
            </a:r>
            <a:r>
              <a:rPr lang="en-US" sz="2200" b="0" dirty="0">
                <a:solidFill>
                  <a:srgbClr val="993300"/>
                </a:solidFill>
                <a:latin typeface="Tahoma" pitchFamily="34" charset="0"/>
              </a:rPr>
              <a:t> </a:t>
            </a:r>
            <a:r>
              <a:rPr lang="en-US" sz="2200" b="0" dirty="0" err="1">
                <a:solidFill>
                  <a:srgbClr val="993300"/>
                </a:solidFill>
                <a:latin typeface="Tahoma" pitchFamily="34" charset="0"/>
              </a:rPr>
              <a:t>pekerjaan-pekerjaan</a:t>
            </a:r>
            <a:r>
              <a:rPr lang="en-US" sz="2200" b="0" dirty="0">
                <a:solidFill>
                  <a:srgbClr val="993300"/>
                </a:solidFill>
                <a:latin typeface="Tahoma" pitchFamily="34" charset="0"/>
              </a:rPr>
              <a:t> </a:t>
            </a:r>
            <a:r>
              <a:rPr lang="en-US" sz="2200" b="0" dirty="0" err="1">
                <a:solidFill>
                  <a:srgbClr val="993300"/>
                </a:solidFill>
                <a:latin typeface="Tahoma" pitchFamily="34" charset="0"/>
              </a:rPr>
              <a:t>kedalam</a:t>
            </a:r>
            <a:r>
              <a:rPr lang="en-US" sz="2200" b="0" dirty="0">
                <a:solidFill>
                  <a:srgbClr val="993300"/>
                </a:solidFill>
                <a:latin typeface="Tahoma" pitchFamily="34" charset="0"/>
              </a:rPr>
              <a:t> </a:t>
            </a:r>
            <a:r>
              <a:rPr lang="en-US" sz="2200" b="0" dirty="0" err="1">
                <a:solidFill>
                  <a:srgbClr val="993300"/>
                </a:solidFill>
                <a:latin typeface="Tahoma" pitchFamily="34" charset="0"/>
              </a:rPr>
              <a:t>bagian</a:t>
            </a:r>
            <a:r>
              <a:rPr lang="en-US" sz="2200" b="0" dirty="0">
                <a:solidFill>
                  <a:srgbClr val="993300"/>
                </a:solidFill>
                <a:latin typeface="Tahoma" pitchFamily="34" charset="0"/>
              </a:rPr>
              <a:t> yang </a:t>
            </a:r>
            <a:r>
              <a:rPr lang="en-US" sz="2200" b="0" dirty="0" err="1">
                <a:solidFill>
                  <a:srgbClr val="993300"/>
                </a:solidFill>
                <a:latin typeface="Tahoma" pitchFamily="34" charset="0"/>
              </a:rPr>
              <a:t>lebih</a:t>
            </a:r>
            <a:r>
              <a:rPr lang="en-US" sz="2200" b="0" dirty="0">
                <a:solidFill>
                  <a:srgbClr val="993300"/>
                </a:solidFill>
                <a:latin typeface="Tahoma" pitchFamily="34" charset="0"/>
              </a:rPr>
              <a:t> </a:t>
            </a:r>
            <a:r>
              <a:rPr lang="en-US" sz="2200" b="0" dirty="0" err="1">
                <a:solidFill>
                  <a:srgbClr val="993300"/>
                </a:solidFill>
                <a:latin typeface="Tahoma" pitchFamily="34" charset="0"/>
              </a:rPr>
              <a:t>kecil</a:t>
            </a:r>
            <a:r>
              <a:rPr lang="en-US" sz="2200" b="0" dirty="0">
                <a:solidFill>
                  <a:srgbClr val="993300"/>
                </a:solidFill>
                <a:latin typeface="Tahoma" pitchFamily="34" charset="0"/>
              </a:rPr>
              <a:t>. </a:t>
            </a:r>
          </a:p>
          <a:p>
            <a:pPr marL="742950" lvl="1" indent="-285750">
              <a:spcBef>
                <a:spcPct val="20000"/>
              </a:spcBef>
              <a:buClr>
                <a:srgbClr val="336699"/>
              </a:buClr>
              <a:buFontTx/>
              <a:buChar char="•"/>
            </a:pPr>
            <a:r>
              <a:rPr lang="en-US" sz="2200" b="0" dirty="0" err="1">
                <a:solidFill>
                  <a:srgbClr val="993300"/>
                </a:solidFill>
                <a:latin typeface="Tahoma" pitchFamily="34" charset="0"/>
              </a:rPr>
              <a:t>Penempatan</a:t>
            </a:r>
            <a:r>
              <a:rPr lang="en-US" sz="2200" b="0" dirty="0">
                <a:solidFill>
                  <a:srgbClr val="993300"/>
                </a:solidFill>
                <a:latin typeface="Tahoma" pitchFamily="34" charset="0"/>
              </a:rPr>
              <a:t> </a:t>
            </a:r>
            <a:r>
              <a:rPr lang="en-US" sz="2200" b="0" dirty="0" err="1">
                <a:solidFill>
                  <a:srgbClr val="993300"/>
                </a:solidFill>
                <a:latin typeface="Tahoma" pitchFamily="34" charset="0"/>
              </a:rPr>
              <a:t>ahli</a:t>
            </a:r>
            <a:r>
              <a:rPr lang="en-US" sz="2200" b="0" dirty="0">
                <a:solidFill>
                  <a:srgbClr val="993300"/>
                </a:solidFill>
                <a:latin typeface="Tahoma" pitchFamily="34" charset="0"/>
              </a:rPr>
              <a:t> </a:t>
            </a:r>
            <a:r>
              <a:rPr lang="en-US" sz="2200" b="0" dirty="0" err="1">
                <a:solidFill>
                  <a:srgbClr val="993300"/>
                </a:solidFill>
                <a:latin typeface="Tahoma" pitchFamily="34" charset="0"/>
              </a:rPr>
              <a:t>untuk</a:t>
            </a:r>
            <a:r>
              <a:rPr lang="en-US" sz="2200" b="0" dirty="0">
                <a:solidFill>
                  <a:srgbClr val="993300"/>
                </a:solidFill>
                <a:latin typeface="Tahoma" pitchFamily="34" charset="0"/>
              </a:rPr>
              <a:t> </a:t>
            </a:r>
            <a:r>
              <a:rPr lang="en-US" sz="2200" b="0" dirty="0" err="1">
                <a:solidFill>
                  <a:srgbClr val="993300"/>
                </a:solidFill>
                <a:latin typeface="Tahoma" pitchFamily="34" charset="0"/>
              </a:rPr>
              <a:t>mengerjakan</a:t>
            </a:r>
            <a:r>
              <a:rPr lang="en-US" sz="2200" b="0" dirty="0">
                <a:solidFill>
                  <a:srgbClr val="993300"/>
                </a:solidFill>
                <a:latin typeface="Tahoma" pitchFamily="34" charset="0"/>
              </a:rPr>
              <a:t> </a:t>
            </a:r>
            <a:r>
              <a:rPr lang="en-US" sz="2200" b="0" dirty="0" err="1">
                <a:solidFill>
                  <a:srgbClr val="993300"/>
                </a:solidFill>
                <a:latin typeface="Tahoma" pitchFamily="34" charset="0"/>
              </a:rPr>
              <a:t>bagiannya</a:t>
            </a:r>
            <a:r>
              <a:rPr lang="en-US" sz="2200" b="0" dirty="0">
                <a:solidFill>
                  <a:srgbClr val="993300"/>
                </a:solidFill>
                <a:latin typeface="Tahoma" pitchFamily="34" charset="0"/>
              </a:rPr>
              <a:t> </a:t>
            </a:r>
            <a:r>
              <a:rPr lang="en-US" sz="2200" b="0" dirty="0" err="1">
                <a:solidFill>
                  <a:srgbClr val="993300"/>
                </a:solidFill>
                <a:latin typeface="Tahoma" pitchFamily="34" charset="0"/>
              </a:rPr>
              <a:t>masing-masing</a:t>
            </a:r>
            <a:r>
              <a:rPr lang="en-US" sz="2200" b="0" dirty="0">
                <a:solidFill>
                  <a:srgbClr val="993300"/>
                </a:solidFill>
                <a:latin typeface="Tahoma" pitchFamily="34" charset="0"/>
              </a:rPr>
              <a:t>.</a:t>
            </a:r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1295400" y="3959902"/>
            <a:ext cx="5791200" cy="205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 b="0" dirty="0" err="1">
                <a:latin typeface="Tahoma" pitchFamily="34" charset="0"/>
              </a:rPr>
              <a:t>Keterampilan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lebih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dan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pembelajaran</a:t>
            </a:r>
            <a:r>
              <a:rPr lang="en-US" sz="2400" b="0" dirty="0">
                <a:latin typeface="Tahoma" pitchFamily="34" charset="0"/>
              </a:rPr>
              <a:t> yang </a:t>
            </a:r>
            <a:r>
              <a:rPr lang="en-US" sz="2400" b="0" dirty="0" err="1">
                <a:latin typeface="Tahoma" pitchFamily="34" charset="0"/>
              </a:rPr>
              <a:t>lebih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cepat</a:t>
            </a:r>
            <a:r>
              <a:rPr lang="en-US" sz="2400" b="0" dirty="0">
                <a:latin typeface="Tahoma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 b="0" dirty="0" err="1">
                <a:latin typeface="Tahoma" pitchFamily="34" charset="0"/>
              </a:rPr>
              <a:t>Lebih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sedikit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waktu</a:t>
            </a:r>
            <a:r>
              <a:rPr lang="en-US" sz="2400" b="0" dirty="0">
                <a:latin typeface="Tahoma" pitchFamily="34" charset="0"/>
              </a:rPr>
              <a:t> yang </a:t>
            </a:r>
            <a:r>
              <a:rPr lang="en-US" sz="2400" b="0" dirty="0" err="1">
                <a:latin typeface="Tahoma" pitchFamily="34" charset="0"/>
              </a:rPr>
              <a:t>hilang</a:t>
            </a:r>
            <a:endParaRPr lang="en-US" sz="2400" b="0" dirty="0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 b="0" dirty="0" err="1">
                <a:latin typeface="Tahoma" pitchFamily="34" charset="0"/>
              </a:rPr>
              <a:t>Membayar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hanya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untuk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keterampilan</a:t>
            </a:r>
            <a:r>
              <a:rPr lang="en-US" sz="2400" b="0" dirty="0">
                <a:latin typeface="Tahoma" pitchFamily="34" charset="0"/>
              </a:rPr>
              <a:t> yang </a:t>
            </a:r>
            <a:r>
              <a:rPr lang="en-US" sz="2400" b="0" dirty="0" err="1">
                <a:latin typeface="Tahoma" pitchFamily="34" charset="0"/>
              </a:rPr>
              <a:t>dibutuhkan</a:t>
            </a:r>
            <a:r>
              <a:rPr lang="en-US" sz="2400" b="0" dirty="0">
                <a:latin typeface="Tahoma" pitchFamily="34" charset="0"/>
              </a:rPr>
              <a:t>.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35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9461" grpId="0"/>
      <p:bldP spid="194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2005 Prentice Hall Inc. All rights reserved.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3852472" y="762000"/>
            <a:ext cx="4605728" cy="6858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ea typeface="+mj-ea"/>
                <a:cs typeface="+mj-cs"/>
              </a:rPr>
              <a:t>Job Expansion</a:t>
            </a: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1158875" y="1993692"/>
            <a:ext cx="6994525" cy="3840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3594" tIns="41797" rIns="83594" bIns="41797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 b="0" dirty="0" err="1">
                <a:latin typeface="Tahoma" pitchFamily="34" charset="0"/>
              </a:rPr>
              <a:t>Proses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dalam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menambah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keanekaragaman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pekerjaan</a:t>
            </a:r>
            <a:endParaRPr lang="en-US" sz="2400" b="0" dirty="0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 b="0" dirty="0" err="1">
                <a:latin typeface="Tahoma" pitchFamily="34" charset="0"/>
              </a:rPr>
              <a:t>Bertujuan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untuk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mengurangi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kebosanan</a:t>
            </a:r>
            <a:r>
              <a:rPr lang="en-US" sz="2400" b="0" dirty="0">
                <a:latin typeface="Tahoma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 b="0" dirty="0" err="1">
                <a:latin typeface="Tahoma" pitchFamily="34" charset="0"/>
              </a:rPr>
              <a:t>Metode</a:t>
            </a:r>
            <a:endParaRPr lang="en-US" sz="2400" b="0" dirty="0">
              <a:latin typeface="Tahoma" pitchFamily="34" charset="0"/>
            </a:endParaRPr>
          </a:p>
          <a:p>
            <a:pPr marL="742950" lvl="1" indent="-285750">
              <a:spcBef>
                <a:spcPct val="11000"/>
              </a:spcBef>
              <a:buClr>
                <a:srgbClr val="336699"/>
              </a:buClr>
              <a:buFontTx/>
              <a:buChar char="•"/>
            </a:pPr>
            <a:r>
              <a:rPr lang="en-US" sz="2200" b="0" dirty="0">
                <a:solidFill>
                  <a:srgbClr val="993300"/>
                </a:solidFill>
                <a:latin typeface="Tahoma" pitchFamily="34" charset="0"/>
              </a:rPr>
              <a:t>Job enlargement</a:t>
            </a:r>
          </a:p>
          <a:p>
            <a:pPr marL="742950" lvl="1" indent="-285750">
              <a:spcBef>
                <a:spcPct val="11000"/>
              </a:spcBef>
              <a:buClr>
                <a:srgbClr val="336699"/>
              </a:buClr>
              <a:buFontTx/>
              <a:buChar char="•"/>
            </a:pPr>
            <a:r>
              <a:rPr lang="en-US" sz="2200" b="0" dirty="0">
                <a:solidFill>
                  <a:srgbClr val="993300"/>
                </a:solidFill>
                <a:latin typeface="Tahoma" pitchFamily="34" charset="0"/>
              </a:rPr>
              <a:t>Job enrichment</a:t>
            </a:r>
          </a:p>
          <a:p>
            <a:pPr marL="742950" lvl="1" indent="-285750">
              <a:spcBef>
                <a:spcPct val="11000"/>
              </a:spcBef>
              <a:buClr>
                <a:srgbClr val="336699"/>
              </a:buClr>
              <a:buFontTx/>
              <a:buChar char="•"/>
            </a:pPr>
            <a:r>
              <a:rPr lang="en-US" sz="2200" b="0" dirty="0">
                <a:solidFill>
                  <a:srgbClr val="993300"/>
                </a:solidFill>
                <a:latin typeface="Tahoma" pitchFamily="34" charset="0"/>
              </a:rPr>
              <a:t>Job rotation</a:t>
            </a:r>
          </a:p>
          <a:p>
            <a:pPr marL="742950" lvl="1" indent="-285750">
              <a:spcBef>
                <a:spcPct val="11000"/>
              </a:spcBef>
              <a:buClr>
                <a:srgbClr val="336699"/>
              </a:buClr>
              <a:buFontTx/>
              <a:buChar char="•"/>
            </a:pPr>
            <a:r>
              <a:rPr lang="en-US" sz="2200" b="0" dirty="0">
                <a:solidFill>
                  <a:srgbClr val="993300"/>
                </a:solidFill>
                <a:latin typeface="Tahoma" pitchFamily="34" charset="0"/>
              </a:rPr>
              <a:t>Employee empowerment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2005 Prentice Hall Inc. All rights reserved.</a:t>
            </a: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4601980" y="419100"/>
            <a:ext cx="3856220" cy="6858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Job Expansion</a:t>
            </a:r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685800" y="1600200"/>
            <a:ext cx="7772400" cy="144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400" b="0">
                <a:latin typeface="Tahoma" pitchFamily="34" charset="0"/>
              </a:rPr>
              <a:t>Job Enlargement,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000" b="0">
                <a:latin typeface="Tahoma" pitchFamily="34" charset="0"/>
              </a:rPr>
              <a:t>Peningkatan jumlah tugas dengan tingkat kesulitan dan tanggung jawab yang sama; disebut juga beban kerja horisontal.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685800" y="3246438"/>
            <a:ext cx="792480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sz="2400" b="0">
                <a:solidFill>
                  <a:srgbClr val="000000"/>
                </a:solidFill>
                <a:latin typeface="Tahoma" pitchFamily="34" charset="0"/>
              </a:rPr>
              <a:t>Job Enrichment,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sz="2000" b="0">
                <a:solidFill>
                  <a:srgbClr val="000000"/>
                </a:solidFill>
                <a:latin typeface="Tahoma" pitchFamily="34" charset="0"/>
              </a:rPr>
              <a:t>Peningkatan tanggung jawab pekerja dan dalam mengendalikan pekerjaannya, disebut juga beban kerja vertikal.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SzPct val="100000"/>
            </a:pPr>
            <a:endParaRPr lang="en-US" sz="900" b="0">
              <a:solidFill>
                <a:srgbClr val="000000"/>
              </a:solidFill>
              <a:latin typeface="Tahoma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sz="2000" b="0">
                <a:solidFill>
                  <a:srgbClr val="003366"/>
                </a:solidFill>
                <a:latin typeface="Tahoma" pitchFamily="34" charset="0"/>
              </a:rPr>
              <a:t>Cara-caranya :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en-US" sz="1800" b="0">
                <a:solidFill>
                  <a:srgbClr val="003366"/>
                </a:solidFill>
                <a:latin typeface="Tahoma" pitchFamily="34" charset="0"/>
              </a:rPr>
              <a:t>Membiarkan pekerja untuk merencanakan jadual kerja mereka sendiri.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en-US" sz="1800" b="0">
                <a:solidFill>
                  <a:srgbClr val="003366"/>
                </a:solidFill>
                <a:latin typeface="Tahoma" pitchFamily="34" charset="0"/>
              </a:rPr>
              <a:t>Membiarkan pekerja untuk menentukan bagaimana kerja harus dilakukan.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en-US" sz="1800" b="0">
                <a:solidFill>
                  <a:srgbClr val="003366"/>
                </a:solidFill>
                <a:latin typeface="Tahoma" pitchFamily="34" charset="0"/>
              </a:rPr>
              <a:t>Membiarkan pekerja untuk mengoreksi pekerjaan mereka sendiri.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en-US" sz="1800" b="0">
                <a:solidFill>
                  <a:srgbClr val="003366"/>
                </a:solidFill>
                <a:latin typeface="Tahoma" pitchFamily="34" charset="0"/>
              </a:rPr>
              <a:t>Membiarkan pekerja untuk belajar keterampilan-keterampilan yang baru.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85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1509" grpId="0"/>
      <p:bldP spid="215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u="sng" dirty="0" smtClean="0"/>
              <a:t>PETUNJUK:</a:t>
            </a:r>
            <a:r>
              <a:rPr lang="en-US" sz="6000" dirty="0" smtClean="0"/>
              <a:t> HARAP LAMBANG SPEAKER DIKLIK UNTUK DAPAT MENDENGAR SUARA</a:t>
            </a:r>
            <a:endParaRPr lang="en-US" sz="6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SN 322023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PERILAKU ORGANISASI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6066-B31C-4370-ACA3-DD6AF59B5FE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026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2005 Prentice Hall Inc. All rights reserved.</a:t>
            </a:r>
          </a:p>
        </p:txBody>
      </p:sp>
      <p:sp>
        <p:nvSpPr>
          <p:cNvPr id="22532" name="Rectangle 5"/>
          <p:cNvSpPr>
            <a:spLocks noGrp="1" noChangeArrowheads="1"/>
          </p:cNvSpPr>
          <p:nvPr>
            <p:ph type="title"/>
          </p:nvPr>
        </p:nvSpPr>
        <p:spPr>
          <a:xfrm>
            <a:off x="4676930" y="1034321"/>
            <a:ext cx="4467069" cy="68580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Job Expansion</a:t>
            </a:r>
          </a:p>
        </p:txBody>
      </p:sp>
      <p:pic>
        <p:nvPicPr>
          <p:cNvPr id="35844" name="Picture 16" descr="10-000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965325"/>
            <a:ext cx="7696200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2005 Prentice Hall Inc. All rights reserved.</a:t>
            </a: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5464658" y="138113"/>
            <a:ext cx="3361360" cy="6858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Job Expansion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143000" y="2197100"/>
            <a:ext cx="6718300" cy="4051300"/>
            <a:chOff x="720" y="1152"/>
            <a:chExt cx="4232" cy="2552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2272" y="1416"/>
              <a:ext cx="1495" cy="1367"/>
              <a:chOff x="2097" y="1448"/>
              <a:chExt cx="1792" cy="1814"/>
            </a:xfrm>
          </p:grpSpPr>
          <p:sp>
            <p:nvSpPr>
              <p:cNvPr id="36877" name="Freeform 22"/>
              <p:cNvSpPr>
                <a:spLocks/>
              </p:cNvSpPr>
              <p:nvPr/>
            </p:nvSpPr>
            <p:spPr bwMode="auto">
              <a:xfrm>
                <a:off x="2097" y="2485"/>
                <a:ext cx="1527" cy="777"/>
              </a:xfrm>
              <a:custGeom>
                <a:avLst/>
                <a:gdLst>
                  <a:gd name="T0" fmla="*/ 744 w 1527"/>
                  <a:gd name="T1" fmla="*/ 764 h 777"/>
                  <a:gd name="T2" fmla="*/ 702 w 1527"/>
                  <a:gd name="T3" fmla="*/ 757 h 777"/>
                  <a:gd name="T4" fmla="*/ 669 w 1527"/>
                  <a:gd name="T5" fmla="*/ 749 h 777"/>
                  <a:gd name="T6" fmla="*/ 634 w 1527"/>
                  <a:gd name="T7" fmla="*/ 740 h 777"/>
                  <a:gd name="T8" fmla="*/ 601 w 1527"/>
                  <a:gd name="T9" fmla="*/ 728 h 777"/>
                  <a:gd name="T10" fmla="*/ 561 w 1527"/>
                  <a:gd name="T11" fmla="*/ 713 h 777"/>
                  <a:gd name="T12" fmla="*/ 523 w 1527"/>
                  <a:gd name="T13" fmla="*/ 697 h 777"/>
                  <a:gd name="T14" fmla="*/ 487 w 1527"/>
                  <a:gd name="T15" fmla="*/ 679 h 777"/>
                  <a:gd name="T16" fmla="*/ 456 w 1527"/>
                  <a:gd name="T17" fmla="*/ 660 h 777"/>
                  <a:gd name="T18" fmla="*/ 424 w 1527"/>
                  <a:gd name="T19" fmla="*/ 641 h 777"/>
                  <a:gd name="T20" fmla="*/ 389 w 1527"/>
                  <a:gd name="T21" fmla="*/ 617 h 777"/>
                  <a:gd name="T22" fmla="*/ 360 w 1527"/>
                  <a:gd name="T23" fmla="*/ 595 h 777"/>
                  <a:gd name="T24" fmla="*/ 313 w 1527"/>
                  <a:gd name="T25" fmla="*/ 558 h 777"/>
                  <a:gd name="T26" fmla="*/ 269 w 1527"/>
                  <a:gd name="T27" fmla="*/ 512 h 777"/>
                  <a:gd name="T28" fmla="*/ 235 w 1527"/>
                  <a:gd name="T29" fmla="*/ 474 h 777"/>
                  <a:gd name="T30" fmla="*/ 200 w 1527"/>
                  <a:gd name="T31" fmla="*/ 430 h 777"/>
                  <a:gd name="T32" fmla="*/ 165 w 1527"/>
                  <a:gd name="T33" fmla="*/ 380 h 777"/>
                  <a:gd name="T34" fmla="*/ 161 w 1527"/>
                  <a:gd name="T35" fmla="*/ 0 h 777"/>
                  <a:gd name="T36" fmla="*/ 508 w 1527"/>
                  <a:gd name="T37" fmla="*/ 186 h 777"/>
                  <a:gd name="T38" fmla="*/ 538 w 1527"/>
                  <a:gd name="T39" fmla="*/ 224 h 777"/>
                  <a:gd name="T40" fmla="*/ 570 w 1527"/>
                  <a:gd name="T41" fmla="*/ 259 h 777"/>
                  <a:gd name="T42" fmla="*/ 597 w 1527"/>
                  <a:gd name="T43" fmla="*/ 286 h 777"/>
                  <a:gd name="T44" fmla="*/ 630 w 1527"/>
                  <a:gd name="T45" fmla="*/ 310 h 777"/>
                  <a:gd name="T46" fmla="*/ 669 w 1527"/>
                  <a:gd name="T47" fmla="*/ 335 h 777"/>
                  <a:gd name="T48" fmla="*/ 705 w 1527"/>
                  <a:gd name="T49" fmla="*/ 355 h 777"/>
                  <a:gd name="T50" fmla="*/ 741 w 1527"/>
                  <a:gd name="T51" fmla="*/ 368 h 777"/>
                  <a:gd name="T52" fmla="*/ 784 w 1527"/>
                  <a:gd name="T53" fmla="*/ 380 h 777"/>
                  <a:gd name="T54" fmla="*/ 835 w 1527"/>
                  <a:gd name="T55" fmla="*/ 386 h 777"/>
                  <a:gd name="T56" fmla="*/ 921 w 1527"/>
                  <a:gd name="T57" fmla="*/ 389 h 777"/>
                  <a:gd name="T58" fmla="*/ 992 w 1527"/>
                  <a:gd name="T59" fmla="*/ 376 h 777"/>
                  <a:gd name="T60" fmla="*/ 1067 w 1527"/>
                  <a:gd name="T61" fmla="*/ 351 h 777"/>
                  <a:gd name="T62" fmla="*/ 1133 w 1527"/>
                  <a:gd name="T63" fmla="*/ 314 h 777"/>
                  <a:gd name="T64" fmla="*/ 1526 w 1527"/>
                  <a:gd name="T65" fmla="*/ 490 h 777"/>
                  <a:gd name="T66" fmla="*/ 1490 w 1527"/>
                  <a:gd name="T67" fmla="*/ 527 h 777"/>
                  <a:gd name="T68" fmla="*/ 1455 w 1527"/>
                  <a:gd name="T69" fmla="*/ 560 h 777"/>
                  <a:gd name="T70" fmla="*/ 1417 w 1527"/>
                  <a:gd name="T71" fmla="*/ 593 h 777"/>
                  <a:gd name="T72" fmla="*/ 1378 w 1527"/>
                  <a:gd name="T73" fmla="*/ 620 h 777"/>
                  <a:gd name="T74" fmla="*/ 1335 w 1527"/>
                  <a:gd name="T75" fmla="*/ 648 h 777"/>
                  <a:gd name="T76" fmla="*/ 1293 w 1527"/>
                  <a:gd name="T77" fmla="*/ 673 h 777"/>
                  <a:gd name="T78" fmla="*/ 1254 w 1527"/>
                  <a:gd name="T79" fmla="*/ 693 h 777"/>
                  <a:gd name="T80" fmla="*/ 1203 w 1527"/>
                  <a:gd name="T81" fmla="*/ 715 h 777"/>
                  <a:gd name="T82" fmla="*/ 1154 w 1527"/>
                  <a:gd name="T83" fmla="*/ 733 h 777"/>
                  <a:gd name="T84" fmla="*/ 1110 w 1527"/>
                  <a:gd name="T85" fmla="*/ 747 h 777"/>
                  <a:gd name="T86" fmla="*/ 1065 w 1527"/>
                  <a:gd name="T87" fmla="*/ 758 h 777"/>
                  <a:gd name="T88" fmla="*/ 1012 w 1527"/>
                  <a:gd name="T89" fmla="*/ 768 h 777"/>
                  <a:gd name="T90" fmla="*/ 957 w 1527"/>
                  <a:gd name="T91" fmla="*/ 773 h 777"/>
                  <a:gd name="T92" fmla="*/ 907 w 1527"/>
                  <a:gd name="T93" fmla="*/ 776 h 777"/>
                  <a:gd name="T94" fmla="*/ 857 w 1527"/>
                  <a:gd name="T95" fmla="*/ 775 h 777"/>
                  <a:gd name="T96" fmla="*/ 805 w 1527"/>
                  <a:gd name="T97" fmla="*/ 773 h 777"/>
                  <a:gd name="T98" fmla="*/ 760 w 1527"/>
                  <a:gd name="T99" fmla="*/ 767 h 77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527"/>
                  <a:gd name="T151" fmla="*/ 0 h 777"/>
                  <a:gd name="T152" fmla="*/ 1527 w 1527"/>
                  <a:gd name="T153" fmla="*/ 777 h 77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527" h="777">
                    <a:moveTo>
                      <a:pt x="760" y="767"/>
                    </a:moveTo>
                    <a:lnTo>
                      <a:pt x="744" y="764"/>
                    </a:lnTo>
                    <a:lnTo>
                      <a:pt x="723" y="761"/>
                    </a:lnTo>
                    <a:lnTo>
                      <a:pt x="702" y="757"/>
                    </a:lnTo>
                    <a:lnTo>
                      <a:pt x="687" y="753"/>
                    </a:lnTo>
                    <a:lnTo>
                      <a:pt x="669" y="749"/>
                    </a:lnTo>
                    <a:lnTo>
                      <a:pt x="652" y="744"/>
                    </a:lnTo>
                    <a:lnTo>
                      <a:pt x="634" y="740"/>
                    </a:lnTo>
                    <a:lnTo>
                      <a:pt x="619" y="735"/>
                    </a:lnTo>
                    <a:lnTo>
                      <a:pt x="601" y="728"/>
                    </a:lnTo>
                    <a:lnTo>
                      <a:pt x="579" y="720"/>
                    </a:lnTo>
                    <a:lnTo>
                      <a:pt x="561" y="713"/>
                    </a:lnTo>
                    <a:lnTo>
                      <a:pt x="543" y="705"/>
                    </a:lnTo>
                    <a:lnTo>
                      <a:pt x="523" y="697"/>
                    </a:lnTo>
                    <a:lnTo>
                      <a:pt x="504" y="687"/>
                    </a:lnTo>
                    <a:lnTo>
                      <a:pt x="487" y="679"/>
                    </a:lnTo>
                    <a:lnTo>
                      <a:pt x="471" y="669"/>
                    </a:lnTo>
                    <a:lnTo>
                      <a:pt x="456" y="660"/>
                    </a:lnTo>
                    <a:lnTo>
                      <a:pt x="441" y="650"/>
                    </a:lnTo>
                    <a:lnTo>
                      <a:pt x="424" y="641"/>
                    </a:lnTo>
                    <a:lnTo>
                      <a:pt x="406" y="629"/>
                    </a:lnTo>
                    <a:lnTo>
                      <a:pt x="389" y="617"/>
                    </a:lnTo>
                    <a:lnTo>
                      <a:pt x="374" y="605"/>
                    </a:lnTo>
                    <a:lnTo>
                      <a:pt x="360" y="595"/>
                    </a:lnTo>
                    <a:lnTo>
                      <a:pt x="335" y="577"/>
                    </a:lnTo>
                    <a:lnTo>
                      <a:pt x="313" y="558"/>
                    </a:lnTo>
                    <a:lnTo>
                      <a:pt x="291" y="537"/>
                    </a:lnTo>
                    <a:lnTo>
                      <a:pt x="269" y="512"/>
                    </a:lnTo>
                    <a:lnTo>
                      <a:pt x="253" y="495"/>
                    </a:lnTo>
                    <a:lnTo>
                      <a:pt x="235" y="474"/>
                    </a:lnTo>
                    <a:lnTo>
                      <a:pt x="216" y="452"/>
                    </a:lnTo>
                    <a:lnTo>
                      <a:pt x="200" y="430"/>
                    </a:lnTo>
                    <a:lnTo>
                      <a:pt x="184" y="407"/>
                    </a:lnTo>
                    <a:lnTo>
                      <a:pt x="165" y="380"/>
                    </a:lnTo>
                    <a:lnTo>
                      <a:pt x="0" y="473"/>
                    </a:lnTo>
                    <a:lnTo>
                      <a:pt x="161" y="0"/>
                    </a:lnTo>
                    <a:lnTo>
                      <a:pt x="683" y="90"/>
                    </a:lnTo>
                    <a:lnTo>
                      <a:pt x="508" y="186"/>
                    </a:lnTo>
                    <a:lnTo>
                      <a:pt x="522" y="206"/>
                    </a:lnTo>
                    <a:lnTo>
                      <a:pt x="538" y="224"/>
                    </a:lnTo>
                    <a:lnTo>
                      <a:pt x="554" y="242"/>
                    </a:lnTo>
                    <a:lnTo>
                      <a:pt x="570" y="259"/>
                    </a:lnTo>
                    <a:lnTo>
                      <a:pt x="583" y="271"/>
                    </a:lnTo>
                    <a:lnTo>
                      <a:pt x="597" y="286"/>
                    </a:lnTo>
                    <a:lnTo>
                      <a:pt x="613" y="298"/>
                    </a:lnTo>
                    <a:lnTo>
                      <a:pt x="630" y="310"/>
                    </a:lnTo>
                    <a:lnTo>
                      <a:pt x="651" y="324"/>
                    </a:lnTo>
                    <a:lnTo>
                      <a:pt x="669" y="335"/>
                    </a:lnTo>
                    <a:lnTo>
                      <a:pt x="683" y="343"/>
                    </a:lnTo>
                    <a:lnTo>
                      <a:pt x="705" y="355"/>
                    </a:lnTo>
                    <a:lnTo>
                      <a:pt x="725" y="363"/>
                    </a:lnTo>
                    <a:lnTo>
                      <a:pt x="741" y="368"/>
                    </a:lnTo>
                    <a:lnTo>
                      <a:pt x="759" y="374"/>
                    </a:lnTo>
                    <a:lnTo>
                      <a:pt x="784" y="380"/>
                    </a:lnTo>
                    <a:lnTo>
                      <a:pt x="809" y="384"/>
                    </a:lnTo>
                    <a:lnTo>
                      <a:pt x="835" y="386"/>
                    </a:lnTo>
                    <a:lnTo>
                      <a:pt x="872" y="388"/>
                    </a:lnTo>
                    <a:lnTo>
                      <a:pt x="921" y="389"/>
                    </a:lnTo>
                    <a:lnTo>
                      <a:pt x="958" y="384"/>
                    </a:lnTo>
                    <a:lnTo>
                      <a:pt x="992" y="376"/>
                    </a:lnTo>
                    <a:lnTo>
                      <a:pt x="1032" y="365"/>
                    </a:lnTo>
                    <a:lnTo>
                      <a:pt x="1067" y="351"/>
                    </a:lnTo>
                    <a:lnTo>
                      <a:pt x="1102" y="334"/>
                    </a:lnTo>
                    <a:lnTo>
                      <a:pt x="1133" y="314"/>
                    </a:lnTo>
                    <a:lnTo>
                      <a:pt x="1164" y="288"/>
                    </a:lnTo>
                    <a:lnTo>
                      <a:pt x="1526" y="490"/>
                    </a:lnTo>
                    <a:lnTo>
                      <a:pt x="1511" y="507"/>
                    </a:lnTo>
                    <a:lnTo>
                      <a:pt x="1490" y="527"/>
                    </a:lnTo>
                    <a:lnTo>
                      <a:pt x="1473" y="544"/>
                    </a:lnTo>
                    <a:lnTo>
                      <a:pt x="1455" y="560"/>
                    </a:lnTo>
                    <a:lnTo>
                      <a:pt x="1438" y="576"/>
                    </a:lnTo>
                    <a:lnTo>
                      <a:pt x="1417" y="593"/>
                    </a:lnTo>
                    <a:lnTo>
                      <a:pt x="1397" y="607"/>
                    </a:lnTo>
                    <a:lnTo>
                      <a:pt x="1378" y="620"/>
                    </a:lnTo>
                    <a:lnTo>
                      <a:pt x="1356" y="634"/>
                    </a:lnTo>
                    <a:lnTo>
                      <a:pt x="1335" y="648"/>
                    </a:lnTo>
                    <a:lnTo>
                      <a:pt x="1313" y="662"/>
                    </a:lnTo>
                    <a:lnTo>
                      <a:pt x="1293" y="673"/>
                    </a:lnTo>
                    <a:lnTo>
                      <a:pt x="1273" y="684"/>
                    </a:lnTo>
                    <a:lnTo>
                      <a:pt x="1254" y="693"/>
                    </a:lnTo>
                    <a:lnTo>
                      <a:pt x="1228" y="705"/>
                    </a:lnTo>
                    <a:lnTo>
                      <a:pt x="1203" y="715"/>
                    </a:lnTo>
                    <a:lnTo>
                      <a:pt x="1175" y="725"/>
                    </a:lnTo>
                    <a:lnTo>
                      <a:pt x="1154" y="733"/>
                    </a:lnTo>
                    <a:lnTo>
                      <a:pt x="1134" y="740"/>
                    </a:lnTo>
                    <a:lnTo>
                      <a:pt x="1110" y="747"/>
                    </a:lnTo>
                    <a:lnTo>
                      <a:pt x="1088" y="753"/>
                    </a:lnTo>
                    <a:lnTo>
                      <a:pt x="1065" y="758"/>
                    </a:lnTo>
                    <a:lnTo>
                      <a:pt x="1039" y="763"/>
                    </a:lnTo>
                    <a:lnTo>
                      <a:pt x="1012" y="768"/>
                    </a:lnTo>
                    <a:lnTo>
                      <a:pt x="985" y="771"/>
                    </a:lnTo>
                    <a:lnTo>
                      <a:pt x="957" y="773"/>
                    </a:lnTo>
                    <a:lnTo>
                      <a:pt x="936" y="774"/>
                    </a:lnTo>
                    <a:lnTo>
                      <a:pt x="907" y="776"/>
                    </a:lnTo>
                    <a:lnTo>
                      <a:pt x="879" y="776"/>
                    </a:lnTo>
                    <a:lnTo>
                      <a:pt x="857" y="775"/>
                    </a:lnTo>
                    <a:lnTo>
                      <a:pt x="832" y="774"/>
                    </a:lnTo>
                    <a:lnTo>
                      <a:pt x="805" y="773"/>
                    </a:lnTo>
                    <a:lnTo>
                      <a:pt x="781" y="769"/>
                    </a:lnTo>
                    <a:lnTo>
                      <a:pt x="760" y="767"/>
                    </a:lnTo>
                  </a:path>
                </a:pathLst>
              </a:custGeom>
              <a:solidFill>
                <a:srgbClr val="B760F9"/>
              </a:solidFill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878" name="Freeform 23"/>
              <p:cNvSpPr>
                <a:spLocks/>
              </p:cNvSpPr>
              <p:nvPr/>
            </p:nvSpPr>
            <p:spPr bwMode="auto">
              <a:xfrm>
                <a:off x="3117" y="1637"/>
                <a:ext cx="772" cy="1390"/>
              </a:xfrm>
              <a:custGeom>
                <a:avLst/>
                <a:gdLst>
                  <a:gd name="T0" fmla="*/ 17 w 772"/>
                  <a:gd name="T1" fmla="*/ 3 h 1390"/>
                  <a:gd name="T2" fmla="*/ 56 w 772"/>
                  <a:gd name="T3" fmla="*/ 10 h 1390"/>
                  <a:gd name="T4" fmla="*/ 90 w 772"/>
                  <a:gd name="T5" fmla="*/ 19 h 1390"/>
                  <a:gd name="T6" fmla="*/ 124 w 772"/>
                  <a:gd name="T7" fmla="*/ 28 h 1390"/>
                  <a:gd name="T8" fmla="*/ 158 w 772"/>
                  <a:gd name="T9" fmla="*/ 40 h 1390"/>
                  <a:gd name="T10" fmla="*/ 196 w 772"/>
                  <a:gd name="T11" fmla="*/ 55 h 1390"/>
                  <a:gd name="T12" fmla="*/ 233 w 772"/>
                  <a:gd name="T13" fmla="*/ 71 h 1390"/>
                  <a:gd name="T14" fmla="*/ 270 w 772"/>
                  <a:gd name="T15" fmla="*/ 89 h 1390"/>
                  <a:gd name="T16" fmla="*/ 301 w 772"/>
                  <a:gd name="T17" fmla="*/ 108 h 1390"/>
                  <a:gd name="T18" fmla="*/ 333 w 772"/>
                  <a:gd name="T19" fmla="*/ 127 h 1390"/>
                  <a:gd name="T20" fmla="*/ 368 w 772"/>
                  <a:gd name="T21" fmla="*/ 152 h 1390"/>
                  <a:gd name="T22" fmla="*/ 398 w 772"/>
                  <a:gd name="T23" fmla="*/ 174 h 1390"/>
                  <a:gd name="T24" fmla="*/ 447 w 772"/>
                  <a:gd name="T25" fmla="*/ 217 h 1390"/>
                  <a:gd name="T26" fmla="*/ 489 w 772"/>
                  <a:gd name="T27" fmla="*/ 258 h 1390"/>
                  <a:gd name="T28" fmla="*/ 522 w 772"/>
                  <a:gd name="T29" fmla="*/ 296 h 1390"/>
                  <a:gd name="T30" fmla="*/ 557 w 772"/>
                  <a:gd name="T31" fmla="*/ 340 h 1390"/>
                  <a:gd name="T32" fmla="*/ 588 w 772"/>
                  <a:gd name="T33" fmla="*/ 389 h 1390"/>
                  <a:gd name="T34" fmla="*/ 617 w 772"/>
                  <a:gd name="T35" fmla="*/ 436 h 1390"/>
                  <a:gd name="T36" fmla="*/ 641 w 772"/>
                  <a:gd name="T37" fmla="*/ 490 h 1390"/>
                  <a:gd name="T38" fmla="*/ 662 w 772"/>
                  <a:gd name="T39" fmla="*/ 547 h 1390"/>
                  <a:gd name="T40" fmla="*/ 684 w 772"/>
                  <a:gd name="T41" fmla="*/ 617 h 1390"/>
                  <a:gd name="T42" fmla="*/ 697 w 772"/>
                  <a:gd name="T43" fmla="*/ 686 h 1390"/>
                  <a:gd name="T44" fmla="*/ 707 w 772"/>
                  <a:gd name="T45" fmla="*/ 774 h 1390"/>
                  <a:gd name="T46" fmla="*/ 707 w 772"/>
                  <a:gd name="T47" fmla="*/ 852 h 1390"/>
                  <a:gd name="T48" fmla="*/ 700 w 772"/>
                  <a:gd name="T49" fmla="*/ 922 h 1390"/>
                  <a:gd name="T50" fmla="*/ 687 w 772"/>
                  <a:gd name="T51" fmla="*/ 994 h 1390"/>
                  <a:gd name="T52" fmla="*/ 664 w 772"/>
                  <a:gd name="T53" fmla="*/ 1073 h 1390"/>
                  <a:gd name="T54" fmla="*/ 636 w 772"/>
                  <a:gd name="T55" fmla="*/ 1147 h 1390"/>
                  <a:gd name="T56" fmla="*/ 598 w 772"/>
                  <a:gd name="T57" fmla="*/ 1217 h 1390"/>
                  <a:gd name="T58" fmla="*/ 242 w 772"/>
                  <a:gd name="T59" fmla="*/ 1389 h 1390"/>
                  <a:gd name="T60" fmla="*/ 251 w 772"/>
                  <a:gd name="T61" fmla="*/ 1021 h 1390"/>
                  <a:gd name="T62" fmla="*/ 283 w 772"/>
                  <a:gd name="T63" fmla="*/ 964 h 1390"/>
                  <a:gd name="T64" fmla="*/ 302 w 772"/>
                  <a:gd name="T65" fmla="*/ 908 h 1390"/>
                  <a:gd name="T66" fmla="*/ 309 w 772"/>
                  <a:gd name="T67" fmla="*/ 854 h 1390"/>
                  <a:gd name="T68" fmla="*/ 312 w 772"/>
                  <a:gd name="T69" fmla="*/ 801 h 1390"/>
                  <a:gd name="T70" fmla="*/ 307 w 772"/>
                  <a:gd name="T71" fmla="*/ 739 h 1390"/>
                  <a:gd name="T72" fmla="*/ 292 w 772"/>
                  <a:gd name="T73" fmla="*/ 679 h 1390"/>
                  <a:gd name="T74" fmla="*/ 269 w 772"/>
                  <a:gd name="T75" fmla="*/ 622 h 1390"/>
                  <a:gd name="T76" fmla="*/ 242 w 772"/>
                  <a:gd name="T77" fmla="*/ 577 h 1390"/>
                  <a:gd name="T78" fmla="*/ 218 w 772"/>
                  <a:gd name="T79" fmla="*/ 545 h 1390"/>
                  <a:gd name="T80" fmla="*/ 189 w 772"/>
                  <a:gd name="T81" fmla="*/ 512 h 1390"/>
                  <a:gd name="T82" fmla="*/ 161 w 772"/>
                  <a:gd name="T83" fmla="*/ 485 h 1390"/>
                  <a:gd name="T84" fmla="*/ 129 w 772"/>
                  <a:gd name="T85" fmla="*/ 460 h 1390"/>
                  <a:gd name="T86" fmla="*/ 91 w 772"/>
                  <a:gd name="T87" fmla="*/ 436 h 1390"/>
                  <a:gd name="T88" fmla="*/ 54 w 772"/>
                  <a:gd name="T89" fmla="*/ 415 h 1390"/>
                  <a:gd name="T90" fmla="*/ 0 w 772"/>
                  <a:gd name="T91" fmla="*/ 397 h 13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72"/>
                  <a:gd name="T139" fmla="*/ 0 h 1390"/>
                  <a:gd name="T140" fmla="*/ 772 w 772"/>
                  <a:gd name="T141" fmla="*/ 1390 h 139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72" h="1390">
                    <a:moveTo>
                      <a:pt x="0" y="0"/>
                    </a:moveTo>
                    <a:lnTo>
                      <a:pt x="17" y="3"/>
                    </a:lnTo>
                    <a:lnTo>
                      <a:pt x="33" y="5"/>
                    </a:lnTo>
                    <a:lnTo>
                      <a:pt x="56" y="10"/>
                    </a:lnTo>
                    <a:lnTo>
                      <a:pt x="72" y="14"/>
                    </a:lnTo>
                    <a:lnTo>
                      <a:pt x="90" y="19"/>
                    </a:lnTo>
                    <a:lnTo>
                      <a:pt x="106" y="24"/>
                    </a:lnTo>
                    <a:lnTo>
                      <a:pt x="124" y="28"/>
                    </a:lnTo>
                    <a:lnTo>
                      <a:pt x="140" y="33"/>
                    </a:lnTo>
                    <a:lnTo>
                      <a:pt x="158" y="40"/>
                    </a:lnTo>
                    <a:lnTo>
                      <a:pt x="179" y="48"/>
                    </a:lnTo>
                    <a:lnTo>
                      <a:pt x="196" y="55"/>
                    </a:lnTo>
                    <a:lnTo>
                      <a:pt x="214" y="63"/>
                    </a:lnTo>
                    <a:lnTo>
                      <a:pt x="233" y="71"/>
                    </a:lnTo>
                    <a:lnTo>
                      <a:pt x="253" y="81"/>
                    </a:lnTo>
                    <a:lnTo>
                      <a:pt x="270" y="89"/>
                    </a:lnTo>
                    <a:lnTo>
                      <a:pt x="287" y="99"/>
                    </a:lnTo>
                    <a:lnTo>
                      <a:pt x="301" y="108"/>
                    </a:lnTo>
                    <a:lnTo>
                      <a:pt x="316" y="118"/>
                    </a:lnTo>
                    <a:lnTo>
                      <a:pt x="333" y="127"/>
                    </a:lnTo>
                    <a:lnTo>
                      <a:pt x="351" y="139"/>
                    </a:lnTo>
                    <a:lnTo>
                      <a:pt x="368" y="152"/>
                    </a:lnTo>
                    <a:lnTo>
                      <a:pt x="383" y="164"/>
                    </a:lnTo>
                    <a:lnTo>
                      <a:pt x="398" y="174"/>
                    </a:lnTo>
                    <a:lnTo>
                      <a:pt x="423" y="194"/>
                    </a:lnTo>
                    <a:lnTo>
                      <a:pt x="447" y="217"/>
                    </a:lnTo>
                    <a:lnTo>
                      <a:pt x="466" y="233"/>
                    </a:lnTo>
                    <a:lnTo>
                      <a:pt x="489" y="258"/>
                    </a:lnTo>
                    <a:lnTo>
                      <a:pt x="504" y="276"/>
                    </a:lnTo>
                    <a:lnTo>
                      <a:pt x="522" y="296"/>
                    </a:lnTo>
                    <a:lnTo>
                      <a:pt x="541" y="319"/>
                    </a:lnTo>
                    <a:lnTo>
                      <a:pt x="557" y="340"/>
                    </a:lnTo>
                    <a:lnTo>
                      <a:pt x="572" y="365"/>
                    </a:lnTo>
                    <a:lnTo>
                      <a:pt x="588" y="389"/>
                    </a:lnTo>
                    <a:lnTo>
                      <a:pt x="604" y="414"/>
                    </a:lnTo>
                    <a:lnTo>
                      <a:pt x="617" y="436"/>
                    </a:lnTo>
                    <a:lnTo>
                      <a:pt x="629" y="464"/>
                    </a:lnTo>
                    <a:lnTo>
                      <a:pt x="641" y="490"/>
                    </a:lnTo>
                    <a:lnTo>
                      <a:pt x="652" y="517"/>
                    </a:lnTo>
                    <a:lnTo>
                      <a:pt x="662" y="547"/>
                    </a:lnTo>
                    <a:lnTo>
                      <a:pt x="675" y="583"/>
                    </a:lnTo>
                    <a:lnTo>
                      <a:pt x="684" y="617"/>
                    </a:lnTo>
                    <a:lnTo>
                      <a:pt x="693" y="652"/>
                    </a:lnTo>
                    <a:lnTo>
                      <a:pt x="697" y="686"/>
                    </a:lnTo>
                    <a:lnTo>
                      <a:pt x="703" y="725"/>
                    </a:lnTo>
                    <a:lnTo>
                      <a:pt x="707" y="774"/>
                    </a:lnTo>
                    <a:lnTo>
                      <a:pt x="708" y="813"/>
                    </a:lnTo>
                    <a:lnTo>
                      <a:pt x="707" y="852"/>
                    </a:lnTo>
                    <a:lnTo>
                      <a:pt x="704" y="888"/>
                    </a:lnTo>
                    <a:lnTo>
                      <a:pt x="700" y="922"/>
                    </a:lnTo>
                    <a:lnTo>
                      <a:pt x="695" y="958"/>
                    </a:lnTo>
                    <a:lnTo>
                      <a:pt x="687" y="994"/>
                    </a:lnTo>
                    <a:lnTo>
                      <a:pt x="677" y="1033"/>
                    </a:lnTo>
                    <a:lnTo>
                      <a:pt x="664" y="1073"/>
                    </a:lnTo>
                    <a:lnTo>
                      <a:pt x="651" y="1111"/>
                    </a:lnTo>
                    <a:lnTo>
                      <a:pt x="636" y="1147"/>
                    </a:lnTo>
                    <a:lnTo>
                      <a:pt x="619" y="1183"/>
                    </a:lnTo>
                    <a:lnTo>
                      <a:pt x="598" y="1217"/>
                    </a:lnTo>
                    <a:lnTo>
                      <a:pt x="771" y="1313"/>
                    </a:lnTo>
                    <a:lnTo>
                      <a:pt x="242" y="1389"/>
                    </a:lnTo>
                    <a:lnTo>
                      <a:pt x="48" y="915"/>
                    </a:lnTo>
                    <a:lnTo>
                      <a:pt x="251" y="1021"/>
                    </a:lnTo>
                    <a:lnTo>
                      <a:pt x="271" y="991"/>
                    </a:lnTo>
                    <a:lnTo>
                      <a:pt x="283" y="964"/>
                    </a:lnTo>
                    <a:lnTo>
                      <a:pt x="294" y="936"/>
                    </a:lnTo>
                    <a:lnTo>
                      <a:pt x="302" y="908"/>
                    </a:lnTo>
                    <a:lnTo>
                      <a:pt x="308" y="880"/>
                    </a:lnTo>
                    <a:lnTo>
                      <a:pt x="309" y="854"/>
                    </a:lnTo>
                    <a:lnTo>
                      <a:pt x="312" y="828"/>
                    </a:lnTo>
                    <a:lnTo>
                      <a:pt x="312" y="801"/>
                    </a:lnTo>
                    <a:lnTo>
                      <a:pt x="310" y="770"/>
                    </a:lnTo>
                    <a:lnTo>
                      <a:pt x="307" y="739"/>
                    </a:lnTo>
                    <a:lnTo>
                      <a:pt x="300" y="706"/>
                    </a:lnTo>
                    <a:lnTo>
                      <a:pt x="292" y="679"/>
                    </a:lnTo>
                    <a:lnTo>
                      <a:pt x="280" y="649"/>
                    </a:lnTo>
                    <a:lnTo>
                      <a:pt x="269" y="622"/>
                    </a:lnTo>
                    <a:lnTo>
                      <a:pt x="254" y="597"/>
                    </a:lnTo>
                    <a:lnTo>
                      <a:pt x="242" y="577"/>
                    </a:lnTo>
                    <a:lnTo>
                      <a:pt x="230" y="561"/>
                    </a:lnTo>
                    <a:lnTo>
                      <a:pt x="218" y="545"/>
                    </a:lnTo>
                    <a:lnTo>
                      <a:pt x="204" y="529"/>
                    </a:lnTo>
                    <a:lnTo>
                      <a:pt x="189" y="512"/>
                    </a:lnTo>
                    <a:lnTo>
                      <a:pt x="176" y="500"/>
                    </a:lnTo>
                    <a:lnTo>
                      <a:pt x="161" y="485"/>
                    </a:lnTo>
                    <a:lnTo>
                      <a:pt x="146" y="473"/>
                    </a:lnTo>
                    <a:lnTo>
                      <a:pt x="129" y="460"/>
                    </a:lnTo>
                    <a:lnTo>
                      <a:pt x="108" y="447"/>
                    </a:lnTo>
                    <a:lnTo>
                      <a:pt x="91" y="436"/>
                    </a:lnTo>
                    <a:lnTo>
                      <a:pt x="76" y="427"/>
                    </a:lnTo>
                    <a:lnTo>
                      <a:pt x="54" y="415"/>
                    </a:lnTo>
                    <a:lnTo>
                      <a:pt x="33" y="407"/>
                    </a:lnTo>
                    <a:lnTo>
                      <a:pt x="0" y="39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B7A5"/>
              </a:solidFill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879" name="Freeform 24"/>
              <p:cNvSpPr>
                <a:spLocks/>
              </p:cNvSpPr>
              <p:nvPr/>
            </p:nvSpPr>
            <p:spPr bwMode="auto">
              <a:xfrm>
                <a:off x="2139" y="1448"/>
                <a:ext cx="1149" cy="1258"/>
              </a:xfrm>
              <a:custGeom>
                <a:avLst/>
                <a:gdLst>
                  <a:gd name="T0" fmla="*/ 695 w 1149"/>
                  <a:gd name="T1" fmla="*/ 187 h 1258"/>
                  <a:gd name="T2" fmla="*/ 654 w 1149"/>
                  <a:gd name="T3" fmla="*/ 195 h 1258"/>
                  <a:gd name="T4" fmla="*/ 621 w 1149"/>
                  <a:gd name="T5" fmla="*/ 203 h 1258"/>
                  <a:gd name="T6" fmla="*/ 587 w 1149"/>
                  <a:gd name="T7" fmla="*/ 213 h 1258"/>
                  <a:gd name="T8" fmla="*/ 553 w 1149"/>
                  <a:gd name="T9" fmla="*/ 224 h 1258"/>
                  <a:gd name="T10" fmla="*/ 514 w 1149"/>
                  <a:gd name="T11" fmla="*/ 239 h 1258"/>
                  <a:gd name="T12" fmla="*/ 476 w 1149"/>
                  <a:gd name="T13" fmla="*/ 255 h 1258"/>
                  <a:gd name="T14" fmla="*/ 439 w 1149"/>
                  <a:gd name="T15" fmla="*/ 273 h 1258"/>
                  <a:gd name="T16" fmla="*/ 408 w 1149"/>
                  <a:gd name="T17" fmla="*/ 292 h 1258"/>
                  <a:gd name="T18" fmla="*/ 377 w 1149"/>
                  <a:gd name="T19" fmla="*/ 311 h 1258"/>
                  <a:gd name="T20" fmla="*/ 342 w 1149"/>
                  <a:gd name="T21" fmla="*/ 335 h 1258"/>
                  <a:gd name="T22" fmla="*/ 311 w 1149"/>
                  <a:gd name="T23" fmla="*/ 358 h 1258"/>
                  <a:gd name="T24" fmla="*/ 263 w 1149"/>
                  <a:gd name="T25" fmla="*/ 400 h 1258"/>
                  <a:gd name="T26" fmla="*/ 221 w 1149"/>
                  <a:gd name="T27" fmla="*/ 441 h 1258"/>
                  <a:gd name="T28" fmla="*/ 188 w 1149"/>
                  <a:gd name="T29" fmla="*/ 480 h 1258"/>
                  <a:gd name="T30" fmla="*/ 153 w 1149"/>
                  <a:gd name="T31" fmla="*/ 525 h 1258"/>
                  <a:gd name="T32" fmla="*/ 121 w 1149"/>
                  <a:gd name="T33" fmla="*/ 573 h 1258"/>
                  <a:gd name="T34" fmla="*/ 93 w 1149"/>
                  <a:gd name="T35" fmla="*/ 620 h 1258"/>
                  <a:gd name="T36" fmla="*/ 67 w 1149"/>
                  <a:gd name="T37" fmla="*/ 674 h 1258"/>
                  <a:gd name="T38" fmla="*/ 46 w 1149"/>
                  <a:gd name="T39" fmla="*/ 731 h 1258"/>
                  <a:gd name="T40" fmla="*/ 24 w 1149"/>
                  <a:gd name="T41" fmla="*/ 801 h 1258"/>
                  <a:gd name="T42" fmla="*/ 11 w 1149"/>
                  <a:gd name="T43" fmla="*/ 870 h 1258"/>
                  <a:gd name="T44" fmla="*/ 1 w 1149"/>
                  <a:gd name="T45" fmla="*/ 958 h 1258"/>
                  <a:gd name="T46" fmla="*/ 1 w 1149"/>
                  <a:gd name="T47" fmla="*/ 1035 h 1258"/>
                  <a:gd name="T48" fmla="*/ 9 w 1149"/>
                  <a:gd name="T49" fmla="*/ 1105 h 1258"/>
                  <a:gd name="T50" fmla="*/ 21 w 1149"/>
                  <a:gd name="T51" fmla="*/ 1177 h 1258"/>
                  <a:gd name="T52" fmla="*/ 45 w 1149"/>
                  <a:gd name="T53" fmla="*/ 1257 h 1258"/>
                  <a:gd name="T54" fmla="*/ 406 w 1149"/>
                  <a:gd name="T55" fmla="*/ 1077 h 1258"/>
                  <a:gd name="T56" fmla="*/ 398 w 1149"/>
                  <a:gd name="T57" fmla="*/ 1012 h 1258"/>
                  <a:gd name="T58" fmla="*/ 399 w 1149"/>
                  <a:gd name="T59" fmla="*/ 953 h 1258"/>
                  <a:gd name="T60" fmla="*/ 410 w 1149"/>
                  <a:gd name="T61" fmla="*/ 890 h 1258"/>
                  <a:gd name="T62" fmla="*/ 430 w 1149"/>
                  <a:gd name="T63" fmla="*/ 833 h 1258"/>
                  <a:gd name="T64" fmla="*/ 455 w 1149"/>
                  <a:gd name="T65" fmla="*/ 781 h 1258"/>
                  <a:gd name="T66" fmla="*/ 480 w 1149"/>
                  <a:gd name="T67" fmla="*/ 745 h 1258"/>
                  <a:gd name="T68" fmla="*/ 506 w 1149"/>
                  <a:gd name="T69" fmla="*/ 713 h 1258"/>
                  <a:gd name="T70" fmla="*/ 535 w 1149"/>
                  <a:gd name="T71" fmla="*/ 684 h 1258"/>
                  <a:gd name="T72" fmla="*/ 564 w 1149"/>
                  <a:gd name="T73" fmla="*/ 657 h 1258"/>
                  <a:gd name="T74" fmla="*/ 603 w 1149"/>
                  <a:gd name="T75" fmla="*/ 631 h 1258"/>
                  <a:gd name="T76" fmla="*/ 635 w 1149"/>
                  <a:gd name="T77" fmla="*/ 612 h 1258"/>
                  <a:gd name="T78" fmla="*/ 676 w 1149"/>
                  <a:gd name="T79" fmla="*/ 592 h 1258"/>
                  <a:gd name="T80" fmla="*/ 710 w 1149"/>
                  <a:gd name="T81" fmla="*/ 581 h 1258"/>
                  <a:gd name="T82" fmla="*/ 761 w 1149"/>
                  <a:gd name="T83" fmla="*/ 570 h 1258"/>
                  <a:gd name="T84" fmla="*/ 812 w 1149"/>
                  <a:gd name="T85" fmla="*/ 566 h 1258"/>
                  <a:gd name="T86" fmla="*/ 826 w 1149"/>
                  <a:gd name="T87" fmla="*/ 770 h 1258"/>
                  <a:gd name="T88" fmla="*/ 826 w 1149"/>
                  <a:gd name="T89" fmla="*/ 0 h 1258"/>
                  <a:gd name="T90" fmla="*/ 809 w 1149"/>
                  <a:gd name="T91" fmla="*/ 177 h 1258"/>
                  <a:gd name="T92" fmla="*/ 757 w 1149"/>
                  <a:gd name="T93" fmla="*/ 179 h 1258"/>
                  <a:gd name="T94" fmla="*/ 711 w 1149"/>
                  <a:gd name="T95" fmla="*/ 184 h 125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149"/>
                  <a:gd name="T145" fmla="*/ 0 h 1258"/>
                  <a:gd name="T146" fmla="*/ 1149 w 1149"/>
                  <a:gd name="T147" fmla="*/ 1258 h 125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149" h="1258">
                    <a:moveTo>
                      <a:pt x="711" y="184"/>
                    </a:moveTo>
                    <a:lnTo>
                      <a:pt x="695" y="187"/>
                    </a:lnTo>
                    <a:lnTo>
                      <a:pt x="674" y="190"/>
                    </a:lnTo>
                    <a:lnTo>
                      <a:pt x="654" y="195"/>
                    </a:lnTo>
                    <a:lnTo>
                      <a:pt x="639" y="199"/>
                    </a:lnTo>
                    <a:lnTo>
                      <a:pt x="621" y="203"/>
                    </a:lnTo>
                    <a:lnTo>
                      <a:pt x="605" y="208"/>
                    </a:lnTo>
                    <a:lnTo>
                      <a:pt x="587" y="213"/>
                    </a:lnTo>
                    <a:lnTo>
                      <a:pt x="571" y="217"/>
                    </a:lnTo>
                    <a:lnTo>
                      <a:pt x="553" y="224"/>
                    </a:lnTo>
                    <a:lnTo>
                      <a:pt x="532" y="233"/>
                    </a:lnTo>
                    <a:lnTo>
                      <a:pt x="514" y="239"/>
                    </a:lnTo>
                    <a:lnTo>
                      <a:pt x="496" y="247"/>
                    </a:lnTo>
                    <a:lnTo>
                      <a:pt x="476" y="255"/>
                    </a:lnTo>
                    <a:lnTo>
                      <a:pt x="457" y="265"/>
                    </a:lnTo>
                    <a:lnTo>
                      <a:pt x="439" y="273"/>
                    </a:lnTo>
                    <a:lnTo>
                      <a:pt x="423" y="283"/>
                    </a:lnTo>
                    <a:lnTo>
                      <a:pt x="408" y="292"/>
                    </a:lnTo>
                    <a:lnTo>
                      <a:pt x="393" y="302"/>
                    </a:lnTo>
                    <a:lnTo>
                      <a:pt x="377" y="311"/>
                    </a:lnTo>
                    <a:lnTo>
                      <a:pt x="358" y="323"/>
                    </a:lnTo>
                    <a:lnTo>
                      <a:pt x="342" y="335"/>
                    </a:lnTo>
                    <a:lnTo>
                      <a:pt x="326" y="347"/>
                    </a:lnTo>
                    <a:lnTo>
                      <a:pt x="311" y="358"/>
                    </a:lnTo>
                    <a:lnTo>
                      <a:pt x="287" y="378"/>
                    </a:lnTo>
                    <a:lnTo>
                      <a:pt x="263" y="400"/>
                    </a:lnTo>
                    <a:lnTo>
                      <a:pt x="244" y="417"/>
                    </a:lnTo>
                    <a:lnTo>
                      <a:pt x="221" y="441"/>
                    </a:lnTo>
                    <a:lnTo>
                      <a:pt x="205" y="459"/>
                    </a:lnTo>
                    <a:lnTo>
                      <a:pt x="188" y="480"/>
                    </a:lnTo>
                    <a:lnTo>
                      <a:pt x="169" y="502"/>
                    </a:lnTo>
                    <a:lnTo>
                      <a:pt x="153" y="525"/>
                    </a:lnTo>
                    <a:lnTo>
                      <a:pt x="137" y="549"/>
                    </a:lnTo>
                    <a:lnTo>
                      <a:pt x="121" y="573"/>
                    </a:lnTo>
                    <a:lnTo>
                      <a:pt x="107" y="598"/>
                    </a:lnTo>
                    <a:lnTo>
                      <a:pt x="93" y="620"/>
                    </a:lnTo>
                    <a:lnTo>
                      <a:pt x="80" y="648"/>
                    </a:lnTo>
                    <a:lnTo>
                      <a:pt x="67" y="674"/>
                    </a:lnTo>
                    <a:lnTo>
                      <a:pt x="57" y="701"/>
                    </a:lnTo>
                    <a:lnTo>
                      <a:pt x="46" y="731"/>
                    </a:lnTo>
                    <a:lnTo>
                      <a:pt x="33" y="767"/>
                    </a:lnTo>
                    <a:lnTo>
                      <a:pt x="24" y="801"/>
                    </a:lnTo>
                    <a:lnTo>
                      <a:pt x="16" y="836"/>
                    </a:lnTo>
                    <a:lnTo>
                      <a:pt x="11" y="870"/>
                    </a:lnTo>
                    <a:lnTo>
                      <a:pt x="5" y="909"/>
                    </a:lnTo>
                    <a:lnTo>
                      <a:pt x="1" y="958"/>
                    </a:lnTo>
                    <a:lnTo>
                      <a:pt x="0" y="996"/>
                    </a:lnTo>
                    <a:lnTo>
                      <a:pt x="1" y="1035"/>
                    </a:lnTo>
                    <a:lnTo>
                      <a:pt x="4" y="1071"/>
                    </a:lnTo>
                    <a:lnTo>
                      <a:pt x="9" y="1105"/>
                    </a:lnTo>
                    <a:lnTo>
                      <a:pt x="13" y="1141"/>
                    </a:lnTo>
                    <a:lnTo>
                      <a:pt x="21" y="1177"/>
                    </a:lnTo>
                    <a:lnTo>
                      <a:pt x="31" y="1216"/>
                    </a:lnTo>
                    <a:lnTo>
                      <a:pt x="45" y="1257"/>
                    </a:lnTo>
                    <a:lnTo>
                      <a:pt x="120" y="1030"/>
                    </a:lnTo>
                    <a:lnTo>
                      <a:pt x="406" y="1077"/>
                    </a:lnTo>
                    <a:lnTo>
                      <a:pt x="400" y="1037"/>
                    </a:lnTo>
                    <a:lnTo>
                      <a:pt x="398" y="1012"/>
                    </a:lnTo>
                    <a:lnTo>
                      <a:pt x="398" y="985"/>
                    </a:lnTo>
                    <a:lnTo>
                      <a:pt x="399" y="953"/>
                    </a:lnTo>
                    <a:lnTo>
                      <a:pt x="404" y="923"/>
                    </a:lnTo>
                    <a:lnTo>
                      <a:pt x="410" y="890"/>
                    </a:lnTo>
                    <a:lnTo>
                      <a:pt x="418" y="863"/>
                    </a:lnTo>
                    <a:lnTo>
                      <a:pt x="430" y="833"/>
                    </a:lnTo>
                    <a:lnTo>
                      <a:pt x="441" y="806"/>
                    </a:lnTo>
                    <a:lnTo>
                      <a:pt x="455" y="781"/>
                    </a:lnTo>
                    <a:lnTo>
                      <a:pt x="467" y="761"/>
                    </a:lnTo>
                    <a:lnTo>
                      <a:pt x="480" y="745"/>
                    </a:lnTo>
                    <a:lnTo>
                      <a:pt x="492" y="729"/>
                    </a:lnTo>
                    <a:lnTo>
                      <a:pt x="506" y="713"/>
                    </a:lnTo>
                    <a:lnTo>
                      <a:pt x="522" y="696"/>
                    </a:lnTo>
                    <a:lnTo>
                      <a:pt x="535" y="684"/>
                    </a:lnTo>
                    <a:lnTo>
                      <a:pt x="550" y="670"/>
                    </a:lnTo>
                    <a:lnTo>
                      <a:pt x="564" y="657"/>
                    </a:lnTo>
                    <a:lnTo>
                      <a:pt x="582" y="644"/>
                    </a:lnTo>
                    <a:lnTo>
                      <a:pt x="603" y="631"/>
                    </a:lnTo>
                    <a:lnTo>
                      <a:pt x="620" y="620"/>
                    </a:lnTo>
                    <a:lnTo>
                      <a:pt x="635" y="612"/>
                    </a:lnTo>
                    <a:lnTo>
                      <a:pt x="657" y="599"/>
                    </a:lnTo>
                    <a:lnTo>
                      <a:pt x="676" y="592"/>
                    </a:lnTo>
                    <a:lnTo>
                      <a:pt x="693" y="586"/>
                    </a:lnTo>
                    <a:lnTo>
                      <a:pt x="710" y="581"/>
                    </a:lnTo>
                    <a:lnTo>
                      <a:pt x="737" y="575"/>
                    </a:lnTo>
                    <a:lnTo>
                      <a:pt x="761" y="570"/>
                    </a:lnTo>
                    <a:lnTo>
                      <a:pt x="786" y="568"/>
                    </a:lnTo>
                    <a:lnTo>
                      <a:pt x="812" y="566"/>
                    </a:lnTo>
                    <a:lnTo>
                      <a:pt x="826" y="565"/>
                    </a:lnTo>
                    <a:lnTo>
                      <a:pt x="826" y="770"/>
                    </a:lnTo>
                    <a:lnTo>
                      <a:pt x="1148" y="390"/>
                    </a:lnTo>
                    <a:lnTo>
                      <a:pt x="826" y="0"/>
                    </a:lnTo>
                    <a:lnTo>
                      <a:pt x="826" y="176"/>
                    </a:lnTo>
                    <a:lnTo>
                      <a:pt x="809" y="177"/>
                    </a:lnTo>
                    <a:lnTo>
                      <a:pt x="784" y="177"/>
                    </a:lnTo>
                    <a:lnTo>
                      <a:pt x="757" y="179"/>
                    </a:lnTo>
                    <a:lnTo>
                      <a:pt x="732" y="182"/>
                    </a:lnTo>
                    <a:lnTo>
                      <a:pt x="711" y="184"/>
                    </a:lnTo>
                  </a:path>
                </a:pathLst>
              </a:custGeom>
              <a:solidFill>
                <a:srgbClr val="FF0000"/>
              </a:solidFill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322586" name="Rectangle 26"/>
            <p:cNvSpPr>
              <a:spLocks noChangeArrowheads="1"/>
            </p:cNvSpPr>
            <p:nvPr/>
          </p:nvSpPr>
          <p:spPr bwMode="auto">
            <a:xfrm>
              <a:off x="2400" y="3456"/>
              <a:ext cx="778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0">
                  <a:solidFill>
                    <a:srgbClr val="D6009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Geriatrics</a:t>
              </a:r>
            </a:p>
          </p:txBody>
        </p:sp>
        <p:pic>
          <p:nvPicPr>
            <p:cNvPr id="36872" name="Picture 27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27" y="2370"/>
              <a:ext cx="1477" cy="10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322590" name="Rectangle 30"/>
            <p:cNvSpPr>
              <a:spLocks noChangeArrowheads="1"/>
            </p:cNvSpPr>
            <p:nvPr/>
          </p:nvSpPr>
          <p:spPr bwMode="auto">
            <a:xfrm>
              <a:off x="3712" y="1152"/>
              <a:ext cx="78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Pediatrics</a:t>
              </a:r>
            </a:p>
          </p:txBody>
        </p:sp>
        <p:pic>
          <p:nvPicPr>
            <p:cNvPr id="36874" name="Picture 31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68" y="1441"/>
              <a:ext cx="1384" cy="11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322594" name="Rectangle 34"/>
            <p:cNvSpPr>
              <a:spLocks noChangeArrowheads="1"/>
            </p:cNvSpPr>
            <p:nvPr/>
          </p:nvSpPr>
          <p:spPr bwMode="auto">
            <a:xfrm>
              <a:off x="720" y="1390"/>
              <a:ext cx="777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0">
                  <a:solidFill>
                    <a:srgbClr val="FF99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Maternity</a:t>
              </a:r>
            </a:p>
          </p:txBody>
        </p:sp>
        <p:pic>
          <p:nvPicPr>
            <p:cNvPr id="36876" name="Picture 35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21" y="1280"/>
              <a:ext cx="1120" cy="10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36869" name="Text Box 39"/>
          <p:cNvSpPr txBox="1">
            <a:spLocks noChangeArrowheads="1"/>
          </p:cNvSpPr>
          <p:nvPr/>
        </p:nvSpPr>
        <p:spPr bwMode="auto">
          <a:xfrm>
            <a:off x="3606800" y="1426369"/>
            <a:ext cx="2146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>
                <a:latin typeface="Tahoma" pitchFamily="34" charset="0"/>
              </a:rPr>
              <a:t>Job Rotation</a:t>
            </a:r>
          </a:p>
        </p:txBody>
      </p:sp>
      <p:pic>
        <p:nvPicPr>
          <p:cNvPr id="16" name="Recorded Sound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1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2005 Prentice Hall Inc. All rights reserved.</a:t>
            </a: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5617565" y="91190"/>
            <a:ext cx="3406515" cy="6858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Job Expansion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008188" y="2790825"/>
            <a:ext cx="5459412" cy="2847975"/>
            <a:chOff x="931" y="1490"/>
            <a:chExt cx="3439" cy="179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377" y="2040"/>
              <a:ext cx="2432" cy="699"/>
              <a:chOff x="1377" y="2040"/>
              <a:chExt cx="2432" cy="699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1377" y="2040"/>
                <a:ext cx="2432" cy="699"/>
                <a:chOff x="1377" y="2040"/>
                <a:chExt cx="2432" cy="699"/>
              </a:xfrm>
            </p:grpSpPr>
            <p:sp>
              <p:nvSpPr>
                <p:cNvPr id="38935" name="Freeform 5"/>
                <p:cNvSpPr>
                  <a:spLocks/>
                </p:cNvSpPr>
                <p:nvPr/>
              </p:nvSpPr>
              <p:spPr bwMode="auto">
                <a:xfrm>
                  <a:off x="1377" y="2220"/>
                  <a:ext cx="81" cy="519"/>
                </a:xfrm>
                <a:custGeom>
                  <a:avLst/>
                  <a:gdLst>
                    <a:gd name="T0" fmla="*/ 81 w 81"/>
                    <a:gd name="T1" fmla="*/ 1 h 1038"/>
                    <a:gd name="T2" fmla="*/ 81 w 81"/>
                    <a:gd name="T3" fmla="*/ 4 h 1038"/>
                    <a:gd name="T4" fmla="*/ 0 w 81"/>
                    <a:gd name="T5" fmla="*/ 4 h 1038"/>
                    <a:gd name="T6" fmla="*/ 0 w 81"/>
                    <a:gd name="T7" fmla="*/ 0 h 1038"/>
                    <a:gd name="T8" fmla="*/ 81 w 81"/>
                    <a:gd name="T9" fmla="*/ 1 h 10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1"/>
                    <a:gd name="T16" fmla="*/ 0 h 1038"/>
                    <a:gd name="T17" fmla="*/ 81 w 81"/>
                    <a:gd name="T18" fmla="*/ 1038 h 10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1" h="1038">
                      <a:moveTo>
                        <a:pt x="81" y="85"/>
                      </a:moveTo>
                      <a:lnTo>
                        <a:pt x="81" y="1038"/>
                      </a:ln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81" y="85"/>
                      </a:lnTo>
                      <a:close/>
                    </a:path>
                  </a:pathLst>
                </a:custGeom>
                <a:solidFill>
                  <a:srgbClr val="BF3F00"/>
                </a:solidFill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8936" name="Freeform 6"/>
                <p:cNvSpPr>
                  <a:spLocks/>
                </p:cNvSpPr>
                <p:nvPr/>
              </p:nvSpPr>
              <p:spPr bwMode="auto">
                <a:xfrm>
                  <a:off x="1377" y="2041"/>
                  <a:ext cx="1247" cy="221"/>
                </a:xfrm>
                <a:custGeom>
                  <a:avLst/>
                  <a:gdLst>
                    <a:gd name="T0" fmla="*/ 0 w 1247"/>
                    <a:gd name="T1" fmla="*/ 2 h 442"/>
                    <a:gd name="T2" fmla="*/ 81 w 1247"/>
                    <a:gd name="T3" fmla="*/ 2 h 442"/>
                    <a:gd name="T4" fmla="*/ 1247 w 1247"/>
                    <a:gd name="T5" fmla="*/ 1 h 442"/>
                    <a:gd name="T6" fmla="*/ 1183 w 1247"/>
                    <a:gd name="T7" fmla="*/ 0 h 442"/>
                    <a:gd name="T8" fmla="*/ 0 w 1247"/>
                    <a:gd name="T9" fmla="*/ 2 h 4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47"/>
                    <a:gd name="T16" fmla="*/ 0 h 442"/>
                    <a:gd name="T17" fmla="*/ 1247 w 1247"/>
                    <a:gd name="T18" fmla="*/ 442 h 4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47" h="442">
                      <a:moveTo>
                        <a:pt x="0" y="357"/>
                      </a:moveTo>
                      <a:lnTo>
                        <a:pt x="81" y="442"/>
                      </a:lnTo>
                      <a:lnTo>
                        <a:pt x="1247" y="76"/>
                      </a:lnTo>
                      <a:lnTo>
                        <a:pt x="1183" y="0"/>
                      </a:lnTo>
                      <a:lnTo>
                        <a:pt x="0" y="357"/>
                      </a:lnTo>
                      <a:close/>
                    </a:path>
                  </a:pathLst>
                </a:custGeom>
                <a:solidFill>
                  <a:srgbClr val="FF5F1F"/>
                </a:solidFill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8937" name="Freeform 7"/>
                <p:cNvSpPr>
                  <a:spLocks/>
                </p:cNvSpPr>
                <p:nvPr/>
              </p:nvSpPr>
              <p:spPr bwMode="auto">
                <a:xfrm>
                  <a:off x="2558" y="2040"/>
                  <a:ext cx="1251" cy="218"/>
                </a:xfrm>
                <a:custGeom>
                  <a:avLst/>
                  <a:gdLst>
                    <a:gd name="T0" fmla="*/ 0 w 1251"/>
                    <a:gd name="T1" fmla="*/ 0 h 434"/>
                    <a:gd name="T2" fmla="*/ 65 w 1251"/>
                    <a:gd name="T3" fmla="*/ 1 h 434"/>
                    <a:gd name="T4" fmla="*/ 1251 w 1251"/>
                    <a:gd name="T5" fmla="*/ 2 h 434"/>
                    <a:gd name="T6" fmla="*/ 1173 w 1251"/>
                    <a:gd name="T7" fmla="*/ 2 h 434"/>
                    <a:gd name="T8" fmla="*/ 0 w 1251"/>
                    <a:gd name="T9" fmla="*/ 0 h 4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1"/>
                    <a:gd name="T16" fmla="*/ 0 h 434"/>
                    <a:gd name="T17" fmla="*/ 1251 w 1251"/>
                    <a:gd name="T18" fmla="*/ 434 h 4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1" h="434">
                      <a:moveTo>
                        <a:pt x="0" y="0"/>
                      </a:moveTo>
                      <a:lnTo>
                        <a:pt x="65" y="78"/>
                      </a:lnTo>
                      <a:lnTo>
                        <a:pt x="1251" y="434"/>
                      </a:lnTo>
                      <a:lnTo>
                        <a:pt x="1173" y="3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8938" name="Freeform 8"/>
                <p:cNvSpPr>
                  <a:spLocks/>
                </p:cNvSpPr>
                <p:nvPr/>
              </p:nvSpPr>
              <p:spPr bwMode="auto">
                <a:xfrm>
                  <a:off x="1458" y="2079"/>
                  <a:ext cx="2351" cy="660"/>
                </a:xfrm>
                <a:custGeom>
                  <a:avLst/>
                  <a:gdLst>
                    <a:gd name="T0" fmla="*/ 0 w 2351"/>
                    <a:gd name="T1" fmla="*/ 2 h 1319"/>
                    <a:gd name="T2" fmla="*/ 0 w 2351"/>
                    <a:gd name="T3" fmla="*/ 6 h 1319"/>
                    <a:gd name="T4" fmla="*/ 1172 w 2351"/>
                    <a:gd name="T5" fmla="*/ 4 h 1319"/>
                    <a:gd name="T6" fmla="*/ 2351 w 2351"/>
                    <a:gd name="T7" fmla="*/ 6 h 1319"/>
                    <a:gd name="T8" fmla="*/ 2351 w 2351"/>
                    <a:gd name="T9" fmla="*/ 2 h 1319"/>
                    <a:gd name="T10" fmla="*/ 1165 w 2351"/>
                    <a:gd name="T11" fmla="*/ 0 h 1319"/>
                    <a:gd name="T12" fmla="*/ 0 w 2351"/>
                    <a:gd name="T13" fmla="*/ 2 h 13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51"/>
                    <a:gd name="T22" fmla="*/ 0 h 1319"/>
                    <a:gd name="T23" fmla="*/ 2351 w 2351"/>
                    <a:gd name="T24" fmla="*/ 1319 h 13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51" h="1319">
                      <a:moveTo>
                        <a:pt x="0" y="366"/>
                      </a:moveTo>
                      <a:lnTo>
                        <a:pt x="0" y="1319"/>
                      </a:lnTo>
                      <a:lnTo>
                        <a:pt x="1172" y="961"/>
                      </a:lnTo>
                      <a:lnTo>
                        <a:pt x="2351" y="1319"/>
                      </a:lnTo>
                      <a:lnTo>
                        <a:pt x="2351" y="356"/>
                      </a:lnTo>
                      <a:lnTo>
                        <a:pt x="1165" y="0"/>
                      </a:lnTo>
                      <a:lnTo>
                        <a:pt x="0" y="366"/>
                      </a:lnTo>
                      <a:close/>
                    </a:path>
                  </a:pathLst>
                </a:custGeom>
                <a:solidFill>
                  <a:srgbClr val="FF5F00"/>
                </a:solidFill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</p:grpSp>
          <p:sp>
            <p:nvSpPr>
              <p:cNvPr id="323593" name="Rectangle 9"/>
              <p:cNvSpPr>
                <a:spLocks noChangeArrowheads="1"/>
              </p:cNvSpPr>
              <p:nvPr/>
            </p:nvSpPr>
            <p:spPr bwMode="auto">
              <a:xfrm>
                <a:off x="2202" y="2167"/>
                <a:ext cx="792" cy="3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 anchorCtr="1">
                <a:spAutoFit/>
              </a:bodyPr>
              <a:lstStyle/>
              <a:p>
                <a:pPr algn="ctr" eaLnBrk="0" hangingPunct="0"/>
                <a:r>
                  <a:rPr lang="en-US" sz="3200" b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</a:rPr>
                  <a:t>Control</a:t>
                </a:r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931" y="1490"/>
              <a:ext cx="3439" cy="699"/>
              <a:chOff x="931" y="1490"/>
              <a:chExt cx="3439" cy="699"/>
            </a:xfrm>
          </p:grpSpPr>
          <p:grpSp>
            <p:nvGrpSpPr>
              <p:cNvPr id="6" name="Group 11"/>
              <p:cNvGrpSpPr>
                <a:grpSpLocks/>
              </p:cNvGrpSpPr>
              <p:nvPr/>
            </p:nvGrpSpPr>
            <p:grpSpPr bwMode="auto">
              <a:xfrm>
                <a:off x="1383" y="1490"/>
                <a:ext cx="2433" cy="699"/>
                <a:chOff x="1383" y="1490"/>
                <a:chExt cx="2433" cy="699"/>
              </a:xfrm>
            </p:grpSpPr>
            <p:sp>
              <p:nvSpPr>
                <p:cNvPr id="38929" name="Freeform 12"/>
                <p:cNvSpPr>
                  <a:spLocks/>
                </p:cNvSpPr>
                <p:nvPr/>
              </p:nvSpPr>
              <p:spPr bwMode="auto">
                <a:xfrm>
                  <a:off x="1383" y="1669"/>
                  <a:ext cx="82" cy="520"/>
                </a:xfrm>
                <a:custGeom>
                  <a:avLst/>
                  <a:gdLst>
                    <a:gd name="T0" fmla="*/ 82 w 82"/>
                    <a:gd name="T1" fmla="*/ 1 h 1038"/>
                    <a:gd name="T2" fmla="*/ 82 w 82"/>
                    <a:gd name="T3" fmla="*/ 5 h 1038"/>
                    <a:gd name="T4" fmla="*/ 0 w 82"/>
                    <a:gd name="T5" fmla="*/ 4 h 1038"/>
                    <a:gd name="T6" fmla="*/ 0 w 82"/>
                    <a:gd name="T7" fmla="*/ 0 h 1038"/>
                    <a:gd name="T8" fmla="*/ 82 w 82"/>
                    <a:gd name="T9" fmla="*/ 1 h 10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2"/>
                    <a:gd name="T16" fmla="*/ 0 h 1038"/>
                    <a:gd name="T17" fmla="*/ 82 w 82"/>
                    <a:gd name="T18" fmla="*/ 1038 h 10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2" h="1038">
                      <a:moveTo>
                        <a:pt x="82" y="86"/>
                      </a:moveTo>
                      <a:lnTo>
                        <a:pt x="82" y="1038"/>
                      </a:ln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82" y="8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8930" name="Freeform 13"/>
                <p:cNvSpPr>
                  <a:spLocks/>
                </p:cNvSpPr>
                <p:nvPr/>
              </p:nvSpPr>
              <p:spPr bwMode="auto">
                <a:xfrm>
                  <a:off x="1383" y="1491"/>
                  <a:ext cx="1248" cy="221"/>
                </a:xfrm>
                <a:custGeom>
                  <a:avLst/>
                  <a:gdLst>
                    <a:gd name="T0" fmla="*/ 0 w 1248"/>
                    <a:gd name="T1" fmla="*/ 1 h 443"/>
                    <a:gd name="T2" fmla="*/ 82 w 1248"/>
                    <a:gd name="T3" fmla="*/ 1 h 443"/>
                    <a:gd name="T4" fmla="*/ 1248 w 1248"/>
                    <a:gd name="T5" fmla="*/ 0 h 443"/>
                    <a:gd name="T6" fmla="*/ 1184 w 1248"/>
                    <a:gd name="T7" fmla="*/ 0 h 443"/>
                    <a:gd name="T8" fmla="*/ 0 w 1248"/>
                    <a:gd name="T9" fmla="*/ 1 h 4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48"/>
                    <a:gd name="T16" fmla="*/ 0 h 443"/>
                    <a:gd name="T17" fmla="*/ 1248 w 1248"/>
                    <a:gd name="T18" fmla="*/ 443 h 4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48" h="443">
                      <a:moveTo>
                        <a:pt x="0" y="357"/>
                      </a:moveTo>
                      <a:lnTo>
                        <a:pt x="82" y="443"/>
                      </a:lnTo>
                      <a:lnTo>
                        <a:pt x="1248" y="76"/>
                      </a:lnTo>
                      <a:lnTo>
                        <a:pt x="1184" y="0"/>
                      </a:lnTo>
                      <a:lnTo>
                        <a:pt x="0" y="357"/>
                      </a:lnTo>
                      <a:close/>
                    </a:path>
                  </a:pathLst>
                </a:custGeom>
                <a:solidFill>
                  <a:srgbClr val="FF5F7F"/>
                </a:solidFill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8931" name="Freeform 14"/>
                <p:cNvSpPr>
                  <a:spLocks/>
                </p:cNvSpPr>
                <p:nvPr/>
              </p:nvSpPr>
              <p:spPr bwMode="auto">
                <a:xfrm>
                  <a:off x="2564" y="1490"/>
                  <a:ext cx="1252" cy="217"/>
                </a:xfrm>
                <a:custGeom>
                  <a:avLst/>
                  <a:gdLst>
                    <a:gd name="T0" fmla="*/ 0 w 1252"/>
                    <a:gd name="T1" fmla="*/ 0 h 434"/>
                    <a:gd name="T2" fmla="*/ 66 w 1252"/>
                    <a:gd name="T3" fmla="*/ 1 h 434"/>
                    <a:gd name="T4" fmla="*/ 1252 w 1252"/>
                    <a:gd name="T5" fmla="*/ 2 h 434"/>
                    <a:gd name="T6" fmla="*/ 1173 w 1252"/>
                    <a:gd name="T7" fmla="*/ 2 h 434"/>
                    <a:gd name="T8" fmla="*/ 0 w 1252"/>
                    <a:gd name="T9" fmla="*/ 0 h 4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2"/>
                    <a:gd name="T16" fmla="*/ 0 h 434"/>
                    <a:gd name="T17" fmla="*/ 1252 w 1252"/>
                    <a:gd name="T18" fmla="*/ 434 h 4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2" h="434">
                      <a:moveTo>
                        <a:pt x="0" y="0"/>
                      </a:moveTo>
                      <a:lnTo>
                        <a:pt x="66" y="77"/>
                      </a:lnTo>
                      <a:lnTo>
                        <a:pt x="1252" y="434"/>
                      </a:lnTo>
                      <a:lnTo>
                        <a:pt x="1173" y="3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7F9F"/>
                </a:solidFill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8932" name="Freeform 15"/>
                <p:cNvSpPr>
                  <a:spLocks/>
                </p:cNvSpPr>
                <p:nvPr/>
              </p:nvSpPr>
              <p:spPr bwMode="auto">
                <a:xfrm>
                  <a:off x="1465" y="1529"/>
                  <a:ext cx="2351" cy="660"/>
                </a:xfrm>
                <a:custGeom>
                  <a:avLst/>
                  <a:gdLst>
                    <a:gd name="T0" fmla="*/ 0 w 2351"/>
                    <a:gd name="T1" fmla="*/ 2 h 1319"/>
                    <a:gd name="T2" fmla="*/ 0 w 2351"/>
                    <a:gd name="T3" fmla="*/ 6 h 1319"/>
                    <a:gd name="T4" fmla="*/ 1172 w 2351"/>
                    <a:gd name="T5" fmla="*/ 4 h 1319"/>
                    <a:gd name="T6" fmla="*/ 2351 w 2351"/>
                    <a:gd name="T7" fmla="*/ 6 h 1319"/>
                    <a:gd name="T8" fmla="*/ 2351 w 2351"/>
                    <a:gd name="T9" fmla="*/ 2 h 1319"/>
                    <a:gd name="T10" fmla="*/ 1165 w 2351"/>
                    <a:gd name="T11" fmla="*/ 0 h 1319"/>
                    <a:gd name="T12" fmla="*/ 0 w 2351"/>
                    <a:gd name="T13" fmla="*/ 2 h 13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51"/>
                    <a:gd name="T22" fmla="*/ 0 h 1319"/>
                    <a:gd name="T23" fmla="*/ 2351 w 2351"/>
                    <a:gd name="T24" fmla="*/ 1319 h 13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51" h="1319">
                      <a:moveTo>
                        <a:pt x="0" y="367"/>
                      </a:moveTo>
                      <a:lnTo>
                        <a:pt x="0" y="1319"/>
                      </a:lnTo>
                      <a:lnTo>
                        <a:pt x="1172" y="962"/>
                      </a:lnTo>
                      <a:lnTo>
                        <a:pt x="2351" y="1319"/>
                      </a:lnTo>
                      <a:lnTo>
                        <a:pt x="2351" y="357"/>
                      </a:lnTo>
                      <a:lnTo>
                        <a:pt x="1165" y="0"/>
                      </a:lnTo>
                      <a:lnTo>
                        <a:pt x="0" y="367"/>
                      </a:lnTo>
                      <a:close/>
                    </a:path>
                  </a:pathLst>
                </a:custGeom>
                <a:solidFill>
                  <a:srgbClr val="DF1F3F"/>
                </a:solidFill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</p:grpSp>
          <p:sp>
            <p:nvSpPr>
              <p:cNvPr id="323600" name="Rectangle 16"/>
              <p:cNvSpPr>
                <a:spLocks noChangeArrowheads="1"/>
              </p:cNvSpPr>
              <p:nvPr/>
            </p:nvSpPr>
            <p:spPr bwMode="auto">
              <a:xfrm>
                <a:off x="931" y="1665"/>
                <a:ext cx="3439" cy="3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 anchor="ctr" anchorCtr="1">
                <a:spAutoFit/>
              </a:bodyPr>
              <a:lstStyle/>
              <a:p>
                <a:pPr eaLnBrk="0" hangingPunct="0"/>
                <a:r>
                  <a:rPr lang="en-US" sz="3200" b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</a:rPr>
                  <a:t>Decision-Making</a:t>
                </a:r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1377" y="2586"/>
              <a:ext cx="2432" cy="698"/>
              <a:chOff x="1377" y="2586"/>
              <a:chExt cx="2432" cy="698"/>
            </a:xfrm>
          </p:grpSpPr>
          <p:grpSp>
            <p:nvGrpSpPr>
              <p:cNvPr id="8" name="Group 18"/>
              <p:cNvGrpSpPr>
                <a:grpSpLocks/>
              </p:cNvGrpSpPr>
              <p:nvPr/>
            </p:nvGrpSpPr>
            <p:grpSpPr bwMode="auto">
              <a:xfrm>
                <a:off x="1377" y="2586"/>
                <a:ext cx="2432" cy="698"/>
                <a:chOff x="1377" y="2586"/>
                <a:chExt cx="2432" cy="698"/>
              </a:xfrm>
            </p:grpSpPr>
            <p:sp>
              <p:nvSpPr>
                <p:cNvPr id="38923" name="Freeform 19"/>
                <p:cNvSpPr>
                  <a:spLocks/>
                </p:cNvSpPr>
                <p:nvPr/>
              </p:nvSpPr>
              <p:spPr bwMode="auto">
                <a:xfrm>
                  <a:off x="1377" y="2765"/>
                  <a:ext cx="81" cy="519"/>
                </a:xfrm>
                <a:custGeom>
                  <a:avLst/>
                  <a:gdLst>
                    <a:gd name="T0" fmla="*/ 81 w 81"/>
                    <a:gd name="T1" fmla="*/ 1 h 1037"/>
                    <a:gd name="T2" fmla="*/ 81 w 81"/>
                    <a:gd name="T3" fmla="*/ 5 h 1037"/>
                    <a:gd name="T4" fmla="*/ 0 w 81"/>
                    <a:gd name="T5" fmla="*/ 4 h 1037"/>
                    <a:gd name="T6" fmla="*/ 0 w 81"/>
                    <a:gd name="T7" fmla="*/ 0 h 1037"/>
                    <a:gd name="T8" fmla="*/ 81 w 81"/>
                    <a:gd name="T9" fmla="*/ 1 h 10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1"/>
                    <a:gd name="T16" fmla="*/ 0 h 1037"/>
                    <a:gd name="T17" fmla="*/ 81 w 81"/>
                    <a:gd name="T18" fmla="*/ 1037 h 10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1" h="1037">
                      <a:moveTo>
                        <a:pt x="81" y="86"/>
                      </a:moveTo>
                      <a:lnTo>
                        <a:pt x="81" y="1037"/>
                      </a:lnTo>
                      <a:lnTo>
                        <a:pt x="0" y="946"/>
                      </a:lnTo>
                      <a:lnTo>
                        <a:pt x="0" y="0"/>
                      </a:lnTo>
                      <a:lnTo>
                        <a:pt x="81" y="86"/>
                      </a:lnTo>
                      <a:close/>
                    </a:path>
                  </a:pathLst>
                </a:custGeom>
                <a:solidFill>
                  <a:srgbClr val="5F009F"/>
                </a:solidFill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8924" name="Freeform 20"/>
                <p:cNvSpPr>
                  <a:spLocks/>
                </p:cNvSpPr>
                <p:nvPr/>
              </p:nvSpPr>
              <p:spPr bwMode="auto">
                <a:xfrm>
                  <a:off x="1377" y="2586"/>
                  <a:ext cx="1247" cy="223"/>
                </a:xfrm>
                <a:custGeom>
                  <a:avLst/>
                  <a:gdLst>
                    <a:gd name="T0" fmla="*/ 0 w 1247"/>
                    <a:gd name="T1" fmla="*/ 2 h 444"/>
                    <a:gd name="T2" fmla="*/ 81 w 1247"/>
                    <a:gd name="T3" fmla="*/ 2 h 444"/>
                    <a:gd name="T4" fmla="*/ 1247 w 1247"/>
                    <a:gd name="T5" fmla="*/ 1 h 444"/>
                    <a:gd name="T6" fmla="*/ 1183 w 1247"/>
                    <a:gd name="T7" fmla="*/ 0 h 444"/>
                    <a:gd name="T8" fmla="*/ 0 w 1247"/>
                    <a:gd name="T9" fmla="*/ 2 h 4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47"/>
                    <a:gd name="T16" fmla="*/ 0 h 444"/>
                    <a:gd name="T17" fmla="*/ 1247 w 1247"/>
                    <a:gd name="T18" fmla="*/ 444 h 4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47" h="444">
                      <a:moveTo>
                        <a:pt x="0" y="358"/>
                      </a:moveTo>
                      <a:lnTo>
                        <a:pt x="81" y="444"/>
                      </a:lnTo>
                      <a:lnTo>
                        <a:pt x="1247" y="76"/>
                      </a:lnTo>
                      <a:lnTo>
                        <a:pt x="1183" y="0"/>
                      </a:lnTo>
                      <a:lnTo>
                        <a:pt x="0" y="358"/>
                      </a:lnTo>
                      <a:close/>
                    </a:path>
                  </a:pathLst>
                </a:custGeom>
                <a:solidFill>
                  <a:srgbClr val="9F3FDF"/>
                </a:solidFill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8925" name="Freeform 21"/>
                <p:cNvSpPr>
                  <a:spLocks/>
                </p:cNvSpPr>
                <p:nvPr/>
              </p:nvSpPr>
              <p:spPr bwMode="auto">
                <a:xfrm>
                  <a:off x="2558" y="2586"/>
                  <a:ext cx="1251" cy="218"/>
                </a:xfrm>
                <a:custGeom>
                  <a:avLst/>
                  <a:gdLst>
                    <a:gd name="T0" fmla="*/ 0 w 1251"/>
                    <a:gd name="T1" fmla="*/ 0 h 436"/>
                    <a:gd name="T2" fmla="*/ 65 w 1251"/>
                    <a:gd name="T3" fmla="*/ 1 h 436"/>
                    <a:gd name="T4" fmla="*/ 1251 w 1251"/>
                    <a:gd name="T5" fmla="*/ 2 h 436"/>
                    <a:gd name="T6" fmla="*/ 1173 w 1251"/>
                    <a:gd name="T7" fmla="*/ 2 h 436"/>
                    <a:gd name="T8" fmla="*/ 0 w 1251"/>
                    <a:gd name="T9" fmla="*/ 0 h 4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1"/>
                    <a:gd name="T16" fmla="*/ 0 h 436"/>
                    <a:gd name="T17" fmla="*/ 1251 w 1251"/>
                    <a:gd name="T18" fmla="*/ 436 h 4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1" h="436">
                      <a:moveTo>
                        <a:pt x="0" y="0"/>
                      </a:moveTo>
                      <a:lnTo>
                        <a:pt x="65" y="78"/>
                      </a:lnTo>
                      <a:lnTo>
                        <a:pt x="1251" y="436"/>
                      </a:lnTo>
                      <a:lnTo>
                        <a:pt x="1173" y="3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F9FFF"/>
                </a:solidFill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8926" name="Freeform 22"/>
                <p:cNvSpPr>
                  <a:spLocks/>
                </p:cNvSpPr>
                <p:nvPr/>
              </p:nvSpPr>
              <p:spPr bwMode="auto">
                <a:xfrm>
                  <a:off x="1458" y="2625"/>
                  <a:ext cx="2351" cy="659"/>
                </a:xfrm>
                <a:custGeom>
                  <a:avLst/>
                  <a:gdLst>
                    <a:gd name="T0" fmla="*/ 0 w 2351"/>
                    <a:gd name="T1" fmla="*/ 1 h 1319"/>
                    <a:gd name="T2" fmla="*/ 0 w 2351"/>
                    <a:gd name="T3" fmla="*/ 5 h 1319"/>
                    <a:gd name="T4" fmla="*/ 2351 w 2351"/>
                    <a:gd name="T5" fmla="*/ 5 h 1319"/>
                    <a:gd name="T6" fmla="*/ 2351 w 2351"/>
                    <a:gd name="T7" fmla="*/ 1 h 1319"/>
                    <a:gd name="T8" fmla="*/ 1165 w 2351"/>
                    <a:gd name="T9" fmla="*/ 0 h 1319"/>
                    <a:gd name="T10" fmla="*/ 0 w 2351"/>
                    <a:gd name="T11" fmla="*/ 1 h 131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51"/>
                    <a:gd name="T19" fmla="*/ 0 h 1319"/>
                    <a:gd name="T20" fmla="*/ 2351 w 2351"/>
                    <a:gd name="T21" fmla="*/ 1319 h 131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51" h="1319">
                      <a:moveTo>
                        <a:pt x="0" y="368"/>
                      </a:moveTo>
                      <a:lnTo>
                        <a:pt x="0" y="1319"/>
                      </a:lnTo>
                      <a:lnTo>
                        <a:pt x="2351" y="1319"/>
                      </a:lnTo>
                      <a:lnTo>
                        <a:pt x="2351" y="358"/>
                      </a:lnTo>
                      <a:lnTo>
                        <a:pt x="1165" y="0"/>
                      </a:lnTo>
                      <a:lnTo>
                        <a:pt x="0" y="368"/>
                      </a:lnTo>
                      <a:close/>
                    </a:path>
                  </a:pathLst>
                </a:custGeom>
                <a:solidFill>
                  <a:srgbClr val="7F00DF"/>
                </a:solidFill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</p:grpSp>
          <p:sp>
            <p:nvSpPr>
              <p:cNvPr id="323607" name="Rectangle 23"/>
              <p:cNvSpPr>
                <a:spLocks noChangeArrowheads="1"/>
              </p:cNvSpPr>
              <p:nvPr/>
            </p:nvSpPr>
            <p:spPr bwMode="auto">
              <a:xfrm>
                <a:off x="2131" y="2809"/>
                <a:ext cx="933" cy="3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 anchorCtr="1">
                <a:spAutoFit/>
              </a:bodyPr>
              <a:lstStyle/>
              <a:p>
                <a:pPr algn="ctr" eaLnBrk="0" hangingPunct="0"/>
                <a:r>
                  <a:rPr lang="en-US" sz="3200" b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</a:rPr>
                  <a:t>Planning</a:t>
                </a:r>
              </a:p>
            </p:txBody>
          </p:sp>
        </p:grpSp>
      </p:grpSp>
      <p:sp>
        <p:nvSpPr>
          <p:cNvPr id="38917" name="Text Box 25"/>
          <p:cNvSpPr txBox="1">
            <a:spLocks noChangeArrowheads="1"/>
          </p:cNvSpPr>
          <p:nvPr/>
        </p:nvSpPr>
        <p:spPr bwMode="auto">
          <a:xfrm>
            <a:off x="2514600" y="1447800"/>
            <a:ext cx="4076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>
                <a:latin typeface="Tahoma" pitchFamily="34" charset="0"/>
              </a:rPr>
              <a:t>Employee empowerment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2005 Prentice Hall Inc. All rights reserved.</a:t>
            </a: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4227226" y="419100"/>
            <a:ext cx="4590737" cy="6858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Self-Directed Teams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930275" y="1828800"/>
            <a:ext cx="6994525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594" tIns="41797" rIns="83594" bIns="41797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>
                <a:latin typeface="Comic Sans MS" pitchFamily="66" charset="0"/>
              </a:rPr>
              <a:t>Kelompok yang terdiri dari individu-individu yang diberi kewenangan (empowered) untuk bekerja bersama dalam mencapai tujuan bersama.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>
                <a:latin typeface="Comic Sans MS" pitchFamily="66" charset="0"/>
              </a:rPr>
              <a:t>Alasan terciptanya Keefektifan</a:t>
            </a:r>
          </a:p>
          <a:p>
            <a:pPr marL="742950" lvl="1" indent="-285750">
              <a:spcBef>
                <a:spcPct val="20000"/>
              </a:spcBef>
              <a:buClr>
                <a:srgbClr val="336699"/>
              </a:buClr>
              <a:buFontTx/>
              <a:buChar char="–"/>
            </a:pPr>
            <a:r>
              <a:rPr lang="en-US" sz="2200" b="0">
                <a:solidFill>
                  <a:srgbClr val="993300"/>
                </a:solidFill>
                <a:latin typeface="Comic Sans MS" pitchFamily="66" charset="0"/>
              </a:rPr>
              <a:t>Adanya pemberian kuasa kepada karyawan.</a:t>
            </a:r>
          </a:p>
          <a:p>
            <a:pPr marL="742950" lvl="1" indent="-285750">
              <a:spcBef>
                <a:spcPct val="20000"/>
              </a:spcBef>
              <a:buClr>
                <a:srgbClr val="336699"/>
              </a:buClr>
              <a:buFontTx/>
              <a:buChar char="–"/>
            </a:pPr>
            <a:r>
              <a:rPr lang="en-US" sz="2200" b="0">
                <a:solidFill>
                  <a:srgbClr val="993300"/>
                </a:solidFill>
                <a:latin typeface="Comic Sans MS" pitchFamily="66" charset="0"/>
              </a:rPr>
              <a:t>Adanya karakteristik inti pekerjaan</a:t>
            </a:r>
          </a:p>
          <a:p>
            <a:pPr marL="742950" lvl="1" indent="-285750">
              <a:spcBef>
                <a:spcPct val="20000"/>
              </a:spcBef>
              <a:buClr>
                <a:srgbClr val="336699"/>
              </a:buClr>
              <a:buFontTx/>
              <a:buChar char="–"/>
            </a:pPr>
            <a:r>
              <a:rPr lang="en-US" sz="2200" b="0">
                <a:solidFill>
                  <a:srgbClr val="993300"/>
                </a:solidFill>
                <a:latin typeface="Comic Sans MS" pitchFamily="66" charset="0"/>
              </a:rPr>
              <a:t>Memenuhi kebutuhan psikologi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7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458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2005 Prentice Hall Inc. All rights reserved.</a:t>
            </a: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419100"/>
            <a:ext cx="39624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 err="1" smtClean="0">
                <a:ea typeface="+mj-ea"/>
                <a:cs typeface="+mj-cs"/>
              </a:rPr>
              <a:t>Kontinum</a:t>
            </a:r>
            <a:r>
              <a:rPr lang="en-US" sz="3200" dirty="0" smtClean="0">
                <a:ea typeface="+mj-ea"/>
                <a:cs typeface="+mj-cs"/>
              </a:rPr>
              <a:t> </a:t>
            </a:r>
            <a:r>
              <a:rPr lang="en-US" sz="3200" dirty="0" err="1" smtClean="0">
                <a:ea typeface="+mj-ea"/>
                <a:cs typeface="+mj-cs"/>
              </a:rPr>
              <a:t>Rancangan</a:t>
            </a:r>
            <a:r>
              <a:rPr lang="en-US" sz="3200" dirty="0" smtClean="0">
                <a:ea typeface="+mj-ea"/>
                <a:cs typeface="+mj-cs"/>
              </a:rPr>
              <a:t> </a:t>
            </a:r>
            <a:r>
              <a:rPr lang="en-US" sz="3200" dirty="0" err="1" smtClean="0">
                <a:ea typeface="+mj-ea"/>
                <a:cs typeface="+mj-cs"/>
              </a:rPr>
              <a:t>Kerja</a:t>
            </a:r>
            <a:endParaRPr lang="en-US" sz="3200" dirty="0" smtClean="0">
              <a:ea typeface="+mj-ea"/>
              <a:cs typeface="+mj-cs"/>
            </a:endParaRPr>
          </a:p>
        </p:txBody>
      </p:sp>
      <p:sp>
        <p:nvSpPr>
          <p:cNvPr id="40964" name="Text Box 13"/>
          <p:cNvSpPr txBox="1">
            <a:spLocks noChangeArrowheads="1"/>
          </p:cNvSpPr>
          <p:nvPr/>
        </p:nvSpPr>
        <p:spPr bwMode="auto">
          <a:xfrm>
            <a:off x="6477000" y="2987675"/>
            <a:ext cx="2286000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0">
                <a:latin typeface="Comic Sans MS" pitchFamily="66" charset="0"/>
              </a:rPr>
              <a:t>Peningkatan kepercayaan pada kontribusi karyawan dan peningkatan penerimaan tanggung jawab oleh karyawan.</a:t>
            </a:r>
            <a:endParaRPr lang="en-US" sz="2000" b="0">
              <a:latin typeface="Comic Sans MS" pitchFamily="66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28600" y="1676400"/>
            <a:ext cx="6096000" cy="4724400"/>
            <a:chOff x="432" y="1056"/>
            <a:chExt cx="3840" cy="2976"/>
          </a:xfrm>
        </p:grpSpPr>
        <p:sp>
          <p:nvSpPr>
            <p:cNvPr id="40966" name="Line 3"/>
            <p:cNvSpPr>
              <a:spLocks noChangeShapeType="1"/>
            </p:cNvSpPr>
            <p:nvPr/>
          </p:nvSpPr>
          <p:spPr bwMode="auto">
            <a:xfrm flipV="1">
              <a:off x="2160" y="1968"/>
              <a:ext cx="0" cy="288"/>
            </a:xfrm>
            <a:prstGeom prst="line">
              <a:avLst/>
            </a:prstGeom>
            <a:noFill/>
            <a:ln w="12700">
              <a:noFill/>
              <a:round/>
              <a:headEnd/>
              <a:tailEnd type="triangle" w="med" len="med"/>
            </a:ln>
          </p:spPr>
          <p:txBody>
            <a:bodyPr wrap="none" lIns="90488" tIns="44450" rIns="90488" bIns="44450" anchor="ctr">
              <a:spAutoFit/>
            </a:bodyPr>
            <a:lstStyle/>
            <a:p>
              <a:endParaRPr lang="id-ID"/>
            </a:p>
          </p:txBody>
        </p:sp>
        <p:sp>
          <p:nvSpPr>
            <p:cNvPr id="40967" name="Rectangle 5"/>
            <p:cNvSpPr>
              <a:spLocks noChangeArrowheads="1"/>
            </p:cNvSpPr>
            <p:nvPr/>
          </p:nvSpPr>
          <p:spPr bwMode="auto">
            <a:xfrm>
              <a:off x="432" y="1056"/>
              <a:ext cx="3840" cy="2976"/>
            </a:xfrm>
            <a:prstGeom prst="rect">
              <a:avLst/>
            </a:prstGeom>
            <a:solidFill>
              <a:srgbClr val="EAEAEA"/>
            </a:solidFill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id-ID"/>
            </a:p>
          </p:txBody>
        </p:sp>
        <p:sp>
          <p:nvSpPr>
            <p:cNvPr id="327686" name="Text Box 6"/>
            <p:cNvSpPr txBox="1">
              <a:spLocks noChangeArrowheads="1"/>
            </p:cNvSpPr>
            <p:nvPr/>
          </p:nvSpPr>
          <p:spPr bwMode="auto">
            <a:xfrm>
              <a:off x="480" y="3492"/>
              <a:ext cx="124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 b="0">
                  <a:solidFill>
                    <a:srgbClr val="FF0000"/>
                  </a:solidFill>
                  <a:latin typeface="Arial Narrow" pitchFamily="34" charset="0"/>
                  <a:sym typeface="Wingdings" pitchFamily="2" charset="2"/>
                </a:rPr>
                <a:t></a:t>
              </a: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Specialization</a:t>
              </a:r>
            </a:p>
          </p:txBody>
        </p:sp>
        <p:sp>
          <p:nvSpPr>
            <p:cNvPr id="327687" name="Text Box 7"/>
            <p:cNvSpPr txBox="1">
              <a:spLocks noChangeArrowheads="1"/>
            </p:cNvSpPr>
            <p:nvPr/>
          </p:nvSpPr>
          <p:spPr bwMode="auto">
            <a:xfrm>
              <a:off x="1056" y="3016"/>
              <a:ext cx="1124" cy="22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 b="0">
                  <a:solidFill>
                    <a:srgbClr val="FF0000"/>
                  </a:solidFill>
                  <a:latin typeface="Arial Narrow" pitchFamily="34" charset="0"/>
                  <a:sym typeface="Wingdings" pitchFamily="2" charset="2"/>
                </a:rPr>
                <a:t></a:t>
              </a: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Enlargement</a:t>
              </a:r>
            </a:p>
          </p:txBody>
        </p:sp>
        <p:sp>
          <p:nvSpPr>
            <p:cNvPr id="327688" name="Text Box 8"/>
            <p:cNvSpPr txBox="1">
              <a:spLocks noChangeArrowheads="1"/>
            </p:cNvSpPr>
            <p:nvPr/>
          </p:nvSpPr>
          <p:spPr bwMode="auto">
            <a:xfrm>
              <a:off x="1728" y="2496"/>
              <a:ext cx="1096" cy="22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 b="0">
                  <a:solidFill>
                    <a:srgbClr val="FF0000"/>
                  </a:solidFill>
                  <a:latin typeface="Arial Narrow" pitchFamily="34" charset="0"/>
                  <a:sym typeface="Wingdings" pitchFamily="2" charset="2"/>
                </a:rPr>
                <a:t></a:t>
              </a: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Enrichment</a:t>
              </a:r>
            </a:p>
          </p:txBody>
        </p:sp>
        <p:sp>
          <p:nvSpPr>
            <p:cNvPr id="327689" name="Text Box 9"/>
            <p:cNvSpPr txBox="1">
              <a:spLocks noChangeArrowheads="1"/>
            </p:cNvSpPr>
            <p:nvPr/>
          </p:nvSpPr>
          <p:spPr bwMode="auto">
            <a:xfrm>
              <a:off x="2256" y="1920"/>
              <a:ext cx="1382" cy="22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 b="0">
                  <a:solidFill>
                    <a:srgbClr val="FF0000"/>
                  </a:solidFill>
                  <a:latin typeface="Arial Narrow" pitchFamily="34" charset="0"/>
                  <a:sym typeface="Wingdings" pitchFamily="2" charset="2"/>
                </a:rPr>
                <a:t></a:t>
              </a: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Empowerment</a:t>
              </a:r>
            </a:p>
          </p:txBody>
        </p:sp>
        <p:sp>
          <p:nvSpPr>
            <p:cNvPr id="327690" name="Text Box 10"/>
            <p:cNvSpPr txBox="1">
              <a:spLocks noChangeArrowheads="1"/>
            </p:cNvSpPr>
            <p:nvPr/>
          </p:nvSpPr>
          <p:spPr bwMode="auto">
            <a:xfrm>
              <a:off x="2928" y="1248"/>
              <a:ext cx="1209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 b="0">
                  <a:solidFill>
                    <a:srgbClr val="FF0000"/>
                  </a:solidFill>
                  <a:latin typeface="Arial Narrow" pitchFamily="34" charset="0"/>
                  <a:sym typeface="Wingdings" pitchFamily="2" charset="2"/>
                </a:rPr>
                <a:t></a:t>
              </a: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Self-directed Teams</a:t>
              </a:r>
            </a:p>
          </p:txBody>
        </p:sp>
        <p:sp>
          <p:nvSpPr>
            <p:cNvPr id="40973" name="Line 11"/>
            <p:cNvSpPr>
              <a:spLocks noChangeShapeType="1"/>
            </p:cNvSpPr>
            <p:nvPr/>
          </p:nvSpPr>
          <p:spPr bwMode="auto">
            <a:xfrm>
              <a:off x="4032" y="1344"/>
              <a:ext cx="1" cy="240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id-ID"/>
            </a:p>
          </p:txBody>
        </p:sp>
        <p:sp>
          <p:nvSpPr>
            <p:cNvPr id="40974" name="Line 12"/>
            <p:cNvSpPr>
              <a:spLocks noChangeShapeType="1"/>
            </p:cNvSpPr>
            <p:nvPr/>
          </p:nvSpPr>
          <p:spPr bwMode="auto">
            <a:xfrm flipH="1">
              <a:off x="672" y="3744"/>
              <a:ext cx="3389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id-ID"/>
            </a:p>
          </p:txBody>
        </p:sp>
        <p:sp>
          <p:nvSpPr>
            <p:cNvPr id="40975" name="Line 14"/>
            <p:cNvSpPr>
              <a:spLocks noChangeShapeType="1"/>
            </p:cNvSpPr>
            <p:nvPr/>
          </p:nvSpPr>
          <p:spPr bwMode="auto">
            <a:xfrm flipV="1">
              <a:off x="1776" y="2736"/>
              <a:ext cx="336" cy="28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lIns="90488" tIns="44450" rIns="90488" bIns="44450" anchor="ctr">
              <a:spAutoFit/>
            </a:bodyPr>
            <a:lstStyle/>
            <a:p>
              <a:endParaRPr lang="id-ID"/>
            </a:p>
          </p:txBody>
        </p:sp>
        <p:sp>
          <p:nvSpPr>
            <p:cNvPr id="40976" name="Line 15"/>
            <p:cNvSpPr>
              <a:spLocks noChangeShapeType="1"/>
            </p:cNvSpPr>
            <p:nvPr/>
          </p:nvSpPr>
          <p:spPr bwMode="auto">
            <a:xfrm flipV="1">
              <a:off x="2400" y="2160"/>
              <a:ext cx="432" cy="3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lIns="90488" tIns="44450" rIns="90488" bIns="44450" anchor="ctr">
              <a:spAutoFit/>
            </a:bodyPr>
            <a:lstStyle/>
            <a:p>
              <a:endParaRPr lang="id-ID"/>
            </a:p>
          </p:txBody>
        </p:sp>
        <p:sp>
          <p:nvSpPr>
            <p:cNvPr id="40977" name="Line 16"/>
            <p:cNvSpPr>
              <a:spLocks noChangeShapeType="1"/>
            </p:cNvSpPr>
            <p:nvPr/>
          </p:nvSpPr>
          <p:spPr bwMode="auto">
            <a:xfrm flipV="1">
              <a:off x="3120" y="1680"/>
              <a:ext cx="288" cy="24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lIns="90488" tIns="44450" rIns="90488" bIns="44450" anchor="ctr">
              <a:spAutoFit/>
            </a:bodyPr>
            <a:lstStyle/>
            <a:p>
              <a:endParaRPr lang="id-ID"/>
            </a:p>
          </p:txBody>
        </p:sp>
        <p:sp>
          <p:nvSpPr>
            <p:cNvPr id="40978" name="Line 17"/>
            <p:cNvSpPr>
              <a:spLocks noChangeShapeType="1"/>
            </p:cNvSpPr>
            <p:nvPr/>
          </p:nvSpPr>
          <p:spPr bwMode="auto">
            <a:xfrm flipV="1">
              <a:off x="1152" y="3264"/>
              <a:ext cx="288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488" tIns="44450" rIns="90488" bIns="44450" anchor="ctr">
              <a:spAutoFit/>
            </a:bodyPr>
            <a:lstStyle/>
            <a:p>
              <a:endParaRPr lang="id-ID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2005 Prentice Hall Inc. All rights reserved.</a:t>
            </a: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1888760" y="1978702"/>
            <a:ext cx="5295275" cy="685800"/>
          </a:xfrm>
          <a:solidFill>
            <a:schemeClr val="bg2">
              <a:lumMod val="75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err="1" smtClean="0">
                <a:ea typeface="+mj-ea"/>
                <a:cs typeface="+mj-cs"/>
              </a:rPr>
              <a:t>Komponen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 err="1" smtClean="0">
                <a:ea typeface="+mj-ea"/>
                <a:cs typeface="+mj-cs"/>
              </a:rPr>
              <a:t>Psikologi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614363" y="3028013"/>
            <a:ext cx="7691437" cy="312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 b="0" dirty="0" err="1">
                <a:latin typeface="Tahoma" pitchFamily="34" charset="0"/>
              </a:rPr>
              <a:t>Individu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mempunyai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nilai</a:t>
            </a:r>
            <a:r>
              <a:rPr lang="en-US" sz="2400" b="0" dirty="0">
                <a:latin typeface="Tahoma" pitchFamily="34" charset="0"/>
              </a:rPr>
              <a:t>, </a:t>
            </a:r>
            <a:r>
              <a:rPr lang="en-US" sz="2400" b="0" dirty="0" err="1">
                <a:latin typeface="Tahoma" pitchFamily="34" charset="0"/>
              </a:rPr>
              <a:t>sikap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dan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emosi</a:t>
            </a:r>
            <a:r>
              <a:rPr lang="en-US" sz="2400" b="0" dirty="0">
                <a:latin typeface="Tahoma" pitchFamily="34" charset="0"/>
              </a:rPr>
              <a:t> yang </a:t>
            </a:r>
            <a:r>
              <a:rPr lang="en-US" sz="2400" b="0" dirty="0" err="1">
                <a:latin typeface="Tahoma" pitchFamily="34" charset="0"/>
              </a:rPr>
              <a:t>mempengaruhi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hasil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suatu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pekerjaan</a:t>
            </a:r>
            <a:r>
              <a:rPr lang="en-US" sz="2400" b="0" dirty="0">
                <a:latin typeface="Tahoma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 b="0" dirty="0" err="1">
                <a:latin typeface="Tahoma" pitchFamily="34" charset="0"/>
              </a:rPr>
              <a:t>Tindakan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efektif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pekerja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datang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kebanyakan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dari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dalam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diri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individu</a:t>
            </a:r>
            <a:r>
              <a:rPr lang="en-US" sz="2400" b="0" dirty="0">
                <a:latin typeface="Tahoma" pitchFamily="34" charset="0"/>
              </a:rPr>
              <a:t>.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2005 Prentice Hall Inc. All rights reserved.</a:t>
            </a: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34125"/>
            <a:ext cx="7772400" cy="685800"/>
          </a:xfrm>
          <a:solidFill>
            <a:schemeClr val="bg2">
              <a:lumMod val="75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err="1" smtClean="0">
                <a:ea typeface="+mj-ea"/>
                <a:cs typeface="+mj-cs"/>
              </a:rPr>
              <a:t>Motivasi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 err="1" smtClean="0">
                <a:ea typeface="+mj-ea"/>
                <a:cs typeface="+mj-cs"/>
              </a:rPr>
              <a:t>dan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 err="1" smtClean="0">
                <a:ea typeface="+mj-ea"/>
                <a:cs typeface="+mj-cs"/>
              </a:rPr>
              <a:t>Uang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082675" y="2516187"/>
            <a:ext cx="6994525" cy="3840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3594" tIns="41797" rIns="83594" bIns="41797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 err="1">
                <a:latin typeface="Comic Sans MS" pitchFamily="66" charset="0"/>
              </a:rPr>
              <a:t>Manajemen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Ilmiah</a:t>
            </a:r>
            <a:r>
              <a:rPr lang="en-US" sz="2400" dirty="0">
                <a:latin typeface="Comic Sans MS" pitchFamily="66" charset="0"/>
              </a:rPr>
              <a:t> Taylor (1911)</a:t>
            </a:r>
          </a:p>
          <a:p>
            <a:pPr marL="742950" lvl="1" indent="-285750">
              <a:spcBef>
                <a:spcPct val="20000"/>
              </a:spcBef>
              <a:buClr>
                <a:srgbClr val="336699"/>
              </a:buClr>
              <a:buFontTx/>
              <a:buChar char="–"/>
            </a:pPr>
            <a:r>
              <a:rPr lang="en-US" sz="2200" b="0" dirty="0" err="1">
                <a:solidFill>
                  <a:srgbClr val="993300"/>
                </a:solidFill>
                <a:latin typeface="Comic Sans MS" pitchFamily="66" charset="0"/>
              </a:rPr>
              <a:t>Pekerja</a:t>
            </a:r>
            <a:r>
              <a:rPr lang="en-US" sz="2200" b="0" dirty="0">
                <a:solidFill>
                  <a:srgbClr val="993300"/>
                </a:solidFill>
                <a:latin typeface="Comic Sans MS" pitchFamily="66" charset="0"/>
              </a:rPr>
              <a:t> </a:t>
            </a:r>
            <a:r>
              <a:rPr lang="en-US" sz="2200" b="0" dirty="0" err="1">
                <a:solidFill>
                  <a:srgbClr val="993300"/>
                </a:solidFill>
                <a:latin typeface="Comic Sans MS" pitchFamily="66" charset="0"/>
              </a:rPr>
              <a:t>sebagian</a:t>
            </a:r>
            <a:r>
              <a:rPr lang="en-US" sz="2200" b="0" dirty="0">
                <a:solidFill>
                  <a:srgbClr val="993300"/>
                </a:solidFill>
                <a:latin typeface="Comic Sans MS" pitchFamily="66" charset="0"/>
              </a:rPr>
              <a:t> </a:t>
            </a:r>
            <a:r>
              <a:rPr lang="en-US" sz="2200" b="0" dirty="0" err="1">
                <a:solidFill>
                  <a:srgbClr val="993300"/>
                </a:solidFill>
                <a:latin typeface="Comic Sans MS" pitchFamily="66" charset="0"/>
              </a:rPr>
              <a:t>besar</a:t>
            </a:r>
            <a:r>
              <a:rPr lang="en-US" sz="2200" b="0" dirty="0">
                <a:solidFill>
                  <a:srgbClr val="993300"/>
                </a:solidFill>
                <a:latin typeface="Comic Sans MS" pitchFamily="66" charset="0"/>
              </a:rPr>
              <a:t> </a:t>
            </a:r>
            <a:r>
              <a:rPr lang="en-US" sz="2200" b="0" dirty="0" err="1">
                <a:solidFill>
                  <a:srgbClr val="993300"/>
                </a:solidFill>
                <a:latin typeface="Comic Sans MS" pitchFamily="66" charset="0"/>
              </a:rPr>
              <a:t>dimotivasi</a:t>
            </a:r>
            <a:r>
              <a:rPr lang="en-US" sz="2200" b="0" dirty="0">
                <a:solidFill>
                  <a:srgbClr val="993300"/>
                </a:solidFill>
                <a:latin typeface="Comic Sans MS" pitchFamily="66" charset="0"/>
              </a:rPr>
              <a:t> </a:t>
            </a:r>
            <a:r>
              <a:rPr lang="en-US" sz="2200" b="0" dirty="0" err="1">
                <a:solidFill>
                  <a:srgbClr val="993300"/>
                </a:solidFill>
                <a:latin typeface="Comic Sans MS" pitchFamily="66" charset="0"/>
              </a:rPr>
              <a:t>oleh</a:t>
            </a:r>
            <a:r>
              <a:rPr lang="en-US" sz="2200" b="0" dirty="0">
                <a:solidFill>
                  <a:srgbClr val="993300"/>
                </a:solidFill>
                <a:latin typeface="Comic Sans MS" pitchFamily="66" charset="0"/>
              </a:rPr>
              <a:t> </a:t>
            </a:r>
            <a:r>
              <a:rPr lang="en-US" sz="2200" b="0" dirty="0" err="1">
                <a:solidFill>
                  <a:srgbClr val="993300"/>
                </a:solidFill>
                <a:latin typeface="Comic Sans MS" pitchFamily="66" charset="0"/>
              </a:rPr>
              <a:t>uang</a:t>
            </a:r>
            <a:endParaRPr lang="en-US" sz="2200" b="0" dirty="0">
              <a:solidFill>
                <a:srgbClr val="9933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>
                <a:latin typeface="Comic Sans MS" pitchFamily="66" charset="0"/>
              </a:rPr>
              <a:t>Maslow</a:t>
            </a:r>
            <a:r>
              <a:rPr lang="ja-JP" altLang="en-US" sz="2400">
                <a:latin typeface="Comic Sans MS" pitchFamily="66" charset="0"/>
              </a:rPr>
              <a:t>’</a:t>
            </a:r>
            <a:r>
              <a:rPr lang="en-US" altLang="ja-JP" sz="2400" dirty="0">
                <a:latin typeface="Comic Sans MS" pitchFamily="66" charset="0"/>
              </a:rPr>
              <a:t>s theory (1943)</a:t>
            </a:r>
          </a:p>
          <a:p>
            <a:pPr marL="742950" lvl="1" indent="-285750">
              <a:spcBef>
                <a:spcPct val="20000"/>
              </a:spcBef>
              <a:buClr>
                <a:srgbClr val="336699"/>
              </a:buClr>
              <a:buFontTx/>
              <a:buChar char="–"/>
            </a:pPr>
            <a:r>
              <a:rPr lang="en-US" sz="2200" b="0" dirty="0" err="1">
                <a:solidFill>
                  <a:srgbClr val="993300"/>
                </a:solidFill>
                <a:latin typeface="Comic Sans MS" pitchFamily="66" charset="0"/>
              </a:rPr>
              <a:t>Orang</a:t>
            </a:r>
            <a:r>
              <a:rPr lang="en-US" sz="2200" b="0" dirty="0">
                <a:solidFill>
                  <a:srgbClr val="993300"/>
                </a:solidFill>
                <a:latin typeface="Comic Sans MS" pitchFamily="66" charset="0"/>
              </a:rPr>
              <a:t> </a:t>
            </a:r>
            <a:r>
              <a:rPr lang="en-US" sz="2200" b="0" dirty="0" err="1">
                <a:solidFill>
                  <a:srgbClr val="993300"/>
                </a:solidFill>
                <a:latin typeface="Comic Sans MS" pitchFamily="66" charset="0"/>
              </a:rPr>
              <a:t>dimotivasi</a:t>
            </a:r>
            <a:r>
              <a:rPr lang="en-US" sz="2200" b="0" dirty="0">
                <a:solidFill>
                  <a:srgbClr val="993300"/>
                </a:solidFill>
                <a:latin typeface="Comic Sans MS" pitchFamily="66" charset="0"/>
              </a:rPr>
              <a:t> </a:t>
            </a:r>
            <a:r>
              <a:rPr lang="en-US" sz="2200" b="0" dirty="0" err="1">
                <a:solidFill>
                  <a:srgbClr val="993300"/>
                </a:solidFill>
                <a:latin typeface="Comic Sans MS" pitchFamily="66" charset="0"/>
              </a:rPr>
              <a:t>oleh</a:t>
            </a:r>
            <a:r>
              <a:rPr lang="en-US" sz="2200" b="0" dirty="0">
                <a:solidFill>
                  <a:srgbClr val="993300"/>
                </a:solidFill>
                <a:latin typeface="Comic Sans MS" pitchFamily="66" charset="0"/>
              </a:rPr>
              <a:t> </a:t>
            </a:r>
            <a:r>
              <a:rPr lang="en-US" sz="2200" b="0" dirty="0" err="1">
                <a:solidFill>
                  <a:srgbClr val="993300"/>
                </a:solidFill>
                <a:latin typeface="Comic Sans MS" pitchFamily="66" charset="0"/>
              </a:rPr>
              <a:t>hirarki</a:t>
            </a:r>
            <a:r>
              <a:rPr lang="en-US" sz="2200" b="0" dirty="0">
                <a:solidFill>
                  <a:srgbClr val="993300"/>
                </a:solidFill>
                <a:latin typeface="Comic Sans MS" pitchFamily="66" charset="0"/>
              </a:rPr>
              <a:t> </a:t>
            </a:r>
            <a:r>
              <a:rPr lang="en-US" sz="2200" b="0" dirty="0" err="1">
                <a:solidFill>
                  <a:srgbClr val="993300"/>
                </a:solidFill>
                <a:latin typeface="Comic Sans MS" pitchFamily="66" charset="0"/>
              </a:rPr>
              <a:t>kebutuhan</a:t>
            </a:r>
            <a:r>
              <a:rPr lang="en-US" sz="2200" b="0" dirty="0">
                <a:solidFill>
                  <a:srgbClr val="993300"/>
                </a:solidFill>
                <a:latin typeface="Comic Sans MS" pitchFamily="66" charset="0"/>
              </a:rPr>
              <a:t> </a:t>
            </a:r>
            <a:r>
              <a:rPr lang="en-US" sz="2200" b="0" dirty="0" err="1">
                <a:solidFill>
                  <a:srgbClr val="993300"/>
                </a:solidFill>
                <a:latin typeface="Comic Sans MS" pitchFamily="66" charset="0"/>
              </a:rPr>
              <a:t>termasuk</a:t>
            </a:r>
            <a:r>
              <a:rPr lang="en-US" sz="2200" b="0" dirty="0">
                <a:solidFill>
                  <a:srgbClr val="993300"/>
                </a:solidFill>
                <a:latin typeface="Comic Sans MS" pitchFamily="66" charset="0"/>
              </a:rPr>
              <a:t> </a:t>
            </a:r>
            <a:r>
              <a:rPr lang="en-US" sz="2200" b="0" dirty="0" err="1">
                <a:solidFill>
                  <a:srgbClr val="993300"/>
                </a:solidFill>
                <a:latin typeface="Comic Sans MS" pitchFamily="66" charset="0"/>
              </a:rPr>
              <a:t>didalamnya</a:t>
            </a:r>
            <a:r>
              <a:rPr lang="en-US" sz="2200" b="0" dirty="0">
                <a:solidFill>
                  <a:srgbClr val="993300"/>
                </a:solidFill>
                <a:latin typeface="Comic Sans MS" pitchFamily="66" charset="0"/>
              </a:rPr>
              <a:t> </a:t>
            </a:r>
            <a:r>
              <a:rPr lang="en-US" sz="2200" b="0" dirty="0" err="1">
                <a:solidFill>
                  <a:srgbClr val="993300"/>
                </a:solidFill>
                <a:latin typeface="Comic Sans MS" pitchFamily="66" charset="0"/>
              </a:rPr>
              <a:t>adalah</a:t>
            </a:r>
            <a:r>
              <a:rPr lang="en-US" sz="2200" b="0" dirty="0">
                <a:solidFill>
                  <a:srgbClr val="993300"/>
                </a:solidFill>
                <a:latin typeface="Comic Sans MS" pitchFamily="66" charset="0"/>
              </a:rPr>
              <a:t> </a:t>
            </a:r>
            <a:r>
              <a:rPr lang="en-US" sz="2200" b="0" dirty="0" err="1">
                <a:solidFill>
                  <a:srgbClr val="993300"/>
                </a:solidFill>
                <a:latin typeface="Comic Sans MS" pitchFamily="66" charset="0"/>
              </a:rPr>
              <a:t>uang</a:t>
            </a:r>
            <a:endParaRPr lang="en-US" sz="2200" b="0" dirty="0">
              <a:solidFill>
                <a:srgbClr val="9933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>
                <a:latin typeface="Comic Sans MS" pitchFamily="66" charset="0"/>
              </a:rPr>
              <a:t>Herzberg (1959)</a:t>
            </a:r>
          </a:p>
          <a:p>
            <a:pPr marL="742950" lvl="1" indent="-285750">
              <a:spcBef>
                <a:spcPct val="20000"/>
              </a:spcBef>
              <a:buClr>
                <a:srgbClr val="336699"/>
              </a:buClr>
              <a:buFontTx/>
              <a:buChar char="–"/>
            </a:pPr>
            <a:r>
              <a:rPr lang="en-US" sz="2200" b="0" dirty="0" err="1">
                <a:solidFill>
                  <a:srgbClr val="993300"/>
                </a:solidFill>
                <a:latin typeface="Comic Sans MS" pitchFamily="66" charset="0"/>
              </a:rPr>
              <a:t>Uang</a:t>
            </a:r>
            <a:r>
              <a:rPr lang="en-US" sz="2200" b="0" dirty="0">
                <a:solidFill>
                  <a:srgbClr val="993300"/>
                </a:solidFill>
                <a:latin typeface="Comic Sans MS" pitchFamily="66" charset="0"/>
              </a:rPr>
              <a:t> </a:t>
            </a:r>
            <a:r>
              <a:rPr lang="en-US" sz="2200" b="0" dirty="0" err="1">
                <a:solidFill>
                  <a:srgbClr val="993300"/>
                </a:solidFill>
                <a:latin typeface="Comic Sans MS" pitchFamily="66" charset="0"/>
              </a:rPr>
              <a:t>dapat</a:t>
            </a:r>
            <a:r>
              <a:rPr lang="en-US" sz="2200" b="0" dirty="0">
                <a:solidFill>
                  <a:srgbClr val="993300"/>
                </a:solidFill>
                <a:latin typeface="Comic Sans MS" pitchFamily="66" charset="0"/>
              </a:rPr>
              <a:t> </a:t>
            </a:r>
            <a:r>
              <a:rPr lang="en-US" sz="2200" b="0" dirty="0" err="1">
                <a:solidFill>
                  <a:srgbClr val="993300"/>
                </a:solidFill>
                <a:latin typeface="Comic Sans MS" pitchFamily="66" charset="0"/>
              </a:rPr>
              <a:t>memberikan</a:t>
            </a:r>
            <a:r>
              <a:rPr lang="en-US" sz="2200" b="0" dirty="0">
                <a:solidFill>
                  <a:srgbClr val="993300"/>
                </a:solidFill>
                <a:latin typeface="Comic Sans MS" pitchFamily="66" charset="0"/>
              </a:rPr>
              <a:t> </a:t>
            </a:r>
            <a:r>
              <a:rPr lang="en-US" sz="2200" b="0" dirty="0" err="1">
                <a:solidFill>
                  <a:srgbClr val="993300"/>
                </a:solidFill>
                <a:latin typeface="Comic Sans MS" pitchFamily="66" charset="0"/>
              </a:rPr>
              <a:t>efek</a:t>
            </a:r>
            <a:r>
              <a:rPr lang="en-US" sz="2200" b="0" dirty="0">
                <a:solidFill>
                  <a:srgbClr val="993300"/>
                </a:solidFill>
                <a:latin typeface="Comic Sans MS" pitchFamily="66" charset="0"/>
              </a:rPr>
              <a:t> </a:t>
            </a:r>
            <a:r>
              <a:rPr lang="en-US" sz="2200" b="0" dirty="0" err="1">
                <a:solidFill>
                  <a:srgbClr val="993300"/>
                </a:solidFill>
                <a:latin typeface="Comic Sans MS" pitchFamily="66" charset="0"/>
              </a:rPr>
              <a:t>tidak</a:t>
            </a:r>
            <a:r>
              <a:rPr lang="en-US" sz="2200" b="0" dirty="0">
                <a:solidFill>
                  <a:srgbClr val="993300"/>
                </a:solidFill>
                <a:latin typeface="Comic Sans MS" pitchFamily="66" charset="0"/>
              </a:rPr>
              <a:t> </a:t>
            </a:r>
            <a:r>
              <a:rPr lang="en-US" sz="2200" b="0" dirty="0" err="1">
                <a:solidFill>
                  <a:srgbClr val="993300"/>
                </a:solidFill>
                <a:latin typeface="Comic Sans MS" pitchFamily="66" charset="0"/>
              </a:rPr>
              <a:t>puas</a:t>
            </a:r>
            <a:r>
              <a:rPr lang="en-US" sz="2200" b="0" dirty="0">
                <a:solidFill>
                  <a:srgbClr val="993300"/>
                </a:solidFill>
                <a:latin typeface="Comic Sans MS" pitchFamily="66" charset="0"/>
              </a:rPr>
              <a:t> </a:t>
            </a:r>
            <a:r>
              <a:rPr lang="en-US" sz="2200" b="0" dirty="0" err="1">
                <a:solidFill>
                  <a:srgbClr val="993300"/>
                </a:solidFill>
                <a:latin typeface="Comic Sans MS" pitchFamily="66" charset="0"/>
              </a:rPr>
              <a:t>atau</a:t>
            </a:r>
            <a:r>
              <a:rPr lang="en-US" sz="2200" b="0" dirty="0">
                <a:solidFill>
                  <a:srgbClr val="993300"/>
                </a:solidFill>
                <a:latin typeface="Comic Sans MS" pitchFamily="66" charset="0"/>
              </a:rPr>
              <a:t> </a:t>
            </a:r>
            <a:r>
              <a:rPr lang="en-US" sz="2200" b="0" dirty="0" err="1">
                <a:solidFill>
                  <a:srgbClr val="993300"/>
                </a:solidFill>
                <a:latin typeface="Comic Sans MS" pitchFamily="66" charset="0"/>
              </a:rPr>
              <a:t>netral</a:t>
            </a:r>
            <a:endParaRPr lang="en-US" sz="2200" dirty="0">
              <a:solidFill>
                <a:srgbClr val="99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2005 Prentice Hall Inc. All rights reserved.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2248525" y="1394085"/>
            <a:ext cx="4921042" cy="685800"/>
          </a:xfrm>
          <a:solidFill>
            <a:schemeClr val="bg2">
              <a:lumMod val="75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Ergonomics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762000" y="2563318"/>
            <a:ext cx="6994525" cy="289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3594" tIns="41797" rIns="83594" bIns="41797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 err="1">
                <a:latin typeface="Comic Sans MS" pitchFamily="66" charset="0"/>
              </a:rPr>
              <a:t>Studi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tentang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kerja</a:t>
            </a:r>
            <a:r>
              <a:rPr lang="en-US" sz="2400" dirty="0">
                <a:latin typeface="Comic Sans MS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 err="1">
                <a:latin typeface="Comic Sans MS" pitchFamily="66" charset="0"/>
              </a:rPr>
              <a:t>Termasuk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penghubung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manusia-mesin</a:t>
            </a:r>
            <a:endParaRPr lang="en-US" sz="2400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 err="1">
                <a:latin typeface="Comic Sans MS" pitchFamily="66" charset="0"/>
              </a:rPr>
              <a:t>Contoh</a:t>
            </a:r>
            <a:endParaRPr lang="en-US" sz="2400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336699"/>
              </a:buClr>
              <a:buFontTx/>
              <a:buChar char="–"/>
            </a:pPr>
            <a:r>
              <a:rPr lang="en-US" sz="2200" b="0" dirty="0">
                <a:solidFill>
                  <a:srgbClr val="993300"/>
                </a:solidFill>
                <a:latin typeface="Comic Sans MS" pitchFamily="66" charset="0"/>
              </a:rPr>
              <a:t>Mouse</a:t>
            </a:r>
          </a:p>
          <a:p>
            <a:pPr marL="742950" lvl="1" indent="-285750">
              <a:spcBef>
                <a:spcPct val="20000"/>
              </a:spcBef>
              <a:buClr>
                <a:srgbClr val="336699"/>
              </a:buClr>
              <a:buFontTx/>
              <a:buChar char="–"/>
            </a:pPr>
            <a:r>
              <a:rPr lang="en-US" sz="2200" b="0" dirty="0">
                <a:solidFill>
                  <a:srgbClr val="993300"/>
                </a:solidFill>
                <a:latin typeface="Comic Sans MS" pitchFamily="66" charset="0"/>
              </a:rPr>
              <a:t>Keyboard</a:t>
            </a:r>
          </a:p>
        </p:txBody>
      </p:sp>
      <p:graphicFrame>
        <p:nvGraphicFramePr>
          <p:cNvPr id="44037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27550" y="4572000"/>
          <a:ext cx="42354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6" name="Microsoft ClipArt Gallery" r:id="rId5" imgW="6695768" imgH="2694039" progId="">
                  <p:embed/>
                </p:oleObj>
              </mc:Choice>
              <mc:Fallback>
                <p:oleObj name="Microsoft ClipArt Gallery" r:id="rId5" imgW="6695768" imgH="2694039" progId="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688"/>
                      <a:stretch>
                        <a:fillRect/>
                      </a:stretch>
                    </p:blipFill>
                    <p:spPr bwMode="auto">
                      <a:xfrm>
                        <a:off x="4527550" y="4572000"/>
                        <a:ext cx="42354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07763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6019800"/>
            <a:ext cx="762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257" name="Rectangle 9"/>
          <p:cNvSpPr>
            <a:spLocks noChangeArrowheads="1"/>
          </p:cNvSpPr>
          <p:nvPr/>
        </p:nvSpPr>
        <p:spPr bwMode="auto">
          <a:xfrm>
            <a:off x="1165225" y="2514600"/>
            <a:ext cx="6781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4800">
                <a:latin typeface="Comic Sans MS" pitchFamily="66" charset="0"/>
                <a:ea typeface="+mn-ea"/>
              </a:rPr>
              <a:t>Job Design and Stress Management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2005 Prentice Hall Inc. All rights reserved.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4895850" y="685800"/>
            <a:ext cx="3562350" cy="68580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err="1" smtClean="0">
                <a:ea typeface="+mj-ea"/>
                <a:cs typeface="+mj-cs"/>
              </a:rPr>
              <a:t>Sasaran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 err="1" smtClean="0">
                <a:ea typeface="+mj-ea"/>
                <a:cs typeface="+mj-cs"/>
              </a:rPr>
              <a:t>Strategi</a:t>
            </a:r>
            <a:r>
              <a:rPr lang="en-US" dirty="0" smtClean="0">
                <a:ea typeface="+mj-ea"/>
                <a:cs typeface="+mj-cs"/>
              </a:rPr>
              <a:t> SDM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71600" y="1752600"/>
            <a:ext cx="6172200" cy="990600"/>
          </a:xfrm>
          <a:noFill/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0" dirty="0" err="1" smtClean="0">
                <a:ea typeface="ＭＳ Ｐゴシック" pitchFamily="34" charset="-128"/>
              </a:rPr>
              <a:t>Untuk</a:t>
            </a:r>
            <a:r>
              <a:rPr lang="en-US" sz="2000" b="0" dirty="0" smtClean="0">
                <a:ea typeface="ＭＳ Ｐゴシック" pitchFamily="34" charset="-128"/>
              </a:rPr>
              <a:t> </a:t>
            </a:r>
            <a:r>
              <a:rPr lang="en-US" sz="2000" b="0" dirty="0" err="1" smtClean="0">
                <a:ea typeface="ＭＳ Ｐゴシック" pitchFamily="34" charset="-128"/>
              </a:rPr>
              <a:t>mengatur</a:t>
            </a:r>
            <a:r>
              <a:rPr lang="en-US" sz="2000" b="0" dirty="0" smtClean="0">
                <a:ea typeface="ＭＳ Ｐゴシック" pitchFamily="34" charset="-128"/>
              </a:rPr>
              <a:t> </a:t>
            </a:r>
            <a:r>
              <a:rPr lang="en-US" sz="2000" b="0" dirty="0" err="1" smtClean="0">
                <a:ea typeface="ＭＳ Ｐゴシック" pitchFamily="34" charset="-128"/>
              </a:rPr>
              <a:t>pekerja</a:t>
            </a:r>
            <a:r>
              <a:rPr lang="en-US" sz="2000" b="0" dirty="0" smtClean="0">
                <a:ea typeface="ＭＳ Ｐゴシック" pitchFamily="34" charset="-128"/>
              </a:rPr>
              <a:t> </a:t>
            </a:r>
            <a:r>
              <a:rPr lang="en-US" sz="2000" b="0" dirty="0" err="1" smtClean="0">
                <a:ea typeface="ＭＳ Ｐゴシック" pitchFamily="34" charset="-128"/>
              </a:rPr>
              <a:t>dan</a:t>
            </a:r>
            <a:r>
              <a:rPr lang="en-US" sz="2000" b="0" dirty="0" smtClean="0">
                <a:ea typeface="ＭＳ Ｐゴシック" pitchFamily="34" charset="-128"/>
              </a:rPr>
              <a:t> design </a:t>
            </a:r>
            <a:r>
              <a:rPr lang="en-US" sz="2000" b="0" dirty="0" err="1" smtClean="0">
                <a:ea typeface="ＭＳ Ｐゴシック" pitchFamily="34" charset="-128"/>
              </a:rPr>
              <a:t>pekerjaan</a:t>
            </a:r>
            <a:r>
              <a:rPr lang="en-US" sz="2000" b="0" dirty="0" smtClean="0">
                <a:ea typeface="ＭＳ Ｐゴシック" pitchFamily="34" charset="-128"/>
              </a:rPr>
              <a:t> </a:t>
            </a:r>
            <a:r>
              <a:rPr lang="en-US" sz="2000" b="0" dirty="0" err="1" smtClean="0">
                <a:ea typeface="ＭＳ Ｐゴシック" pitchFamily="34" charset="-128"/>
              </a:rPr>
              <a:t>sehingga</a:t>
            </a:r>
            <a:r>
              <a:rPr lang="en-US" sz="2000" b="0" dirty="0" smtClean="0">
                <a:ea typeface="ＭＳ Ｐゴシック" pitchFamily="34" charset="-128"/>
              </a:rPr>
              <a:t> </a:t>
            </a:r>
            <a:r>
              <a:rPr lang="en-US" sz="2000" b="0" dirty="0" err="1" smtClean="0">
                <a:ea typeface="ＭＳ Ｐゴシック" pitchFamily="34" charset="-128"/>
              </a:rPr>
              <a:t>orang-orang</a:t>
            </a:r>
            <a:r>
              <a:rPr lang="en-US" sz="2000" b="0" dirty="0" smtClean="0">
                <a:ea typeface="ＭＳ Ｐゴシック" pitchFamily="34" charset="-128"/>
              </a:rPr>
              <a:t> </a:t>
            </a:r>
            <a:r>
              <a:rPr lang="en-US" sz="2000" b="0" dirty="0" err="1" smtClean="0">
                <a:ea typeface="ＭＳ Ｐゴシック" pitchFamily="34" charset="-128"/>
              </a:rPr>
              <a:t>dapat</a:t>
            </a:r>
            <a:r>
              <a:rPr lang="en-US" sz="2000" b="0" dirty="0" smtClean="0">
                <a:ea typeface="ＭＳ Ｐゴシック" pitchFamily="34" charset="-128"/>
              </a:rPr>
              <a:t> </a:t>
            </a:r>
            <a:r>
              <a:rPr lang="en-US" sz="2000" b="0" dirty="0" err="1" smtClean="0">
                <a:ea typeface="ＭＳ Ｐゴシック" pitchFamily="34" charset="-128"/>
              </a:rPr>
              <a:t>dimanfaatkan</a:t>
            </a:r>
            <a:r>
              <a:rPr lang="en-US" sz="2000" b="0" dirty="0" smtClean="0">
                <a:ea typeface="ＭＳ Ｐゴシック" pitchFamily="34" charset="-128"/>
              </a:rPr>
              <a:t> </a:t>
            </a:r>
            <a:r>
              <a:rPr lang="en-US" sz="2000" b="0" dirty="0" err="1" smtClean="0">
                <a:ea typeface="ＭＳ Ｐゴシック" pitchFamily="34" charset="-128"/>
              </a:rPr>
              <a:t>secara</a:t>
            </a:r>
            <a:r>
              <a:rPr lang="en-US" sz="2000" b="0" dirty="0" smtClean="0">
                <a:ea typeface="ＭＳ Ｐゴシック" pitchFamily="34" charset="-128"/>
              </a:rPr>
              <a:t> </a:t>
            </a:r>
            <a:r>
              <a:rPr lang="en-US" sz="2000" b="0" dirty="0" err="1" smtClean="0">
                <a:ea typeface="ＭＳ Ｐゴシック" pitchFamily="34" charset="-128"/>
              </a:rPr>
              <a:t>efektif</a:t>
            </a:r>
            <a:r>
              <a:rPr lang="en-US" sz="2000" b="0" dirty="0" smtClean="0">
                <a:ea typeface="ＭＳ Ｐゴシック" pitchFamily="34" charset="-128"/>
              </a:rPr>
              <a:t> </a:t>
            </a:r>
            <a:r>
              <a:rPr lang="en-US" sz="2000" b="0" dirty="0" err="1" smtClean="0">
                <a:ea typeface="ＭＳ Ｐゴシック" pitchFamily="34" charset="-128"/>
              </a:rPr>
              <a:t>dan</a:t>
            </a:r>
            <a:r>
              <a:rPr lang="en-US" sz="2000" b="0" dirty="0" smtClean="0">
                <a:ea typeface="ＭＳ Ｐゴシック" pitchFamily="34" charset="-128"/>
              </a:rPr>
              <a:t> </a:t>
            </a:r>
            <a:r>
              <a:rPr lang="en-US" sz="2000" b="0" dirty="0" err="1" smtClean="0">
                <a:ea typeface="ＭＳ Ｐゴシック" pitchFamily="34" charset="-128"/>
              </a:rPr>
              <a:t>efisien</a:t>
            </a:r>
            <a:r>
              <a:rPr lang="en-US" sz="2000" b="0" dirty="0" smtClean="0">
                <a:ea typeface="ＭＳ Ｐゴシック" pitchFamily="34" charset="-128"/>
              </a:rPr>
              <a:t>.</a:t>
            </a: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457200" y="2806700"/>
            <a:ext cx="289560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114300" lvl="1" eaLnBrk="0" hangingPunct="0">
              <a:spcBef>
                <a:spcPct val="20000"/>
              </a:spcBef>
            </a:pPr>
            <a:r>
              <a:rPr lang="en-US" sz="2000" dirty="0" err="1">
                <a:solidFill>
                  <a:srgbClr val="D60093"/>
                </a:solidFill>
                <a:latin typeface="Arial Narrow" pitchFamily="34" charset="0"/>
              </a:rPr>
              <a:t>Menggunakan</a:t>
            </a:r>
            <a:r>
              <a:rPr lang="en-US" sz="2000" dirty="0">
                <a:solidFill>
                  <a:srgbClr val="D60093"/>
                </a:solidFill>
                <a:latin typeface="Arial Narrow" pitchFamily="34" charset="0"/>
              </a:rPr>
              <a:t> </a:t>
            </a:r>
            <a:r>
              <a:rPr lang="en-US" sz="2000" dirty="0" err="1">
                <a:solidFill>
                  <a:srgbClr val="D60093"/>
                </a:solidFill>
                <a:latin typeface="Arial Narrow" pitchFamily="34" charset="0"/>
              </a:rPr>
              <a:t>orang</a:t>
            </a:r>
            <a:r>
              <a:rPr lang="en-US" sz="2000" dirty="0">
                <a:solidFill>
                  <a:srgbClr val="D60093"/>
                </a:solidFill>
                <a:latin typeface="Arial Narrow" pitchFamily="34" charset="0"/>
              </a:rPr>
              <a:t> </a:t>
            </a:r>
            <a:r>
              <a:rPr lang="en-US" sz="2000" dirty="0" err="1">
                <a:solidFill>
                  <a:srgbClr val="D60093"/>
                </a:solidFill>
                <a:latin typeface="Arial Narrow" pitchFamily="34" charset="0"/>
              </a:rPr>
              <a:t>secara</a:t>
            </a:r>
            <a:r>
              <a:rPr lang="en-US" sz="2000" dirty="0">
                <a:solidFill>
                  <a:srgbClr val="D60093"/>
                </a:solidFill>
                <a:latin typeface="Arial Narrow" pitchFamily="34" charset="0"/>
              </a:rPr>
              <a:t> </a:t>
            </a:r>
            <a:r>
              <a:rPr lang="en-US" sz="2000" dirty="0" err="1">
                <a:solidFill>
                  <a:srgbClr val="D60093"/>
                </a:solidFill>
                <a:latin typeface="Arial Narrow" pitchFamily="34" charset="0"/>
              </a:rPr>
              <a:t>efektif</a:t>
            </a:r>
            <a:r>
              <a:rPr lang="en-US" sz="2000" dirty="0">
                <a:solidFill>
                  <a:srgbClr val="D60093"/>
                </a:solidFill>
                <a:latin typeface="Arial Narrow" pitchFamily="34" charset="0"/>
              </a:rPr>
              <a:t> </a:t>
            </a:r>
            <a:r>
              <a:rPr lang="en-US" sz="2000" dirty="0" err="1">
                <a:solidFill>
                  <a:srgbClr val="D60093"/>
                </a:solidFill>
                <a:latin typeface="Arial Narrow" pitchFamily="34" charset="0"/>
              </a:rPr>
              <a:t>sesuai</a:t>
            </a:r>
            <a:r>
              <a:rPr lang="en-US" sz="2000" dirty="0">
                <a:solidFill>
                  <a:srgbClr val="D60093"/>
                </a:solidFill>
                <a:latin typeface="Arial Narrow" pitchFamily="34" charset="0"/>
              </a:rPr>
              <a:t> </a:t>
            </a:r>
            <a:r>
              <a:rPr lang="en-US" sz="2000" dirty="0" err="1">
                <a:solidFill>
                  <a:srgbClr val="D60093"/>
                </a:solidFill>
                <a:latin typeface="Arial Narrow" pitchFamily="34" charset="0"/>
              </a:rPr>
              <a:t>dengan</a:t>
            </a:r>
            <a:r>
              <a:rPr lang="en-US" sz="2000" dirty="0">
                <a:solidFill>
                  <a:srgbClr val="D60093"/>
                </a:solidFill>
                <a:latin typeface="Arial Narrow" pitchFamily="34" charset="0"/>
              </a:rPr>
              <a:t> </a:t>
            </a:r>
            <a:r>
              <a:rPr lang="en-US" sz="2000" dirty="0" err="1">
                <a:solidFill>
                  <a:srgbClr val="D60093"/>
                </a:solidFill>
                <a:latin typeface="Arial Narrow" pitchFamily="34" charset="0"/>
              </a:rPr>
              <a:t>batasan</a:t>
            </a:r>
            <a:r>
              <a:rPr lang="en-US" sz="2000" dirty="0">
                <a:solidFill>
                  <a:srgbClr val="D60093"/>
                </a:solidFill>
                <a:latin typeface="Arial Narrow" pitchFamily="34" charset="0"/>
              </a:rPr>
              <a:t> yang </a:t>
            </a:r>
            <a:r>
              <a:rPr lang="en-US" sz="2000" dirty="0" err="1">
                <a:solidFill>
                  <a:srgbClr val="D60093"/>
                </a:solidFill>
                <a:latin typeface="Arial Narrow" pitchFamily="34" charset="0"/>
              </a:rPr>
              <a:t>ada</a:t>
            </a:r>
            <a:r>
              <a:rPr lang="en-US" sz="2000" dirty="0">
                <a:solidFill>
                  <a:srgbClr val="D60093"/>
                </a:solidFill>
                <a:latin typeface="Arial Narrow" pitchFamily="34" charset="0"/>
              </a:rPr>
              <a:t>.</a:t>
            </a:r>
          </a:p>
        </p:txBody>
      </p:sp>
      <p:graphicFrame>
        <p:nvGraphicFramePr>
          <p:cNvPr id="18438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868363" y="4242216"/>
          <a:ext cx="2484437" cy="2158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4" name="Microsoft ClipArt Gallery" r:id="rId5" imgW="4893945" imgH="4761230" progId="">
                  <p:embed/>
                </p:oleObj>
              </mc:Choice>
              <mc:Fallback>
                <p:oleObj name="Microsoft ClipArt Gallery" r:id="rId5" imgW="4893945" imgH="4761230" progId="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4242216"/>
                        <a:ext cx="2484437" cy="21585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18900000" algn="ctr" rotWithShape="0">
                          <a:schemeClr val="folHlink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Rectangle 9"/>
          <p:cNvSpPr>
            <a:spLocks noChangeArrowheads="1"/>
          </p:cNvSpPr>
          <p:nvPr/>
        </p:nvSpPr>
        <p:spPr bwMode="auto">
          <a:xfrm>
            <a:off x="5573713" y="2806700"/>
            <a:ext cx="2427287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D60093"/>
                </a:solidFill>
                <a:latin typeface="Arial Narrow" pitchFamily="34" charset="0"/>
              </a:rPr>
              <a:t>Memberikan kualitas kehidupan kerja yang layak</a:t>
            </a:r>
          </a:p>
        </p:txBody>
      </p:sp>
      <p:sp>
        <p:nvSpPr>
          <p:cNvPr id="18440" name="Rectangle 10"/>
          <p:cNvSpPr>
            <a:spLocks noChangeArrowheads="1"/>
          </p:cNvSpPr>
          <p:nvPr/>
        </p:nvSpPr>
        <p:spPr bwMode="auto">
          <a:xfrm>
            <a:off x="7011988" y="5813425"/>
            <a:ext cx="1271587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b="0">
                <a:solidFill>
                  <a:srgbClr val="CECECE"/>
                </a:solidFill>
              </a:rPr>
              <a:t>© 1995 Corel Corp.</a:t>
            </a:r>
          </a:p>
        </p:txBody>
      </p:sp>
      <p:pic>
        <p:nvPicPr>
          <p:cNvPr id="18441" name="Picture 11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66480" y="4242217"/>
            <a:ext cx="2890108" cy="2006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13500000" algn="ctr" rotWithShape="0">
              <a:schemeClr val="folHlink"/>
            </a:outerShdw>
          </a:effectLst>
        </p:spPr>
      </p:pic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2005 Prentice Hall Inc. All rights reserved.</a:t>
            </a:r>
          </a:p>
        </p:txBody>
      </p:sp>
      <p:pic>
        <p:nvPicPr>
          <p:cNvPr id="19459" name="Picture 5" descr="pe07182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352800"/>
            <a:ext cx="3675063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914400" y="1371600"/>
            <a:ext cx="7391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Stress</a:t>
            </a:r>
          </a:p>
          <a:p>
            <a:pPr>
              <a:spcBef>
                <a:spcPct val="50000"/>
              </a:spcBef>
            </a:pPr>
            <a:r>
              <a:rPr lang="en-US" sz="2400" b="0" dirty="0" err="1">
                <a:latin typeface="Tahoma" pitchFamily="34" charset="0"/>
              </a:rPr>
              <a:t>Kondisi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dinamis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dimana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seorang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individu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dihadapkan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pada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kesempatan</a:t>
            </a:r>
            <a:r>
              <a:rPr lang="en-US" sz="2400" b="0" dirty="0">
                <a:latin typeface="Tahoma" pitchFamily="34" charset="0"/>
              </a:rPr>
              <a:t>, </a:t>
            </a:r>
            <a:r>
              <a:rPr lang="en-US" sz="2400" b="0" dirty="0" err="1">
                <a:latin typeface="Tahoma" pitchFamily="34" charset="0"/>
              </a:rPr>
              <a:t>kendala</a:t>
            </a:r>
            <a:r>
              <a:rPr lang="en-US" sz="2400" b="0" dirty="0">
                <a:latin typeface="Tahoma" pitchFamily="34" charset="0"/>
              </a:rPr>
              <a:t>, </a:t>
            </a:r>
            <a:r>
              <a:rPr lang="en-US" sz="2400" b="0" dirty="0" err="1">
                <a:latin typeface="Tahoma" pitchFamily="34" charset="0"/>
              </a:rPr>
              <a:t>atau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tuntutan</a:t>
            </a:r>
            <a:r>
              <a:rPr lang="en-US" sz="2400" b="0" dirty="0">
                <a:latin typeface="Tahoma" pitchFamily="34" charset="0"/>
              </a:rPr>
              <a:t> yang </a:t>
            </a:r>
            <a:r>
              <a:rPr lang="en-US" sz="2400" b="0" dirty="0" err="1">
                <a:latin typeface="Tahoma" pitchFamily="34" charset="0"/>
              </a:rPr>
              <a:t>dihubungkan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dengan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keinginannya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dan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hasil</a:t>
            </a:r>
            <a:r>
              <a:rPr lang="en-US" sz="2400" b="0" dirty="0">
                <a:latin typeface="Tahoma" pitchFamily="34" charset="0"/>
              </a:rPr>
              <a:t> yang </a:t>
            </a:r>
            <a:r>
              <a:rPr lang="en-US" sz="2400" b="0" dirty="0" err="1">
                <a:latin typeface="Tahoma" pitchFamily="34" charset="0"/>
              </a:rPr>
              <a:t>dipersepsikan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sebagai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suatu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hal</a:t>
            </a:r>
            <a:r>
              <a:rPr lang="en-US" sz="2400" b="0" dirty="0">
                <a:latin typeface="Tahoma" pitchFamily="34" charset="0"/>
              </a:rPr>
              <a:t> yang </a:t>
            </a:r>
            <a:r>
              <a:rPr lang="en-US" sz="2400" b="0" dirty="0" err="1">
                <a:latin typeface="Tahoma" pitchFamily="34" charset="0"/>
              </a:rPr>
              <a:t>tidak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pasti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dan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penting</a:t>
            </a:r>
            <a:r>
              <a:rPr lang="en-US" sz="2400" b="0" dirty="0">
                <a:latin typeface="Tahoma" pitchFamily="34" charset="0"/>
              </a:rPr>
              <a:t>. 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2005 Prentice Hall Inc. All rights reserved.</a:t>
            </a: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5995" y="762000"/>
            <a:ext cx="4485807" cy="68580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err="1" smtClean="0">
                <a:ea typeface="+mj-ea"/>
                <a:cs typeface="+mj-cs"/>
              </a:rPr>
              <a:t>Tekanan</a:t>
            </a:r>
            <a:r>
              <a:rPr lang="en-US" b="1" dirty="0" smtClean="0">
                <a:ea typeface="+mj-ea"/>
                <a:cs typeface="+mj-cs"/>
              </a:rPr>
              <a:t> </a:t>
            </a:r>
            <a:r>
              <a:rPr lang="en-US" b="1" dirty="0" err="1" smtClean="0">
                <a:ea typeface="+mj-ea"/>
                <a:cs typeface="+mj-cs"/>
              </a:rPr>
              <a:t>Kerja</a:t>
            </a:r>
            <a:r>
              <a:rPr lang="en-US" b="1" dirty="0" smtClean="0">
                <a:ea typeface="+mj-ea"/>
                <a:cs typeface="+mj-cs"/>
              </a:rPr>
              <a:t> </a:t>
            </a:r>
            <a:r>
              <a:rPr lang="en-US" b="1" dirty="0" err="1" smtClean="0">
                <a:ea typeface="+mj-ea"/>
                <a:cs typeface="+mj-cs"/>
              </a:rPr>
              <a:t>dan</a:t>
            </a:r>
            <a:r>
              <a:rPr lang="en-US" b="1" dirty="0" smtClean="0">
                <a:ea typeface="+mj-ea"/>
                <a:cs typeface="+mj-cs"/>
              </a:rPr>
              <a:t> </a:t>
            </a:r>
            <a:r>
              <a:rPr lang="en-US" b="1" dirty="0" err="1" smtClean="0">
                <a:ea typeface="+mj-ea"/>
                <a:cs typeface="+mj-cs"/>
              </a:rPr>
              <a:t>Managemennya</a:t>
            </a:r>
            <a:endParaRPr lang="en-US" b="1" dirty="0" smtClean="0">
              <a:ea typeface="+mj-ea"/>
              <a:cs typeface="+mj-cs"/>
            </a:endParaRPr>
          </a:p>
        </p:txBody>
      </p:sp>
      <p:sp>
        <p:nvSpPr>
          <p:cNvPr id="20484" name="Line 3"/>
          <p:cNvSpPr>
            <a:spLocks noChangeShapeType="1"/>
          </p:cNvSpPr>
          <p:nvPr/>
        </p:nvSpPr>
        <p:spPr bwMode="auto">
          <a:xfrm>
            <a:off x="952500" y="3856220"/>
            <a:ext cx="36576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pic>
        <p:nvPicPr>
          <p:cNvPr id="20485" name="Picture 4" descr="BD2018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16379" y="4389194"/>
            <a:ext cx="3165423" cy="196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952500" y="1816283"/>
            <a:ext cx="4800600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Kendala</a:t>
            </a:r>
            <a:endParaRPr lang="en-US" sz="2400" dirty="0"/>
          </a:p>
          <a:p>
            <a:pPr>
              <a:spcBef>
                <a:spcPct val="50000"/>
              </a:spcBef>
            </a:pPr>
            <a:r>
              <a:rPr lang="en-US" sz="2400" b="0" dirty="0" err="1">
                <a:latin typeface="Tahoma" pitchFamily="34" charset="0"/>
              </a:rPr>
              <a:t>Kekuatan</a:t>
            </a:r>
            <a:r>
              <a:rPr lang="en-US" sz="2400" b="0" dirty="0">
                <a:latin typeface="Tahoma" pitchFamily="34" charset="0"/>
              </a:rPr>
              <a:t> yang </a:t>
            </a:r>
            <a:r>
              <a:rPr lang="en-US" sz="2400" b="0" dirty="0" err="1">
                <a:latin typeface="Tahoma" pitchFamily="34" charset="0"/>
              </a:rPr>
              <a:t>mencegah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individu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untuk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melakukan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apa</a:t>
            </a:r>
            <a:r>
              <a:rPr lang="en-US" sz="2400" b="0" dirty="0">
                <a:latin typeface="Tahoma" pitchFamily="34" charset="0"/>
              </a:rPr>
              <a:t> yang </a:t>
            </a:r>
            <a:r>
              <a:rPr lang="en-US" sz="2400" b="0" dirty="0" err="1">
                <a:latin typeface="Tahoma" pitchFamily="34" charset="0"/>
              </a:rPr>
              <a:t>mereka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inginkan</a:t>
            </a:r>
            <a:endParaRPr lang="en-US" sz="2400" b="0" dirty="0">
              <a:latin typeface="Tahoma" pitchFamily="34" charset="0"/>
            </a:endParaRP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952500" y="4086408"/>
            <a:ext cx="327660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Tuntutan</a:t>
            </a:r>
            <a:endParaRPr lang="en-US" sz="2400" dirty="0"/>
          </a:p>
          <a:p>
            <a:pPr>
              <a:spcBef>
                <a:spcPct val="50000"/>
              </a:spcBef>
            </a:pPr>
            <a:r>
              <a:rPr lang="en-US" sz="2400" b="0" dirty="0" err="1">
                <a:latin typeface="Tahoma" pitchFamily="34" charset="0"/>
              </a:rPr>
              <a:t>Hilangnya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sesuatu</a:t>
            </a:r>
            <a:r>
              <a:rPr lang="en-US" sz="2400" b="0" dirty="0">
                <a:latin typeface="Tahoma" pitchFamily="34" charset="0"/>
              </a:rPr>
              <a:t> yang </a:t>
            </a:r>
            <a:r>
              <a:rPr lang="en-US" sz="2400" b="0" dirty="0" err="1">
                <a:latin typeface="Tahoma" pitchFamily="34" charset="0"/>
              </a:rPr>
              <a:t>diinginkan</a:t>
            </a:r>
            <a:endParaRPr lang="en-US" sz="2400" b="0" dirty="0">
              <a:latin typeface="Tahoma" pitchFamily="34" charset="0"/>
            </a:endParaRPr>
          </a:p>
        </p:txBody>
      </p:sp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2005 Prentice Hall Inc. All rights reserved.</a:t>
            </a: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3762530" y="419100"/>
            <a:ext cx="4695669" cy="68580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err="1" smtClean="0">
                <a:ea typeface="+mj-ea"/>
                <a:cs typeface="+mj-cs"/>
              </a:rPr>
              <a:t>Sumber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 err="1" smtClean="0">
                <a:ea typeface="+mj-ea"/>
                <a:cs typeface="+mj-cs"/>
              </a:rPr>
              <a:t>Potensial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 err="1" smtClean="0">
                <a:ea typeface="+mj-ea"/>
                <a:cs typeface="+mj-cs"/>
              </a:rPr>
              <a:t>Tekanan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 err="1" smtClean="0">
                <a:ea typeface="+mj-ea"/>
                <a:cs typeface="+mj-cs"/>
              </a:rPr>
              <a:t>Kerja</a:t>
            </a:r>
            <a:r>
              <a:rPr lang="en-US" dirty="0" smtClean="0">
                <a:ea typeface="+mj-ea"/>
                <a:cs typeface="+mj-cs"/>
              </a:rPr>
              <a:t> 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54175"/>
            <a:ext cx="6247151" cy="42369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eaLnBrk="1" hangingPunct="1">
              <a:spcBef>
                <a:spcPct val="40000"/>
              </a:spcBef>
              <a:buNone/>
            </a:pPr>
            <a:r>
              <a:rPr lang="en-US" dirty="0" err="1" smtClean="0">
                <a:ea typeface="ＭＳ Ｐゴシック" pitchFamily="34" charset="-128"/>
              </a:rPr>
              <a:t>Faktor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Lingkungan</a:t>
            </a:r>
            <a:endParaRPr lang="en-US" dirty="0" smtClean="0">
              <a:ea typeface="ＭＳ Ｐゴシック" pitchFamily="34" charset="-128"/>
            </a:endParaRPr>
          </a:p>
          <a:p>
            <a:pPr marL="914400" lvl="1" indent="-457200" eaLnBrk="1" hangingPunct="1">
              <a:spcBef>
                <a:spcPct val="40000"/>
              </a:spcBef>
              <a:buFontTx/>
              <a:buAutoNum type="arabicPeriod"/>
            </a:pPr>
            <a:r>
              <a:rPr lang="en-US" dirty="0" err="1" smtClean="0">
                <a:ea typeface="ＭＳ Ｐゴシック" pitchFamily="34" charset="-128"/>
              </a:rPr>
              <a:t>Ketidakpastian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ekonomi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dalam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siklus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bisnis</a:t>
            </a:r>
            <a:r>
              <a:rPr lang="en-US" dirty="0" smtClean="0">
                <a:ea typeface="ＭＳ Ｐゴシック" pitchFamily="34" charset="-128"/>
              </a:rPr>
              <a:t>.</a:t>
            </a:r>
          </a:p>
          <a:p>
            <a:pPr marL="914400" lvl="1" indent="-457200" eaLnBrk="1" hangingPunct="1">
              <a:spcBef>
                <a:spcPct val="40000"/>
              </a:spcBef>
              <a:buFontTx/>
              <a:buAutoNum type="arabicPeriod"/>
            </a:pPr>
            <a:r>
              <a:rPr lang="en-US" dirty="0" err="1" smtClean="0">
                <a:ea typeface="ＭＳ Ｐゴシック" pitchFamily="34" charset="-128"/>
              </a:rPr>
              <a:t>Ketidakpastian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sistem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politik</a:t>
            </a:r>
            <a:r>
              <a:rPr lang="en-US" dirty="0" smtClean="0">
                <a:ea typeface="ＭＳ Ｐゴシック" pitchFamily="34" charset="-128"/>
              </a:rPr>
              <a:t>.</a:t>
            </a:r>
          </a:p>
          <a:p>
            <a:pPr marL="914400" lvl="1" indent="-457200" eaLnBrk="1" hangingPunct="1">
              <a:spcBef>
                <a:spcPct val="40000"/>
              </a:spcBef>
              <a:buFontTx/>
              <a:buAutoNum type="arabicPeriod"/>
            </a:pPr>
            <a:r>
              <a:rPr lang="en-US" dirty="0" err="1" smtClean="0">
                <a:ea typeface="ＭＳ Ｐゴシック" pitchFamily="34" charset="-128"/>
              </a:rPr>
              <a:t>Ketidakpastian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teknologi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dalam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hal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inovasi</a:t>
            </a:r>
            <a:r>
              <a:rPr lang="en-US" dirty="0" smtClean="0">
                <a:ea typeface="ＭＳ Ｐゴシック" pitchFamily="34" charset="-128"/>
              </a:rPr>
              <a:t>.</a:t>
            </a:r>
          </a:p>
          <a:p>
            <a:pPr marL="914400" lvl="1" indent="-457200" eaLnBrk="1" hangingPunct="1">
              <a:spcBef>
                <a:spcPct val="40000"/>
              </a:spcBef>
              <a:buFontTx/>
              <a:buAutoNum type="arabicPeriod"/>
            </a:pPr>
            <a:r>
              <a:rPr lang="en-US" dirty="0" err="1" smtClean="0">
                <a:ea typeface="ＭＳ Ｐゴシック" pitchFamily="34" charset="-128"/>
              </a:rPr>
              <a:t>Adanya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ancaman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terhadap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keamanan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secara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fisik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21509" name="Picture 4" descr="j02596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3320" y="5021704"/>
            <a:ext cx="1540093" cy="115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2005 Prentice Hall Inc. All rights reserved.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3822492" y="419100"/>
            <a:ext cx="4635707" cy="68580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err="1" smtClean="0">
                <a:ea typeface="+mj-ea"/>
                <a:cs typeface="+mj-cs"/>
              </a:rPr>
              <a:t>Sumber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 err="1" smtClean="0">
                <a:ea typeface="+mj-ea"/>
                <a:cs typeface="+mj-cs"/>
              </a:rPr>
              <a:t>Potensial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 err="1" smtClean="0">
                <a:ea typeface="+mj-ea"/>
                <a:cs typeface="+mj-cs"/>
              </a:rPr>
              <a:t>Tekanan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 err="1" smtClean="0">
                <a:ea typeface="+mj-ea"/>
                <a:cs typeface="+mj-cs"/>
              </a:rPr>
              <a:t>Kerja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err="1" smtClean="0">
                <a:ea typeface="ＭＳ Ｐゴシック" pitchFamily="34" charset="-128"/>
              </a:rPr>
              <a:t>Faktor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Organisasi</a:t>
            </a:r>
            <a:endParaRPr lang="en-US" dirty="0" smtClean="0">
              <a:ea typeface="ＭＳ Ｐゴシック" pitchFamily="34" charset="-128"/>
            </a:endParaRPr>
          </a:p>
          <a:p>
            <a:pPr marL="914400" lvl="1" indent="-457200" eaLnBrk="1" hangingPunct="1">
              <a:spcBef>
                <a:spcPct val="50000"/>
              </a:spcBef>
              <a:buFontTx/>
              <a:buAutoNum type="arabicPeriod" startAt="5"/>
            </a:pPr>
            <a:r>
              <a:rPr lang="en-US" dirty="0" err="1" smtClean="0">
                <a:ea typeface="ＭＳ Ｐゴシック" pitchFamily="34" charset="-128"/>
              </a:rPr>
              <a:t>Tuntutan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tugas</a:t>
            </a:r>
            <a:r>
              <a:rPr lang="en-US" dirty="0" smtClean="0">
                <a:ea typeface="ＭＳ Ｐゴシック" pitchFamily="34" charset="-128"/>
              </a:rPr>
              <a:t> yang </a:t>
            </a:r>
            <a:r>
              <a:rPr lang="en-US" dirty="0" err="1" smtClean="0">
                <a:ea typeface="ＭＳ Ｐゴシック" pitchFamily="34" charset="-128"/>
              </a:rPr>
              <a:t>berhubungan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dengan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pekerjaan</a:t>
            </a:r>
            <a:r>
              <a:rPr lang="en-US" dirty="0" smtClean="0">
                <a:ea typeface="ＭＳ Ｐゴシック" pitchFamily="34" charset="-128"/>
              </a:rPr>
              <a:t>.</a:t>
            </a:r>
          </a:p>
          <a:p>
            <a:pPr marL="914400" lvl="1" indent="-457200" eaLnBrk="1" hangingPunct="1">
              <a:spcBef>
                <a:spcPct val="50000"/>
              </a:spcBef>
              <a:buFontTx/>
              <a:buAutoNum type="arabicPeriod" startAt="5"/>
            </a:pPr>
            <a:r>
              <a:rPr lang="en-US" dirty="0" err="1" smtClean="0">
                <a:ea typeface="ＭＳ Ｐゴシック" pitchFamily="34" charset="-128"/>
              </a:rPr>
              <a:t>Peran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tuntutan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fungsional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dalam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organisasi</a:t>
            </a:r>
            <a:r>
              <a:rPr lang="en-US" dirty="0" smtClean="0">
                <a:ea typeface="ＭＳ Ｐゴシック" pitchFamily="34" charset="-128"/>
              </a:rPr>
              <a:t>.</a:t>
            </a:r>
          </a:p>
          <a:p>
            <a:pPr marL="914400" lvl="1" indent="-457200" eaLnBrk="1" hangingPunct="1">
              <a:spcBef>
                <a:spcPct val="50000"/>
              </a:spcBef>
              <a:buFontTx/>
              <a:buAutoNum type="arabicPeriod" startAt="5"/>
            </a:pPr>
            <a:r>
              <a:rPr lang="en-US" dirty="0" err="1" smtClean="0">
                <a:ea typeface="ＭＳ Ｐゴシック" pitchFamily="34" charset="-128"/>
              </a:rPr>
              <a:t>Tuntutan</a:t>
            </a:r>
            <a:r>
              <a:rPr lang="en-US" dirty="0" smtClean="0">
                <a:ea typeface="ＭＳ Ｐゴシック" pitchFamily="34" charset="-128"/>
              </a:rPr>
              <a:t> yang </a:t>
            </a:r>
            <a:r>
              <a:rPr lang="en-US" dirty="0" err="1" smtClean="0">
                <a:ea typeface="ＭＳ Ｐゴシック" pitchFamily="34" charset="-128"/>
              </a:rPr>
              <a:t>diciptakan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oleh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karyawan</a:t>
            </a:r>
            <a:r>
              <a:rPr lang="en-US" dirty="0" smtClean="0">
                <a:ea typeface="ＭＳ Ｐゴシック" pitchFamily="34" charset="-128"/>
              </a:rPr>
              <a:t> lain.</a:t>
            </a:r>
          </a:p>
          <a:p>
            <a:pPr marL="914400" lvl="1" indent="-457200" eaLnBrk="1" hangingPunct="1">
              <a:spcBef>
                <a:spcPct val="50000"/>
              </a:spcBef>
              <a:buFontTx/>
              <a:buAutoNum type="arabicPeriod" startAt="5"/>
            </a:pPr>
            <a:r>
              <a:rPr lang="en-US" dirty="0" err="1" smtClean="0">
                <a:ea typeface="ＭＳ Ｐゴシック" pitchFamily="34" charset="-128"/>
              </a:rPr>
              <a:t>Struktur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organisasi</a:t>
            </a:r>
            <a:r>
              <a:rPr lang="en-US" dirty="0" smtClean="0">
                <a:ea typeface="ＭＳ Ｐゴシック" pitchFamily="34" charset="-128"/>
              </a:rPr>
              <a:t> (</a:t>
            </a:r>
            <a:r>
              <a:rPr lang="en-US" dirty="0" err="1" smtClean="0">
                <a:ea typeface="ＭＳ Ｐゴシック" pitchFamily="34" charset="-128"/>
              </a:rPr>
              <a:t>aturan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dan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regulasi</a:t>
            </a:r>
            <a:r>
              <a:rPr lang="en-US" dirty="0" smtClean="0">
                <a:ea typeface="ＭＳ Ｐゴシック" pitchFamily="34" charset="-128"/>
              </a:rPr>
              <a:t>).</a:t>
            </a:r>
          </a:p>
          <a:p>
            <a:pPr marL="914400" lvl="1" indent="-457200" eaLnBrk="1" hangingPunct="1">
              <a:spcBef>
                <a:spcPct val="50000"/>
              </a:spcBef>
              <a:buFontTx/>
              <a:buAutoNum type="arabicPeriod" startAt="5"/>
            </a:pPr>
            <a:r>
              <a:rPr lang="en-US" dirty="0" err="1" smtClean="0">
                <a:ea typeface="ＭＳ Ｐゴシック" pitchFamily="34" charset="-128"/>
              </a:rPr>
              <a:t>Kepemimpinan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organisasi</a:t>
            </a:r>
            <a:r>
              <a:rPr lang="en-US" dirty="0" smtClean="0">
                <a:ea typeface="ＭＳ Ｐゴシック" pitchFamily="34" charset="-128"/>
              </a:rPr>
              <a:t> (</a:t>
            </a:r>
            <a:r>
              <a:rPr lang="en-US" dirty="0" err="1" smtClean="0">
                <a:ea typeface="ＭＳ Ｐゴシック" pitchFamily="34" charset="-128"/>
              </a:rPr>
              <a:t>gaya</a:t>
            </a:r>
            <a:r>
              <a:rPr lang="en-US" dirty="0" smtClean="0">
                <a:ea typeface="ＭＳ Ｐゴシック" pitchFamily="34" charset="-128"/>
              </a:rPr>
              <a:t> managerial).</a:t>
            </a:r>
          </a:p>
          <a:p>
            <a:pPr marL="914400" lvl="1" indent="-457200" eaLnBrk="1" hangingPunct="1">
              <a:spcBef>
                <a:spcPct val="50000"/>
              </a:spcBef>
              <a:buFontTx/>
              <a:buAutoNum type="arabicPeriod" startAt="5"/>
            </a:pPr>
            <a:r>
              <a:rPr lang="en-US" dirty="0" err="1" smtClean="0">
                <a:ea typeface="ＭＳ Ｐゴシック" pitchFamily="34" charset="-128"/>
              </a:rPr>
              <a:t>Tahap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kehidupan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organisasi</a:t>
            </a:r>
            <a:r>
              <a:rPr lang="en-US" dirty="0" smtClean="0">
                <a:ea typeface="ＭＳ Ｐゴシック" pitchFamily="34" charset="-128"/>
              </a:rPr>
              <a:t> (</a:t>
            </a:r>
            <a:r>
              <a:rPr lang="en-US" dirty="0" err="1" smtClean="0">
                <a:ea typeface="ＭＳ Ｐゴシック" pitchFamily="34" charset="-128"/>
              </a:rPr>
              <a:t>pertumbuhan</a:t>
            </a:r>
            <a:r>
              <a:rPr lang="en-US" dirty="0" smtClean="0">
                <a:ea typeface="ＭＳ Ｐゴシック" pitchFamily="34" charset="-128"/>
              </a:rPr>
              <a:t>, </a:t>
            </a:r>
            <a:r>
              <a:rPr lang="en-US" dirty="0" err="1" smtClean="0">
                <a:ea typeface="ＭＳ Ｐゴシック" pitchFamily="34" charset="-128"/>
              </a:rPr>
              <a:t>stabilitas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atau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penurunan</a:t>
            </a:r>
            <a:r>
              <a:rPr lang="en-US" dirty="0" smtClean="0">
                <a:ea typeface="ＭＳ Ｐゴシック" pitchFamily="34" charset="-128"/>
              </a:rPr>
              <a:t>).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2005 Prentice Hall Inc. All rights reserved.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7345" y="419100"/>
            <a:ext cx="4845570" cy="68580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err="1" smtClean="0">
                <a:ea typeface="+mj-ea"/>
                <a:cs typeface="+mj-cs"/>
              </a:rPr>
              <a:t>Sumber</a:t>
            </a:r>
            <a:r>
              <a:rPr lang="en-US" b="1" dirty="0" smtClean="0">
                <a:ea typeface="+mj-ea"/>
                <a:cs typeface="+mj-cs"/>
              </a:rPr>
              <a:t> </a:t>
            </a:r>
            <a:r>
              <a:rPr lang="en-US" b="1" dirty="0" err="1" smtClean="0">
                <a:ea typeface="+mj-ea"/>
                <a:cs typeface="+mj-cs"/>
              </a:rPr>
              <a:t>Potensial</a:t>
            </a:r>
            <a:r>
              <a:rPr lang="en-US" b="1" dirty="0" smtClean="0">
                <a:ea typeface="+mj-ea"/>
                <a:cs typeface="+mj-cs"/>
              </a:rPr>
              <a:t> </a:t>
            </a:r>
            <a:r>
              <a:rPr lang="en-US" b="1" dirty="0" err="1" smtClean="0">
                <a:ea typeface="+mj-ea"/>
                <a:cs typeface="+mj-cs"/>
              </a:rPr>
              <a:t>Tekanan</a:t>
            </a:r>
            <a:r>
              <a:rPr lang="en-US" b="1" dirty="0" smtClean="0">
                <a:ea typeface="+mj-ea"/>
                <a:cs typeface="+mj-cs"/>
              </a:rPr>
              <a:t> </a:t>
            </a:r>
            <a:r>
              <a:rPr lang="en-US" b="1" dirty="0" err="1" smtClean="0">
                <a:ea typeface="+mj-ea"/>
                <a:cs typeface="+mj-cs"/>
              </a:rPr>
              <a:t>Kerja</a:t>
            </a:r>
            <a:endParaRPr lang="en-US" b="1" dirty="0" smtClean="0">
              <a:ea typeface="+mj-ea"/>
              <a:cs typeface="+mj-cs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30000"/>
              </a:spcBef>
            </a:pPr>
            <a:r>
              <a:rPr lang="en-US" sz="2000" b="1" dirty="0" err="1" smtClean="0">
                <a:ea typeface="ＭＳ Ｐゴシック" pitchFamily="34" charset="-128"/>
              </a:rPr>
              <a:t>Faktor</a:t>
            </a:r>
            <a:r>
              <a:rPr lang="en-US" sz="2000" b="1" dirty="0" smtClean="0">
                <a:ea typeface="ＭＳ Ｐゴシック" pitchFamily="34" charset="-128"/>
              </a:rPr>
              <a:t> </a:t>
            </a:r>
            <a:r>
              <a:rPr lang="en-US" sz="2000" b="1" dirty="0" err="1" smtClean="0">
                <a:ea typeface="ＭＳ Ｐゴシック" pitchFamily="34" charset="-128"/>
              </a:rPr>
              <a:t>Individu</a:t>
            </a:r>
            <a:endParaRPr lang="en-US" sz="2000" b="1" dirty="0" smtClean="0">
              <a:ea typeface="ＭＳ Ｐゴシック" pitchFamily="34" charset="-128"/>
            </a:endParaRPr>
          </a:p>
          <a:p>
            <a:pPr marL="914400" lvl="1" indent="-457200">
              <a:spcBef>
                <a:spcPct val="30000"/>
              </a:spcBef>
            </a:pPr>
            <a:r>
              <a:rPr lang="en-US" sz="2000" dirty="0" err="1" smtClean="0">
                <a:ea typeface="ＭＳ Ｐゴシック" pitchFamily="34" charset="-128"/>
              </a:rPr>
              <a:t>Hubungan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pribadi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dan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keluarga</a:t>
            </a:r>
            <a:r>
              <a:rPr lang="en-US" sz="2000" dirty="0" smtClean="0">
                <a:ea typeface="ＭＳ Ｐゴシック" pitchFamily="34" charset="-128"/>
              </a:rPr>
              <a:t>.</a:t>
            </a:r>
            <a:endParaRPr lang="id-ID" sz="2000" dirty="0" smtClean="0">
              <a:ea typeface="ＭＳ Ｐゴシック" pitchFamily="34" charset="-128"/>
            </a:endParaRPr>
          </a:p>
          <a:p>
            <a:pPr marL="914400" lvl="1" indent="-457200">
              <a:spcBef>
                <a:spcPct val="30000"/>
              </a:spcBef>
            </a:pPr>
            <a:r>
              <a:rPr lang="en-US" sz="2000" dirty="0" err="1" smtClean="0">
                <a:ea typeface="ＭＳ Ｐゴシック" pitchFamily="34" charset="-128"/>
              </a:rPr>
              <a:t>Masalah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ekonomi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karena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pengeluaran</a:t>
            </a:r>
            <a:r>
              <a:rPr lang="en-US" sz="2000" dirty="0" smtClean="0">
                <a:ea typeface="ＭＳ Ｐゴシック" pitchFamily="34" charset="-128"/>
              </a:rPr>
              <a:t> yang </a:t>
            </a:r>
            <a:r>
              <a:rPr lang="en-US" sz="2000" dirty="0" err="1" smtClean="0">
                <a:ea typeface="ＭＳ Ｐゴシック" pitchFamily="34" charset="-128"/>
              </a:rPr>
              <a:t>berlebihan</a:t>
            </a:r>
            <a:r>
              <a:rPr lang="en-US" sz="2000" dirty="0" smtClean="0">
                <a:ea typeface="ＭＳ Ｐゴシック" pitchFamily="34" charset="-128"/>
              </a:rPr>
              <a:t>.</a:t>
            </a:r>
            <a:endParaRPr lang="id-ID" sz="2000" dirty="0" smtClean="0">
              <a:ea typeface="ＭＳ Ｐゴシック" pitchFamily="34" charset="-128"/>
            </a:endParaRPr>
          </a:p>
          <a:p>
            <a:pPr marL="914400" lvl="1" indent="-457200">
              <a:spcBef>
                <a:spcPct val="30000"/>
              </a:spcBef>
            </a:pPr>
            <a:r>
              <a:rPr lang="en-US" sz="2000" dirty="0" err="1" smtClean="0">
                <a:ea typeface="ＭＳ Ｐゴシック" pitchFamily="34" charset="-128"/>
              </a:rPr>
              <a:t>Masalah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kecenderungan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dasar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seseorang</a:t>
            </a:r>
            <a:r>
              <a:rPr lang="en-US" sz="2000" dirty="0" smtClean="0">
                <a:ea typeface="ＭＳ Ｐゴシック" pitchFamily="34" charset="-128"/>
              </a:rPr>
              <a:t>. </a:t>
            </a:r>
            <a:endParaRPr lang="id-ID" sz="2000" dirty="0" smtClean="0">
              <a:ea typeface="ＭＳ Ｐゴシック" pitchFamily="34" charset="-128"/>
            </a:endParaRPr>
          </a:p>
          <a:p>
            <a:pPr marL="914400" lvl="1" indent="-457200" eaLnBrk="1" hangingPunct="1">
              <a:spcBef>
                <a:spcPct val="30000"/>
              </a:spcBef>
              <a:buNone/>
            </a:pP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spcBef>
                <a:spcPct val="30000"/>
              </a:spcBef>
            </a:pPr>
            <a:r>
              <a:rPr lang="en-US" sz="2000" b="1" dirty="0" err="1" smtClean="0">
                <a:ea typeface="ＭＳ Ｐゴシック" pitchFamily="34" charset="-128"/>
              </a:rPr>
              <a:t>Perbedaan</a:t>
            </a:r>
            <a:r>
              <a:rPr lang="en-US" sz="2000" b="1" dirty="0" smtClean="0">
                <a:ea typeface="ＭＳ Ｐゴシック" pitchFamily="34" charset="-128"/>
              </a:rPr>
              <a:t> Individual</a:t>
            </a:r>
          </a:p>
          <a:p>
            <a:pPr marL="914400" lvl="1" indent="-457200">
              <a:spcBef>
                <a:spcPct val="30000"/>
              </a:spcBef>
            </a:pPr>
            <a:r>
              <a:rPr lang="en-US" sz="2000" dirty="0" err="1" smtClean="0">
                <a:ea typeface="ＭＳ Ｐゴシック" pitchFamily="34" charset="-128"/>
              </a:rPr>
              <a:t>Berbagai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persepsi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tentang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bagaimana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realitas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akan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mempengaruhi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masa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depan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individu</a:t>
            </a:r>
            <a:r>
              <a:rPr lang="en-US" sz="2000" dirty="0" smtClean="0">
                <a:ea typeface="ＭＳ Ｐゴシック" pitchFamily="34" charset="-128"/>
              </a:rPr>
              <a:t>.</a:t>
            </a:r>
            <a:endParaRPr lang="id-ID" sz="2000" dirty="0" smtClean="0">
              <a:ea typeface="ＭＳ Ｐゴシック" pitchFamily="34" charset="-128"/>
            </a:endParaRPr>
          </a:p>
          <a:p>
            <a:pPr marL="914400" lvl="1" indent="-457200">
              <a:spcBef>
                <a:spcPct val="30000"/>
              </a:spcBef>
            </a:pPr>
            <a:r>
              <a:rPr lang="en-US" sz="2000" dirty="0" err="1" smtClean="0">
                <a:ea typeface="ＭＳ Ｐゴシック" pitchFamily="34" charset="-128"/>
              </a:rPr>
              <a:t>Pengalaman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kerja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berhubungan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negatif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dengan</a:t>
            </a:r>
            <a:r>
              <a:rPr lang="en-US" sz="2000" dirty="0" smtClean="0">
                <a:ea typeface="ＭＳ Ｐゴシック" pitchFamily="34" charset="-128"/>
              </a:rPr>
              <a:t> stress </a:t>
            </a:r>
            <a:r>
              <a:rPr lang="en-US" sz="2000" dirty="0" err="1" smtClean="0">
                <a:ea typeface="ＭＳ Ｐゴシック" pitchFamily="34" charset="-128"/>
              </a:rPr>
              <a:t>kerja</a:t>
            </a:r>
            <a:endParaRPr lang="id-ID" sz="2000" dirty="0" smtClean="0">
              <a:ea typeface="ＭＳ Ｐゴシック" pitchFamily="34" charset="-128"/>
            </a:endParaRPr>
          </a:p>
          <a:p>
            <a:pPr marL="914400" lvl="1" indent="-457200">
              <a:spcBef>
                <a:spcPct val="30000"/>
              </a:spcBef>
            </a:pPr>
            <a:r>
              <a:rPr lang="en-US" sz="2000" dirty="0" err="1" smtClean="0">
                <a:ea typeface="ＭＳ Ｐゴシック" pitchFamily="34" charset="-128"/>
              </a:rPr>
              <a:t>Dukungan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sosial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mengurangi</a:t>
            </a:r>
            <a:r>
              <a:rPr lang="en-US" sz="2000" dirty="0" smtClean="0">
                <a:ea typeface="ＭＳ Ｐゴシック" pitchFamily="34" charset="-128"/>
              </a:rPr>
              <a:t> stress </a:t>
            </a:r>
            <a:r>
              <a:rPr lang="en-US" sz="2000" dirty="0" err="1" smtClean="0">
                <a:ea typeface="ＭＳ Ｐゴシック" pitchFamily="34" charset="-128"/>
              </a:rPr>
              <a:t>kerja</a:t>
            </a:r>
            <a:endParaRPr lang="id-ID" sz="2000" dirty="0" smtClean="0">
              <a:ea typeface="ＭＳ Ｐゴシック" pitchFamily="34" charset="-128"/>
            </a:endParaRPr>
          </a:p>
          <a:p>
            <a:pPr marL="914400" lvl="1" indent="-457200">
              <a:spcBef>
                <a:spcPct val="30000"/>
              </a:spcBef>
            </a:pPr>
            <a:r>
              <a:rPr lang="en-US" sz="2000" dirty="0" err="1" smtClean="0">
                <a:ea typeface="ＭＳ Ｐゴシック" pitchFamily="34" charset="-128"/>
              </a:rPr>
              <a:t>Lokus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kendali</a:t>
            </a:r>
            <a:r>
              <a:rPr lang="en-US" sz="2000" dirty="0" smtClean="0">
                <a:ea typeface="ＭＳ Ｐゴシック" pitchFamily="34" charset="-128"/>
              </a:rPr>
              <a:t> internal </a:t>
            </a:r>
            <a:r>
              <a:rPr lang="en-US" sz="2000" dirty="0" err="1" smtClean="0">
                <a:ea typeface="ＭＳ Ｐゴシック" pitchFamily="34" charset="-128"/>
              </a:rPr>
              <a:t>dipersepsikan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bahwa</a:t>
            </a:r>
            <a:r>
              <a:rPr lang="en-US" sz="2000" dirty="0" smtClean="0">
                <a:ea typeface="ＭＳ Ｐゴシック" pitchFamily="34" charset="-128"/>
              </a:rPr>
              <a:t> stress </a:t>
            </a:r>
            <a:r>
              <a:rPr lang="en-US" sz="2000" dirty="0" err="1" smtClean="0">
                <a:ea typeface="ＭＳ Ｐゴシック" pitchFamily="34" charset="-128"/>
              </a:rPr>
              <a:t>kerja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lebih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rendah</a:t>
            </a:r>
            <a:r>
              <a:rPr lang="en-US" sz="2000" dirty="0" smtClean="0">
                <a:ea typeface="ＭＳ Ｐゴシック" pitchFamily="34" charset="-128"/>
              </a:rPr>
              <a:t>.</a:t>
            </a:r>
            <a:endParaRPr lang="id-ID" sz="2000" dirty="0" smtClean="0">
              <a:ea typeface="ＭＳ Ｐゴシック" pitchFamily="34" charset="-128"/>
            </a:endParaRPr>
          </a:p>
          <a:p>
            <a:pPr marL="914400" lvl="1" indent="-457200">
              <a:spcBef>
                <a:spcPct val="30000"/>
              </a:spcBef>
            </a:pPr>
            <a:r>
              <a:rPr lang="en-US" sz="2000" dirty="0" err="1" smtClean="0">
                <a:ea typeface="ＭＳ Ｐゴシック" pitchFamily="34" charset="-128"/>
              </a:rPr>
              <a:t>Perasaan</a:t>
            </a:r>
            <a:r>
              <a:rPr lang="en-US" sz="2000" dirty="0" smtClean="0">
                <a:ea typeface="ＭＳ Ｐゴシック" pitchFamily="34" charset="-128"/>
              </a:rPr>
              <a:t> yang </a:t>
            </a:r>
            <a:r>
              <a:rPr lang="en-US" sz="2000" dirty="0" err="1" smtClean="0">
                <a:ea typeface="ＭＳ Ｐゴシック" pitchFamily="34" charset="-128"/>
              </a:rPr>
              <a:t>kuat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mengenai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kemampuan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diri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akan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mengurangi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tekanan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kerja</a:t>
            </a:r>
            <a:endParaRPr lang="en-US" sz="2000" dirty="0" smtClean="0">
              <a:ea typeface="ＭＳ Ｐゴシック" pitchFamily="34" charset="-128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190</TotalTime>
  <Words>984</Words>
  <Application>Microsoft Macintosh PowerPoint</Application>
  <PresentationFormat>On-screen Show (4:3)</PresentationFormat>
  <Paragraphs>178</Paragraphs>
  <Slides>27</Slides>
  <Notes>0</Notes>
  <HiddenSlides>0</HiddenSlides>
  <MMClips>19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Office Theme</vt:lpstr>
      <vt:lpstr>Microsoft ClipArt Gallery</vt:lpstr>
      <vt:lpstr>Photo Editor Photo</vt:lpstr>
      <vt:lpstr>PowerPoint Presentation</vt:lpstr>
      <vt:lpstr>PowerPoint Presentation</vt:lpstr>
      <vt:lpstr>PowerPoint Presentation</vt:lpstr>
      <vt:lpstr>Sasaran Strategi SDM</vt:lpstr>
      <vt:lpstr>PowerPoint Presentation</vt:lpstr>
      <vt:lpstr>Tekanan Kerja dan Managemennya</vt:lpstr>
      <vt:lpstr>Sumber Potensial Tekanan Kerja </vt:lpstr>
      <vt:lpstr>Sumber Potensial Tekanan Kerja</vt:lpstr>
      <vt:lpstr>Sumber Potensial Tekanan Kerja</vt:lpstr>
      <vt:lpstr>Konsekuensi Tekanan Kerja</vt:lpstr>
      <vt:lpstr>Model Tekanan Kerja</vt:lpstr>
      <vt:lpstr>Hubungan Terbalik-U antara Tekanan dan Kenerja</vt:lpstr>
      <vt:lpstr>Mengelola Stress</vt:lpstr>
      <vt:lpstr>Mengelola Stress</vt:lpstr>
      <vt:lpstr>Question?</vt:lpstr>
      <vt:lpstr>Job Design</vt:lpstr>
      <vt:lpstr>Job Specialization </vt:lpstr>
      <vt:lpstr>Job Expansion</vt:lpstr>
      <vt:lpstr>Job Expansion</vt:lpstr>
      <vt:lpstr>Job Expansion</vt:lpstr>
      <vt:lpstr>Job Expansion</vt:lpstr>
      <vt:lpstr>Job Expansion</vt:lpstr>
      <vt:lpstr>Self-Directed Teams</vt:lpstr>
      <vt:lpstr>Kontinum Rancangan Kerja</vt:lpstr>
      <vt:lpstr>Komponen Psikologi</vt:lpstr>
      <vt:lpstr>Motivasi dan Uang</vt:lpstr>
      <vt:lpstr>Ergonomics</vt:lpstr>
    </vt:vector>
  </TitlesOfParts>
  <Company>itb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astadi pangarso</dc:creator>
  <cp:lastModifiedBy>astadi pangarso</cp:lastModifiedBy>
  <cp:revision>20</cp:revision>
  <dcterms:created xsi:type="dcterms:W3CDTF">2014-10-03T11:22:19Z</dcterms:created>
  <dcterms:modified xsi:type="dcterms:W3CDTF">2014-10-30T06:25:44Z</dcterms:modified>
</cp:coreProperties>
</file>