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E787-AB57-433B-8D26-4DA1C22C46F5}" type="datetimeFigureOut">
              <a:rPr lang="en-AU" smtClean="0"/>
              <a:t>13/05/2016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1832-78FB-4EE4-BCA3-AE81D308A73A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22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E787-AB57-433B-8D26-4DA1C22C46F5}" type="datetimeFigureOut">
              <a:rPr lang="en-AU" smtClean="0"/>
              <a:t>13/05/2016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1832-78FB-4EE4-BCA3-AE81D308A7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923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E787-AB57-433B-8D26-4DA1C22C46F5}" type="datetimeFigureOut">
              <a:rPr lang="en-AU" smtClean="0"/>
              <a:t>13/05/2016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1832-78FB-4EE4-BCA3-AE81D308A7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540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E787-AB57-433B-8D26-4DA1C22C46F5}" type="datetimeFigureOut">
              <a:rPr lang="en-AU" smtClean="0"/>
              <a:t>13/05/2016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1832-78FB-4EE4-BCA3-AE81D308A7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638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E787-AB57-433B-8D26-4DA1C22C46F5}" type="datetimeFigureOut">
              <a:rPr lang="en-AU" smtClean="0"/>
              <a:t>13/05/2016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1832-78FB-4EE4-BCA3-AE81D308A73A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50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E787-AB57-433B-8D26-4DA1C22C46F5}" type="datetimeFigureOut">
              <a:rPr lang="en-AU" smtClean="0"/>
              <a:t>13/05/2016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1832-78FB-4EE4-BCA3-AE81D308A7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806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E787-AB57-433B-8D26-4DA1C22C46F5}" type="datetimeFigureOut">
              <a:rPr lang="en-AU" smtClean="0"/>
              <a:t>13/05/2016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1832-78FB-4EE4-BCA3-AE81D308A7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880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E787-AB57-433B-8D26-4DA1C22C46F5}" type="datetimeFigureOut">
              <a:rPr lang="en-AU" smtClean="0"/>
              <a:t>13/05/2016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1832-78FB-4EE4-BCA3-AE81D308A7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630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E787-AB57-433B-8D26-4DA1C22C46F5}" type="datetimeFigureOut">
              <a:rPr lang="en-AU" smtClean="0"/>
              <a:t>13/05/2016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1832-78FB-4EE4-BCA3-AE81D308A7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239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284E787-AB57-433B-8D26-4DA1C22C46F5}" type="datetimeFigureOut">
              <a:rPr lang="en-AU" smtClean="0"/>
              <a:t>13/05/2016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721832-78FB-4EE4-BCA3-AE81D308A7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5104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E787-AB57-433B-8D26-4DA1C22C46F5}" type="datetimeFigureOut">
              <a:rPr lang="en-AU" smtClean="0"/>
              <a:t>13/05/2016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1832-78FB-4EE4-BCA3-AE81D308A7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385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284E787-AB57-433B-8D26-4DA1C22C46F5}" type="datetimeFigureOut">
              <a:rPr lang="en-AU" smtClean="0"/>
              <a:t>13/05/2016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7721832-78FB-4EE4-BCA3-AE81D308A73A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99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Internal Forces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 smtClean="0"/>
          </a:p>
          <a:p>
            <a:pPr algn="r"/>
            <a:r>
              <a:rPr lang="en-AU" dirty="0" smtClean="0"/>
              <a:t>Week #9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7436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275007" y="1983346"/>
            <a:ext cx="73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Determine the normal force, shear force, and bending moment at </a:t>
            </a:r>
            <a:r>
              <a:rPr lang="en-AU" i="1" dirty="0"/>
              <a:t>C</a:t>
            </a:r>
          </a:p>
          <a:p>
            <a:r>
              <a:rPr lang="en-AU" dirty="0"/>
              <a:t>of the beam in Fig. 7–5</a:t>
            </a:r>
            <a:r>
              <a:rPr lang="en-AU" i="1" dirty="0"/>
              <a:t>a</a:t>
            </a:r>
            <a:r>
              <a:rPr lang="en-AU" dirty="0"/>
              <a:t>.</a:t>
            </a:r>
            <a:endParaRPr lang="en-AU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76" y="3084514"/>
            <a:ext cx="3810532" cy="254353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41" y="3084514"/>
            <a:ext cx="4601217" cy="20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5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67" y="1265257"/>
            <a:ext cx="9620977" cy="383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1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06" y="1057071"/>
            <a:ext cx="7109972" cy="334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262129" y="1983346"/>
            <a:ext cx="6928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Determine the normal force, shear force, and bending moment acting</a:t>
            </a:r>
          </a:p>
          <a:p>
            <a:r>
              <a:rPr lang="en-AU" dirty="0"/>
              <a:t>at point </a:t>
            </a:r>
            <a:r>
              <a:rPr lang="en-AU" i="1" dirty="0"/>
              <a:t>B </a:t>
            </a:r>
            <a:r>
              <a:rPr lang="en-AU" dirty="0"/>
              <a:t>of the two-member frame shown in Fig. 7–6</a:t>
            </a:r>
            <a:r>
              <a:rPr lang="en-AU" i="1" dirty="0"/>
              <a:t>a</a:t>
            </a:r>
            <a:r>
              <a:rPr lang="en-AU" dirty="0"/>
              <a:t>.</a:t>
            </a:r>
            <a:endParaRPr lang="en-AU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46" y="2719829"/>
            <a:ext cx="3472380" cy="356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4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98" y="235808"/>
            <a:ext cx="6244746" cy="26748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51" y="2770568"/>
            <a:ext cx="3457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7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077" y="3015704"/>
            <a:ext cx="7074852" cy="292145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12" y="491836"/>
            <a:ext cx="5397582" cy="213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2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Problems</a:t>
            </a:r>
            <a:endParaRPr lang="en-AU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206828"/>
            <a:ext cx="4467849" cy="319132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487" y="2206828"/>
            <a:ext cx="4363059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Problems</a:t>
            </a:r>
            <a:endParaRPr lang="en-AU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416937"/>
            <a:ext cx="4448796" cy="284837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767" y="2416937"/>
            <a:ext cx="4458322" cy="297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Internal Forces Developed in</a:t>
            </a:r>
            <a:br>
              <a:rPr lang="en-AU" dirty="0"/>
            </a:br>
            <a:r>
              <a:rPr lang="en-AU" dirty="0"/>
              <a:t>Structural Members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7735" y="2305318"/>
            <a:ext cx="8809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To design a structural or mechanical member it is necessary to know </a:t>
            </a:r>
            <a:r>
              <a:rPr lang="en-AU" sz="2400" dirty="0" smtClean="0"/>
              <a:t>the loading </a:t>
            </a:r>
            <a:r>
              <a:rPr lang="en-AU" sz="2400" dirty="0"/>
              <a:t>acting within the member in order to be sure the material </a:t>
            </a:r>
            <a:r>
              <a:rPr lang="en-AU" sz="2400" dirty="0" smtClean="0"/>
              <a:t>can resist </a:t>
            </a:r>
            <a:r>
              <a:rPr lang="en-AU" sz="2400" dirty="0"/>
              <a:t>this loading.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7735" y="3863663"/>
            <a:ext cx="8397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Internal loadings can be determined by using </a:t>
            </a:r>
            <a:r>
              <a:rPr lang="en-AU" sz="2400" dirty="0" smtClean="0"/>
              <a:t>the </a:t>
            </a:r>
            <a:r>
              <a:rPr lang="en-AU" sz="2400" i="1" dirty="0" smtClean="0"/>
              <a:t>method </a:t>
            </a:r>
            <a:r>
              <a:rPr lang="en-AU" sz="2400" i="1" dirty="0"/>
              <a:t>of sections</a:t>
            </a:r>
            <a:r>
              <a:rPr lang="en-A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97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27" y="2660209"/>
            <a:ext cx="3690839" cy="211803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12" y="2660209"/>
            <a:ext cx="6040418" cy="18883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5626" y="721217"/>
            <a:ext cx="91006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To illustrate this method, consider the cantilever </a:t>
            </a:r>
            <a:r>
              <a:rPr lang="en-AU" sz="2000" dirty="0" smtClean="0"/>
              <a:t>beam in </a:t>
            </a:r>
            <a:r>
              <a:rPr lang="en-AU" sz="2000" dirty="0"/>
              <a:t>(</a:t>
            </a:r>
            <a:r>
              <a:rPr lang="en-AU" sz="2000" i="1" dirty="0" smtClean="0"/>
              <a:t>a</a:t>
            </a:r>
            <a:r>
              <a:rPr lang="en-AU" sz="2000" dirty="0" smtClean="0"/>
              <a:t>)</a:t>
            </a:r>
          </a:p>
          <a:p>
            <a:endParaRPr lang="en-AU" sz="2000" dirty="0"/>
          </a:p>
          <a:p>
            <a:r>
              <a:rPr lang="en-AU" sz="2000" dirty="0"/>
              <a:t>If the internal loadings acting on the cross section at point </a:t>
            </a:r>
            <a:r>
              <a:rPr lang="en-AU" sz="2000" i="1" dirty="0"/>
              <a:t>B</a:t>
            </a:r>
          </a:p>
          <a:p>
            <a:r>
              <a:rPr lang="en-AU" sz="2000" dirty="0"/>
              <a:t>are to be determined, we must pass an imaginary section </a:t>
            </a:r>
            <a:r>
              <a:rPr lang="en-AU" sz="2000" i="1" dirty="0"/>
              <a:t>a–a </a:t>
            </a:r>
            <a:r>
              <a:rPr lang="en-AU" sz="2000" dirty="0"/>
              <a:t>perpendicular</a:t>
            </a:r>
          </a:p>
          <a:p>
            <a:r>
              <a:rPr lang="en-AU" sz="2000" dirty="0"/>
              <a:t>to the axis of the beam through point </a:t>
            </a:r>
            <a:r>
              <a:rPr lang="en-AU" sz="2000" i="1" dirty="0"/>
              <a:t>B </a:t>
            </a:r>
            <a:r>
              <a:rPr lang="en-AU" sz="2000" dirty="0"/>
              <a:t>and then separate the beam into</a:t>
            </a:r>
          </a:p>
          <a:p>
            <a:r>
              <a:rPr lang="en-AU" sz="2000" dirty="0"/>
              <a:t>two segments.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6372" y="4778248"/>
            <a:ext cx="9118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The force component </a:t>
            </a:r>
            <a:r>
              <a:rPr lang="en-AU" b="1" dirty="0" smtClean="0"/>
              <a:t>N</a:t>
            </a:r>
            <a:r>
              <a:rPr lang="en-AU" b="1" baseline="-25000" dirty="0" smtClean="0"/>
              <a:t>B</a:t>
            </a:r>
            <a:r>
              <a:rPr lang="en-AU" dirty="0" smtClean="0"/>
              <a:t> that </a:t>
            </a:r>
            <a:r>
              <a:rPr lang="en-AU" dirty="0"/>
              <a:t>acts </a:t>
            </a:r>
            <a:r>
              <a:rPr lang="en-AU" i="1" u="sng" dirty="0"/>
              <a:t>perpendicular</a:t>
            </a:r>
            <a:r>
              <a:rPr lang="en-AU" i="1" dirty="0"/>
              <a:t> </a:t>
            </a:r>
            <a:r>
              <a:rPr lang="en-AU" dirty="0"/>
              <a:t>to the cross section, </a:t>
            </a:r>
            <a:r>
              <a:rPr lang="en-AU" dirty="0" smtClean="0"/>
              <a:t>is termed </a:t>
            </a:r>
            <a:r>
              <a:rPr lang="en-AU" dirty="0"/>
              <a:t>the </a:t>
            </a:r>
            <a:r>
              <a:rPr lang="en-AU" i="1" u="sng" dirty="0"/>
              <a:t>normal force</a:t>
            </a:r>
            <a:r>
              <a:rPr lang="en-AU" dirty="0" smtClean="0"/>
              <a:t>. The </a:t>
            </a:r>
            <a:r>
              <a:rPr lang="en-AU" dirty="0"/>
              <a:t>force component </a:t>
            </a:r>
            <a:r>
              <a:rPr lang="en-AU" b="1" dirty="0" smtClean="0"/>
              <a:t>V</a:t>
            </a:r>
            <a:r>
              <a:rPr lang="en-AU" b="1" baseline="-25000" dirty="0" smtClean="0"/>
              <a:t>B</a:t>
            </a:r>
            <a:r>
              <a:rPr lang="en-AU" dirty="0" smtClean="0"/>
              <a:t> that </a:t>
            </a:r>
            <a:r>
              <a:rPr lang="en-AU" dirty="0"/>
              <a:t>is tangent to </a:t>
            </a:r>
            <a:r>
              <a:rPr lang="en-AU" dirty="0" smtClean="0"/>
              <a:t>the cross </a:t>
            </a:r>
            <a:r>
              <a:rPr lang="en-AU" dirty="0"/>
              <a:t>section is called the </a:t>
            </a:r>
            <a:r>
              <a:rPr lang="en-AU" i="1" dirty="0"/>
              <a:t>shear force, </a:t>
            </a:r>
            <a:r>
              <a:rPr lang="en-AU" dirty="0"/>
              <a:t>and the couple moment </a:t>
            </a:r>
            <a:r>
              <a:rPr lang="en-AU" b="1" dirty="0" smtClean="0"/>
              <a:t>M</a:t>
            </a:r>
            <a:r>
              <a:rPr lang="en-AU" b="1" baseline="-25000" dirty="0" smtClean="0"/>
              <a:t>B</a:t>
            </a:r>
            <a:r>
              <a:rPr lang="en-AU" dirty="0" smtClean="0"/>
              <a:t> is referred </a:t>
            </a:r>
            <a:r>
              <a:rPr lang="en-AU" dirty="0"/>
              <a:t>to as the </a:t>
            </a:r>
            <a:r>
              <a:rPr lang="en-AU" i="1" u="sng" dirty="0"/>
              <a:t>bending moment</a:t>
            </a:r>
            <a:r>
              <a:rPr lang="en-A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305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507" y="2504800"/>
            <a:ext cx="7841719" cy="33699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874" y="839244"/>
            <a:ext cx="9319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In two dimensions, we have shown that three internal </a:t>
            </a:r>
            <a:r>
              <a:rPr lang="en-AU" sz="2000" dirty="0" smtClean="0"/>
              <a:t>loading resultants </a:t>
            </a:r>
            <a:r>
              <a:rPr lang="en-AU" sz="2000" dirty="0"/>
              <a:t>exist, </a:t>
            </a:r>
            <a:r>
              <a:rPr lang="en-AU" sz="2000" dirty="0" smtClean="0"/>
              <a:t>Fig (a)</a:t>
            </a:r>
            <a:r>
              <a:rPr lang="en-AU" sz="2000" i="1" dirty="0" smtClean="0"/>
              <a:t> </a:t>
            </a:r>
            <a:r>
              <a:rPr lang="en-AU" sz="2000" dirty="0" smtClean="0"/>
              <a:t>whereas Fig (b) shows three dimensional case.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51169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9868" y="739036"/>
            <a:ext cx="3870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Sign </a:t>
            </a:r>
            <a:r>
              <a:rPr lang="en-AU" sz="2400" dirty="0" smtClean="0"/>
              <a:t>Convention</a:t>
            </a:r>
            <a:endParaRPr lang="en-AU" sz="24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68" y="1559894"/>
            <a:ext cx="2962688" cy="356284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064" y="1559894"/>
            <a:ext cx="2829320" cy="26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7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490597" y="2141951"/>
            <a:ext cx="9665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Determine the normal force, shear force, and bending moment </a:t>
            </a:r>
            <a:r>
              <a:rPr lang="en-AU" dirty="0" smtClean="0"/>
              <a:t>acting just </a:t>
            </a:r>
            <a:r>
              <a:rPr lang="en-AU" dirty="0"/>
              <a:t>to the left, point </a:t>
            </a:r>
            <a:r>
              <a:rPr lang="en-AU" i="1" dirty="0"/>
              <a:t>B</a:t>
            </a:r>
            <a:r>
              <a:rPr lang="en-AU" dirty="0"/>
              <a:t>, and just to the right, point </a:t>
            </a:r>
            <a:r>
              <a:rPr lang="en-AU" i="1" dirty="0"/>
              <a:t>C</a:t>
            </a:r>
            <a:r>
              <a:rPr lang="en-AU" dirty="0"/>
              <a:t>, of the 6-kN </a:t>
            </a:r>
            <a:r>
              <a:rPr lang="en-AU" dirty="0" smtClean="0"/>
              <a:t>force on </a:t>
            </a:r>
            <a:r>
              <a:rPr lang="en-AU" dirty="0"/>
              <a:t>the beam in Fig. </a:t>
            </a:r>
            <a:r>
              <a:rPr lang="en-AU" i="1" dirty="0" smtClean="0"/>
              <a:t>a</a:t>
            </a:r>
            <a:r>
              <a:rPr lang="en-AU" dirty="0"/>
              <a:t>.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597" y="3324246"/>
            <a:ext cx="3670714" cy="198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8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80" y="1109812"/>
            <a:ext cx="9439892" cy="268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9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596" y="998332"/>
            <a:ext cx="6291832" cy="344840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90" y="848019"/>
            <a:ext cx="2792298" cy="472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9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50" y="1441304"/>
            <a:ext cx="6412403" cy="256702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6" y="1441304"/>
            <a:ext cx="2749431" cy="217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2747</TotalTime>
  <Words>277</Words>
  <Application>Microsoft Office PowerPoint</Application>
  <PresentationFormat>Widescreen</PresentationFormat>
  <Paragraphs>25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Calibri Light</vt:lpstr>
      <vt:lpstr>Retrospect</vt:lpstr>
      <vt:lpstr>Internal Forces</vt:lpstr>
      <vt:lpstr>Internal Forces Developed in Structural Members</vt:lpstr>
      <vt:lpstr>PowerPoint Presentation</vt:lpstr>
      <vt:lpstr>PowerPoint Presentation</vt:lpstr>
      <vt:lpstr>PowerPoint Presentation</vt:lpstr>
      <vt:lpstr>Example</vt:lpstr>
      <vt:lpstr>PowerPoint Presentation</vt:lpstr>
      <vt:lpstr>PowerPoint Presentation</vt:lpstr>
      <vt:lpstr>PowerPoint Presentation</vt:lpstr>
      <vt:lpstr>Example</vt:lpstr>
      <vt:lpstr>PowerPoint Presentation</vt:lpstr>
      <vt:lpstr>PowerPoint Presentation</vt:lpstr>
      <vt:lpstr>Example</vt:lpstr>
      <vt:lpstr>PowerPoint Presentation</vt:lpstr>
      <vt:lpstr>PowerPoint Presentation</vt:lpstr>
      <vt:lpstr>Problems</vt:lpstr>
      <vt:lpstr>Problems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Forces</dc:title>
  <dc:creator>Berli Kamiel</dc:creator>
  <cp:lastModifiedBy>Berli Kamiel</cp:lastModifiedBy>
  <cp:revision>7</cp:revision>
  <dcterms:created xsi:type="dcterms:W3CDTF">2016-05-09T01:17:12Z</dcterms:created>
  <dcterms:modified xsi:type="dcterms:W3CDTF">2016-05-15T01:32:50Z</dcterms:modified>
</cp:coreProperties>
</file>