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3"/>
    <p:sldId id="257" r:id="rId4"/>
    <p:sldId id="328" r:id="rId5"/>
    <p:sldId id="327" r:id="rId6"/>
    <p:sldId id="329" r:id="rId7"/>
    <p:sldId id="330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296" r:id="rId28"/>
    <p:sldId id="355" r:id="rId29"/>
    <p:sldId id="356" r:id="rId30"/>
    <p:sldId id="357" r:id="rId31"/>
    <p:sldId id="358" r:id="rId32"/>
    <p:sldId id="25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Pengenalan Variabel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en-US"/>
              <a:t>Object Reference Variabel = remote = pointer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230" y="229870"/>
            <a:ext cx="5057775" cy="639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38200" y="1847850"/>
            <a:ext cx="9892030" cy="4351655"/>
          </a:xfrm>
        </p:spPr>
        <p:txBody>
          <a:bodyPr/>
          <a:p>
            <a:r>
              <a:rPr lang="en-US"/>
              <a:t>Object Reference secara konsep sama dengan variabel lain, namun dalam object reference --&gt; yang disimpan ada remote / reference / pointer</a:t>
            </a:r>
            <a:endParaRPr lang="en-US"/>
          </a:p>
          <a:p>
            <a:pPr lvl="1"/>
            <a:r>
              <a:rPr lang="en-US"/>
              <a:t>primitive variabel  : menyimpan data</a:t>
            </a:r>
            <a:endParaRPr lang="en-US"/>
          </a:p>
          <a:p>
            <a:pPr lvl="1"/>
            <a:r>
              <a:rPr lang="en-US"/>
              <a:t>Reference Variabel :  menyimpan reference / alamat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835"/>
            <a:ext cx="3601085" cy="262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828" y="4311650"/>
            <a:ext cx="36550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4986020"/>
            <a:ext cx="3736258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Deklarasi reference Variabel (object reference Variabel)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p>
            <a:pPr marL="514350" indent="-514350">
              <a:buAutoNum type="arabicPeriod"/>
            </a:pPr>
            <a:r>
              <a:rPr lang="en-US"/>
              <a:t>Deklarasi reference variabel</a:t>
            </a:r>
            <a:endParaRPr lang="en-US"/>
          </a:p>
          <a:p>
            <a:pPr marL="514350" indent="-514350">
              <a:buAutoNum type="arabicPeriod"/>
            </a:pPr>
            <a:r>
              <a:rPr lang="en-US"/>
              <a:t>membuat object di memory</a:t>
            </a:r>
            <a:endParaRPr lang="en-US"/>
          </a:p>
          <a:p>
            <a:pPr marL="514350" indent="-514350">
              <a:buAutoNum type="arabicPeriod"/>
            </a:pPr>
            <a:r>
              <a:rPr lang="en-US"/>
              <a:t>menghubungkan reference variabel dengan reference objectnya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" y="4253865"/>
            <a:ext cx="3632835" cy="192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91005"/>
            <a:ext cx="3451225" cy="212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3813175"/>
            <a:ext cx="3736975" cy="177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50" y="4425633"/>
            <a:ext cx="30480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Gambaran memory ketika kita membuat object variabel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" y="1691005"/>
            <a:ext cx="8415020" cy="346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8"/>
          <p:cNvSpPr txBox="1"/>
          <p:nvPr/>
        </p:nvSpPr>
        <p:spPr>
          <a:xfrm>
            <a:off x="6021070" y="4755515"/>
            <a:ext cx="58223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Dalam contoh di atas, kita membuat 2 object variabel </a:t>
            </a:r>
            <a:r>
              <a:rPr lang="en-US" sz="2400" b="1"/>
              <a:t>b</a:t>
            </a:r>
            <a:r>
              <a:rPr lang="en-US" sz="2400"/>
              <a:t> dan </a:t>
            </a:r>
            <a:r>
              <a:rPr lang="en-US" sz="2400" b="1"/>
              <a:t>c</a:t>
            </a:r>
            <a:r>
              <a:rPr lang="en-US" sz="2400"/>
              <a:t>. </a:t>
            </a:r>
            <a:r>
              <a:rPr lang="en-US" sz="2400" b="1"/>
              <a:t>b</a:t>
            </a:r>
            <a:r>
              <a:rPr lang="en-US" sz="2400"/>
              <a:t> dan </a:t>
            </a:r>
            <a:r>
              <a:rPr lang="en-US" sz="2400" b="1"/>
              <a:t>c</a:t>
            </a:r>
            <a:r>
              <a:rPr lang="en-US" sz="2400"/>
              <a:t> mereference ke 2 object yang berbeda</a:t>
            </a:r>
            <a:endParaRPr lang="en-US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" y="497205"/>
            <a:ext cx="9472930" cy="397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8"/>
          <p:cNvSpPr txBox="1"/>
          <p:nvPr/>
        </p:nvSpPr>
        <p:spPr>
          <a:xfrm>
            <a:off x="6219825" y="3893185"/>
            <a:ext cx="582231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Selanjutnya kita membuat object variabel </a:t>
            </a:r>
            <a:r>
              <a:rPr lang="en-US" sz="2400" b="1"/>
              <a:t>d</a:t>
            </a:r>
            <a:r>
              <a:rPr lang="en-US" sz="2400"/>
              <a:t>, kemudian kita set, </a:t>
            </a:r>
            <a:endParaRPr lang="en-US" sz="2400"/>
          </a:p>
          <a:p>
            <a:r>
              <a:rPr lang="en-US" sz="2400" b="1" i="1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sz="2400" i="1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en-US" sz="2400" b="1" i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sz="2400" b="1"/>
              <a:t>;</a:t>
            </a:r>
            <a:endParaRPr lang="en-US" sz="2400" b="1"/>
          </a:p>
          <a:p>
            <a:r>
              <a:rPr lang="en-US" sz="2400"/>
              <a:t>karena </a:t>
            </a:r>
            <a:r>
              <a:rPr lang="en-US" sz="2400" b="1"/>
              <a:t>d</a:t>
            </a:r>
            <a:r>
              <a:rPr lang="en-US" sz="2400"/>
              <a:t> dan </a:t>
            </a:r>
            <a:r>
              <a:rPr lang="en-US" sz="2400" b="1"/>
              <a:t>c</a:t>
            </a:r>
            <a:r>
              <a:rPr lang="en-US" sz="2400"/>
              <a:t> adalah object variabel yang menyimpan reference, maka perintah tersebut memberikan makna </a:t>
            </a:r>
            <a:r>
              <a:rPr lang="en-US" sz="2400" b="1"/>
              <a:t>d</a:t>
            </a:r>
            <a:r>
              <a:rPr lang="en-US" sz="2400"/>
              <a:t> menunjuk object yang di refence oleh </a:t>
            </a:r>
            <a:r>
              <a:rPr lang="en-US" sz="2400" b="1"/>
              <a:t>c</a:t>
            </a:r>
            <a:endParaRPr lang="en-US" sz="2400"/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6210"/>
            <a:ext cx="9901555" cy="392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8"/>
          <p:cNvSpPr txBox="1"/>
          <p:nvPr/>
        </p:nvSpPr>
        <p:spPr>
          <a:xfrm>
            <a:off x="6219825" y="3893185"/>
            <a:ext cx="582231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dengan konsep yang sama, jika kita set</a:t>
            </a:r>
            <a:endParaRPr lang="en-US" sz="2800"/>
          </a:p>
          <a:p>
            <a:r>
              <a:rPr lang="en-US" sz="2800" i="1">
                <a:solidFill>
                  <a:schemeClr val="accent1">
                    <a:lumMod val="50000"/>
                  </a:schemeClr>
                </a:solidFill>
              </a:rPr>
              <a:t>c = b</a:t>
            </a:r>
            <a:r>
              <a:rPr lang="en-US" sz="2800"/>
              <a:t>;</a:t>
            </a:r>
            <a:endParaRPr lang="en-US" sz="2800"/>
          </a:p>
          <a:p>
            <a:r>
              <a:rPr lang="en-US" sz="2800"/>
              <a:t>maka </a:t>
            </a:r>
            <a:r>
              <a:rPr lang="en-US" sz="2800" b="1"/>
              <a:t>c</a:t>
            </a:r>
            <a:r>
              <a:rPr lang="en-US" sz="2800"/>
              <a:t> mereference ke object yang di refrence oleh </a:t>
            </a:r>
            <a:r>
              <a:rPr lang="en-US" sz="2800" b="1"/>
              <a:t>b</a:t>
            </a:r>
            <a:endParaRPr lang="en-US" sz="2800"/>
          </a:p>
          <a:p>
            <a:endParaRPr lang="en-US"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Siklus hidup Object di Heap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en-US"/>
              <a:t>misalnya ada program</a:t>
            </a:r>
            <a:endParaRPr lang="en-US"/>
          </a:p>
          <a:p>
            <a:pPr marL="0" indent="0">
              <a:buNone/>
            </a:pPr>
            <a:r>
              <a:rPr lang="en-US" i="1">
                <a:solidFill>
                  <a:schemeClr val="accent1">
                    <a:lumMod val="50000"/>
                  </a:schemeClr>
                </a:solidFill>
              </a:rPr>
              <a:t>Book b = new Book();</a:t>
            </a:r>
            <a:endParaRPr lang="en-US" i="1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i="1">
                <a:solidFill>
                  <a:schemeClr val="accent1">
                    <a:lumMod val="50000"/>
                  </a:schemeClr>
                </a:solidFill>
              </a:rPr>
              <a:t>Book c = new Book();</a:t>
            </a:r>
            <a:endParaRPr lang="en-US" i="1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i="1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akan muncul 2 buah object. Object1 di reference oleh variabel </a:t>
            </a:r>
            <a:r>
              <a:rPr lang="en-US" b="1">
                <a:solidFill>
                  <a:schemeClr val="tx1"/>
                </a:solidFill>
              </a:rPr>
              <a:t>b</a:t>
            </a:r>
            <a:r>
              <a:rPr lang="en-US">
                <a:solidFill>
                  <a:schemeClr val="tx1"/>
                </a:solidFill>
              </a:rPr>
              <a:t>, dan Object2 di reference oleh variabel </a:t>
            </a:r>
            <a:r>
              <a:rPr lang="en-US" b="1">
                <a:solidFill>
                  <a:schemeClr val="tx1"/>
                </a:solidFill>
              </a:rPr>
              <a:t>c</a:t>
            </a:r>
            <a:endParaRPr lang="en-US" b="1" i="1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378575" y="1691005"/>
            <a:ext cx="5492115" cy="35528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p>
            <a:pPr marL="0" indent="0">
              <a:buNone/>
            </a:pPr>
            <a:r>
              <a:rPr lang="en-US" i="1">
                <a:solidFill>
                  <a:schemeClr val="accent1">
                    <a:lumMod val="50000"/>
                  </a:schemeClr>
                </a:solidFill>
              </a:rPr>
              <a:t>b = c;</a:t>
            </a:r>
            <a:endParaRPr lang="en-US" i="1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i="1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>
                <a:solidFill>
                  <a:schemeClr val="tx1"/>
                </a:solidFill>
              </a:rPr>
              <a:t>b</a:t>
            </a:r>
            <a:r>
              <a:rPr lang="en-US">
                <a:solidFill>
                  <a:schemeClr val="tx1"/>
                </a:solidFill>
              </a:rPr>
              <a:t> akan menunjukan ke object yang di reference oleh </a:t>
            </a:r>
            <a:r>
              <a:rPr lang="en-US" b="1">
                <a:solidFill>
                  <a:schemeClr val="tx1"/>
                </a:solidFill>
              </a:rPr>
              <a:t>c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Sehingga, Object1 akan teridentifikasi sebagai object yang ditinggalkan dan tidak terpakai,  sehingga layak masuk dalam daftar pembuangan sampah / Garbace Collection</a:t>
            </a:r>
            <a:endParaRPr lang="en-US" i="1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9" name="Content Placeholder 8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956300" y="1521460"/>
            <a:ext cx="5628640" cy="38239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20000"/>
          </a:bodyPr>
          <a:p>
            <a:pPr marL="0" indent="0">
              <a:buNone/>
            </a:pPr>
            <a:r>
              <a:rPr lang="en-US" i="1">
                <a:solidFill>
                  <a:schemeClr val="accent1"/>
                </a:solidFill>
              </a:rPr>
              <a:t>c = null;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variabel </a:t>
            </a:r>
            <a:r>
              <a:rPr lang="en-US" b="1"/>
              <a:t>c</a:t>
            </a:r>
            <a:r>
              <a:rPr lang="en-US"/>
              <a:t> di set null, atau di set tidak menunjukan ke sebuah object manapun, sehingga object1 yang tidak di reference oleh variabel manapun akan masuk dalam Garbage Collection</a:t>
            </a:r>
            <a:endParaRPr lang="en-US"/>
          </a:p>
          <a:p>
            <a:pPr marL="0" indent="0">
              <a:buNone/>
            </a:pPr>
            <a:r>
              <a:rPr lang="en-US"/>
              <a:t>object 2 masih di reference oleh variabel </a:t>
            </a:r>
            <a:r>
              <a:rPr lang="en-US" b="1"/>
              <a:t>b</a:t>
            </a:r>
            <a:r>
              <a:rPr lang="en-US"/>
              <a:t>, sehingga tidak masuk dalam Garbace Collection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9" name="Content Placeholder 8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864225" y="1506855"/>
            <a:ext cx="5955030" cy="38449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olidFill>
                  <a:srgbClr val="FF0000"/>
                </a:solidFill>
              </a:rPr>
              <a:t>Latihan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sz="2800">
                <a:sym typeface="+mn-ea"/>
              </a:rPr>
              <a:t>buat class kucing</a:t>
            </a:r>
            <a:endParaRPr lang="en-US" sz="2800"/>
          </a:p>
          <a:p>
            <a:r>
              <a:rPr lang="en-US" sz="2800">
                <a:sym typeface="+mn-ea"/>
              </a:rPr>
              <a:t>buat class testKucing</a:t>
            </a:r>
            <a:endParaRPr lang="en-US" sz="2800"/>
          </a:p>
          <a:p>
            <a:pPr lvl="1"/>
            <a:r>
              <a:rPr lang="en-US" sz="2800">
                <a:sym typeface="+mn-ea"/>
              </a:rPr>
              <a:t>buat object kucing1 (dari kelas kucing), isikan atributnya</a:t>
            </a:r>
            <a:endParaRPr lang="en-US" sz="2800"/>
          </a:p>
          <a:p>
            <a:pPr lvl="1"/>
            <a:r>
              <a:rPr lang="en-US" sz="2800">
                <a:sym typeface="+mn-ea"/>
              </a:rPr>
              <a:t>buat object kucing2 (dari kelas kucing), isikan atributnya</a:t>
            </a:r>
            <a:endParaRPr lang="en-US" sz="2800">
              <a:sym typeface="+mn-ea"/>
            </a:endParaRPr>
          </a:p>
          <a:p>
            <a:pPr lvl="1"/>
            <a:r>
              <a:rPr lang="en-US" sz="2800">
                <a:sym typeface="+mn-ea"/>
              </a:rPr>
              <a:t>buat object kucing3, copykan isi kucing2 ke kucing3</a:t>
            </a:r>
            <a:endParaRPr lang="en-US" sz="2800"/>
          </a:p>
          <a:p>
            <a:pPr lvl="0"/>
            <a:r>
              <a:rPr lang="en-US" sz="2800">
                <a:sym typeface="+mn-ea"/>
              </a:rPr>
              <a:t>tampilkan isi dari 3 object kucing yang telah dibuat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Outline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67690" y="1235075"/>
            <a:ext cx="10891520" cy="536638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Array : kumpulan gelas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417435" cy="4351655"/>
          </a:xfrm>
        </p:spPr>
        <p:txBody>
          <a:bodyPr>
            <a:noAutofit/>
          </a:bodyPr>
          <a:p>
            <a:r>
              <a:rPr lang="en-US" sz="2400"/>
              <a:t>Deklarasi array, variabel array adalan remote / reference ke sebuah object array</a:t>
            </a:r>
            <a:endParaRPr lang="en-US" sz="2400"/>
          </a:p>
          <a:p>
            <a:pPr lvl="1"/>
            <a:r>
              <a:rPr lang="en-US" sz="2000" i="1">
                <a:solidFill>
                  <a:schemeClr val="accent1"/>
                </a:solidFill>
              </a:rPr>
              <a:t>int[] nums;</a:t>
            </a:r>
            <a:endParaRPr lang="en-US" sz="2000" i="1">
              <a:solidFill>
                <a:schemeClr val="accent1"/>
              </a:solidFill>
            </a:endParaRPr>
          </a:p>
          <a:p>
            <a:pPr lvl="0"/>
            <a:r>
              <a:rPr lang="en-US" sz="2400"/>
              <a:t>membuat object array dengan panjang 7 (elemen/ gelas yang dibuat = 7), dan object ini dipasangkan dengan remote / reference yang telah di buat</a:t>
            </a:r>
            <a:endParaRPr lang="en-US" sz="2400"/>
          </a:p>
          <a:p>
            <a:pPr lvl="1"/>
            <a:r>
              <a:rPr lang="en-US" sz="2000" i="1">
                <a:solidFill>
                  <a:schemeClr val="accent1"/>
                </a:solidFill>
              </a:rPr>
              <a:t>nums = new int[7];</a:t>
            </a:r>
            <a:endParaRPr lang="en-US" sz="2000" i="1">
              <a:solidFill>
                <a:schemeClr val="accent1"/>
              </a:solidFill>
            </a:endParaRPr>
          </a:p>
          <a:p>
            <a:pPr lvl="0"/>
            <a:r>
              <a:rPr lang="en-US" sz="2400"/>
              <a:t>Memberikan sebuah nilai pada elemen array. Elemen dalam array adalah sebuah variabel primitive</a:t>
            </a:r>
            <a:endParaRPr lang="en-US" sz="2400"/>
          </a:p>
          <a:p>
            <a:pPr lvl="1"/>
            <a:r>
              <a:rPr lang="en-US" sz="2000" i="1">
                <a:solidFill>
                  <a:schemeClr val="accent1"/>
                </a:solidFill>
              </a:rPr>
              <a:t>nums[0] = 6;</a:t>
            </a:r>
            <a:endParaRPr lang="en-US" sz="2000" i="1">
              <a:solidFill>
                <a:schemeClr val="accent1"/>
              </a:solidFill>
            </a:endParaRPr>
          </a:p>
          <a:p>
            <a:pPr lvl="1"/>
            <a:r>
              <a:rPr lang="en-US" sz="2000" i="1">
                <a:solidFill>
                  <a:schemeClr val="accent1"/>
                </a:solidFill>
              </a:rPr>
              <a:t>nums[1] = 19;</a:t>
            </a:r>
            <a:endParaRPr lang="en-US" sz="2000" i="1">
              <a:solidFill>
                <a:schemeClr val="accent1"/>
              </a:solidFill>
            </a:endParaRPr>
          </a:p>
          <a:p>
            <a:pPr lvl="1"/>
            <a:r>
              <a:rPr lang="en-US" sz="2000" i="1">
                <a:solidFill>
                  <a:schemeClr val="accent1"/>
                </a:solidFill>
              </a:rPr>
              <a:t>nums[2] = 20;</a:t>
            </a:r>
            <a:endParaRPr lang="en-US" sz="2000" i="1">
              <a:solidFill>
                <a:schemeClr val="accent1"/>
              </a:solidFill>
            </a:endParaRPr>
          </a:p>
          <a:p>
            <a:pPr lvl="1"/>
            <a:r>
              <a:rPr lang="en-US" sz="2000" i="1">
                <a:solidFill>
                  <a:schemeClr val="accent1"/>
                </a:solidFill>
              </a:rPr>
              <a:t>.....</a:t>
            </a:r>
            <a:endParaRPr lang="en-US" sz="2000" i="1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15366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780" y="2654300"/>
            <a:ext cx="418147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contoh : membuat array Dogs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425565" cy="4351655"/>
          </a:xfrm>
        </p:spPr>
        <p:txBody>
          <a:bodyPr/>
          <a:p>
            <a:r>
              <a:rPr lang="en-US"/>
              <a:t>membuat variabel array dog</a:t>
            </a:r>
            <a:endParaRPr lang="en-US"/>
          </a:p>
          <a:p>
            <a:pPr lvl="1"/>
            <a:r>
              <a:rPr lang="en-US" i="1">
                <a:solidFill>
                  <a:schemeClr val="accent1"/>
                </a:solidFill>
              </a:rPr>
              <a:t>Dog[] pets;</a:t>
            </a:r>
            <a:endParaRPr lang="en-US"/>
          </a:p>
          <a:p>
            <a:pPr lvl="0"/>
            <a:r>
              <a:rPr lang="en-US"/>
              <a:t>membuat new dog array sebanyak 7 (contoh), dan memasangkan dengan remote / reference sebelumnya</a:t>
            </a:r>
            <a:endParaRPr lang="en-US"/>
          </a:p>
          <a:p>
            <a:pPr lvl="1"/>
            <a:r>
              <a:rPr lang="en-US" i="1">
                <a:solidFill>
                  <a:schemeClr val="accent1"/>
                </a:solidFill>
              </a:rPr>
              <a:t>pets = new Dog[7];</a:t>
            </a:r>
            <a:endParaRPr lang="en-US" i="1">
              <a:solidFill>
                <a:schemeClr val="accent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16389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825625"/>
            <a:ext cx="5259070" cy="313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en-US"/>
              <a:t>membuat object dog untuk masing-masing elemen array</a:t>
            </a:r>
            <a:endParaRPr lang="en-US"/>
          </a:p>
          <a:p>
            <a:pPr lvl="1"/>
            <a:r>
              <a:rPr lang="en-US" i="1">
                <a:solidFill>
                  <a:schemeClr val="accent1"/>
                </a:solidFill>
              </a:rPr>
              <a:t>pets[0] = new Dog();</a:t>
            </a:r>
            <a:endParaRPr lang="en-US" i="1">
              <a:solidFill>
                <a:schemeClr val="accent1"/>
              </a:solidFill>
            </a:endParaRPr>
          </a:p>
          <a:p>
            <a:pPr lvl="1"/>
            <a:r>
              <a:rPr lang="en-US" i="1">
                <a:solidFill>
                  <a:schemeClr val="accent1"/>
                </a:solidFill>
              </a:rPr>
              <a:t>pets[1] = new Dog();</a:t>
            </a:r>
            <a:endParaRPr lang="en-US" i="1">
              <a:solidFill>
                <a:schemeClr val="accent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2719705"/>
            <a:ext cx="6752590" cy="400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akses method dalam object array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p>
            <a:pPr marL="0" indent="0">
              <a:buNone/>
            </a:pPr>
            <a:r>
              <a:rPr lang="en-US" i="1">
                <a:solidFill>
                  <a:schemeClr val="accent1"/>
                </a:solidFill>
              </a:rPr>
              <a:t>Dog[] myDogs = new Dog[3];</a:t>
            </a:r>
            <a:endParaRPr lang="en-US" i="1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i="1">
                <a:solidFill>
                  <a:schemeClr val="accent1"/>
                </a:solidFill>
              </a:rPr>
              <a:t>myDogs[0] = new Dog();</a:t>
            </a:r>
            <a:endParaRPr lang="en-US" i="1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i="1">
                <a:solidFill>
                  <a:schemeClr val="accent1"/>
                </a:solidFill>
                <a:sym typeface="+mn-ea"/>
              </a:rPr>
              <a:t>myDogs[0].name = “Fido”;</a:t>
            </a:r>
            <a:endParaRPr lang="en-US" i="1">
              <a:solidFill>
                <a:schemeClr val="accent1"/>
              </a:solidFill>
              <a:sym typeface="+mn-ea"/>
            </a:endParaRPr>
          </a:p>
          <a:p>
            <a:pPr marL="0" indent="0">
              <a:buNone/>
            </a:pPr>
            <a:r>
              <a:rPr lang="en-US" i="1">
                <a:solidFill>
                  <a:schemeClr val="accent1"/>
                </a:solidFill>
                <a:sym typeface="+mn-ea"/>
              </a:rPr>
              <a:t>myDogs[0].bark();</a:t>
            </a:r>
            <a:endParaRPr lang="en-US" i="1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8" name="Content Placeholder 7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9413875" y="3019425"/>
            <a:ext cx="2114550" cy="300037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580390" y="4457065"/>
            <a:ext cx="85426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Akses method sesuai dengan memanggil variabel array[index elemen].[nama method / variabel]</a:t>
            </a:r>
            <a:endParaRPr lang="en-US"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Akses array dengan menggunakan For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8" name="Content Placeholder 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16560" y="1410970"/>
            <a:ext cx="9869805" cy="361950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613410" y="5203190"/>
            <a:ext cx="111302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dalam contoh diatas, </a:t>
            </a:r>
            <a:r>
              <a:rPr lang="en-US" sz="2800" b="1"/>
              <a:t>name</a:t>
            </a:r>
            <a:r>
              <a:rPr lang="en-US" sz="2800"/>
              <a:t> adalah variabel string yang akan menampung isi dari array string, </a:t>
            </a:r>
            <a:r>
              <a:rPr lang="en-US" sz="2800" b="1"/>
              <a:t>nameArray</a:t>
            </a:r>
            <a:r>
              <a:rPr lang="en-US" sz="2800"/>
              <a:t> adalah nama variabel arraynya. </a:t>
            </a:r>
            <a:endParaRPr lang="en-US" sz="2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Casting : merubah type data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166495" y="2072005"/>
            <a:ext cx="4524375" cy="385762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54165" y="1889760"/>
            <a:ext cx="5135880" cy="7696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165" y="3057525"/>
            <a:ext cx="5001260" cy="975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165" y="4288790"/>
            <a:ext cx="5243830" cy="72009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6617970" y="5335905"/>
            <a:ext cx="55403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= Casting dilakukan dengan memberikan keyword nama variabel yang menjadi target casting.</a:t>
            </a:r>
            <a:endParaRPr lang="en-US"/>
          </a:p>
          <a:p>
            <a:r>
              <a:rPr lang="en-US"/>
              <a:t>Casting beresiko merubah value data karena menyesuaikan wadah variabel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olidFill>
                  <a:srgbClr val="FF0000"/>
                </a:solidFill>
              </a:rPr>
              <a:t>Latihan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sz="2800">
                <a:sym typeface="+mn-ea"/>
              </a:rPr>
              <a:t>buat class jurusan (beri atribut)</a:t>
            </a:r>
            <a:endParaRPr lang="en-US" sz="2800"/>
          </a:p>
          <a:p>
            <a:r>
              <a:rPr lang="en-US" sz="2800">
                <a:sym typeface="+mn-ea"/>
              </a:rPr>
              <a:t>buat class fakultas (beri atribut)</a:t>
            </a:r>
            <a:endParaRPr lang="en-US" sz="2800"/>
          </a:p>
          <a:p>
            <a:pPr lvl="1"/>
            <a:r>
              <a:rPr lang="en-US" sz="2800">
                <a:sym typeface="+mn-ea"/>
              </a:rPr>
              <a:t>1 fakultas memiliki 2 jurusan</a:t>
            </a:r>
            <a:endParaRPr lang="en-US" sz="2800"/>
          </a:p>
          <a:p>
            <a:pPr lvl="0"/>
            <a:r>
              <a:rPr lang="en-US" sz="2800">
                <a:sym typeface="+mn-ea"/>
              </a:rPr>
              <a:t>buat class testFakultas</a:t>
            </a:r>
            <a:endParaRPr lang="en-US" sz="2800"/>
          </a:p>
          <a:p>
            <a:pPr lvl="1"/>
            <a:r>
              <a:rPr lang="en-US" sz="2800">
                <a:sym typeface="+mn-ea"/>
              </a:rPr>
              <a:t>buat object Fakultas</a:t>
            </a:r>
            <a:endParaRPr lang="en-US" sz="2800"/>
          </a:p>
          <a:p>
            <a:pPr lvl="1"/>
            <a:r>
              <a:rPr lang="en-US" sz="2800">
                <a:sym typeface="+mn-ea"/>
              </a:rPr>
              <a:t>isikan atributnya</a:t>
            </a:r>
            <a:endParaRPr lang="en-US" sz="2800"/>
          </a:p>
          <a:p>
            <a:pPr lvl="1"/>
            <a:r>
              <a:rPr lang="en-US" sz="2800">
                <a:sym typeface="+mn-ea"/>
              </a:rPr>
              <a:t>tampilkan isi data fakultas dan jurusan nya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Fungsi Random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854055" cy="4351655"/>
          </a:xfrm>
        </p:spPr>
        <p:txBody>
          <a:bodyPr/>
          <a:p>
            <a:r>
              <a:rPr lang="en-US"/>
              <a:t>digunakan untuk memunculkan angka acak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31190" y="2275840"/>
            <a:ext cx="8830945" cy="425640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Math.random --&gt; memunculkan angka acak desimal antara angka 0 s/d 1</a:t>
            </a:r>
            <a:endParaRPr lang="en-US"/>
          </a:p>
          <a:p>
            <a:r>
              <a:rPr lang="en-US"/>
              <a:t>dalam contoh, </a:t>
            </a:r>
            <a:endParaRPr lang="en-US"/>
          </a:p>
          <a:p>
            <a:pPr lvl="1"/>
            <a:r>
              <a:rPr lang="en-US"/>
              <a:t>dikalikan dengan 5, akan menghasilkan angka acara dari 0 s/d 4,9999</a:t>
            </a:r>
            <a:endParaRPr lang="en-US"/>
          </a:p>
          <a:p>
            <a:pPr lvl="1"/>
            <a:r>
              <a:rPr lang="en-US"/>
              <a:t>di cast ke </a:t>
            </a:r>
            <a:r>
              <a:rPr lang="en-US" b="1"/>
              <a:t>(int)</a:t>
            </a:r>
            <a:r>
              <a:rPr lang="en-US"/>
              <a:t> agar angka acak menjadi integer, sehingga menghasilkan angka acak dari 1 s/d 5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Merubah String ke Int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09625" y="1691005"/>
            <a:ext cx="3228975" cy="250507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5075555" y="1885950"/>
            <a:ext cx="671766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di Java ada fungsi </a:t>
            </a:r>
            <a:r>
              <a:rPr lang="en-US" sz="3200" b="1"/>
              <a:t>Integer.parseInt() </a:t>
            </a:r>
            <a:r>
              <a:rPr lang="en-US" sz="3200"/>
              <a:t>yang melekat di class Integer.</a:t>
            </a:r>
            <a:endParaRPr lang="en-US" sz="3200"/>
          </a:p>
          <a:p>
            <a:r>
              <a:rPr lang="en-US" sz="3200"/>
              <a:t>Fungsi tersebut akan menerima inputan tulisan angka dalam bentuk string, dan akan menghasilkan nilai integernya. </a:t>
            </a:r>
            <a:endParaRPr lang="en-US"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Variabel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dianalogikan sebagai cangkir</a:t>
            </a:r>
            <a:endParaRPr lang="en-US"/>
          </a:p>
          <a:p>
            <a:r>
              <a:rPr lang="en-US"/>
              <a:t>merupakan wadah / tempat, yang digunakan untuk menyimpan sesuatu</a:t>
            </a:r>
            <a:endParaRPr lang="en-US"/>
          </a:p>
          <a:p>
            <a:r>
              <a:rPr lang="en-US"/>
              <a:t>wadah / tempat memiliki ukuran, ada wadah yang kecil, sedang, besar, besar sekali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" y="4292964"/>
            <a:ext cx="3286126" cy="195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20" y="4047490"/>
            <a:ext cx="3286126" cy="244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545" y="3967242"/>
            <a:ext cx="2548128" cy="260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olidFill>
                  <a:srgbClr val="FF0000"/>
                </a:solidFill>
              </a:rPr>
              <a:t>Latihan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>
                <a:sym typeface="+mn-ea"/>
              </a:rPr>
              <a:t>buat class mahasiswa, mahasiswa bisa memiliki teman 1 mahasiswa lainnya</a:t>
            </a:r>
            <a:endParaRPr lang="en-US"/>
          </a:p>
          <a:p>
            <a:r>
              <a:rPr lang="en-US">
                <a:sym typeface="+mn-ea"/>
              </a:rPr>
              <a:t>Simulasikan</a:t>
            </a:r>
            <a:endParaRPr lang="en-US"/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Referensi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“Head First Java”, Kathy Sierra &amp; Bert Bates, O'Reilly, Chapter 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Mendeklarsikan Variabel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808335" cy="4351655"/>
          </a:xfrm>
        </p:spPr>
        <p:txBody>
          <a:bodyPr/>
          <a:p>
            <a:r>
              <a:rPr lang="en-US"/>
              <a:t>harus memiliki type = jenis variabel</a:t>
            </a:r>
            <a:endParaRPr lang="en-US"/>
          </a:p>
          <a:p>
            <a:r>
              <a:rPr lang="en-US"/>
              <a:t>harus memiliki nama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3686810"/>
            <a:ext cx="6047105" cy="187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Type data primitive = type data dasar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graphicFrame>
        <p:nvGraphicFramePr>
          <p:cNvPr id="9" name="Content Placeholder 8"/>
          <p:cNvGraphicFramePr/>
          <p:nvPr>
            <p:ph idx="1"/>
          </p:nvPr>
        </p:nvGraphicFramePr>
        <p:xfrm>
          <a:off x="838200" y="1825625"/>
          <a:ext cx="105156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Boolean &amp; Char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char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16 bits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0 to 65535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b="1"/>
                        <a:t>numeric - integer / bulat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byte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8 bits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-128 s/d 127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short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16 bits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-32768 s/d 32767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int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32 bits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-2147483648 s/d 2147483647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long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64 bits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- huge s/d huge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b="1"/>
                        <a:t>floating point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b="0"/>
                        <a:t>float</a:t>
                      </a:r>
                      <a:endParaRPr lang="en-US" b="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32 bits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b="0"/>
                        <a:t>decimal</a:t>
                      </a:r>
                      <a:endParaRPr lang="en-US" b="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64 bits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/>
              <a:t>int x;</a:t>
            </a:r>
            <a:endParaRPr lang="en-US"/>
          </a:p>
          <a:p>
            <a:pPr marL="0" indent="0">
              <a:buNone/>
            </a:pPr>
            <a:r>
              <a:rPr lang="en-US"/>
              <a:t>x = 234;</a:t>
            </a:r>
            <a:endParaRPr lang="en-US"/>
          </a:p>
          <a:p>
            <a:pPr marL="0" indent="0">
              <a:buNone/>
            </a:pPr>
            <a:r>
              <a:rPr lang="en-US"/>
              <a:t>byte b = 89;</a:t>
            </a:r>
            <a:endParaRPr lang="en-US"/>
          </a:p>
          <a:p>
            <a:pPr marL="0" indent="0">
              <a:buNone/>
            </a:pPr>
            <a:r>
              <a:rPr lang="en-US"/>
              <a:t>boolean isFun = true;</a:t>
            </a:r>
            <a:endParaRPr lang="en-US"/>
          </a:p>
          <a:p>
            <a:pPr marL="0" indent="0">
              <a:buNone/>
            </a:pPr>
            <a:r>
              <a:rPr lang="en-US"/>
              <a:t>double d=3456.78;</a:t>
            </a:r>
            <a:endParaRPr lang="en-US"/>
          </a:p>
          <a:p>
            <a:pPr marL="0" indent="0">
              <a:buNone/>
            </a:pPr>
            <a:r>
              <a:rPr lang="en-US"/>
              <a:t>long big = 345678;</a:t>
            </a:r>
            <a:endParaRPr lang="en-US"/>
          </a:p>
          <a:p>
            <a:pPr marL="0" indent="0">
              <a:buNone/>
            </a:pPr>
            <a:r>
              <a:rPr lang="en-US"/>
              <a:t>float f = 32.5</a:t>
            </a:r>
            <a:r>
              <a:rPr lang="en-US" b="1"/>
              <a:t>f</a:t>
            </a:r>
            <a:r>
              <a:rPr lang="en-US"/>
              <a:t>;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4146550" y="5255260"/>
            <a:ext cx="46285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i="1"/>
              <a:t>tanda 'f' harus di tambahkan, jika tidak, setiap penulisan angka desimal akan anggap type data decimal</a:t>
            </a:r>
            <a:endParaRPr lang="en-US"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723380" cy="4351655"/>
          </a:xfrm>
        </p:spPr>
        <p:txBody>
          <a:bodyPr/>
          <a:p>
            <a:r>
              <a:rPr lang="en-US"/>
              <a:t>Ketika kita mengisikan sebuah nilai / value  ke dalam sebuah variabel, pastikan value yang akan dimasukkan muat dengan jenis variabelnya</a:t>
            </a:r>
            <a:endParaRPr lang="en-US"/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30" y="3606800"/>
            <a:ext cx="3034665" cy="181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480" y="223520"/>
            <a:ext cx="3693795" cy="630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Cara Pemberian Value / Nilai ke dalam variable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038975" cy="4351655"/>
          </a:xfrm>
        </p:spPr>
        <p:txBody>
          <a:bodyPr/>
          <a:p>
            <a:pPr marL="514350" indent="-514350">
              <a:buAutoNum type="arabicPeriod"/>
            </a:pPr>
            <a:r>
              <a:rPr lang="en-US"/>
              <a:t>memberikan nilai langsung dengan simbol =, </a:t>
            </a:r>
            <a:br>
              <a:rPr lang="en-US"/>
            </a:br>
            <a:r>
              <a:rPr lang="en-US"/>
              <a:t>contoh </a:t>
            </a:r>
            <a:r>
              <a:rPr lang="en-US" i="1">
                <a:solidFill>
                  <a:schemeClr val="accent1">
                    <a:lumMod val="50000"/>
                  </a:schemeClr>
                </a:solidFill>
              </a:rPr>
              <a:t>x = 12, isGood = true</a:t>
            </a:r>
            <a:endParaRPr lang="en-US"/>
          </a:p>
          <a:p>
            <a:pPr marL="514350" indent="-514350">
              <a:buAutoNum type="arabicPeriod"/>
            </a:pPr>
            <a:r>
              <a:rPr lang="en-US"/>
              <a:t>memberikan nilai dari sebuah variabel ke variabel lainnya</a:t>
            </a:r>
            <a:br>
              <a:rPr lang="en-US"/>
            </a:br>
            <a:r>
              <a:rPr lang="en-US">
                <a:sym typeface="+mn-ea"/>
              </a:rPr>
              <a:t>contoh </a:t>
            </a:r>
            <a:r>
              <a:rPr lang="en-US" i="1">
                <a:solidFill>
                  <a:schemeClr val="accent1">
                    <a:lumMod val="50000"/>
                  </a:schemeClr>
                </a:solidFill>
                <a:sym typeface="+mn-ea"/>
              </a:rPr>
              <a:t>x = y</a:t>
            </a:r>
            <a:endParaRPr lang="en-US" i="1">
              <a:solidFill>
                <a:schemeClr val="accent1">
                  <a:lumMod val="50000"/>
                </a:schemeClr>
              </a:solidFill>
              <a:sym typeface="+mn-ea"/>
            </a:endParaRPr>
          </a:p>
          <a:p>
            <a:pPr marL="514350" indent="-514350">
              <a:buAutoNum type="arabicPeriod"/>
            </a:pPr>
            <a:r>
              <a:rPr lang="en-US"/>
              <a:t>Menggunakan kombinasi expresi program, </a:t>
            </a:r>
            <a:br>
              <a:rPr lang="en-US"/>
            </a:br>
            <a:r>
              <a:rPr lang="en-US">
                <a:sym typeface="+mn-ea"/>
              </a:rPr>
              <a:t>contoh </a:t>
            </a:r>
            <a:r>
              <a:rPr lang="en-US" i="1">
                <a:solidFill>
                  <a:schemeClr val="accent1">
                    <a:lumMod val="50000"/>
                  </a:schemeClr>
                </a:solidFill>
                <a:sym typeface="+mn-ea"/>
              </a:rPr>
              <a:t>x = y + 43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9" name="Content Placeholder 8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038465" y="1825625"/>
            <a:ext cx="3560445" cy="30543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Variabel Object : Re Definisi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>
            <a:normAutofit lnSpcReduction="10000"/>
          </a:bodyPr>
          <a:p>
            <a:r>
              <a:rPr lang="en-US"/>
              <a:t>Di Java, tidak ada 'Variabel Object'</a:t>
            </a:r>
            <a:endParaRPr lang="en-US"/>
          </a:p>
          <a:p>
            <a:pPr lvl="1"/>
            <a:r>
              <a:rPr lang="en-US"/>
              <a:t>Yang ada : 'Object </a:t>
            </a:r>
            <a:r>
              <a:rPr lang="en-US" b="1" i="1"/>
              <a:t>Reference</a:t>
            </a:r>
            <a:r>
              <a:rPr lang="en-US"/>
              <a:t> Variable'</a:t>
            </a:r>
            <a:endParaRPr lang="en-US"/>
          </a:p>
          <a:p>
            <a:pPr lvl="0"/>
            <a:r>
              <a:rPr lang="en-US"/>
              <a:t>Object Reference Variabel menyimpan </a:t>
            </a:r>
            <a:r>
              <a:rPr lang="en-US" b="1" i="1"/>
              <a:t>informasi alamat</a:t>
            </a:r>
            <a:r>
              <a:rPr lang="en-US"/>
              <a:t> yang digunakan sebagai acuan untuk mengakses sebuah object</a:t>
            </a:r>
            <a:endParaRPr lang="en-US"/>
          </a:p>
          <a:p>
            <a:pPr lvl="1"/>
            <a:r>
              <a:rPr lang="en-US"/>
              <a:t>Object Reference Variabel </a:t>
            </a:r>
            <a:r>
              <a:rPr lang="en-US" b="1" i="1"/>
              <a:t>tidak</a:t>
            </a:r>
            <a:r>
              <a:rPr lang="en-US"/>
              <a:t> menyimpan isi sebuah object</a:t>
            </a:r>
            <a:endParaRPr lang="en-US"/>
          </a:p>
          <a:p>
            <a:pPr lvl="1"/>
            <a:r>
              <a:rPr lang="en-US"/>
              <a:t>Object Reference Variabel bisa dianalogikan seperti pointer, atau alamat memory / </a:t>
            </a:r>
            <a:r>
              <a:rPr lang="en-US" b="1"/>
              <a:t>heap</a:t>
            </a:r>
            <a:r>
              <a:rPr lang="en-US"/>
              <a:t>. </a:t>
            </a:r>
            <a:endParaRPr lang="en-US"/>
          </a:p>
          <a:p>
            <a:pPr lvl="1"/>
            <a:r>
              <a:rPr lang="en-US"/>
              <a:t>di Java kita tidak bisa mengakses data pointer ini, pointer ini hanya menunjuk ke 1 (satu) object saja</a:t>
            </a:r>
            <a:endParaRPr lang="en-US"/>
          </a:p>
          <a:p>
            <a:pPr lvl="1"/>
            <a:r>
              <a:rPr lang="en-US"/>
              <a:t>Hanya JVM yang mengetahui bagaimana cara menggunakan pointer ini hingga bisa mendapatkan data dari sebuah object</a:t>
            </a:r>
            <a:endParaRPr lang="en-US"/>
          </a:p>
          <a:p>
            <a:pPr marL="0" lvl="0" indent="0">
              <a:buNone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6397</Words>
  <Application>WPS Presentation</Application>
  <PresentationFormat>Widescreen</PresentationFormat>
  <Paragraphs>345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0" baseType="lpstr">
      <vt:lpstr>Arial</vt:lpstr>
      <vt:lpstr>SimSun</vt:lpstr>
      <vt:lpstr>Wingdings</vt:lpstr>
      <vt:lpstr>Calibri</vt:lpstr>
      <vt:lpstr>Microsoft YaHei</vt:lpstr>
      <vt:lpstr/>
      <vt:lpstr>Arial Unicode MS</vt:lpstr>
      <vt:lpstr>Liberation Mono</vt:lpstr>
      <vt:lpstr>Office Theme</vt:lpstr>
      <vt:lpstr>Pengenalan Variabel</vt:lpstr>
      <vt:lpstr>Outline</vt:lpstr>
      <vt:lpstr>Variabel</vt:lpstr>
      <vt:lpstr>Mendeklarsikan Variabel</vt:lpstr>
      <vt:lpstr>Type data primitive = type data dasar</vt:lpstr>
      <vt:lpstr>PowerPoint 演示文稿</vt:lpstr>
      <vt:lpstr>PowerPoint 演示文稿</vt:lpstr>
      <vt:lpstr>Cara Pemberian Value / Nilai ke dalam variable</vt:lpstr>
      <vt:lpstr>Variabel Object : Re Definisi</vt:lpstr>
      <vt:lpstr>PowerPoint 演示文稿</vt:lpstr>
      <vt:lpstr>PowerPoint 演示文稿</vt:lpstr>
      <vt:lpstr>Deklarasi reference Variabel (object reference Variabel)</vt:lpstr>
      <vt:lpstr>Gambaran memory ketika kita membuat object variabel</vt:lpstr>
      <vt:lpstr>PowerPoint 演示文稿</vt:lpstr>
      <vt:lpstr>PowerPoint 演示文稿</vt:lpstr>
      <vt:lpstr>Siklus hidup Object di Heap</vt:lpstr>
      <vt:lpstr>PowerPoint 演示文稿</vt:lpstr>
      <vt:lpstr>PowerPoint 演示文稿</vt:lpstr>
      <vt:lpstr>Latihan</vt:lpstr>
      <vt:lpstr>Array : kumpulan gelas</vt:lpstr>
      <vt:lpstr>contoh : membuat array Dogs</vt:lpstr>
      <vt:lpstr>PowerPoint 演示文稿</vt:lpstr>
      <vt:lpstr>akses method dalam object array</vt:lpstr>
      <vt:lpstr>Akses array dengan menggunakan For</vt:lpstr>
      <vt:lpstr>Casting : merubah type data</vt:lpstr>
      <vt:lpstr>Latihan</vt:lpstr>
      <vt:lpstr>Fungsi Random</vt:lpstr>
      <vt:lpstr>PowerPoint 演示文稿</vt:lpstr>
      <vt:lpstr>Merubah String ke Int</vt:lpstr>
      <vt:lpstr>Latihan</vt:lpstr>
      <vt:lpstr>Referensi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Pengenalan Java</dc:title>
  <dc:creator>kautsar</dc:creator>
  <cp:lastModifiedBy>old</cp:lastModifiedBy>
  <cp:revision>166</cp:revision>
  <dcterms:created xsi:type="dcterms:W3CDTF">2018-09-03T02:20:00Z</dcterms:created>
  <dcterms:modified xsi:type="dcterms:W3CDTF">2018-10-07T11:41:26Z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1033-10.2.0.7456</vt:lpwstr>
  </property>
</Properties>
</file>