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6E5D0-3560-4EC1-A7D3-CF5BC84FD58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A63FD-C7BE-41FD-8DB7-778B5687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4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404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2225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7083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943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8702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939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5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4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24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46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270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86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55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72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WIN7\Downloads\color-1305606_1920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50" b="7734"/>
          <a:stretch/>
        </p:blipFill>
        <p:spPr bwMode="auto">
          <a:xfrm>
            <a:off x="0" y="0"/>
            <a:ext cx="12192000" cy="4453467"/>
          </a:xfrm>
          <a:prstGeom prst="rect">
            <a:avLst/>
          </a:prstGeom>
          <a:solidFill>
            <a:srgbClr val="FE51C2"/>
          </a:solidFill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059659"/>
            <a:ext cx="12192000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97" y="5827744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82381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accent3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06\02-\color-pencil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972"/>
            <a:ext cx="12192000" cy="71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260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11424" y="644691"/>
            <a:ext cx="3456384" cy="163218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accent3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911424" y="2276872"/>
            <a:ext cx="3456384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10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7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hapes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141678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hird">
  <p:cSld name="Blank third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11744000" y="2944233"/>
            <a:ext cx="448000" cy="9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28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6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0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4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37A0B-B455-4548-9447-7D1E017F804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11CCA1-2672-4A01-B917-56572DCF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7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  <p:sldLayoutId id="2147483749" r:id="rId18"/>
    <p:sldLayoutId id="2147483750" r:id="rId19"/>
    <p:sldLayoutId id="2147483751" r:id="rId20"/>
    <p:sldLayoutId id="2147483752" r:id="rId2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dirty="0"/>
              <a:t>Media Audio-Visual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Present By :</a:t>
            </a:r>
          </a:p>
          <a:p>
            <a:r>
              <a:rPr lang="en-US" dirty="0"/>
              <a:t>Yeni Raini, </a:t>
            </a:r>
            <a:r>
              <a:rPr lang="en-US" dirty="0" err="1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33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sz="quarter" idx="10"/>
          </p:nvPr>
        </p:nvSpPr>
        <p:spPr>
          <a:xfrm>
            <a:off x="4655839" y="644691"/>
            <a:ext cx="7278985" cy="519413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101597" algn="ctr"/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Jaringan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televisi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sekitar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merupakan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program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televisi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dioperasikan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kampus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atau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tempat-tempat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lain yang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berjarak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dekat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Selain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itu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pesannya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bersifat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khusus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misalnya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bahan-bahan</a:t>
            </a:r>
            <a:r>
              <a:rPr lang="en-US" sz="37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kuliah</a:t>
            </a:r>
            <a:endParaRPr sz="37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6" name="Shape 316"/>
          <p:cNvSpPr txBox="1">
            <a:spLocks noGrp="1"/>
          </p:cNvSpPr>
          <p:nvPr>
            <p:ph type="title" idx="4294967295"/>
          </p:nvPr>
        </p:nvSpPr>
        <p:spPr>
          <a:xfrm>
            <a:off x="0" y="2181225"/>
            <a:ext cx="3700463" cy="10445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5867" b="1" dirty="0">
                <a:solidFill>
                  <a:schemeClr val="tx1">
                    <a:lumMod val="85000"/>
                    <a:lumOff val="15000"/>
                  </a:schemeClr>
                </a:solidFill>
                <a:latin typeface="Perpetua Titling MT" panose="02020502060505020804" pitchFamily="18" charset="0"/>
              </a:rPr>
              <a:t>CCTV</a:t>
            </a:r>
            <a:endParaRPr sz="5867" b="1" dirty="0">
              <a:solidFill>
                <a:schemeClr val="tx1">
                  <a:lumMod val="85000"/>
                  <a:lumOff val="15000"/>
                </a:schemeClr>
              </a:solidFill>
              <a:latin typeface="Perpetua Titling MT" panose="020205020605050208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8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sz="quarter" idx="10"/>
          </p:nvPr>
        </p:nvSpPr>
        <p:spPr>
          <a:xfrm>
            <a:off x="4559830" y="1412776"/>
            <a:ext cx="6841596" cy="41402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01597"/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ini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merupakan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media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komunikasi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massa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ciri-ciri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marL="685783" indent="-450839">
              <a:buFont typeface="+mj-lt"/>
              <a:buAutoNum type="arabicPeriod"/>
            </a:pP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Berlangsung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arah</a:t>
            </a:r>
            <a:endParaRPr lang="en-US" sz="2933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783" indent="-450839">
              <a:buFont typeface="+mj-lt"/>
              <a:buAutoNum type="arabicPeriod"/>
            </a:pP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Komunikator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melembaga</a:t>
            </a:r>
            <a:endParaRPr lang="en-US" sz="2933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783" indent="-450839">
              <a:buFont typeface="+mj-lt"/>
              <a:buAutoNum type="arabicPeriod"/>
            </a:pP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Pesan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bersifat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umum</a:t>
            </a:r>
            <a:endParaRPr lang="en-US" sz="2933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783" indent="-450839">
              <a:buFont typeface="+mj-lt"/>
              <a:buAutoNum type="arabicPeriod"/>
            </a:pP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Menimbulkan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keserempakan</a:t>
            </a:r>
            <a:endParaRPr lang="en-US" sz="2933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783" indent="-450839">
              <a:buFont typeface="+mj-lt"/>
              <a:buAutoNum type="arabicPeriod"/>
            </a:pP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Bersifat</a:t>
            </a:r>
            <a:r>
              <a:rPr lang="en-US" sz="293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33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heterogen</a:t>
            </a:r>
            <a:endParaRPr lang="en-US" sz="2933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6" name="Shape 316"/>
          <p:cNvSpPr txBox="1">
            <a:spLocks noGrp="1"/>
          </p:cNvSpPr>
          <p:nvPr>
            <p:ph type="title" idx="4294967295"/>
          </p:nvPr>
        </p:nvSpPr>
        <p:spPr>
          <a:xfrm>
            <a:off x="6946900" y="357188"/>
            <a:ext cx="5245100" cy="10445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4800" b="1" i="1" dirty="0">
                <a:solidFill>
                  <a:srgbClr val="0070C0"/>
                </a:solidFill>
                <a:latin typeface="Agency FB" panose="020B0503020202020204" pitchFamily="34" charset="0"/>
              </a:rPr>
              <a:t>Television Broadcast</a:t>
            </a:r>
            <a:endParaRPr sz="4800" b="1" i="1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318" name="Shape 318"/>
          <p:cNvSpPr txBox="1">
            <a:spLocks noGrp="1"/>
          </p:cNvSpPr>
          <p:nvPr>
            <p:ph type="sldNum" idx="4294967295"/>
          </p:nvPr>
        </p:nvSpPr>
        <p:spPr>
          <a:xfrm>
            <a:off x="0" y="6408738"/>
            <a:ext cx="1214438" cy="4492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765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7"/>
            <a:ext cx="12192000" cy="1049779"/>
          </a:xfrm>
        </p:spPr>
        <p:txBody>
          <a:bodyPr/>
          <a:lstStyle/>
          <a:p>
            <a:r>
              <a:rPr lang="en-US" altLang="ko-KR" sz="5333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adway" panose="04040905080B02020502" pitchFamily="82" charset="0"/>
              </a:rPr>
              <a:t>Fungsi</a:t>
            </a:r>
            <a:r>
              <a:rPr lang="en-US" altLang="ko-KR" sz="5333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adway" panose="04040905080B02020502" pitchFamily="82" charset="0"/>
              </a:rPr>
              <a:t> </a:t>
            </a:r>
            <a:r>
              <a:rPr lang="en-US" altLang="ko-KR" sz="5333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adway" panose="04040905080B02020502" pitchFamily="82" charset="0"/>
              </a:rPr>
              <a:t>Televisi</a:t>
            </a:r>
            <a:endParaRPr lang="ko-KR" altLang="en-US" sz="5333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roadway" panose="04040905080B02020502" pitchFamily="82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5139011" y="2360830"/>
            <a:ext cx="4443443" cy="3999327"/>
            <a:chOff x="3203848" y="1779662"/>
            <a:chExt cx="3332582" cy="299949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>
            <a:off x="917034" y="1428886"/>
            <a:ext cx="5413055" cy="13732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58529" y="1574255"/>
            <a:ext cx="782395" cy="10866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906403" y="1488911"/>
            <a:ext cx="4189597" cy="861366"/>
            <a:chOff x="803640" y="3296172"/>
            <a:chExt cx="2068978" cy="507279"/>
          </a:xfrm>
          <a:solidFill>
            <a:schemeClr val="bg1">
              <a:lumMod val="85000"/>
            </a:schemeClr>
          </a:solidFill>
        </p:grpSpPr>
        <p:sp>
          <p:nvSpPr>
            <p:cNvPr id="94" name="TextBox 93"/>
            <p:cNvSpPr txBox="1"/>
            <p:nvPr/>
          </p:nvSpPr>
          <p:spPr>
            <a:xfrm>
              <a:off x="803640" y="3579862"/>
              <a:ext cx="2059657" cy="2235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cs typeface="Arial" pitchFamily="34" charset="0"/>
                  <a:sym typeface="Arial"/>
                </a:rPr>
                <a:t>Memberi</a:t>
              </a:r>
              <a:r>
                <a:rPr lang="en-US" altLang="ko-KR" sz="1867" dirty="0">
                  <a:solidFill>
                    <a:prstClr val="black"/>
                  </a:solidFill>
                  <a:latin typeface="CentSchbkCyrill BT" panose="02040603050705020303" pitchFamily="18" charset="-52"/>
                  <a:cs typeface="Arial" pitchFamily="34" charset="0"/>
                  <a:sym typeface="Arial"/>
                </a:rPr>
                <a:t> </a:t>
              </a:r>
              <a:r>
                <a:rPr lang="en-US" altLang="ko-KR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cs typeface="Arial" pitchFamily="34" charset="0"/>
                  <a:sym typeface="Arial"/>
                </a:rPr>
                <a:t>penerangan</a:t>
              </a:r>
              <a:r>
                <a:rPr lang="en-US" altLang="ko-KR" sz="1867" dirty="0">
                  <a:solidFill>
                    <a:prstClr val="black"/>
                  </a:solidFill>
                  <a:latin typeface="CentSchbkCyrill BT" panose="02040603050705020303" pitchFamily="18" charset="-52"/>
                  <a:cs typeface="Arial" pitchFamily="34" charset="0"/>
                  <a:sym typeface="Arial"/>
                </a:rPr>
                <a:t> </a:t>
              </a:r>
              <a:r>
                <a:rPr lang="en-US" altLang="ko-KR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cs typeface="Arial" pitchFamily="34" charset="0"/>
                  <a:sym typeface="Arial"/>
                </a:rPr>
                <a:t>kepada</a:t>
              </a:r>
              <a:r>
                <a:rPr lang="en-US" altLang="ko-KR" sz="1867" dirty="0">
                  <a:solidFill>
                    <a:prstClr val="black"/>
                  </a:solidFill>
                  <a:latin typeface="CentSchbkCyrill BT" panose="02040603050705020303" pitchFamily="18" charset="-52"/>
                  <a:cs typeface="Arial" pitchFamily="34" charset="0"/>
                  <a:sym typeface="Arial"/>
                </a:rPr>
                <a:t> </a:t>
              </a:r>
              <a:r>
                <a:rPr lang="en-US" altLang="ko-KR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cs typeface="Arial" pitchFamily="34" charset="0"/>
                  <a:sym typeface="Arial"/>
                </a:rPr>
                <a:t>massa</a:t>
              </a:r>
              <a:r>
                <a:rPr lang="en-US" altLang="ko-KR" sz="1867" dirty="0">
                  <a:solidFill>
                    <a:prstClr val="black"/>
                  </a:solidFill>
                  <a:latin typeface="CentSchbkCyrill BT" panose="02040603050705020303" pitchFamily="18" charset="-52"/>
                  <a:cs typeface="Arial" pitchFamily="34" charset="0"/>
                  <a:sym typeface="Arial"/>
                </a:rPr>
                <a:t> </a:t>
              </a:r>
              <a:endParaRPr lang="ko-KR" altLang="en-US" sz="1867" dirty="0">
                <a:solidFill>
                  <a:prstClr val="black"/>
                </a:solidFill>
                <a:latin typeface="CentSchbkCyrill BT" panose="02040603050705020303" pitchFamily="18" charset="-52"/>
                <a:cs typeface="Arial" pitchFamily="34" charset="0"/>
                <a:sym typeface="Arial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12961" y="3296172"/>
              <a:ext cx="2059657" cy="24768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2133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Arial" pitchFamily="34" charset="0"/>
                  <a:sym typeface="Arial"/>
                </a:rPr>
                <a:t>Fungsi</a:t>
              </a:r>
              <a:r>
                <a:rPr lang="en-US" altLang="ko-KR" sz="2133" b="1" dirty="0">
                  <a:solidFill>
                    <a:srgbClr val="FF0000"/>
                  </a:solidFill>
                  <a:latin typeface="Consolas" panose="020B0609020204030204" pitchFamily="49" charset="0"/>
                  <a:cs typeface="Arial" pitchFamily="34" charset="0"/>
                  <a:sym typeface="Arial"/>
                </a:rPr>
                <a:t> </a:t>
              </a:r>
              <a:r>
                <a:rPr lang="en-US" altLang="ko-KR" sz="2133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Arial" pitchFamily="34" charset="0"/>
                  <a:sym typeface="Arial"/>
                </a:rPr>
                <a:t>Penerangan</a:t>
              </a:r>
              <a:endParaRPr lang="ko-KR" altLang="en-US" sz="2133" b="1" dirty="0">
                <a:solidFill>
                  <a:srgbClr val="FF0000"/>
                </a:solidFill>
                <a:latin typeface="Consolas" panose="020B0609020204030204" pitchFamily="49" charset="0"/>
                <a:cs typeface="Arial" pitchFamily="34" charset="0"/>
                <a:sym typeface="Arial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123679" y="1881354"/>
            <a:ext cx="680972" cy="50276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2667" b="1" dirty="0">
                <a:solidFill>
                  <a:prstClr val="white"/>
                </a:solidFill>
                <a:cs typeface="Arial" pitchFamily="34" charset="0"/>
                <a:sym typeface="Arial"/>
              </a:rPr>
              <a:t>01</a:t>
            </a:r>
            <a:endParaRPr lang="ko-KR" altLang="en-US" sz="2667" b="1" dirty="0">
              <a:solidFill>
                <a:prstClr val="white"/>
              </a:solidFill>
              <a:cs typeface="Arial" pitchFamily="34" charset="0"/>
              <a:sym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36899" y="3065181"/>
            <a:ext cx="5393189" cy="14227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078394" y="3210550"/>
            <a:ext cx="786297" cy="11183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1926267" y="3125602"/>
            <a:ext cx="4265744" cy="1029597"/>
            <a:chOff x="803640" y="3307897"/>
            <a:chExt cx="2059657" cy="772198"/>
          </a:xfrm>
          <a:solidFill>
            <a:schemeClr val="bg1">
              <a:lumMod val="85000"/>
            </a:schemeClr>
          </a:solidFill>
        </p:grpSpPr>
        <p:sp>
          <p:nvSpPr>
            <p:cNvPr id="100" name="TextBox 99"/>
            <p:cNvSpPr txBox="1"/>
            <p:nvPr/>
          </p:nvSpPr>
          <p:spPr>
            <a:xfrm>
              <a:off x="803640" y="3579862"/>
              <a:ext cx="2048429" cy="5002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867" dirty="0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TV </a:t>
              </a:r>
              <a:r>
                <a:rPr lang="en-US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menyiarkan</a:t>
              </a:r>
              <a:r>
                <a:rPr lang="en-US" sz="1867" dirty="0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 </a:t>
              </a:r>
              <a:r>
                <a:rPr lang="en-US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berbagai</a:t>
              </a:r>
              <a:r>
                <a:rPr lang="en-US" sz="1867" dirty="0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 acara yang </a:t>
              </a:r>
              <a:r>
                <a:rPr lang="en-US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mengandung</a:t>
              </a:r>
              <a:r>
                <a:rPr lang="en-US" sz="1867" dirty="0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 </a:t>
              </a:r>
              <a:r>
                <a:rPr lang="en-US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unsur</a:t>
              </a:r>
              <a:r>
                <a:rPr lang="en-US" sz="1867" dirty="0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 </a:t>
              </a:r>
              <a:r>
                <a:rPr lang="en-US" sz="1867" dirty="0" err="1">
                  <a:solidFill>
                    <a:prstClr val="black"/>
                  </a:solidFill>
                  <a:latin typeface="CentSchbkCyrill BT" panose="02040603050705020303" pitchFamily="18" charset="-52"/>
                  <a:sym typeface="Arial"/>
                </a:rPr>
                <a:t>pendidikan</a:t>
              </a:r>
              <a:endParaRPr lang="ko-KR" altLang="en-US" sz="1867" dirty="0">
                <a:solidFill>
                  <a:prstClr val="black">
                    <a:lumMod val="75000"/>
                    <a:lumOff val="25000"/>
                  </a:prstClr>
                </a:solidFill>
                <a:latin typeface="CentSchbkCyrill BT" panose="02040603050705020303" pitchFamily="18" charset="-52"/>
                <a:cs typeface="Arial" pitchFamily="34" charset="0"/>
                <a:sym typeface="Arial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03640" y="3307897"/>
              <a:ext cx="2059657" cy="3154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2133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Arial" pitchFamily="34" charset="0"/>
                  <a:sym typeface="Arial"/>
                </a:rPr>
                <a:t>Fungsi</a:t>
              </a:r>
              <a:r>
                <a:rPr lang="en-US" altLang="ko-KR" sz="2133" b="1" dirty="0">
                  <a:solidFill>
                    <a:srgbClr val="FF0000"/>
                  </a:solidFill>
                  <a:latin typeface="Consolas" panose="020B0609020204030204" pitchFamily="49" charset="0"/>
                  <a:cs typeface="Arial" pitchFamily="34" charset="0"/>
                  <a:sym typeface="Arial"/>
                </a:rPr>
                <a:t> </a:t>
              </a:r>
              <a:r>
                <a:rPr lang="en-US" altLang="ko-KR" sz="2133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Arial" pitchFamily="34" charset="0"/>
                  <a:sym typeface="Arial"/>
                </a:rPr>
                <a:t>Pendidikan</a:t>
              </a:r>
              <a:endParaRPr lang="ko-KR" altLang="en-US" sz="2133" b="1" dirty="0">
                <a:solidFill>
                  <a:srgbClr val="FF0000"/>
                </a:solidFill>
                <a:latin typeface="Consolas" panose="020B0609020204030204" pitchFamily="49" charset="0"/>
                <a:cs typeface="Arial" pitchFamily="34" charset="0"/>
                <a:sym typeface="Arial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1126717" y="3533087"/>
            <a:ext cx="678473" cy="50276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2667" b="1" dirty="0">
                <a:solidFill>
                  <a:prstClr val="white"/>
                </a:solidFill>
                <a:cs typeface="Arial" pitchFamily="34" charset="0"/>
                <a:sym typeface="Arial"/>
              </a:rPr>
              <a:t>02</a:t>
            </a:r>
            <a:endParaRPr lang="ko-KR" altLang="en-US" sz="2667" b="1" dirty="0">
              <a:solidFill>
                <a:prstClr val="white"/>
              </a:solidFill>
              <a:cs typeface="Arial" pitchFamily="34" charset="0"/>
              <a:sym typeface="Arial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35909" y="4716234"/>
            <a:ext cx="5466807" cy="1545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77405" y="4861603"/>
            <a:ext cx="798823" cy="1172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59777" y="5255445"/>
            <a:ext cx="4221612" cy="6669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67" dirty="0" err="1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Sebagian</a:t>
            </a:r>
            <a:r>
              <a:rPr lang="en-US" sz="1867" dirty="0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 </a:t>
            </a:r>
            <a:r>
              <a:rPr lang="en-US" sz="1867" dirty="0" err="1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besar</a:t>
            </a:r>
            <a:r>
              <a:rPr lang="en-US" sz="1867" dirty="0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 </a:t>
            </a:r>
            <a:r>
              <a:rPr lang="en-US" sz="1867" dirty="0" err="1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alokasi</a:t>
            </a:r>
            <a:r>
              <a:rPr lang="en-US" sz="1867" dirty="0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 </a:t>
            </a:r>
            <a:r>
              <a:rPr lang="en-US" sz="1867" dirty="0" err="1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waktu</a:t>
            </a:r>
            <a:r>
              <a:rPr lang="en-US" sz="1867" dirty="0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 di TV </a:t>
            </a:r>
            <a:r>
              <a:rPr lang="en-US" sz="1867" dirty="0" err="1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diisi</a:t>
            </a:r>
            <a:r>
              <a:rPr lang="en-US" sz="1867" dirty="0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 </a:t>
            </a:r>
            <a:r>
              <a:rPr lang="en-US" sz="1867" dirty="0" err="1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oleh</a:t>
            </a:r>
            <a:r>
              <a:rPr lang="en-US" sz="1867" dirty="0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 acara-acara </a:t>
            </a:r>
            <a:r>
              <a:rPr lang="en-US" sz="1867" dirty="0" err="1">
                <a:solidFill>
                  <a:prstClr val="black"/>
                </a:solidFill>
                <a:latin typeface="CentSchbkCyrill BT" panose="02040603050705020303" pitchFamily="18" charset="-52"/>
                <a:sym typeface="Arial"/>
              </a:rPr>
              <a:t>hiburan</a:t>
            </a:r>
            <a:endParaRPr lang="ko-KR" altLang="en-US" sz="1867" dirty="0">
              <a:solidFill>
                <a:prstClr val="black"/>
              </a:solidFill>
              <a:latin typeface="CentSchbkCyrill BT" panose="02040603050705020303" pitchFamily="18" charset="-52"/>
              <a:cs typeface="Arial" pitchFamily="34" charset="0"/>
              <a:sym typeface="Arial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123680" y="5158401"/>
            <a:ext cx="689281" cy="50276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2667" b="1" dirty="0">
                <a:solidFill>
                  <a:prstClr val="white"/>
                </a:solidFill>
                <a:cs typeface="Arial" pitchFamily="34" charset="0"/>
                <a:sym typeface="Arial"/>
              </a:rPr>
              <a:t>03</a:t>
            </a:r>
            <a:endParaRPr lang="ko-KR" altLang="en-US" sz="2667" b="1" dirty="0">
              <a:solidFill>
                <a:prstClr val="white"/>
              </a:solidFill>
              <a:cs typeface="Arial" pitchFamily="34" charset="0"/>
              <a:sym typeface="Arial"/>
            </a:endParaRPr>
          </a:p>
        </p:txBody>
      </p:sp>
      <p:sp>
        <p:nvSpPr>
          <p:cNvPr id="45" name="Shape 475"/>
          <p:cNvSpPr/>
          <p:nvPr/>
        </p:nvSpPr>
        <p:spPr>
          <a:xfrm>
            <a:off x="7190732" y="1881354"/>
            <a:ext cx="4588781" cy="3449847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000000"/>
          </a:solidFill>
          <a:ln w="9525" cap="flat" cmpd="sng">
            <a:solidFill>
              <a:srgbClr val="A5B0F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prstClr val="black"/>
              </a:solidFill>
              <a:sym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" t="3802" r="1966" b="22001"/>
          <a:stretch/>
        </p:blipFill>
        <p:spPr>
          <a:xfrm>
            <a:off x="7355787" y="2063775"/>
            <a:ext cx="4308832" cy="2577167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948281" y="4769161"/>
            <a:ext cx="4265744" cy="4205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2133" b="1" dirty="0" err="1">
                <a:solidFill>
                  <a:srgbClr val="FF0000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Fungsi</a:t>
            </a:r>
            <a:r>
              <a:rPr lang="en-US" altLang="ko-KR" sz="2133" b="1" dirty="0">
                <a:solidFill>
                  <a:srgbClr val="FF0000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 </a:t>
            </a:r>
            <a:r>
              <a:rPr lang="en-US" altLang="ko-KR" sz="2133" b="1" dirty="0" err="1">
                <a:solidFill>
                  <a:srgbClr val="FF0000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Hiburan</a:t>
            </a:r>
            <a:endParaRPr lang="ko-KR" altLang="en-US" sz="2133" b="1" dirty="0">
              <a:solidFill>
                <a:srgbClr val="FF0000"/>
              </a:solidFill>
              <a:latin typeface="Consolas" panose="020B0609020204030204" pitchFamily="49" charset="0"/>
              <a:cs typeface="Arial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896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6" grpId="0" animBg="1"/>
      <p:bldP spid="97" grpId="0" animBg="1"/>
      <p:bldP spid="98" grpId="0" animBg="1"/>
      <p:bldP spid="102" grpId="0" animBg="1"/>
      <p:bldP spid="103" grpId="0" animBg="1"/>
      <p:bldP spid="104" grpId="0" animBg="1"/>
      <p:bldP spid="106" grpId="0" animBg="1"/>
      <p:bldP spid="108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/>
        </p:nvSpPr>
        <p:spPr>
          <a:xfrm>
            <a:off x="2526970" y="3055212"/>
            <a:ext cx="7071117" cy="423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latinLnBrk="0">
              <a:buClr>
                <a:srgbClr val="000000"/>
              </a:buClr>
              <a:buFont typeface="Arial"/>
              <a:buNone/>
            </a:pPr>
            <a:r>
              <a:rPr lang="en-US" sz="8000" kern="0" dirty="0">
                <a:solidFill>
                  <a:srgbClr val="000000"/>
                </a:solidFill>
                <a:latin typeface="Schadow BT" panose="02060504050505030204" pitchFamily="18" charset="0"/>
                <a:cs typeface="Arial"/>
                <a:sym typeface="Arial"/>
              </a:rPr>
              <a:t>MEDIA AUDIOVISUAL</a:t>
            </a:r>
            <a:endParaRPr sz="8000" kern="0" dirty="0">
              <a:solidFill>
                <a:srgbClr val="999999"/>
              </a:solidFill>
              <a:latin typeface="Schadow BT" panose="02060504050505030204" pitchFamily="18" charset="0"/>
              <a:cs typeface="Arial"/>
              <a:sym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77" name="Shape 477"/>
          <p:cNvSpPr txBox="1">
            <a:spLocks noGrp="1"/>
          </p:cNvSpPr>
          <p:nvPr>
            <p:ph type="sldNum" idx="4294967295"/>
          </p:nvPr>
        </p:nvSpPr>
        <p:spPr>
          <a:xfrm>
            <a:off x="11742738" y="2944813"/>
            <a:ext cx="449262" cy="9683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grpSp>
        <p:nvGrpSpPr>
          <p:cNvPr id="78" name="Shape 631"/>
          <p:cNvGrpSpPr/>
          <p:nvPr/>
        </p:nvGrpSpPr>
        <p:grpSpPr>
          <a:xfrm>
            <a:off x="480067" y="337851"/>
            <a:ext cx="600076" cy="499431"/>
            <a:chOff x="1929775" y="320925"/>
            <a:chExt cx="423800" cy="372650"/>
          </a:xfrm>
        </p:grpSpPr>
        <p:sp>
          <p:nvSpPr>
            <p:cNvPr id="79" name="Shape 632"/>
            <p:cNvSpPr/>
            <p:nvPr/>
          </p:nvSpPr>
          <p:spPr>
            <a:xfrm>
              <a:off x="1929775" y="320925"/>
              <a:ext cx="423800" cy="372650"/>
            </a:xfrm>
            <a:custGeom>
              <a:avLst/>
              <a:gdLst/>
              <a:ahLst/>
              <a:cxnLst/>
              <a:rect l="0" t="0" r="0" b="0"/>
              <a:pathLst>
                <a:path w="16952" h="14906" fill="none" extrusionOk="0">
                  <a:moveTo>
                    <a:pt x="16172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3"/>
                  </a:lnTo>
                  <a:lnTo>
                    <a:pt x="341" y="146"/>
                  </a:lnTo>
                  <a:lnTo>
                    <a:pt x="220" y="244"/>
                  </a:lnTo>
                  <a:lnTo>
                    <a:pt x="122" y="341"/>
                  </a:lnTo>
                  <a:lnTo>
                    <a:pt x="74" y="487"/>
                  </a:lnTo>
                  <a:lnTo>
                    <a:pt x="25" y="634"/>
                  </a:lnTo>
                  <a:lnTo>
                    <a:pt x="0" y="780"/>
                  </a:lnTo>
                  <a:lnTo>
                    <a:pt x="0" y="14126"/>
                  </a:lnTo>
                  <a:lnTo>
                    <a:pt x="0" y="14126"/>
                  </a:lnTo>
                  <a:lnTo>
                    <a:pt x="25" y="14272"/>
                  </a:lnTo>
                  <a:lnTo>
                    <a:pt x="74" y="14418"/>
                  </a:lnTo>
                  <a:lnTo>
                    <a:pt x="122" y="14565"/>
                  </a:lnTo>
                  <a:lnTo>
                    <a:pt x="220" y="14662"/>
                  </a:lnTo>
                  <a:lnTo>
                    <a:pt x="341" y="14759"/>
                  </a:lnTo>
                  <a:lnTo>
                    <a:pt x="488" y="14832"/>
                  </a:lnTo>
                  <a:lnTo>
                    <a:pt x="634" y="14881"/>
                  </a:lnTo>
                  <a:lnTo>
                    <a:pt x="780" y="14906"/>
                  </a:lnTo>
                  <a:lnTo>
                    <a:pt x="16172" y="14906"/>
                  </a:lnTo>
                  <a:lnTo>
                    <a:pt x="16172" y="14906"/>
                  </a:lnTo>
                  <a:lnTo>
                    <a:pt x="16318" y="14881"/>
                  </a:lnTo>
                  <a:lnTo>
                    <a:pt x="16464" y="14832"/>
                  </a:lnTo>
                  <a:lnTo>
                    <a:pt x="16611" y="14759"/>
                  </a:lnTo>
                  <a:lnTo>
                    <a:pt x="16732" y="14662"/>
                  </a:lnTo>
                  <a:lnTo>
                    <a:pt x="16830" y="14565"/>
                  </a:lnTo>
                  <a:lnTo>
                    <a:pt x="16878" y="14418"/>
                  </a:lnTo>
                  <a:lnTo>
                    <a:pt x="16927" y="14272"/>
                  </a:lnTo>
                  <a:lnTo>
                    <a:pt x="16952" y="14126"/>
                  </a:lnTo>
                  <a:lnTo>
                    <a:pt x="16952" y="780"/>
                  </a:lnTo>
                  <a:lnTo>
                    <a:pt x="16952" y="780"/>
                  </a:lnTo>
                  <a:lnTo>
                    <a:pt x="16927" y="634"/>
                  </a:lnTo>
                  <a:lnTo>
                    <a:pt x="16878" y="487"/>
                  </a:lnTo>
                  <a:lnTo>
                    <a:pt x="16830" y="341"/>
                  </a:lnTo>
                  <a:lnTo>
                    <a:pt x="16732" y="244"/>
                  </a:lnTo>
                  <a:lnTo>
                    <a:pt x="16611" y="146"/>
                  </a:lnTo>
                  <a:lnTo>
                    <a:pt x="16464" y="73"/>
                  </a:lnTo>
                  <a:lnTo>
                    <a:pt x="16318" y="25"/>
                  </a:lnTo>
                  <a:lnTo>
                    <a:pt x="16172" y="0"/>
                  </a:lnTo>
                  <a:lnTo>
                    <a:pt x="16172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" name="Shape 633"/>
            <p:cNvSpPr/>
            <p:nvPr/>
          </p:nvSpPr>
          <p:spPr>
            <a:xfrm>
              <a:off x="1954125" y="345275"/>
              <a:ext cx="375100" cy="323950"/>
            </a:xfrm>
            <a:custGeom>
              <a:avLst/>
              <a:gdLst/>
              <a:ahLst/>
              <a:cxnLst/>
              <a:rect l="0" t="0" r="0" b="0"/>
              <a:pathLst>
                <a:path w="15004" h="12958" fill="none" extrusionOk="0">
                  <a:moveTo>
                    <a:pt x="15003" y="12957"/>
                  </a:moveTo>
                  <a:lnTo>
                    <a:pt x="1" y="12957"/>
                  </a:lnTo>
                  <a:lnTo>
                    <a:pt x="1" y="0"/>
                  </a:lnTo>
                  <a:lnTo>
                    <a:pt x="15003" y="0"/>
                  </a:lnTo>
                  <a:lnTo>
                    <a:pt x="15003" y="12957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" name="Shape 634"/>
            <p:cNvSpPr/>
            <p:nvPr/>
          </p:nvSpPr>
          <p:spPr>
            <a:xfrm>
              <a:off x="2162375" y="534625"/>
              <a:ext cx="146750" cy="113275"/>
            </a:xfrm>
            <a:custGeom>
              <a:avLst/>
              <a:gdLst/>
              <a:ahLst/>
              <a:cxnLst/>
              <a:rect l="0" t="0" r="0" b="0"/>
              <a:pathLst>
                <a:path w="5870" h="4531" fill="none" extrusionOk="0">
                  <a:moveTo>
                    <a:pt x="0" y="2266"/>
                  </a:moveTo>
                  <a:lnTo>
                    <a:pt x="1534" y="244"/>
                  </a:lnTo>
                  <a:lnTo>
                    <a:pt x="1534" y="244"/>
                  </a:lnTo>
                  <a:lnTo>
                    <a:pt x="1632" y="147"/>
                  </a:lnTo>
                  <a:lnTo>
                    <a:pt x="1754" y="50"/>
                  </a:lnTo>
                  <a:lnTo>
                    <a:pt x="1875" y="1"/>
                  </a:lnTo>
                  <a:lnTo>
                    <a:pt x="2022" y="1"/>
                  </a:lnTo>
                  <a:lnTo>
                    <a:pt x="2143" y="1"/>
                  </a:lnTo>
                  <a:lnTo>
                    <a:pt x="2289" y="50"/>
                  </a:lnTo>
                  <a:lnTo>
                    <a:pt x="2411" y="147"/>
                  </a:lnTo>
                  <a:lnTo>
                    <a:pt x="2509" y="244"/>
                  </a:lnTo>
                  <a:lnTo>
                    <a:pt x="5870" y="453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" name="Shape 635"/>
            <p:cNvSpPr/>
            <p:nvPr/>
          </p:nvSpPr>
          <p:spPr>
            <a:xfrm>
              <a:off x="1974225" y="468875"/>
              <a:ext cx="232600" cy="179025"/>
            </a:xfrm>
            <a:custGeom>
              <a:avLst/>
              <a:gdLst/>
              <a:ahLst/>
              <a:cxnLst/>
              <a:rect l="0" t="0" r="0" b="0"/>
              <a:pathLst>
                <a:path w="9304" h="7161" fill="none" extrusionOk="0">
                  <a:moveTo>
                    <a:pt x="0" y="3995"/>
                  </a:moveTo>
                  <a:lnTo>
                    <a:pt x="2923" y="244"/>
                  </a:lnTo>
                  <a:lnTo>
                    <a:pt x="2923" y="244"/>
                  </a:lnTo>
                  <a:lnTo>
                    <a:pt x="3020" y="147"/>
                  </a:lnTo>
                  <a:lnTo>
                    <a:pt x="3142" y="49"/>
                  </a:lnTo>
                  <a:lnTo>
                    <a:pt x="3264" y="1"/>
                  </a:lnTo>
                  <a:lnTo>
                    <a:pt x="3410" y="1"/>
                  </a:lnTo>
                  <a:lnTo>
                    <a:pt x="3532" y="1"/>
                  </a:lnTo>
                  <a:lnTo>
                    <a:pt x="3678" y="49"/>
                  </a:lnTo>
                  <a:lnTo>
                    <a:pt x="3800" y="147"/>
                  </a:lnTo>
                  <a:lnTo>
                    <a:pt x="3897" y="244"/>
                  </a:lnTo>
                  <a:lnTo>
                    <a:pt x="9304" y="716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" name="Shape 636"/>
            <p:cNvSpPr/>
            <p:nvPr/>
          </p:nvSpPr>
          <p:spPr>
            <a:xfrm>
              <a:off x="2169675" y="396425"/>
              <a:ext cx="97450" cy="97450"/>
            </a:xfrm>
            <a:custGeom>
              <a:avLst/>
              <a:gdLst/>
              <a:ahLst/>
              <a:cxnLst/>
              <a:rect l="0" t="0" r="0" b="0"/>
              <a:pathLst>
                <a:path w="3898" h="3898" fill="none" extrusionOk="0">
                  <a:moveTo>
                    <a:pt x="1949" y="3897"/>
                  </a:moveTo>
                  <a:lnTo>
                    <a:pt x="1949" y="3897"/>
                  </a:lnTo>
                  <a:lnTo>
                    <a:pt x="1754" y="3897"/>
                  </a:lnTo>
                  <a:lnTo>
                    <a:pt x="1559" y="3873"/>
                  </a:lnTo>
                  <a:lnTo>
                    <a:pt x="1364" y="3824"/>
                  </a:lnTo>
                  <a:lnTo>
                    <a:pt x="1194" y="3751"/>
                  </a:lnTo>
                  <a:lnTo>
                    <a:pt x="1023" y="3678"/>
                  </a:lnTo>
                  <a:lnTo>
                    <a:pt x="853" y="3580"/>
                  </a:lnTo>
                  <a:lnTo>
                    <a:pt x="707" y="3459"/>
                  </a:lnTo>
                  <a:lnTo>
                    <a:pt x="560" y="3337"/>
                  </a:lnTo>
                  <a:lnTo>
                    <a:pt x="439" y="3191"/>
                  </a:lnTo>
                  <a:lnTo>
                    <a:pt x="317" y="3045"/>
                  </a:lnTo>
                  <a:lnTo>
                    <a:pt x="220" y="2874"/>
                  </a:lnTo>
                  <a:lnTo>
                    <a:pt x="146" y="2704"/>
                  </a:lnTo>
                  <a:lnTo>
                    <a:pt x="73" y="2533"/>
                  </a:lnTo>
                  <a:lnTo>
                    <a:pt x="25" y="2338"/>
                  </a:lnTo>
                  <a:lnTo>
                    <a:pt x="0" y="2168"/>
                  </a:lnTo>
                  <a:lnTo>
                    <a:pt x="0" y="1949"/>
                  </a:lnTo>
                  <a:lnTo>
                    <a:pt x="0" y="1949"/>
                  </a:lnTo>
                  <a:lnTo>
                    <a:pt x="0" y="1754"/>
                  </a:lnTo>
                  <a:lnTo>
                    <a:pt x="25" y="1559"/>
                  </a:lnTo>
                  <a:lnTo>
                    <a:pt x="73" y="1389"/>
                  </a:lnTo>
                  <a:lnTo>
                    <a:pt x="146" y="1194"/>
                  </a:lnTo>
                  <a:lnTo>
                    <a:pt x="220" y="1023"/>
                  </a:lnTo>
                  <a:lnTo>
                    <a:pt x="317" y="877"/>
                  </a:lnTo>
                  <a:lnTo>
                    <a:pt x="439" y="707"/>
                  </a:lnTo>
                  <a:lnTo>
                    <a:pt x="560" y="585"/>
                  </a:lnTo>
                  <a:lnTo>
                    <a:pt x="707" y="463"/>
                  </a:lnTo>
                  <a:lnTo>
                    <a:pt x="853" y="341"/>
                  </a:lnTo>
                  <a:lnTo>
                    <a:pt x="1023" y="244"/>
                  </a:lnTo>
                  <a:lnTo>
                    <a:pt x="1194" y="171"/>
                  </a:lnTo>
                  <a:lnTo>
                    <a:pt x="1364" y="98"/>
                  </a:lnTo>
                  <a:lnTo>
                    <a:pt x="1559" y="49"/>
                  </a:lnTo>
                  <a:lnTo>
                    <a:pt x="1754" y="25"/>
                  </a:lnTo>
                  <a:lnTo>
                    <a:pt x="1949" y="0"/>
                  </a:lnTo>
                  <a:lnTo>
                    <a:pt x="1949" y="0"/>
                  </a:lnTo>
                  <a:lnTo>
                    <a:pt x="2144" y="25"/>
                  </a:lnTo>
                  <a:lnTo>
                    <a:pt x="2338" y="49"/>
                  </a:lnTo>
                  <a:lnTo>
                    <a:pt x="2533" y="98"/>
                  </a:lnTo>
                  <a:lnTo>
                    <a:pt x="2704" y="171"/>
                  </a:lnTo>
                  <a:lnTo>
                    <a:pt x="2874" y="244"/>
                  </a:lnTo>
                  <a:lnTo>
                    <a:pt x="3020" y="341"/>
                  </a:lnTo>
                  <a:lnTo>
                    <a:pt x="3191" y="463"/>
                  </a:lnTo>
                  <a:lnTo>
                    <a:pt x="3313" y="585"/>
                  </a:lnTo>
                  <a:lnTo>
                    <a:pt x="3459" y="707"/>
                  </a:lnTo>
                  <a:lnTo>
                    <a:pt x="3556" y="877"/>
                  </a:lnTo>
                  <a:lnTo>
                    <a:pt x="3654" y="1023"/>
                  </a:lnTo>
                  <a:lnTo>
                    <a:pt x="3727" y="1194"/>
                  </a:lnTo>
                  <a:lnTo>
                    <a:pt x="3800" y="1389"/>
                  </a:lnTo>
                  <a:lnTo>
                    <a:pt x="3848" y="1559"/>
                  </a:lnTo>
                  <a:lnTo>
                    <a:pt x="3873" y="1754"/>
                  </a:lnTo>
                  <a:lnTo>
                    <a:pt x="3897" y="1949"/>
                  </a:lnTo>
                  <a:lnTo>
                    <a:pt x="3897" y="1949"/>
                  </a:lnTo>
                  <a:lnTo>
                    <a:pt x="3873" y="2168"/>
                  </a:lnTo>
                  <a:lnTo>
                    <a:pt x="3848" y="2338"/>
                  </a:lnTo>
                  <a:lnTo>
                    <a:pt x="3800" y="2533"/>
                  </a:lnTo>
                  <a:lnTo>
                    <a:pt x="3727" y="2704"/>
                  </a:lnTo>
                  <a:lnTo>
                    <a:pt x="3654" y="2874"/>
                  </a:lnTo>
                  <a:lnTo>
                    <a:pt x="3556" y="3045"/>
                  </a:lnTo>
                  <a:lnTo>
                    <a:pt x="3459" y="3191"/>
                  </a:lnTo>
                  <a:lnTo>
                    <a:pt x="3313" y="3337"/>
                  </a:lnTo>
                  <a:lnTo>
                    <a:pt x="3191" y="3459"/>
                  </a:lnTo>
                  <a:lnTo>
                    <a:pt x="3020" y="3580"/>
                  </a:lnTo>
                  <a:lnTo>
                    <a:pt x="2874" y="3678"/>
                  </a:lnTo>
                  <a:lnTo>
                    <a:pt x="2704" y="3751"/>
                  </a:lnTo>
                  <a:lnTo>
                    <a:pt x="2533" y="3824"/>
                  </a:lnTo>
                  <a:lnTo>
                    <a:pt x="2338" y="3873"/>
                  </a:lnTo>
                  <a:lnTo>
                    <a:pt x="2144" y="3897"/>
                  </a:lnTo>
                  <a:lnTo>
                    <a:pt x="1949" y="3897"/>
                  </a:lnTo>
                  <a:lnTo>
                    <a:pt x="1949" y="389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4" name="Shape 774"/>
          <p:cNvGrpSpPr/>
          <p:nvPr/>
        </p:nvGrpSpPr>
        <p:grpSpPr>
          <a:xfrm>
            <a:off x="10579520" y="4992759"/>
            <a:ext cx="414043" cy="422720"/>
            <a:chOff x="3951850" y="2985350"/>
            <a:chExt cx="407950" cy="416500"/>
          </a:xfrm>
        </p:grpSpPr>
        <p:sp>
          <p:nvSpPr>
            <p:cNvPr id="85" name="Shape 775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Shape 776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Shape 77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" name="Shape 778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9" name="Shape 897"/>
          <p:cNvGrpSpPr/>
          <p:nvPr/>
        </p:nvGrpSpPr>
        <p:grpSpPr>
          <a:xfrm>
            <a:off x="1830108" y="1231985"/>
            <a:ext cx="692533" cy="618848"/>
            <a:chOff x="3927500" y="301425"/>
            <a:chExt cx="461550" cy="411625"/>
          </a:xfrm>
        </p:grpSpPr>
        <p:sp>
          <p:nvSpPr>
            <p:cNvPr id="90" name="Shape 898"/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0" t="0" r="0" b="0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Shape 899"/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0" t="0" r="0" b="0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Shape 900"/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0" t="0" r="0" b="0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Shape 901"/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0" t="0" r="0" b="0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Shape 902"/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0" t="0" r="0" b="0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" name="Shape 903"/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0" t="0" r="0" b="0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" name="Shape 904"/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0" t="0" r="0" b="0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" name="Shape 905"/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0" t="0" r="0" b="0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" name="Shape 906"/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0" t="0" r="0" b="0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" name="Shape 907"/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0" t="0" r="0" b="0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" name="Shape 908"/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0" t="0" r="0" b="0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" name="Shape 909"/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0" t="0" r="0" b="0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Shape 910"/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0" t="0" r="0" b="0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Shape 911"/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0" t="0" r="0" b="0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Shape 912"/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0" t="0" r="0" b="0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Shape 913"/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0" t="0" r="0" b="0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Shape 914"/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0" t="0" r="0" b="0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Shape 915"/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0" t="0" r="0" b="0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Shape 916"/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0" t="0" r="0" b="0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Shape 917"/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0" t="0" r="0" b="0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Shape 918"/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0" t="0" r="0" b="0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Shape 919"/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0" t="0" r="0" b="0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Shape 920"/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0" t="0" r="0" b="0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Shape 921"/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0" t="0" r="0" b="0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" name="Shape 922"/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0" t="0" r="0" b="0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" name="Shape 923"/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0" t="0" r="0" b="0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" name="Shape 924"/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0" t="0" r="0" b="0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17" name="Shape 692"/>
          <p:cNvSpPr/>
          <p:nvPr/>
        </p:nvSpPr>
        <p:spPr>
          <a:xfrm>
            <a:off x="595527" y="2253931"/>
            <a:ext cx="493072" cy="507632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atinLnBrk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3" name="Shape 857"/>
          <p:cNvGrpSpPr/>
          <p:nvPr/>
        </p:nvGrpSpPr>
        <p:grpSpPr>
          <a:xfrm>
            <a:off x="1496151" y="3128791"/>
            <a:ext cx="715099" cy="795676"/>
            <a:chOff x="1247825" y="5001950"/>
            <a:chExt cx="443300" cy="428675"/>
          </a:xfrm>
        </p:grpSpPr>
        <p:sp>
          <p:nvSpPr>
            <p:cNvPr id="124" name="Shape 858"/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0" t="0" r="0" b="0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Shape 859"/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0" t="0" r="0" b="0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Shape 860"/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0" t="0" r="0" b="0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Shape 861"/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0" t="0" r="0" b="0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Shape 862"/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0" t="0" r="0" b="0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Shape 863"/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0" t="0" r="0" b="0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370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Apa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Itu</a:t>
            </a:r>
            <a:r>
              <a:rPr lang="en-US" b="1" dirty="0">
                <a:solidFill>
                  <a:srgbClr val="C00000"/>
                </a:solidFill>
              </a:rPr>
              <a:t> Media Audiovisual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6" name="Shape 336"/>
          <p:cNvSpPr txBox="1">
            <a:spLocks noGrp="1"/>
          </p:cNvSpPr>
          <p:nvPr>
            <p:ph type="title" idx="4294967295"/>
          </p:nvPr>
        </p:nvSpPr>
        <p:spPr>
          <a:xfrm>
            <a:off x="2343150" y="1700213"/>
            <a:ext cx="9848850" cy="383698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x-none" sz="3467" dirty="0"/>
              <a:t>Media audio-visual adalah jenis media yang</a:t>
            </a:r>
            <a:br>
              <a:rPr lang="x-none" sz="3467" dirty="0"/>
            </a:br>
            <a:r>
              <a:rPr lang="x-none" sz="3467" dirty="0"/>
              <a:t>digunakan dalam kegiatan pembelajaran dengan melibatkan pendengaran dan penglihatan </a:t>
            </a:r>
            <a:br>
              <a:rPr lang="x-none" sz="3467" dirty="0"/>
            </a:br>
            <a:r>
              <a:rPr lang="x-none" sz="3467" dirty="0"/>
              <a:t>sekaligus dalam satu proses atau kegiatan</a:t>
            </a:r>
            <a:endParaRPr lang="en-US" sz="3467" dirty="0"/>
          </a:p>
        </p:txBody>
      </p:sp>
    </p:spTree>
    <p:extLst>
      <p:ext uri="{BB962C8B-B14F-4D97-AF65-F5344CB8AC3E}">
        <p14:creationId xmlns:p14="http://schemas.microsoft.com/office/powerpoint/2010/main" val="38812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957189"/>
          </a:xfrm>
        </p:spPr>
        <p:txBody>
          <a:bodyPr/>
          <a:lstStyle/>
          <a:p>
            <a:r>
              <a:rPr lang="en-US" altLang="ko-KR" sz="5333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Exotc350 Bd BT" panose="04030805050B02020A03" pitchFamily="82" charset="0"/>
              </a:rPr>
              <a:t>Unsur-unsur</a:t>
            </a:r>
            <a:r>
              <a:rPr lang="en-US" altLang="ko-KR" sz="5333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Exotc350 Bd BT" panose="04030805050B02020A03" pitchFamily="82" charset="0"/>
              </a:rPr>
              <a:t> Audiovisual</a:t>
            </a:r>
            <a:endParaRPr lang="ko-KR" altLang="en-US" sz="5333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Exotc350 Bd BT" panose="04030805050B02020A03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10171" y="2472034"/>
            <a:ext cx="1773323" cy="1085377"/>
            <a:chOff x="698280" y="1347614"/>
            <a:chExt cx="1221638" cy="864096"/>
          </a:xfrm>
        </p:grpSpPr>
        <p:sp>
          <p:nvSpPr>
            <p:cNvPr id="5" name="Chevron 4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  <a:sym typeface="Arial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V="1">
            <a:off x="4838787" y="3557412"/>
            <a:ext cx="1929287" cy="1133529"/>
            <a:chOff x="698280" y="1347614"/>
            <a:chExt cx="1221638" cy="864096"/>
          </a:xfrm>
        </p:grpSpPr>
        <p:sp>
          <p:nvSpPr>
            <p:cNvPr id="10" name="Chevron 9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  <a:sym typeface="Arial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044218" y="2472036"/>
            <a:ext cx="1920213" cy="1085377"/>
            <a:chOff x="698280" y="1347613"/>
            <a:chExt cx="1221638" cy="864097"/>
          </a:xfrm>
        </p:grpSpPr>
        <p:sp>
          <p:nvSpPr>
            <p:cNvPr id="13" name="Chevron 12"/>
            <p:cNvSpPr/>
            <p:nvPr/>
          </p:nvSpPr>
          <p:spPr>
            <a:xfrm>
              <a:off x="755576" y="1347613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  <a:sym typeface="Arial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19629" y="3868425"/>
            <a:ext cx="3754407" cy="2132726"/>
            <a:chOff x="6228183" y="1730811"/>
            <a:chExt cx="2592289" cy="1133766"/>
          </a:xfrm>
        </p:grpSpPr>
        <p:sp>
          <p:nvSpPr>
            <p:cNvPr id="35" name="TextBox 34"/>
            <p:cNvSpPr txBox="1"/>
            <p:nvPr/>
          </p:nvSpPr>
          <p:spPr>
            <a:xfrm>
              <a:off x="6228184" y="2030139"/>
              <a:ext cx="2592288" cy="834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Menyelesaikan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bidang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</a:p>
            <a:p>
              <a:pPr algn="ctr"/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karya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grafis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dalam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bentuk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tulisan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tangan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,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gambar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, </a:t>
              </a:r>
            </a:p>
            <a:p>
              <a:pPr algn="ctr"/>
              <a:r>
                <a:rPr lang="en-US" sz="2400" i="1" dirty="0">
                  <a:solidFill>
                    <a:prstClr val="black"/>
                  </a:solidFill>
                  <a:sym typeface="Arial"/>
                </a:rPr>
                <a:t>caption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,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judul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,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dll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8183" y="1730811"/>
              <a:ext cx="2592288" cy="24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i="1" dirty="0">
                  <a:solidFill>
                    <a:srgbClr val="ED1C24"/>
                  </a:solidFill>
                  <a:cs typeface="Arial" pitchFamily="34" charset="0"/>
                  <a:sym typeface="Arial"/>
                </a:rPr>
                <a:t>Graphic artist</a:t>
              </a:r>
              <a:endParaRPr lang="ko-KR" altLang="en-US" sz="2400" b="1" i="1" dirty="0">
                <a:solidFill>
                  <a:srgbClr val="ED1C24"/>
                </a:solidFill>
                <a:cs typeface="Arial" pitchFamily="34" charset="0"/>
                <a:sym typeface="Arial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15184" y="1647516"/>
            <a:ext cx="3744416" cy="1687003"/>
            <a:chOff x="6228184" y="1730811"/>
            <a:chExt cx="2592289" cy="1037586"/>
          </a:xfrm>
        </p:grpSpPr>
        <p:sp>
          <p:nvSpPr>
            <p:cNvPr id="38" name="TextBox 37"/>
            <p:cNvSpPr txBox="1"/>
            <p:nvPr/>
          </p:nvSpPr>
          <p:spPr>
            <a:xfrm>
              <a:off x="6228184" y="2030139"/>
              <a:ext cx="2592288" cy="73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Membantu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memindahkan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cerita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dan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ide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penulis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ke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dalam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karya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potretnya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28185" y="1730811"/>
              <a:ext cx="2592288" cy="2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i="1" dirty="0">
                  <a:solidFill>
                    <a:srgbClr val="ED1C24"/>
                  </a:solidFill>
                  <a:cs typeface="Arial" pitchFamily="34" charset="0"/>
                  <a:sym typeface="Arial"/>
                </a:rPr>
                <a:t>Photographer</a:t>
              </a:r>
              <a:endParaRPr lang="ko-KR" altLang="en-US" sz="2400" b="1" i="1" dirty="0">
                <a:solidFill>
                  <a:srgbClr val="ED1C24"/>
                </a:solidFill>
                <a:cs typeface="Arial" pitchFamily="34" charset="0"/>
                <a:sym typeface="Arial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069183" y="3774467"/>
            <a:ext cx="3512611" cy="1832049"/>
            <a:chOff x="6228184" y="1730811"/>
            <a:chExt cx="2592288" cy="868081"/>
          </a:xfrm>
        </p:grpSpPr>
        <p:sp>
          <p:nvSpPr>
            <p:cNvPr id="41" name="TextBox 40"/>
            <p:cNvSpPr txBox="1"/>
            <p:nvPr/>
          </p:nvSpPr>
          <p:spPr>
            <a:xfrm>
              <a:off x="6228184" y="2030139"/>
              <a:ext cx="2592288" cy="568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Mendramatisasi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pesan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naskah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dengan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ilustrasi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musik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,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efek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suara</a:t>
              </a:r>
              <a:r>
                <a:rPr lang="en-US" sz="2400" dirty="0">
                  <a:solidFill>
                    <a:prstClr val="black"/>
                  </a:solidFill>
                  <a:sym typeface="Arial"/>
                </a:rPr>
                <a:t>, </a:t>
              </a:r>
              <a:r>
                <a:rPr lang="en-US" sz="2400" dirty="0" err="1">
                  <a:solidFill>
                    <a:prstClr val="black"/>
                  </a:solidFill>
                  <a:sym typeface="Arial"/>
                </a:rPr>
                <a:t>dll</a:t>
              </a:r>
              <a:endParaRPr lang="en-US" sz="2400" dirty="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28184" y="1730811"/>
              <a:ext cx="2592288" cy="218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i="1" dirty="0">
                  <a:solidFill>
                    <a:srgbClr val="ED1C24"/>
                  </a:solidFill>
                  <a:cs typeface="Arial" pitchFamily="34" charset="0"/>
                  <a:sym typeface="Arial"/>
                </a:rPr>
                <a:t>Narrator</a:t>
              </a:r>
            </a:p>
          </p:txBody>
        </p:sp>
      </p:grpSp>
      <p:sp>
        <p:nvSpPr>
          <p:cNvPr id="49" name="Rounded Rectangle 27"/>
          <p:cNvSpPr/>
          <p:nvPr/>
        </p:nvSpPr>
        <p:spPr>
          <a:xfrm>
            <a:off x="5442259" y="3866302"/>
            <a:ext cx="845763" cy="58775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black">
                  <a:lumMod val="75000"/>
                  <a:lumOff val="25000"/>
                </a:prstClr>
              </a:solidFill>
              <a:sym typeface="Arial"/>
            </a:endParaRPr>
          </a:p>
        </p:txBody>
      </p:sp>
      <p:grpSp>
        <p:nvGrpSpPr>
          <p:cNvPr id="51" name="Shape 743"/>
          <p:cNvGrpSpPr/>
          <p:nvPr/>
        </p:nvGrpSpPr>
        <p:grpSpPr>
          <a:xfrm>
            <a:off x="9825489" y="2573699"/>
            <a:ext cx="357671" cy="791599"/>
            <a:chOff x="3384375" y="2267500"/>
            <a:chExt cx="203375" cy="507825"/>
          </a:xfrm>
        </p:grpSpPr>
        <p:sp>
          <p:nvSpPr>
            <p:cNvPr id="52" name="Shape 744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3" name="Shape 745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0" t="0" r="0" b="0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</p:grpSp>
      <p:sp>
        <p:nvSpPr>
          <p:cNvPr id="27" name="Trapezoid 13">
            <a:extLst>
              <a:ext uri="{FF2B5EF4-FFF2-40B4-BE49-F238E27FC236}">
                <a16:creationId xmlns:a16="http://schemas.microsoft.com/office/drawing/2014/main" id="{1586F4DB-CD4B-45B8-8208-8BD6229D014E}"/>
              </a:ext>
            </a:extLst>
          </p:cNvPr>
          <p:cNvSpPr/>
          <p:nvPr/>
        </p:nvSpPr>
        <p:spPr>
          <a:xfrm>
            <a:off x="1765545" y="2692386"/>
            <a:ext cx="674960" cy="57807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0">
              <a:buClr>
                <a:srgbClr val="000000"/>
              </a:buClr>
              <a:buFont typeface="Arial"/>
              <a:buNone/>
            </a:pPr>
            <a:endParaRPr lang="ko-KR" altLang="en-US" sz="1867" kern="0" dirty="0">
              <a:solidFill>
                <a:prstClr val="white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23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83"/>
          <p:cNvSpPr txBox="1">
            <a:spLocks/>
          </p:cNvSpPr>
          <p:nvPr/>
        </p:nvSpPr>
        <p:spPr>
          <a:xfrm>
            <a:off x="11439933" y="6117700"/>
            <a:ext cx="700800" cy="740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" sz="2400" dirty="0">
              <a:solidFill>
                <a:prstClr val="black"/>
              </a:solidFill>
              <a:sym typeface="Arial"/>
            </a:endParaRPr>
          </a:p>
        </p:txBody>
      </p:sp>
      <p:sp>
        <p:nvSpPr>
          <p:cNvPr id="36" name="Shape 84"/>
          <p:cNvSpPr txBox="1">
            <a:spLocks/>
          </p:cNvSpPr>
          <p:nvPr/>
        </p:nvSpPr>
        <p:spPr>
          <a:xfrm>
            <a:off x="1100034" y="31679"/>
            <a:ext cx="10666687" cy="137679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Broadway" panose="04040905080B02020502" pitchFamily="82" charset="0"/>
                <a:sym typeface="Arial"/>
              </a:rPr>
              <a:t>MEDIA AUDIOVISUAL</a:t>
            </a:r>
          </a:p>
        </p:txBody>
      </p:sp>
      <p:sp>
        <p:nvSpPr>
          <p:cNvPr id="37" name="Shape 85"/>
          <p:cNvSpPr txBox="1">
            <a:spLocks/>
          </p:cNvSpPr>
          <p:nvPr/>
        </p:nvSpPr>
        <p:spPr>
          <a:xfrm>
            <a:off x="609600" y="3530633"/>
            <a:ext cx="5486400" cy="2849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396" indent="0">
              <a:spcBef>
                <a:spcPts val="0"/>
              </a:spcBef>
              <a:buClr>
                <a:prstClr val="white"/>
              </a:buClr>
              <a:buSzPts val="1800"/>
              <a:buNone/>
            </a:pPr>
            <a:r>
              <a:rPr lang="en" sz="4267">
                <a:solidFill>
                  <a:prstClr val="white"/>
                </a:solidFill>
                <a:sym typeface="Arial"/>
              </a:rPr>
              <a:t> </a:t>
            </a:r>
            <a:endParaRPr lang="en" sz="4267" dirty="0">
              <a:solidFill>
                <a:prstClr val="black"/>
              </a:solidFill>
              <a:sym typeface="Arial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1799770" y="4239784"/>
            <a:ext cx="310605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267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Slide </a:t>
            </a:r>
            <a:r>
              <a:rPr lang="en-US" altLang="ko-KR" sz="4267" dirty="0" err="1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Suara</a:t>
            </a:r>
            <a:endParaRPr lang="en-US" altLang="ko-KR" sz="4267" dirty="0">
              <a:solidFill>
                <a:prstClr val="black"/>
              </a:solidFill>
              <a:latin typeface="Agency FB" panose="020B0503020202020204" pitchFamily="34" charset="0"/>
              <a:sym typeface="Arial"/>
            </a:endParaRPr>
          </a:p>
        </p:txBody>
      </p:sp>
      <p:sp>
        <p:nvSpPr>
          <p:cNvPr id="40" name="TextBox 19"/>
          <p:cNvSpPr txBox="1"/>
          <p:nvPr/>
        </p:nvSpPr>
        <p:spPr>
          <a:xfrm>
            <a:off x="7226703" y="4239783"/>
            <a:ext cx="3082528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267" dirty="0" err="1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Televisi</a:t>
            </a:r>
            <a:endParaRPr lang="en-US" altLang="ko-KR" sz="4267" dirty="0">
              <a:solidFill>
                <a:prstClr val="black"/>
              </a:solidFill>
              <a:latin typeface="Agency FB" panose="020B0503020202020204" pitchFamily="34" charset="0"/>
              <a:sym typeface="Arial"/>
            </a:endParaRPr>
          </a:p>
        </p:txBody>
      </p:sp>
      <p:grpSp>
        <p:nvGrpSpPr>
          <p:cNvPr id="24" name="Shape 592"/>
          <p:cNvGrpSpPr/>
          <p:nvPr/>
        </p:nvGrpSpPr>
        <p:grpSpPr>
          <a:xfrm>
            <a:off x="10224925" y="5019484"/>
            <a:ext cx="1915808" cy="1838517"/>
            <a:chOff x="9925050" y="4203700"/>
            <a:chExt cx="2267050" cy="1803375"/>
          </a:xfrm>
          <a:solidFill>
            <a:schemeClr val="tx1"/>
          </a:solidFill>
        </p:grpSpPr>
        <p:sp>
          <p:nvSpPr>
            <p:cNvPr id="25" name="Shape 593"/>
            <p:cNvSpPr/>
            <p:nvPr/>
          </p:nvSpPr>
          <p:spPr>
            <a:xfrm>
              <a:off x="11336338" y="4922838"/>
              <a:ext cx="139800" cy="119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769" y="70909"/>
                  </a:moveTo>
                  <a:cubicBezTo>
                    <a:pt x="18461" y="0"/>
                    <a:pt x="18461" y="0"/>
                    <a:pt x="18461" y="0"/>
                  </a:cubicBezTo>
                  <a:cubicBezTo>
                    <a:pt x="13846" y="0"/>
                    <a:pt x="4615" y="0"/>
                    <a:pt x="4615" y="5454"/>
                  </a:cubicBezTo>
                  <a:cubicBezTo>
                    <a:pt x="0" y="10909"/>
                    <a:pt x="0" y="21818"/>
                    <a:pt x="9230" y="21818"/>
                  </a:cubicBezTo>
                  <a:cubicBezTo>
                    <a:pt x="78461" y="76363"/>
                    <a:pt x="78461" y="76363"/>
                    <a:pt x="78461" y="76363"/>
                  </a:cubicBezTo>
                  <a:cubicBezTo>
                    <a:pt x="9230" y="92727"/>
                    <a:pt x="9230" y="92727"/>
                    <a:pt x="9230" y="92727"/>
                  </a:cubicBezTo>
                  <a:cubicBezTo>
                    <a:pt x="4615" y="98181"/>
                    <a:pt x="0" y="103636"/>
                    <a:pt x="0" y="109090"/>
                  </a:cubicBezTo>
                  <a:cubicBezTo>
                    <a:pt x="4615" y="114545"/>
                    <a:pt x="9230" y="120000"/>
                    <a:pt x="13846" y="120000"/>
                  </a:cubicBezTo>
                  <a:cubicBezTo>
                    <a:pt x="13846" y="120000"/>
                    <a:pt x="13846" y="120000"/>
                    <a:pt x="13846" y="120000"/>
                  </a:cubicBezTo>
                  <a:cubicBezTo>
                    <a:pt x="110769" y="92727"/>
                    <a:pt x="110769" y="92727"/>
                    <a:pt x="110769" y="92727"/>
                  </a:cubicBezTo>
                  <a:cubicBezTo>
                    <a:pt x="115384" y="92727"/>
                    <a:pt x="115384" y="87272"/>
                    <a:pt x="115384" y="81818"/>
                  </a:cubicBezTo>
                  <a:cubicBezTo>
                    <a:pt x="120000" y="76363"/>
                    <a:pt x="115384" y="76363"/>
                    <a:pt x="110769" y="709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Shape 594"/>
            <p:cNvSpPr/>
            <p:nvPr/>
          </p:nvSpPr>
          <p:spPr>
            <a:xfrm>
              <a:off x="11137900" y="4498975"/>
              <a:ext cx="1054200" cy="1508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228" y="70889"/>
                  </a:moveTo>
                  <a:cubicBezTo>
                    <a:pt x="14619" y="71316"/>
                    <a:pt x="14619" y="71316"/>
                    <a:pt x="14619" y="71743"/>
                  </a:cubicBezTo>
                  <a:cubicBezTo>
                    <a:pt x="14619" y="72170"/>
                    <a:pt x="15837" y="82846"/>
                    <a:pt x="42030" y="83274"/>
                  </a:cubicBezTo>
                  <a:cubicBezTo>
                    <a:pt x="42030" y="94804"/>
                    <a:pt x="42030" y="94804"/>
                    <a:pt x="42030" y="94804"/>
                  </a:cubicBezTo>
                  <a:cubicBezTo>
                    <a:pt x="20101" y="120000"/>
                    <a:pt x="20101" y="120000"/>
                    <a:pt x="20101" y="120000"/>
                  </a:cubicBezTo>
                  <a:cubicBezTo>
                    <a:pt x="23147" y="120000"/>
                    <a:pt x="23147" y="120000"/>
                    <a:pt x="23147" y="120000"/>
                  </a:cubicBezTo>
                  <a:cubicBezTo>
                    <a:pt x="44467" y="95658"/>
                    <a:pt x="44467" y="95658"/>
                    <a:pt x="44467" y="95658"/>
                  </a:cubicBezTo>
                  <a:cubicBezTo>
                    <a:pt x="44467" y="95231"/>
                    <a:pt x="44467" y="95231"/>
                    <a:pt x="44467" y="94804"/>
                  </a:cubicBezTo>
                  <a:cubicBezTo>
                    <a:pt x="44467" y="82419"/>
                    <a:pt x="44467" y="82419"/>
                    <a:pt x="44467" y="82419"/>
                  </a:cubicBezTo>
                  <a:cubicBezTo>
                    <a:pt x="44467" y="81565"/>
                    <a:pt x="43857" y="81138"/>
                    <a:pt x="43248" y="81138"/>
                  </a:cubicBezTo>
                  <a:cubicBezTo>
                    <a:pt x="21928" y="81138"/>
                    <a:pt x="18274" y="74306"/>
                    <a:pt x="17664" y="72170"/>
                  </a:cubicBezTo>
                  <a:cubicBezTo>
                    <a:pt x="33502" y="64483"/>
                    <a:pt x="33502" y="64483"/>
                    <a:pt x="33502" y="64483"/>
                  </a:cubicBezTo>
                  <a:cubicBezTo>
                    <a:pt x="34111" y="64056"/>
                    <a:pt x="34111" y="63629"/>
                    <a:pt x="34111" y="63202"/>
                  </a:cubicBezTo>
                  <a:cubicBezTo>
                    <a:pt x="34111" y="63202"/>
                    <a:pt x="33502" y="62775"/>
                    <a:pt x="33502" y="62775"/>
                  </a:cubicBezTo>
                  <a:cubicBezTo>
                    <a:pt x="10964" y="57651"/>
                    <a:pt x="10964" y="57651"/>
                    <a:pt x="10964" y="57651"/>
                  </a:cubicBezTo>
                  <a:cubicBezTo>
                    <a:pt x="13401" y="52526"/>
                    <a:pt x="13401" y="52526"/>
                    <a:pt x="13401" y="52526"/>
                  </a:cubicBezTo>
                  <a:cubicBezTo>
                    <a:pt x="13401" y="52099"/>
                    <a:pt x="13401" y="51672"/>
                    <a:pt x="12791" y="51245"/>
                  </a:cubicBezTo>
                  <a:cubicBezTo>
                    <a:pt x="3654" y="47829"/>
                    <a:pt x="3654" y="47829"/>
                    <a:pt x="3654" y="47829"/>
                  </a:cubicBezTo>
                  <a:cubicBezTo>
                    <a:pt x="14619" y="36725"/>
                    <a:pt x="14619" y="36725"/>
                    <a:pt x="14619" y="36725"/>
                  </a:cubicBezTo>
                  <a:cubicBezTo>
                    <a:pt x="15228" y="36725"/>
                    <a:pt x="15228" y="36298"/>
                    <a:pt x="15228" y="36298"/>
                  </a:cubicBezTo>
                  <a:cubicBezTo>
                    <a:pt x="15228" y="21352"/>
                    <a:pt x="19492" y="17081"/>
                    <a:pt x="19492" y="17081"/>
                  </a:cubicBezTo>
                  <a:cubicBezTo>
                    <a:pt x="20101" y="17081"/>
                    <a:pt x="20101" y="16654"/>
                    <a:pt x="19492" y="16227"/>
                  </a:cubicBezTo>
                  <a:cubicBezTo>
                    <a:pt x="19492" y="15800"/>
                    <a:pt x="18883" y="15800"/>
                    <a:pt x="18274" y="15800"/>
                  </a:cubicBezTo>
                  <a:cubicBezTo>
                    <a:pt x="18274" y="15800"/>
                    <a:pt x="18274" y="15800"/>
                    <a:pt x="18274" y="15800"/>
                  </a:cubicBezTo>
                  <a:cubicBezTo>
                    <a:pt x="14619" y="15800"/>
                    <a:pt x="12182" y="16654"/>
                    <a:pt x="10355" y="17508"/>
                  </a:cubicBezTo>
                  <a:cubicBezTo>
                    <a:pt x="12182" y="14092"/>
                    <a:pt x="15228" y="11103"/>
                    <a:pt x="19492" y="8540"/>
                  </a:cubicBezTo>
                  <a:cubicBezTo>
                    <a:pt x="24974" y="5551"/>
                    <a:pt x="35939" y="2135"/>
                    <a:pt x="55431" y="4270"/>
                  </a:cubicBezTo>
                  <a:cubicBezTo>
                    <a:pt x="101116" y="9822"/>
                    <a:pt x="103553" y="35871"/>
                    <a:pt x="103553" y="36298"/>
                  </a:cubicBezTo>
                  <a:cubicBezTo>
                    <a:pt x="103553" y="36298"/>
                    <a:pt x="103553" y="36298"/>
                    <a:pt x="103553" y="36725"/>
                  </a:cubicBezTo>
                  <a:cubicBezTo>
                    <a:pt x="103553" y="38007"/>
                    <a:pt x="104162" y="52526"/>
                    <a:pt x="104162" y="62348"/>
                  </a:cubicBezTo>
                  <a:cubicBezTo>
                    <a:pt x="103553" y="62775"/>
                    <a:pt x="102944" y="71316"/>
                    <a:pt x="109035" y="75587"/>
                  </a:cubicBezTo>
                  <a:cubicBezTo>
                    <a:pt x="109644" y="76441"/>
                    <a:pt x="110862" y="76868"/>
                    <a:pt x="112081" y="77295"/>
                  </a:cubicBezTo>
                  <a:cubicBezTo>
                    <a:pt x="105380" y="78149"/>
                    <a:pt x="94416" y="79003"/>
                    <a:pt x="87106" y="77722"/>
                  </a:cubicBezTo>
                  <a:cubicBezTo>
                    <a:pt x="86497" y="77722"/>
                    <a:pt x="85888" y="77722"/>
                    <a:pt x="85888" y="78149"/>
                  </a:cubicBezTo>
                  <a:cubicBezTo>
                    <a:pt x="85279" y="78149"/>
                    <a:pt x="85279" y="78576"/>
                    <a:pt x="85279" y="78576"/>
                  </a:cubicBezTo>
                  <a:cubicBezTo>
                    <a:pt x="85279" y="87117"/>
                    <a:pt x="85279" y="87117"/>
                    <a:pt x="85279" y="87117"/>
                  </a:cubicBezTo>
                  <a:cubicBezTo>
                    <a:pt x="85279" y="87544"/>
                    <a:pt x="85279" y="87971"/>
                    <a:pt x="85888" y="87971"/>
                  </a:cubicBezTo>
                  <a:cubicBezTo>
                    <a:pt x="90761" y="91387"/>
                    <a:pt x="90761" y="91387"/>
                    <a:pt x="90761" y="91387"/>
                  </a:cubicBezTo>
                  <a:cubicBezTo>
                    <a:pt x="101725" y="99074"/>
                    <a:pt x="107817" y="109323"/>
                    <a:pt x="108426" y="120000"/>
                  </a:cubicBezTo>
                  <a:cubicBezTo>
                    <a:pt x="111472" y="120000"/>
                    <a:pt x="111472" y="120000"/>
                    <a:pt x="111472" y="120000"/>
                  </a:cubicBezTo>
                  <a:cubicBezTo>
                    <a:pt x="110862" y="108896"/>
                    <a:pt x="104162" y="98220"/>
                    <a:pt x="92588" y="90106"/>
                  </a:cubicBezTo>
                  <a:cubicBezTo>
                    <a:pt x="88324" y="86690"/>
                    <a:pt x="88324" y="86690"/>
                    <a:pt x="88324" y="86690"/>
                  </a:cubicBezTo>
                  <a:cubicBezTo>
                    <a:pt x="88324" y="79857"/>
                    <a:pt x="88324" y="79857"/>
                    <a:pt x="88324" y="79857"/>
                  </a:cubicBezTo>
                  <a:cubicBezTo>
                    <a:pt x="100507" y="81565"/>
                    <a:pt x="118172" y="78576"/>
                    <a:pt x="118781" y="78576"/>
                  </a:cubicBezTo>
                  <a:cubicBezTo>
                    <a:pt x="120000" y="78576"/>
                    <a:pt x="120000" y="78149"/>
                    <a:pt x="120000" y="77295"/>
                  </a:cubicBezTo>
                  <a:cubicBezTo>
                    <a:pt x="120000" y="76868"/>
                    <a:pt x="119390" y="76441"/>
                    <a:pt x="118781" y="76441"/>
                  </a:cubicBezTo>
                  <a:cubicBezTo>
                    <a:pt x="115736" y="76441"/>
                    <a:pt x="113299" y="76014"/>
                    <a:pt x="110862" y="74306"/>
                  </a:cubicBezTo>
                  <a:cubicBezTo>
                    <a:pt x="105989" y="70462"/>
                    <a:pt x="106598" y="62348"/>
                    <a:pt x="106598" y="62348"/>
                  </a:cubicBezTo>
                  <a:cubicBezTo>
                    <a:pt x="106598" y="62348"/>
                    <a:pt x="106598" y="62348"/>
                    <a:pt x="106598" y="62348"/>
                  </a:cubicBezTo>
                  <a:cubicBezTo>
                    <a:pt x="106598" y="62348"/>
                    <a:pt x="106598" y="55943"/>
                    <a:pt x="106598" y="49110"/>
                  </a:cubicBezTo>
                  <a:cubicBezTo>
                    <a:pt x="106598" y="46120"/>
                    <a:pt x="106598" y="42704"/>
                    <a:pt x="106598" y="40569"/>
                  </a:cubicBezTo>
                  <a:cubicBezTo>
                    <a:pt x="106598" y="38434"/>
                    <a:pt x="106598" y="37153"/>
                    <a:pt x="106598" y="36298"/>
                  </a:cubicBezTo>
                  <a:cubicBezTo>
                    <a:pt x="106598" y="36298"/>
                    <a:pt x="106598" y="36298"/>
                    <a:pt x="106598" y="36298"/>
                  </a:cubicBezTo>
                  <a:cubicBezTo>
                    <a:pt x="106598" y="35444"/>
                    <a:pt x="105380" y="28185"/>
                    <a:pt x="98680" y="20925"/>
                  </a:cubicBezTo>
                  <a:cubicBezTo>
                    <a:pt x="92588" y="14092"/>
                    <a:pt x="80406" y="5124"/>
                    <a:pt x="56040" y="2562"/>
                  </a:cubicBezTo>
                  <a:cubicBezTo>
                    <a:pt x="35329" y="0"/>
                    <a:pt x="23756" y="3416"/>
                    <a:pt x="17664" y="7259"/>
                  </a:cubicBezTo>
                  <a:cubicBezTo>
                    <a:pt x="10964" y="10676"/>
                    <a:pt x="7309" y="15373"/>
                    <a:pt x="6700" y="20498"/>
                  </a:cubicBezTo>
                  <a:cubicBezTo>
                    <a:pt x="6700" y="21352"/>
                    <a:pt x="7309" y="21779"/>
                    <a:pt x="7918" y="21779"/>
                  </a:cubicBezTo>
                  <a:cubicBezTo>
                    <a:pt x="8527" y="21779"/>
                    <a:pt x="9137" y="21779"/>
                    <a:pt x="9137" y="21352"/>
                  </a:cubicBezTo>
                  <a:cubicBezTo>
                    <a:pt x="9137" y="21352"/>
                    <a:pt x="11573" y="18790"/>
                    <a:pt x="15837" y="17935"/>
                  </a:cubicBezTo>
                  <a:cubicBezTo>
                    <a:pt x="14619" y="20498"/>
                    <a:pt x="12182" y="25622"/>
                    <a:pt x="12182" y="35871"/>
                  </a:cubicBezTo>
                  <a:cubicBezTo>
                    <a:pt x="609" y="47402"/>
                    <a:pt x="609" y="47402"/>
                    <a:pt x="609" y="47402"/>
                  </a:cubicBezTo>
                  <a:cubicBezTo>
                    <a:pt x="0" y="47829"/>
                    <a:pt x="0" y="47829"/>
                    <a:pt x="0" y="48256"/>
                  </a:cubicBezTo>
                  <a:cubicBezTo>
                    <a:pt x="609" y="48683"/>
                    <a:pt x="609" y="48683"/>
                    <a:pt x="1218" y="49110"/>
                  </a:cubicBezTo>
                  <a:cubicBezTo>
                    <a:pt x="10355" y="52526"/>
                    <a:pt x="10355" y="52526"/>
                    <a:pt x="10355" y="52526"/>
                  </a:cubicBezTo>
                  <a:cubicBezTo>
                    <a:pt x="7309" y="58078"/>
                    <a:pt x="7309" y="58078"/>
                    <a:pt x="7309" y="58078"/>
                  </a:cubicBezTo>
                  <a:cubicBezTo>
                    <a:pt x="7309" y="58078"/>
                    <a:pt x="7309" y="58505"/>
                    <a:pt x="7918" y="58932"/>
                  </a:cubicBezTo>
                  <a:cubicBezTo>
                    <a:pt x="7918" y="58932"/>
                    <a:pt x="7918" y="59359"/>
                    <a:pt x="8527" y="59359"/>
                  </a:cubicBezTo>
                  <a:cubicBezTo>
                    <a:pt x="29847" y="64056"/>
                    <a:pt x="29847" y="64056"/>
                    <a:pt x="29847" y="64056"/>
                  </a:cubicBezTo>
                  <a:lnTo>
                    <a:pt x="15228" y="708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Shape 595"/>
            <p:cNvSpPr/>
            <p:nvPr/>
          </p:nvSpPr>
          <p:spPr>
            <a:xfrm>
              <a:off x="9925050" y="4203700"/>
              <a:ext cx="1133400" cy="1073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301" y="0"/>
                  </a:moveTo>
                  <a:cubicBezTo>
                    <a:pt x="1698" y="0"/>
                    <a:pt x="1698" y="0"/>
                    <a:pt x="1698" y="0"/>
                  </a:cubicBezTo>
                  <a:cubicBezTo>
                    <a:pt x="566" y="0"/>
                    <a:pt x="0" y="600"/>
                    <a:pt x="0" y="1800"/>
                  </a:cubicBezTo>
                  <a:cubicBezTo>
                    <a:pt x="0" y="97200"/>
                    <a:pt x="0" y="97200"/>
                    <a:pt x="0" y="97200"/>
                  </a:cubicBezTo>
                  <a:cubicBezTo>
                    <a:pt x="0" y="97800"/>
                    <a:pt x="566" y="98400"/>
                    <a:pt x="1698" y="98400"/>
                  </a:cubicBezTo>
                  <a:cubicBezTo>
                    <a:pt x="78113" y="98400"/>
                    <a:pt x="78113" y="98400"/>
                    <a:pt x="78113" y="98400"/>
                  </a:cubicBezTo>
                  <a:cubicBezTo>
                    <a:pt x="107547" y="120000"/>
                    <a:pt x="107547" y="120000"/>
                    <a:pt x="107547" y="120000"/>
                  </a:cubicBezTo>
                  <a:cubicBezTo>
                    <a:pt x="108113" y="120000"/>
                    <a:pt x="108113" y="120000"/>
                    <a:pt x="108679" y="120000"/>
                  </a:cubicBezTo>
                  <a:cubicBezTo>
                    <a:pt x="108679" y="120000"/>
                    <a:pt x="109245" y="120000"/>
                    <a:pt x="109245" y="120000"/>
                  </a:cubicBezTo>
                  <a:cubicBezTo>
                    <a:pt x="109811" y="119400"/>
                    <a:pt x="109811" y="118800"/>
                    <a:pt x="109811" y="118200"/>
                  </a:cubicBezTo>
                  <a:cubicBezTo>
                    <a:pt x="100754" y="98400"/>
                    <a:pt x="100754" y="98400"/>
                    <a:pt x="100754" y="98400"/>
                  </a:cubicBezTo>
                  <a:cubicBezTo>
                    <a:pt x="118301" y="98400"/>
                    <a:pt x="118301" y="98400"/>
                    <a:pt x="118301" y="98400"/>
                  </a:cubicBezTo>
                  <a:cubicBezTo>
                    <a:pt x="119433" y="98400"/>
                    <a:pt x="120000" y="97800"/>
                    <a:pt x="120000" y="97200"/>
                  </a:cubicBezTo>
                  <a:cubicBezTo>
                    <a:pt x="120000" y="1800"/>
                    <a:pt x="120000" y="1800"/>
                    <a:pt x="120000" y="1800"/>
                  </a:cubicBezTo>
                  <a:cubicBezTo>
                    <a:pt x="120000" y="600"/>
                    <a:pt x="119433" y="0"/>
                    <a:pt x="118301" y="0"/>
                  </a:cubicBezTo>
                  <a:close/>
                  <a:moveTo>
                    <a:pt x="117169" y="96000"/>
                  </a:moveTo>
                  <a:cubicBezTo>
                    <a:pt x="99056" y="96000"/>
                    <a:pt x="99056" y="96000"/>
                    <a:pt x="99056" y="96000"/>
                  </a:cubicBezTo>
                  <a:cubicBezTo>
                    <a:pt x="98490" y="96000"/>
                    <a:pt x="97924" y="96000"/>
                    <a:pt x="97924" y="96600"/>
                  </a:cubicBezTo>
                  <a:cubicBezTo>
                    <a:pt x="97358" y="96600"/>
                    <a:pt x="97358" y="97200"/>
                    <a:pt x="97358" y="97800"/>
                  </a:cubicBezTo>
                  <a:cubicBezTo>
                    <a:pt x="105283" y="114600"/>
                    <a:pt x="105283" y="114600"/>
                    <a:pt x="105283" y="114600"/>
                  </a:cubicBezTo>
                  <a:cubicBezTo>
                    <a:pt x="79245" y="96000"/>
                    <a:pt x="79245" y="96000"/>
                    <a:pt x="79245" y="96000"/>
                  </a:cubicBezTo>
                  <a:cubicBezTo>
                    <a:pt x="79245" y="96000"/>
                    <a:pt x="78679" y="96000"/>
                    <a:pt x="78679" y="96000"/>
                  </a:cubicBezTo>
                  <a:cubicBezTo>
                    <a:pt x="2830" y="96000"/>
                    <a:pt x="2830" y="96000"/>
                    <a:pt x="2830" y="96000"/>
                  </a:cubicBezTo>
                  <a:cubicBezTo>
                    <a:pt x="2830" y="3000"/>
                    <a:pt x="2830" y="3000"/>
                    <a:pt x="2830" y="3000"/>
                  </a:cubicBezTo>
                  <a:cubicBezTo>
                    <a:pt x="117169" y="3000"/>
                    <a:pt x="117169" y="3000"/>
                    <a:pt x="117169" y="3000"/>
                  </a:cubicBezTo>
                  <a:lnTo>
                    <a:pt x="117169" y="960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Shape 596"/>
            <p:cNvSpPr/>
            <p:nvPr/>
          </p:nvSpPr>
          <p:spPr>
            <a:xfrm>
              <a:off x="10421938" y="4832350"/>
              <a:ext cx="1398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24000"/>
                    <a:pt x="0" y="48000"/>
                  </a:cubicBezTo>
                  <a:cubicBezTo>
                    <a:pt x="0" y="96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6000"/>
                    <a:pt x="120000" y="48000"/>
                  </a:cubicBezTo>
                  <a:cubicBezTo>
                    <a:pt x="120000" y="24000"/>
                    <a:pt x="115384" y="0"/>
                    <a:pt x="1107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Shape 597"/>
            <p:cNvSpPr/>
            <p:nvPr/>
          </p:nvSpPr>
          <p:spPr>
            <a:xfrm>
              <a:off x="10421938" y="4875213"/>
              <a:ext cx="139800" cy="2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30000"/>
                    <a:pt x="0" y="60000"/>
                  </a:cubicBezTo>
                  <a:cubicBezTo>
                    <a:pt x="0" y="90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0000"/>
                    <a:pt x="120000" y="60000"/>
                  </a:cubicBezTo>
                  <a:cubicBezTo>
                    <a:pt x="120000" y="30000"/>
                    <a:pt x="115384" y="0"/>
                    <a:pt x="1107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Shape 598"/>
            <p:cNvSpPr/>
            <p:nvPr/>
          </p:nvSpPr>
          <p:spPr>
            <a:xfrm>
              <a:off x="10442575" y="4913313"/>
              <a:ext cx="96900" cy="25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000" y="0"/>
                  </a:moveTo>
                  <a:cubicBezTo>
                    <a:pt x="20000" y="0"/>
                    <a:pt x="20000" y="0"/>
                    <a:pt x="20000" y="0"/>
                  </a:cubicBezTo>
                  <a:cubicBezTo>
                    <a:pt x="6666" y="0"/>
                    <a:pt x="0" y="24000"/>
                    <a:pt x="0" y="48000"/>
                  </a:cubicBezTo>
                  <a:cubicBezTo>
                    <a:pt x="0" y="96000"/>
                    <a:pt x="6666" y="120000"/>
                    <a:pt x="20000" y="120000"/>
                  </a:cubicBezTo>
                  <a:cubicBezTo>
                    <a:pt x="100000" y="120000"/>
                    <a:pt x="100000" y="120000"/>
                    <a:pt x="100000" y="120000"/>
                  </a:cubicBezTo>
                  <a:cubicBezTo>
                    <a:pt x="113333" y="120000"/>
                    <a:pt x="120000" y="96000"/>
                    <a:pt x="120000" y="48000"/>
                  </a:cubicBezTo>
                  <a:cubicBezTo>
                    <a:pt x="120000" y="24000"/>
                    <a:pt x="113333" y="0"/>
                    <a:pt x="1000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Shape 599"/>
            <p:cNvSpPr/>
            <p:nvPr/>
          </p:nvSpPr>
          <p:spPr>
            <a:xfrm>
              <a:off x="10480675" y="4333875"/>
              <a:ext cx="22200" cy="90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112941"/>
                    <a:pt x="120000" y="105882"/>
                  </a:cubicBezTo>
                  <a:cubicBezTo>
                    <a:pt x="120000" y="14117"/>
                    <a:pt x="120000" y="14117"/>
                    <a:pt x="120000" y="14117"/>
                  </a:cubicBezTo>
                  <a:cubicBezTo>
                    <a:pt x="120000" y="7058"/>
                    <a:pt x="90000" y="0"/>
                    <a:pt x="60000" y="0"/>
                  </a:cubicBezTo>
                  <a:cubicBezTo>
                    <a:pt x="30000" y="0"/>
                    <a:pt x="0" y="7058"/>
                    <a:pt x="0" y="14117"/>
                  </a:cubicBezTo>
                  <a:cubicBezTo>
                    <a:pt x="0" y="105882"/>
                    <a:pt x="0" y="105882"/>
                    <a:pt x="0" y="105882"/>
                  </a:cubicBezTo>
                  <a:cubicBezTo>
                    <a:pt x="0" y="112941"/>
                    <a:pt x="30000" y="120000"/>
                    <a:pt x="60000" y="1200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Shape 600"/>
            <p:cNvSpPr/>
            <p:nvPr/>
          </p:nvSpPr>
          <p:spPr>
            <a:xfrm>
              <a:off x="10679113" y="4602163"/>
              <a:ext cx="74700" cy="2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cubicBezTo>
                    <a:pt x="0" y="90000"/>
                    <a:pt x="8571" y="120000"/>
                    <a:pt x="17142" y="120000"/>
                  </a:cubicBez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Shape 601"/>
            <p:cNvSpPr/>
            <p:nvPr/>
          </p:nvSpPr>
          <p:spPr>
            <a:xfrm>
              <a:off x="10229850" y="4602163"/>
              <a:ext cx="74700" cy="2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7142" y="120000"/>
                  </a:move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ubicBezTo>
                    <a:pt x="0" y="90000"/>
                    <a:pt x="8571" y="120000"/>
                    <a:pt x="17142" y="1200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Shape 602"/>
            <p:cNvSpPr/>
            <p:nvPr/>
          </p:nvSpPr>
          <p:spPr>
            <a:xfrm>
              <a:off x="10282238" y="4402138"/>
              <a:ext cx="81000" cy="81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8000" y="112000"/>
                  </a:moveTo>
                  <a:cubicBezTo>
                    <a:pt x="88000" y="120000"/>
                    <a:pt x="96000" y="120000"/>
                    <a:pt x="104000" y="120000"/>
                  </a:cubicBezTo>
                  <a:cubicBezTo>
                    <a:pt x="104000" y="120000"/>
                    <a:pt x="112000" y="120000"/>
                    <a:pt x="112000" y="112000"/>
                  </a:cubicBezTo>
                  <a:cubicBezTo>
                    <a:pt x="120000" y="112000"/>
                    <a:pt x="120000" y="96000"/>
                    <a:pt x="112000" y="88000"/>
                  </a:cubicBezTo>
                  <a:cubicBezTo>
                    <a:pt x="32000" y="8000"/>
                    <a:pt x="32000" y="8000"/>
                    <a:pt x="32000" y="8000"/>
                  </a:cubicBezTo>
                  <a:cubicBezTo>
                    <a:pt x="32000" y="0"/>
                    <a:pt x="16000" y="0"/>
                    <a:pt x="8000" y="8000"/>
                  </a:cubicBezTo>
                  <a:cubicBezTo>
                    <a:pt x="0" y="16000"/>
                    <a:pt x="0" y="32000"/>
                    <a:pt x="8000" y="40000"/>
                  </a:cubicBezTo>
                  <a:lnTo>
                    <a:pt x="88000" y="1120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Shape 603"/>
            <p:cNvSpPr/>
            <p:nvPr/>
          </p:nvSpPr>
          <p:spPr>
            <a:xfrm>
              <a:off x="10620375" y="4402138"/>
              <a:ext cx="79500" cy="81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6000" y="120000"/>
                  </a:moveTo>
                  <a:cubicBezTo>
                    <a:pt x="24000" y="120000"/>
                    <a:pt x="32000" y="120000"/>
                    <a:pt x="32000" y="112000"/>
                  </a:cubicBezTo>
                  <a:cubicBezTo>
                    <a:pt x="112000" y="40000"/>
                    <a:pt x="112000" y="40000"/>
                    <a:pt x="112000" y="40000"/>
                  </a:cubicBezTo>
                  <a:cubicBezTo>
                    <a:pt x="120000" y="32000"/>
                    <a:pt x="120000" y="16000"/>
                    <a:pt x="112000" y="8000"/>
                  </a:cubicBezTo>
                  <a:cubicBezTo>
                    <a:pt x="104000" y="0"/>
                    <a:pt x="88000" y="0"/>
                    <a:pt x="88000" y="8000"/>
                  </a:cubicBezTo>
                  <a:cubicBezTo>
                    <a:pt x="8000" y="88000"/>
                    <a:pt x="8000" y="88000"/>
                    <a:pt x="8000" y="88000"/>
                  </a:cubicBezTo>
                  <a:cubicBezTo>
                    <a:pt x="0" y="96000"/>
                    <a:pt x="0" y="112000"/>
                    <a:pt x="8000" y="112000"/>
                  </a:cubicBezTo>
                  <a:cubicBezTo>
                    <a:pt x="8000" y="120000"/>
                    <a:pt x="16000" y="120000"/>
                    <a:pt x="16000" y="1200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Shape 604"/>
            <p:cNvSpPr/>
            <p:nvPr/>
          </p:nvSpPr>
          <p:spPr>
            <a:xfrm>
              <a:off x="10347325" y="4478338"/>
              <a:ext cx="288900" cy="331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7777" y="89032"/>
                  </a:moveTo>
                  <a:cubicBezTo>
                    <a:pt x="26666" y="96774"/>
                    <a:pt x="31111" y="106451"/>
                    <a:pt x="31111" y="116129"/>
                  </a:cubicBezTo>
                  <a:cubicBezTo>
                    <a:pt x="31111" y="118064"/>
                    <a:pt x="33333" y="120000"/>
                    <a:pt x="35555" y="120000"/>
                  </a:cubicBezTo>
                  <a:cubicBezTo>
                    <a:pt x="82222" y="120000"/>
                    <a:pt x="82222" y="120000"/>
                    <a:pt x="82222" y="120000"/>
                  </a:cubicBezTo>
                  <a:cubicBezTo>
                    <a:pt x="84444" y="120000"/>
                    <a:pt x="86666" y="118064"/>
                    <a:pt x="86666" y="116129"/>
                  </a:cubicBezTo>
                  <a:cubicBezTo>
                    <a:pt x="86666" y="114193"/>
                    <a:pt x="86666" y="114193"/>
                    <a:pt x="86666" y="114193"/>
                  </a:cubicBezTo>
                  <a:cubicBezTo>
                    <a:pt x="86666" y="106451"/>
                    <a:pt x="91111" y="96774"/>
                    <a:pt x="100000" y="90967"/>
                  </a:cubicBezTo>
                  <a:cubicBezTo>
                    <a:pt x="113333" y="81290"/>
                    <a:pt x="120000" y="67741"/>
                    <a:pt x="120000" y="52258"/>
                  </a:cubicBezTo>
                  <a:cubicBezTo>
                    <a:pt x="120000" y="38709"/>
                    <a:pt x="111111" y="25161"/>
                    <a:pt x="100000" y="15483"/>
                  </a:cubicBezTo>
                  <a:cubicBezTo>
                    <a:pt x="86666" y="3870"/>
                    <a:pt x="68888" y="0"/>
                    <a:pt x="53333" y="1935"/>
                  </a:cubicBezTo>
                  <a:cubicBezTo>
                    <a:pt x="26666" y="3870"/>
                    <a:pt x="4444" y="23225"/>
                    <a:pt x="0" y="46451"/>
                  </a:cubicBezTo>
                  <a:cubicBezTo>
                    <a:pt x="0" y="63870"/>
                    <a:pt x="4444" y="79354"/>
                    <a:pt x="17777" y="89032"/>
                  </a:cubicBezTo>
                  <a:close/>
                  <a:moveTo>
                    <a:pt x="11111" y="48387"/>
                  </a:moveTo>
                  <a:cubicBezTo>
                    <a:pt x="13333" y="29032"/>
                    <a:pt x="31111" y="13548"/>
                    <a:pt x="53333" y="11612"/>
                  </a:cubicBezTo>
                  <a:cubicBezTo>
                    <a:pt x="68888" y="9677"/>
                    <a:pt x="82222" y="13548"/>
                    <a:pt x="93333" y="21290"/>
                  </a:cubicBezTo>
                  <a:cubicBezTo>
                    <a:pt x="102222" y="29032"/>
                    <a:pt x="108888" y="40645"/>
                    <a:pt x="108888" y="52258"/>
                  </a:cubicBezTo>
                  <a:cubicBezTo>
                    <a:pt x="108888" y="65806"/>
                    <a:pt x="102222" y="75483"/>
                    <a:pt x="93333" y="85161"/>
                  </a:cubicBezTo>
                  <a:cubicBezTo>
                    <a:pt x="84444" y="90967"/>
                    <a:pt x="77777" y="102580"/>
                    <a:pt x="77777" y="112258"/>
                  </a:cubicBezTo>
                  <a:cubicBezTo>
                    <a:pt x="40000" y="112258"/>
                    <a:pt x="40000" y="112258"/>
                    <a:pt x="40000" y="112258"/>
                  </a:cubicBezTo>
                  <a:cubicBezTo>
                    <a:pt x="40000" y="100645"/>
                    <a:pt x="33333" y="90967"/>
                    <a:pt x="26666" y="83225"/>
                  </a:cubicBezTo>
                  <a:cubicBezTo>
                    <a:pt x="15555" y="73548"/>
                    <a:pt x="8888" y="61935"/>
                    <a:pt x="11111" y="483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Shape 475"/>
          <p:cNvSpPr/>
          <p:nvPr/>
        </p:nvSpPr>
        <p:spPr>
          <a:xfrm>
            <a:off x="7226704" y="1767692"/>
            <a:ext cx="2998221" cy="1911325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chemeClr val="bg1"/>
          </a:solidFill>
          <a:ln w="57150" cap="flat" cmpd="sng">
            <a:solidFill>
              <a:srgbClr val="A5B0F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atinLnBrk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46" name="Shape 713"/>
          <p:cNvGrpSpPr/>
          <p:nvPr/>
        </p:nvGrpSpPr>
        <p:grpSpPr>
          <a:xfrm>
            <a:off x="2140779" y="1767692"/>
            <a:ext cx="2111351" cy="1703427"/>
            <a:chOff x="6618700" y="1635475"/>
            <a:chExt cx="456675" cy="432325"/>
          </a:xfrm>
          <a:solidFill>
            <a:schemeClr val="bg1"/>
          </a:solidFill>
        </p:grpSpPr>
        <p:sp>
          <p:nvSpPr>
            <p:cNvPr id="47" name="Shape 714"/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0" t="0" r="0" b="0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grpFill/>
            <a:ln w="571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" name="Shape 715"/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0" t="0" r="0" b="0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grpFill/>
            <a:ln w="571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Shape 716"/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0" t="0" r="0" b="0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grpFill/>
            <a:ln w="571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" name="Shape 717"/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0" t="0" r="0" b="0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grpFill/>
            <a:ln w="571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" name="Shape 718"/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0" t="0" r="0" b="0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grpFill/>
            <a:ln w="571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atinLnBrk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02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sz="quarter" idx="10"/>
          </p:nvPr>
        </p:nvSpPr>
        <p:spPr>
          <a:xfrm>
            <a:off x="5127129" y="2276872"/>
            <a:ext cx="6626721" cy="384730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01597" algn="ctr"/>
            <a:r>
              <a:rPr lang="en-US" sz="3733" dirty="0" err="1">
                <a:solidFill>
                  <a:srgbClr val="002060"/>
                </a:solidFill>
              </a:rPr>
              <a:t>Jenis</a:t>
            </a:r>
            <a:r>
              <a:rPr lang="en-US" sz="3733" dirty="0">
                <a:solidFill>
                  <a:srgbClr val="002060"/>
                </a:solidFill>
              </a:rPr>
              <a:t> media visual yang </a:t>
            </a:r>
            <a:endParaRPr lang="id-ID" sz="3733" dirty="0">
              <a:solidFill>
                <a:srgbClr val="002060"/>
              </a:solidFill>
            </a:endParaRPr>
          </a:p>
          <a:p>
            <a:pPr marL="101597" algn="ctr"/>
            <a:r>
              <a:rPr lang="en-US" sz="3733" dirty="0" err="1">
                <a:solidFill>
                  <a:srgbClr val="002060"/>
                </a:solidFill>
              </a:rPr>
              <a:t>menampilkan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sejumlah</a:t>
            </a:r>
            <a:r>
              <a:rPr lang="en-US" sz="3733" dirty="0">
                <a:solidFill>
                  <a:srgbClr val="002060"/>
                </a:solidFill>
              </a:rPr>
              <a:t> slide, </a:t>
            </a:r>
            <a:r>
              <a:rPr lang="en-US" sz="3733" dirty="0" err="1">
                <a:solidFill>
                  <a:srgbClr val="002060"/>
                </a:solidFill>
              </a:rPr>
              <a:t>dipadukan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dalam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suatu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cerita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atau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suatu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jenis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pengetahuan</a:t>
            </a:r>
            <a:r>
              <a:rPr lang="en-US" sz="3733" dirty="0">
                <a:solidFill>
                  <a:srgbClr val="002060"/>
                </a:solidFill>
              </a:rPr>
              <a:t> yang </a:t>
            </a:r>
            <a:r>
              <a:rPr lang="en-US" sz="3733" dirty="0" err="1">
                <a:solidFill>
                  <a:srgbClr val="002060"/>
                </a:solidFill>
              </a:rPr>
              <a:t>diproyeksikan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pada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layar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dengan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iringan</a:t>
            </a:r>
            <a:r>
              <a:rPr lang="en-US" sz="3733" dirty="0">
                <a:solidFill>
                  <a:srgbClr val="002060"/>
                </a:solidFill>
              </a:rPr>
              <a:t> </a:t>
            </a:r>
            <a:r>
              <a:rPr lang="en-US" sz="3733" dirty="0" err="1">
                <a:solidFill>
                  <a:srgbClr val="002060"/>
                </a:solidFill>
              </a:rPr>
              <a:t>suara</a:t>
            </a:r>
            <a:r>
              <a:rPr lang="en-US" sz="3733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6" name="Shape 316"/>
          <p:cNvSpPr txBox="1">
            <a:spLocks noGrp="1"/>
          </p:cNvSpPr>
          <p:nvPr>
            <p:ph type="title" idx="4294967295"/>
          </p:nvPr>
        </p:nvSpPr>
        <p:spPr>
          <a:xfrm>
            <a:off x="7289800" y="698500"/>
            <a:ext cx="4902200" cy="10461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5333" b="1" dirty="0">
                <a:solidFill>
                  <a:schemeClr val="accent1">
                    <a:lumMod val="75000"/>
                  </a:schemeClr>
                </a:solidFill>
                <a:latin typeface="OCR-B 10 BT" panose="020B0601020202020204" pitchFamily="34" charset="0"/>
              </a:rPr>
              <a:t>Slide Suara</a:t>
            </a:r>
            <a:endParaRPr sz="5333" b="1" dirty="0">
              <a:solidFill>
                <a:schemeClr val="accent1">
                  <a:lumMod val="75000"/>
                </a:schemeClr>
              </a:solidFill>
              <a:latin typeface="OCR-B 10 BT" panose="020B0601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25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build="p"/>
      <p:bldP spid="3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687" y="191680"/>
            <a:ext cx="12192000" cy="768085"/>
          </a:xfrm>
        </p:spPr>
        <p:txBody>
          <a:bodyPr>
            <a:normAutofit fontScale="92500" lnSpcReduction="1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ko-KR" sz="5333" b="1" dirty="0" err="1">
                <a:ln/>
                <a:solidFill>
                  <a:srgbClr val="C00000"/>
                </a:solidFill>
                <a:latin typeface="Imprint MT Shadow" panose="04020605060303030202" pitchFamily="82" charset="0"/>
              </a:rPr>
              <a:t>Jenis-jenis</a:t>
            </a:r>
            <a:r>
              <a:rPr lang="en-US" altLang="ko-KR" sz="5333" b="1" dirty="0">
                <a:ln/>
                <a:solidFill>
                  <a:srgbClr val="C00000"/>
                </a:solidFill>
                <a:latin typeface="Imprint MT Shadow" panose="04020605060303030202" pitchFamily="82" charset="0"/>
              </a:rPr>
              <a:t> Program Slide</a:t>
            </a:r>
            <a:endParaRPr lang="ko-KR" altLang="en-US" sz="5333" b="1" dirty="0">
              <a:ln/>
              <a:solidFill>
                <a:srgbClr val="C00000"/>
              </a:solidFill>
              <a:latin typeface="Imprint MT Shadow" panose="04020605060303030202" pitchFamily="8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29433" y="1316765"/>
            <a:ext cx="1360928" cy="1360928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" name="Teardrop 4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47809" y="2708188"/>
            <a:ext cx="1360928" cy="1360928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Teardrop 7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62169" y="4069116"/>
            <a:ext cx="1360928" cy="1360928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Teardrop 10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6175685" y="2233776"/>
            <a:ext cx="1360928" cy="1360928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Teardrop 13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6358547" y="3623428"/>
            <a:ext cx="1360928" cy="1360928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Teardrop 16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prstClr val="white"/>
                </a:solidFill>
                <a:sym typeface="Arial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992823" y="2538000"/>
            <a:ext cx="96000" cy="432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75685" y="3546000"/>
            <a:ext cx="96000" cy="331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09960" y="3546000"/>
            <a:ext cx="96000" cy="331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27097" y="4794000"/>
            <a:ext cx="96000" cy="206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58547" y="4794000"/>
            <a:ext cx="96000" cy="206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white"/>
              </a:solidFill>
              <a:sym typeface="Arial"/>
            </a:endParaRPr>
          </a:p>
        </p:txBody>
      </p:sp>
      <p:sp>
        <p:nvSpPr>
          <p:cNvPr id="24" name="Block Arc 14"/>
          <p:cNvSpPr/>
          <p:nvPr/>
        </p:nvSpPr>
        <p:spPr>
          <a:xfrm rot="16200000">
            <a:off x="5166395" y="1753566"/>
            <a:ext cx="487007" cy="48732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prstClr val="black"/>
              </a:solidFill>
              <a:sym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21689" y="1466353"/>
            <a:ext cx="3479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Program Slide </a:t>
            </a:r>
            <a:r>
              <a:rPr lang="en-US" altLang="ko-KR" sz="2400" b="1" dirty="0" err="1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untuk</a:t>
            </a:r>
            <a:r>
              <a:rPr lang="en-US" altLang="ko-KR" sz="2400" b="1" dirty="0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 </a:t>
            </a:r>
            <a:r>
              <a:rPr lang="en-US" altLang="ko-KR" sz="2400" b="1" dirty="0" err="1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Promosi</a:t>
            </a:r>
            <a:endParaRPr lang="ko-KR" altLang="en-US" sz="2400" b="1" dirty="0">
              <a:solidFill>
                <a:prstClr val="black"/>
              </a:solidFill>
              <a:latin typeface="Consolas" panose="020B0609020204030204" pitchFamily="49" charset="0"/>
              <a:cs typeface="Arial" pitchFamily="34" charset="0"/>
              <a:sym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59008" y="3013005"/>
            <a:ext cx="3385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Program Slide </a:t>
            </a:r>
            <a:r>
              <a:rPr lang="en-US" altLang="ko-KR" sz="2400" b="1" dirty="0" err="1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untuk</a:t>
            </a:r>
            <a:r>
              <a:rPr lang="en-US" altLang="ko-KR" sz="2400" b="1" dirty="0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 </a:t>
            </a:r>
            <a:r>
              <a:rPr lang="en-US" altLang="ko-KR" sz="2400" b="1" dirty="0" err="1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Penerangan</a:t>
            </a:r>
            <a:endParaRPr lang="ko-KR" altLang="en-US" sz="2400" b="1" dirty="0">
              <a:solidFill>
                <a:prstClr val="black"/>
              </a:solidFill>
              <a:latin typeface="Consolas" panose="020B0609020204030204" pitchFamily="49" charset="0"/>
              <a:cs typeface="Arial" pitchFamily="34" charset="0"/>
              <a:sym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71531" y="4451819"/>
            <a:ext cx="2484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Program Slide </a:t>
            </a:r>
            <a:r>
              <a:rPr lang="en-US" sz="2400" b="1" dirty="0" err="1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Pengetahuan</a:t>
            </a:r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 </a:t>
            </a:r>
          </a:p>
          <a:p>
            <a:r>
              <a:rPr lang="en-US" sz="2400" b="1" dirty="0" err="1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Populer</a:t>
            </a:r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17825" y="2378951"/>
            <a:ext cx="3884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Program Slide </a:t>
            </a:r>
            <a:r>
              <a:rPr lang="en-US" altLang="ko-KR" sz="2400" b="1" dirty="0" err="1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Berupa</a:t>
            </a:r>
            <a:r>
              <a:rPr lang="en-US" altLang="ko-KR" sz="2400" b="1" dirty="0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 </a:t>
            </a:r>
            <a:r>
              <a:rPr lang="en-US" altLang="ko-KR" sz="2400" b="1" dirty="0" err="1">
                <a:solidFill>
                  <a:prstClr val="black"/>
                </a:solidFill>
                <a:latin typeface="Consolas" panose="020B0609020204030204" pitchFamily="49" charset="0"/>
                <a:cs typeface="Arial" pitchFamily="34" charset="0"/>
                <a:sym typeface="Arial"/>
              </a:rPr>
              <a:t>Anjuran</a:t>
            </a:r>
            <a:endParaRPr lang="ko-KR" altLang="en-US" sz="2400" b="1" dirty="0">
              <a:solidFill>
                <a:prstClr val="black"/>
              </a:solidFill>
              <a:latin typeface="Consolas" panose="020B0609020204030204" pitchFamily="49" charset="0"/>
              <a:cs typeface="Arial" pitchFamily="34" charset="0"/>
              <a:sym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21125" y="3836225"/>
            <a:ext cx="3385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Program Slide </a:t>
            </a:r>
            <a:r>
              <a:rPr lang="en-US" sz="2400" b="1" dirty="0" err="1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Ilmu</a:t>
            </a:r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Pengetahuan</a:t>
            </a:r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Khusus</a:t>
            </a:r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sym typeface="Arial"/>
              </a:rPr>
              <a:t> </a:t>
            </a:r>
          </a:p>
        </p:txBody>
      </p:sp>
      <p:grpSp>
        <p:nvGrpSpPr>
          <p:cNvPr id="45" name="Shape 653"/>
          <p:cNvGrpSpPr/>
          <p:nvPr/>
        </p:nvGrpSpPr>
        <p:grpSpPr>
          <a:xfrm>
            <a:off x="6777033" y="4039699"/>
            <a:ext cx="523953" cy="457632"/>
            <a:chOff x="1934025" y="1001650"/>
            <a:chExt cx="415300" cy="355600"/>
          </a:xfrm>
          <a:solidFill>
            <a:schemeClr val="tx1"/>
          </a:solidFill>
        </p:grpSpPr>
        <p:sp>
          <p:nvSpPr>
            <p:cNvPr id="46" name="Shape 654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0" t="0" r="0" b="0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47" name="Shape 655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0" t="0" r="0" b="0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48" name="Shape 656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0" t="0" r="0" b="0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49" name="Shape 657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0" t="0" r="0" b="0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</p:grpSp>
      <p:grpSp>
        <p:nvGrpSpPr>
          <p:cNvPr id="50" name="Shape 610"/>
          <p:cNvGrpSpPr/>
          <p:nvPr/>
        </p:nvGrpSpPr>
        <p:grpSpPr>
          <a:xfrm>
            <a:off x="4781950" y="4456392"/>
            <a:ext cx="414068" cy="540123"/>
            <a:chOff x="590250" y="244200"/>
            <a:chExt cx="407975" cy="532175"/>
          </a:xfrm>
        </p:grpSpPr>
        <p:sp>
          <p:nvSpPr>
            <p:cNvPr id="51" name="Shape 611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2" name="Shape 6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3" name="Shape 613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4" name="Shape 614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5" name="Shape 615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6" name="Shape 616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7" name="Shape 617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8" name="Shape 618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59" name="Shape 61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60" name="Shape 620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61" name="Shape 621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62" name="Shape 62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63" name="Shape 623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64" name="Shape 624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</p:grpSp>
      <p:grpSp>
        <p:nvGrpSpPr>
          <p:cNvPr id="65" name="Shape 975"/>
          <p:cNvGrpSpPr/>
          <p:nvPr/>
        </p:nvGrpSpPr>
        <p:grpSpPr>
          <a:xfrm>
            <a:off x="4991433" y="3065172"/>
            <a:ext cx="458924" cy="595889"/>
            <a:chOff x="6718575" y="2318625"/>
            <a:chExt cx="256950" cy="407375"/>
          </a:xfrm>
        </p:grpSpPr>
        <p:sp>
          <p:nvSpPr>
            <p:cNvPr id="66" name="Shape 97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67" name="Shape 97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68" name="Shape 97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69" name="Shape 97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70" name="Shape 98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71" name="Shape 98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72" name="Shape 98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73" name="Shape 98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white"/>
                </a:solidFill>
                <a:sym typeface="Arial"/>
              </a:endParaRPr>
            </a:p>
          </p:txBody>
        </p:sp>
      </p:grpSp>
      <p:grpSp>
        <p:nvGrpSpPr>
          <p:cNvPr id="74" name="Shape 687"/>
          <p:cNvGrpSpPr/>
          <p:nvPr/>
        </p:nvGrpSpPr>
        <p:grpSpPr>
          <a:xfrm>
            <a:off x="6626430" y="2666657"/>
            <a:ext cx="563181" cy="495164"/>
            <a:chOff x="2594050" y="1631825"/>
            <a:chExt cx="439625" cy="439625"/>
          </a:xfrm>
        </p:grpSpPr>
        <p:sp>
          <p:nvSpPr>
            <p:cNvPr id="75" name="Shape 688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76" name="Shape 68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77" name="Shape 69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78" name="Shape 691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61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/>
          <p:nvPr/>
        </p:nvSpPr>
        <p:spPr>
          <a:xfrm>
            <a:off x="4924534" y="966967"/>
            <a:ext cx="6410065" cy="4990309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000000"/>
          </a:solidFill>
          <a:ln w="9525" cap="flat" cmpd="sng">
            <a:solidFill>
              <a:srgbClr val="A5B0F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atinLnBrk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5192567" y="1231987"/>
            <a:ext cx="5874000" cy="37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latinLnBrk="0"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FFFFFF"/>
                </a:solidFill>
                <a:latin typeface="Barlow Light"/>
                <a:ea typeface="Barlow Light"/>
                <a:cs typeface="Barlow Light"/>
                <a:sym typeface="Barlow Light"/>
              </a:rPr>
              <a:t>Place your screenshot here</a:t>
            </a:r>
            <a:endParaRPr sz="1333" kern="0">
              <a:solidFill>
                <a:srgbClr val="999999"/>
              </a:solidFill>
              <a:cs typeface="Arial"/>
              <a:sym typeface="Arial"/>
            </a:endParaRPr>
          </a:p>
        </p:txBody>
      </p:sp>
      <p:sp>
        <p:nvSpPr>
          <p:cNvPr id="477" name="Shape 47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478" name="Shape 478"/>
          <p:cNvSpPr txBox="1">
            <a:spLocks noGrp="1"/>
          </p:cNvSpPr>
          <p:nvPr>
            <p:ph type="body" idx="4294967295"/>
          </p:nvPr>
        </p:nvSpPr>
        <p:spPr>
          <a:xfrm>
            <a:off x="0" y="411163"/>
            <a:ext cx="3584575" cy="609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4800" b="1" i="1" dirty="0" err="1">
                <a:solidFill>
                  <a:srgbClr val="C00000"/>
                </a:solidFill>
                <a:latin typeface="Lucida Console" panose="020B0609040504020204" pitchFamily="49" charset="0"/>
                <a:ea typeface="Miriam Libre"/>
                <a:cs typeface="Miriam Libre"/>
                <a:sym typeface="Miriam Libre"/>
              </a:rPr>
              <a:t>Televisi</a:t>
            </a:r>
            <a:endParaRPr lang="en-US" sz="4800" b="1" i="1" dirty="0">
              <a:solidFill>
                <a:srgbClr val="C00000"/>
              </a:solidFill>
              <a:latin typeface="Lucida Console" panose="020B0609040504020204" pitchFamily="49" charset="0"/>
              <a:ea typeface="Miriam Libre"/>
              <a:cs typeface="Miriam Libre"/>
              <a:sym typeface="Miriam Libre"/>
            </a:endParaRPr>
          </a:p>
          <a:p>
            <a:pPr marL="0" indent="0" algn="ctr">
              <a:spcBef>
                <a:spcPts val="800"/>
              </a:spcBef>
              <a:buNone/>
            </a:pPr>
            <a:endParaRPr lang="en-US" sz="4800" b="1" i="1" dirty="0">
              <a:solidFill>
                <a:srgbClr val="C00000"/>
              </a:solidFill>
              <a:latin typeface="Lucida Console" panose="020B0609040504020204" pitchFamily="49" charset="0"/>
              <a:ea typeface="Miriam Libre"/>
              <a:cs typeface="Miriam Libre"/>
              <a:sym typeface="Miriam Libre"/>
            </a:endParaRPr>
          </a:p>
          <a:p>
            <a:pPr marL="101597" indent="0" algn="ctr">
              <a:buNone/>
            </a:pPr>
            <a:r>
              <a:rPr lang="en-US" dirty="0" err="1">
                <a:latin typeface="Baskerville Old Face" panose="02020602080505020303" pitchFamily="18" charset="0"/>
              </a:rPr>
              <a:t>Televisi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terdiri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dari</a:t>
            </a:r>
            <a:r>
              <a:rPr lang="en-US" dirty="0">
                <a:latin typeface="Baskerville Old Face" panose="02020602080505020303" pitchFamily="18" charset="0"/>
              </a:rPr>
              <a:t> kata </a:t>
            </a:r>
            <a:r>
              <a:rPr lang="en-US" b="1" i="1" dirty="0">
                <a:latin typeface="Baskerville Old Face" panose="02020602080505020303" pitchFamily="18" charset="0"/>
              </a:rPr>
              <a:t>tele </a:t>
            </a:r>
            <a:r>
              <a:rPr lang="en-US" dirty="0">
                <a:latin typeface="Baskerville Old Face" panose="02020602080505020303" pitchFamily="18" charset="0"/>
              </a:rPr>
              <a:t>: </a:t>
            </a:r>
            <a:r>
              <a:rPr lang="en-US" dirty="0" err="1">
                <a:latin typeface="Baskerville Old Face" panose="02020602080505020303" pitchFamily="18" charset="0"/>
              </a:rPr>
              <a:t>jauh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b="1" i="1" dirty="0" err="1">
                <a:latin typeface="Baskerville Old Face" panose="02020602080505020303" pitchFamily="18" charset="0"/>
              </a:rPr>
              <a:t>visi</a:t>
            </a:r>
            <a:r>
              <a:rPr lang="en-US" b="1" i="1" dirty="0">
                <a:latin typeface="Baskerville Old Face" panose="02020602080505020303" pitchFamily="18" charset="0"/>
              </a:rPr>
              <a:t> </a:t>
            </a:r>
            <a:r>
              <a:rPr lang="en-US" dirty="0">
                <a:latin typeface="Baskerville Old Face" panose="02020602080505020303" pitchFamily="18" charset="0"/>
              </a:rPr>
              <a:t>: </a:t>
            </a:r>
            <a:r>
              <a:rPr lang="en-US" dirty="0" err="1">
                <a:latin typeface="Baskerville Old Face" panose="02020602080505020303" pitchFamily="18" charset="0"/>
              </a:rPr>
              <a:t>penglihatan</a:t>
            </a:r>
            <a:r>
              <a:rPr lang="en-US" dirty="0">
                <a:latin typeface="Baskerville Old Face" panose="02020602080505020303" pitchFamily="18" charset="0"/>
              </a:rPr>
              <a:t>. </a:t>
            </a:r>
          </a:p>
          <a:p>
            <a:pPr marL="101597" indent="0" algn="ctr">
              <a:buNone/>
            </a:pPr>
            <a:endParaRPr lang="en-US" dirty="0">
              <a:latin typeface="Baskerville Old Face" panose="02020602080505020303" pitchFamily="18" charset="0"/>
            </a:endParaRPr>
          </a:p>
          <a:p>
            <a:pPr marL="101597" indent="0" algn="ctr">
              <a:buNone/>
            </a:pPr>
            <a:r>
              <a:rPr lang="en-US" dirty="0" err="1">
                <a:latin typeface="Baskerville Old Face" panose="02020602080505020303" pitchFamily="18" charset="0"/>
              </a:rPr>
              <a:t>Jadi</a:t>
            </a:r>
            <a:r>
              <a:rPr lang="en-US" dirty="0">
                <a:latin typeface="Baskerville Old Face" panose="02020602080505020303" pitchFamily="18" charset="0"/>
              </a:rPr>
              <a:t>, program </a:t>
            </a:r>
            <a:r>
              <a:rPr lang="en-US" dirty="0" err="1">
                <a:latin typeface="Baskerville Old Face" panose="02020602080505020303" pitchFamily="18" charset="0"/>
              </a:rPr>
              <a:t>televisi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berarti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suatu</a:t>
            </a:r>
            <a:r>
              <a:rPr lang="en-US" dirty="0">
                <a:latin typeface="Baskerville Old Face" panose="02020602080505020303" pitchFamily="18" charset="0"/>
              </a:rPr>
              <a:t> program yang </a:t>
            </a:r>
            <a:r>
              <a:rPr lang="en-US" dirty="0" err="1">
                <a:latin typeface="Baskerville Old Face" panose="02020602080505020303" pitchFamily="18" charset="0"/>
              </a:rPr>
              <a:t>memperlihatkan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sesuatu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dari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jarak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jauh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" t="15429" r="2229" b="24228"/>
          <a:stretch/>
        </p:blipFill>
        <p:spPr>
          <a:xfrm>
            <a:off x="4924533" y="966967"/>
            <a:ext cx="6410065" cy="424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0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5333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nard MT Condensed" panose="02050806060905020404" pitchFamily="18" charset="0"/>
              </a:rPr>
              <a:t>Jaringan</a:t>
            </a:r>
            <a:r>
              <a:rPr lang="en-US" altLang="ko-KR" sz="5333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nard MT Condensed" panose="02050806060905020404" pitchFamily="18" charset="0"/>
              </a:rPr>
              <a:t> </a:t>
            </a:r>
            <a:r>
              <a:rPr lang="en-US" altLang="ko-KR" sz="5333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nard MT Condensed" panose="02050806060905020404" pitchFamily="18" charset="0"/>
              </a:rPr>
              <a:t>Televisi</a:t>
            </a:r>
            <a:endParaRPr lang="ko-KR" altLang="en-US" sz="5333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290185" y="1942763"/>
            <a:ext cx="3436963" cy="35523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733" dirty="0" err="1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Jaringan</a:t>
            </a:r>
            <a:r>
              <a:rPr lang="en-US" sz="3733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televisi</a:t>
            </a:r>
            <a:r>
              <a:rPr lang="en-US" sz="3733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 </a:t>
            </a:r>
          </a:p>
          <a:p>
            <a:pPr marL="0" indent="0" algn="ctr">
              <a:buNone/>
            </a:pPr>
            <a:r>
              <a:rPr lang="en-US" sz="3733" dirty="0" err="1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sekitar</a:t>
            </a:r>
            <a:r>
              <a:rPr lang="en-US" sz="3733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atau</a:t>
            </a:r>
            <a:r>
              <a:rPr lang="en-US" sz="3733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 </a:t>
            </a:r>
            <a:r>
              <a:rPr lang="en-US" sz="3733" i="1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closed </a:t>
            </a:r>
          </a:p>
          <a:p>
            <a:pPr marL="0" indent="0" algn="ctr">
              <a:buNone/>
            </a:pPr>
            <a:r>
              <a:rPr lang="en-US" sz="3733" i="1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circuit television </a:t>
            </a:r>
          </a:p>
          <a:p>
            <a:pPr marL="0" indent="0" algn="ctr">
              <a:buNone/>
            </a:pPr>
            <a:r>
              <a:rPr lang="en-US" sz="3733" i="1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(CCTV) </a:t>
            </a:r>
          </a:p>
        </p:txBody>
      </p:sp>
      <p:sp>
        <p:nvSpPr>
          <p:cNvPr id="38" name="Shape 475"/>
          <p:cNvSpPr/>
          <p:nvPr/>
        </p:nvSpPr>
        <p:spPr>
          <a:xfrm>
            <a:off x="3742835" y="1412776"/>
            <a:ext cx="5029235" cy="3596227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000000"/>
          </a:solidFill>
          <a:ln w="9525" cap="flat" cmpd="sng">
            <a:solidFill>
              <a:srgbClr val="A5B0F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prstClr val="black"/>
              </a:solidFill>
              <a:sym typeface="Arial"/>
            </a:endParaRPr>
          </a:p>
        </p:txBody>
      </p:sp>
      <p:sp>
        <p:nvSpPr>
          <p:cNvPr id="39" name="Text Placeholder 1"/>
          <p:cNvSpPr txBox="1">
            <a:spLocks/>
          </p:cNvSpPr>
          <p:nvPr/>
        </p:nvSpPr>
        <p:spPr>
          <a:xfrm>
            <a:off x="9072331" y="1956443"/>
            <a:ext cx="2816775" cy="28167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733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Program </a:t>
            </a:r>
            <a:r>
              <a:rPr lang="en-US" sz="3733" dirty="0" err="1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televisi</a:t>
            </a:r>
            <a:r>
              <a:rPr lang="en-US" sz="3733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siaran</a:t>
            </a:r>
            <a:r>
              <a:rPr lang="en-US" sz="3733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 </a:t>
            </a:r>
          </a:p>
          <a:p>
            <a:pPr marL="0" indent="0" algn="ctr">
              <a:buNone/>
            </a:pPr>
            <a:r>
              <a:rPr lang="en-US" sz="3733" i="1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(television </a:t>
            </a:r>
          </a:p>
          <a:p>
            <a:pPr marL="0" indent="0" algn="ctr">
              <a:buNone/>
            </a:pPr>
            <a:r>
              <a:rPr lang="en-US" sz="3733" i="1" dirty="0">
                <a:solidFill>
                  <a:prstClr val="black"/>
                </a:solidFill>
                <a:latin typeface="Agency FB" panose="020B0503020202020204" pitchFamily="34" charset="0"/>
                <a:sym typeface="Arial"/>
              </a:rPr>
              <a:t>broadcast)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696410"/>
            <a:ext cx="12192000" cy="9009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black"/>
              </a:solidFill>
              <a:sym typeface="Arial"/>
            </a:endParaRPr>
          </a:p>
        </p:txBody>
      </p:sp>
      <p:sp>
        <p:nvSpPr>
          <p:cNvPr id="40" name="Rounded Rectangle 27">
            <a:extLst>
              <a:ext uri="{FF2B5EF4-FFF2-40B4-BE49-F238E27FC236}">
                <a16:creationId xmlns:a16="http://schemas.microsoft.com/office/drawing/2014/main" id="{79D0BB08-57EF-4716-8071-CA4E83B02FEB}"/>
              </a:ext>
            </a:extLst>
          </p:cNvPr>
          <p:cNvSpPr/>
          <p:nvPr/>
        </p:nvSpPr>
        <p:spPr>
          <a:xfrm>
            <a:off x="1725305" y="5929220"/>
            <a:ext cx="566723" cy="4353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prstClr val="white"/>
              </a:solidFill>
              <a:sym typeface="Arial"/>
            </a:endParaRPr>
          </a:p>
        </p:txBody>
      </p:sp>
      <p:sp>
        <p:nvSpPr>
          <p:cNvPr id="41" name="Rectangle 18">
            <a:extLst>
              <a:ext uri="{FF2B5EF4-FFF2-40B4-BE49-F238E27FC236}">
                <a16:creationId xmlns:a16="http://schemas.microsoft.com/office/drawing/2014/main" id="{9B0F2362-AF3E-4212-AD27-2D67A3BBE518}"/>
              </a:ext>
            </a:extLst>
          </p:cNvPr>
          <p:cNvSpPr/>
          <p:nvPr/>
        </p:nvSpPr>
        <p:spPr>
          <a:xfrm>
            <a:off x="10224459" y="5924021"/>
            <a:ext cx="543371" cy="435320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prstClr val="white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037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278</Words>
  <Application>Microsoft Office PowerPoint</Application>
  <PresentationFormat>Widescreen</PresentationFormat>
  <Paragraphs>65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Agency FB</vt:lpstr>
      <vt:lpstr>Arial</vt:lpstr>
      <vt:lpstr>Barlow Light</vt:lpstr>
      <vt:lpstr>Baskerville Old Face</vt:lpstr>
      <vt:lpstr>Bernard MT Condensed</vt:lpstr>
      <vt:lpstr>Broadway</vt:lpstr>
      <vt:lpstr>Calibri</vt:lpstr>
      <vt:lpstr>CentSchbkCyrill BT</vt:lpstr>
      <vt:lpstr>Consolas</vt:lpstr>
      <vt:lpstr>Exotc350 Bd BT</vt:lpstr>
      <vt:lpstr>Imprint MT Shadow</vt:lpstr>
      <vt:lpstr>Lucida Console</vt:lpstr>
      <vt:lpstr>OCR-B 10 BT</vt:lpstr>
      <vt:lpstr>Perpetua Titling MT</vt:lpstr>
      <vt:lpstr>Schadow BT</vt:lpstr>
      <vt:lpstr>Trebuchet MS</vt:lpstr>
      <vt:lpstr>Wingdings 3</vt:lpstr>
      <vt:lpstr>Facet</vt:lpstr>
      <vt:lpstr>Media Audio-Visual</vt:lpstr>
      <vt:lpstr>PowerPoint Presentation</vt:lpstr>
      <vt:lpstr>Media audio-visual adalah jenis media yang digunakan dalam kegiatan pembelajaran dengan melibatkan pendengaran dan penglihatan  sekaligus dalam satu proses atau kegiatan</vt:lpstr>
      <vt:lpstr>PowerPoint Presentation</vt:lpstr>
      <vt:lpstr>PowerPoint Presentation</vt:lpstr>
      <vt:lpstr>Slide Suara</vt:lpstr>
      <vt:lpstr>PowerPoint Presentation</vt:lpstr>
      <vt:lpstr>PowerPoint Presentation</vt:lpstr>
      <vt:lpstr>PowerPoint Presentation</vt:lpstr>
      <vt:lpstr>CCTV</vt:lpstr>
      <vt:lpstr>Television Broadcast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Audiovisual dan Multimedia Pembelajaran</dc:title>
  <dc:creator>ASUS</dc:creator>
  <cp:lastModifiedBy>Yeni Raini</cp:lastModifiedBy>
  <cp:revision>8</cp:revision>
  <dcterms:created xsi:type="dcterms:W3CDTF">2022-05-09T03:51:04Z</dcterms:created>
  <dcterms:modified xsi:type="dcterms:W3CDTF">2023-09-26T05:06:01Z</dcterms:modified>
</cp:coreProperties>
</file>