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C4F2-8AC5-437C-B85F-DCC4E7D35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17625"/>
          </a:xfrm>
        </p:spPr>
        <p:txBody>
          <a:bodyPr anchor="b"/>
          <a:lstStyle>
            <a:lvl1pPr algn="ctr">
              <a:lnSpc>
                <a:spcPct val="100000"/>
              </a:lnSpc>
              <a:defRPr sz="6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D537F-50EF-4724-B502-2EF278F87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3508"/>
            <a:ext cx="9144000" cy="984291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B460F8-2B05-449F-B206-568C899D67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9837"/>
          <a:stretch/>
        </p:blipFill>
        <p:spPr>
          <a:xfrm>
            <a:off x="9268457" y="18363"/>
            <a:ext cx="2918797" cy="10903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334E47-DA84-47E7-BC58-CBD2BCE7B5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863" y="26894"/>
            <a:ext cx="1018573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5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79CA-FDAE-44C8-BFE1-7039200A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3C37C-9072-435D-A9AA-3D473CE7A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7B23D-9CCC-436C-AE01-C5ED282EC3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9D2333B-0900-48D1-B5E0-FF58E06BC99A}" type="datetimeFigureOut">
              <a:rPr lang="id-ID" smtClean="0"/>
              <a:pPr/>
              <a:t>23/03/2021</a:t>
            </a:fld>
            <a:endParaRPr lang="id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C51FC-16C7-4403-9F1A-5E0980152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4C327-57E4-4D71-804C-1665A843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C28678E-C811-492F-8363-AF72DF88C99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7093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B8F9F4-8A75-4459-8219-1D7465CFC5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22E32-DAF8-4E53-952E-3E252F739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914E7-A0F0-42A9-9758-0311F1CC52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9D2333B-0900-48D1-B5E0-FF58E06BC99A}" type="datetimeFigureOut">
              <a:rPr lang="id-ID" smtClean="0"/>
              <a:pPr/>
              <a:t>23/03/2021</a:t>
            </a:fld>
            <a:endParaRPr lang="id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C2A25-21CB-4431-B473-21B06418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FA413-E2F9-4609-BBC8-CEC84817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C28678E-C811-492F-8363-AF72DF88C99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5838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40A01-D4CD-400B-92F8-024912EFC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B212A-2C16-4204-AB7D-61151669E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771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B21D-6907-4589-A30F-34EDC580F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FE091-4F07-4873-AB25-46D6C46B7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7D564-FB47-4B09-BD7A-76C990CF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9D2333B-0900-48D1-B5E0-FF58E06BC99A}" type="datetimeFigureOut">
              <a:rPr lang="id-ID" smtClean="0"/>
              <a:pPr/>
              <a:t>23/03/2021</a:t>
            </a:fld>
            <a:endParaRPr lang="id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DEBA5-5234-4677-A858-ADB4A0DA6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67B84-DA80-4D0F-876A-9DE17B99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C28678E-C811-492F-8363-AF72DF88C99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5209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CEB1F-3C36-40EF-9E2A-12344B7B1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3606C-6DD6-4DF9-9773-BB1F63D9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7219"/>
            <a:ext cx="5181600" cy="46697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93B73-31D5-480B-AF71-14C4E63A6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07219"/>
            <a:ext cx="5181600" cy="46697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664F8-58C6-4F1D-9637-DA63B75073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9D2333B-0900-48D1-B5E0-FF58E06BC99A}" type="datetimeFigureOut">
              <a:rPr lang="id-ID" smtClean="0"/>
              <a:pPr/>
              <a:t>23/03/2021</a:t>
            </a:fld>
            <a:endParaRPr lang="id-ID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F739A-B7A3-4B8D-8FF7-1CDE069C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F5D49-D427-45D6-8688-04553850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C28678E-C811-492F-8363-AF72DF88C99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9109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41D5F-C24E-42A5-9581-32946C7AF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FDB6B-EBF3-4E99-94A8-286B72804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41B9F-D193-462E-BB18-4D8A1F5E7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4CFFA-2BF8-440B-8C40-DEAC9DE8E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C0CD1-80D6-4286-8187-3B550C7E36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930016-270B-4B43-9435-E9C5E96A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9D2333B-0900-48D1-B5E0-FF58E06BC99A}" type="datetimeFigureOut">
              <a:rPr lang="id-ID" smtClean="0"/>
              <a:pPr/>
              <a:t>23/03/2021</a:t>
            </a:fld>
            <a:endParaRPr lang="id-ID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7642A1-9618-4881-9D6B-C16909BF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5D9843-DF0B-4F9A-A02B-8B22D3681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C28678E-C811-492F-8363-AF72DF88C99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4860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261A7-5C26-4909-ACF8-156F385AB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7D262-7BB6-4FCD-81D6-E6A3BA2D77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9D2333B-0900-48D1-B5E0-FF58E06BC99A}" type="datetimeFigureOut">
              <a:rPr lang="id-ID" smtClean="0"/>
              <a:pPr/>
              <a:t>23/03/2021</a:t>
            </a:fld>
            <a:endParaRPr lang="id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CA4A8-C945-4CC2-AA61-9E7AF37BF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BCD8A-8458-4945-9D95-8AAA7ABBB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C28678E-C811-492F-8363-AF72DF88C99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9807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AE8878-5A6C-4FF9-9117-03D47AD2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9D2333B-0900-48D1-B5E0-FF58E06BC99A}" type="datetimeFigureOut">
              <a:rPr lang="id-ID" smtClean="0"/>
              <a:pPr/>
              <a:t>23/03/2021</a:t>
            </a:fld>
            <a:endParaRPr lang="id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D77F04-2CA9-4BEB-828F-80AF97D24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26DEC-F613-49C5-8547-925A08932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C28678E-C811-492F-8363-AF72DF88C99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7573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B998-503F-4DE9-BDF6-CAB96BEBC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CB7FC-879E-41EC-A061-77BA0240E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3A38C-76B3-4A64-8FDC-66BC9FEB6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60C17-366F-4270-841F-BBEBBC22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9D2333B-0900-48D1-B5E0-FF58E06BC99A}" type="datetimeFigureOut">
              <a:rPr lang="id-ID" smtClean="0"/>
              <a:pPr/>
              <a:t>23/03/2021</a:t>
            </a:fld>
            <a:endParaRPr lang="id-ID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9B3A4-4C83-408C-979B-7097F53F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4DE1F-66E3-4491-A685-BBF5A4759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C28678E-C811-492F-8363-AF72DF88C99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6086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83B2E-7FB4-4AB4-A30E-BB4B4B94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02FB96-A2D2-42E3-9DB5-6966AA7FD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50B73-2DFF-4D2F-BD69-F21EB2BDD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14B24-E3EC-49CE-BB15-E590E89F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9D2333B-0900-48D1-B5E0-FF58E06BC99A}" type="datetimeFigureOut">
              <a:rPr lang="id-ID" smtClean="0"/>
              <a:pPr/>
              <a:t>23/03/2021</a:t>
            </a:fld>
            <a:endParaRPr lang="id-ID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94129-9D53-428E-B150-367F7CFEC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B5284-D2AC-489C-9266-695A6256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C28678E-C811-492F-8363-AF72DF88C99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9504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9268457" y="18363"/>
            <a:ext cx="2918797" cy="1090352"/>
            <a:chOff x="9268457" y="18363"/>
            <a:chExt cx="2918797" cy="109035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1B460F8-2B05-449F-B206-568C899D67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25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r="9837"/>
            <a:stretch/>
          </p:blipFill>
          <p:spPr>
            <a:xfrm>
              <a:off x="9268457" y="18363"/>
              <a:ext cx="2918797" cy="10903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334E47-DA84-47E7-BC58-CBD2BCE7B5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3863" y="26894"/>
              <a:ext cx="1018573" cy="1005840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42CF68-F95E-4986-8736-B7464D27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1137A-38C3-4D50-8318-DD5931145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5478"/>
            <a:ext cx="10515600" cy="487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99E5B1-1F4B-47D1-B41C-156B1C743FEA}"/>
              </a:ext>
            </a:extLst>
          </p:cNvPr>
          <p:cNvGrpSpPr/>
          <p:nvPr/>
        </p:nvGrpSpPr>
        <p:grpSpPr>
          <a:xfrm>
            <a:off x="-84203" y="5037867"/>
            <a:ext cx="1918647" cy="1897625"/>
            <a:chOff x="-84203" y="5051314"/>
            <a:chExt cx="1918647" cy="18976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763996-9D0B-4820-8037-0AB5DB4F2BF9}"/>
                </a:ext>
              </a:extLst>
            </p:cNvPr>
            <p:cNvSpPr/>
            <p:nvPr/>
          </p:nvSpPr>
          <p:spPr>
            <a:xfrm>
              <a:off x="239889" y="6688204"/>
              <a:ext cx="1594555" cy="183443"/>
            </a:xfrm>
            <a:prstGeom prst="rect">
              <a:avLst/>
            </a:prstGeom>
            <a:gradFill flip="none" rotWithShape="1">
              <a:gsLst>
                <a:gs pos="92000">
                  <a:srgbClr val="FF6600"/>
                </a:gs>
                <a:gs pos="3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4CF4310-1B4D-430A-9353-F615B4BB14C4}"/>
                </a:ext>
              </a:extLst>
            </p:cNvPr>
            <p:cNvGrpSpPr/>
            <p:nvPr/>
          </p:nvGrpSpPr>
          <p:grpSpPr>
            <a:xfrm>
              <a:off x="-84203" y="5051314"/>
              <a:ext cx="1086555" cy="1897625"/>
              <a:chOff x="-84203" y="5037666"/>
              <a:chExt cx="1086555" cy="189762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A9A3CB4-D167-4D24-A395-4C1C9E6D616B}"/>
                  </a:ext>
                </a:extLst>
              </p:cNvPr>
              <p:cNvSpPr/>
              <p:nvPr/>
            </p:nvSpPr>
            <p:spPr>
              <a:xfrm>
                <a:off x="0" y="5037666"/>
                <a:ext cx="239889" cy="1820333"/>
              </a:xfrm>
              <a:prstGeom prst="rect">
                <a:avLst/>
              </a:prstGeom>
              <a:gradFill flip="none" rotWithShape="1">
                <a:gsLst>
                  <a:gs pos="11000">
                    <a:srgbClr val="0080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DEDA7DF-B9A0-433D-9E0B-3FB6B2538A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harpenSoften amount="-50000"/>
                        </a14:imgEffect>
                        <a14:imgEffect>
                          <a14:colorTemperature colorTemp="59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84203" y="6040481"/>
                <a:ext cx="1086555" cy="89481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3B16446-D369-400C-9879-2DEE0B2FC5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7648"/>
            <a:ext cx="537065" cy="5303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6CFFDB-CAB5-4BFD-A3CE-3B4E800487F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" y="6327448"/>
            <a:ext cx="537269" cy="5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9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MOLECULAR DETECTION OF BACTERIOPHAGE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77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/>
              <a:t>The Lysogenic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The </a:t>
            </a:r>
            <a:r>
              <a:rPr lang="en-US" altLang="en-US" b="1" dirty="0"/>
              <a:t>lysogenic cycle </a:t>
            </a:r>
            <a:r>
              <a:rPr lang="en-US" altLang="en-US" dirty="0"/>
              <a:t>replicates the phage genome without destroying the host</a:t>
            </a:r>
          </a:p>
          <a:p>
            <a:r>
              <a:rPr lang="en-US" altLang="en-US" dirty="0"/>
              <a:t>The viral DNA molecule is incorporated into the host cell’s chromosome</a:t>
            </a:r>
          </a:p>
          <a:p>
            <a:r>
              <a:rPr lang="en-US" altLang="en-US" dirty="0"/>
              <a:t>This integrated viral DNA is known as a </a:t>
            </a:r>
            <a:r>
              <a:rPr lang="en-US" altLang="en-US" b="1" dirty="0" err="1"/>
              <a:t>prophage</a:t>
            </a:r>
            <a:endParaRPr lang="en-US" altLang="en-US" b="1" dirty="0"/>
          </a:p>
          <a:p>
            <a:r>
              <a:rPr lang="en-US" altLang="en-US" dirty="0"/>
              <a:t>Every time the host divides, it copies the phage DNA and passes the copies to daughter cells</a:t>
            </a:r>
          </a:p>
          <a:p>
            <a:r>
              <a:rPr lang="en-US" altLang="en-US" dirty="0"/>
              <a:t>An environmental signal can trigger the virus genome to exit the bacterial chromosome and switch to the lytic mode </a:t>
            </a:r>
          </a:p>
          <a:p>
            <a:r>
              <a:rPr lang="en-US" altLang="en-US" dirty="0"/>
              <a:t>Phages that use both the lytic and lysogenic cycles are called </a:t>
            </a:r>
            <a:r>
              <a:rPr lang="en-US" altLang="en-US" b="1" dirty="0"/>
              <a:t>temperate phages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822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C9E26D1-A18D-42DF-AF0D-DE2ECD929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93" y="1155700"/>
            <a:ext cx="8548687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1FCE10D5-9E93-4BEB-9EBC-4812BC927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030" y="5616575"/>
            <a:ext cx="2384425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200" b="1"/>
              <a:t>New phage DNA and proteins</a:t>
            </a:r>
            <a:br>
              <a:rPr lang="en-US" altLang="en-US" sz="1200" b="1"/>
            </a:br>
            <a:r>
              <a:rPr lang="en-US" altLang="en-US" sz="1200" b="1"/>
              <a:t>are synthesized and assembled</a:t>
            </a:r>
            <a:br>
              <a:rPr lang="en-US" altLang="en-US" sz="1200" b="1"/>
            </a:br>
            <a:r>
              <a:rPr lang="en-US" altLang="en-US" sz="1200" b="1"/>
              <a:t>into phages.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829A5F8C-80EB-4AE7-9026-FDF5B4EB1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5480" y="4286250"/>
            <a:ext cx="2370138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200" b="1"/>
              <a:t>The cell lyses, releasing phages.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FF76611D-05F2-41A9-B618-3DC38354C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918" y="2289175"/>
            <a:ext cx="4921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200" b="1"/>
              <a:t>Phage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063A9ABC-2EE0-4CFA-8072-96663D98B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080" y="1257300"/>
            <a:ext cx="4667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200" b="1"/>
              <a:t>Phage</a:t>
            </a:r>
            <a:br>
              <a:rPr lang="en-US" altLang="en-US" sz="1200" b="1"/>
            </a:br>
            <a:r>
              <a:rPr lang="en-US" altLang="en-US" sz="1200" b="1"/>
              <a:t>DNA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4F2274A7-84F7-4064-8AED-E49F6F44C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005" y="1316038"/>
            <a:ext cx="1193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200" b="1"/>
              <a:t>The phage</a:t>
            </a:r>
            <a:br>
              <a:rPr lang="en-US" altLang="en-US" sz="1200" b="1"/>
            </a:br>
            <a:r>
              <a:rPr lang="en-US" altLang="en-US" sz="1200" b="1"/>
              <a:t>injects its DNA.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8906EBBF-E270-418F-A98C-74638A095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030" y="2627313"/>
            <a:ext cx="9969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200" b="1"/>
              <a:t>Bacterial</a:t>
            </a:r>
            <a:br>
              <a:rPr lang="en-US" altLang="en-US" sz="1200" b="1"/>
            </a:br>
            <a:r>
              <a:rPr lang="en-US" altLang="en-US" sz="1200" b="1"/>
              <a:t>chromosome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DA452342-E9DB-48B6-88FF-B7A1A4D3F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2443" y="3902075"/>
            <a:ext cx="8255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200" b="1"/>
              <a:t>Lytic cycle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662D0628-4364-433A-AC7A-F2C61FD13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8405" y="4511675"/>
            <a:ext cx="79851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200" b="1"/>
              <a:t>lytic cycle</a:t>
            </a:r>
            <a:br>
              <a:rPr lang="en-US" altLang="en-US" sz="1200" b="1"/>
            </a:br>
            <a:r>
              <a:rPr lang="en-US" altLang="en-US" sz="1200" b="1"/>
              <a:t>is induced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D0E43021-8180-4099-9387-60436DE3B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6455" y="4557713"/>
            <a:ext cx="203200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200" b="1"/>
              <a:t>or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9701C260-C6D4-4798-9966-F33850838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668" y="2163763"/>
            <a:ext cx="93186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1200" b="1"/>
              <a:t>Phage DNA</a:t>
            </a:r>
            <a:br>
              <a:rPr lang="en-US" altLang="en-US" sz="1200" b="1"/>
            </a:br>
            <a:r>
              <a:rPr lang="en-US" altLang="en-US" sz="1200" b="1"/>
              <a:t>circularizes.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E3B9A536-A574-4A9A-B018-FC327292B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180" y="4076700"/>
            <a:ext cx="1381125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1200" b="1" dirty="0"/>
              <a:t>Certain factors</a:t>
            </a:r>
            <a:br>
              <a:rPr lang="en-US" altLang="en-US" sz="1200" b="1" dirty="0"/>
            </a:br>
            <a:r>
              <a:rPr lang="en-US" altLang="en-US" sz="1200" b="1" dirty="0"/>
              <a:t>determine whether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047A231C-E104-4233-82F8-B1A5CF58F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018" y="4511675"/>
            <a:ext cx="1143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1200" b="1"/>
              <a:t>lysogenic cycle</a:t>
            </a:r>
            <a:br>
              <a:rPr lang="en-US" altLang="en-US" sz="1200" b="1"/>
            </a:br>
            <a:r>
              <a:rPr lang="en-US" altLang="en-US" sz="1200" b="1"/>
              <a:t>is entered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19F93A75-4BB5-4F40-826A-1FF67D9CD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8493" y="3903663"/>
            <a:ext cx="1208087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200" b="1"/>
              <a:t>Lysogenic cycle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84BB51A1-41EA-4C98-A344-D4CA44AD2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3480" y="4610100"/>
            <a:ext cx="73183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200" b="1"/>
              <a:t>Prophage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9CECFB35-FEF5-4A70-B125-99FDE4D84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130" y="1196975"/>
            <a:ext cx="108902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200" b="1"/>
              <a:t>Daughter cell</a:t>
            </a:r>
            <a:br>
              <a:rPr lang="en-US" altLang="en-US" sz="1200" b="1"/>
            </a:br>
            <a:r>
              <a:rPr lang="en-US" altLang="en-US" sz="1200" b="1"/>
              <a:t>with prophage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E2F4F30A-98DD-4783-B1B2-1EDB56E47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8280" y="2733675"/>
            <a:ext cx="24130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200" b="1"/>
              <a:t>Occasionally, a prophage</a:t>
            </a:r>
            <a:br>
              <a:rPr lang="en-US" altLang="en-US" sz="1200" b="1"/>
            </a:br>
            <a:r>
              <a:rPr lang="en-US" altLang="en-US" sz="1200" b="1"/>
              <a:t>exits the bacterial chromosome,</a:t>
            </a:r>
            <a:br>
              <a:rPr lang="en-US" altLang="en-US" sz="1200" b="1"/>
            </a:br>
            <a:r>
              <a:rPr lang="en-US" altLang="en-US" sz="1200" b="1"/>
              <a:t>initiating a lytic cycle.</a:t>
            </a: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A4870BFD-33B9-4C69-9FCD-E2CEB9828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3193" y="1727200"/>
            <a:ext cx="1393825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200" b="1"/>
              <a:t>Cell divisions</a:t>
            </a:r>
            <a:br>
              <a:rPr lang="en-US" altLang="en-US" sz="1200" b="1"/>
            </a:br>
            <a:r>
              <a:rPr lang="en-US" altLang="en-US" sz="1200" b="1"/>
              <a:t>produce a</a:t>
            </a:r>
            <a:br>
              <a:rPr lang="en-US" altLang="en-US" sz="1200" b="1"/>
            </a:br>
            <a:r>
              <a:rPr lang="en-US" altLang="en-US" sz="1200" b="1"/>
              <a:t>population of</a:t>
            </a:r>
            <a:br>
              <a:rPr lang="en-US" altLang="en-US" sz="1200" b="1"/>
            </a:br>
            <a:r>
              <a:rPr lang="en-US" altLang="en-US" sz="1200" b="1"/>
              <a:t>bacteria infected</a:t>
            </a:r>
            <a:br>
              <a:rPr lang="en-US" altLang="en-US" sz="1200" b="1"/>
            </a:br>
            <a:r>
              <a:rPr lang="en-US" altLang="en-US" sz="1200" b="1"/>
              <a:t>with the prophage.</a:t>
            </a:r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CFE9DDAD-CDF1-447A-839C-B35064881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3593" y="4122738"/>
            <a:ext cx="205422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200" b="1"/>
              <a:t>The bacterium reproduces,</a:t>
            </a:r>
            <a:br>
              <a:rPr lang="en-US" altLang="en-US" sz="1200" b="1"/>
            </a:br>
            <a:r>
              <a:rPr lang="en-US" altLang="en-US" sz="1200" b="1"/>
              <a:t>copying the prophage and</a:t>
            </a:r>
            <a:br>
              <a:rPr lang="en-US" altLang="en-US" sz="1200" b="1"/>
            </a:br>
            <a:r>
              <a:rPr lang="en-US" altLang="en-US" sz="1200" b="1"/>
              <a:t>transmitting it to daughter</a:t>
            </a:r>
            <a:br>
              <a:rPr lang="en-US" altLang="en-US" sz="1200" b="1"/>
            </a:br>
            <a:r>
              <a:rPr lang="en-US" altLang="en-US" sz="1200" b="1"/>
              <a:t>cells.</a:t>
            </a: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536121E4-A20B-452A-A38D-760B2A934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5780" y="5629275"/>
            <a:ext cx="2028825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200" b="1"/>
              <a:t>Phage DNA integrates into</a:t>
            </a:r>
            <a:br>
              <a:rPr lang="en-US" altLang="en-US" sz="1200" b="1"/>
            </a:br>
            <a:r>
              <a:rPr lang="en-US" altLang="en-US" sz="1200" b="1"/>
              <a:t>the bacterial chromosome,</a:t>
            </a:r>
            <a:br>
              <a:rPr lang="en-US" altLang="en-US" sz="1200" b="1"/>
            </a:br>
            <a:r>
              <a:rPr lang="en-US" altLang="en-US" sz="1200" b="1"/>
              <a:t>becoming a prophage.</a:t>
            </a:r>
          </a:p>
        </p:txBody>
      </p:sp>
      <p:sp>
        <p:nvSpPr>
          <p:cNvPr id="22" name="Line 23">
            <a:extLst>
              <a:ext uri="{FF2B5EF4-FFF2-40B4-BE49-F238E27FC236}">
                <a16:creationId xmlns:a16="http://schemas.microsoft.com/office/drawing/2014/main" id="{D6F10408-4B1A-4457-B194-971203A29D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4555" y="1343025"/>
            <a:ext cx="265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3" name="Line 24">
            <a:extLst>
              <a:ext uri="{FF2B5EF4-FFF2-40B4-BE49-F238E27FC236}">
                <a16:creationId xmlns:a16="http://schemas.microsoft.com/office/drawing/2014/main" id="{0ECD5C2D-DB30-4019-8B68-EB4703C80C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58930" y="1289050"/>
            <a:ext cx="290513" cy="436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" name="Line 25">
            <a:extLst>
              <a:ext uri="{FF2B5EF4-FFF2-40B4-BE49-F238E27FC236}">
                <a16:creationId xmlns:a16="http://schemas.microsoft.com/office/drawing/2014/main" id="{3623F071-F2AF-40F1-8CE8-100AA7DFE1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4043" y="2308225"/>
            <a:ext cx="14605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5" name="Line 26">
            <a:extLst>
              <a:ext uri="{FF2B5EF4-FFF2-40B4-BE49-F238E27FC236}">
                <a16:creationId xmlns:a16="http://schemas.microsoft.com/office/drawing/2014/main" id="{48F02BA7-1171-4781-B14E-BE37B450D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2255" y="4783138"/>
            <a:ext cx="0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5278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AF8DD2B-1B51-4DF5-92D5-E68B575AD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07" y="30163"/>
            <a:ext cx="7194550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60767F46-1A14-463B-BD5D-7AA2BEE20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032" y="5729288"/>
            <a:ext cx="3125788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600" b="1"/>
              <a:t>New phage DNA and proteins</a:t>
            </a:r>
            <a:br>
              <a:rPr lang="en-US" altLang="en-US" sz="1600" b="1"/>
            </a:br>
            <a:r>
              <a:rPr lang="en-US" altLang="en-US" sz="1600" b="1"/>
              <a:t>are synthesized and assembled</a:t>
            </a:r>
            <a:br>
              <a:rPr lang="en-US" altLang="en-US" sz="1600" b="1"/>
            </a:br>
            <a:r>
              <a:rPr lang="en-US" altLang="en-US" sz="1600" b="1"/>
              <a:t>into phages.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E5878EE6-37AF-4FBB-8643-E6F2282B7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632" y="4016376"/>
            <a:ext cx="310673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600" b="1"/>
              <a:t>The cell lyses, releasing phages.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E9F6FBB0-0CCB-4744-8539-731D8EBDD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232" y="1436688"/>
            <a:ext cx="64452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600" b="1"/>
              <a:t>Phage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48E6796E-CBC1-4804-839C-A54F36C33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045" y="114301"/>
            <a:ext cx="6111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600" b="1"/>
              <a:t>Phage</a:t>
            </a:r>
            <a:br>
              <a:rPr lang="en-US" altLang="en-US" sz="1600" b="1"/>
            </a:br>
            <a:r>
              <a:rPr lang="en-US" altLang="en-US" sz="1600" b="1"/>
              <a:t>DNA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2C46B6B2-F2EA-4AD8-930A-F026D4864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770" y="185738"/>
            <a:ext cx="1565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600" b="1"/>
              <a:t>The phage</a:t>
            </a:r>
            <a:br>
              <a:rPr lang="en-US" altLang="en-US" sz="1600" b="1"/>
            </a:br>
            <a:r>
              <a:rPr lang="en-US" altLang="en-US" sz="1600" b="1"/>
              <a:t>injects its DNA.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B5556A2B-7522-4E3A-A05F-D961E52A5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070" y="1879601"/>
            <a:ext cx="13065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600" b="1"/>
              <a:t>Bacterial</a:t>
            </a:r>
            <a:br>
              <a:rPr lang="en-US" altLang="en-US" sz="1600" b="1"/>
            </a:br>
            <a:r>
              <a:rPr lang="en-US" altLang="en-US" sz="1600" b="1"/>
              <a:t>chromosome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E839ED0D-6E05-4964-8E7D-CDA4618A9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882" y="3511551"/>
            <a:ext cx="10826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600" b="1"/>
              <a:t>Lytic cycle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259D3C76-75B7-4AE4-B60B-A5DF110CC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982" y="4294188"/>
            <a:ext cx="104616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600" b="1"/>
              <a:t>lytic cycle</a:t>
            </a:r>
            <a:br>
              <a:rPr lang="en-US" altLang="en-US" sz="1600" b="1"/>
            </a:br>
            <a:r>
              <a:rPr lang="en-US" altLang="en-US" sz="1600" b="1"/>
              <a:t>is induced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8C210C5F-9705-4B51-A819-37BF02D77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145" y="4352926"/>
            <a:ext cx="2667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600" b="1"/>
              <a:t>or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47A4A164-F7FE-4309-899B-475C0E27E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2570" y="1271588"/>
            <a:ext cx="1222375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1600" b="1"/>
              <a:t>Phage DNA</a:t>
            </a:r>
            <a:br>
              <a:rPr lang="en-US" altLang="en-US" sz="1600" b="1"/>
            </a:br>
            <a:r>
              <a:rPr lang="en-US" altLang="en-US" sz="1600" b="1"/>
              <a:t>circularizes.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B3E1338A-4C27-4476-8389-DE1D6D108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2532" y="3763963"/>
            <a:ext cx="180975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1600" b="1"/>
              <a:t>Certain factors</a:t>
            </a:r>
            <a:br>
              <a:rPr lang="en-US" altLang="en-US" sz="1600" b="1"/>
            </a:br>
            <a:r>
              <a:rPr lang="en-US" altLang="en-US" sz="1600" b="1"/>
              <a:t>determine whether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ECFA22F7-904C-4165-AC54-2FCFD5F7C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5370" y="4292601"/>
            <a:ext cx="1498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1600" b="1"/>
              <a:t>lysogenic cycle</a:t>
            </a:r>
            <a:br>
              <a:rPr lang="en-US" altLang="en-US" sz="1600" b="1"/>
            </a:br>
            <a:r>
              <a:rPr lang="en-US" altLang="en-US" sz="1600" b="1"/>
              <a:t>is entered</a:t>
            </a:r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199ACEBC-29EF-480D-9635-6CF49F9534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7457" y="223838"/>
            <a:ext cx="357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76495E15-FCC8-4B13-995E-C42C2EEF0A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33170" y="1481138"/>
            <a:ext cx="198437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4433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F2DF00D9-E047-4063-9805-C0AD064B4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152400"/>
            <a:ext cx="7078663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4">
            <a:extLst>
              <a:ext uri="{FF2B5EF4-FFF2-40B4-BE49-F238E27FC236}">
                <a16:creationId xmlns:a16="http://schemas.microsoft.com/office/drawing/2014/main" id="{CC5A8420-ADFF-4F1A-BA37-573A29A00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3" y="4418013"/>
            <a:ext cx="1041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600" b="1"/>
              <a:t>lytic cycle</a:t>
            </a:r>
            <a:br>
              <a:rPr lang="en-US" altLang="en-US" sz="1600" b="1"/>
            </a:br>
            <a:r>
              <a:rPr lang="en-US" altLang="en-US" sz="1600" b="1"/>
              <a:t>is induced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7B011B24-B7C4-40F0-B04F-B514E15F4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288" y="4476750"/>
            <a:ext cx="2651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600" b="1"/>
              <a:t>or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F339AB58-7050-4594-9C6B-4FB7DD735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1" y="1381125"/>
            <a:ext cx="12160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1600" b="1"/>
              <a:t>Phage DNA</a:t>
            </a:r>
            <a:br>
              <a:rPr lang="en-US" altLang="en-US" sz="1600" b="1"/>
            </a:br>
            <a:r>
              <a:rPr lang="en-US" altLang="en-US" sz="1600" b="1"/>
              <a:t>circularizes.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AE98C0EE-76FB-415B-A5E1-D10B7985D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263" y="3875088"/>
            <a:ext cx="180181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1600" b="1"/>
              <a:t>Certain factors</a:t>
            </a:r>
            <a:br>
              <a:rPr lang="en-US" altLang="en-US" sz="1600" b="1"/>
            </a:br>
            <a:r>
              <a:rPr lang="en-US" altLang="en-US" sz="1600" b="1"/>
              <a:t>determine whether</a:t>
            </a: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6A3E52E1-707E-48FC-8CDA-FC343A3BB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213" y="4405313"/>
            <a:ext cx="1490663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1600" b="1"/>
              <a:t>lysogenic cycle</a:t>
            </a:r>
            <a:br>
              <a:rPr lang="en-US" altLang="en-US" sz="1600" b="1"/>
            </a:br>
            <a:r>
              <a:rPr lang="en-US" altLang="en-US" sz="1600" b="1"/>
              <a:t>is entered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EC2D7D77-770B-47F8-AEC6-EADF23EDA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3426" y="3624263"/>
            <a:ext cx="15748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600" b="1"/>
              <a:t>Lysogenic cycle</a:t>
            </a: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19F47037-A6BB-4946-BB05-935478D1E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863" y="4541838"/>
            <a:ext cx="954088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600" b="1"/>
              <a:t>Prophage</a:t>
            </a: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9B9B3849-FFEA-4076-827C-DA5736403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238" y="136525"/>
            <a:ext cx="1420813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600" b="1"/>
              <a:t>Daughter cell</a:t>
            </a:r>
            <a:br>
              <a:rPr lang="en-US" altLang="en-US" sz="1600" b="1"/>
            </a:br>
            <a:r>
              <a:rPr lang="en-US" altLang="en-US" sz="1600" b="1"/>
              <a:t>with prophage</a:t>
            </a: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21CD686B-F233-44DE-918B-2DD88BEB9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551" y="2111375"/>
            <a:ext cx="314642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600" b="1"/>
              <a:t>Occasionally, a prophage</a:t>
            </a:r>
            <a:br>
              <a:rPr lang="en-US" altLang="en-US" sz="1600" b="1"/>
            </a:br>
            <a:r>
              <a:rPr lang="en-US" altLang="en-US" sz="1600" b="1"/>
              <a:t>exits the bacterial chromosome,</a:t>
            </a:r>
            <a:br>
              <a:rPr lang="en-US" altLang="en-US" sz="1600" b="1"/>
            </a:br>
            <a:r>
              <a:rPr lang="en-US" altLang="en-US" sz="1600" b="1"/>
              <a:t>initiating a lytic cycle.</a:t>
            </a: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13DFE83B-73A5-46B6-89DA-D634EB2A4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438" y="811213"/>
            <a:ext cx="1817688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600" b="1"/>
              <a:t>Cell divisions</a:t>
            </a:r>
            <a:br>
              <a:rPr lang="en-US" altLang="en-US" sz="1600" b="1"/>
            </a:br>
            <a:r>
              <a:rPr lang="en-US" altLang="en-US" sz="1600" b="1"/>
              <a:t>produce a</a:t>
            </a:r>
            <a:br>
              <a:rPr lang="en-US" altLang="en-US" sz="1600" b="1"/>
            </a:br>
            <a:r>
              <a:rPr lang="en-US" altLang="en-US" sz="1600" b="1"/>
              <a:t>population of</a:t>
            </a:r>
            <a:br>
              <a:rPr lang="en-US" altLang="en-US" sz="1600" b="1"/>
            </a:br>
            <a:r>
              <a:rPr lang="en-US" altLang="en-US" sz="1600" b="1"/>
              <a:t>bacteria infected</a:t>
            </a:r>
            <a:br>
              <a:rPr lang="en-US" altLang="en-US" sz="1600" b="1"/>
            </a:br>
            <a:r>
              <a:rPr lang="en-US" altLang="en-US" sz="1600" b="1"/>
              <a:t>with the prophage.</a:t>
            </a: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BB83048D-EB75-4E5F-863B-6EEDFB819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088" y="3895725"/>
            <a:ext cx="26797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600" b="1"/>
              <a:t>The bacterium reproduces,</a:t>
            </a:r>
            <a:br>
              <a:rPr lang="en-US" altLang="en-US" sz="1600" b="1"/>
            </a:br>
            <a:r>
              <a:rPr lang="en-US" altLang="en-US" sz="1600" b="1"/>
              <a:t>copying the prophage and</a:t>
            </a:r>
            <a:br>
              <a:rPr lang="en-US" altLang="en-US" sz="1600" b="1"/>
            </a:br>
            <a:r>
              <a:rPr lang="en-US" altLang="en-US" sz="1600" b="1"/>
              <a:t>transmitting it to daughter</a:t>
            </a:r>
            <a:br>
              <a:rPr lang="en-US" altLang="en-US" sz="1600" b="1"/>
            </a:br>
            <a:r>
              <a:rPr lang="en-US" altLang="en-US" sz="1600" b="1"/>
              <a:t>cells.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66668A93-590D-4DD0-925B-B192CF1C8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013" y="5851525"/>
            <a:ext cx="264636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600" b="1"/>
              <a:t>Phage DNA integrates into</a:t>
            </a:r>
            <a:br>
              <a:rPr lang="en-US" altLang="en-US" sz="1600" b="1"/>
            </a:br>
            <a:r>
              <a:rPr lang="en-US" altLang="en-US" sz="1600" b="1"/>
              <a:t>the bacterial chromosome,</a:t>
            </a:r>
            <a:br>
              <a:rPr lang="en-US" altLang="en-US" sz="1600" b="1"/>
            </a:br>
            <a:r>
              <a:rPr lang="en-US" altLang="en-US" sz="1600" b="1"/>
              <a:t>becoming a prophage.</a:t>
            </a:r>
          </a:p>
        </p:txBody>
      </p:sp>
      <p:sp>
        <p:nvSpPr>
          <p:cNvPr id="30" name="Line 16">
            <a:extLst>
              <a:ext uri="{FF2B5EF4-FFF2-40B4-BE49-F238E27FC236}">
                <a16:creationId xmlns:a16="http://schemas.microsoft.com/office/drawing/2014/main" id="{37B8A874-666D-446C-8B85-0C271D0B4A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08663" y="266700"/>
            <a:ext cx="369888" cy="569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" name="Line 17">
            <a:extLst>
              <a:ext uri="{FF2B5EF4-FFF2-40B4-BE49-F238E27FC236}">
                <a16:creationId xmlns:a16="http://schemas.microsoft.com/office/drawing/2014/main" id="{6796DE98-8B70-44E5-9368-65006CCC2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2301" y="4791075"/>
            <a:ext cx="0" cy="490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5335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Viruses And Molecular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Study of viruses small DNA viruses led to discovery of promoters for eukaryotic RNA polymerases</a:t>
            </a:r>
          </a:p>
          <a:p>
            <a:r>
              <a:rPr lang="en-US" altLang="en-US" sz="2400" dirty="0"/>
              <a:t>Study of cancer producing viruses led to discovery of many cellular oncogenes</a:t>
            </a:r>
          </a:p>
          <a:p>
            <a:r>
              <a:rPr lang="en-US" altLang="en-US" sz="2400" dirty="0"/>
              <a:t>RNA splicing in eukaryotic cells was discovered by studying mRNA from DNA viruses</a:t>
            </a:r>
          </a:p>
          <a:p>
            <a:r>
              <a:rPr lang="en-US" altLang="en-US" sz="2400" dirty="0"/>
              <a:t>Understanding of cellular DNA replication was facilitated by studying phages and DNA viral replication</a:t>
            </a:r>
          </a:p>
          <a:p>
            <a:pPr lvl="1"/>
            <a:endParaRPr lang="en-US" altLang="en-US" dirty="0"/>
          </a:p>
          <a:p>
            <a:pPr lvl="3">
              <a:buFontTx/>
              <a:buNone/>
            </a:pPr>
            <a:endParaRPr lang="en-US" altLang="en-US" dirty="0"/>
          </a:p>
          <a:p>
            <a:pPr lvl="3"/>
            <a:endParaRPr lang="en-US" altLang="en-US" dirty="0"/>
          </a:p>
          <a:p>
            <a:pPr lvl="2"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n-US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08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Detection And Measurement of Viruses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dirty="0"/>
              <a:t>Plaque Forming Assay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dirty="0"/>
              <a:t>Initially done with bacteriophages and bacteria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67399-AD04-402E-A984-8534526BC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2" y="2262065"/>
            <a:ext cx="7258050" cy="43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859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6214896-3E94-4FC1-A2A1-F91C2976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031" y="1863969"/>
            <a:ext cx="8534400" cy="371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482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Detection And Measurement of Viruses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dirty="0" err="1"/>
              <a:t>Hemagglutination</a:t>
            </a:r>
            <a:r>
              <a:rPr lang="en-US" altLang="en-US" sz="2000" dirty="0"/>
              <a:t> Assay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dirty="0"/>
              <a:t>Rapid and convenient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09EE61C-7EBE-4655-8A33-8903C0400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123" y="1804011"/>
            <a:ext cx="4724400" cy="441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23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Detection And Measurement of Viruses</a:t>
            </a:r>
            <a:endParaRPr lang="en-US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C724BD-919F-4386-BDB2-330F1A1E4D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45561"/>
            <a:ext cx="10515600" cy="409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882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35DD977-7FE2-433C-9429-974622325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52" y="488387"/>
            <a:ext cx="6132879" cy="589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84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Study Viruses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Viruses are capable of infecting all forms of life</a:t>
            </a:r>
          </a:p>
          <a:p>
            <a:pPr marL="457200" lvl="1" indent="0">
              <a:buNone/>
            </a:pPr>
            <a:r>
              <a:rPr lang="en-US" altLang="en-US" sz="3200" dirty="0"/>
              <a:t>Vertebrates, prokaryotes, fungi, algae</a:t>
            </a:r>
          </a:p>
          <a:p>
            <a:r>
              <a:rPr lang="en-US" altLang="en-US" dirty="0"/>
              <a:t>Most abundant form of life</a:t>
            </a:r>
          </a:p>
          <a:p>
            <a:pPr marL="457200" lvl="1" indent="0">
              <a:buNone/>
            </a:pPr>
            <a:r>
              <a:rPr lang="en-US" altLang="en-US" dirty="0"/>
              <a:t>Bacteriophages are extremely abundant</a:t>
            </a:r>
          </a:p>
          <a:p>
            <a:pPr marL="457200" lvl="1" indent="0">
              <a:buNone/>
            </a:pPr>
            <a:r>
              <a:rPr lang="en-US" altLang="en-US" dirty="0"/>
              <a:t>Estimated 10</a:t>
            </a:r>
            <a:r>
              <a:rPr lang="en-US" altLang="en-US" baseline="30000" dirty="0"/>
              <a:t>31</a:t>
            </a:r>
            <a:r>
              <a:rPr lang="en-US" altLang="en-US" dirty="0"/>
              <a:t> tailed bacteriophages</a:t>
            </a:r>
          </a:p>
          <a:p>
            <a:r>
              <a:rPr lang="en-US" altLang="en-US" dirty="0"/>
              <a:t>Excellent molecular biology tools</a:t>
            </a:r>
          </a:p>
          <a:p>
            <a:pPr marL="457200" lvl="1" indent="0">
              <a:buNone/>
            </a:pPr>
            <a:endParaRPr lang="en-US" altLang="en-US" dirty="0"/>
          </a:p>
          <a:p>
            <a:pPr lvl="2">
              <a:buFontTx/>
              <a:buNone/>
            </a:pPr>
            <a:endParaRPr lang="en-US" altLang="en-US" dirty="0"/>
          </a:p>
          <a:p>
            <a:pPr lvl="2"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52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94182A8-6319-479C-9D73-48DE09272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854" y="1219200"/>
            <a:ext cx="7619571" cy="522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200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7E769B6-6730-4C33-83B2-56A4D882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8" y="855785"/>
            <a:ext cx="7174522" cy="538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364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Typing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anose="02020603050405020304" pitchFamily="18" charset="0"/>
              <a:buNone/>
            </a:pPr>
            <a:r>
              <a:rPr lang="en-GB" altLang="en-US" dirty="0"/>
              <a:t>Phenotypic</a:t>
            </a:r>
          </a:p>
          <a:p>
            <a:pPr lvl="1"/>
            <a:r>
              <a:rPr lang="en-GB" altLang="en-US" dirty="0"/>
              <a:t>Rely on expression of phenotypic characteristics (genetically coded)</a:t>
            </a:r>
          </a:p>
          <a:p>
            <a:pPr lvl="2">
              <a:buFont typeface="Times" panose="02020603050405020304" pitchFamily="18" charset="0"/>
              <a:buChar char="–"/>
            </a:pPr>
            <a:r>
              <a:rPr lang="en-GB" altLang="en-US" dirty="0"/>
              <a:t>Antibiotic resistance, morphology TEM etc.</a:t>
            </a:r>
          </a:p>
          <a:p>
            <a:pPr>
              <a:buFont typeface="Times" panose="02020603050405020304" pitchFamily="18" charset="0"/>
              <a:buNone/>
            </a:pPr>
            <a:r>
              <a:rPr lang="en-GB" altLang="en-US" dirty="0"/>
              <a:t>Genotypic </a:t>
            </a:r>
          </a:p>
          <a:p>
            <a:pPr lvl="1"/>
            <a:r>
              <a:rPr lang="en-GB" altLang="en-US" dirty="0"/>
              <a:t>Analysis of the genetic material </a:t>
            </a:r>
          </a:p>
          <a:p>
            <a:pPr lvl="2">
              <a:buFont typeface="Times" panose="02020603050405020304" pitchFamily="18" charset="0"/>
              <a:buChar char="–"/>
            </a:pPr>
            <a:r>
              <a:rPr lang="en-GB" altLang="en-US" dirty="0"/>
              <a:t>DNA, RNA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97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Phenotypic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Times" panose="02020603050405020304" pitchFamily="18" charset="0"/>
              <a:buNone/>
            </a:pPr>
            <a:r>
              <a:rPr lang="en-US" altLang="en-US" dirty="0"/>
              <a:t>Serotyping</a:t>
            </a:r>
          </a:p>
          <a:p>
            <a:pPr>
              <a:lnSpc>
                <a:spcPct val="80000"/>
              </a:lnSpc>
              <a:buFont typeface="Times" panose="02020603050405020304" pitchFamily="18" charset="0"/>
              <a:buNone/>
            </a:pPr>
            <a:r>
              <a:rPr lang="en-US" altLang="en-US" dirty="0"/>
              <a:t>Phage typing </a:t>
            </a:r>
          </a:p>
          <a:p>
            <a:pPr>
              <a:lnSpc>
                <a:spcPct val="80000"/>
              </a:lnSpc>
              <a:buFont typeface="Times" panose="02020603050405020304" pitchFamily="18" charset="0"/>
              <a:buNone/>
            </a:pPr>
            <a:r>
              <a:rPr lang="en-US" altLang="en-US" dirty="0"/>
              <a:t>Antimicrobial resistance monitoring</a:t>
            </a:r>
          </a:p>
          <a:p>
            <a:pPr>
              <a:lnSpc>
                <a:spcPct val="80000"/>
              </a:lnSpc>
              <a:buFont typeface="Times" panose="02020603050405020304" pitchFamily="18" charset="0"/>
              <a:buNone/>
            </a:pPr>
            <a:r>
              <a:rPr lang="en-US" altLang="en-US" dirty="0"/>
              <a:t>Other: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Protein profiling – SDS PAGE, </a:t>
            </a:r>
            <a:r>
              <a:rPr lang="en-US" altLang="en-US" dirty="0" err="1"/>
              <a:t>immunoblotting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Based on nutritional requirement e.g. </a:t>
            </a:r>
            <a:r>
              <a:rPr lang="en-US" altLang="en-US" dirty="0" err="1"/>
              <a:t>auxotyping</a:t>
            </a:r>
            <a:r>
              <a:rPr lang="en-US" altLang="en-US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en-US" dirty="0" err="1"/>
              <a:t>Biotyping</a:t>
            </a:r>
            <a:r>
              <a:rPr lang="en-US" altLang="en-US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en-US" dirty="0" err="1"/>
              <a:t>Bacteriocin</a:t>
            </a:r>
            <a:r>
              <a:rPr lang="en-US" altLang="en-US" dirty="0"/>
              <a:t> typing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63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Phenotypic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0000"/>
              </a:lnSpc>
              <a:buFont typeface="Times" panose="02020603050405020304" pitchFamily="18" charset="0"/>
              <a:buNone/>
            </a:pPr>
            <a:r>
              <a:rPr lang="en-GB" altLang="en-US" dirty="0"/>
              <a:t>Serotyping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GB" altLang="en-US" sz="2000" dirty="0" err="1"/>
              <a:t>Antigenetic</a:t>
            </a:r>
            <a:r>
              <a:rPr lang="en-GB" altLang="en-US" sz="2000" dirty="0"/>
              <a:t> determinants expressed on the cell surface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GB" altLang="en-US" sz="2000" dirty="0"/>
              <a:t>Still widely used for Salmonella, </a:t>
            </a:r>
            <a:r>
              <a:rPr lang="en-GB" altLang="en-US" sz="2000" dirty="0" err="1"/>
              <a:t>Shigella</a:t>
            </a:r>
            <a:r>
              <a:rPr lang="en-GB" altLang="en-US" sz="2000" dirty="0"/>
              <a:t>, </a:t>
            </a:r>
            <a:r>
              <a:rPr lang="en-GB" altLang="en-US" sz="2000" dirty="0" err="1"/>
              <a:t>Neiseria</a:t>
            </a:r>
            <a:r>
              <a:rPr lang="en-GB" altLang="en-US" sz="2000" dirty="0"/>
              <a:t>, E. coli, V </a:t>
            </a:r>
            <a:r>
              <a:rPr lang="en-GB" altLang="en-US" sz="2000" dirty="0" err="1"/>
              <a:t>cholerae</a:t>
            </a:r>
            <a:endParaRPr lang="en-GB" altLang="en-US" sz="2000" dirty="0"/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GB" altLang="en-US" sz="2000" dirty="0"/>
              <a:t>Slide/ tube agglutination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GB" altLang="en-US" sz="2000" dirty="0"/>
              <a:t>LIMITATION: Requires extensive stock of absorbed/monoclonal sera (e.g. &gt;2200 antisera required for definitive Salmonella typing)</a:t>
            </a:r>
          </a:p>
          <a:p>
            <a:pPr>
              <a:lnSpc>
                <a:spcPct val="70000"/>
              </a:lnSpc>
              <a:buFont typeface="Times" panose="02020603050405020304" pitchFamily="18" charset="0"/>
              <a:buNone/>
            </a:pPr>
            <a:r>
              <a:rPr lang="en-GB" altLang="en-US" dirty="0"/>
              <a:t>P</a:t>
            </a:r>
            <a:r>
              <a:rPr lang="fr-CH" altLang="en-US" dirty="0"/>
              <a:t>h</a:t>
            </a:r>
            <a:r>
              <a:rPr lang="en-GB" altLang="en-US" dirty="0"/>
              <a:t>age typing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GB" altLang="en-US" sz="2000" dirty="0"/>
              <a:t>Viruses that infect and destroy bacterial cells –Bacteriophage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GB" altLang="en-US" sz="2000" dirty="0"/>
              <a:t>The resistance or </a:t>
            </a:r>
            <a:r>
              <a:rPr lang="fr-CH" altLang="en-US" sz="2000" dirty="0" err="1"/>
              <a:t>susceptibility</a:t>
            </a:r>
            <a:r>
              <a:rPr lang="en-GB" altLang="en-US" sz="2000" dirty="0"/>
              <a:t> of strains is used for differentiation</a:t>
            </a:r>
          </a:p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en-GB" altLang="en-US" sz="2000" dirty="0"/>
              <a:t>LIMITATION: Technically demanding</a:t>
            </a:r>
            <a:r>
              <a:rPr lang="en-GB" altLang="en-US" sz="1800" dirty="0"/>
              <a:t>, time consuming, </a:t>
            </a:r>
            <a:r>
              <a:rPr lang="en-GB" altLang="en-US" sz="1800" dirty="0" err="1"/>
              <a:t>typeability</a:t>
            </a:r>
            <a:r>
              <a:rPr lang="en-GB" altLang="en-US" sz="1800" dirty="0"/>
              <a:t> is an issue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18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Phenotypic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0000"/>
              </a:lnSpc>
              <a:buFont typeface="Times" panose="02020603050405020304" pitchFamily="18" charset="0"/>
              <a:buNone/>
            </a:pPr>
            <a:r>
              <a:rPr lang="en-GB" altLang="en-US" dirty="0"/>
              <a:t>Antibiotic susceptibility testing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GB" altLang="en-US" sz="2200" dirty="0"/>
              <a:t>Based on susceptibility of bacterial isolates to a panel of antimicrobial agents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GB" altLang="en-US" sz="2200" dirty="0"/>
              <a:t>Routinely performed on clinical isolates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GB" altLang="en-US" sz="2200" dirty="0"/>
              <a:t>A reasonable preliminary indicator to initiate epidemiological action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en-US" sz="2200" dirty="0"/>
              <a:t>LIMITATIONS:</a:t>
            </a:r>
          </a:p>
          <a:p>
            <a:pPr lvl="2">
              <a:lnSpc>
                <a:spcPct val="70000"/>
              </a:lnSpc>
              <a:spcBef>
                <a:spcPct val="50000"/>
              </a:spcBef>
              <a:buFont typeface="Times" panose="02020603050405020304" pitchFamily="18" charset="0"/>
              <a:buChar char="–"/>
            </a:pPr>
            <a:r>
              <a:rPr lang="en-GB" altLang="en-US" sz="1800" dirty="0"/>
              <a:t>Antibiotic resistance under extraordinary selective pressure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buFont typeface="Times" panose="02020603050405020304" pitchFamily="18" charset="0"/>
              <a:buChar char="–"/>
            </a:pPr>
            <a:r>
              <a:rPr lang="en-GB" altLang="en-US" sz="1800" dirty="0"/>
              <a:t>Multiple mechanisms for a strain to become abruptly resistant</a:t>
            </a:r>
            <a:endParaRPr lang="en-US" alt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354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Phenotypic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GB" altLang="en-US" dirty="0"/>
              <a:t>Phenotypic characteristics can vary in different conditions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Antibiotic resistance can be expressed under antibiotic pressure</a:t>
            </a:r>
          </a:p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GB" altLang="en-US" dirty="0"/>
              <a:t>Methods are not very discriminatory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82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DNA molecule</a:t>
            </a:r>
            <a:endParaRPr lang="en-US" dirty="0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30ED13A9-DAEC-4838-8731-4070173BE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91481"/>
            <a:ext cx="80772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4838C06D-8CE7-48FE-A5FB-497D7C5D7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806281"/>
            <a:ext cx="4079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n-US" altLang="en-US" sz="1200" i="1">
                <a:latin typeface="Arial" panose="020B0604020202020204" pitchFamily="34" charset="0"/>
              </a:rPr>
              <a:t>Source: Wikipedia, created by Michael Ströck</a:t>
            </a:r>
            <a:r>
              <a:rPr lang="en-US" altLang="en-US" sz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0751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Genotypic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anose="02020603050405020304" pitchFamily="18" charset="0"/>
              <a:buNone/>
            </a:pPr>
            <a:r>
              <a:rPr lang="en-US" altLang="en-US" dirty="0"/>
              <a:t>Plasmid profiling</a:t>
            </a:r>
          </a:p>
          <a:p>
            <a:pPr>
              <a:buFont typeface="Times" panose="02020603050405020304" pitchFamily="18" charset="0"/>
              <a:buNone/>
            </a:pPr>
            <a:r>
              <a:rPr lang="en-US" altLang="en-US" dirty="0"/>
              <a:t>Restriction enzyme analysis (REA) </a:t>
            </a:r>
          </a:p>
          <a:p>
            <a:pPr>
              <a:buFont typeface="Times" panose="02020603050405020304" pitchFamily="18" charset="0"/>
              <a:buNone/>
            </a:pPr>
            <a:r>
              <a:rPr lang="en-US" altLang="en-US" dirty="0"/>
              <a:t>Restriction fragment length polymorphism (RFLP)</a:t>
            </a:r>
          </a:p>
          <a:p>
            <a:pPr>
              <a:buFont typeface="Times" panose="02020603050405020304" pitchFamily="18" charset="0"/>
              <a:buNone/>
            </a:pPr>
            <a:r>
              <a:rPr lang="en-US" altLang="en-US" dirty="0" err="1"/>
              <a:t>Ribotyping</a:t>
            </a:r>
            <a:endParaRPr lang="en-US" altLang="en-US" dirty="0"/>
          </a:p>
          <a:p>
            <a:pPr>
              <a:buFont typeface="Times" panose="02020603050405020304" pitchFamily="18" charset="0"/>
              <a:buNone/>
            </a:pPr>
            <a:r>
              <a:rPr lang="en-US" altLang="en-US" dirty="0"/>
              <a:t>Pulse Field Gel Electrophoresis (PFGE) </a:t>
            </a:r>
          </a:p>
          <a:p>
            <a:pPr>
              <a:buFont typeface="Times" panose="02020603050405020304" pitchFamily="18" charset="0"/>
              <a:buNone/>
            </a:pPr>
            <a:r>
              <a:rPr lang="en-US" altLang="en-US" dirty="0"/>
              <a:t>Random Amplified Polymorphic DNA (RAPD)</a:t>
            </a:r>
          </a:p>
          <a:p>
            <a:pPr>
              <a:buFont typeface="Times" panose="02020603050405020304" pitchFamily="18" charset="0"/>
              <a:buNone/>
            </a:pPr>
            <a:r>
              <a:rPr lang="en-US" altLang="en-US" dirty="0"/>
              <a:t>Nucleic acid sequencing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93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anose="02020603050405020304" pitchFamily="18" charset="0"/>
              <a:buNone/>
            </a:pPr>
            <a:r>
              <a:rPr lang="en-GB" altLang="en-US" dirty="0"/>
              <a:t>Without amplification</a:t>
            </a:r>
          </a:p>
          <a:p>
            <a:r>
              <a:rPr lang="en-GB" altLang="en-US" dirty="0"/>
              <a:t>Cutting the DNA in pieces </a:t>
            </a:r>
          </a:p>
          <a:p>
            <a:r>
              <a:rPr lang="en-GB" altLang="en-US" dirty="0"/>
              <a:t>Visualizing the pieces</a:t>
            </a:r>
          </a:p>
          <a:p>
            <a:pPr>
              <a:buFont typeface="Times" panose="02020603050405020304" pitchFamily="18" charset="0"/>
              <a:buNone/>
            </a:pPr>
            <a:r>
              <a:rPr lang="en-GB" altLang="en-US" dirty="0"/>
              <a:t>With amplification</a:t>
            </a:r>
          </a:p>
          <a:p>
            <a:r>
              <a:rPr lang="en-GB" altLang="en-US" dirty="0"/>
              <a:t>Amplifying (using PCR) parts of the DNA</a:t>
            </a:r>
          </a:p>
          <a:p>
            <a:r>
              <a:rPr lang="en-GB" altLang="en-US" dirty="0"/>
              <a:t>Visualizing the pieces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0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Replicative Cycles of Phages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Phages are the best understood of all viruses</a:t>
            </a:r>
          </a:p>
          <a:p>
            <a:r>
              <a:rPr lang="en-US" altLang="en-US" dirty="0"/>
              <a:t>Phages have two reproductive mechanisms: the lytic cycle and the lysogenic cycle 	</a:t>
            </a:r>
          </a:p>
        </p:txBody>
      </p:sp>
    </p:spTree>
    <p:extLst>
      <p:ext uri="{BB962C8B-B14F-4D97-AF65-F5344CB8AC3E}">
        <p14:creationId xmlns:p14="http://schemas.microsoft.com/office/powerpoint/2010/main" val="3923240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Genotypic typing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GB" altLang="en-US" dirty="0"/>
              <a:t>Methods without prior amplification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Isolation of the pathogen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Extraction of the DNA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Cutting the DNA  with Enzymes (</a:t>
            </a:r>
            <a:r>
              <a:rPr lang="en-GB" altLang="en-US" b="1" dirty="0"/>
              <a:t>restriction endonuclease enzymatically</a:t>
            </a:r>
            <a:r>
              <a:rPr lang="en-GB" altLang="en-US" dirty="0"/>
              <a:t> cuts/ “digests” DNA at a specific/ “restricted” nucleotide recognition sequence)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Separation of the pieces by size using an electric field (Gel-Electrophoresis)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Visualization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14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Example of molecular typing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38BE57E0-925B-4453-8D04-0E1B08922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6823" y="1752600"/>
            <a:ext cx="7224712" cy="42402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Line 4">
            <a:extLst>
              <a:ext uri="{FF2B5EF4-FFF2-40B4-BE49-F238E27FC236}">
                <a16:creationId xmlns:a16="http://schemas.microsoft.com/office/drawing/2014/main" id="{F7C9C342-9037-40B0-894B-F65C46638B8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51285" y="2514600"/>
            <a:ext cx="3810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C20AF3EB-C308-4B8F-A46F-47E5986476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84685" y="2362200"/>
            <a:ext cx="3810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CF874105-64C5-4303-B0E2-9FA34E535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85" y="3657600"/>
            <a:ext cx="167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Arial" panose="020B0604020202020204" pitchFamily="34" charset="0"/>
              </a:rPr>
              <a:t>Cutting locations</a:t>
            </a:r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6FCEC2FC-0290-4CB0-B9A6-6D8C243EFC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61085" y="2590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D3B606CC-1701-4A46-8A69-F803DED71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885" y="1905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en-US">
                <a:latin typeface="Arial" panose="020B0604020202020204" pitchFamily="34" charset="0"/>
              </a:rPr>
              <a:t>Gel-Electrophoresis</a:t>
            </a:r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8EB1F298-995F-42F0-AAFE-30EA5B885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7485" y="2667000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0F1FC817-E02F-4320-A552-17D42402F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885" y="30480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1800">
                <a:latin typeface="Arial" panose="020B0604020202020204" pitchFamily="34" charset="0"/>
              </a:rPr>
              <a:t>Size of fragments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8DF06847-18A5-42FE-9F2E-C086CA1F5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085" y="1905000"/>
            <a:ext cx="627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000">
                <a:latin typeface="Arial" panose="020B0604020202020204" pitchFamily="34" charset="0"/>
                <a:sym typeface="Wingdings" panose="05000000000000000000" pitchFamily="2" charset="2"/>
              </a:rPr>
              <a:t>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C6750825-1A20-465C-8C67-09E06165BB06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213285" y="2346325"/>
            <a:ext cx="668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000">
                <a:latin typeface="Arial" panose="020B0604020202020204" pitchFamily="34" charset="0"/>
                <a:sym typeface="Wingdings" panose="05000000000000000000" pitchFamily="2" charset="2"/>
              </a:rPr>
              <a:t>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DB21A7AD-048E-4FE1-BD27-4E001680FE0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536885" y="3048000"/>
            <a:ext cx="627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000">
                <a:latin typeface="Arial" panose="020B0604020202020204" pitchFamily="34" charset="0"/>
                <a:sym typeface="Wingdings" panose="05000000000000000000" pitchFamily="2" charset="2"/>
              </a:rPr>
              <a:t>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8045A08A-0565-4925-896F-4815C508A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085" y="2819400"/>
            <a:ext cx="627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000">
                <a:latin typeface="Arial" panose="020B0604020202020204" pitchFamily="34" charset="0"/>
                <a:sym typeface="Wingdings" panose="05000000000000000000" pitchFamily="2" charset="2"/>
              </a:rPr>
              <a:t></a:t>
            </a: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86B98F2E-A764-4A96-A224-20621A071C5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84685" y="5486400"/>
            <a:ext cx="627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000">
                <a:latin typeface="Arial" panose="020B0604020202020204" pitchFamily="34" charset="0"/>
                <a:sym typeface="Wingdings" panose="05000000000000000000" pitchFamily="2" charset="2"/>
              </a:rPr>
              <a:t>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E7A0A011-4BA7-484F-9F72-989F5E1B2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223" y="4708525"/>
            <a:ext cx="627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000">
                <a:latin typeface="Arial" panose="020B0604020202020204" pitchFamily="34" charset="0"/>
                <a:sym typeface="Wingdings" panose="05000000000000000000" pitchFamily="2" charset="2"/>
              </a:rPr>
              <a:t></a:t>
            </a:r>
          </a:p>
        </p:txBody>
      </p:sp>
    </p:spTree>
    <p:extLst>
      <p:ext uri="{BB962C8B-B14F-4D97-AF65-F5344CB8AC3E}">
        <p14:creationId xmlns:p14="http://schemas.microsoft.com/office/powerpoint/2010/main" val="2880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Restriction Enzyme Analysis (REA)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Clr>
                <a:srgbClr val="FFCC66"/>
              </a:buClr>
              <a:buFont typeface="Arial" pitchFamily="34" charset="0"/>
              <a:buChar char="•"/>
            </a:pPr>
            <a:r>
              <a:rPr lang="en-GB" altLang="en-US" dirty="0"/>
              <a:t>Extraction of plasmid or chromosomal DNA</a:t>
            </a:r>
          </a:p>
          <a:p>
            <a:pPr marL="285750" indent="-285750">
              <a:buClr>
                <a:srgbClr val="FFCC66"/>
              </a:buClr>
              <a:buFont typeface="Arial" pitchFamily="34" charset="0"/>
              <a:buChar char="•"/>
            </a:pPr>
            <a:r>
              <a:rPr lang="en-GB" altLang="en-US" dirty="0"/>
              <a:t>Digestion of the DNA at particular sites using specific restriction enzymes</a:t>
            </a:r>
          </a:p>
          <a:p>
            <a:pPr marL="285750" indent="-285750">
              <a:buClr>
                <a:srgbClr val="FFCC66"/>
              </a:buClr>
              <a:buFont typeface="Arial" pitchFamily="34" charset="0"/>
              <a:buChar char="•"/>
            </a:pPr>
            <a:r>
              <a:rPr lang="en-GB" altLang="en-US" dirty="0"/>
              <a:t>Hundreds of DNA fragments of various sizes (0.5-50Kb) separated by gel electrophoresis</a:t>
            </a:r>
          </a:p>
          <a:p>
            <a:pPr marL="285750" indent="-285750">
              <a:buClr>
                <a:srgbClr val="FFCC66"/>
              </a:buClr>
              <a:buFont typeface="Arial" pitchFamily="34" charset="0"/>
              <a:buChar char="•"/>
            </a:pPr>
            <a:r>
              <a:rPr lang="en-GB" altLang="en-US" dirty="0"/>
              <a:t>LIMITATION: Complex profiles with hundreds of unresolved or overlapping bands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E8E8D52-5F2C-4156-B5D4-3AB17FBA09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414" y="1233120"/>
            <a:ext cx="3731748" cy="438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626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Southern blot analysis of RFLP </a:t>
            </a:r>
            <a:br>
              <a:rPr lang="en-US" altLang="en-US" dirty="0"/>
            </a:br>
            <a:r>
              <a:rPr lang="en-US" altLang="en-US" dirty="0"/>
              <a:t>&amp; </a:t>
            </a:r>
            <a:r>
              <a:rPr lang="en-US" altLang="en-US" dirty="0" err="1"/>
              <a:t>ribotyping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dirty="0"/>
              <a:t>Better analysis of restriction enzyme patterns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Specific parts of the pieces are detected by pieces of DNA as a probe - Southern Blot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Variation in number &amp; size of fragments detected by the markers are referred to as restriction fragment length polymorphism (RFLP)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Ribotyping</a:t>
            </a:r>
            <a:r>
              <a:rPr lang="en-US" altLang="en-US" dirty="0"/>
              <a:t>: when probes mark ribosomal operons</a:t>
            </a:r>
          </a:p>
          <a:p>
            <a:pPr>
              <a:lnSpc>
                <a:spcPct val="90000"/>
              </a:lnSpc>
              <a:spcAft>
                <a:spcPct val="0"/>
              </a:spcAft>
              <a:buFont typeface="Times" panose="02020603050405020304" pitchFamily="18" charset="0"/>
              <a:buNone/>
            </a:pPr>
            <a:r>
              <a:rPr lang="en-US" altLang="en-US" dirty="0"/>
              <a:t>LIMITATIONS: technically complex, organisms with single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Times" panose="02020603050405020304" pitchFamily="18" charset="0"/>
              <a:buNone/>
            </a:pPr>
            <a:r>
              <a:rPr lang="en-US" altLang="en-US" dirty="0"/>
              <a:t>copy of ribosomal operons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77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Southern/Northern blotting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86">
            <a:extLst>
              <a:ext uri="{FF2B5EF4-FFF2-40B4-BE49-F238E27FC236}">
                <a16:creationId xmlns:a16="http://schemas.microsoft.com/office/drawing/2014/main" id="{92B8C3A6-6D24-468B-9B8B-2F528754D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275" y="3581400"/>
            <a:ext cx="2362200" cy="228600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771935B-35E9-43B1-A844-0409DE328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475" y="1447800"/>
            <a:ext cx="1676400" cy="13716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A83F7FE0-AE90-4648-93C9-B74E744DE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5675" y="167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C9F714AE-103B-4065-ACF8-105F228B8B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5675" y="1600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5FB8D981-6FCE-4685-86F8-56D12FCCA2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5675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id="{B30397C4-0965-40F9-A80E-134278DC0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5675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0" name="Line 16">
            <a:extLst>
              <a:ext uri="{FF2B5EF4-FFF2-40B4-BE49-F238E27FC236}">
                <a16:creationId xmlns:a16="http://schemas.microsoft.com/office/drawing/2014/main" id="{AA420EB0-C631-44B5-BF59-CF4757295C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8675" y="205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046FB887-144A-4B7B-BD83-2E9AAA477B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8675" y="2209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2" name="Line 18">
            <a:extLst>
              <a:ext uri="{FF2B5EF4-FFF2-40B4-BE49-F238E27FC236}">
                <a16:creationId xmlns:a16="http://schemas.microsoft.com/office/drawing/2014/main" id="{EFE0E659-C764-4251-8392-274142365A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8675" y="2438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id="{CE698F0C-C532-4CE1-8DB5-E801399C11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6675" y="1600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4" name="Line 20">
            <a:extLst>
              <a:ext uri="{FF2B5EF4-FFF2-40B4-BE49-F238E27FC236}">
                <a16:creationId xmlns:a16="http://schemas.microsoft.com/office/drawing/2014/main" id="{F21E6CCD-C820-49B0-9E13-F65C279944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6675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5" name="Line 21">
            <a:extLst>
              <a:ext uri="{FF2B5EF4-FFF2-40B4-BE49-F238E27FC236}">
                <a16:creationId xmlns:a16="http://schemas.microsoft.com/office/drawing/2014/main" id="{61518B08-E89F-4E48-9A17-822C4123ED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6675" y="205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6" name="Line 22">
            <a:extLst>
              <a:ext uri="{FF2B5EF4-FFF2-40B4-BE49-F238E27FC236}">
                <a16:creationId xmlns:a16="http://schemas.microsoft.com/office/drawing/2014/main" id="{E0FC72F5-8509-4246-A3FB-DF7D3C1136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6675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7" name="Line 23">
            <a:extLst>
              <a:ext uri="{FF2B5EF4-FFF2-40B4-BE49-F238E27FC236}">
                <a16:creationId xmlns:a16="http://schemas.microsoft.com/office/drawing/2014/main" id="{102F59E4-0E87-4F5A-835C-B738A8C35C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6675" y="2438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8" name="Line 24">
            <a:extLst>
              <a:ext uri="{FF2B5EF4-FFF2-40B4-BE49-F238E27FC236}">
                <a16:creationId xmlns:a16="http://schemas.microsoft.com/office/drawing/2014/main" id="{025E6926-3087-442C-A9A4-2A06972A1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205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9" name="Line 25">
            <a:extLst>
              <a:ext uri="{FF2B5EF4-FFF2-40B4-BE49-F238E27FC236}">
                <a16:creationId xmlns:a16="http://schemas.microsoft.com/office/drawing/2014/main" id="{ED75927A-B07A-4657-AF13-94521F2DCE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1600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20" name="Line 26">
            <a:extLst>
              <a:ext uri="{FF2B5EF4-FFF2-40B4-BE49-F238E27FC236}">
                <a16:creationId xmlns:a16="http://schemas.microsoft.com/office/drawing/2014/main" id="{5442170D-9736-45F8-B687-87CE119A34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21" name="Line 27">
            <a:extLst>
              <a:ext uri="{FF2B5EF4-FFF2-40B4-BE49-F238E27FC236}">
                <a16:creationId xmlns:a16="http://schemas.microsoft.com/office/drawing/2014/main" id="{4A43EA7E-479E-4A77-ADA9-53CD32D550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4875" y="1600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22" name="Line 28">
            <a:extLst>
              <a:ext uri="{FF2B5EF4-FFF2-40B4-BE49-F238E27FC236}">
                <a16:creationId xmlns:a16="http://schemas.microsoft.com/office/drawing/2014/main" id="{74F69AE7-A7D7-45B6-857F-CC5D7AA557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8675" y="213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23" name="Line 29">
            <a:extLst>
              <a:ext uri="{FF2B5EF4-FFF2-40B4-BE49-F238E27FC236}">
                <a16:creationId xmlns:a16="http://schemas.microsoft.com/office/drawing/2014/main" id="{A6073F4A-77B3-404C-9337-23B877E26D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5675" y="213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24" name="Line 30">
            <a:extLst>
              <a:ext uri="{FF2B5EF4-FFF2-40B4-BE49-F238E27FC236}">
                <a16:creationId xmlns:a16="http://schemas.microsoft.com/office/drawing/2014/main" id="{CE9A59F3-C2A2-45DD-BBC3-F752AE51B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5675" y="2286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25" name="Line 31">
            <a:extLst>
              <a:ext uri="{FF2B5EF4-FFF2-40B4-BE49-F238E27FC236}">
                <a16:creationId xmlns:a16="http://schemas.microsoft.com/office/drawing/2014/main" id="{1930AAEC-886F-4AD7-B7BC-AAD536F3CA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5675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26" name="Line 32">
            <a:extLst>
              <a:ext uri="{FF2B5EF4-FFF2-40B4-BE49-F238E27FC236}">
                <a16:creationId xmlns:a16="http://schemas.microsoft.com/office/drawing/2014/main" id="{BC057DE3-FCB8-42B2-A2B9-DA54CEA8E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5675" y="2209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27" name="Rectangle 33">
            <a:extLst>
              <a:ext uri="{FF2B5EF4-FFF2-40B4-BE49-F238E27FC236}">
                <a16:creationId xmlns:a16="http://schemas.microsoft.com/office/drawing/2014/main" id="{6434746E-E40D-4CEE-B424-B37E66D26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1981200"/>
            <a:ext cx="2590800" cy="30480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8" name="Line 34">
            <a:extLst>
              <a:ext uri="{FF2B5EF4-FFF2-40B4-BE49-F238E27FC236}">
                <a16:creationId xmlns:a16="http://schemas.microsoft.com/office/drawing/2014/main" id="{D2DCBF11-53D9-4CD6-8E7A-858FFFADDD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17526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29" name="Line 35">
            <a:extLst>
              <a:ext uri="{FF2B5EF4-FFF2-40B4-BE49-F238E27FC236}">
                <a16:creationId xmlns:a16="http://schemas.microsoft.com/office/drawing/2014/main" id="{8F2AFB90-7AFD-410A-906F-941AE8945F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2475" y="1828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30" name="AutoShape 36">
            <a:extLst>
              <a:ext uri="{FF2B5EF4-FFF2-40B4-BE49-F238E27FC236}">
                <a16:creationId xmlns:a16="http://schemas.microsoft.com/office/drawing/2014/main" id="{BB42D58E-6323-4D9C-BE03-DB02D1D6691F}"/>
              </a:ext>
            </a:extLst>
          </p:cNvPr>
          <p:cNvSpPr>
            <a:spLocks/>
          </p:cNvSpPr>
          <p:nvPr/>
        </p:nvSpPr>
        <p:spPr bwMode="auto">
          <a:xfrm rot="16200000">
            <a:off x="5692775" y="1485900"/>
            <a:ext cx="381000" cy="914400"/>
          </a:xfrm>
          <a:prstGeom prst="rightBracket">
            <a:avLst>
              <a:gd name="adj" fmla="val 2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" name="Line 37">
            <a:extLst>
              <a:ext uri="{FF2B5EF4-FFF2-40B4-BE49-F238E27FC236}">
                <a16:creationId xmlns:a16="http://schemas.microsoft.com/office/drawing/2014/main" id="{387CB7DC-D63B-4B4D-AE7B-2F620FE7C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2275" y="1600200"/>
            <a:ext cx="762000" cy="0"/>
          </a:xfrm>
          <a:prstGeom prst="line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32" name="Line 38">
            <a:extLst>
              <a:ext uri="{FF2B5EF4-FFF2-40B4-BE49-F238E27FC236}">
                <a16:creationId xmlns:a16="http://schemas.microsoft.com/office/drawing/2014/main" id="{2AA611F7-F684-4689-879A-44AECEBF6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2275" y="1676400"/>
            <a:ext cx="762000" cy="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33" name="Rectangle 39">
            <a:extLst>
              <a:ext uri="{FF2B5EF4-FFF2-40B4-BE49-F238E27FC236}">
                <a16:creationId xmlns:a16="http://schemas.microsoft.com/office/drawing/2014/main" id="{08DB68F4-E847-48EA-8EA8-FA0F26BD4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075" y="1447800"/>
            <a:ext cx="914400" cy="76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4" name="Line 40">
            <a:extLst>
              <a:ext uri="{FF2B5EF4-FFF2-40B4-BE49-F238E27FC236}">
                <a16:creationId xmlns:a16="http://schemas.microsoft.com/office/drawing/2014/main" id="{DF83CDD1-6D83-4461-94E4-6104E36A4F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22860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35" name="Line 41">
            <a:extLst>
              <a:ext uri="{FF2B5EF4-FFF2-40B4-BE49-F238E27FC236}">
                <a16:creationId xmlns:a16="http://schemas.microsoft.com/office/drawing/2014/main" id="{7D54F157-7636-4128-BF65-7B367F6545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1675" y="2286000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36" name="Line 47">
            <a:extLst>
              <a:ext uri="{FF2B5EF4-FFF2-40B4-BE49-F238E27FC236}">
                <a16:creationId xmlns:a16="http://schemas.microsoft.com/office/drawing/2014/main" id="{A6688FB1-71DD-4198-88E7-987BAA493066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6075" y="2362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37" name="Line 48">
            <a:extLst>
              <a:ext uri="{FF2B5EF4-FFF2-40B4-BE49-F238E27FC236}">
                <a16:creationId xmlns:a16="http://schemas.microsoft.com/office/drawing/2014/main" id="{69417B22-FBD1-4AE3-81E0-6BFCDAECB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6075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38" name="Line 49">
            <a:extLst>
              <a:ext uri="{FF2B5EF4-FFF2-40B4-BE49-F238E27FC236}">
                <a16:creationId xmlns:a16="http://schemas.microsoft.com/office/drawing/2014/main" id="{6A7A384C-7315-4EB9-9B7A-0004C822E62C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6075" y="2743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39" name="Line 50">
            <a:extLst>
              <a:ext uri="{FF2B5EF4-FFF2-40B4-BE49-F238E27FC236}">
                <a16:creationId xmlns:a16="http://schemas.microsoft.com/office/drawing/2014/main" id="{BE2BBA86-7D38-4616-8803-E555BB98058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4075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40" name="Line 51">
            <a:extLst>
              <a:ext uri="{FF2B5EF4-FFF2-40B4-BE49-F238E27FC236}">
                <a16:creationId xmlns:a16="http://schemas.microsoft.com/office/drawing/2014/main" id="{2180E73B-A786-4956-B019-FF61F2606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4075" y="205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41" name="Line 52">
            <a:extLst>
              <a:ext uri="{FF2B5EF4-FFF2-40B4-BE49-F238E27FC236}">
                <a16:creationId xmlns:a16="http://schemas.microsoft.com/office/drawing/2014/main" id="{31831111-F33A-44D3-9984-960D566E4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4075" y="2362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42" name="Line 53">
            <a:extLst>
              <a:ext uri="{FF2B5EF4-FFF2-40B4-BE49-F238E27FC236}">
                <a16:creationId xmlns:a16="http://schemas.microsoft.com/office/drawing/2014/main" id="{8AC2777B-2A9A-4576-B694-04880EC6A5C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4075" y="2209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43" name="Line 54">
            <a:extLst>
              <a:ext uri="{FF2B5EF4-FFF2-40B4-BE49-F238E27FC236}">
                <a16:creationId xmlns:a16="http://schemas.microsoft.com/office/drawing/2014/main" id="{6DE78884-9A4C-485F-A732-258F00744E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4075" y="2743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44" name="Line 55">
            <a:extLst>
              <a:ext uri="{FF2B5EF4-FFF2-40B4-BE49-F238E27FC236}">
                <a16:creationId xmlns:a16="http://schemas.microsoft.com/office/drawing/2014/main" id="{B7309783-9B73-4426-8E1F-613056ADD292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5075" y="2362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45" name="Line 56">
            <a:extLst>
              <a:ext uri="{FF2B5EF4-FFF2-40B4-BE49-F238E27FC236}">
                <a16:creationId xmlns:a16="http://schemas.microsoft.com/office/drawing/2014/main" id="{002D578F-06AA-472E-8664-AE9FDF25607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5075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46" name="Line 57">
            <a:extLst>
              <a:ext uri="{FF2B5EF4-FFF2-40B4-BE49-F238E27FC236}">
                <a16:creationId xmlns:a16="http://schemas.microsoft.com/office/drawing/2014/main" id="{AE3ACB77-4CA4-4FA6-AD6F-AB84E5A15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5075" y="205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47" name="Line 58">
            <a:extLst>
              <a:ext uri="{FF2B5EF4-FFF2-40B4-BE49-F238E27FC236}">
                <a16:creationId xmlns:a16="http://schemas.microsoft.com/office/drawing/2014/main" id="{FE61F3F9-C506-4B2E-9C2D-DB645D898F8D}"/>
              </a:ext>
            </a:extLst>
          </p:cNvPr>
          <p:cNvSpPr>
            <a:spLocks noChangeShapeType="1"/>
          </p:cNvSpPr>
          <p:nvPr/>
        </p:nvSpPr>
        <p:spPr bwMode="auto">
          <a:xfrm>
            <a:off x="9312275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48" name="Line 59">
            <a:extLst>
              <a:ext uri="{FF2B5EF4-FFF2-40B4-BE49-F238E27FC236}">
                <a16:creationId xmlns:a16="http://schemas.microsoft.com/office/drawing/2014/main" id="{8DB1113B-BF8B-479F-A5F5-2B2D7E520C55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6075" y="2438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49" name="Rectangle 64">
            <a:extLst>
              <a:ext uri="{FF2B5EF4-FFF2-40B4-BE49-F238E27FC236}">
                <a16:creationId xmlns:a16="http://schemas.microsoft.com/office/drawing/2014/main" id="{7218BB4C-54AE-432C-AD57-24629EA39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075" y="3886200"/>
            <a:ext cx="1676400" cy="1371600"/>
          </a:xfrm>
          <a:prstGeom prst="rect">
            <a:avLst/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0" name="Line 65">
            <a:extLst>
              <a:ext uri="{FF2B5EF4-FFF2-40B4-BE49-F238E27FC236}">
                <a16:creationId xmlns:a16="http://schemas.microsoft.com/office/drawing/2014/main" id="{C7581C9F-2795-4394-8CB2-D99AD8B79B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2275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51" name="Line 66">
            <a:extLst>
              <a:ext uri="{FF2B5EF4-FFF2-40B4-BE49-F238E27FC236}">
                <a16:creationId xmlns:a16="http://schemas.microsoft.com/office/drawing/2014/main" id="{DFB84AAB-6353-4951-AC90-31CB30D5F1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2275" y="4038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52" name="Line 67">
            <a:extLst>
              <a:ext uri="{FF2B5EF4-FFF2-40B4-BE49-F238E27FC236}">
                <a16:creationId xmlns:a16="http://schemas.microsoft.com/office/drawing/2014/main" id="{A70E3898-E2F9-4117-A214-177A79EA8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2275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53" name="Line 68">
            <a:extLst>
              <a:ext uri="{FF2B5EF4-FFF2-40B4-BE49-F238E27FC236}">
                <a16:creationId xmlns:a16="http://schemas.microsoft.com/office/drawing/2014/main" id="{6D9B6614-B3F7-40DC-A863-4912E32C78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2275" y="4343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54" name="Line 69">
            <a:extLst>
              <a:ext uri="{FF2B5EF4-FFF2-40B4-BE49-F238E27FC236}">
                <a16:creationId xmlns:a16="http://schemas.microsoft.com/office/drawing/2014/main" id="{E6AAEC42-DE45-4177-923D-FD1A78A249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5275" y="4495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55" name="Line 70">
            <a:extLst>
              <a:ext uri="{FF2B5EF4-FFF2-40B4-BE49-F238E27FC236}">
                <a16:creationId xmlns:a16="http://schemas.microsoft.com/office/drawing/2014/main" id="{C73021A1-8CBA-4C5D-854A-BD60D734F0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5275" y="4648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56" name="Line 71">
            <a:extLst>
              <a:ext uri="{FF2B5EF4-FFF2-40B4-BE49-F238E27FC236}">
                <a16:creationId xmlns:a16="http://schemas.microsoft.com/office/drawing/2014/main" id="{201E1D11-2364-481D-B5C4-FE468715A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5275" y="4876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57" name="Line 72">
            <a:extLst>
              <a:ext uri="{FF2B5EF4-FFF2-40B4-BE49-F238E27FC236}">
                <a16:creationId xmlns:a16="http://schemas.microsoft.com/office/drawing/2014/main" id="{BA16E0C9-117B-436C-9761-0435D35D9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3275" y="4038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58" name="Line 73">
            <a:extLst>
              <a:ext uri="{FF2B5EF4-FFF2-40B4-BE49-F238E27FC236}">
                <a16:creationId xmlns:a16="http://schemas.microsoft.com/office/drawing/2014/main" id="{6451BBA4-7FC6-410E-9924-C6FCBE031A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3275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59" name="Line 74">
            <a:extLst>
              <a:ext uri="{FF2B5EF4-FFF2-40B4-BE49-F238E27FC236}">
                <a16:creationId xmlns:a16="http://schemas.microsoft.com/office/drawing/2014/main" id="{AE433DB9-D780-4B4D-B4EE-A4D0CAD3D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3275" y="4495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60" name="Line 75">
            <a:extLst>
              <a:ext uri="{FF2B5EF4-FFF2-40B4-BE49-F238E27FC236}">
                <a16:creationId xmlns:a16="http://schemas.microsoft.com/office/drawing/2014/main" id="{E4E5397B-F889-46BB-9E45-42C34A9DA7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3275" y="4343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61" name="Line 76">
            <a:extLst>
              <a:ext uri="{FF2B5EF4-FFF2-40B4-BE49-F238E27FC236}">
                <a16:creationId xmlns:a16="http://schemas.microsoft.com/office/drawing/2014/main" id="{963FDBD2-6C1F-4006-BCBC-5611060716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3275" y="4876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62" name="Line 77">
            <a:extLst>
              <a:ext uri="{FF2B5EF4-FFF2-40B4-BE49-F238E27FC236}">
                <a16:creationId xmlns:a16="http://schemas.microsoft.com/office/drawing/2014/main" id="{60B93918-DD64-4750-8761-72B66ED12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4275" y="4495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63" name="Line 78">
            <a:extLst>
              <a:ext uri="{FF2B5EF4-FFF2-40B4-BE49-F238E27FC236}">
                <a16:creationId xmlns:a16="http://schemas.microsoft.com/office/drawing/2014/main" id="{3EC517C1-FCD0-4EE0-ACEA-28713F865A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4275" y="4038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64" name="Line 79">
            <a:extLst>
              <a:ext uri="{FF2B5EF4-FFF2-40B4-BE49-F238E27FC236}">
                <a16:creationId xmlns:a16="http://schemas.microsoft.com/office/drawing/2014/main" id="{A0110689-B7DB-4B99-8BE4-E2C81AEB7D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4275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65" name="Line 80">
            <a:extLst>
              <a:ext uri="{FF2B5EF4-FFF2-40B4-BE49-F238E27FC236}">
                <a16:creationId xmlns:a16="http://schemas.microsoft.com/office/drawing/2014/main" id="{E4175239-A0C9-4203-B021-893A771B5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1475" y="4038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66" name="Line 81">
            <a:extLst>
              <a:ext uri="{FF2B5EF4-FFF2-40B4-BE49-F238E27FC236}">
                <a16:creationId xmlns:a16="http://schemas.microsoft.com/office/drawing/2014/main" id="{261101E0-F007-4BE7-81AB-F70F247939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5275" y="4572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67" name="Line 82">
            <a:extLst>
              <a:ext uri="{FF2B5EF4-FFF2-40B4-BE49-F238E27FC236}">
                <a16:creationId xmlns:a16="http://schemas.microsoft.com/office/drawing/2014/main" id="{A0269DD5-0BE8-4907-840A-A937A29E9C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2275" y="4572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68" name="Line 83">
            <a:extLst>
              <a:ext uri="{FF2B5EF4-FFF2-40B4-BE49-F238E27FC236}">
                <a16:creationId xmlns:a16="http://schemas.microsoft.com/office/drawing/2014/main" id="{08830CBF-FA9D-4729-82ED-C256D322C8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2275" y="4724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69" name="Line 84">
            <a:extLst>
              <a:ext uri="{FF2B5EF4-FFF2-40B4-BE49-F238E27FC236}">
                <a16:creationId xmlns:a16="http://schemas.microsoft.com/office/drawing/2014/main" id="{4B935B9E-E334-45AE-B3A0-DF72571D0E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2275" y="4953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70" name="Line 85">
            <a:extLst>
              <a:ext uri="{FF2B5EF4-FFF2-40B4-BE49-F238E27FC236}">
                <a16:creationId xmlns:a16="http://schemas.microsoft.com/office/drawing/2014/main" id="{FDE2706A-F457-48E5-9849-50075302C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2275" y="4648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71" name="AutoShape 88">
            <a:extLst>
              <a:ext uri="{FF2B5EF4-FFF2-40B4-BE49-F238E27FC236}">
                <a16:creationId xmlns:a16="http://schemas.microsoft.com/office/drawing/2014/main" id="{9AA1B8F6-DCBF-4D16-8C59-16882EA8A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5" y="5105400"/>
            <a:ext cx="228600" cy="2286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72" name="AutoShape 89">
            <a:extLst>
              <a:ext uri="{FF2B5EF4-FFF2-40B4-BE49-F238E27FC236}">
                <a16:creationId xmlns:a16="http://schemas.microsoft.com/office/drawing/2014/main" id="{CB448F40-76F9-4D38-9FF6-73559994E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5" y="4572000"/>
            <a:ext cx="228600" cy="2286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73" name="AutoShape 90">
            <a:extLst>
              <a:ext uri="{FF2B5EF4-FFF2-40B4-BE49-F238E27FC236}">
                <a16:creationId xmlns:a16="http://schemas.microsoft.com/office/drawing/2014/main" id="{1D25A2E3-6147-4AF5-87CF-B1F494AB5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75" y="4572000"/>
            <a:ext cx="228600" cy="2286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74" name="Rectangle 91">
            <a:extLst>
              <a:ext uri="{FF2B5EF4-FFF2-40B4-BE49-F238E27FC236}">
                <a16:creationId xmlns:a16="http://schemas.microsoft.com/office/drawing/2014/main" id="{8B28987C-9C5D-4985-A14A-5CE35C846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275" y="1905000"/>
            <a:ext cx="1676400" cy="1371600"/>
          </a:xfrm>
          <a:prstGeom prst="rect">
            <a:avLst/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75" name="Line 92">
            <a:extLst>
              <a:ext uri="{FF2B5EF4-FFF2-40B4-BE49-F238E27FC236}">
                <a16:creationId xmlns:a16="http://schemas.microsoft.com/office/drawing/2014/main" id="{E52853F4-2958-4332-8009-CF47CFDFA2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5475" y="213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76" name="Line 93">
            <a:extLst>
              <a:ext uri="{FF2B5EF4-FFF2-40B4-BE49-F238E27FC236}">
                <a16:creationId xmlns:a16="http://schemas.microsoft.com/office/drawing/2014/main" id="{7C29008A-020D-4B85-A8CE-C1665E63BD50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5475" y="205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77" name="Line 94">
            <a:extLst>
              <a:ext uri="{FF2B5EF4-FFF2-40B4-BE49-F238E27FC236}">
                <a16:creationId xmlns:a16="http://schemas.microsoft.com/office/drawing/2014/main" id="{968C6E53-37D1-4C40-BB30-9FBA7AD363C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5475" y="2209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78" name="Line 95">
            <a:extLst>
              <a:ext uri="{FF2B5EF4-FFF2-40B4-BE49-F238E27FC236}">
                <a16:creationId xmlns:a16="http://schemas.microsoft.com/office/drawing/2014/main" id="{1C932EF3-F09D-4670-9A3D-FBBCB29EF8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5475" y="2362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79" name="Line 96">
            <a:extLst>
              <a:ext uri="{FF2B5EF4-FFF2-40B4-BE49-F238E27FC236}">
                <a16:creationId xmlns:a16="http://schemas.microsoft.com/office/drawing/2014/main" id="{F85F3A0F-0672-4A9D-A8DD-64BEE58EEA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8475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80" name="Line 97">
            <a:extLst>
              <a:ext uri="{FF2B5EF4-FFF2-40B4-BE49-F238E27FC236}">
                <a16:creationId xmlns:a16="http://schemas.microsoft.com/office/drawing/2014/main" id="{D740A78B-A92A-48E1-8ED8-17C8FA41C889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8475" y="2667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81" name="Line 98">
            <a:extLst>
              <a:ext uri="{FF2B5EF4-FFF2-40B4-BE49-F238E27FC236}">
                <a16:creationId xmlns:a16="http://schemas.microsoft.com/office/drawing/2014/main" id="{1223BEB3-737A-4F94-BB94-2C6559F8D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8475" y="2895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82" name="Line 99">
            <a:extLst>
              <a:ext uri="{FF2B5EF4-FFF2-40B4-BE49-F238E27FC236}">
                <a16:creationId xmlns:a16="http://schemas.microsoft.com/office/drawing/2014/main" id="{402C5552-65B4-4752-A280-C1436D4518B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6475" y="205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83" name="Line 100">
            <a:extLst>
              <a:ext uri="{FF2B5EF4-FFF2-40B4-BE49-F238E27FC236}">
                <a16:creationId xmlns:a16="http://schemas.microsoft.com/office/drawing/2014/main" id="{E0888267-1BD8-4667-9879-4ED031543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6475" y="2209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84" name="Line 101">
            <a:extLst>
              <a:ext uri="{FF2B5EF4-FFF2-40B4-BE49-F238E27FC236}">
                <a16:creationId xmlns:a16="http://schemas.microsoft.com/office/drawing/2014/main" id="{4B895376-85B1-420A-B6DA-E35F7D762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6475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85" name="Line 102">
            <a:extLst>
              <a:ext uri="{FF2B5EF4-FFF2-40B4-BE49-F238E27FC236}">
                <a16:creationId xmlns:a16="http://schemas.microsoft.com/office/drawing/2014/main" id="{A882A918-1CE1-4CE3-BBF4-73B7B48C439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6475" y="2362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86" name="Line 103">
            <a:extLst>
              <a:ext uri="{FF2B5EF4-FFF2-40B4-BE49-F238E27FC236}">
                <a16:creationId xmlns:a16="http://schemas.microsoft.com/office/drawing/2014/main" id="{752D45F2-757F-4E4D-8BCC-DA3CCD70AC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6475" y="2895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87" name="Line 104">
            <a:extLst>
              <a:ext uri="{FF2B5EF4-FFF2-40B4-BE49-F238E27FC236}">
                <a16:creationId xmlns:a16="http://schemas.microsoft.com/office/drawing/2014/main" id="{BF311C03-1394-424B-A250-78F6C8DF2E71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7475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88" name="Line 105">
            <a:extLst>
              <a:ext uri="{FF2B5EF4-FFF2-40B4-BE49-F238E27FC236}">
                <a16:creationId xmlns:a16="http://schemas.microsoft.com/office/drawing/2014/main" id="{8F4F5A3D-B261-4B02-9637-F846A72824D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7475" y="205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89" name="Line 106">
            <a:extLst>
              <a:ext uri="{FF2B5EF4-FFF2-40B4-BE49-F238E27FC236}">
                <a16:creationId xmlns:a16="http://schemas.microsoft.com/office/drawing/2014/main" id="{1D96C542-72DD-4D63-B761-6D6CB8FAC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7475" y="2209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90" name="Line 107">
            <a:extLst>
              <a:ext uri="{FF2B5EF4-FFF2-40B4-BE49-F238E27FC236}">
                <a16:creationId xmlns:a16="http://schemas.microsoft.com/office/drawing/2014/main" id="{310247DF-AD2D-4FC9-9F8C-26CB30CD6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9464675" y="205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91" name="Line 108">
            <a:extLst>
              <a:ext uri="{FF2B5EF4-FFF2-40B4-BE49-F238E27FC236}">
                <a16:creationId xmlns:a16="http://schemas.microsoft.com/office/drawing/2014/main" id="{E763045C-70D3-4AD2-98D6-A5A4CADCC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8475" y="2590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92" name="Line 109">
            <a:extLst>
              <a:ext uri="{FF2B5EF4-FFF2-40B4-BE49-F238E27FC236}">
                <a16:creationId xmlns:a16="http://schemas.microsoft.com/office/drawing/2014/main" id="{C07D0F6E-CDD8-4C25-BB91-352E5A9AB1D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5475" y="2590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93" name="Line 110">
            <a:extLst>
              <a:ext uri="{FF2B5EF4-FFF2-40B4-BE49-F238E27FC236}">
                <a16:creationId xmlns:a16="http://schemas.microsoft.com/office/drawing/2014/main" id="{C2C986B6-5012-4789-A999-7E75E9638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5475" y="2743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94" name="Line 111">
            <a:extLst>
              <a:ext uri="{FF2B5EF4-FFF2-40B4-BE49-F238E27FC236}">
                <a16:creationId xmlns:a16="http://schemas.microsoft.com/office/drawing/2014/main" id="{F71BEAF4-B416-445F-9A0D-79D227A0070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5475" y="2971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95" name="Line 112">
            <a:extLst>
              <a:ext uri="{FF2B5EF4-FFF2-40B4-BE49-F238E27FC236}">
                <a16:creationId xmlns:a16="http://schemas.microsoft.com/office/drawing/2014/main" id="{CF097562-ED34-487B-87B3-34E039A6FDC8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5475" y="2667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96" name="Rectangle 113">
            <a:extLst>
              <a:ext uri="{FF2B5EF4-FFF2-40B4-BE49-F238E27FC236}">
                <a16:creationId xmlns:a16="http://schemas.microsoft.com/office/drawing/2014/main" id="{D941C8D1-BA5F-4624-888E-3AF056684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475" y="3733800"/>
            <a:ext cx="1676400" cy="1371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97" name="Line 114">
            <a:extLst>
              <a:ext uri="{FF2B5EF4-FFF2-40B4-BE49-F238E27FC236}">
                <a16:creationId xmlns:a16="http://schemas.microsoft.com/office/drawing/2014/main" id="{67974FB9-5816-4143-9C84-32634CDAA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4275" y="4038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98" name="Line 115">
            <a:extLst>
              <a:ext uri="{FF2B5EF4-FFF2-40B4-BE49-F238E27FC236}">
                <a16:creationId xmlns:a16="http://schemas.microsoft.com/office/drawing/2014/main" id="{D1CA7490-E498-4715-AF0A-CC649E357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4275" y="3962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99" name="Line 116">
            <a:extLst>
              <a:ext uri="{FF2B5EF4-FFF2-40B4-BE49-F238E27FC236}">
                <a16:creationId xmlns:a16="http://schemas.microsoft.com/office/drawing/2014/main" id="{85B5679A-58C9-4EDB-9D01-C299E672A0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4275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00" name="Line 117">
            <a:extLst>
              <a:ext uri="{FF2B5EF4-FFF2-40B4-BE49-F238E27FC236}">
                <a16:creationId xmlns:a16="http://schemas.microsoft.com/office/drawing/2014/main" id="{F8C8F935-054B-43B0-A2F4-999CAE661C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4275" y="4267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01" name="Line 121">
            <a:extLst>
              <a:ext uri="{FF2B5EF4-FFF2-40B4-BE49-F238E27FC236}">
                <a16:creationId xmlns:a16="http://schemas.microsoft.com/office/drawing/2014/main" id="{637D4B73-1194-49EC-92C8-2C0549A5F5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5275" y="3962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02" name="Line 122">
            <a:extLst>
              <a:ext uri="{FF2B5EF4-FFF2-40B4-BE49-F238E27FC236}">
                <a16:creationId xmlns:a16="http://schemas.microsoft.com/office/drawing/2014/main" id="{2162752E-39E5-4EA3-8A25-D3B0C2232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5275" y="4114800"/>
            <a:ext cx="2286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03" name="Line 127">
            <a:extLst>
              <a:ext uri="{FF2B5EF4-FFF2-40B4-BE49-F238E27FC236}">
                <a16:creationId xmlns:a16="http://schemas.microsoft.com/office/drawing/2014/main" id="{550A1FEB-FD34-4E7E-B7D7-AE4B7346A5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5" y="3962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04" name="Line 129">
            <a:extLst>
              <a:ext uri="{FF2B5EF4-FFF2-40B4-BE49-F238E27FC236}">
                <a16:creationId xmlns:a16="http://schemas.microsoft.com/office/drawing/2014/main" id="{31DF7FCE-4A43-4F06-9909-FDA94016C7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3475" y="3962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05" name="Line 131">
            <a:extLst>
              <a:ext uri="{FF2B5EF4-FFF2-40B4-BE49-F238E27FC236}">
                <a16:creationId xmlns:a16="http://schemas.microsoft.com/office/drawing/2014/main" id="{48279A3A-C6E9-4183-92F2-F6BF46C92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4275" y="4495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06" name="Line 132">
            <a:extLst>
              <a:ext uri="{FF2B5EF4-FFF2-40B4-BE49-F238E27FC236}">
                <a16:creationId xmlns:a16="http://schemas.microsoft.com/office/drawing/2014/main" id="{EB6D1E9F-212E-46FE-909D-F7847DD897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4275" y="4648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07" name="Line 133">
            <a:extLst>
              <a:ext uri="{FF2B5EF4-FFF2-40B4-BE49-F238E27FC236}">
                <a16:creationId xmlns:a16="http://schemas.microsoft.com/office/drawing/2014/main" id="{4532DB5D-9D6D-4ECF-8B7F-23735A1BD3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4275" y="4876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08" name="Line 134">
            <a:extLst>
              <a:ext uri="{FF2B5EF4-FFF2-40B4-BE49-F238E27FC236}">
                <a16:creationId xmlns:a16="http://schemas.microsoft.com/office/drawing/2014/main" id="{92C966C6-8FCF-4670-8D9F-DE67B7957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4275" y="4572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09" name="Text Box 135">
            <a:extLst>
              <a:ext uri="{FF2B5EF4-FFF2-40B4-BE49-F238E27FC236}">
                <a16:creationId xmlns:a16="http://schemas.microsoft.com/office/drawing/2014/main" id="{70886C44-4ECD-4F2D-A049-FFB7A5057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275" y="2819400"/>
            <a:ext cx="18446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DNA fragments on the agarose gel</a:t>
            </a:r>
          </a:p>
        </p:txBody>
      </p:sp>
      <p:sp>
        <p:nvSpPr>
          <p:cNvPr id="110" name="Text Box 136">
            <a:extLst>
              <a:ext uri="{FF2B5EF4-FFF2-40B4-BE49-F238E27FC236}">
                <a16:creationId xmlns:a16="http://schemas.microsoft.com/office/drawing/2014/main" id="{D2F6C19C-9BCB-483D-92B6-A13DC902E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475" y="2362200"/>
            <a:ext cx="1844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"Blot" DNA to membran</a:t>
            </a:r>
          </a:p>
        </p:txBody>
      </p:sp>
      <p:sp>
        <p:nvSpPr>
          <p:cNvPr id="111" name="Text Box 137">
            <a:extLst>
              <a:ext uri="{FF2B5EF4-FFF2-40B4-BE49-F238E27FC236}">
                <a16:creationId xmlns:a16="http://schemas.microsoft.com/office/drawing/2014/main" id="{405875EB-EBC5-4DAC-84FB-70C0E7EFC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3352800"/>
            <a:ext cx="18446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Membrane imprinted with DNA bands</a:t>
            </a:r>
          </a:p>
        </p:txBody>
      </p:sp>
      <p:sp>
        <p:nvSpPr>
          <p:cNvPr id="112" name="Text Box 139">
            <a:extLst>
              <a:ext uri="{FF2B5EF4-FFF2-40B4-BE49-F238E27FC236}">
                <a16:creationId xmlns:a16="http://schemas.microsoft.com/office/drawing/2014/main" id="{34B33890-6998-4E76-95D6-7A9021C23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075" y="5029200"/>
            <a:ext cx="18446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labelled probe to the membrane</a:t>
            </a:r>
          </a:p>
        </p:txBody>
      </p:sp>
      <p:sp>
        <p:nvSpPr>
          <p:cNvPr id="113" name="Text Box 140">
            <a:extLst>
              <a:ext uri="{FF2B5EF4-FFF2-40B4-BE49-F238E27FC236}">
                <a16:creationId xmlns:a16="http://schemas.microsoft.com/office/drawing/2014/main" id="{DBBDF5DA-161F-4135-AF15-6F369F0B8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475" y="5105400"/>
            <a:ext cx="2514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 reveals a band where your probe bound to the target sequence</a:t>
            </a:r>
          </a:p>
        </p:txBody>
      </p:sp>
      <p:sp>
        <p:nvSpPr>
          <p:cNvPr id="114" name="Line 141">
            <a:extLst>
              <a:ext uri="{FF2B5EF4-FFF2-40B4-BE49-F238E27FC236}">
                <a16:creationId xmlns:a16="http://schemas.microsoft.com/office/drawing/2014/main" id="{67798C81-D9A7-4B21-88BF-374BC69EA4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4475" y="2286000"/>
            <a:ext cx="304800" cy="76200"/>
          </a:xfrm>
          <a:prstGeom prst="line">
            <a:avLst/>
          </a:prstGeom>
          <a:noFill/>
          <a:ln w="9525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15" name="Line 142">
            <a:extLst>
              <a:ext uri="{FF2B5EF4-FFF2-40B4-BE49-F238E27FC236}">
                <a16:creationId xmlns:a16="http://schemas.microsoft.com/office/drawing/2014/main" id="{A6BBF689-8469-4F8A-9A78-FB67A71CE6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12075" y="3352800"/>
            <a:ext cx="457200" cy="990600"/>
          </a:xfrm>
          <a:prstGeom prst="line">
            <a:avLst/>
          </a:prstGeom>
          <a:noFill/>
          <a:ln w="9525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16" name="Line 143">
            <a:extLst>
              <a:ext uri="{FF2B5EF4-FFF2-40B4-BE49-F238E27FC236}">
                <a16:creationId xmlns:a16="http://schemas.microsoft.com/office/drawing/2014/main" id="{8665AF09-5757-4A00-ACED-B963621864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8275" y="4191000"/>
            <a:ext cx="990600" cy="0"/>
          </a:xfrm>
          <a:prstGeom prst="line">
            <a:avLst/>
          </a:prstGeom>
          <a:noFill/>
          <a:ln w="9525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17" name="Line 144">
            <a:extLst>
              <a:ext uri="{FF2B5EF4-FFF2-40B4-BE49-F238E27FC236}">
                <a16:creationId xmlns:a16="http://schemas.microsoft.com/office/drawing/2014/main" id="{0302C82C-7C96-4F34-B8A6-64E6D09D7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4875" y="2057400"/>
            <a:ext cx="762000" cy="228600"/>
          </a:xfrm>
          <a:prstGeom prst="line">
            <a:avLst/>
          </a:prstGeom>
          <a:noFill/>
          <a:ln w="9525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6676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Visualization with a marker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C59577A-2B61-4E4A-B713-B002E02C8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318602"/>
            <a:ext cx="914400" cy="3265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__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__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__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__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__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2039389-2FBC-41E7-938F-9F19488D3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318602"/>
            <a:ext cx="914400" cy="3265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_</a:t>
            </a:r>
            <a:r>
              <a:rPr lang="en-US" altLang="en-US" sz="1800" u="sng">
                <a:latin typeface="Arial" panose="020B0604020202020204" pitchFamily="34" charset="0"/>
              </a:rPr>
              <a:t>I I I</a:t>
            </a:r>
            <a:r>
              <a:rPr lang="en-US" altLang="en-US" sz="1800">
                <a:latin typeface="Arial" panose="020B0604020202020204" pitchFamily="34" charset="0"/>
              </a:rPr>
              <a:t>_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_</a:t>
            </a:r>
            <a:r>
              <a:rPr lang="en-US" altLang="en-US" sz="1800" u="sng">
                <a:latin typeface="Arial" panose="020B0604020202020204" pitchFamily="34" charset="0"/>
              </a:rPr>
              <a:t>I I I</a:t>
            </a:r>
            <a:r>
              <a:rPr lang="en-US" altLang="en-US" sz="1800">
                <a:latin typeface="Arial" panose="020B0604020202020204" pitchFamily="34" charset="0"/>
              </a:rPr>
              <a:t>_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_</a:t>
            </a:r>
            <a:r>
              <a:rPr lang="en-US" altLang="en-US" sz="1800" u="sng">
                <a:latin typeface="Arial" panose="020B0604020202020204" pitchFamily="34" charset="0"/>
              </a:rPr>
              <a:t>I I I</a:t>
            </a:r>
            <a:r>
              <a:rPr lang="en-US" altLang="en-US" sz="1800">
                <a:latin typeface="Arial" panose="020B0604020202020204" pitchFamily="34" charset="0"/>
              </a:rPr>
              <a:t>_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_</a:t>
            </a:r>
            <a:r>
              <a:rPr lang="en-US" altLang="en-US" sz="1800" u="sng">
                <a:latin typeface="Arial" panose="020B0604020202020204" pitchFamily="34" charset="0"/>
              </a:rPr>
              <a:t>I I I</a:t>
            </a:r>
            <a:r>
              <a:rPr lang="en-US" altLang="en-US" sz="1800">
                <a:latin typeface="Arial" panose="020B0604020202020204" pitchFamily="34" charset="0"/>
              </a:rPr>
              <a:t>_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_</a:t>
            </a:r>
            <a:r>
              <a:rPr lang="en-US" altLang="en-US" sz="1800" u="sng">
                <a:latin typeface="Arial" panose="020B0604020202020204" pitchFamily="34" charset="0"/>
              </a:rPr>
              <a:t>I I I</a:t>
            </a:r>
            <a:r>
              <a:rPr lang="en-US" altLang="en-US" sz="1800">
                <a:latin typeface="Arial" panose="020B0604020202020204" pitchFamily="34" charset="0"/>
              </a:rPr>
              <a:t>_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74F1CD-258C-463D-957B-0DF1050A816E}"/>
              </a:ext>
            </a:extLst>
          </p:cNvPr>
          <p:cNvGrpSpPr>
            <a:grpSpLocks/>
          </p:cNvGrpSpPr>
          <p:nvPr/>
        </p:nvGrpSpPr>
        <p:grpSpPr bwMode="auto">
          <a:xfrm>
            <a:off x="5565775" y="2013802"/>
            <a:ext cx="755650" cy="519113"/>
            <a:chOff x="2642" y="1392"/>
            <a:chExt cx="476" cy="32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5E14A4-8995-45C6-837F-63D312C713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542057">
              <a:off x="2642" y="1488"/>
              <a:ext cx="4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_</a:t>
              </a:r>
              <a:r>
                <a:rPr lang="en-US" altLang="en-US" sz="1800" u="sng">
                  <a:latin typeface="Arial" panose="020B0604020202020204" pitchFamily="34" charset="0"/>
                </a:rPr>
                <a:t>I I I</a:t>
              </a:r>
              <a:r>
                <a:rPr lang="en-US" altLang="en-US" sz="1800">
                  <a:latin typeface="Arial" panose="020B0604020202020204" pitchFamily="34" charset="0"/>
                </a:rPr>
                <a:t>_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550A9A9-A6E6-47DF-B9BF-176620917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488"/>
              <a:ext cx="96" cy="96"/>
            </a:xfrm>
            <a:prstGeom prst="ellipse">
              <a:avLst/>
            </a:prstGeom>
            <a:solidFill>
              <a:srgbClr val="FF0000">
                <a:alpha val="64999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6A2A62C-27C2-40B8-8C0E-BB383B225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440"/>
              <a:ext cx="96" cy="96"/>
            </a:xfrm>
            <a:prstGeom prst="ellipse">
              <a:avLst/>
            </a:prstGeom>
            <a:solidFill>
              <a:srgbClr val="FF0000">
                <a:alpha val="64999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79FF1A3-2268-483E-A340-7D9177C76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392"/>
              <a:ext cx="96" cy="96"/>
            </a:xfrm>
            <a:prstGeom prst="ellipse">
              <a:avLst/>
            </a:prstGeom>
            <a:solidFill>
              <a:srgbClr val="FF0000">
                <a:alpha val="64999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1" name="Text Box 10">
            <a:extLst>
              <a:ext uri="{FF2B5EF4-FFF2-40B4-BE49-F238E27FC236}">
                <a16:creationId xmlns:a16="http://schemas.microsoft.com/office/drawing/2014/main" id="{3842F15B-0F4A-46BA-A4D1-AD3EA59D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253515"/>
            <a:ext cx="914400" cy="3265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800" u="sng">
                <a:latin typeface="Arial" panose="020B0604020202020204" pitchFamily="34" charset="0"/>
              </a:rPr>
              <a:t>_I I I</a:t>
            </a:r>
            <a:r>
              <a:rPr lang="en-US" altLang="en-US" sz="1800">
                <a:latin typeface="Arial" panose="020B0604020202020204" pitchFamily="34" charset="0"/>
              </a:rPr>
              <a:t>_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_</a:t>
            </a:r>
            <a:r>
              <a:rPr lang="en-US" altLang="en-US" sz="1800" u="sng">
                <a:latin typeface="Arial" panose="020B0604020202020204" pitchFamily="34" charset="0"/>
              </a:rPr>
              <a:t>I I I</a:t>
            </a:r>
            <a:r>
              <a:rPr lang="en-US" altLang="en-US" sz="1800">
                <a:latin typeface="Arial" panose="020B0604020202020204" pitchFamily="34" charset="0"/>
              </a:rPr>
              <a:t>_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_</a:t>
            </a:r>
            <a:r>
              <a:rPr lang="en-US" altLang="en-US" sz="1800" u="sng">
                <a:latin typeface="Arial" panose="020B0604020202020204" pitchFamily="34" charset="0"/>
              </a:rPr>
              <a:t>I I I</a:t>
            </a:r>
            <a:r>
              <a:rPr lang="en-US" altLang="en-US" sz="1800">
                <a:latin typeface="Arial" panose="020B0604020202020204" pitchFamily="34" charset="0"/>
              </a:rPr>
              <a:t>_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CCFBE6F7-F331-4035-8BE5-99513AB4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242402"/>
            <a:ext cx="914400" cy="3265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7DABDB-82AE-46B4-88D1-3ED1316D6A40}"/>
              </a:ext>
            </a:extLst>
          </p:cNvPr>
          <p:cNvGrpSpPr>
            <a:grpSpLocks/>
          </p:cNvGrpSpPr>
          <p:nvPr/>
        </p:nvGrpSpPr>
        <p:grpSpPr bwMode="auto">
          <a:xfrm rot="190789">
            <a:off x="6483350" y="4452202"/>
            <a:ext cx="755650" cy="457200"/>
            <a:chOff x="3220" y="2976"/>
            <a:chExt cx="476" cy="28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B97704F-DD1B-492F-AEA5-EE23867290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44012">
              <a:off x="3220" y="3033"/>
              <a:ext cx="4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_</a:t>
              </a:r>
              <a:r>
                <a:rPr lang="en-US" altLang="en-US" sz="1800" u="sng">
                  <a:latin typeface="Arial" panose="020B0604020202020204" pitchFamily="34" charset="0"/>
                </a:rPr>
                <a:t>I I I</a:t>
              </a:r>
              <a:r>
                <a:rPr lang="en-US" altLang="en-US" sz="1800">
                  <a:latin typeface="Arial" panose="020B0604020202020204" pitchFamily="34" charset="0"/>
                </a:rPr>
                <a:t>_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4CBF49B-0836-4C8A-AA6C-44F078BC42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5650">
              <a:off x="3312" y="2976"/>
              <a:ext cx="96" cy="96"/>
            </a:xfrm>
            <a:prstGeom prst="ellipse">
              <a:avLst/>
            </a:prstGeom>
            <a:solidFill>
              <a:srgbClr val="FF0000">
                <a:alpha val="64999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0D58AB4-DB03-40DD-94AA-82FA8A111F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5650">
              <a:off x="3408" y="2976"/>
              <a:ext cx="96" cy="96"/>
            </a:xfrm>
            <a:prstGeom prst="ellipse">
              <a:avLst/>
            </a:prstGeom>
            <a:solidFill>
              <a:srgbClr val="FF0000">
                <a:alpha val="64999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1013C16-DE10-4194-8669-00651B06A6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5650">
              <a:off x="3504" y="2976"/>
              <a:ext cx="96" cy="96"/>
            </a:xfrm>
            <a:prstGeom prst="ellipse">
              <a:avLst/>
            </a:prstGeom>
            <a:solidFill>
              <a:srgbClr val="FF0000">
                <a:alpha val="64999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AD45802-956C-46A6-8C08-C6E45DEC0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4985602"/>
            <a:ext cx="5334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0E1DFEF4-3DDE-46F5-A46E-47F2EB452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2242402"/>
            <a:ext cx="914400" cy="3265488"/>
          </a:xfrm>
          <a:prstGeom prst="rect">
            <a:avLst/>
          </a:prstGeom>
          <a:solidFill>
            <a:schemeClr val="tx1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B684FE-EF98-43DF-8152-90F43DC27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4985602"/>
            <a:ext cx="533400" cy="76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6049DFD-4A0A-42E9-8CBF-54144BE2BEA7}"/>
              </a:ext>
            </a:extLst>
          </p:cNvPr>
          <p:cNvGrpSpPr>
            <a:grpSpLocks/>
          </p:cNvGrpSpPr>
          <p:nvPr/>
        </p:nvGrpSpPr>
        <p:grpSpPr bwMode="auto">
          <a:xfrm rot="190789">
            <a:off x="6477000" y="2394802"/>
            <a:ext cx="755650" cy="457200"/>
            <a:chOff x="3220" y="2976"/>
            <a:chExt cx="476" cy="28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7D8D6EB-83B6-47B8-9B6D-CAEC611728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44012">
              <a:off x="3220" y="3033"/>
              <a:ext cx="4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_</a:t>
              </a:r>
              <a:r>
                <a:rPr lang="en-US" altLang="en-US" sz="1800" u="sng">
                  <a:latin typeface="Arial" panose="020B0604020202020204" pitchFamily="34" charset="0"/>
                </a:rPr>
                <a:t>I I I</a:t>
              </a:r>
              <a:r>
                <a:rPr lang="en-US" altLang="en-US" sz="1800">
                  <a:latin typeface="Arial" panose="020B0604020202020204" pitchFamily="34" charset="0"/>
                </a:rPr>
                <a:t>_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239D3AF-02C6-4692-93AA-0E6918A1E6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5650">
              <a:off x="3312" y="2976"/>
              <a:ext cx="96" cy="96"/>
            </a:xfrm>
            <a:prstGeom prst="ellipse">
              <a:avLst/>
            </a:prstGeom>
            <a:solidFill>
              <a:srgbClr val="FF0000">
                <a:alpha val="64999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554D9A5-720C-490F-A8B3-AB91E3FC98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5650">
              <a:off x="3408" y="2976"/>
              <a:ext cx="96" cy="96"/>
            </a:xfrm>
            <a:prstGeom prst="ellipse">
              <a:avLst/>
            </a:prstGeom>
            <a:solidFill>
              <a:srgbClr val="FF0000">
                <a:alpha val="64999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50B7AB6-F24D-4B58-82E9-CD60AE9035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5650">
              <a:off x="3504" y="2976"/>
              <a:ext cx="96" cy="96"/>
            </a:xfrm>
            <a:prstGeom prst="ellipse">
              <a:avLst/>
            </a:prstGeom>
            <a:solidFill>
              <a:srgbClr val="FF0000">
                <a:alpha val="64999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4357564-2A5E-414C-A2B2-A00404814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2928202"/>
            <a:ext cx="5334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F65C5E-E537-4673-B3F4-9101B7712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2928202"/>
            <a:ext cx="533400" cy="76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E060783-ADCA-46F8-848E-A0C0940658F2}"/>
              </a:ext>
            </a:extLst>
          </p:cNvPr>
          <p:cNvGrpSpPr>
            <a:grpSpLocks/>
          </p:cNvGrpSpPr>
          <p:nvPr/>
        </p:nvGrpSpPr>
        <p:grpSpPr bwMode="auto">
          <a:xfrm rot="190789">
            <a:off x="6483350" y="3614002"/>
            <a:ext cx="755650" cy="457200"/>
            <a:chOff x="3220" y="2976"/>
            <a:chExt cx="476" cy="28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834D94E-B55A-47F9-9D89-D99030CFBE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44012">
              <a:off x="3220" y="3033"/>
              <a:ext cx="4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_</a:t>
              </a:r>
              <a:r>
                <a:rPr lang="en-US" altLang="en-US" sz="1800" u="sng">
                  <a:latin typeface="Arial" panose="020B0604020202020204" pitchFamily="34" charset="0"/>
                </a:rPr>
                <a:t>I I I</a:t>
              </a:r>
              <a:r>
                <a:rPr lang="en-US" altLang="en-US" sz="1800">
                  <a:latin typeface="Arial" panose="020B0604020202020204" pitchFamily="34" charset="0"/>
                </a:rPr>
                <a:t>_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95106DD-6E24-4751-97B8-1EE7DF2AEF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5650">
              <a:off x="3312" y="2976"/>
              <a:ext cx="96" cy="96"/>
            </a:xfrm>
            <a:prstGeom prst="ellipse">
              <a:avLst/>
            </a:prstGeom>
            <a:solidFill>
              <a:srgbClr val="FF0000">
                <a:alpha val="64999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669314A-82B7-4BBD-BD04-F68D383E1C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5650">
              <a:off x="3408" y="2976"/>
              <a:ext cx="96" cy="96"/>
            </a:xfrm>
            <a:prstGeom prst="ellipse">
              <a:avLst/>
            </a:prstGeom>
            <a:solidFill>
              <a:srgbClr val="FF0000">
                <a:alpha val="64999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1CBA15E-F91F-45FA-9324-760CDE667F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5650">
              <a:off x="3504" y="2976"/>
              <a:ext cx="96" cy="96"/>
            </a:xfrm>
            <a:prstGeom prst="ellipse">
              <a:avLst/>
            </a:prstGeom>
            <a:solidFill>
              <a:srgbClr val="FF0000">
                <a:alpha val="64999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4361A3B-7181-4300-9255-4EE389498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4147402"/>
            <a:ext cx="5334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9F17AC-B15E-4B38-8BAD-17EE3D560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4147402"/>
            <a:ext cx="533400" cy="76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5" name="Text Box 40">
            <a:extLst>
              <a:ext uri="{FF2B5EF4-FFF2-40B4-BE49-F238E27FC236}">
                <a16:creationId xmlns:a16="http://schemas.microsoft.com/office/drawing/2014/main" id="{F6E53141-8FFD-408E-9F80-F65783053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900002"/>
            <a:ext cx="6324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30000"/>
              </a:spcBef>
            </a:pPr>
            <a:r>
              <a:rPr lang="en-GB" altLang="en-US" sz="1200" i="1">
                <a:latin typeface="Arial" panose="020B0604020202020204" pitchFamily="34" charset="0"/>
              </a:rPr>
              <a:t>Adapted from: http://lifesciences.asu.edu/resources/mamajis/southern/southern.html</a:t>
            </a:r>
            <a:endParaRPr lang="en-US" altLang="en-US" sz="1200" i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5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3600" dirty="0"/>
              <a:t>Pulsed-field gel electrophoresis (PFGE)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1E00ABE-A3DC-4CBA-B6AE-1E6D4007A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185" y="1320005"/>
            <a:ext cx="3962400" cy="31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8A73B5F-CD18-45C9-8F33-CF5C6024F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85" y="1701005"/>
            <a:ext cx="3733800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22F09DB1-ADBA-4AC2-BCF1-3EB93DFBA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385" y="4291805"/>
            <a:ext cx="9067800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31825" indent="-174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40000"/>
              </a:spcBef>
              <a:buClr>
                <a:srgbClr val="000066"/>
              </a:buClr>
              <a:buFont typeface="Arial Narrow" panose="020B0606020202030204" pitchFamily="34" charset="0"/>
              <a:buChar char="•"/>
            </a:pPr>
            <a:r>
              <a:rPr lang="nb-NO" altLang="en-US">
                <a:solidFill>
                  <a:srgbClr val="000066"/>
                </a:solidFill>
                <a:latin typeface="Arial Narrow" panose="020B0606020202030204" pitchFamily="34" charset="0"/>
              </a:rPr>
              <a:t>Rare cutting enzymes</a:t>
            </a:r>
          </a:p>
          <a:p>
            <a:pPr>
              <a:spcBef>
                <a:spcPct val="40000"/>
              </a:spcBef>
              <a:buClr>
                <a:srgbClr val="000066"/>
              </a:buClr>
              <a:buFont typeface="Arial Narrow" panose="020B0606020202030204" pitchFamily="34" charset="0"/>
              <a:buChar char="•"/>
            </a:pPr>
            <a:r>
              <a:rPr lang="nb-NO" altLang="en-US">
                <a:solidFill>
                  <a:srgbClr val="000066"/>
                </a:solidFill>
                <a:latin typeface="Arial Narrow" panose="020B0606020202030204" pitchFamily="34" charset="0"/>
              </a:rPr>
              <a:t>Alternate current orientations allow separation of large DNA fragments</a:t>
            </a:r>
          </a:p>
          <a:p>
            <a:pPr>
              <a:spcBef>
                <a:spcPct val="40000"/>
              </a:spcBef>
              <a:buClr>
                <a:srgbClr val="000066"/>
              </a:buClr>
              <a:buFont typeface="Arial Narrow" panose="020B0606020202030204" pitchFamily="34" charset="0"/>
              <a:buChar char="•"/>
            </a:pPr>
            <a:r>
              <a:rPr lang="nb-NO" altLang="en-US">
                <a:solidFill>
                  <a:srgbClr val="000066"/>
                </a:solidFill>
                <a:latin typeface="Arial Narrow" panose="020B0606020202030204" pitchFamily="34" charset="0"/>
              </a:rPr>
              <a:t>Highly discriminatory and reproducible; currently the method of choice for typing a range of bacteria</a:t>
            </a:r>
          </a:p>
          <a:p>
            <a:pPr>
              <a:spcBef>
                <a:spcPct val="40000"/>
              </a:spcBef>
              <a:buClr>
                <a:srgbClr val="000066"/>
              </a:buClr>
              <a:buFont typeface="Arial Narrow" panose="020B0606020202030204" pitchFamily="34" charset="0"/>
              <a:buNone/>
            </a:pPr>
            <a:r>
              <a:rPr lang="nb-NO" altLang="en-US">
                <a:solidFill>
                  <a:srgbClr val="000066"/>
                </a:solidFill>
                <a:latin typeface="Arial Narrow" panose="020B0606020202030204" pitchFamily="34" charset="0"/>
              </a:rPr>
              <a:t>	LIMITATIONS: time consuming (≥2 days), expensive, specialized equipment</a:t>
            </a:r>
          </a:p>
        </p:txBody>
      </p:sp>
    </p:spTree>
    <p:extLst>
      <p:ext uri="{BB962C8B-B14F-4D97-AF65-F5344CB8AC3E}">
        <p14:creationId xmlns:p14="http://schemas.microsoft.com/office/powerpoint/2010/main" val="260553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3600" dirty="0"/>
              <a:t>Pulsed-field gel electrophoresis (PFGE)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A2756CD3-50A6-4FB1-B5B6-C88B95883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4531" y="1600200"/>
            <a:ext cx="2565400" cy="3657600"/>
          </a:xfrm>
          <a:prstGeom prst="rect">
            <a:avLst/>
          </a:prstGeom>
          <a:noFill/>
          <a:ln/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D3E7CD7A-B7E5-44BB-AF29-A78EC1547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131" y="1447800"/>
            <a:ext cx="2209800" cy="3886200"/>
          </a:xfrm>
          <a:prstGeom prst="rect">
            <a:avLst/>
          </a:prstGeom>
          <a:noFill/>
          <a:ln/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B9E8CAA6-5D4C-43D3-9568-71F3412B0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7131" y="1371600"/>
            <a:ext cx="2862263" cy="3810000"/>
          </a:xfrm>
          <a:prstGeom prst="rect">
            <a:avLst/>
          </a:prstGeom>
          <a:noFill/>
          <a:ln/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44985DCC-BF96-412D-957C-2F7CEB2D8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931" y="5257800"/>
            <a:ext cx="23622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66"/>
                </a:solidFill>
                <a:latin typeface="Arial" panose="020B0604020202020204" pitchFamily="34" charset="0"/>
              </a:rPr>
              <a:t>RFLPs of VRE isolates as determined by PFGE; all appear identical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D632D821-5D18-4F75-A2F5-940FBC33D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931" y="5257800"/>
            <a:ext cx="28194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66"/>
                </a:solidFill>
                <a:latin typeface="Arial" panose="020B0604020202020204" pitchFamily="34" charset="0"/>
              </a:rPr>
              <a:t>RFLPs of two strains (B &amp; C) from a patient as determined by PFGE; both different implying mixed infection; lane A is marker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EEAFAC1B-B7CB-46A1-A75E-782014CE5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131" y="5254625"/>
            <a:ext cx="29718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66"/>
                </a:solidFill>
                <a:latin typeface="Arial" panose="020B0604020202020204" pitchFamily="34" charset="0"/>
              </a:rPr>
              <a:t>RFLPs of MRSA isolates with similar ABT ST profile as determined by PFGE; only isolates B &amp; C are  identical</a:t>
            </a:r>
          </a:p>
        </p:txBody>
      </p:sp>
    </p:spTree>
    <p:extLst>
      <p:ext uri="{BB962C8B-B14F-4D97-AF65-F5344CB8AC3E}">
        <p14:creationId xmlns:p14="http://schemas.microsoft.com/office/powerpoint/2010/main" val="11505682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Genotypic typing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GB" altLang="en-US" dirty="0"/>
              <a:t>Methods with prior amplification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Extraction of the DNA, separation 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Target with primer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Amplification of specific region 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Separation of </a:t>
            </a:r>
            <a:r>
              <a:rPr lang="en-GB" altLang="en-US" dirty="0" err="1"/>
              <a:t>amplicons</a:t>
            </a:r>
            <a:r>
              <a:rPr lang="en-GB" altLang="en-US" dirty="0"/>
              <a:t> according to size using an electric field (gel-electrophoresis)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344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Molecular 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2A3B9965-1221-4742-89E0-EADC7353F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1862" y="2072481"/>
            <a:ext cx="7224713" cy="37830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Line 4">
            <a:extLst>
              <a:ext uri="{FF2B5EF4-FFF2-40B4-BE49-F238E27FC236}">
                <a16:creationId xmlns:a16="http://schemas.microsoft.com/office/drawing/2014/main" id="{05085BA7-F023-4789-A4CC-373C9CAFC3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63462" y="2682081"/>
            <a:ext cx="3810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3BA2076E-0C49-4AD1-989E-44CC41BF50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6862" y="2529681"/>
            <a:ext cx="3810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C08B2ACA-76FE-440E-A3EE-303BBBD37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862" y="3825081"/>
            <a:ext cx="167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en-US" sz="2000">
                <a:latin typeface="Arial" panose="020B0604020202020204" pitchFamily="34" charset="0"/>
              </a:rPr>
              <a:t>Primer-</a:t>
            </a:r>
            <a:r>
              <a:rPr lang="en-GB" altLang="en-US" sz="2000">
                <a:latin typeface="Arial" panose="020B0604020202020204" pitchFamily="34" charset="0"/>
              </a:rPr>
              <a:t>locations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AD90C750-B594-4EAC-8017-713C87BB93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73262" y="2758281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8635DE9-3FD2-4A55-80A5-2E0B0371F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9062" y="2072481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en-US">
                <a:latin typeface="Arial" panose="020B0604020202020204" pitchFamily="34" charset="0"/>
              </a:rPr>
              <a:t>Gel-Electrophoresis</a:t>
            </a: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CB214F74-6A6F-421A-B736-C73200AC3B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9662" y="2834481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0264A4C8-F249-4793-803A-AC3FD2688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062" y="3215481"/>
            <a:ext cx="1295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1800">
                <a:latin typeface="Arial" panose="020B0604020202020204" pitchFamily="34" charset="0"/>
              </a:rPr>
              <a:t>Size of (amplified) fragments</a:t>
            </a:r>
          </a:p>
        </p:txBody>
      </p:sp>
    </p:spTree>
    <p:extLst>
      <p:ext uri="{BB962C8B-B14F-4D97-AF65-F5344CB8AC3E}">
        <p14:creationId xmlns:p14="http://schemas.microsoft.com/office/powerpoint/2010/main" val="169229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/>
              <a:t>The Lytic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dirty="0"/>
              <a:t>The </a:t>
            </a:r>
            <a:r>
              <a:rPr lang="en-US" altLang="en-US" b="1" dirty="0"/>
              <a:t>lytic cycle </a:t>
            </a:r>
            <a:r>
              <a:rPr lang="en-US" altLang="en-US" dirty="0"/>
              <a:t>is a phage replicative cycle that culminates in the death of the host cell</a:t>
            </a:r>
          </a:p>
          <a:p>
            <a:pPr>
              <a:spcBef>
                <a:spcPct val="10000"/>
              </a:spcBef>
            </a:pPr>
            <a:r>
              <a:rPr lang="en-US" altLang="en-US" dirty="0"/>
              <a:t>The lytic cycle produces new phages and lyses (breaks open) the host’s cell wall, releasing the progeny viruses</a:t>
            </a:r>
          </a:p>
          <a:p>
            <a:pPr>
              <a:spcBef>
                <a:spcPct val="10000"/>
              </a:spcBef>
            </a:pPr>
            <a:r>
              <a:rPr lang="en-US" altLang="en-US" dirty="0"/>
              <a:t>A phage that reproduces only by the lytic cycle is called a </a:t>
            </a:r>
            <a:r>
              <a:rPr lang="en-US" altLang="en-US" b="1" dirty="0"/>
              <a:t>virulent phage</a:t>
            </a:r>
          </a:p>
          <a:p>
            <a:pPr>
              <a:spcBef>
                <a:spcPct val="10000"/>
              </a:spcBef>
            </a:pPr>
            <a:r>
              <a:rPr lang="en-US" altLang="en-US" dirty="0"/>
              <a:t>Bacteria have defenses against phages, including </a:t>
            </a:r>
            <a:r>
              <a:rPr lang="en-US" altLang="en-US" b="1" dirty="0"/>
              <a:t>restriction enzymes </a:t>
            </a:r>
            <a:r>
              <a:rPr lang="en-US" altLang="en-US" dirty="0"/>
              <a:t>that recognize and cut up certain phage DNA</a:t>
            </a:r>
          </a:p>
        </p:txBody>
      </p:sp>
    </p:spTree>
    <p:extLst>
      <p:ext uri="{BB962C8B-B14F-4D97-AF65-F5344CB8AC3E}">
        <p14:creationId xmlns:p14="http://schemas.microsoft.com/office/powerpoint/2010/main" val="3911487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3600" dirty="0"/>
              <a:t>Random Amplification of Polymorphic </a:t>
            </a:r>
            <a:br>
              <a:rPr lang="en-GB" altLang="en-US" sz="3600" dirty="0"/>
            </a:br>
            <a:r>
              <a:rPr lang="en-GB" altLang="en-US" sz="3600" dirty="0"/>
              <a:t>DNA (RAPD )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C8B8E0-465A-448E-A782-86E0AA4287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55478"/>
            <a:ext cx="5949462" cy="4871969"/>
          </a:xfrm>
        </p:spPr>
        <p:txBody>
          <a:bodyPr/>
          <a:lstStyle/>
          <a:p>
            <a:pPr>
              <a:lnSpc>
                <a:spcPct val="80000"/>
              </a:lnSpc>
              <a:buSzTx/>
              <a:buFontTx/>
              <a:buNone/>
              <a:tabLst>
                <a:tab pos="349250" algn="l"/>
              </a:tabLst>
            </a:pPr>
            <a:r>
              <a:rPr lang="en-GB" altLang="en-US" sz="2200" dirty="0"/>
              <a:t>Uses short primers that find a lot of targets</a:t>
            </a:r>
          </a:p>
          <a:p>
            <a:pPr>
              <a:lnSpc>
                <a:spcPct val="80000"/>
              </a:lnSpc>
              <a:buSzTx/>
              <a:buFontTx/>
              <a:buNone/>
              <a:tabLst>
                <a:tab pos="349250" algn="l"/>
              </a:tabLst>
            </a:pPr>
            <a:r>
              <a:rPr lang="en-GB" altLang="en-US" sz="2200" dirty="0">
                <a:sym typeface="Symbol" panose="05050102010706020507" pitchFamily="18" charset="2"/>
              </a:rPr>
              <a:t>Different size </a:t>
            </a:r>
            <a:r>
              <a:rPr lang="en-GB" altLang="en-US" sz="2200" dirty="0" err="1">
                <a:sym typeface="Symbol" panose="05050102010706020507" pitchFamily="18" charset="2"/>
              </a:rPr>
              <a:t>amplicons</a:t>
            </a:r>
            <a:endParaRPr lang="en-GB" altLang="en-US" sz="2200" dirty="0"/>
          </a:p>
          <a:p>
            <a:pPr>
              <a:lnSpc>
                <a:spcPct val="80000"/>
              </a:lnSpc>
              <a:buSzTx/>
              <a:buFontTx/>
              <a:buNone/>
              <a:tabLst>
                <a:tab pos="349250" algn="l"/>
              </a:tabLst>
            </a:pPr>
            <a:r>
              <a:rPr lang="en-GB" altLang="en-US" sz="2200" dirty="0"/>
              <a:t>Products separated by electrophoresis </a:t>
            </a:r>
          </a:p>
          <a:p>
            <a:pPr>
              <a:lnSpc>
                <a:spcPct val="80000"/>
              </a:lnSpc>
              <a:buSzTx/>
              <a:buFontTx/>
              <a:buNone/>
              <a:tabLst>
                <a:tab pos="349250" algn="l"/>
              </a:tabLst>
            </a:pPr>
            <a:r>
              <a:rPr lang="en-GB" altLang="en-US" sz="2200" dirty="0"/>
              <a:t>LIMTATIONS:</a:t>
            </a:r>
          </a:p>
          <a:p>
            <a:pPr lvl="1">
              <a:lnSpc>
                <a:spcPct val="80000"/>
              </a:lnSpc>
              <a:tabLst>
                <a:tab pos="349250" algn="l"/>
              </a:tabLst>
            </a:pPr>
            <a:r>
              <a:rPr lang="en-GB" altLang="en-US" sz="2200" dirty="0"/>
              <a:t>Identification of suitable primers</a:t>
            </a:r>
          </a:p>
          <a:p>
            <a:pPr lvl="1">
              <a:lnSpc>
                <a:spcPct val="80000"/>
              </a:lnSpc>
              <a:tabLst>
                <a:tab pos="349250" algn="l"/>
              </a:tabLst>
            </a:pPr>
            <a:r>
              <a:rPr lang="en-GB" altLang="en-US" sz="2200" dirty="0"/>
              <a:t>Difficult to interpret differences in the intensity of bands</a:t>
            </a:r>
          </a:p>
          <a:p>
            <a:pPr lvl="1">
              <a:lnSpc>
                <a:spcPct val="80000"/>
              </a:lnSpc>
              <a:tabLst>
                <a:tab pos="349250" algn="l"/>
              </a:tabLst>
            </a:pPr>
            <a:r>
              <a:rPr lang="en-GB" altLang="en-US" sz="2200" dirty="0"/>
              <a:t>Inefficient reactions</a:t>
            </a:r>
          </a:p>
          <a:p>
            <a:pPr lvl="1">
              <a:lnSpc>
                <a:spcPct val="80000"/>
              </a:lnSpc>
              <a:tabLst>
                <a:tab pos="349250" algn="l"/>
              </a:tabLst>
            </a:pPr>
            <a:r>
              <a:rPr lang="en-GB" altLang="en-US" sz="2200" dirty="0"/>
              <a:t>Amplification of cryptic genetic material (</a:t>
            </a:r>
            <a:r>
              <a:rPr lang="en-GB" altLang="en-US" sz="2200" dirty="0" err="1"/>
              <a:t>prophages</a:t>
            </a:r>
            <a:r>
              <a:rPr lang="en-GB" altLang="en-US" sz="2200" dirty="0"/>
              <a:t>, bacteriophages)</a:t>
            </a:r>
            <a:endParaRPr lang="en-GB" altLang="en-US" sz="2000" dirty="0">
              <a:latin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7962B-A2EF-4E75-BD68-9EE421717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86" y="2344616"/>
            <a:ext cx="4734320" cy="246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043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RAPD-PCR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008E781-F5BE-4599-95B5-416A60723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17763"/>
            <a:ext cx="5410200" cy="33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>
            <a:extLst>
              <a:ext uri="{FF2B5EF4-FFF2-40B4-BE49-F238E27FC236}">
                <a16:creationId xmlns:a16="http://schemas.microsoft.com/office/drawing/2014/main" id="{DE18E87B-8ED6-4501-A27F-3E47F07EDEC9}"/>
              </a:ext>
            </a:extLst>
          </p:cNvPr>
          <p:cNvSpPr>
            <a:spLocks/>
          </p:cNvSpPr>
          <p:nvPr/>
        </p:nvSpPr>
        <p:spPr bwMode="auto">
          <a:xfrm>
            <a:off x="7620000" y="304800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D04D9B19-2356-4AC2-BA71-53A0E27064AC}"/>
              </a:ext>
            </a:extLst>
          </p:cNvPr>
          <p:cNvSpPr>
            <a:spLocks/>
          </p:cNvSpPr>
          <p:nvPr/>
        </p:nvSpPr>
        <p:spPr bwMode="auto">
          <a:xfrm>
            <a:off x="7543800" y="4491038"/>
            <a:ext cx="304800" cy="614362"/>
          </a:xfrm>
          <a:prstGeom prst="rightBrace">
            <a:avLst>
              <a:gd name="adj1" fmla="val 1679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05A8C7B7-F061-4452-BC61-C07CB16B1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09800"/>
            <a:ext cx="2743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FF9900"/>
              </a:buClr>
            </a:pPr>
            <a:r>
              <a:rPr lang="fr-CH" altLang="en-US" sz="1400">
                <a:solidFill>
                  <a:srgbClr val="000099"/>
                </a:solidFill>
                <a:latin typeface="Arial Narrow" panose="020B0606020202030204" pitchFamily="34" charset="0"/>
              </a:rPr>
              <a:t>    60       70      80      90      100% </a:t>
            </a:r>
            <a:endParaRPr lang="en-GB" altLang="en-US" sz="140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3FCB7A0D-5E9B-4463-9D78-0F6076C7A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286000"/>
            <a:ext cx="20574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en-US">
                <a:solidFill>
                  <a:srgbClr val="000066"/>
                </a:solidFill>
                <a:latin typeface="Arial" panose="020B0604020202020204" pitchFamily="34" charset="0"/>
              </a:rPr>
              <a:t>10 Isolates, two clusters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>
                <a:solidFill>
                  <a:srgbClr val="000066"/>
                </a:solidFill>
                <a:latin typeface="Arial" panose="020B0604020202020204" pitchFamily="34" charset="0"/>
              </a:rPr>
              <a:t>(3 isolates each)</a:t>
            </a:r>
          </a:p>
        </p:txBody>
      </p:sp>
    </p:spTree>
    <p:extLst>
      <p:ext uri="{BB962C8B-B14F-4D97-AF65-F5344CB8AC3E}">
        <p14:creationId xmlns:p14="http://schemas.microsoft.com/office/powerpoint/2010/main" val="2815511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Nucleic acid sequencing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anose="02020603050405020304" pitchFamily="18" charset="0"/>
              <a:buNone/>
            </a:pPr>
            <a:r>
              <a:rPr lang="en-GB" altLang="en-US" dirty="0"/>
              <a:t>Enumeration of individual nucleotide base pairs</a:t>
            </a:r>
          </a:p>
          <a:p>
            <a:pPr>
              <a:spcAft>
                <a:spcPct val="0"/>
              </a:spcAft>
              <a:buFont typeface="Times" panose="02020603050405020304" pitchFamily="18" charset="0"/>
              <a:buNone/>
            </a:pPr>
            <a:r>
              <a:rPr lang="en-GB" altLang="en-US" dirty="0"/>
              <a:t>Provides highly reliable and objective data suitable for</a:t>
            </a:r>
          </a:p>
          <a:p>
            <a:pPr>
              <a:spcBef>
                <a:spcPct val="0"/>
              </a:spcBef>
              <a:buFont typeface="Times" panose="02020603050405020304" pitchFamily="18" charset="0"/>
              <a:buNone/>
            </a:pPr>
            <a:r>
              <a:rPr lang="en-GB" altLang="en-US" dirty="0"/>
              <a:t>subsequent quantitative analysis</a:t>
            </a:r>
          </a:p>
          <a:p>
            <a:pPr>
              <a:buFont typeface="Times" panose="02020603050405020304" pitchFamily="18" charset="0"/>
              <a:buNone/>
            </a:pPr>
            <a:r>
              <a:rPr lang="en-GB" altLang="en-US" dirty="0"/>
              <a:t>Necessary for virus typing</a:t>
            </a:r>
          </a:p>
          <a:p>
            <a:pPr>
              <a:buFont typeface="Times" panose="02020603050405020304" pitchFamily="18" charset="0"/>
              <a:buNone/>
            </a:pPr>
            <a:r>
              <a:rPr lang="en-GB" altLang="en-US" dirty="0"/>
              <a:t>LIMITATIONS:</a:t>
            </a:r>
          </a:p>
          <a:p>
            <a:pPr lvl="1"/>
            <a:r>
              <a:rPr lang="en-GB" altLang="en-US" sz="2200" dirty="0"/>
              <a:t>Locus with sufficient sequence variability</a:t>
            </a:r>
          </a:p>
          <a:p>
            <a:pPr lvl="1"/>
            <a:r>
              <a:rPr lang="en-GB" altLang="en-US" sz="2200" dirty="0"/>
              <a:t>Sequencing of a single locus may not be reliable result</a:t>
            </a:r>
          </a:p>
          <a:p>
            <a:pPr lvl="1"/>
            <a:r>
              <a:rPr lang="en-GB" altLang="en-US" sz="2200" dirty="0"/>
              <a:t>Prohibitively expensive for most settings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60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4000" dirty="0"/>
              <a:t>Multi Locus sequence typing (MLST)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anose="02020603050405020304" pitchFamily="18" charset="0"/>
              <a:buNone/>
            </a:pPr>
            <a:r>
              <a:rPr lang="en-GB" altLang="en-US" dirty="0"/>
              <a:t>Targets different DNA pieces and sequences them</a:t>
            </a:r>
          </a:p>
          <a:p>
            <a:pPr>
              <a:buFont typeface="Times" panose="02020603050405020304" pitchFamily="18" charset="0"/>
              <a:buNone/>
            </a:pPr>
            <a:r>
              <a:rPr lang="en-GB" altLang="en-US" dirty="0"/>
              <a:t>Compares results with data banks</a:t>
            </a:r>
          </a:p>
          <a:p>
            <a:pPr>
              <a:buFont typeface="Times" panose="02020603050405020304" pitchFamily="18" charset="0"/>
              <a:buNone/>
            </a:pPr>
            <a:r>
              <a:rPr lang="en-GB" altLang="en-US" dirty="0"/>
              <a:t>Pro: highly comparable</a:t>
            </a:r>
          </a:p>
          <a:p>
            <a:pPr>
              <a:buFont typeface="Times" panose="02020603050405020304" pitchFamily="18" charset="0"/>
              <a:buNone/>
            </a:pPr>
            <a:r>
              <a:rPr lang="en-GB" altLang="en-US" dirty="0"/>
              <a:t>Con: expensive equipment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986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Genotypic typing system characteristics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Group 145">
            <a:extLst>
              <a:ext uri="{FF2B5EF4-FFF2-40B4-BE49-F238E27FC236}">
                <a16:creationId xmlns:a16="http://schemas.microsoft.com/office/drawing/2014/main" id="{396DE148-ADE5-4204-83D4-95A14EBB29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693596"/>
              </p:ext>
            </p:extLst>
          </p:nvPr>
        </p:nvGraphicFramePr>
        <p:xfrm>
          <a:off x="1822938" y="1336431"/>
          <a:ext cx="8763000" cy="4846321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32335495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5785925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58010915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85182446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95733695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621022844"/>
                    </a:ext>
                  </a:extLst>
                </a:gridCol>
              </a:tblGrid>
              <a:tr h="754063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endParaRPr kumimoji="0" lang="en-US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Typing 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Typeability</a:t>
                      </a: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Reproducibility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Discrimination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Ease of interpretation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Ease of performance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820181"/>
                  </a:ext>
                </a:extLst>
              </a:tr>
              <a:tr h="541338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REA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All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Good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Good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Poor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Excellent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979184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Ribotyping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All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Excellent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Fair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Good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Good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052523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PFGE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All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Excellent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Excellent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Excellent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Good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1770091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Restriction digests of PCR products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Excellent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Good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Excellent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Good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736008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PCR based on repeated sequences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All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Good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Good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Good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Good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118073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RAPD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All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Fair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Good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Fair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Good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355598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Nucleotide sequencing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All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Excellent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Excellent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Excellent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40000"/>
                        </a:spcAft>
                        <a:defRPr sz="16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000066"/>
                        </a:buClr>
                        <a:buSzPct val="80000"/>
                        <a:buFont typeface="Times" panose="02020603050405020304" pitchFamily="18" charset="0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Fair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677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8662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Limitations of typing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dirty="0"/>
              <a:t>Discriminatory function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Type of material and pathogen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Reproducibility , cost, technique, etc.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No “gold standard”</a:t>
            </a:r>
          </a:p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GB" altLang="en-US" dirty="0"/>
              <a:t>	RESULTS OF A TYPING SYSTEM SHOULD BE CONSIDERED RELATIVE TO THE AVAILABLE EPIDEMIOLOGICAL DATA OR TO THE RESULTS OF OTHER SYSTEMS</a:t>
            </a:r>
          </a:p>
          <a:p>
            <a:pPr>
              <a:lnSpc>
                <a:spcPct val="90000"/>
              </a:lnSpc>
            </a:pPr>
            <a:r>
              <a:rPr lang="en-GB" altLang="en-US"/>
              <a:t>The technique used needs to be adapted  to the question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4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245E5CE-DF0B-402A-9537-CBA1A77E5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205" y="517266"/>
            <a:ext cx="6863861" cy="509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0650C838-FFC3-47F5-BDB5-E5E328CF2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566" y="517266"/>
            <a:ext cx="1602010" cy="31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 dirty="0"/>
              <a:t>Attachment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F2737775-7A1A-404F-925E-249850A243C1}"/>
              </a:ext>
            </a:extLst>
          </p:cNvPr>
          <p:cNvGrpSpPr>
            <a:grpSpLocks/>
          </p:cNvGrpSpPr>
          <p:nvPr/>
        </p:nvGrpSpPr>
        <p:grpSpPr bwMode="auto">
          <a:xfrm>
            <a:off x="5500265" y="493409"/>
            <a:ext cx="319262" cy="336364"/>
            <a:chOff x="976" y="1634"/>
            <a:chExt cx="168" cy="177"/>
          </a:xfrm>
        </p:grpSpPr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447005B2-11F8-4B2F-BA4C-D759FC3D8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BC71B133-A349-4B0B-8891-035751FB5C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61242EB0-CC3F-46A0-B439-2706809100B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2590800" cy="304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en-US" sz="1200" dirty="0">
                <a:latin typeface="Arial" panose="020B0604020202020204" pitchFamily="34" charset="0"/>
              </a:rPr>
              <a:t>Figure 19.5-1</a:t>
            </a:r>
          </a:p>
        </p:txBody>
      </p:sp>
    </p:spTree>
    <p:extLst>
      <p:ext uri="{BB962C8B-B14F-4D97-AF65-F5344CB8AC3E}">
        <p14:creationId xmlns:p14="http://schemas.microsoft.com/office/powerpoint/2010/main" val="3816250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1242EB0-CC3F-46A0-B439-2706809100B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2590800" cy="304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en-US" sz="1200" dirty="0">
                <a:latin typeface="Arial" panose="020B0604020202020204" pitchFamily="34" charset="0"/>
              </a:rPr>
              <a:t>Figure 19.5-1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488FA9F6-3F07-4FB8-89EB-14CBC8A9F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6" y="246185"/>
            <a:ext cx="8548687" cy="63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0DB43F36-7D37-4228-9EFD-0A6181012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8721" y="327147"/>
            <a:ext cx="13382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Attachment</a:t>
            </a:r>
          </a:p>
        </p:txBody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8FE4E3D2-2EF9-4BDE-8AAD-B2C56C134212}"/>
              </a:ext>
            </a:extLst>
          </p:cNvPr>
          <p:cNvGrpSpPr>
            <a:grpSpLocks/>
          </p:cNvGrpSpPr>
          <p:nvPr/>
        </p:nvGrpSpPr>
        <p:grpSpPr bwMode="auto">
          <a:xfrm>
            <a:off x="7203346" y="1081210"/>
            <a:ext cx="266700" cy="280987"/>
            <a:chOff x="976" y="1634"/>
            <a:chExt cx="168" cy="177"/>
          </a:xfrm>
        </p:grpSpPr>
        <p:sp>
          <p:nvSpPr>
            <p:cNvPr id="16" name="Oval 6">
              <a:extLst>
                <a:ext uri="{FF2B5EF4-FFF2-40B4-BE49-F238E27FC236}">
                  <a16:creationId xmlns:a16="http://schemas.microsoft.com/office/drawing/2014/main" id="{DC24E83B-A768-4337-B6D4-B7E40BA1A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" name="Text Box 7">
              <a:extLst>
                <a:ext uri="{FF2B5EF4-FFF2-40B4-BE49-F238E27FC236}">
                  <a16:creationId xmlns:a16="http://schemas.microsoft.com/office/drawing/2014/main" id="{524BBF8B-1166-4DC3-A26F-13954D7F2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8123F865-4152-4783-801D-F3DC2C949CF2}"/>
              </a:ext>
            </a:extLst>
          </p:cNvPr>
          <p:cNvGrpSpPr>
            <a:grpSpLocks/>
          </p:cNvGrpSpPr>
          <p:nvPr/>
        </p:nvGrpSpPr>
        <p:grpSpPr bwMode="auto">
          <a:xfrm>
            <a:off x="5390421" y="300160"/>
            <a:ext cx="266700" cy="280987"/>
            <a:chOff x="976" y="1634"/>
            <a:chExt cx="168" cy="177"/>
          </a:xfrm>
        </p:grpSpPr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3A2770FC-4A2B-4DD5-A915-2EEBFD3E1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8E5B1F6F-7F88-4DE6-8291-D056109EF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21" name="Text Box 11">
            <a:extLst>
              <a:ext uri="{FF2B5EF4-FFF2-40B4-BE49-F238E27FC236}">
                <a16:creationId xmlns:a16="http://schemas.microsoft.com/office/drawing/2014/main" id="{DD42288E-C700-4507-817F-04E3F0E25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5296" y="1089147"/>
            <a:ext cx="1709737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 dirty="0"/>
              <a:t>Entry of phage</a:t>
            </a:r>
            <a:br>
              <a:rPr lang="en-US" altLang="en-US" sz="1800" b="1" dirty="0"/>
            </a:br>
            <a:r>
              <a:rPr lang="en-US" altLang="en-US" sz="1800" b="1" dirty="0"/>
              <a:t>DNA and</a:t>
            </a:r>
            <a:br>
              <a:rPr lang="en-US" altLang="en-US" sz="1800" b="1" dirty="0"/>
            </a:br>
            <a:r>
              <a:rPr lang="en-US" altLang="en-US" sz="1800" b="1" dirty="0"/>
              <a:t>degradation </a:t>
            </a:r>
            <a:br>
              <a:rPr lang="en-US" altLang="en-US" sz="1800" b="1" dirty="0"/>
            </a:br>
            <a:r>
              <a:rPr lang="en-US" altLang="en-US" sz="1800" b="1" dirty="0"/>
              <a:t>of host DNA</a:t>
            </a:r>
          </a:p>
        </p:txBody>
      </p:sp>
    </p:spTree>
    <p:extLst>
      <p:ext uri="{BB962C8B-B14F-4D97-AF65-F5344CB8AC3E}">
        <p14:creationId xmlns:p14="http://schemas.microsoft.com/office/powerpoint/2010/main" val="3236851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1242EB0-CC3F-46A0-B439-2706809100B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2590800" cy="304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en-US" sz="1200" dirty="0">
                <a:latin typeface="Arial" panose="020B0604020202020204" pitchFamily="34" charset="0"/>
              </a:rPr>
              <a:t>Figure 19.5-1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488FA9F6-3F07-4FB8-89EB-14CBC8A9F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6" y="246185"/>
            <a:ext cx="8548687" cy="63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0DB43F36-7D37-4228-9EFD-0A6181012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8721" y="327147"/>
            <a:ext cx="13382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Attachment</a:t>
            </a:r>
          </a:p>
        </p:txBody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8FE4E3D2-2EF9-4BDE-8AAD-B2C56C134212}"/>
              </a:ext>
            </a:extLst>
          </p:cNvPr>
          <p:cNvGrpSpPr>
            <a:grpSpLocks/>
          </p:cNvGrpSpPr>
          <p:nvPr/>
        </p:nvGrpSpPr>
        <p:grpSpPr bwMode="auto">
          <a:xfrm>
            <a:off x="7203346" y="1081210"/>
            <a:ext cx="266700" cy="280987"/>
            <a:chOff x="976" y="1634"/>
            <a:chExt cx="168" cy="177"/>
          </a:xfrm>
        </p:grpSpPr>
        <p:sp>
          <p:nvSpPr>
            <p:cNvPr id="16" name="Oval 6">
              <a:extLst>
                <a:ext uri="{FF2B5EF4-FFF2-40B4-BE49-F238E27FC236}">
                  <a16:creationId xmlns:a16="http://schemas.microsoft.com/office/drawing/2014/main" id="{DC24E83B-A768-4337-B6D4-B7E40BA1A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" name="Text Box 7">
              <a:extLst>
                <a:ext uri="{FF2B5EF4-FFF2-40B4-BE49-F238E27FC236}">
                  <a16:creationId xmlns:a16="http://schemas.microsoft.com/office/drawing/2014/main" id="{524BBF8B-1166-4DC3-A26F-13954D7F2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8123F865-4152-4783-801D-F3DC2C949CF2}"/>
              </a:ext>
            </a:extLst>
          </p:cNvPr>
          <p:cNvGrpSpPr>
            <a:grpSpLocks/>
          </p:cNvGrpSpPr>
          <p:nvPr/>
        </p:nvGrpSpPr>
        <p:grpSpPr bwMode="auto">
          <a:xfrm>
            <a:off x="5390421" y="300160"/>
            <a:ext cx="266700" cy="280987"/>
            <a:chOff x="976" y="1634"/>
            <a:chExt cx="168" cy="177"/>
          </a:xfrm>
        </p:grpSpPr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3A2770FC-4A2B-4DD5-A915-2EEBFD3E1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8E5B1F6F-7F88-4DE6-8291-D056109EF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21" name="Text Box 11">
            <a:extLst>
              <a:ext uri="{FF2B5EF4-FFF2-40B4-BE49-F238E27FC236}">
                <a16:creationId xmlns:a16="http://schemas.microsoft.com/office/drawing/2014/main" id="{DD42288E-C700-4507-817F-04E3F0E25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5296" y="1089147"/>
            <a:ext cx="1709737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 dirty="0"/>
              <a:t>Entry of phage</a:t>
            </a:r>
            <a:br>
              <a:rPr lang="en-US" altLang="en-US" sz="1800" b="1" dirty="0"/>
            </a:br>
            <a:r>
              <a:rPr lang="en-US" altLang="en-US" sz="1800" b="1" dirty="0"/>
              <a:t>DNA and</a:t>
            </a:r>
            <a:br>
              <a:rPr lang="en-US" altLang="en-US" sz="1800" b="1" dirty="0"/>
            </a:br>
            <a:r>
              <a:rPr lang="en-US" altLang="en-US" sz="1800" b="1" dirty="0"/>
              <a:t>degradation </a:t>
            </a:r>
            <a:br>
              <a:rPr lang="en-US" altLang="en-US" sz="1800" b="1" dirty="0"/>
            </a:br>
            <a:r>
              <a:rPr lang="en-US" altLang="en-US" sz="1800" b="1" dirty="0"/>
              <a:t>of host DNA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3887ED38-D19F-4712-9D5A-143005869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4" y="246184"/>
            <a:ext cx="8548687" cy="63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4">
            <a:extLst>
              <a:ext uri="{FF2B5EF4-FFF2-40B4-BE49-F238E27FC236}">
                <a16:creationId xmlns:a16="http://schemas.microsoft.com/office/drawing/2014/main" id="{07E4792E-C95D-4F3E-8BB0-2E1ED2236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6269" y="327146"/>
            <a:ext cx="13382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Attachment</a:t>
            </a:r>
          </a:p>
        </p:txBody>
      </p:sp>
      <p:grpSp>
        <p:nvGrpSpPr>
          <p:cNvPr id="23" name="Group 5">
            <a:extLst>
              <a:ext uri="{FF2B5EF4-FFF2-40B4-BE49-F238E27FC236}">
                <a16:creationId xmlns:a16="http://schemas.microsoft.com/office/drawing/2014/main" id="{13607BE8-9380-4CF1-8C54-E17F98133F5F}"/>
              </a:ext>
            </a:extLst>
          </p:cNvPr>
          <p:cNvGrpSpPr>
            <a:grpSpLocks/>
          </p:cNvGrpSpPr>
          <p:nvPr/>
        </p:nvGrpSpPr>
        <p:grpSpPr bwMode="auto">
          <a:xfrm>
            <a:off x="7150894" y="1081209"/>
            <a:ext cx="266700" cy="280987"/>
            <a:chOff x="976" y="1634"/>
            <a:chExt cx="168" cy="177"/>
          </a:xfrm>
        </p:grpSpPr>
        <p:sp>
          <p:nvSpPr>
            <p:cNvPr id="24" name="Oval 6">
              <a:extLst>
                <a:ext uri="{FF2B5EF4-FFF2-40B4-BE49-F238E27FC236}">
                  <a16:creationId xmlns:a16="http://schemas.microsoft.com/office/drawing/2014/main" id="{69C36BB5-2ADC-4A70-B091-695E9B0B5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5" name="Text Box 7">
              <a:extLst>
                <a:ext uri="{FF2B5EF4-FFF2-40B4-BE49-F238E27FC236}">
                  <a16:creationId xmlns:a16="http://schemas.microsoft.com/office/drawing/2014/main" id="{186D8741-D795-4D52-B1F3-4C462FB97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6" name="Group 8">
            <a:extLst>
              <a:ext uri="{FF2B5EF4-FFF2-40B4-BE49-F238E27FC236}">
                <a16:creationId xmlns:a16="http://schemas.microsoft.com/office/drawing/2014/main" id="{BFF651C0-640E-460A-9784-B583EBDB5FB6}"/>
              </a:ext>
            </a:extLst>
          </p:cNvPr>
          <p:cNvGrpSpPr>
            <a:grpSpLocks/>
          </p:cNvGrpSpPr>
          <p:nvPr/>
        </p:nvGrpSpPr>
        <p:grpSpPr bwMode="auto">
          <a:xfrm>
            <a:off x="5337969" y="300159"/>
            <a:ext cx="266700" cy="280987"/>
            <a:chOff x="976" y="1634"/>
            <a:chExt cx="168" cy="177"/>
          </a:xfrm>
        </p:grpSpPr>
        <p:sp>
          <p:nvSpPr>
            <p:cNvPr id="27" name="Oval 9">
              <a:extLst>
                <a:ext uri="{FF2B5EF4-FFF2-40B4-BE49-F238E27FC236}">
                  <a16:creationId xmlns:a16="http://schemas.microsoft.com/office/drawing/2014/main" id="{C9A5C0BF-E887-44ED-9930-560E0DCE5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8" name="Text Box 10">
              <a:extLst>
                <a:ext uri="{FF2B5EF4-FFF2-40B4-BE49-F238E27FC236}">
                  <a16:creationId xmlns:a16="http://schemas.microsoft.com/office/drawing/2014/main" id="{E3E42760-BE14-4172-B54D-672E6F4E6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9" name="Group 11">
            <a:extLst>
              <a:ext uri="{FF2B5EF4-FFF2-40B4-BE49-F238E27FC236}">
                <a16:creationId xmlns:a16="http://schemas.microsoft.com/office/drawing/2014/main" id="{7B446E5D-5001-472A-AC3D-F9D8AD3BFEB0}"/>
              </a:ext>
            </a:extLst>
          </p:cNvPr>
          <p:cNvGrpSpPr>
            <a:grpSpLocks/>
          </p:cNvGrpSpPr>
          <p:nvPr/>
        </p:nvGrpSpPr>
        <p:grpSpPr bwMode="auto">
          <a:xfrm>
            <a:off x="6911181" y="5619871"/>
            <a:ext cx="266700" cy="280988"/>
            <a:chOff x="976" y="1634"/>
            <a:chExt cx="168" cy="177"/>
          </a:xfrm>
        </p:grpSpPr>
        <p:sp>
          <p:nvSpPr>
            <p:cNvPr id="30" name="Oval 12">
              <a:extLst>
                <a:ext uri="{FF2B5EF4-FFF2-40B4-BE49-F238E27FC236}">
                  <a16:creationId xmlns:a16="http://schemas.microsoft.com/office/drawing/2014/main" id="{E6E90B7C-A909-4440-BBC2-087C1BE29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1" name="Text Box 13">
              <a:extLst>
                <a:ext uri="{FF2B5EF4-FFF2-40B4-BE49-F238E27FC236}">
                  <a16:creationId xmlns:a16="http://schemas.microsoft.com/office/drawing/2014/main" id="{FA6C6FBC-8D18-48AC-84D1-FE0C84E04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id="{66534976-E225-4028-8484-136B07E68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844" y="1089146"/>
            <a:ext cx="1709737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Entry of phage</a:t>
            </a:r>
            <a:br>
              <a:rPr lang="en-US" altLang="en-US" sz="1800" b="1"/>
            </a:br>
            <a:r>
              <a:rPr lang="en-US" altLang="en-US" sz="1800" b="1"/>
              <a:t>DNA and</a:t>
            </a:r>
            <a:br>
              <a:rPr lang="en-US" altLang="en-US" sz="1800" b="1"/>
            </a:br>
            <a:r>
              <a:rPr lang="en-US" altLang="en-US" sz="1800" b="1"/>
              <a:t>degradation </a:t>
            </a:r>
            <a:br>
              <a:rPr lang="en-US" altLang="en-US" sz="1800" b="1"/>
            </a:br>
            <a:r>
              <a:rPr lang="en-US" altLang="en-US" sz="1800" b="1"/>
              <a:t>of host DNA</a:t>
            </a:r>
          </a:p>
        </p:txBody>
      </p:sp>
      <p:sp>
        <p:nvSpPr>
          <p:cNvPr id="33" name="Text Box 15">
            <a:extLst>
              <a:ext uri="{FF2B5EF4-FFF2-40B4-BE49-F238E27FC236}">
                <a16:creationId xmlns:a16="http://schemas.microsoft.com/office/drawing/2014/main" id="{69248BAC-82AB-4F19-B648-BE0446DE2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2819" y="5638921"/>
            <a:ext cx="1628775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Synthesis of</a:t>
            </a:r>
            <a:br>
              <a:rPr lang="en-US" altLang="en-US" sz="1800" b="1"/>
            </a:br>
            <a:r>
              <a:rPr lang="en-US" altLang="en-US" sz="1800" b="1"/>
              <a:t>viral genomes</a:t>
            </a:r>
            <a:br>
              <a:rPr lang="en-US" altLang="en-US" sz="1800" b="1"/>
            </a:br>
            <a:r>
              <a:rPr lang="en-US" altLang="en-US" sz="1800" b="1"/>
              <a:t>and proteins</a:t>
            </a:r>
          </a:p>
        </p:txBody>
      </p:sp>
    </p:spTree>
    <p:extLst>
      <p:ext uri="{BB962C8B-B14F-4D97-AF65-F5344CB8AC3E}">
        <p14:creationId xmlns:p14="http://schemas.microsoft.com/office/powerpoint/2010/main" val="233915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1242EB0-CC3F-46A0-B439-2706809100B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2590800" cy="304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en-US" sz="1200" dirty="0">
                <a:latin typeface="Arial" panose="020B0604020202020204" pitchFamily="34" charset="0"/>
              </a:rPr>
              <a:t>Figure 19.5-1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488FA9F6-3F07-4FB8-89EB-14CBC8A9F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6" y="246185"/>
            <a:ext cx="8548687" cy="63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0DB43F36-7D37-4228-9EFD-0A6181012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8721" y="327147"/>
            <a:ext cx="13382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Attachment</a:t>
            </a:r>
          </a:p>
        </p:txBody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8FE4E3D2-2EF9-4BDE-8AAD-B2C56C134212}"/>
              </a:ext>
            </a:extLst>
          </p:cNvPr>
          <p:cNvGrpSpPr>
            <a:grpSpLocks/>
          </p:cNvGrpSpPr>
          <p:nvPr/>
        </p:nvGrpSpPr>
        <p:grpSpPr bwMode="auto">
          <a:xfrm>
            <a:off x="7203346" y="1081210"/>
            <a:ext cx="266700" cy="280987"/>
            <a:chOff x="976" y="1634"/>
            <a:chExt cx="168" cy="177"/>
          </a:xfrm>
        </p:grpSpPr>
        <p:sp>
          <p:nvSpPr>
            <p:cNvPr id="16" name="Oval 6">
              <a:extLst>
                <a:ext uri="{FF2B5EF4-FFF2-40B4-BE49-F238E27FC236}">
                  <a16:creationId xmlns:a16="http://schemas.microsoft.com/office/drawing/2014/main" id="{DC24E83B-A768-4337-B6D4-B7E40BA1A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" name="Text Box 7">
              <a:extLst>
                <a:ext uri="{FF2B5EF4-FFF2-40B4-BE49-F238E27FC236}">
                  <a16:creationId xmlns:a16="http://schemas.microsoft.com/office/drawing/2014/main" id="{524BBF8B-1166-4DC3-A26F-13954D7F2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8123F865-4152-4783-801D-F3DC2C949CF2}"/>
              </a:ext>
            </a:extLst>
          </p:cNvPr>
          <p:cNvGrpSpPr>
            <a:grpSpLocks/>
          </p:cNvGrpSpPr>
          <p:nvPr/>
        </p:nvGrpSpPr>
        <p:grpSpPr bwMode="auto">
          <a:xfrm>
            <a:off x="5390421" y="300160"/>
            <a:ext cx="266700" cy="280987"/>
            <a:chOff x="976" y="1634"/>
            <a:chExt cx="168" cy="177"/>
          </a:xfrm>
        </p:grpSpPr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3A2770FC-4A2B-4DD5-A915-2EEBFD3E1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8E5B1F6F-7F88-4DE6-8291-D056109EF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21" name="Text Box 11">
            <a:extLst>
              <a:ext uri="{FF2B5EF4-FFF2-40B4-BE49-F238E27FC236}">
                <a16:creationId xmlns:a16="http://schemas.microsoft.com/office/drawing/2014/main" id="{DD42288E-C700-4507-817F-04E3F0E25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5296" y="1089147"/>
            <a:ext cx="1709737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 dirty="0"/>
              <a:t>Entry of phage</a:t>
            </a:r>
            <a:br>
              <a:rPr lang="en-US" altLang="en-US" sz="1800" b="1" dirty="0"/>
            </a:br>
            <a:r>
              <a:rPr lang="en-US" altLang="en-US" sz="1800" b="1" dirty="0"/>
              <a:t>DNA and</a:t>
            </a:r>
            <a:br>
              <a:rPr lang="en-US" altLang="en-US" sz="1800" b="1" dirty="0"/>
            </a:br>
            <a:r>
              <a:rPr lang="en-US" altLang="en-US" sz="1800" b="1" dirty="0"/>
              <a:t>degradation </a:t>
            </a:r>
            <a:br>
              <a:rPr lang="en-US" altLang="en-US" sz="1800" b="1" dirty="0"/>
            </a:br>
            <a:r>
              <a:rPr lang="en-US" altLang="en-US" sz="1800" b="1" dirty="0"/>
              <a:t>of host DNA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3887ED38-D19F-4712-9D5A-143005869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4" y="246184"/>
            <a:ext cx="8548687" cy="63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4">
            <a:extLst>
              <a:ext uri="{FF2B5EF4-FFF2-40B4-BE49-F238E27FC236}">
                <a16:creationId xmlns:a16="http://schemas.microsoft.com/office/drawing/2014/main" id="{07E4792E-C95D-4F3E-8BB0-2E1ED2236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6269" y="327146"/>
            <a:ext cx="13382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Attachment</a:t>
            </a:r>
          </a:p>
        </p:txBody>
      </p:sp>
      <p:grpSp>
        <p:nvGrpSpPr>
          <p:cNvPr id="23" name="Group 5">
            <a:extLst>
              <a:ext uri="{FF2B5EF4-FFF2-40B4-BE49-F238E27FC236}">
                <a16:creationId xmlns:a16="http://schemas.microsoft.com/office/drawing/2014/main" id="{13607BE8-9380-4CF1-8C54-E17F98133F5F}"/>
              </a:ext>
            </a:extLst>
          </p:cNvPr>
          <p:cNvGrpSpPr>
            <a:grpSpLocks/>
          </p:cNvGrpSpPr>
          <p:nvPr/>
        </p:nvGrpSpPr>
        <p:grpSpPr bwMode="auto">
          <a:xfrm>
            <a:off x="7150894" y="1081209"/>
            <a:ext cx="266700" cy="280987"/>
            <a:chOff x="976" y="1634"/>
            <a:chExt cx="168" cy="177"/>
          </a:xfrm>
        </p:grpSpPr>
        <p:sp>
          <p:nvSpPr>
            <p:cNvPr id="24" name="Oval 6">
              <a:extLst>
                <a:ext uri="{FF2B5EF4-FFF2-40B4-BE49-F238E27FC236}">
                  <a16:creationId xmlns:a16="http://schemas.microsoft.com/office/drawing/2014/main" id="{69C36BB5-2ADC-4A70-B091-695E9B0B5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5" name="Text Box 7">
              <a:extLst>
                <a:ext uri="{FF2B5EF4-FFF2-40B4-BE49-F238E27FC236}">
                  <a16:creationId xmlns:a16="http://schemas.microsoft.com/office/drawing/2014/main" id="{186D8741-D795-4D52-B1F3-4C462FB97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6" name="Group 8">
            <a:extLst>
              <a:ext uri="{FF2B5EF4-FFF2-40B4-BE49-F238E27FC236}">
                <a16:creationId xmlns:a16="http://schemas.microsoft.com/office/drawing/2014/main" id="{BFF651C0-640E-460A-9784-B583EBDB5FB6}"/>
              </a:ext>
            </a:extLst>
          </p:cNvPr>
          <p:cNvGrpSpPr>
            <a:grpSpLocks/>
          </p:cNvGrpSpPr>
          <p:nvPr/>
        </p:nvGrpSpPr>
        <p:grpSpPr bwMode="auto">
          <a:xfrm>
            <a:off x="5337969" y="300159"/>
            <a:ext cx="266700" cy="280987"/>
            <a:chOff x="976" y="1634"/>
            <a:chExt cx="168" cy="177"/>
          </a:xfrm>
        </p:grpSpPr>
        <p:sp>
          <p:nvSpPr>
            <p:cNvPr id="27" name="Oval 9">
              <a:extLst>
                <a:ext uri="{FF2B5EF4-FFF2-40B4-BE49-F238E27FC236}">
                  <a16:creationId xmlns:a16="http://schemas.microsoft.com/office/drawing/2014/main" id="{C9A5C0BF-E887-44ED-9930-560E0DCE5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8" name="Text Box 10">
              <a:extLst>
                <a:ext uri="{FF2B5EF4-FFF2-40B4-BE49-F238E27FC236}">
                  <a16:creationId xmlns:a16="http://schemas.microsoft.com/office/drawing/2014/main" id="{E3E42760-BE14-4172-B54D-672E6F4E6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9" name="Group 11">
            <a:extLst>
              <a:ext uri="{FF2B5EF4-FFF2-40B4-BE49-F238E27FC236}">
                <a16:creationId xmlns:a16="http://schemas.microsoft.com/office/drawing/2014/main" id="{7B446E5D-5001-472A-AC3D-F9D8AD3BFEB0}"/>
              </a:ext>
            </a:extLst>
          </p:cNvPr>
          <p:cNvGrpSpPr>
            <a:grpSpLocks/>
          </p:cNvGrpSpPr>
          <p:nvPr/>
        </p:nvGrpSpPr>
        <p:grpSpPr bwMode="auto">
          <a:xfrm>
            <a:off x="6911181" y="5619871"/>
            <a:ext cx="266700" cy="280988"/>
            <a:chOff x="976" y="1634"/>
            <a:chExt cx="168" cy="177"/>
          </a:xfrm>
        </p:grpSpPr>
        <p:sp>
          <p:nvSpPr>
            <p:cNvPr id="30" name="Oval 12">
              <a:extLst>
                <a:ext uri="{FF2B5EF4-FFF2-40B4-BE49-F238E27FC236}">
                  <a16:creationId xmlns:a16="http://schemas.microsoft.com/office/drawing/2014/main" id="{E6E90B7C-A909-4440-BBC2-087C1BE29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1" name="Text Box 13">
              <a:extLst>
                <a:ext uri="{FF2B5EF4-FFF2-40B4-BE49-F238E27FC236}">
                  <a16:creationId xmlns:a16="http://schemas.microsoft.com/office/drawing/2014/main" id="{FA6C6FBC-8D18-48AC-84D1-FE0C84E04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id="{66534976-E225-4028-8484-136B07E68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844" y="1089146"/>
            <a:ext cx="1709737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Entry of phage</a:t>
            </a:r>
            <a:br>
              <a:rPr lang="en-US" altLang="en-US" sz="1800" b="1"/>
            </a:br>
            <a:r>
              <a:rPr lang="en-US" altLang="en-US" sz="1800" b="1"/>
              <a:t>DNA and</a:t>
            </a:r>
            <a:br>
              <a:rPr lang="en-US" altLang="en-US" sz="1800" b="1"/>
            </a:br>
            <a:r>
              <a:rPr lang="en-US" altLang="en-US" sz="1800" b="1"/>
              <a:t>degradation </a:t>
            </a:r>
            <a:br>
              <a:rPr lang="en-US" altLang="en-US" sz="1800" b="1"/>
            </a:br>
            <a:r>
              <a:rPr lang="en-US" altLang="en-US" sz="1800" b="1"/>
              <a:t>of host DNA</a:t>
            </a:r>
          </a:p>
        </p:txBody>
      </p:sp>
      <p:sp>
        <p:nvSpPr>
          <p:cNvPr id="33" name="Text Box 15">
            <a:extLst>
              <a:ext uri="{FF2B5EF4-FFF2-40B4-BE49-F238E27FC236}">
                <a16:creationId xmlns:a16="http://schemas.microsoft.com/office/drawing/2014/main" id="{69248BAC-82AB-4F19-B648-BE0446DE2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2819" y="5638921"/>
            <a:ext cx="1628775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Synthesis of</a:t>
            </a:r>
            <a:br>
              <a:rPr lang="en-US" altLang="en-US" sz="1800" b="1"/>
            </a:br>
            <a:r>
              <a:rPr lang="en-US" altLang="en-US" sz="1800" b="1"/>
              <a:t>viral genomes</a:t>
            </a:r>
            <a:br>
              <a:rPr lang="en-US" altLang="en-US" sz="1800" b="1"/>
            </a:br>
            <a:r>
              <a:rPr lang="en-US" altLang="en-US" sz="1800" b="1"/>
              <a:t>and proteins</a:t>
            </a:r>
          </a:p>
        </p:txBody>
      </p:sp>
      <p:pic>
        <p:nvPicPr>
          <p:cNvPr id="34" name="Picture 3">
            <a:extLst>
              <a:ext uri="{FF2B5EF4-FFF2-40B4-BE49-F238E27FC236}">
                <a16:creationId xmlns:a16="http://schemas.microsoft.com/office/drawing/2014/main" id="{A08B24DE-FEC0-43FE-A0F5-D41437FC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4" y="266456"/>
            <a:ext cx="8548687" cy="63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4">
            <a:extLst>
              <a:ext uri="{FF2B5EF4-FFF2-40B4-BE49-F238E27FC236}">
                <a16:creationId xmlns:a16="http://schemas.microsoft.com/office/drawing/2014/main" id="{05196908-777B-437D-9A72-8B93A139E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919" y="347418"/>
            <a:ext cx="13382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 dirty="0"/>
              <a:t>Attachment</a:t>
            </a:r>
          </a:p>
        </p:txBody>
      </p:sp>
      <p:grpSp>
        <p:nvGrpSpPr>
          <p:cNvPr id="36" name="Group 5">
            <a:extLst>
              <a:ext uri="{FF2B5EF4-FFF2-40B4-BE49-F238E27FC236}">
                <a16:creationId xmlns:a16="http://schemas.microsoft.com/office/drawing/2014/main" id="{8331A4B8-FEDD-46BC-BBA2-34EE92A8D271}"/>
              </a:ext>
            </a:extLst>
          </p:cNvPr>
          <p:cNvGrpSpPr>
            <a:grpSpLocks/>
          </p:cNvGrpSpPr>
          <p:nvPr/>
        </p:nvGrpSpPr>
        <p:grpSpPr bwMode="auto">
          <a:xfrm>
            <a:off x="7144544" y="1101481"/>
            <a:ext cx="266700" cy="280987"/>
            <a:chOff x="976" y="1634"/>
            <a:chExt cx="168" cy="177"/>
          </a:xfrm>
        </p:grpSpPr>
        <p:sp>
          <p:nvSpPr>
            <p:cNvPr id="37" name="Oval 6">
              <a:extLst>
                <a:ext uri="{FF2B5EF4-FFF2-40B4-BE49-F238E27FC236}">
                  <a16:creationId xmlns:a16="http://schemas.microsoft.com/office/drawing/2014/main" id="{8F0DBCF3-6966-41A9-A938-BA5590F4C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8" name="Text Box 7">
              <a:extLst>
                <a:ext uri="{FF2B5EF4-FFF2-40B4-BE49-F238E27FC236}">
                  <a16:creationId xmlns:a16="http://schemas.microsoft.com/office/drawing/2014/main" id="{9E4131DA-02F1-4226-99DF-1D338D984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9" name="Group 8">
            <a:extLst>
              <a:ext uri="{FF2B5EF4-FFF2-40B4-BE49-F238E27FC236}">
                <a16:creationId xmlns:a16="http://schemas.microsoft.com/office/drawing/2014/main" id="{FB8FA9BB-ECE0-4D10-8A72-7D936731587A}"/>
              </a:ext>
            </a:extLst>
          </p:cNvPr>
          <p:cNvGrpSpPr>
            <a:grpSpLocks/>
          </p:cNvGrpSpPr>
          <p:nvPr/>
        </p:nvGrpSpPr>
        <p:grpSpPr bwMode="auto">
          <a:xfrm>
            <a:off x="5331619" y="320431"/>
            <a:ext cx="266700" cy="280987"/>
            <a:chOff x="976" y="1634"/>
            <a:chExt cx="168" cy="177"/>
          </a:xfrm>
        </p:grpSpPr>
        <p:sp>
          <p:nvSpPr>
            <p:cNvPr id="40" name="Oval 9">
              <a:extLst>
                <a:ext uri="{FF2B5EF4-FFF2-40B4-BE49-F238E27FC236}">
                  <a16:creationId xmlns:a16="http://schemas.microsoft.com/office/drawing/2014/main" id="{87A19EA3-4F10-459A-AA1F-43D3C8130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" name="Text Box 10">
              <a:extLst>
                <a:ext uri="{FF2B5EF4-FFF2-40B4-BE49-F238E27FC236}">
                  <a16:creationId xmlns:a16="http://schemas.microsoft.com/office/drawing/2014/main" id="{EA26B21A-12D0-478D-8BA1-B8437AF6A1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2" name="Group 11">
            <a:extLst>
              <a:ext uri="{FF2B5EF4-FFF2-40B4-BE49-F238E27FC236}">
                <a16:creationId xmlns:a16="http://schemas.microsoft.com/office/drawing/2014/main" id="{57255A99-7A19-4911-ADDE-D4B29B81BBF2}"/>
              </a:ext>
            </a:extLst>
          </p:cNvPr>
          <p:cNvGrpSpPr>
            <a:grpSpLocks/>
          </p:cNvGrpSpPr>
          <p:nvPr/>
        </p:nvGrpSpPr>
        <p:grpSpPr bwMode="auto">
          <a:xfrm>
            <a:off x="2990056" y="5479806"/>
            <a:ext cx="266700" cy="280987"/>
            <a:chOff x="976" y="1634"/>
            <a:chExt cx="168" cy="177"/>
          </a:xfrm>
        </p:grpSpPr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EC13FAD7-B568-4245-92E1-88BF98C95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4" name="Text Box 13">
              <a:extLst>
                <a:ext uri="{FF2B5EF4-FFF2-40B4-BE49-F238E27FC236}">
                  <a16:creationId xmlns:a16="http://schemas.microsoft.com/office/drawing/2014/main" id="{48E2AD80-7F4B-40C4-82ED-9A034D287E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45" name="Group 14">
            <a:extLst>
              <a:ext uri="{FF2B5EF4-FFF2-40B4-BE49-F238E27FC236}">
                <a16:creationId xmlns:a16="http://schemas.microsoft.com/office/drawing/2014/main" id="{4282E8E3-43F5-499E-BBBF-61002F0878CC}"/>
              </a:ext>
            </a:extLst>
          </p:cNvPr>
          <p:cNvGrpSpPr>
            <a:grpSpLocks/>
          </p:cNvGrpSpPr>
          <p:nvPr/>
        </p:nvGrpSpPr>
        <p:grpSpPr bwMode="auto">
          <a:xfrm>
            <a:off x="6904831" y="5640143"/>
            <a:ext cx="266700" cy="280988"/>
            <a:chOff x="976" y="1634"/>
            <a:chExt cx="168" cy="177"/>
          </a:xfrm>
        </p:grpSpPr>
        <p:sp>
          <p:nvSpPr>
            <p:cNvPr id="46" name="Oval 15">
              <a:extLst>
                <a:ext uri="{FF2B5EF4-FFF2-40B4-BE49-F238E27FC236}">
                  <a16:creationId xmlns:a16="http://schemas.microsoft.com/office/drawing/2014/main" id="{ABB7C381-6E59-4F16-94E7-7DCBD1380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7" name="Text Box 16">
              <a:extLst>
                <a:ext uri="{FF2B5EF4-FFF2-40B4-BE49-F238E27FC236}">
                  <a16:creationId xmlns:a16="http://schemas.microsoft.com/office/drawing/2014/main" id="{00730E42-18A0-440D-8E79-3CC881B6F2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48" name="Text Box 17">
            <a:extLst>
              <a:ext uri="{FF2B5EF4-FFF2-40B4-BE49-F238E27FC236}">
                <a16:creationId xmlns:a16="http://schemas.microsoft.com/office/drawing/2014/main" id="{309D1445-3F4D-45BD-8B48-ABB8DB6A6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6494" y="1109418"/>
            <a:ext cx="1709737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Entry of phage</a:t>
            </a:r>
            <a:br>
              <a:rPr lang="en-US" altLang="en-US" sz="1800" b="1"/>
            </a:br>
            <a:r>
              <a:rPr lang="en-US" altLang="en-US" sz="1800" b="1"/>
              <a:t>DNA and</a:t>
            </a:r>
            <a:br>
              <a:rPr lang="en-US" altLang="en-US" sz="1800" b="1"/>
            </a:br>
            <a:r>
              <a:rPr lang="en-US" altLang="en-US" sz="1800" b="1"/>
              <a:t>degradation </a:t>
            </a:r>
            <a:br>
              <a:rPr lang="en-US" altLang="en-US" sz="1800" b="1"/>
            </a:br>
            <a:r>
              <a:rPr lang="en-US" altLang="en-US" sz="1800" b="1"/>
              <a:t>of host DNA</a:t>
            </a:r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id="{05FE0A05-1416-4CE5-95C3-2E46D8B61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469" y="5659193"/>
            <a:ext cx="1628775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Synthesis of</a:t>
            </a:r>
            <a:br>
              <a:rPr lang="en-US" altLang="en-US" sz="1800" b="1"/>
            </a:br>
            <a:r>
              <a:rPr lang="en-US" altLang="en-US" sz="1800" b="1"/>
              <a:t>viral genomes</a:t>
            </a:r>
            <a:br>
              <a:rPr lang="en-US" altLang="en-US" sz="1800" b="1"/>
            </a:br>
            <a:r>
              <a:rPr lang="en-US" altLang="en-US" sz="1800" b="1"/>
              <a:t>and proteins</a:t>
            </a:r>
          </a:p>
        </p:txBody>
      </p:sp>
      <p:sp>
        <p:nvSpPr>
          <p:cNvPr id="50" name="Text Box 19">
            <a:extLst>
              <a:ext uri="{FF2B5EF4-FFF2-40B4-BE49-F238E27FC236}">
                <a16:creationId xmlns:a16="http://schemas.microsoft.com/office/drawing/2014/main" id="{01F2359B-17B4-4B08-8E07-19924EBCD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006" y="5486156"/>
            <a:ext cx="11128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Assembly</a:t>
            </a:r>
          </a:p>
        </p:txBody>
      </p:sp>
      <p:sp>
        <p:nvSpPr>
          <p:cNvPr id="51" name="Text Box 20">
            <a:extLst>
              <a:ext uri="{FF2B5EF4-FFF2-40B4-BE49-F238E27FC236}">
                <a16:creationId xmlns:a16="http://schemas.microsoft.com/office/drawing/2014/main" id="{3470E357-76B0-4EA2-A6F4-08C0370AA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4" y="2736606"/>
            <a:ext cx="18145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Phage assembly</a:t>
            </a:r>
          </a:p>
        </p:txBody>
      </p:sp>
      <p:sp>
        <p:nvSpPr>
          <p:cNvPr id="52" name="Text Box 21">
            <a:extLst>
              <a:ext uri="{FF2B5EF4-FFF2-40B4-BE49-F238E27FC236}">
                <a16:creationId xmlns:a16="http://schemas.microsoft.com/office/drawing/2014/main" id="{AACF3E6F-0AAA-459E-9A8A-84BE6407B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" y="5833818"/>
            <a:ext cx="584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Head</a:t>
            </a:r>
          </a:p>
        </p:txBody>
      </p:sp>
      <p:sp>
        <p:nvSpPr>
          <p:cNvPr id="53" name="Text Box 22">
            <a:extLst>
              <a:ext uri="{FF2B5EF4-FFF2-40B4-BE49-F238E27FC236}">
                <a16:creationId xmlns:a16="http://schemas.microsoft.com/office/drawing/2014/main" id="{0ADDDC82-1391-4DF0-ACDE-F9E53800A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619" y="5840168"/>
            <a:ext cx="42545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Tail</a:t>
            </a:r>
          </a:p>
        </p:txBody>
      </p:sp>
      <p:sp>
        <p:nvSpPr>
          <p:cNvPr id="54" name="Text Box 23">
            <a:extLst>
              <a:ext uri="{FF2B5EF4-FFF2-40B4-BE49-F238E27FC236}">
                <a16:creationId xmlns:a16="http://schemas.microsoft.com/office/drawing/2014/main" id="{B3149281-43E2-4063-9702-AA61A8DE5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931" y="5840168"/>
            <a:ext cx="6635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1800" b="1"/>
              <a:t>Tail</a:t>
            </a:r>
            <a:br>
              <a:rPr lang="en-US" altLang="en-US" sz="1800" b="1"/>
            </a:br>
            <a:r>
              <a:rPr lang="en-US" altLang="en-US" sz="1800" b="1"/>
              <a:t>fibers</a:t>
            </a:r>
          </a:p>
        </p:txBody>
      </p:sp>
    </p:spTree>
    <p:extLst>
      <p:ext uri="{BB962C8B-B14F-4D97-AF65-F5344CB8AC3E}">
        <p14:creationId xmlns:p14="http://schemas.microsoft.com/office/powerpoint/2010/main" val="3670236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1242EB0-CC3F-46A0-B439-2706809100B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2590800" cy="304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en-US" sz="1200" dirty="0">
                <a:latin typeface="Arial" panose="020B0604020202020204" pitchFamily="34" charset="0"/>
              </a:rPr>
              <a:t>Figure 19.5-1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488FA9F6-3F07-4FB8-89EB-14CBC8A9F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6" y="246185"/>
            <a:ext cx="8548687" cy="63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0DB43F36-7D37-4228-9EFD-0A6181012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8721" y="327147"/>
            <a:ext cx="13382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Attachment</a:t>
            </a:r>
          </a:p>
        </p:txBody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8FE4E3D2-2EF9-4BDE-8AAD-B2C56C134212}"/>
              </a:ext>
            </a:extLst>
          </p:cNvPr>
          <p:cNvGrpSpPr>
            <a:grpSpLocks/>
          </p:cNvGrpSpPr>
          <p:nvPr/>
        </p:nvGrpSpPr>
        <p:grpSpPr bwMode="auto">
          <a:xfrm>
            <a:off x="7203346" y="1081210"/>
            <a:ext cx="266700" cy="280987"/>
            <a:chOff x="976" y="1634"/>
            <a:chExt cx="168" cy="177"/>
          </a:xfrm>
        </p:grpSpPr>
        <p:sp>
          <p:nvSpPr>
            <p:cNvPr id="16" name="Oval 6">
              <a:extLst>
                <a:ext uri="{FF2B5EF4-FFF2-40B4-BE49-F238E27FC236}">
                  <a16:creationId xmlns:a16="http://schemas.microsoft.com/office/drawing/2014/main" id="{DC24E83B-A768-4337-B6D4-B7E40BA1A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" name="Text Box 7">
              <a:extLst>
                <a:ext uri="{FF2B5EF4-FFF2-40B4-BE49-F238E27FC236}">
                  <a16:creationId xmlns:a16="http://schemas.microsoft.com/office/drawing/2014/main" id="{524BBF8B-1166-4DC3-A26F-13954D7F2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8123F865-4152-4783-801D-F3DC2C949CF2}"/>
              </a:ext>
            </a:extLst>
          </p:cNvPr>
          <p:cNvGrpSpPr>
            <a:grpSpLocks/>
          </p:cNvGrpSpPr>
          <p:nvPr/>
        </p:nvGrpSpPr>
        <p:grpSpPr bwMode="auto">
          <a:xfrm>
            <a:off x="5390421" y="300160"/>
            <a:ext cx="266700" cy="280987"/>
            <a:chOff x="976" y="1634"/>
            <a:chExt cx="168" cy="177"/>
          </a:xfrm>
        </p:grpSpPr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3A2770FC-4A2B-4DD5-A915-2EEBFD3E1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8E5B1F6F-7F88-4DE6-8291-D056109EF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21" name="Text Box 11">
            <a:extLst>
              <a:ext uri="{FF2B5EF4-FFF2-40B4-BE49-F238E27FC236}">
                <a16:creationId xmlns:a16="http://schemas.microsoft.com/office/drawing/2014/main" id="{DD42288E-C700-4507-817F-04E3F0E25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5296" y="1089147"/>
            <a:ext cx="1709737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 dirty="0"/>
              <a:t>Entry of phage</a:t>
            </a:r>
            <a:br>
              <a:rPr lang="en-US" altLang="en-US" sz="1800" b="1" dirty="0"/>
            </a:br>
            <a:r>
              <a:rPr lang="en-US" altLang="en-US" sz="1800" b="1" dirty="0"/>
              <a:t>DNA and</a:t>
            </a:r>
            <a:br>
              <a:rPr lang="en-US" altLang="en-US" sz="1800" b="1" dirty="0"/>
            </a:br>
            <a:r>
              <a:rPr lang="en-US" altLang="en-US" sz="1800" b="1" dirty="0"/>
              <a:t>degradation </a:t>
            </a:r>
            <a:br>
              <a:rPr lang="en-US" altLang="en-US" sz="1800" b="1" dirty="0"/>
            </a:br>
            <a:r>
              <a:rPr lang="en-US" altLang="en-US" sz="1800" b="1" dirty="0"/>
              <a:t>of host DNA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3887ED38-D19F-4712-9D5A-143005869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4" y="246184"/>
            <a:ext cx="8548687" cy="63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4">
            <a:extLst>
              <a:ext uri="{FF2B5EF4-FFF2-40B4-BE49-F238E27FC236}">
                <a16:creationId xmlns:a16="http://schemas.microsoft.com/office/drawing/2014/main" id="{07E4792E-C95D-4F3E-8BB0-2E1ED2236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6269" y="327146"/>
            <a:ext cx="13382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Attachment</a:t>
            </a:r>
          </a:p>
        </p:txBody>
      </p:sp>
      <p:grpSp>
        <p:nvGrpSpPr>
          <p:cNvPr id="23" name="Group 5">
            <a:extLst>
              <a:ext uri="{FF2B5EF4-FFF2-40B4-BE49-F238E27FC236}">
                <a16:creationId xmlns:a16="http://schemas.microsoft.com/office/drawing/2014/main" id="{13607BE8-9380-4CF1-8C54-E17F98133F5F}"/>
              </a:ext>
            </a:extLst>
          </p:cNvPr>
          <p:cNvGrpSpPr>
            <a:grpSpLocks/>
          </p:cNvGrpSpPr>
          <p:nvPr/>
        </p:nvGrpSpPr>
        <p:grpSpPr bwMode="auto">
          <a:xfrm>
            <a:off x="7150894" y="1081209"/>
            <a:ext cx="266700" cy="280987"/>
            <a:chOff x="976" y="1634"/>
            <a:chExt cx="168" cy="177"/>
          </a:xfrm>
        </p:grpSpPr>
        <p:sp>
          <p:nvSpPr>
            <p:cNvPr id="24" name="Oval 6">
              <a:extLst>
                <a:ext uri="{FF2B5EF4-FFF2-40B4-BE49-F238E27FC236}">
                  <a16:creationId xmlns:a16="http://schemas.microsoft.com/office/drawing/2014/main" id="{69C36BB5-2ADC-4A70-B091-695E9B0B5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5" name="Text Box 7">
              <a:extLst>
                <a:ext uri="{FF2B5EF4-FFF2-40B4-BE49-F238E27FC236}">
                  <a16:creationId xmlns:a16="http://schemas.microsoft.com/office/drawing/2014/main" id="{186D8741-D795-4D52-B1F3-4C462FB97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6" name="Group 8">
            <a:extLst>
              <a:ext uri="{FF2B5EF4-FFF2-40B4-BE49-F238E27FC236}">
                <a16:creationId xmlns:a16="http://schemas.microsoft.com/office/drawing/2014/main" id="{BFF651C0-640E-460A-9784-B583EBDB5FB6}"/>
              </a:ext>
            </a:extLst>
          </p:cNvPr>
          <p:cNvGrpSpPr>
            <a:grpSpLocks/>
          </p:cNvGrpSpPr>
          <p:nvPr/>
        </p:nvGrpSpPr>
        <p:grpSpPr bwMode="auto">
          <a:xfrm>
            <a:off x="5337969" y="300159"/>
            <a:ext cx="266700" cy="280987"/>
            <a:chOff x="976" y="1634"/>
            <a:chExt cx="168" cy="177"/>
          </a:xfrm>
        </p:grpSpPr>
        <p:sp>
          <p:nvSpPr>
            <p:cNvPr id="27" name="Oval 9">
              <a:extLst>
                <a:ext uri="{FF2B5EF4-FFF2-40B4-BE49-F238E27FC236}">
                  <a16:creationId xmlns:a16="http://schemas.microsoft.com/office/drawing/2014/main" id="{C9A5C0BF-E887-44ED-9930-560E0DCE5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8" name="Text Box 10">
              <a:extLst>
                <a:ext uri="{FF2B5EF4-FFF2-40B4-BE49-F238E27FC236}">
                  <a16:creationId xmlns:a16="http://schemas.microsoft.com/office/drawing/2014/main" id="{E3E42760-BE14-4172-B54D-672E6F4E6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9" name="Group 11">
            <a:extLst>
              <a:ext uri="{FF2B5EF4-FFF2-40B4-BE49-F238E27FC236}">
                <a16:creationId xmlns:a16="http://schemas.microsoft.com/office/drawing/2014/main" id="{7B446E5D-5001-472A-AC3D-F9D8AD3BFEB0}"/>
              </a:ext>
            </a:extLst>
          </p:cNvPr>
          <p:cNvGrpSpPr>
            <a:grpSpLocks/>
          </p:cNvGrpSpPr>
          <p:nvPr/>
        </p:nvGrpSpPr>
        <p:grpSpPr bwMode="auto">
          <a:xfrm>
            <a:off x="6911181" y="5619871"/>
            <a:ext cx="266700" cy="280988"/>
            <a:chOff x="976" y="1634"/>
            <a:chExt cx="168" cy="177"/>
          </a:xfrm>
        </p:grpSpPr>
        <p:sp>
          <p:nvSpPr>
            <p:cNvPr id="30" name="Oval 12">
              <a:extLst>
                <a:ext uri="{FF2B5EF4-FFF2-40B4-BE49-F238E27FC236}">
                  <a16:creationId xmlns:a16="http://schemas.microsoft.com/office/drawing/2014/main" id="{E6E90B7C-A909-4440-BBC2-087C1BE29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1" name="Text Box 13">
              <a:extLst>
                <a:ext uri="{FF2B5EF4-FFF2-40B4-BE49-F238E27FC236}">
                  <a16:creationId xmlns:a16="http://schemas.microsoft.com/office/drawing/2014/main" id="{FA6C6FBC-8D18-48AC-84D1-FE0C84E04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id="{66534976-E225-4028-8484-136B07E68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844" y="1089146"/>
            <a:ext cx="1709737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Entry of phage</a:t>
            </a:r>
            <a:br>
              <a:rPr lang="en-US" altLang="en-US" sz="1800" b="1"/>
            </a:br>
            <a:r>
              <a:rPr lang="en-US" altLang="en-US" sz="1800" b="1"/>
              <a:t>DNA and</a:t>
            </a:r>
            <a:br>
              <a:rPr lang="en-US" altLang="en-US" sz="1800" b="1"/>
            </a:br>
            <a:r>
              <a:rPr lang="en-US" altLang="en-US" sz="1800" b="1"/>
              <a:t>degradation </a:t>
            </a:r>
            <a:br>
              <a:rPr lang="en-US" altLang="en-US" sz="1800" b="1"/>
            </a:br>
            <a:r>
              <a:rPr lang="en-US" altLang="en-US" sz="1800" b="1"/>
              <a:t>of host DNA</a:t>
            </a:r>
          </a:p>
        </p:txBody>
      </p:sp>
      <p:sp>
        <p:nvSpPr>
          <p:cNvPr id="33" name="Text Box 15">
            <a:extLst>
              <a:ext uri="{FF2B5EF4-FFF2-40B4-BE49-F238E27FC236}">
                <a16:creationId xmlns:a16="http://schemas.microsoft.com/office/drawing/2014/main" id="{69248BAC-82AB-4F19-B648-BE0446DE2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2819" y="5638921"/>
            <a:ext cx="1628775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Synthesis of</a:t>
            </a:r>
            <a:br>
              <a:rPr lang="en-US" altLang="en-US" sz="1800" b="1"/>
            </a:br>
            <a:r>
              <a:rPr lang="en-US" altLang="en-US" sz="1800" b="1"/>
              <a:t>viral genomes</a:t>
            </a:r>
            <a:br>
              <a:rPr lang="en-US" altLang="en-US" sz="1800" b="1"/>
            </a:br>
            <a:r>
              <a:rPr lang="en-US" altLang="en-US" sz="1800" b="1"/>
              <a:t>and proteins</a:t>
            </a:r>
          </a:p>
        </p:txBody>
      </p:sp>
      <p:pic>
        <p:nvPicPr>
          <p:cNvPr id="34" name="Picture 3">
            <a:extLst>
              <a:ext uri="{FF2B5EF4-FFF2-40B4-BE49-F238E27FC236}">
                <a16:creationId xmlns:a16="http://schemas.microsoft.com/office/drawing/2014/main" id="{A08B24DE-FEC0-43FE-A0F5-D41437FC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4" y="266456"/>
            <a:ext cx="8548687" cy="63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4">
            <a:extLst>
              <a:ext uri="{FF2B5EF4-FFF2-40B4-BE49-F238E27FC236}">
                <a16:creationId xmlns:a16="http://schemas.microsoft.com/office/drawing/2014/main" id="{05196908-777B-437D-9A72-8B93A139E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919" y="347418"/>
            <a:ext cx="13382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 dirty="0"/>
              <a:t>Attachment</a:t>
            </a:r>
          </a:p>
        </p:txBody>
      </p:sp>
      <p:grpSp>
        <p:nvGrpSpPr>
          <p:cNvPr id="36" name="Group 5">
            <a:extLst>
              <a:ext uri="{FF2B5EF4-FFF2-40B4-BE49-F238E27FC236}">
                <a16:creationId xmlns:a16="http://schemas.microsoft.com/office/drawing/2014/main" id="{8331A4B8-FEDD-46BC-BBA2-34EE92A8D271}"/>
              </a:ext>
            </a:extLst>
          </p:cNvPr>
          <p:cNvGrpSpPr>
            <a:grpSpLocks/>
          </p:cNvGrpSpPr>
          <p:nvPr/>
        </p:nvGrpSpPr>
        <p:grpSpPr bwMode="auto">
          <a:xfrm>
            <a:off x="7144544" y="1101481"/>
            <a:ext cx="266700" cy="280987"/>
            <a:chOff x="976" y="1634"/>
            <a:chExt cx="168" cy="177"/>
          </a:xfrm>
        </p:grpSpPr>
        <p:sp>
          <p:nvSpPr>
            <p:cNvPr id="37" name="Oval 6">
              <a:extLst>
                <a:ext uri="{FF2B5EF4-FFF2-40B4-BE49-F238E27FC236}">
                  <a16:creationId xmlns:a16="http://schemas.microsoft.com/office/drawing/2014/main" id="{8F0DBCF3-6966-41A9-A938-BA5590F4C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8" name="Text Box 7">
              <a:extLst>
                <a:ext uri="{FF2B5EF4-FFF2-40B4-BE49-F238E27FC236}">
                  <a16:creationId xmlns:a16="http://schemas.microsoft.com/office/drawing/2014/main" id="{9E4131DA-02F1-4226-99DF-1D338D984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9" name="Group 8">
            <a:extLst>
              <a:ext uri="{FF2B5EF4-FFF2-40B4-BE49-F238E27FC236}">
                <a16:creationId xmlns:a16="http://schemas.microsoft.com/office/drawing/2014/main" id="{FB8FA9BB-ECE0-4D10-8A72-7D936731587A}"/>
              </a:ext>
            </a:extLst>
          </p:cNvPr>
          <p:cNvGrpSpPr>
            <a:grpSpLocks/>
          </p:cNvGrpSpPr>
          <p:nvPr/>
        </p:nvGrpSpPr>
        <p:grpSpPr bwMode="auto">
          <a:xfrm>
            <a:off x="5331619" y="320431"/>
            <a:ext cx="266700" cy="280987"/>
            <a:chOff x="976" y="1634"/>
            <a:chExt cx="168" cy="177"/>
          </a:xfrm>
        </p:grpSpPr>
        <p:sp>
          <p:nvSpPr>
            <p:cNvPr id="40" name="Oval 9">
              <a:extLst>
                <a:ext uri="{FF2B5EF4-FFF2-40B4-BE49-F238E27FC236}">
                  <a16:creationId xmlns:a16="http://schemas.microsoft.com/office/drawing/2014/main" id="{87A19EA3-4F10-459A-AA1F-43D3C8130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" name="Text Box 10">
              <a:extLst>
                <a:ext uri="{FF2B5EF4-FFF2-40B4-BE49-F238E27FC236}">
                  <a16:creationId xmlns:a16="http://schemas.microsoft.com/office/drawing/2014/main" id="{EA26B21A-12D0-478D-8BA1-B8437AF6A1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2" name="Group 11">
            <a:extLst>
              <a:ext uri="{FF2B5EF4-FFF2-40B4-BE49-F238E27FC236}">
                <a16:creationId xmlns:a16="http://schemas.microsoft.com/office/drawing/2014/main" id="{57255A99-7A19-4911-ADDE-D4B29B81BBF2}"/>
              </a:ext>
            </a:extLst>
          </p:cNvPr>
          <p:cNvGrpSpPr>
            <a:grpSpLocks/>
          </p:cNvGrpSpPr>
          <p:nvPr/>
        </p:nvGrpSpPr>
        <p:grpSpPr bwMode="auto">
          <a:xfrm>
            <a:off x="2990056" y="5479806"/>
            <a:ext cx="266700" cy="280987"/>
            <a:chOff x="976" y="1634"/>
            <a:chExt cx="168" cy="177"/>
          </a:xfrm>
        </p:grpSpPr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EC13FAD7-B568-4245-92E1-88BF98C95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4" name="Text Box 13">
              <a:extLst>
                <a:ext uri="{FF2B5EF4-FFF2-40B4-BE49-F238E27FC236}">
                  <a16:creationId xmlns:a16="http://schemas.microsoft.com/office/drawing/2014/main" id="{48E2AD80-7F4B-40C4-82ED-9A034D287E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45" name="Group 14">
            <a:extLst>
              <a:ext uri="{FF2B5EF4-FFF2-40B4-BE49-F238E27FC236}">
                <a16:creationId xmlns:a16="http://schemas.microsoft.com/office/drawing/2014/main" id="{4282E8E3-43F5-499E-BBBF-61002F0878CC}"/>
              </a:ext>
            </a:extLst>
          </p:cNvPr>
          <p:cNvGrpSpPr>
            <a:grpSpLocks/>
          </p:cNvGrpSpPr>
          <p:nvPr/>
        </p:nvGrpSpPr>
        <p:grpSpPr bwMode="auto">
          <a:xfrm>
            <a:off x="6904831" y="5640143"/>
            <a:ext cx="266700" cy="280988"/>
            <a:chOff x="976" y="1634"/>
            <a:chExt cx="168" cy="177"/>
          </a:xfrm>
        </p:grpSpPr>
        <p:sp>
          <p:nvSpPr>
            <p:cNvPr id="46" name="Oval 15">
              <a:extLst>
                <a:ext uri="{FF2B5EF4-FFF2-40B4-BE49-F238E27FC236}">
                  <a16:creationId xmlns:a16="http://schemas.microsoft.com/office/drawing/2014/main" id="{ABB7C381-6E59-4F16-94E7-7DCBD1380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7" name="Text Box 16">
              <a:extLst>
                <a:ext uri="{FF2B5EF4-FFF2-40B4-BE49-F238E27FC236}">
                  <a16:creationId xmlns:a16="http://schemas.microsoft.com/office/drawing/2014/main" id="{00730E42-18A0-440D-8E79-3CC881B6F2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48" name="Text Box 17">
            <a:extLst>
              <a:ext uri="{FF2B5EF4-FFF2-40B4-BE49-F238E27FC236}">
                <a16:creationId xmlns:a16="http://schemas.microsoft.com/office/drawing/2014/main" id="{309D1445-3F4D-45BD-8B48-ABB8DB6A6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6494" y="1109418"/>
            <a:ext cx="1709737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Entry of phage</a:t>
            </a:r>
            <a:br>
              <a:rPr lang="en-US" altLang="en-US" sz="1800" b="1"/>
            </a:br>
            <a:r>
              <a:rPr lang="en-US" altLang="en-US" sz="1800" b="1"/>
              <a:t>DNA and</a:t>
            </a:r>
            <a:br>
              <a:rPr lang="en-US" altLang="en-US" sz="1800" b="1"/>
            </a:br>
            <a:r>
              <a:rPr lang="en-US" altLang="en-US" sz="1800" b="1"/>
              <a:t>degradation </a:t>
            </a:r>
            <a:br>
              <a:rPr lang="en-US" altLang="en-US" sz="1800" b="1"/>
            </a:br>
            <a:r>
              <a:rPr lang="en-US" altLang="en-US" sz="1800" b="1"/>
              <a:t>of host DNA</a:t>
            </a:r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id="{05FE0A05-1416-4CE5-95C3-2E46D8B61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469" y="5659193"/>
            <a:ext cx="1628775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Synthesis of</a:t>
            </a:r>
            <a:br>
              <a:rPr lang="en-US" altLang="en-US" sz="1800" b="1"/>
            </a:br>
            <a:r>
              <a:rPr lang="en-US" altLang="en-US" sz="1800" b="1"/>
              <a:t>viral genomes</a:t>
            </a:r>
            <a:br>
              <a:rPr lang="en-US" altLang="en-US" sz="1800" b="1"/>
            </a:br>
            <a:r>
              <a:rPr lang="en-US" altLang="en-US" sz="1800" b="1"/>
              <a:t>and proteins</a:t>
            </a:r>
          </a:p>
        </p:txBody>
      </p:sp>
      <p:sp>
        <p:nvSpPr>
          <p:cNvPr id="50" name="Text Box 19">
            <a:extLst>
              <a:ext uri="{FF2B5EF4-FFF2-40B4-BE49-F238E27FC236}">
                <a16:creationId xmlns:a16="http://schemas.microsoft.com/office/drawing/2014/main" id="{01F2359B-17B4-4B08-8E07-19924EBCD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006" y="5486156"/>
            <a:ext cx="11128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Assembly</a:t>
            </a:r>
          </a:p>
        </p:txBody>
      </p:sp>
      <p:sp>
        <p:nvSpPr>
          <p:cNvPr id="51" name="Text Box 20">
            <a:extLst>
              <a:ext uri="{FF2B5EF4-FFF2-40B4-BE49-F238E27FC236}">
                <a16:creationId xmlns:a16="http://schemas.microsoft.com/office/drawing/2014/main" id="{3470E357-76B0-4EA2-A6F4-08C0370AA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4" y="2736606"/>
            <a:ext cx="18145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Phage assembly</a:t>
            </a:r>
          </a:p>
        </p:txBody>
      </p:sp>
      <p:sp>
        <p:nvSpPr>
          <p:cNvPr id="52" name="Text Box 21">
            <a:extLst>
              <a:ext uri="{FF2B5EF4-FFF2-40B4-BE49-F238E27FC236}">
                <a16:creationId xmlns:a16="http://schemas.microsoft.com/office/drawing/2014/main" id="{AACF3E6F-0AAA-459E-9A8A-84BE6407B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" y="5833818"/>
            <a:ext cx="584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Head</a:t>
            </a:r>
          </a:p>
        </p:txBody>
      </p:sp>
      <p:sp>
        <p:nvSpPr>
          <p:cNvPr id="53" name="Text Box 22">
            <a:extLst>
              <a:ext uri="{FF2B5EF4-FFF2-40B4-BE49-F238E27FC236}">
                <a16:creationId xmlns:a16="http://schemas.microsoft.com/office/drawing/2014/main" id="{0ADDDC82-1391-4DF0-ACDE-F9E53800A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619" y="5840168"/>
            <a:ext cx="42545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Tail</a:t>
            </a:r>
          </a:p>
        </p:txBody>
      </p:sp>
      <p:sp>
        <p:nvSpPr>
          <p:cNvPr id="54" name="Text Box 23">
            <a:extLst>
              <a:ext uri="{FF2B5EF4-FFF2-40B4-BE49-F238E27FC236}">
                <a16:creationId xmlns:a16="http://schemas.microsoft.com/office/drawing/2014/main" id="{B3149281-43E2-4063-9702-AA61A8DE5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931" y="5840168"/>
            <a:ext cx="6635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1800" b="1"/>
              <a:t>Tail</a:t>
            </a:r>
            <a:br>
              <a:rPr lang="en-US" altLang="en-US" sz="1800" b="1"/>
            </a:br>
            <a:r>
              <a:rPr lang="en-US" altLang="en-US" sz="1800" b="1"/>
              <a:t>fibers</a:t>
            </a:r>
          </a:p>
        </p:txBody>
      </p:sp>
      <p:pic>
        <p:nvPicPr>
          <p:cNvPr id="55" name="Picture 3">
            <a:extLst>
              <a:ext uri="{FF2B5EF4-FFF2-40B4-BE49-F238E27FC236}">
                <a16:creationId xmlns:a16="http://schemas.microsoft.com/office/drawing/2014/main" id="{A645138A-01A6-43EE-8B9A-EDFF1A836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" y="246183"/>
            <a:ext cx="8548687" cy="63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 Box 4">
            <a:extLst>
              <a:ext uri="{FF2B5EF4-FFF2-40B4-BE49-F238E27FC236}">
                <a16:creationId xmlns:a16="http://schemas.microsoft.com/office/drawing/2014/main" id="{EFFE0534-1CEC-4C81-9F43-503F2D1A3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918" y="327145"/>
            <a:ext cx="13382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 dirty="0"/>
              <a:t>Attachment</a:t>
            </a:r>
          </a:p>
        </p:txBody>
      </p:sp>
      <p:grpSp>
        <p:nvGrpSpPr>
          <p:cNvPr id="57" name="Group 5">
            <a:extLst>
              <a:ext uri="{FF2B5EF4-FFF2-40B4-BE49-F238E27FC236}">
                <a16:creationId xmlns:a16="http://schemas.microsoft.com/office/drawing/2014/main" id="{917C16F9-9C7A-4FF4-86A4-FEEB68C82665}"/>
              </a:ext>
            </a:extLst>
          </p:cNvPr>
          <p:cNvGrpSpPr>
            <a:grpSpLocks/>
          </p:cNvGrpSpPr>
          <p:nvPr/>
        </p:nvGrpSpPr>
        <p:grpSpPr bwMode="auto">
          <a:xfrm>
            <a:off x="7144543" y="1081208"/>
            <a:ext cx="266700" cy="280987"/>
            <a:chOff x="976" y="1634"/>
            <a:chExt cx="168" cy="177"/>
          </a:xfrm>
        </p:grpSpPr>
        <p:sp>
          <p:nvSpPr>
            <p:cNvPr id="58" name="Oval 6">
              <a:extLst>
                <a:ext uri="{FF2B5EF4-FFF2-40B4-BE49-F238E27FC236}">
                  <a16:creationId xmlns:a16="http://schemas.microsoft.com/office/drawing/2014/main" id="{1B8F573B-277E-48E0-95F3-3F6A22E28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9" name="Text Box 7">
              <a:extLst>
                <a:ext uri="{FF2B5EF4-FFF2-40B4-BE49-F238E27FC236}">
                  <a16:creationId xmlns:a16="http://schemas.microsoft.com/office/drawing/2014/main" id="{FCCF1B10-FAAE-47CD-8B7E-5FA3A98133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0" name="Group 8">
            <a:extLst>
              <a:ext uri="{FF2B5EF4-FFF2-40B4-BE49-F238E27FC236}">
                <a16:creationId xmlns:a16="http://schemas.microsoft.com/office/drawing/2014/main" id="{CD08FCBA-F3A3-48B5-93B3-AA4C373EF04B}"/>
              </a:ext>
            </a:extLst>
          </p:cNvPr>
          <p:cNvGrpSpPr>
            <a:grpSpLocks/>
          </p:cNvGrpSpPr>
          <p:nvPr/>
        </p:nvGrpSpPr>
        <p:grpSpPr bwMode="auto">
          <a:xfrm>
            <a:off x="5331618" y="300158"/>
            <a:ext cx="266700" cy="280987"/>
            <a:chOff x="976" y="1634"/>
            <a:chExt cx="168" cy="177"/>
          </a:xfrm>
        </p:grpSpPr>
        <p:sp>
          <p:nvSpPr>
            <p:cNvPr id="61" name="Oval 9">
              <a:extLst>
                <a:ext uri="{FF2B5EF4-FFF2-40B4-BE49-F238E27FC236}">
                  <a16:creationId xmlns:a16="http://schemas.microsoft.com/office/drawing/2014/main" id="{7BE0FF4A-2A16-448A-8F12-085BF1267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2" name="Text Box 10">
              <a:extLst>
                <a:ext uri="{FF2B5EF4-FFF2-40B4-BE49-F238E27FC236}">
                  <a16:creationId xmlns:a16="http://schemas.microsoft.com/office/drawing/2014/main" id="{30F6AC97-D732-4F46-BED8-4563BB7BA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3" name="Group 11">
            <a:extLst>
              <a:ext uri="{FF2B5EF4-FFF2-40B4-BE49-F238E27FC236}">
                <a16:creationId xmlns:a16="http://schemas.microsoft.com/office/drawing/2014/main" id="{C1BB4309-7201-44B6-9922-D7FF931C318B}"/>
              </a:ext>
            </a:extLst>
          </p:cNvPr>
          <p:cNvGrpSpPr>
            <a:grpSpLocks/>
          </p:cNvGrpSpPr>
          <p:nvPr/>
        </p:nvGrpSpPr>
        <p:grpSpPr bwMode="auto">
          <a:xfrm>
            <a:off x="3309143" y="2046408"/>
            <a:ext cx="266700" cy="280987"/>
            <a:chOff x="976" y="1634"/>
            <a:chExt cx="168" cy="177"/>
          </a:xfrm>
        </p:grpSpPr>
        <p:sp>
          <p:nvSpPr>
            <p:cNvPr id="64" name="Oval 12">
              <a:extLst>
                <a:ext uri="{FF2B5EF4-FFF2-40B4-BE49-F238E27FC236}">
                  <a16:creationId xmlns:a16="http://schemas.microsoft.com/office/drawing/2014/main" id="{43068BB6-7D75-428E-B838-66F433F47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5" name="Text Box 13">
              <a:extLst>
                <a:ext uri="{FF2B5EF4-FFF2-40B4-BE49-F238E27FC236}">
                  <a16:creationId xmlns:a16="http://schemas.microsoft.com/office/drawing/2014/main" id="{EBFF40DD-A1A6-4514-ADAA-04E22D8F5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66" name="Group 14">
            <a:extLst>
              <a:ext uri="{FF2B5EF4-FFF2-40B4-BE49-F238E27FC236}">
                <a16:creationId xmlns:a16="http://schemas.microsoft.com/office/drawing/2014/main" id="{A0BC8EDA-59CF-4A6F-B319-6D3CA86C283D}"/>
              </a:ext>
            </a:extLst>
          </p:cNvPr>
          <p:cNvGrpSpPr>
            <a:grpSpLocks/>
          </p:cNvGrpSpPr>
          <p:nvPr/>
        </p:nvGrpSpPr>
        <p:grpSpPr bwMode="auto">
          <a:xfrm>
            <a:off x="2990055" y="5459533"/>
            <a:ext cx="266700" cy="280987"/>
            <a:chOff x="976" y="1634"/>
            <a:chExt cx="168" cy="177"/>
          </a:xfrm>
        </p:grpSpPr>
        <p:sp>
          <p:nvSpPr>
            <p:cNvPr id="67" name="Oval 15">
              <a:extLst>
                <a:ext uri="{FF2B5EF4-FFF2-40B4-BE49-F238E27FC236}">
                  <a16:creationId xmlns:a16="http://schemas.microsoft.com/office/drawing/2014/main" id="{46623499-DAE8-4251-864A-F43BBE2A8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8" name="Text Box 16">
              <a:extLst>
                <a:ext uri="{FF2B5EF4-FFF2-40B4-BE49-F238E27FC236}">
                  <a16:creationId xmlns:a16="http://schemas.microsoft.com/office/drawing/2014/main" id="{007E5958-3718-476E-A69A-DAEF4B0A2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69" name="Group 17">
            <a:extLst>
              <a:ext uri="{FF2B5EF4-FFF2-40B4-BE49-F238E27FC236}">
                <a16:creationId xmlns:a16="http://schemas.microsoft.com/office/drawing/2014/main" id="{774A1F8E-FFC3-427E-8754-624D8343B561}"/>
              </a:ext>
            </a:extLst>
          </p:cNvPr>
          <p:cNvGrpSpPr>
            <a:grpSpLocks/>
          </p:cNvGrpSpPr>
          <p:nvPr/>
        </p:nvGrpSpPr>
        <p:grpSpPr bwMode="auto">
          <a:xfrm>
            <a:off x="6904830" y="5619870"/>
            <a:ext cx="266700" cy="280988"/>
            <a:chOff x="976" y="1634"/>
            <a:chExt cx="168" cy="177"/>
          </a:xfrm>
        </p:grpSpPr>
        <p:sp>
          <p:nvSpPr>
            <p:cNvPr id="70" name="Oval 18">
              <a:extLst>
                <a:ext uri="{FF2B5EF4-FFF2-40B4-BE49-F238E27FC236}">
                  <a16:creationId xmlns:a16="http://schemas.microsoft.com/office/drawing/2014/main" id="{FE02494E-9550-4C57-89AD-58989C7DA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34"/>
              <a:ext cx="168" cy="16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1" name="Text Box 19">
              <a:extLst>
                <a:ext uri="{FF2B5EF4-FFF2-40B4-BE49-F238E27FC236}">
                  <a16:creationId xmlns:a16="http://schemas.microsoft.com/office/drawing/2014/main" id="{31903186-D50F-45B2-AB58-F1EDBEB6B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644"/>
              <a:ext cx="10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72" name="Text Box 20">
            <a:extLst>
              <a:ext uri="{FF2B5EF4-FFF2-40B4-BE49-F238E27FC236}">
                <a16:creationId xmlns:a16="http://schemas.microsoft.com/office/drawing/2014/main" id="{197FB20E-F0A2-4D7E-9F9D-6AF16DBD7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6493" y="1089145"/>
            <a:ext cx="1709737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Entry of phage</a:t>
            </a:r>
            <a:br>
              <a:rPr lang="en-US" altLang="en-US" sz="1800" b="1"/>
            </a:br>
            <a:r>
              <a:rPr lang="en-US" altLang="en-US" sz="1800" b="1"/>
              <a:t>DNA and</a:t>
            </a:r>
            <a:br>
              <a:rPr lang="en-US" altLang="en-US" sz="1800" b="1"/>
            </a:br>
            <a:r>
              <a:rPr lang="en-US" altLang="en-US" sz="1800" b="1"/>
              <a:t>degradation </a:t>
            </a:r>
            <a:br>
              <a:rPr lang="en-US" altLang="en-US" sz="1800" b="1"/>
            </a:br>
            <a:r>
              <a:rPr lang="en-US" altLang="en-US" sz="1800" b="1"/>
              <a:t>of host DNA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DC3AF391-E2BF-4F74-A38B-B27B6E387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893" y="2052758"/>
            <a:ext cx="9017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Release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9F48CF2D-C034-4CC3-82B3-27A8F476E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468" y="5638920"/>
            <a:ext cx="1628775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Synthesis of</a:t>
            </a:r>
            <a:br>
              <a:rPr lang="en-US" altLang="en-US" sz="1800" b="1"/>
            </a:br>
            <a:r>
              <a:rPr lang="en-US" altLang="en-US" sz="1800" b="1"/>
              <a:t>viral genomes</a:t>
            </a:r>
            <a:br>
              <a:rPr lang="en-US" altLang="en-US" sz="1800" b="1"/>
            </a:br>
            <a:r>
              <a:rPr lang="en-US" altLang="en-US" sz="1800" b="1"/>
              <a:t>and proteins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F7DE9B8B-16C0-45AB-ADB1-E12745D09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005" y="5465883"/>
            <a:ext cx="11128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Assembly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5F82CB74-EC39-4A62-ACF6-7734ED2E2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" y="2716333"/>
            <a:ext cx="18145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Phage assembly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091DDD0E-60F7-4531-B802-3A1A3419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0" y="5813545"/>
            <a:ext cx="584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Head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72C8432B-C7DD-4026-AA42-91A2A545B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618" y="5819895"/>
            <a:ext cx="42545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800" b="1"/>
              <a:t>Tail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9FA8CDAC-CC09-4D9A-A527-63712477B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930" y="5819895"/>
            <a:ext cx="6635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1800" b="1"/>
              <a:t>Tail</a:t>
            </a:r>
            <a:br>
              <a:rPr lang="en-US" altLang="en-US" sz="1800" b="1"/>
            </a:br>
            <a:r>
              <a:rPr lang="en-US" altLang="en-US" sz="1800" b="1"/>
              <a:t>fibers</a:t>
            </a:r>
          </a:p>
        </p:txBody>
      </p:sp>
    </p:spTree>
    <p:extLst>
      <p:ext uri="{BB962C8B-B14F-4D97-AF65-F5344CB8AC3E}">
        <p14:creationId xmlns:p14="http://schemas.microsoft.com/office/powerpoint/2010/main" val="2272927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UNEJ 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UNEJ 2020" id="{054617F7-029A-453F-AF02-49EC2BABF1CC}" vid="{790CAD4A-4B3E-4945-B0CC-510F4AF3DC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UNEJ 2020</Template>
  <TotalTime>127</TotalTime>
  <Words>1865</Words>
  <Application>Microsoft Office PowerPoint</Application>
  <PresentationFormat>Widescreen</PresentationFormat>
  <Paragraphs>396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Arial Narrow</vt:lpstr>
      <vt:lpstr>Calibri</vt:lpstr>
      <vt:lpstr>Tahoma</vt:lpstr>
      <vt:lpstr>Times</vt:lpstr>
      <vt:lpstr>TEMPLATE UNEJ 2020</vt:lpstr>
      <vt:lpstr>MOLECULAR DETECTION OF BACTERIOPHAGE </vt:lpstr>
      <vt:lpstr>Why Study Viruses ?</vt:lpstr>
      <vt:lpstr>Replicative Cycles of Phages</vt:lpstr>
      <vt:lpstr>The Lytic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Lysogenic Cycle</vt:lpstr>
      <vt:lpstr>PowerPoint Presentation</vt:lpstr>
      <vt:lpstr>PowerPoint Presentation</vt:lpstr>
      <vt:lpstr>PowerPoint Presentation</vt:lpstr>
      <vt:lpstr>Viruses And Molecular Biology</vt:lpstr>
      <vt:lpstr>Detection And Measurement of Viruses</vt:lpstr>
      <vt:lpstr>PowerPoint Presentation</vt:lpstr>
      <vt:lpstr>Detection And Measurement of Viruses</vt:lpstr>
      <vt:lpstr>Detection And Measurement of Viruses</vt:lpstr>
      <vt:lpstr>PowerPoint Presentation</vt:lpstr>
      <vt:lpstr>PowerPoint Presentation</vt:lpstr>
      <vt:lpstr>PowerPoint Presentation</vt:lpstr>
      <vt:lpstr>Typing methods</vt:lpstr>
      <vt:lpstr>Phenotypic techniques</vt:lpstr>
      <vt:lpstr>Phenotypic techniques</vt:lpstr>
      <vt:lpstr>Phenotypic techniques</vt:lpstr>
      <vt:lpstr>Phenotypic Techniques</vt:lpstr>
      <vt:lpstr>DNA molecule</vt:lpstr>
      <vt:lpstr>Genotypic methods</vt:lpstr>
      <vt:lpstr>The principle</vt:lpstr>
      <vt:lpstr>Genotypic typing methods</vt:lpstr>
      <vt:lpstr>Example of molecular typing</vt:lpstr>
      <vt:lpstr>Restriction Enzyme Analysis (REA)</vt:lpstr>
      <vt:lpstr>Southern blot analysis of RFLP  &amp; ribotyping</vt:lpstr>
      <vt:lpstr>Southern/Northern blotting</vt:lpstr>
      <vt:lpstr>Visualization with a marker</vt:lpstr>
      <vt:lpstr>Pulsed-field gel electrophoresis (PFGE)</vt:lpstr>
      <vt:lpstr>Pulsed-field gel electrophoresis (PFGE)</vt:lpstr>
      <vt:lpstr>Genotypic typing methods</vt:lpstr>
      <vt:lpstr>Molecular typing</vt:lpstr>
      <vt:lpstr>Random Amplification of Polymorphic  DNA (RAPD )</vt:lpstr>
      <vt:lpstr>RAPD-PCR</vt:lpstr>
      <vt:lpstr>Nucleic acid sequencing</vt:lpstr>
      <vt:lpstr>Multi Locus sequence typing (MLST)</vt:lpstr>
      <vt:lpstr>Genotypic typing system characteristics </vt:lpstr>
      <vt:lpstr>Limitations of typing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NsDicky</dc:creator>
  <cp:lastModifiedBy>Erlia Narulita</cp:lastModifiedBy>
  <cp:revision>16</cp:revision>
  <dcterms:created xsi:type="dcterms:W3CDTF">2020-06-15T05:37:10Z</dcterms:created>
  <dcterms:modified xsi:type="dcterms:W3CDTF">2021-03-23T03:31:25Z</dcterms:modified>
</cp:coreProperties>
</file>