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1" r:id="rId4"/>
    <p:sldId id="260" r:id="rId5"/>
    <p:sldId id="262" r:id="rId6"/>
    <p:sldId id="266" r:id="rId7"/>
    <p:sldId id="268" r:id="rId8"/>
    <p:sldId id="264" r:id="rId9"/>
    <p:sldId id="288" r:id="rId10"/>
    <p:sldId id="289" r:id="rId11"/>
    <p:sldId id="270" r:id="rId12"/>
    <p:sldId id="272" r:id="rId13"/>
    <p:sldId id="273" r:id="rId14"/>
    <p:sldId id="274" r:id="rId15"/>
    <p:sldId id="275" r:id="rId16"/>
    <p:sldId id="277" r:id="rId17"/>
    <p:sldId id="279" r:id="rId18"/>
    <p:sldId id="282" r:id="rId19"/>
    <p:sldId id="284" r:id="rId20"/>
    <p:sldId id="280" r:id="rId21"/>
    <p:sldId id="283" r:id="rId22"/>
    <p:sldId id="285" r:id="rId23"/>
    <p:sldId id="286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5A8B25"/>
    <a:srgbClr val="808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5FD8C-7DD6-42E2-BB92-06C7FD3C6798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1D30E-F20A-4CAC-9F3C-1D702317D0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17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1D30E-F20A-4CAC-9F3C-1D702317D006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592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717D-B476-FF0F-96C1-EADBCA24D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183D4-7C15-49FD-D645-699DE7ADE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DBD48-CD07-0EFE-A81A-C64A671A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1DF19-4B05-ED10-7759-37AC8A56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E961-58F7-39C8-33CD-DDD72A91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512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D04E-50F8-D856-A159-4E1E3ECC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91908-9DA0-A0E4-5656-31ABD0B8C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A3A3-12FE-9C5C-4C96-099DA079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D06FE-D0FA-B01A-CC3D-E876DC71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6E969-4652-6201-1AA8-E4E4B501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65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AB48C-4B9D-24A7-D4B7-4E9154F99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35974-2695-F9F4-1A83-3503A5853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DFC9-F711-9B8C-241E-6DB28C11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54047-AD17-9EB5-9A39-82D4BC6C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B53B2-1711-9018-88FF-788D2E6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209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4129-29AF-93B6-77AD-24F69B77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6475-095F-FC5B-FB84-4D8E65237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0FEBB-C5CE-468A-9E81-74ECE159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7AF49-3763-7347-DE25-DB6D0CE2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B042A-7F1E-7893-803B-F36B1F23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035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1A1-3178-C96A-DFB8-BC225391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44D38-7945-7B98-A75B-4CEFD70FF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3ABE5-418C-89D4-D291-F605DF1E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B580C-C7B7-0BA2-8057-81C4F95B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64C25-2720-5367-68D0-72D07A4A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80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E4AC-F080-0960-BB94-32E9733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C7D2-7A2F-8D3C-DF4D-4BF127463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54C55-8C77-E942-45E5-3A3091B78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8DCF3-C68F-2A4B-41B1-FD8D80FF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3A431-0F8A-D4D7-7E3D-32882B0D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3E1EA-9449-5B7C-F002-AB05BAE1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896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1BD46-5204-B3D1-DE78-9FE6D189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B00FF-7F6E-0D3F-4D3F-A11DB2B1C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9DC84-D2EE-6172-3890-C536A88C5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820EC-8061-F704-8981-0EB40A0C1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20276-6BB7-0227-DCB3-CA43C1C7E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B2705-570F-9214-144C-CE034BA4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891B9-02C4-D145-2F87-1E037158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31E40-ECDF-1E16-D2BB-A0EF6B44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196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4677-CBEB-63B4-8598-AD46B1E6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D660F-6F00-32C4-B4EB-68697129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72A13-7273-DA14-A4B2-073976BE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CF895-7B6A-5668-CF37-C12C1CA1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40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11D79-4E11-5DFA-BD76-1C2F0CC1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F64E5-0F04-D8CF-D916-9ED42A58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1FDFB-1324-368C-78B9-3CDA3DC2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013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2CCE-16C6-8150-8705-B025A3DA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DAE1-BB60-63F3-4B45-3FBECC501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07AA4-9B62-D8EC-3FFA-C8928FB9B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BDD01-8488-7CD1-1CE6-B5BDF5B3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A5795-2AD1-CFD3-215E-27FD35E9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A23BE-DE92-3B55-45B4-1D719C8E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449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81AF-5649-836C-A655-0C81761E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9DD68-581F-613E-FA0F-CA5EEDD0F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A4E6E-AD50-8ABA-6D2A-CF3926CA0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A97EA-9803-67AA-44DE-7A8EDC41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F5B8-510B-8156-7DBB-EA6EADAD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AA163-40A1-4607-AA8F-241B11C6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794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3508A-075E-2A38-8468-8E70F0FF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A71D4-5FBC-091D-14F9-A3DA2DAB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EF93-5CC0-FB7B-7F6B-A6143559D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9D6A-9A00-409F-A8AE-918EC3778B57}" type="datetimeFigureOut">
              <a:rPr lang="en-ID" smtClean="0"/>
              <a:t>30/09/2024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10950-04D9-A4A7-CFD6-0BA3E4B85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03DC-D481-B79E-5EB7-0EBA55181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ECB8D-B609-4312-9296-C6CA7038C20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456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rchitecture-buildings-city-cityscape-397531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rchitecture-buildings-city-cityscape-397531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rchitecture-buildings-city-cityscape-397531/" TargetMode="External"/><Relationship Id="rId7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rchitecture-buildings-city-cityscape-397531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54DE-1F46-99CB-7BF7-A0AA5A59C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41A07-874D-3B3E-5D41-FBCE517C9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5FD2-5E9A-0AEA-FB38-22CD4F761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9"/>
            <a:ext cx="12192000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529CA0-D6B6-D8F9-D5D4-1C49D467449C}"/>
              </a:ext>
            </a:extLst>
          </p:cNvPr>
          <p:cNvSpPr txBox="1">
            <a:spLocks/>
          </p:cNvSpPr>
          <p:nvPr/>
        </p:nvSpPr>
        <p:spPr>
          <a:xfrm>
            <a:off x="3544501" y="1224931"/>
            <a:ext cx="6575474" cy="1603375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PRINSIP PEMBANGUNAN EKOLOGIS</a:t>
            </a:r>
            <a:endParaRPr lang="en-ID" sz="4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4E513-BC90-BC19-B3D7-C7C74F644A45}"/>
              </a:ext>
            </a:extLst>
          </p:cNvPr>
          <p:cNvSpPr txBox="1"/>
          <p:nvPr/>
        </p:nvSpPr>
        <p:spPr>
          <a:xfrm>
            <a:off x="365760" y="3328841"/>
            <a:ext cx="11619914" cy="584775"/>
          </a:xfrm>
          <a:prstGeom prst="rect">
            <a:avLst/>
          </a:prstGeom>
          <a:solidFill>
            <a:srgbClr val="333300"/>
          </a:solidFill>
        </p:spPr>
        <p:txBody>
          <a:bodyPr wrap="square">
            <a:spAutoFit/>
          </a:bodyPr>
          <a:lstStyle/>
          <a:p>
            <a:r>
              <a:rPr lang="en-ID" sz="3200">
                <a:solidFill>
                  <a:schemeClr val="bg1"/>
                </a:solidFill>
              </a:rPr>
              <a:t> Hubungan Pembangunan Ekologi  dengan  Pengendalian Lingkungan 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4F9E2-13BE-160E-C55A-99BCAE4383FF}"/>
              </a:ext>
            </a:extLst>
          </p:cNvPr>
          <p:cNvSpPr txBox="1"/>
          <p:nvPr/>
        </p:nvSpPr>
        <p:spPr>
          <a:xfrm>
            <a:off x="5696263" y="2929087"/>
            <a:ext cx="2248525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ID" sz="1800" dirty="0">
                <a:solidFill>
                  <a:schemeClr val="bg1"/>
                </a:solidFill>
              </a:rPr>
              <a:t>Sub </a:t>
            </a:r>
            <a:r>
              <a:rPr lang="en-ID" sz="1800" dirty="0" err="1">
                <a:solidFill>
                  <a:schemeClr val="bg1"/>
                </a:solidFill>
              </a:rPr>
              <a:t>Materi</a:t>
            </a:r>
            <a:r>
              <a:rPr lang="en-ID" sz="1800" dirty="0">
                <a:solidFill>
                  <a:schemeClr val="bg1"/>
                </a:solidFill>
              </a:rPr>
              <a:t> 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46767-3EC1-9659-BB70-80C883D9697C}"/>
              </a:ext>
            </a:extLst>
          </p:cNvPr>
          <p:cNvSpPr txBox="1"/>
          <p:nvPr/>
        </p:nvSpPr>
        <p:spPr>
          <a:xfrm>
            <a:off x="5233182" y="567873"/>
            <a:ext cx="2921467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1800" dirty="0">
                <a:solidFill>
                  <a:schemeClr val="bg1"/>
                </a:solidFill>
              </a:rPr>
              <a:t>          </a:t>
            </a:r>
            <a:r>
              <a:rPr lang="en-ID" sz="1800" dirty="0" err="1">
                <a:solidFill>
                  <a:schemeClr val="bg1"/>
                </a:solidFill>
              </a:rPr>
              <a:t>Pertemuan</a:t>
            </a:r>
            <a:r>
              <a:rPr lang="en-ID" sz="1800" dirty="0">
                <a:solidFill>
                  <a:schemeClr val="bg1"/>
                </a:solidFill>
              </a:rPr>
              <a:t> </a:t>
            </a:r>
            <a:r>
              <a:rPr lang="en-ID" sz="1800" dirty="0" err="1">
                <a:solidFill>
                  <a:schemeClr val="bg1"/>
                </a:solidFill>
              </a:rPr>
              <a:t>Ketiga</a:t>
            </a:r>
            <a:endParaRPr lang="en-ID" sz="1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0536B-D8D5-96A8-8828-8150C97EC355}"/>
              </a:ext>
            </a:extLst>
          </p:cNvPr>
          <p:cNvSpPr txBox="1"/>
          <p:nvPr/>
        </p:nvSpPr>
        <p:spPr>
          <a:xfrm>
            <a:off x="365760" y="4029614"/>
            <a:ext cx="11619914" cy="1077218"/>
          </a:xfrm>
          <a:prstGeom prst="rect">
            <a:avLst/>
          </a:prstGeom>
          <a:solidFill>
            <a:srgbClr val="3333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Pembangunan Ekologi bagian dari upaya  </a:t>
            </a:r>
            <a:r>
              <a:rPr lang="en-ID" sz="3200">
                <a:solidFill>
                  <a:prstClr val="white"/>
                </a:solidFill>
                <a:latin typeface="Calibri" panose="020F0502020204030204"/>
              </a:rPr>
              <a:t>Sustainable City </a:t>
            </a:r>
            <a:r>
              <a:rPr lang="en-US" sz="320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</a:t>
            </a:r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rchitecture Sustainable</a:t>
            </a: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F09149E1-C673-F626-C39B-981980F56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298" y="3424158"/>
            <a:ext cx="457200" cy="457200"/>
          </a:xfrm>
          <a:prstGeom prst="rect">
            <a:avLst/>
          </a:prstGeom>
        </p:spPr>
      </p:pic>
      <p:pic>
        <p:nvPicPr>
          <p:cNvPr id="9" name="Graphic 8" descr="Single gear">
            <a:extLst>
              <a:ext uri="{FF2B5EF4-FFF2-40B4-BE49-F238E27FC236}">
                <a16:creationId xmlns:a16="http://schemas.microsoft.com/office/drawing/2014/main" id="{999BACD6-2030-D782-87D3-D6AE0C191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71" y="4119121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2821D-6A51-3DB3-B664-720054EBF8B1}"/>
              </a:ext>
            </a:extLst>
          </p:cNvPr>
          <p:cNvSpPr txBox="1"/>
          <p:nvPr/>
        </p:nvSpPr>
        <p:spPr>
          <a:xfrm>
            <a:off x="365760" y="5219548"/>
            <a:ext cx="11619913" cy="1446550"/>
          </a:xfrm>
          <a:prstGeom prst="rect">
            <a:avLst/>
          </a:prstGeom>
          <a:solidFill>
            <a:srgbClr val="3333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ID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SUSTAINABLE DEVELOPMENT GOALs (SDGs) :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Green Building menggunakan prinsip sirkular dimana sumber daya tidak terbuang percuma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Single gear">
            <a:extLst>
              <a:ext uri="{FF2B5EF4-FFF2-40B4-BE49-F238E27FC236}">
                <a16:creationId xmlns:a16="http://schemas.microsoft.com/office/drawing/2014/main" id="{A864A09B-6977-0775-D2A7-90DEAAFBA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71" y="530699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20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CD40-7966-6387-4DEE-51119299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F29B5-278E-4089-09B3-411E6061E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867A1-7BD3-9E2F-9D5D-CDA528F5B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80" y="617206"/>
            <a:ext cx="5303520" cy="5623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68415-A30C-7EB9-A7F7-5FA8AB6B6C77}"/>
              </a:ext>
            </a:extLst>
          </p:cNvPr>
          <p:cNvSpPr txBox="1"/>
          <p:nvPr/>
        </p:nvSpPr>
        <p:spPr>
          <a:xfrm>
            <a:off x="1749311" y="637254"/>
            <a:ext cx="4173263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Pembangunan arsitektur Berkelanjutan (Architecture Sustainale) merupakan tujuan Pembangunan Ekologi, yang mengutamakan keselarasan lingkungan alam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68972-F0D8-B299-ABB2-ADD8E727E64E}"/>
              </a:ext>
            </a:extLst>
          </p:cNvPr>
          <p:cNvSpPr txBox="1"/>
          <p:nvPr/>
        </p:nvSpPr>
        <p:spPr>
          <a:xfrm>
            <a:off x="1749311" y="3922643"/>
            <a:ext cx="4173263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Prinsip Berkelanjutan (Sustainability)  menjadi dasar bagi Arsitektur Berkelanjutan (Architecture Sustainale) dalam penerapan prinsip – prinsip perancangan arsitektur. 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28326F3-48A9-A919-95A3-48A3BDE2F734}"/>
              </a:ext>
            </a:extLst>
          </p:cNvPr>
          <p:cNvSpPr/>
          <p:nvPr/>
        </p:nvSpPr>
        <p:spPr>
          <a:xfrm>
            <a:off x="3418449" y="3052689"/>
            <a:ext cx="928468" cy="75965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000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A845745-665B-7250-03E0-01BC4F38A6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1759739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943375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2286341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00708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7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69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89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9159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C8D70C-A248-9016-2E1D-64BAEA42F48C}"/>
              </a:ext>
            </a:extLst>
          </p:cNvPr>
          <p:cNvSpPr txBox="1"/>
          <p:nvPr/>
        </p:nvSpPr>
        <p:spPr>
          <a:xfrm>
            <a:off x="2526390" y="1417101"/>
            <a:ext cx="6989164" cy="193899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ID" sz="2400">
                <a:solidFill>
                  <a:schemeClr val="bg1"/>
                </a:solidFill>
              </a:rPr>
              <a:t>Architecture Sustainable merupakan ‘</a:t>
            </a: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Konsep pem</a:t>
            </a:r>
            <a:r>
              <a:rPr lang="en-ID" sz="2400">
                <a:solidFill>
                  <a:schemeClr val="bg1"/>
                </a:solidFill>
              </a:rPr>
              <a:t>bangunan </a:t>
            </a:r>
            <a:r>
              <a:rPr lang="en-ID" sz="2400" dirty="0" err="1">
                <a:solidFill>
                  <a:schemeClr val="bg1"/>
                </a:solidFill>
              </a:rPr>
              <a:t>berkelanjutan</a:t>
            </a:r>
            <a:r>
              <a:rPr lang="en-ID" sz="2400" dirty="0">
                <a:solidFill>
                  <a:schemeClr val="bg1"/>
                </a:solidFill>
              </a:rPr>
              <a:t>’ </a:t>
            </a:r>
            <a:r>
              <a:rPr lang="en-ID" sz="2400">
                <a:solidFill>
                  <a:schemeClr val="bg1"/>
                </a:solidFill>
              </a:rPr>
              <a:t>dan berfokus pada pelestarian alam dengan </a:t>
            </a:r>
            <a:r>
              <a:rPr lang="en-ID" sz="2400" dirty="0" err="1">
                <a:solidFill>
                  <a:schemeClr val="bg1"/>
                </a:solidFill>
              </a:rPr>
              <a:t>prinsip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hemat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err="1">
                <a:solidFill>
                  <a:schemeClr val="bg1"/>
                </a:solidFill>
              </a:rPr>
              <a:t>energi</a:t>
            </a:r>
            <a:r>
              <a:rPr lang="en-ID" sz="2400">
                <a:solidFill>
                  <a:schemeClr val="bg1"/>
                </a:solidFill>
              </a:rPr>
              <a:t> yang berdampak </a:t>
            </a:r>
            <a:r>
              <a:rPr lang="en-ID" sz="2400" dirty="0" err="1">
                <a:solidFill>
                  <a:schemeClr val="bg1"/>
                </a:solidFill>
              </a:rPr>
              <a:t>positif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bagi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lingkungan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ekonomi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>
                <a:solidFill>
                  <a:schemeClr val="bg1"/>
                </a:solidFill>
              </a:rPr>
              <a:t>dan sosial (</a:t>
            </a: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Building/Bangunan Hijau)</a:t>
            </a:r>
            <a:r>
              <a:rPr lang="en-ID" sz="2400">
                <a:solidFill>
                  <a:schemeClr val="bg1"/>
                </a:solidFill>
              </a:rPr>
              <a:t>.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2398A-D0FA-5C50-0658-CAEF849978B6}"/>
              </a:ext>
            </a:extLst>
          </p:cNvPr>
          <p:cNvSpPr txBox="1"/>
          <p:nvPr/>
        </p:nvSpPr>
        <p:spPr>
          <a:xfrm>
            <a:off x="2526390" y="5172792"/>
            <a:ext cx="6989164" cy="156966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Green Building </a:t>
            </a:r>
            <a:r>
              <a:rPr lang="en-ID" sz="2400" dirty="0" err="1">
                <a:solidFill>
                  <a:schemeClr val="bg1"/>
                </a:solidFill>
              </a:rPr>
              <a:t>atau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ramah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lingkungan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erat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kaitannya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err="1">
                <a:solidFill>
                  <a:schemeClr val="bg1"/>
                </a:solidFill>
              </a:rPr>
              <a:t>dengan</a:t>
            </a:r>
            <a:r>
              <a:rPr lang="en-ID" sz="2400">
                <a:solidFill>
                  <a:schemeClr val="bg1"/>
                </a:solidFill>
              </a:rPr>
              <a:t> sumber – sumber energi </a:t>
            </a:r>
            <a:r>
              <a:rPr lang="en-ID" sz="2400" err="1">
                <a:solidFill>
                  <a:schemeClr val="bg1"/>
                </a:solidFill>
              </a:rPr>
              <a:t>seperti</a:t>
            </a:r>
            <a:r>
              <a:rPr lang="en-ID" sz="2400">
                <a:solidFill>
                  <a:schemeClr val="bg1"/>
                </a:solidFill>
              </a:rPr>
              <a:t> air, udara, dan matahari, yang mana keberadaannya harus di</a:t>
            </a: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pertahankan </a:t>
            </a:r>
            <a:r>
              <a:rPr lang="en-ID" sz="2400">
                <a:solidFill>
                  <a:schemeClr val="bg1"/>
                </a:solidFill>
              </a:rPr>
              <a:t>dan </a:t>
            </a:r>
            <a:r>
              <a:rPr lang="en-ID" sz="2400" dirty="0" err="1">
                <a:solidFill>
                  <a:schemeClr val="bg1"/>
                </a:solidFill>
              </a:rPr>
              <a:t>digunakan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secara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efisien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07DBC2-3A3D-8337-A6C3-C509E5E1BD33}"/>
              </a:ext>
            </a:extLst>
          </p:cNvPr>
          <p:cNvSpPr txBox="1"/>
          <p:nvPr/>
        </p:nvSpPr>
        <p:spPr>
          <a:xfrm>
            <a:off x="436098" y="243076"/>
            <a:ext cx="11169748" cy="107721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Pembangunan Ekologi bagian dari upaya  Sustainable City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A</a:t>
            </a:r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rchitecture Sustainable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82A8D-7E85-9705-35ED-97AB556F592C}"/>
              </a:ext>
            </a:extLst>
          </p:cNvPr>
          <p:cNvSpPr txBox="1"/>
          <p:nvPr/>
        </p:nvSpPr>
        <p:spPr>
          <a:xfrm>
            <a:off x="2526390" y="3425699"/>
            <a:ext cx="6989164" cy="166199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Green Building </a:t>
            </a:r>
            <a:r>
              <a:rPr lang="en-ID" sz="2400" dirty="0" err="1">
                <a:solidFill>
                  <a:schemeClr val="bg1"/>
                </a:solidFill>
              </a:rPr>
              <a:t>atau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ramah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lingkungan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erat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err="1">
                <a:solidFill>
                  <a:schemeClr val="bg1"/>
                </a:solidFill>
              </a:rPr>
              <a:t>kaitannya</a:t>
            </a:r>
            <a:r>
              <a:rPr lang="en-ID" sz="2400">
                <a:solidFill>
                  <a:schemeClr val="bg1"/>
                </a:solidFill>
              </a:rPr>
              <a:t> dengan </a:t>
            </a:r>
            <a:r>
              <a:rPr kumimoji="0" lang="en-ID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arsitektur ekologis yang</a:t>
            </a:r>
            <a:br>
              <a:rPr kumimoji="0" lang="en-ID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ID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menghasilkan keselarasan antara manusia dengan lingkungan alamnya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36CE8A-4C3F-ED60-E00E-BBA2A60D2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/>
          <a:stretch/>
        </p:blipFill>
        <p:spPr>
          <a:xfrm>
            <a:off x="3143250" y="0"/>
            <a:ext cx="9068028" cy="685799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F0F057D-D471-7FFD-E5EC-8A47D20FF0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388441"/>
            <a:ext cx="3143250" cy="408111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Green Building </a:t>
            </a:r>
            <a:r>
              <a:rPr lang="en-ID" sz="2400" dirty="0" err="1">
                <a:solidFill>
                  <a:schemeClr val="bg1"/>
                </a:solidFill>
              </a:rPr>
              <a:t>mengandung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tiga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hal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penting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yakni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arenBoth"/>
            </a:pPr>
            <a:r>
              <a:rPr lang="en-ID" sz="2400" dirty="0" err="1">
                <a:solidFill>
                  <a:schemeClr val="bg1"/>
                </a:solidFill>
              </a:rPr>
              <a:t>efisiensi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penggunaan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energi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seperti</a:t>
            </a:r>
            <a:r>
              <a:rPr lang="en-ID" sz="2400" dirty="0">
                <a:solidFill>
                  <a:schemeClr val="bg1"/>
                </a:solidFill>
              </a:rPr>
              <a:t> air, </a:t>
            </a:r>
            <a:r>
              <a:rPr lang="en-ID" sz="2400" dirty="0" err="1">
                <a:solidFill>
                  <a:schemeClr val="bg1"/>
                </a:solidFill>
              </a:rPr>
              <a:t>udara</a:t>
            </a:r>
            <a:r>
              <a:rPr lang="en-ID" sz="2400" dirty="0">
                <a:solidFill>
                  <a:schemeClr val="bg1"/>
                </a:solidFill>
              </a:rPr>
              <a:t> , </a:t>
            </a:r>
            <a:r>
              <a:rPr lang="en-ID" sz="2400" dirty="0" err="1">
                <a:solidFill>
                  <a:schemeClr val="bg1"/>
                </a:solidFill>
              </a:rPr>
              <a:t>maupun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sumber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alam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lainnya</a:t>
            </a:r>
            <a:endParaRPr lang="en-ID" sz="24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r>
              <a:rPr lang="en-ID" sz="2400">
                <a:solidFill>
                  <a:schemeClr val="bg1"/>
                </a:solidFill>
              </a:rPr>
              <a:t>mencegah </a:t>
            </a:r>
            <a:r>
              <a:rPr lang="en-ID" sz="2400" dirty="0" err="1">
                <a:solidFill>
                  <a:schemeClr val="bg1"/>
                </a:solidFill>
              </a:rPr>
              <a:t>supaya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penghuninya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tetap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sehat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>
                <a:solidFill>
                  <a:schemeClr val="bg1"/>
                </a:solidFill>
              </a:rPr>
              <a:t>dan produktif </a:t>
            </a:r>
            <a:endParaRPr lang="en-ID" sz="2400" dirty="0">
              <a:solidFill>
                <a:schemeClr val="bg1"/>
              </a:solidFill>
            </a:endParaRPr>
          </a:p>
          <a:p>
            <a:pPr marL="457200" indent="-457200">
              <a:buAutoNum type="arabicParenBoth"/>
            </a:pPr>
            <a:r>
              <a:rPr lang="en-ID" sz="2400" dirty="0" err="1">
                <a:solidFill>
                  <a:schemeClr val="bg1"/>
                </a:solidFill>
              </a:rPr>
              <a:t>mengurangi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limbah</a:t>
            </a:r>
            <a:r>
              <a:rPr lang="en-ID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0735C5-6AF1-A960-5E3D-1CA26A829D35}"/>
              </a:ext>
            </a:extLst>
          </p:cNvPr>
          <p:cNvSpPr/>
          <p:nvPr/>
        </p:nvSpPr>
        <p:spPr>
          <a:xfrm>
            <a:off x="0" y="0"/>
            <a:ext cx="3143250" cy="14911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036A3-44B0-000E-713C-74367BAE67E0}"/>
              </a:ext>
            </a:extLst>
          </p:cNvPr>
          <p:cNvSpPr/>
          <p:nvPr/>
        </p:nvSpPr>
        <p:spPr>
          <a:xfrm>
            <a:off x="0" y="5469559"/>
            <a:ext cx="3143250" cy="138844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C7A63-C0FF-46F8-44E2-A84BBF4D5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441" cy="6858000"/>
          </a:xfr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290153E8-D97E-0A5A-672F-DD3C715FEFFF}"/>
              </a:ext>
            </a:extLst>
          </p:cNvPr>
          <p:cNvSpPr txBox="1">
            <a:spLocks/>
          </p:cNvSpPr>
          <p:nvPr/>
        </p:nvSpPr>
        <p:spPr>
          <a:xfrm>
            <a:off x="1333633" y="1468001"/>
            <a:ext cx="3597639" cy="42267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ID" sz="28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MENURUT PERATURAN MENTERI NEGARA LINGKUNGAN HIDUP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ID" sz="28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NOMOR 08 TAHUN 2010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ID" sz="28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TENTANG  KRITERIA DAN SERTIFIKASI BANGUNAN RAMAH LINGKUNGAN MENTERI NEGARA LINGKUNGAN 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1FDDC7B2-385F-743B-DF8B-833AC2DB2A85}"/>
              </a:ext>
            </a:extLst>
          </p:cNvPr>
          <p:cNvSpPr txBox="1">
            <a:spLocks/>
          </p:cNvSpPr>
          <p:nvPr/>
        </p:nvSpPr>
        <p:spPr>
          <a:xfrm>
            <a:off x="6606665" y="1468001"/>
            <a:ext cx="3620623" cy="40985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ID" sz="28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Sebagai Upaya pemerintah untuk turut mendukung pelestarian lingkungan , dan menjaga keselarasan manusia, bangunan, dan lingkungan,</a:t>
            </a:r>
          </a:p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ID" sz="28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 Salah satunya membuat regulasi pada Bangunan Gedung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151E699-B279-7BA2-09E5-0A09A8B1CF22}"/>
              </a:ext>
            </a:extLst>
          </p:cNvPr>
          <p:cNvSpPr/>
          <p:nvPr/>
        </p:nvSpPr>
        <p:spPr>
          <a:xfrm>
            <a:off x="5233188" y="2827606"/>
            <a:ext cx="1139483" cy="11254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5482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CB92-B0CD-C8B5-9831-2D3BBB8D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2558-58C2-B2B9-F16D-B266F00EC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32EE2-CE87-7490-A190-19B2614CD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21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A0DE60-901A-D590-36D4-84F1D8DAE8C2}"/>
              </a:ext>
            </a:extLst>
          </p:cNvPr>
          <p:cNvSpPr txBox="1"/>
          <p:nvPr/>
        </p:nvSpPr>
        <p:spPr>
          <a:xfrm>
            <a:off x="1111348" y="227494"/>
            <a:ext cx="10242452" cy="637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 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KRITERIA BANGUNAN RAMAH LINGKUNGAN</a:t>
            </a:r>
            <a:endParaRPr kumimoji="0" lang="en-ID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Pasal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Bangunan dapat dikategorikan sebagai bangunan ramah lingkungan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apabila memenuhi kriteria antara lain: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a. menggunakan material bangunan yang ramah lingkungan yang 	 	    	    antara lain meliputi: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1. material bangunan yang bersertifikat eco-label;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2. material bangunan lokal.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b. terdapat fasilitas, sarana, dan prasarana untuk konservasi sumber 	     	    daya air dalam bangunan gedung antara lain: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1. mempunyai sistem pemanfaatan air yang dapat dikuantifikasi;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2. menggunakan sumber air yang memperhatikan konservasi 	 	         	          sumber daya 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3. mempunyai sistem pemanfaatan air hujan.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6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1674-DF80-42F0-872A-5B8FAE14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037F0-4041-097E-4B80-E8017E22F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DF624D-6949-3515-0393-B457646F8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0A098-5528-38B0-24B3-28F371E80449}"/>
              </a:ext>
            </a:extLst>
          </p:cNvPr>
          <p:cNvSpPr txBox="1"/>
          <p:nvPr/>
        </p:nvSpPr>
        <p:spPr>
          <a:xfrm>
            <a:off x="1269167" y="1210138"/>
            <a:ext cx="9653666" cy="230832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fasilitas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prasarana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konservasi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diversifikasi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400" dirty="0">
                <a:solidFill>
                  <a:prstClr val="white"/>
                </a:solidFill>
                <a:latin typeface="Calibri" panose="020F0502020204030204"/>
              </a:rPr>
              <a:t>    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menggunakan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sumber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alternatif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terbarukan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emisi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400" dirty="0">
                <a:solidFill>
                  <a:prstClr val="white"/>
                </a:solidFill>
                <a:latin typeface="Calibri" panose="020F0502020204030204"/>
              </a:rPr>
              <a:t>        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rumah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kaca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2.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menggunakan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pencahayaan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pengkondisian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buatan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yang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79E35-EF3E-74EB-2A7B-CB7CF11F7452}"/>
              </a:ext>
            </a:extLst>
          </p:cNvPr>
          <p:cNvSpPr txBox="1"/>
          <p:nvPr/>
        </p:nvSpPr>
        <p:spPr>
          <a:xfrm>
            <a:off x="1269167" y="3878216"/>
            <a:ext cx="9653666" cy="193899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</a:rPr>
              <a:t>d. </a:t>
            </a:r>
            <a:r>
              <a:rPr lang="en-ID" sz="2400" dirty="0" err="1">
                <a:solidFill>
                  <a:schemeClr val="bg1"/>
                </a:solidFill>
              </a:rPr>
              <a:t>menggunakan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bukan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perusak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ozon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dalam</a:t>
            </a:r>
            <a:r>
              <a:rPr lang="en-ID" sz="2400" dirty="0">
                <a:solidFill>
                  <a:schemeClr val="bg1"/>
                </a:solidFill>
              </a:rPr>
              <a:t> 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   	</a:t>
            </a:r>
            <a:r>
              <a:rPr lang="en-ID" sz="2400" dirty="0" err="1">
                <a:solidFill>
                  <a:schemeClr val="bg1"/>
                </a:solidFill>
              </a:rPr>
              <a:t>gedung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antara</a:t>
            </a:r>
            <a:r>
              <a:rPr lang="en-ID" sz="2400" dirty="0">
                <a:solidFill>
                  <a:schemeClr val="bg1"/>
                </a:solidFill>
              </a:rPr>
              <a:t> lain:</a:t>
            </a:r>
          </a:p>
          <a:p>
            <a:r>
              <a:rPr lang="en-ID" sz="2400" dirty="0">
                <a:solidFill>
                  <a:schemeClr val="bg1"/>
                </a:solidFill>
              </a:rPr>
              <a:t>    1. </a:t>
            </a:r>
            <a:r>
              <a:rPr lang="en-ID" sz="2400" dirty="0" err="1">
                <a:solidFill>
                  <a:schemeClr val="bg1"/>
                </a:solidFill>
              </a:rPr>
              <a:t>Refrigeran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untuk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pendingin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udara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bukan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perusak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ozon</a:t>
            </a:r>
            <a:endParaRPr lang="en-ID" sz="2400" dirty="0">
              <a:solidFill>
                <a:schemeClr val="bg1"/>
              </a:solidFill>
            </a:endParaRPr>
          </a:p>
          <a:p>
            <a:r>
              <a:rPr lang="en-ID" sz="2400" dirty="0">
                <a:solidFill>
                  <a:schemeClr val="bg1"/>
                </a:solidFill>
              </a:rPr>
              <a:t>    2. </a:t>
            </a:r>
            <a:r>
              <a:rPr lang="en-ID" sz="2400" dirty="0" err="1">
                <a:solidFill>
                  <a:schemeClr val="bg1"/>
                </a:solidFill>
              </a:rPr>
              <a:t>melengkapi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gedung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dengan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peralatan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pemadam</a:t>
            </a:r>
            <a:r>
              <a:rPr lang="en-ID" sz="2400" dirty="0">
                <a:solidFill>
                  <a:schemeClr val="bg1"/>
                </a:solidFill>
              </a:rPr>
              <a:t>  	 	        	</a:t>
            </a:r>
            <a:r>
              <a:rPr lang="en-ID" sz="2400" dirty="0" err="1">
                <a:solidFill>
                  <a:schemeClr val="bg1"/>
                </a:solidFill>
              </a:rPr>
              <a:t>kebakaran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bukan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perusak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ozon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195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1674-DF80-42F0-872A-5B8FAE14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037F0-4041-097E-4B80-E8017E22F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DF624D-6949-3515-0393-B457646F8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0"/>
            <a:ext cx="12192000" cy="6821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D1AFA-EB65-C0E4-DD11-01675996BEA8}"/>
              </a:ext>
            </a:extLst>
          </p:cNvPr>
          <p:cNvSpPr txBox="1"/>
          <p:nvPr/>
        </p:nvSpPr>
        <p:spPr>
          <a:xfrm>
            <a:off x="1150784" y="513364"/>
            <a:ext cx="9809813" cy="590007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fasilitas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pemilahan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sampah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memperhatikan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kesehatan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bagi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penghuni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lain: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pengelolaan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sirkulasi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bersih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2.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memaksimalkan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penggunaan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sinar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matahari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Terdapat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fasilitas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prasarana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pengelolaan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tapak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berkelanjutan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antara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lain: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Melengkapi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gedung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ruang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terbuka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hijau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sebagai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konservasi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hayati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resapan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air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hujan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lahan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parkir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2.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Mempertimbangkan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variabilitas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iklim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perubahan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iklim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3.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Mempunyai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perencanaan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pengelolaan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gedung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sesuai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	tata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ruang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4.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Menjalankan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pengelolaan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gedung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sesuai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perencanaan</a:t>
            </a:r>
            <a:r>
              <a: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	dan/</a:t>
            </a:r>
            <a:r>
              <a:rPr kumimoji="0" lang="en-ID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4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1674-DF80-42F0-872A-5B8FAE14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9" name="Content Placeholder 8" descr="Single gear">
            <a:extLst>
              <a:ext uri="{FF2B5EF4-FFF2-40B4-BE49-F238E27FC236}">
                <a16:creationId xmlns:a16="http://schemas.microsoft.com/office/drawing/2014/main" id="{F3FB002A-2A82-9C71-DD41-6A65C6DF9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8DF624D-6949-3515-0393-B457646F8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1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37E54-190D-8B18-6447-0D2590EF49C4}"/>
              </a:ext>
            </a:extLst>
          </p:cNvPr>
          <p:cNvSpPr txBox="1"/>
          <p:nvPr/>
        </p:nvSpPr>
        <p:spPr>
          <a:xfrm>
            <a:off x="998806" y="1223890"/>
            <a:ext cx="10354994" cy="464742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</a:rPr>
              <a:t>i</a:t>
            </a:r>
            <a:r>
              <a:rPr lang="en-ID" sz="2400">
                <a:solidFill>
                  <a:schemeClr val="bg1"/>
                </a:solidFill>
              </a:rPr>
              <a:t>. Terdapat </a:t>
            </a:r>
            <a:r>
              <a:rPr lang="en-ID" sz="2400" dirty="0" err="1">
                <a:solidFill>
                  <a:schemeClr val="bg1"/>
                </a:solidFill>
              </a:rPr>
              <a:t>fasilitas</a:t>
            </a:r>
            <a:r>
              <a:rPr lang="en-ID" sz="2400" dirty="0">
                <a:solidFill>
                  <a:schemeClr val="bg1"/>
                </a:solidFill>
              </a:rPr>
              <a:t>, </a:t>
            </a:r>
            <a:r>
              <a:rPr lang="en-ID" sz="2400" dirty="0" err="1">
                <a:solidFill>
                  <a:schemeClr val="bg1"/>
                </a:solidFill>
              </a:rPr>
              <a:t>sarana</a:t>
            </a:r>
            <a:r>
              <a:rPr lang="en-ID" sz="2400" dirty="0">
                <a:solidFill>
                  <a:schemeClr val="bg1"/>
                </a:solidFill>
              </a:rPr>
              <a:t>, dan </a:t>
            </a:r>
            <a:r>
              <a:rPr lang="en-ID" sz="2400" dirty="0" err="1">
                <a:solidFill>
                  <a:schemeClr val="bg1"/>
                </a:solidFill>
              </a:rPr>
              <a:t>prasarana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untuk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mengantisipasi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bencana</a:t>
            </a:r>
            <a:endParaRPr lang="en-ID" sz="2400" dirty="0">
              <a:solidFill>
                <a:schemeClr val="bg1"/>
              </a:solidFill>
            </a:endParaRPr>
          </a:p>
          <a:p>
            <a:r>
              <a:rPr lang="en-ID" sz="2400" dirty="0" err="1">
                <a:solidFill>
                  <a:schemeClr val="bg1"/>
                </a:solidFill>
              </a:rPr>
              <a:t>antara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>
                <a:solidFill>
                  <a:schemeClr val="bg1"/>
                </a:solidFill>
              </a:rPr>
              <a:t>lain: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mempunyai sistem peringatan dini terhadap bencana   dan bencana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yang terkait dengan perubahan iklim seperti: banjir, topan, badai,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longsor dan kenaikan muka air laut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sz="240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Menggunakan material bangunan yang tahan terhadap iklim atau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cuaca ekstrim intensitas hujan yang tinggi, kekeringan dan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temperatur yang meningkat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sz="200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D" sz="2000" dirty="0">
              <a:solidFill>
                <a:schemeClr val="bg1"/>
              </a:solidFill>
            </a:endParaRPr>
          </a:p>
        </p:txBody>
      </p:sp>
      <p:pic>
        <p:nvPicPr>
          <p:cNvPr id="12" name="Graphic 11" descr="Single gear">
            <a:extLst>
              <a:ext uri="{FF2B5EF4-FFF2-40B4-BE49-F238E27FC236}">
                <a16:creationId xmlns:a16="http://schemas.microsoft.com/office/drawing/2014/main" id="{FECAED67-A9EF-98B9-86D2-4F9D9CDC3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1750" y="3476156"/>
            <a:ext cx="570990" cy="570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279CF-7481-C0B9-8BEE-6599DE0E6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66" y="2044317"/>
            <a:ext cx="57307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37E7-CF60-EF99-8EED-96B88F55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46CDE-3D98-4D1F-9658-C578B3239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F0D52E8-0C30-1322-1977-5C9CEA52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031" y="4509"/>
            <a:ext cx="12192000" cy="6825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3D2BA-9D23-3089-3A12-06E21AE422FC}"/>
              </a:ext>
            </a:extLst>
          </p:cNvPr>
          <p:cNvSpPr txBox="1"/>
          <p:nvPr/>
        </p:nvSpPr>
        <p:spPr>
          <a:xfrm>
            <a:off x="1392702" y="1285537"/>
            <a:ext cx="6196818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Green Building menggunakan prinsip sirkular yaitu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sumber daya tidak terbuang percuma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B9693-9FF4-0247-BB64-165DA50240D3}"/>
              </a:ext>
            </a:extLst>
          </p:cNvPr>
          <p:cNvSpPr txBox="1"/>
          <p:nvPr/>
        </p:nvSpPr>
        <p:spPr>
          <a:xfrm>
            <a:off x="1392702" y="472767"/>
            <a:ext cx="9720775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kumimoji="0" lang="en-ID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SUSTAINABLE DEVELOPMENT GOALs (SDGs) </a:t>
            </a:r>
            <a:endParaRPr lang="en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B156A2-6E71-62A5-813D-E9721FFBFFB0}"/>
              </a:ext>
            </a:extLst>
          </p:cNvPr>
          <p:cNvSpPr/>
          <p:nvPr/>
        </p:nvSpPr>
        <p:spPr>
          <a:xfrm>
            <a:off x="7758334" y="2748412"/>
            <a:ext cx="2342269" cy="18587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Efisiensi/</a:t>
            </a:r>
          </a:p>
          <a:p>
            <a:pPr algn="ctr"/>
            <a:r>
              <a:rPr lang="en-US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Penghematan</a:t>
            </a:r>
            <a:endParaRPr lang="en-ID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D0CE4F-C206-6FCE-8675-0414D3A5DEE5}"/>
              </a:ext>
            </a:extLst>
          </p:cNvPr>
          <p:cNvSpPr/>
          <p:nvPr/>
        </p:nvSpPr>
        <p:spPr>
          <a:xfrm>
            <a:off x="7765365" y="4742079"/>
            <a:ext cx="2208629" cy="18587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Pemanfaatan Kembali</a:t>
            </a:r>
            <a:endParaRPr lang="en-ID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E55A21-2325-B6A1-C119-F3ADB2005854}"/>
              </a:ext>
            </a:extLst>
          </p:cNvPr>
          <p:cNvSpPr/>
          <p:nvPr/>
        </p:nvSpPr>
        <p:spPr>
          <a:xfrm>
            <a:off x="3400864" y="3321827"/>
            <a:ext cx="2852225" cy="23342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sumber daya tidak terbuang percuma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6821ACD-4C60-1ADD-EEC1-11D36C7779F4}"/>
              </a:ext>
            </a:extLst>
          </p:cNvPr>
          <p:cNvSpPr/>
          <p:nvPr/>
        </p:nvSpPr>
        <p:spPr>
          <a:xfrm rot="20446012">
            <a:off x="6461184" y="3321130"/>
            <a:ext cx="1132449" cy="9375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D2EC71E-7736-5871-15F6-369226D5AC1E}"/>
              </a:ext>
            </a:extLst>
          </p:cNvPr>
          <p:cNvSpPr/>
          <p:nvPr/>
        </p:nvSpPr>
        <p:spPr>
          <a:xfrm rot="1593991">
            <a:off x="6384383" y="4571506"/>
            <a:ext cx="1132449" cy="9125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0231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D6E3-B790-94A9-ABDC-3D3E018C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B160379-B215-1BA6-36D9-451E35C05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" y="0"/>
            <a:ext cx="12184034" cy="6858000"/>
          </a:xfrm>
        </p:spPr>
      </p:pic>
    </p:spTree>
    <p:extLst>
      <p:ext uri="{BB962C8B-B14F-4D97-AF65-F5344CB8AC3E}">
        <p14:creationId xmlns:p14="http://schemas.microsoft.com/office/powerpoint/2010/main" val="387794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54DE-1F46-99CB-7BF7-A0AA5A59C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86" y="26024"/>
            <a:ext cx="6096000" cy="6857999"/>
          </a:xfrm>
          <a:solidFill>
            <a:srgbClr val="336600"/>
          </a:solidFill>
        </p:spPr>
        <p:txBody>
          <a:bodyPr>
            <a:normAutofit/>
          </a:bodyPr>
          <a:lstStyle/>
          <a:p>
            <a:endParaRPr lang="en-ID" sz="2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41A07-874D-3B3E-5D41-FBCE517C9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626" y="449704"/>
            <a:ext cx="5066676" cy="1798821"/>
          </a:xfrm>
        </p:spPr>
        <p:txBody>
          <a:bodyPr/>
          <a:lstStyle/>
          <a:p>
            <a:pPr algn="l"/>
            <a:r>
              <a:rPr lang="en-ID" dirty="0" err="1">
                <a:solidFill>
                  <a:schemeClr val="bg1"/>
                </a:solidFill>
              </a:rPr>
              <a:t>Ekologi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didefinisikan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sebagai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ilmu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mempelajari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tentang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hubungan</a:t>
            </a:r>
            <a:r>
              <a:rPr lang="en-ID" dirty="0">
                <a:solidFill>
                  <a:schemeClr val="bg1"/>
                </a:solidFill>
              </a:rPr>
              <a:t> timbal </a:t>
            </a:r>
            <a:r>
              <a:rPr lang="en-ID" dirty="0" err="1">
                <a:solidFill>
                  <a:schemeClr val="bg1"/>
                </a:solidFill>
              </a:rPr>
              <a:t>balik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antara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makhluk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hidup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dengan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lingkungan</a:t>
            </a:r>
            <a:r>
              <a:rPr lang="en-ID" dirty="0">
                <a:solidFill>
                  <a:schemeClr val="bg1"/>
                </a:solidFill>
              </a:rPr>
              <a:t> di </a:t>
            </a:r>
            <a:r>
              <a:rPr lang="en-ID" dirty="0" err="1">
                <a:solidFill>
                  <a:schemeClr val="bg1"/>
                </a:solidFill>
              </a:rPr>
              <a:t>sekitarnya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5FD2-5E9A-0AEA-FB38-22CD4F761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"/>
            <a:ext cx="6096001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2AAAA19-363A-D95D-4D1B-7F17B232AF1B}"/>
              </a:ext>
            </a:extLst>
          </p:cNvPr>
          <p:cNvSpPr txBox="1">
            <a:spLocks/>
          </p:cNvSpPr>
          <p:nvPr/>
        </p:nvSpPr>
        <p:spPr>
          <a:xfrm>
            <a:off x="569626" y="2248525"/>
            <a:ext cx="5066676" cy="1798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Prinsip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utama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arsitektur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ekologis</a:t>
            </a:r>
            <a:b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adalah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menghasilkan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keselarasan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antara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manusia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dengan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lingkungan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alamnya</a:t>
            </a:r>
            <a:endParaRPr lang="en-ID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3EC66-170B-78A6-8F9F-AD85BC0A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78" y="1120494"/>
            <a:ext cx="457240" cy="457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0D512-BBF1-B4D1-BC73-04CC455B6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78" y="5280266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9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E1D3-4C3A-CA33-920F-B4E0C260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E6A632-D39F-B432-F506-072349367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F7A5D-56BA-95AE-1CBB-BA8FA04EAD96}"/>
              </a:ext>
            </a:extLst>
          </p:cNvPr>
          <p:cNvSpPr txBox="1"/>
          <p:nvPr/>
        </p:nvSpPr>
        <p:spPr>
          <a:xfrm>
            <a:off x="703287" y="168272"/>
            <a:ext cx="10650513" cy="698652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Green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Building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menggunakan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prinsip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sirkular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dimana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sumber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daya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tidak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terbuang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percuma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	Memanfaatkan bahan bangunan ramah lingkungan yang 	diperoleh dari alam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Bangunan ramah lingkungan yang memanfaatkan dan 	mengoptimalkan sumber energi alam seperti air dan udara dan 	matahari.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Melengkapi bangunan gedung dengan sistem pemanfaatan 	kembali air limbah domestik hasil pengolahan pada bangunan 	gedung fungsi usaha dan fungsi khusus.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EA023-0391-5B59-4C63-D9E9350BF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5" y="1858959"/>
            <a:ext cx="573074" cy="573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140DA-1F27-283C-1959-9D88F1D64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5" y="3178575"/>
            <a:ext cx="573074" cy="573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DEFACA-6B91-0FA7-5C23-C0BA343B3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11" y="4937811"/>
            <a:ext cx="573074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BB00F0-B8FE-2427-2B93-F6864618E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3129756"/>
            <a:ext cx="2619375" cy="1743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D5F7B-5336-B36F-6354-C6E4FD0BCAF8}"/>
              </a:ext>
            </a:extLst>
          </p:cNvPr>
          <p:cNvSpPr txBox="1"/>
          <p:nvPr/>
        </p:nvSpPr>
        <p:spPr>
          <a:xfrm>
            <a:off x="586443" y="550852"/>
            <a:ext cx="11073174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Memanfaatkan Bahan Bangunan Ramah Lingkungan Yang 	Diperoleh Dari Alam </a:t>
            </a:r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62798-9D72-D156-4202-FB85757D3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3" y="1876415"/>
            <a:ext cx="3471351" cy="2996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72A2E5-21AF-E6C6-BD1B-7C0C6A772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93" y="1876415"/>
            <a:ext cx="3610415" cy="2996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6BD0A-6D70-53AA-42A3-27A89D433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8" t="9600" r="9009" b="8276"/>
          <a:stretch/>
        </p:blipFill>
        <p:spPr>
          <a:xfrm>
            <a:off x="8157575" y="1876415"/>
            <a:ext cx="3471351" cy="3911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5F0E16-EC4C-6BFA-2338-AC270B8F2409}"/>
              </a:ext>
            </a:extLst>
          </p:cNvPr>
          <p:cNvSpPr txBox="1"/>
          <p:nvPr/>
        </p:nvSpPr>
        <p:spPr>
          <a:xfrm>
            <a:off x="504459" y="4997844"/>
            <a:ext cx="7653116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Bangunan Bahan Bambu                                  Bangunan Bahan Botol Bekas</a:t>
            </a:r>
            <a:endParaRPr lang="en-ID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C8A039-ADFB-29AE-0DD1-49349DDC9C2A}"/>
              </a:ext>
            </a:extLst>
          </p:cNvPr>
          <p:cNvSpPr txBox="1"/>
          <p:nvPr/>
        </p:nvSpPr>
        <p:spPr>
          <a:xfrm>
            <a:off x="8157574" y="5756839"/>
            <a:ext cx="3502043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  Bangunan Bahan Kayu</a:t>
            </a:r>
            <a:endParaRPr lang="en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7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B2EF-74C6-A85D-0ADD-AF0204E2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1AF4-657B-F269-1C59-36DAAFDB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43B98D-DEAA-213A-E351-66660539A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25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34EE8-2EAB-6EC5-E9CE-D776A8D1558B}"/>
              </a:ext>
            </a:extLst>
          </p:cNvPr>
          <p:cNvSpPr txBox="1"/>
          <p:nvPr/>
        </p:nvSpPr>
        <p:spPr>
          <a:xfrm>
            <a:off x="509954" y="280901"/>
            <a:ext cx="11172091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 ramah lingkungan yang memanfaatkan dan 	mengoptimalkan sumber energi alam seperti air dan udara dan matahari.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AA7802-2B23-7AB0-9C5D-9274B3F6AEE2}"/>
              </a:ext>
            </a:extLst>
          </p:cNvPr>
          <p:cNvSpPr txBox="1">
            <a:spLocks/>
          </p:cNvSpPr>
          <p:nvPr/>
        </p:nvSpPr>
        <p:spPr>
          <a:xfrm>
            <a:off x="2410088" y="1361848"/>
            <a:ext cx="7047914" cy="516987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ECB169B-3861-CF5E-55DE-80298CD3E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98" y="1543981"/>
            <a:ext cx="2995697" cy="2108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F39FE-9DC1-B82C-4B73-39DC7C954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88" y="1543982"/>
            <a:ext cx="3105150" cy="210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329AB9-41BE-2608-E6CA-2C6E6EAED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45" y="3901691"/>
            <a:ext cx="2966450" cy="2275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01D040-7DF2-059D-6C66-9E78DEF9D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72" y="3901692"/>
            <a:ext cx="3148966" cy="22752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3FF3A-6437-491F-CF21-AE06C10937F4}"/>
              </a:ext>
            </a:extLst>
          </p:cNvPr>
          <p:cNvSpPr/>
          <p:nvPr/>
        </p:nvSpPr>
        <p:spPr>
          <a:xfrm>
            <a:off x="6013588" y="5866228"/>
            <a:ext cx="612295" cy="1969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371E9-D847-ACF6-662C-47C80E3F3A7C}"/>
              </a:ext>
            </a:extLst>
          </p:cNvPr>
          <p:cNvSpPr/>
          <p:nvPr/>
        </p:nvSpPr>
        <p:spPr>
          <a:xfrm>
            <a:off x="8285871" y="5866228"/>
            <a:ext cx="612295" cy="1969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764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638F-40CC-3FB9-A9C2-3FBB8FFD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F3D46E-19CC-A548-141C-DEFC74DC4BF5}"/>
              </a:ext>
            </a:extLst>
          </p:cNvPr>
          <p:cNvSpPr txBox="1"/>
          <p:nvPr/>
        </p:nvSpPr>
        <p:spPr>
          <a:xfrm>
            <a:off x="427892" y="342777"/>
            <a:ext cx="11336215" cy="18158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Melengkapi bangunan gedung dengan sistem pemanfaatan kembali air limbah domestik hasil pengolahan pada bangunan gedung fungsi usaha dan fungsi khusus.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F58ED-A894-BA6C-2871-75B5B8B77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2" y="2335087"/>
            <a:ext cx="4523935" cy="415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111DA-DF77-4B6D-B841-76C90B7CF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98" y="2375677"/>
            <a:ext cx="3704223" cy="413954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1726B-B49A-C774-C6B1-0B4B28CA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732" y="2375677"/>
            <a:ext cx="2619375" cy="202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B7482-1197-DE8E-EE6A-BCDEB8B3E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32" y="4511029"/>
            <a:ext cx="2619375" cy="19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0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A113A-BE1B-DCA5-6A69-4BB5890F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BF9A83D-9EBC-3418-21DB-E6335E7E3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2535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396D3-99DE-3105-A7D9-F14D057A4A36}"/>
              </a:ext>
            </a:extLst>
          </p:cNvPr>
          <p:cNvSpPr txBox="1"/>
          <p:nvPr/>
        </p:nvSpPr>
        <p:spPr>
          <a:xfrm>
            <a:off x="4765624" y="1167468"/>
            <a:ext cx="3099216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TERIMAKASIH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6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C41A07-874D-3B3E-5D41-FBCE517C9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5FD2-5E9A-0AEA-FB38-22CD4F761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01E93-1B6E-B198-D545-75C25CDE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15" y="3229078"/>
            <a:ext cx="457240" cy="4572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3E7ED16-2704-CF13-F7C9-45E63357BCC0}"/>
              </a:ext>
            </a:extLst>
          </p:cNvPr>
          <p:cNvSpPr txBox="1">
            <a:spLocks/>
          </p:cNvSpPr>
          <p:nvPr/>
        </p:nvSpPr>
        <p:spPr>
          <a:xfrm>
            <a:off x="1800665" y="2824270"/>
            <a:ext cx="8512568" cy="2591791"/>
          </a:xfrm>
          <a:prstGeom prst="rect">
            <a:avLst/>
          </a:prstGeom>
          <a:solidFill>
            <a:srgbClr val="33660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Arsitektur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ekologis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menekankan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pada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konsep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ekosistem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,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yaitu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komponen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lingkungan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hidup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harus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dilihat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secara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terpadu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sebagai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komponen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yang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berkaitan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dan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saling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bergantung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antara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satu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dengan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yang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lainnya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dalam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D" sz="2800" dirty="0" err="1">
                <a:solidFill>
                  <a:prstClr val="white"/>
                </a:solidFill>
                <a:latin typeface="Calibri Light" panose="020F0302020204030204"/>
              </a:rPr>
              <a:t>suatu</a:t>
            </a:r>
            <a:r>
              <a:rPr lang="en-ID" sz="2800" dirty="0">
                <a:solidFill>
                  <a:prstClr val="white"/>
                </a:solidFill>
                <a:latin typeface="Calibri Light" panose="020F0302020204030204"/>
              </a:rPr>
              <a:t> system</a:t>
            </a:r>
          </a:p>
          <a:p>
            <a:pPr algn="l"/>
            <a:endParaRPr lang="en-ID" sz="2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1DF15-BA90-0081-3B34-32C711ECC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15" y="2611575"/>
            <a:ext cx="457240" cy="457240"/>
          </a:xfrm>
          <a:prstGeom prst="rect">
            <a:avLst/>
          </a:prstGeom>
        </p:spPr>
      </p:pic>
      <p:pic>
        <p:nvPicPr>
          <p:cNvPr id="8" name="Graphic 7" descr="Single gear">
            <a:extLst>
              <a:ext uri="{FF2B5EF4-FFF2-40B4-BE49-F238E27FC236}">
                <a16:creationId xmlns:a16="http://schemas.microsoft.com/office/drawing/2014/main" id="{1F0FF9C4-5D95-5ED8-1044-1A0FFAD53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0675" y="259567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0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C41A07-874D-3B3E-5D41-FBCE517C9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5FD2-5E9A-0AEA-FB38-22CD4F761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07E9B-975F-BCEB-8D90-D41070402C9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734518"/>
            <a:ext cx="9144000" cy="2648762"/>
          </a:xfrm>
          <a:prstGeom prst="rect">
            <a:avLst/>
          </a:prstGeom>
          <a:solidFill>
            <a:srgbClr val="33660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bg1"/>
                </a:solidFill>
              </a:rPr>
              <a:t>                                 Tujuan Arsitektur Ekologis</a:t>
            </a:r>
            <a:br>
              <a:rPr lang="en-US" sz="2800">
                <a:solidFill>
                  <a:schemeClr val="bg1"/>
                </a:solidFill>
              </a:rPr>
            </a:b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 Menciptakan </a:t>
            </a:r>
            <a:r>
              <a:rPr lang="en-US" sz="2800" err="1">
                <a:solidFill>
                  <a:schemeClr val="bg1"/>
                </a:solidFill>
              </a:rPr>
              <a:t>lingkungan</a:t>
            </a:r>
            <a:r>
              <a:rPr lang="en-US" sz="2800">
                <a:solidFill>
                  <a:schemeClr val="bg1"/>
                </a:solidFill>
              </a:rPr>
              <a:t> :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	lebih </a:t>
            </a:r>
            <a:r>
              <a:rPr lang="en-US" sz="2800" dirty="0" err="1">
                <a:solidFill>
                  <a:schemeClr val="bg1"/>
                </a:solidFill>
              </a:rPr>
              <a:t>sedikit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mengkonsumsi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kekayaan alam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           lebih </a:t>
            </a:r>
            <a:r>
              <a:rPr lang="en-US" sz="2800" err="1">
                <a:solidFill>
                  <a:schemeClr val="bg1"/>
                </a:solidFill>
              </a:rPr>
              <a:t>banyak</a:t>
            </a:r>
            <a:r>
              <a:rPr lang="en-US" sz="2800">
                <a:solidFill>
                  <a:schemeClr val="bg1"/>
                </a:solidFill>
              </a:rPr>
              <a:t> menghasilkan </a:t>
            </a:r>
            <a:r>
              <a:rPr lang="en-US" sz="2800" dirty="0" err="1">
                <a:solidFill>
                  <a:schemeClr val="bg1"/>
                </a:solidFill>
              </a:rPr>
              <a:t>kekayaan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alam</a:t>
            </a:r>
            <a:r>
              <a:rPr lang="en-US" sz="2800">
                <a:solidFill>
                  <a:schemeClr val="bg1"/>
                </a:solidFill>
              </a:rPr>
              <a:t> 	meminimalkan </a:t>
            </a:r>
            <a:r>
              <a:rPr lang="en-US" sz="2800" dirty="0" err="1">
                <a:solidFill>
                  <a:schemeClr val="bg1"/>
                </a:solidFill>
              </a:rPr>
              <a:t>perusakan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lingkungan</a:t>
            </a:r>
            <a:endParaRPr lang="en-ID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4E187-2909-DA9D-EC33-1F8A0B31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632" y="505898"/>
            <a:ext cx="457240" cy="457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F1A6F-52DF-42C2-075E-7EE7BE9A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128" y="505898"/>
            <a:ext cx="457240" cy="457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3E3141-5BBA-EB1F-3911-3A24F294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862" y="2572609"/>
            <a:ext cx="457240" cy="457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B8F9-53AC-C1AB-8063-B4D9C2C1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784" y="2229679"/>
            <a:ext cx="457240" cy="457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A46AF-1DCF-0C5A-B8BE-03C08986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05" y="2926040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8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2420-5B66-724D-ABEA-CF5A84D21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9BFFA2-23DE-B0F3-2B89-D5F7EF925ABB}"/>
              </a:ext>
            </a:extLst>
          </p:cNvPr>
          <p:cNvSpPr txBox="1">
            <a:spLocks/>
          </p:cNvSpPr>
          <p:nvPr/>
        </p:nvSpPr>
        <p:spPr>
          <a:xfrm>
            <a:off x="1378634" y="933386"/>
            <a:ext cx="8529864" cy="891444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ID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D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ID" sz="2500" dirty="0">
              <a:solidFill>
                <a:prstClr val="white"/>
              </a:solidFill>
              <a:latin typeface="Calibri Light" panose="020F0302020204030204"/>
            </a:endParaRPr>
          </a:p>
          <a:p>
            <a:r>
              <a:rPr lang="en-ID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lang="en-ID" sz="8800" dirty="0">
                <a:solidFill>
                  <a:prstClr val="white"/>
                </a:solidFill>
                <a:latin typeface="Calibri Light" panose="020F0302020204030204"/>
              </a:rPr>
              <a:t>P</a:t>
            </a:r>
            <a:r>
              <a:rPr lang="sv-SE" sz="8800" dirty="0">
                <a:solidFill>
                  <a:prstClr val="white"/>
                </a:solidFill>
                <a:latin typeface="Calibri Light" panose="020F0302020204030204"/>
              </a:rPr>
              <a:t>erhatian terhadap lingkungan alam dan sumber alam </a:t>
            </a:r>
            <a:br>
              <a:rPr lang="sv-SE" sz="88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8800" dirty="0">
                <a:solidFill>
                  <a:prstClr val="white"/>
                </a:solidFill>
                <a:latin typeface="Calibri Light" panose="020F0302020204030204"/>
              </a:rPr>
              <a:t>	yang terbatas</a:t>
            </a:r>
            <a:br>
              <a:rPr lang="en-ID" sz="8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D" sz="80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br>
              <a:rPr lang="sv-SE" sz="8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80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br>
              <a:rPr lang="sv-SE" sz="80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            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endParaRPr lang="en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A83E8-90A3-0166-4D99-8D456A578420}"/>
              </a:ext>
            </a:extLst>
          </p:cNvPr>
          <p:cNvSpPr txBox="1">
            <a:spLocks/>
          </p:cNvSpPr>
          <p:nvPr/>
        </p:nvSpPr>
        <p:spPr>
          <a:xfrm>
            <a:off x="1378634" y="3301756"/>
            <a:ext cx="8529864" cy="671389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lang="sv-SE" sz="8800" dirty="0">
                <a:solidFill>
                  <a:prstClr val="white"/>
                </a:solidFill>
                <a:latin typeface="Calibri Light" panose="020F0302020204030204"/>
              </a:rPr>
              <a:t>Meminimalkan perusakan lingkungan</a:t>
            </a:r>
            <a:br>
              <a:rPr lang="en-ID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D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            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endParaRPr lang="en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7D0DC8-A806-2AC8-907E-3F8040C07B73}"/>
              </a:ext>
            </a:extLst>
          </p:cNvPr>
          <p:cNvSpPr txBox="1">
            <a:spLocks/>
          </p:cNvSpPr>
          <p:nvPr/>
        </p:nvSpPr>
        <p:spPr>
          <a:xfrm>
            <a:off x="1378634" y="2055812"/>
            <a:ext cx="8529864" cy="977000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kumimoji="0" lang="sv-SE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Penciptaan lingkungan yang lebih sedikit mengkonsumsi</a:t>
            </a:r>
          </a:p>
          <a:p>
            <a:pPr algn="just">
              <a:lnSpc>
                <a:spcPct val="120000"/>
              </a:lnSpc>
            </a:pPr>
            <a:r>
              <a:rPr kumimoji="0" lang="sv-SE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dan lebih banyak menghasilkan kekayaan alam</a:t>
            </a:r>
          </a:p>
          <a:p>
            <a:pPr algn="just"/>
            <a:r>
              <a:rPr lang="sv-SE" sz="5000" dirty="0">
                <a:solidFill>
                  <a:prstClr val="white"/>
                </a:solidFill>
                <a:latin typeface="Calibri Light" panose="020F0302020204030204"/>
              </a:rPr>
              <a:t>   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endParaRPr lang="en-ID" dirty="0"/>
          </a:p>
        </p:txBody>
      </p:sp>
      <p:pic>
        <p:nvPicPr>
          <p:cNvPr id="9" name="Graphic 8" descr="Single gear">
            <a:extLst>
              <a:ext uri="{FF2B5EF4-FFF2-40B4-BE49-F238E27FC236}">
                <a16:creationId xmlns:a16="http://schemas.microsoft.com/office/drawing/2014/main" id="{F073A591-6AFE-EEE9-4215-C0742BE2D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8603" y="1050924"/>
            <a:ext cx="457200" cy="457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9D699F-C762-B001-E6F5-C6B038E30859}"/>
              </a:ext>
            </a:extLst>
          </p:cNvPr>
          <p:cNvSpPr txBox="1">
            <a:spLocks/>
          </p:cNvSpPr>
          <p:nvPr/>
        </p:nvSpPr>
        <p:spPr>
          <a:xfrm>
            <a:off x="1378633" y="4164575"/>
            <a:ext cx="8529863" cy="1078108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           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Olahan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desain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dengan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cara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memperhatikan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aspek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iklim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,</a:t>
            </a:r>
            <a:br>
              <a:rPr lang="es-ES" sz="4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rantai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bahan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, dan masa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pakai</a:t>
            </a:r>
            <a:r>
              <a:rPr lang="es-ES" sz="4000" dirty="0">
                <a:solidFill>
                  <a:prstClr val="white"/>
                </a:solidFill>
                <a:latin typeface="Calibri Light" panose="020F0302020204030204"/>
              </a:rPr>
              <a:t> material </a:t>
            </a:r>
            <a:r>
              <a:rPr lang="es-ES" sz="4000" dirty="0" err="1">
                <a:solidFill>
                  <a:prstClr val="white"/>
                </a:solidFill>
                <a:latin typeface="Calibri Light" panose="020F0302020204030204"/>
              </a:rPr>
              <a:t>bangunan</a:t>
            </a:r>
            <a:br>
              <a:rPr lang="es-ES" sz="2500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endParaRPr lang="en-ID" dirty="0"/>
          </a:p>
        </p:txBody>
      </p:sp>
      <p:pic>
        <p:nvPicPr>
          <p:cNvPr id="11" name="Graphic 10" descr="Single gear">
            <a:extLst>
              <a:ext uri="{FF2B5EF4-FFF2-40B4-BE49-F238E27FC236}">
                <a16:creationId xmlns:a16="http://schemas.microsoft.com/office/drawing/2014/main" id="{644A16E2-FF11-03DD-709E-4DDB15EFD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7714" y="3361716"/>
            <a:ext cx="457200" cy="457200"/>
          </a:xfrm>
          <a:prstGeom prst="rect">
            <a:avLst/>
          </a:prstGeom>
        </p:spPr>
      </p:pic>
      <p:pic>
        <p:nvPicPr>
          <p:cNvPr id="12" name="Graphic 11" descr="Single gear">
            <a:extLst>
              <a:ext uri="{FF2B5EF4-FFF2-40B4-BE49-F238E27FC236}">
                <a16:creationId xmlns:a16="http://schemas.microsoft.com/office/drawing/2014/main" id="{EDC25C1A-803A-5863-4B0D-7E014BC81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1711" y="2353361"/>
            <a:ext cx="457200" cy="457200"/>
          </a:xfrm>
          <a:prstGeom prst="rect">
            <a:avLst/>
          </a:prstGeom>
        </p:spPr>
      </p:pic>
      <p:pic>
        <p:nvPicPr>
          <p:cNvPr id="13" name="Graphic 12" descr="Single gear">
            <a:extLst>
              <a:ext uri="{FF2B5EF4-FFF2-40B4-BE49-F238E27FC236}">
                <a16:creationId xmlns:a16="http://schemas.microsoft.com/office/drawing/2014/main" id="{FF992E55-748E-53DD-E0B8-E6B457E2E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2403" y="4367016"/>
            <a:ext cx="457200" cy="457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93E103-B564-A2C4-43BE-EA0E1BB69B29}"/>
              </a:ext>
            </a:extLst>
          </p:cNvPr>
          <p:cNvSpPr txBox="1">
            <a:spLocks/>
          </p:cNvSpPr>
          <p:nvPr/>
        </p:nvSpPr>
        <p:spPr>
          <a:xfrm>
            <a:off x="1378634" y="5476485"/>
            <a:ext cx="8529862" cy="1100797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          </a:t>
            </a:r>
            <a:br>
              <a:rPr lang="sv-SE" sz="25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sv-SE" sz="2500" dirty="0">
                <a:solidFill>
                  <a:prstClr val="white"/>
                </a:solidFill>
                <a:latin typeface="Calibri Light" panose="020F0302020204030204"/>
              </a:rPr>
              <a:t>   	</a:t>
            </a:r>
            <a:r>
              <a:rPr lang="sv-SE" sz="2600" dirty="0">
                <a:solidFill>
                  <a:prstClr val="white"/>
                </a:solidFill>
                <a:latin typeface="Calibri Light" panose="020F0302020204030204"/>
              </a:rPr>
              <a:t>Arsitektur ekologis memperhatikan siklus yang terjadi di alam 	dengan udara, air, tanah, dan energi sebagai unsur utama yang 	perlu untuk diperhatikan</a:t>
            </a:r>
            <a:endParaRPr lang="en-ID" sz="2600" dirty="0"/>
          </a:p>
        </p:txBody>
      </p:sp>
      <p:pic>
        <p:nvPicPr>
          <p:cNvPr id="15" name="Graphic 14" descr="Single gear">
            <a:extLst>
              <a:ext uri="{FF2B5EF4-FFF2-40B4-BE49-F238E27FC236}">
                <a16:creationId xmlns:a16="http://schemas.microsoft.com/office/drawing/2014/main" id="{12C564F6-F02E-BBC2-A72D-5BBA0289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9508" y="5777499"/>
            <a:ext cx="457200" cy="4572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140278-C374-7103-A04F-BE10FC36B8B9}"/>
              </a:ext>
            </a:extLst>
          </p:cNvPr>
          <p:cNvSpPr txBox="1">
            <a:spLocks/>
          </p:cNvSpPr>
          <p:nvPr/>
        </p:nvSpPr>
        <p:spPr>
          <a:xfrm>
            <a:off x="3417759" y="84407"/>
            <a:ext cx="4167264" cy="760022"/>
          </a:xfrm>
          <a:prstGeom prst="rect">
            <a:avLst/>
          </a:prstGeom>
          <a:solidFill>
            <a:srgbClr val="33330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8800" dirty="0">
                <a:solidFill>
                  <a:prstClr val="white"/>
                </a:solidFill>
                <a:latin typeface="Calibri Light" panose="020F0302020204030204"/>
              </a:rPr>
              <a:t>    </a:t>
            </a:r>
            <a:r>
              <a:rPr lang="en-ID" sz="8800" b="1" dirty="0">
                <a:solidFill>
                  <a:prstClr val="white"/>
                </a:solidFill>
                <a:latin typeface="Calibri Light" panose="020F0302020204030204"/>
              </a:rPr>
              <a:t> CIRI ARSITEKTUR EKOLOGIS</a:t>
            </a:r>
            <a:br>
              <a:rPr lang="en-ID" sz="8800" b="1" dirty="0">
                <a:solidFill>
                  <a:prstClr val="white"/>
                </a:solidFill>
                <a:latin typeface="Calibri Light" panose="020F0302020204030204"/>
              </a:rPr>
            </a:br>
            <a:br>
              <a:rPr lang="en-ID" sz="8800" b="1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ID" sz="2500" dirty="0">
                <a:solidFill>
                  <a:prstClr val="white"/>
                </a:solidFill>
                <a:latin typeface="Calibri Light" panose="020F0302020204030204"/>
              </a:rPr>
              <a:t>	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9654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A845745-665B-7250-03E0-01BC4F38A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058960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1759739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943375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2286341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00708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7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69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89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9159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22312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7CCE97-C6D0-4734-9B1D-301A8F072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50025"/>
              </p:ext>
            </p:extLst>
          </p:nvPr>
        </p:nvGraphicFramePr>
        <p:xfrm>
          <a:off x="2489982" y="1444153"/>
          <a:ext cx="8863818" cy="54138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568818326"/>
                    </a:ext>
                  </a:extLst>
                </a:gridCol>
                <a:gridCol w="7217898">
                  <a:extLst>
                    <a:ext uri="{9D8B030D-6E8A-4147-A177-3AD203B41FA5}">
                      <a16:colId xmlns:a16="http://schemas.microsoft.com/office/drawing/2014/main" val="1637198767"/>
                    </a:ext>
                  </a:extLst>
                </a:gridCol>
              </a:tblGrid>
              <a:tr h="916738">
                <a:tc>
                  <a:txBody>
                    <a:bodyPr/>
                    <a:lstStyle/>
                    <a:p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Asas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Menggunakan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baku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alam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tidak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lebih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cepat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daripada</a:t>
                      </a:r>
                      <a:endParaRPr kumimoji="0" lang="en-ID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alam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mampu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membentuk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penggantinya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523912"/>
                  </a:ext>
                </a:extLst>
              </a:tr>
              <a:tr h="1741802">
                <a:tc>
                  <a:txBody>
                    <a:bodyPr/>
                    <a:lstStyle/>
                    <a:p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Prinsip-Prinsip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Meminimalkan Penggunaan Bahan Baku.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Mengutamakan penggunaan bahan terbarukan dan bahan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yang dapat digunakan kembali.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Meningkatkan efisiensi – membuat lebih banyak dengan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bahan, energi, dan sebagainya lebih sedikit</a:t>
                      </a: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15567"/>
                  </a:ext>
                </a:extLst>
              </a:tr>
              <a:tr h="916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Asas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endParaRPr kumimoji="0" lang="en-ID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Menciptakan sistem yang menggunakan sebanyak mungkin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energi terbarukan.</a:t>
                      </a:r>
                    </a:p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793206"/>
                  </a:ext>
                </a:extLst>
              </a:tr>
              <a:tr h="1466781">
                <a:tc>
                  <a:txBody>
                    <a:bodyPr/>
                    <a:lstStyle/>
                    <a:p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Prinsip-Prinsip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/>
                        <a:t>Menggunakan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energi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surya</a:t>
                      </a:r>
                      <a:r>
                        <a:rPr lang="en-ID" dirty="0"/>
                        <a:t>.</a:t>
                      </a:r>
                    </a:p>
                    <a:p>
                      <a:r>
                        <a:rPr lang="en-ID" dirty="0" err="1"/>
                        <a:t>Menggunakan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energi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dalam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tahap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banyak</a:t>
                      </a:r>
                      <a:r>
                        <a:rPr lang="en-ID" dirty="0"/>
                        <a:t> yang </a:t>
                      </a:r>
                      <a:r>
                        <a:rPr lang="en-ID" dirty="0" err="1"/>
                        <a:t>kecil</a:t>
                      </a:r>
                      <a:r>
                        <a:rPr lang="en-ID" dirty="0"/>
                        <a:t> dan</a:t>
                      </a:r>
                    </a:p>
                    <a:p>
                      <a:r>
                        <a:rPr lang="en-ID" dirty="0" err="1"/>
                        <a:t>bukan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dalam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tahap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besar</a:t>
                      </a:r>
                      <a:r>
                        <a:rPr lang="en-ID" dirty="0"/>
                        <a:t> yang </a:t>
                      </a:r>
                      <a:r>
                        <a:rPr lang="en-ID" dirty="0" err="1"/>
                        <a:t>sedikit</a:t>
                      </a:r>
                      <a:r>
                        <a:rPr lang="en-ID" dirty="0"/>
                        <a:t>.</a:t>
                      </a:r>
                    </a:p>
                    <a:p>
                      <a:r>
                        <a:rPr lang="en-ID" dirty="0" err="1"/>
                        <a:t>Meminimalkan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pemborosan</a:t>
                      </a:r>
                      <a:r>
                        <a:rPr lang="en-ID" dirty="0"/>
                        <a:t>.</a:t>
                      </a:r>
                    </a:p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42837"/>
                  </a:ext>
                </a:extLst>
              </a:tr>
              <a:tr h="371788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29141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F15999-88C7-E1C9-4FF0-34BFE316A6FE}"/>
              </a:ext>
            </a:extLst>
          </p:cNvPr>
          <p:cNvSpPr txBox="1"/>
          <p:nvPr/>
        </p:nvSpPr>
        <p:spPr>
          <a:xfrm>
            <a:off x="2489983" y="797073"/>
            <a:ext cx="8863818" cy="461665"/>
          </a:xfrm>
          <a:prstGeom prst="rect">
            <a:avLst/>
          </a:prstGeom>
          <a:solidFill>
            <a:srgbClr val="5A8B25"/>
          </a:solidFill>
        </p:spPr>
        <p:txBody>
          <a:bodyPr wrap="square">
            <a:spAutoFit/>
          </a:bodyPr>
          <a:lstStyle/>
          <a:p>
            <a:r>
              <a:rPr lang="en-ID" sz="2400">
                <a:solidFill>
                  <a:schemeClr val="bg1"/>
                </a:solidFill>
              </a:rPr>
              <a:t>        Asas </a:t>
            </a:r>
            <a:r>
              <a:rPr lang="en-ID" sz="2400" dirty="0">
                <a:solidFill>
                  <a:schemeClr val="bg1"/>
                </a:solidFill>
              </a:rPr>
              <a:t>dan </a:t>
            </a:r>
            <a:r>
              <a:rPr lang="en-ID" sz="2400" dirty="0" err="1">
                <a:solidFill>
                  <a:schemeClr val="bg1"/>
                </a:solidFill>
              </a:rPr>
              <a:t>Prinsip</a:t>
            </a:r>
            <a:r>
              <a:rPr lang="en-ID" sz="2400" dirty="0">
                <a:solidFill>
                  <a:schemeClr val="bg1"/>
                </a:solidFill>
              </a:rPr>
              <a:t> Pembangunan </a:t>
            </a:r>
            <a:r>
              <a:rPr lang="en-ID" sz="2400" dirty="0" err="1">
                <a:solidFill>
                  <a:schemeClr val="bg1"/>
                </a:solidFill>
              </a:rPr>
              <a:t>Berkelanjutan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Ekologis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2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A845745-665B-7250-03E0-01BC4F38A6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1759739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943375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2286341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00708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7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69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89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3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9159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7CCE97-C6D0-4734-9B1D-301A8F072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35559"/>
              </p:ext>
            </p:extLst>
          </p:nvPr>
        </p:nvGraphicFramePr>
        <p:xfrm>
          <a:off x="2031998" y="719666"/>
          <a:ext cx="9321802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82205">
                  <a:extLst>
                    <a:ext uri="{9D8B030D-6E8A-4147-A177-3AD203B41FA5}">
                      <a16:colId xmlns:a16="http://schemas.microsoft.com/office/drawing/2014/main" val="568818326"/>
                    </a:ext>
                  </a:extLst>
                </a:gridCol>
                <a:gridCol w="6739597">
                  <a:extLst>
                    <a:ext uri="{9D8B030D-6E8A-4147-A177-3AD203B41FA5}">
                      <a16:colId xmlns:a16="http://schemas.microsoft.com/office/drawing/2014/main" val="1637198767"/>
                    </a:ext>
                  </a:extLst>
                </a:gridCol>
              </a:tblGrid>
              <a:tr h="876383">
                <a:tc>
                  <a:txBody>
                    <a:bodyPr/>
                    <a:lstStyle/>
                    <a:p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Asas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Mengizinkan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hasil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sambilan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potongan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sampah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dsb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.)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saja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yang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dapat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dimakan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merupakan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bahan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mentah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untuk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produksi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dirty="0" err="1">
                          <a:solidFill>
                            <a:schemeClr val="tx1"/>
                          </a:solidFill>
                        </a:rPr>
                        <a:t>bahan</a:t>
                      </a:r>
                      <a:r>
                        <a:rPr lang="en-ID" dirty="0">
                          <a:solidFill>
                            <a:schemeClr val="tx1"/>
                          </a:solidFill>
                        </a:rPr>
                        <a:t> lain.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523912"/>
                  </a:ext>
                </a:extLst>
              </a:tr>
              <a:tr h="1157401">
                <a:tc>
                  <a:txBody>
                    <a:bodyPr/>
                    <a:lstStyle/>
                    <a:p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Prinsip-Prinsip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Meniadakan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pecemaran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Menggunakan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organik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dikomposkan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Menggunakan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kembali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mengolah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kembali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bahan-bahan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digunakan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15567"/>
                  </a:ext>
                </a:extLst>
              </a:tr>
              <a:tr h="8763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Asas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</a:t>
                      </a:r>
                      <a:endParaRPr kumimoji="0" lang="en-ID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Meningkatkan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penyesuaian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fungsional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keanekaragaman</a:t>
                      </a:r>
                      <a:endParaRPr kumimoji="0" lang="en-ID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biologis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793206"/>
                  </a:ext>
                </a:extLst>
              </a:tr>
              <a:tr h="1928044">
                <a:tc>
                  <a:txBody>
                    <a:bodyPr/>
                    <a:lstStyle/>
                    <a:p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Prinsip-Prinsip</a:t>
                      </a:r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Memperhatikan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peredaran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rantai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dan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prinsip</a:t>
                      </a:r>
                      <a:endParaRPr kumimoji="0" lang="en-ID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pencegahan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Menyediakan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rantai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pendek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mengalami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perubahan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transformasi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yang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sederhana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Melestarikan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dan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meningkatkan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keanekaragaman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D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biologis</a:t>
                      </a:r>
                      <a:r>
                        <a:rPr kumimoji="0" lang="en-ID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42837"/>
                  </a:ext>
                </a:extLst>
              </a:tr>
              <a:tr h="350553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291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24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2420-5B66-724D-ABEA-CF5A84D21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D5B326AA-3301-F83C-9826-B059D42E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2856" y="1415400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6563C-9607-CF0B-C4F4-E6F0988B0FCE}"/>
              </a:ext>
            </a:extLst>
          </p:cNvPr>
          <p:cNvSpPr txBox="1"/>
          <p:nvPr/>
        </p:nvSpPr>
        <p:spPr>
          <a:xfrm>
            <a:off x="2996784" y="775255"/>
            <a:ext cx="6198432" cy="584775"/>
          </a:xfrm>
          <a:prstGeom prst="rect">
            <a:avLst/>
          </a:prstGeom>
          <a:solidFill>
            <a:srgbClr val="5A8B25"/>
          </a:solidFill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chemeClr val="bg1"/>
                </a:solidFill>
              </a:rPr>
              <a:t>Pedoman</a:t>
            </a:r>
            <a:r>
              <a:rPr lang="en-ID" sz="3200" dirty="0">
                <a:solidFill>
                  <a:schemeClr val="bg1"/>
                </a:solidFill>
              </a:rPr>
              <a:t> Desain </a:t>
            </a:r>
            <a:r>
              <a:rPr lang="en-ID" sz="3200" dirty="0" err="1">
                <a:solidFill>
                  <a:schemeClr val="bg1"/>
                </a:solidFill>
              </a:rPr>
              <a:t>Arsitektur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  <a:r>
              <a:rPr lang="en-ID" sz="3200" dirty="0" err="1">
                <a:solidFill>
                  <a:schemeClr val="bg1"/>
                </a:solidFill>
              </a:rPr>
              <a:t>Ekologis</a:t>
            </a:r>
            <a:r>
              <a:rPr lang="en-ID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BD5F2-2791-6C1B-2A00-4B298614996A}"/>
              </a:ext>
            </a:extLst>
          </p:cNvPr>
          <p:cNvSpPr txBox="1"/>
          <p:nvPr/>
        </p:nvSpPr>
        <p:spPr>
          <a:xfrm>
            <a:off x="1678898" y="1570779"/>
            <a:ext cx="9158991" cy="489364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ID" sz="2400" dirty="0" err="1">
                <a:solidFill>
                  <a:schemeClr val="bg1"/>
                </a:solidFill>
              </a:rPr>
              <a:t>Menciptakan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kawasan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penghijauan</a:t>
            </a:r>
            <a:r>
              <a:rPr lang="en-ID" sz="2400" dirty="0">
                <a:solidFill>
                  <a:schemeClr val="bg1"/>
                </a:solidFill>
              </a:rPr>
              <a:t> di </a:t>
            </a:r>
            <a:r>
              <a:rPr lang="en-ID" sz="2400" dirty="0" err="1">
                <a:solidFill>
                  <a:schemeClr val="bg1"/>
                </a:solidFill>
              </a:rPr>
              <a:t>antara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kawasan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pembangunan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sebagai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paru-paru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hijau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en-ID" sz="2400" dirty="0" err="1">
                <a:solidFill>
                  <a:schemeClr val="bg1"/>
                </a:solidFill>
              </a:rPr>
              <a:t>Memilih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tapak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sebebas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mungkin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dari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gangguan</a:t>
            </a:r>
            <a:r>
              <a:rPr lang="en-ID" sz="2400" dirty="0">
                <a:solidFill>
                  <a:schemeClr val="bg1"/>
                </a:solidFill>
              </a:rPr>
              <a:t>/</a:t>
            </a:r>
            <a:r>
              <a:rPr lang="en-ID" sz="2400" dirty="0" err="1">
                <a:solidFill>
                  <a:schemeClr val="bg1"/>
                </a:solidFill>
              </a:rPr>
              <a:t>radiasi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geobiologis</a:t>
            </a:r>
            <a:r>
              <a:rPr lang="en-ID" sz="2400" dirty="0">
                <a:solidFill>
                  <a:schemeClr val="bg1"/>
                </a:solidFill>
              </a:rPr>
              <a:t> dan </a:t>
            </a:r>
            <a:r>
              <a:rPr lang="en-ID" sz="2400" dirty="0" err="1">
                <a:solidFill>
                  <a:schemeClr val="bg1"/>
                </a:solidFill>
              </a:rPr>
              <a:t>meminimalkan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medan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elektromagnetik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buatan</a:t>
            </a:r>
            <a:endParaRPr lang="en-ID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ID" sz="2400" dirty="0" err="1">
                <a:solidFill>
                  <a:schemeClr val="bg1"/>
                </a:solidFill>
              </a:rPr>
              <a:t>Mempertimbangkan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rantai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dan </a:t>
            </a:r>
            <a:r>
              <a:rPr lang="en-ID" sz="2400" dirty="0" err="1">
                <a:solidFill>
                  <a:schemeClr val="bg1"/>
                </a:solidFill>
              </a:rPr>
              <a:t>menggunakan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alamiah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en-ID" sz="2400" dirty="0" err="1">
                <a:solidFill>
                  <a:schemeClr val="bg1"/>
                </a:solidFill>
              </a:rPr>
              <a:t>Menggunakan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ventilasi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alam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untuk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menyejukkan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udara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dalam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en-ID" sz="2400" dirty="0" err="1">
                <a:solidFill>
                  <a:schemeClr val="bg1"/>
                </a:solidFill>
              </a:rPr>
              <a:t>Menghindari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kelembapan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tanah</a:t>
            </a:r>
            <a:r>
              <a:rPr lang="en-ID" sz="2400" dirty="0">
                <a:solidFill>
                  <a:schemeClr val="bg1"/>
                </a:solidFill>
              </a:rPr>
              <a:t> naik </a:t>
            </a:r>
            <a:r>
              <a:rPr lang="en-ID" sz="2400" dirty="0" err="1">
                <a:solidFill>
                  <a:schemeClr val="bg1"/>
                </a:solidFill>
              </a:rPr>
              <a:t>ke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dalam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konstruksi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dan </a:t>
            </a:r>
            <a:r>
              <a:rPr lang="en-ID" sz="2400" dirty="0" err="1">
                <a:solidFill>
                  <a:schemeClr val="bg1"/>
                </a:solidFill>
              </a:rPr>
              <a:t>memajukan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sistem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bangunan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kering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Memilih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lapisan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permukaan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dinding</a:t>
            </a:r>
            <a:r>
              <a:rPr lang="en-ID" sz="2400" dirty="0">
                <a:solidFill>
                  <a:schemeClr val="bg1"/>
                </a:solidFill>
              </a:rPr>
              <a:t> dan </a:t>
            </a:r>
            <a:r>
              <a:rPr lang="en-ID" sz="2400" dirty="0" err="1">
                <a:solidFill>
                  <a:schemeClr val="bg1"/>
                </a:solidFill>
              </a:rPr>
              <a:t>langit-langit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ruang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mampu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mengalirkan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uap</a:t>
            </a:r>
            <a:r>
              <a:rPr lang="en-ID" sz="2400" dirty="0">
                <a:solidFill>
                  <a:schemeClr val="bg1"/>
                </a:solidFill>
              </a:rPr>
              <a:t> air</a:t>
            </a:r>
          </a:p>
        </p:txBody>
      </p:sp>
    </p:spTree>
    <p:extLst>
      <p:ext uri="{BB962C8B-B14F-4D97-AF65-F5344CB8AC3E}">
        <p14:creationId xmlns:p14="http://schemas.microsoft.com/office/powerpoint/2010/main" val="399032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DC52-8208-873B-032F-34C7CA8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2420-5B66-724D-ABEA-CF5A84D21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C2187-3ABB-A07E-0C9B-24537C4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" y="0"/>
            <a:ext cx="12192001" cy="6858000"/>
          </a:xfrm>
          <a:prstGeom prst="rect">
            <a:avLst/>
          </a:prstGeom>
        </p:spPr>
      </p:pic>
      <p:pic>
        <p:nvPicPr>
          <p:cNvPr id="7" name="Graphic 6" descr="Single gear">
            <a:extLst>
              <a:ext uri="{FF2B5EF4-FFF2-40B4-BE49-F238E27FC236}">
                <a16:creationId xmlns:a16="http://schemas.microsoft.com/office/drawing/2014/main" id="{D5B326AA-3301-F83C-9826-B059D42E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133" y="2262603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6563C-9607-CF0B-C4F4-E6F0988B0FCE}"/>
              </a:ext>
            </a:extLst>
          </p:cNvPr>
          <p:cNvSpPr txBox="1"/>
          <p:nvPr/>
        </p:nvSpPr>
        <p:spPr>
          <a:xfrm>
            <a:off x="1927274" y="775255"/>
            <a:ext cx="8581292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Hubungan Pembangunan Ekologi  dengan  Pengendalian Lingkungan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BD5F2-2791-6C1B-2A00-4B298614996A}"/>
              </a:ext>
            </a:extLst>
          </p:cNvPr>
          <p:cNvSpPr txBox="1"/>
          <p:nvPr/>
        </p:nvSpPr>
        <p:spPr>
          <a:xfrm>
            <a:off x="1650762" y="2262603"/>
            <a:ext cx="9158991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Asas dan Prinsip Pembangunan Ekologi yang mengutamakan keselarasan lingkungan alam, dan menjadi pedoman Pembangunan fisik arsitektural. Sehingga muncul konsep Green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D0A16-3E15-E31C-C594-C5BE6F6110AC}"/>
              </a:ext>
            </a:extLst>
          </p:cNvPr>
          <p:cNvSpPr txBox="1"/>
          <p:nvPr/>
        </p:nvSpPr>
        <p:spPr>
          <a:xfrm>
            <a:off x="1702504" y="3679533"/>
            <a:ext cx="9158991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Asas dan Prinsip Pembangunan Ekologi telah mengambil peran sebagai Pengendali Lingkungan, agar Pembangunan fisik yang dirancang tetap mengutamakan keselarasan lingkungan alam, menjaga pelestarian sumber – sumber alam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21455-5597-D06C-5372-6B7062A9C49B}"/>
              </a:ext>
            </a:extLst>
          </p:cNvPr>
          <p:cNvSpPr txBox="1"/>
          <p:nvPr/>
        </p:nvSpPr>
        <p:spPr>
          <a:xfrm>
            <a:off x="1650761" y="5507693"/>
            <a:ext cx="9158991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>
                <a:solidFill>
                  <a:schemeClr val="bg1"/>
                </a:solidFill>
              </a:rPr>
              <a:t> Pengendalian lingkungan secara langsung turut mendukung sustainable architecture, sebuah </a:t>
            </a:r>
            <a:r>
              <a:rPr kumimoji="0" lang="en-ID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isu global untuk konsep arsitektur berkelanjutan</a:t>
            </a:r>
            <a:endParaRPr lang="en-ID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0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1366</Words>
  <Application>Microsoft Office PowerPoint</Application>
  <PresentationFormat>Widescreen</PresentationFormat>
  <Paragraphs>156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Unicode MS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                                 Tujuan Arsitektur Ekologis       Menciptakan lingkungan :  lebih sedikit mengkonsumsi kekayaan alam              lebih banyak menghasilkan kekayaan alam  meminimalkan perusakan lingkungan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Building mengandung tiga hal penting, yakni  efisiensi penggunaan energi, seperti air, udara , maupun sumber daya alam lainnya mencegah supaya penghuninya tetap sehat dan produktif  mengurangi limbah.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27</cp:revision>
  <dcterms:created xsi:type="dcterms:W3CDTF">2024-07-11T08:36:40Z</dcterms:created>
  <dcterms:modified xsi:type="dcterms:W3CDTF">2024-09-30T00:29:48Z</dcterms:modified>
</cp:coreProperties>
</file>