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9" r:id="rId3"/>
    <p:sldId id="260" r:id="rId4"/>
    <p:sldId id="261" r:id="rId5"/>
    <p:sldId id="279" r:id="rId6"/>
    <p:sldId id="278" r:id="rId7"/>
    <p:sldId id="310" r:id="rId8"/>
    <p:sldId id="289" r:id="rId9"/>
    <p:sldId id="298" r:id="rId10"/>
    <p:sldId id="288" r:id="rId11"/>
    <p:sldId id="305" r:id="rId12"/>
    <p:sldId id="280" r:id="rId13"/>
    <p:sldId id="309" r:id="rId14"/>
    <p:sldId id="290" r:id="rId15"/>
    <p:sldId id="263" r:id="rId16"/>
    <p:sldId id="274" r:id="rId17"/>
    <p:sldId id="281" r:id="rId18"/>
    <p:sldId id="292" r:id="rId19"/>
    <p:sldId id="264" r:id="rId20"/>
    <p:sldId id="275" r:id="rId21"/>
    <p:sldId id="276" r:id="rId22"/>
    <p:sldId id="277" r:id="rId23"/>
    <p:sldId id="282" r:id="rId24"/>
    <p:sldId id="265" r:id="rId25"/>
    <p:sldId id="266" r:id="rId26"/>
    <p:sldId id="283" r:id="rId27"/>
    <p:sldId id="300" r:id="rId28"/>
    <p:sldId id="293" r:id="rId29"/>
    <p:sldId id="284" r:id="rId30"/>
    <p:sldId id="294" r:id="rId31"/>
    <p:sldId id="301" r:id="rId32"/>
    <p:sldId id="295" r:id="rId33"/>
    <p:sldId id="267" r:id="rId34"/>
    <p:sldId id="285" r:id="rId35"/>
    <p:sldId id="268" r:id="rId36"/>
    <p:sldId id="302" r:id="rId37"/>
    <p:sldId id="286" r:id="rId38"/>
    <p:sldId id="303" r:id="rId39"/>
    <p:sldId id="269" r:id="rId40"/>
    <p:sldId id="304" r:id="rId41"/>
    <p:sldId id="296" r:id="rId42"/>
    <p:sldId id="27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2D82E-87C4-4B23-9B56-0E2F4DC636CC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9B61A-7B54-40FB-BBA5-ECE4708F9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4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620616"/>
            <a:ext cx="5410200" cy="189661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j-lt"/>
              </a:rPr>
              <a:t>KONSEP BIAYA DAN AKUNTANSI BIAYA</a:t>
            </a:r>
            <a:endParaRPr lang="en-US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862336"/>
            <a:ext cx="2592288" cy="990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BAB 02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D:\AkBi Riwayadi\calculator-913164_128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211960" y="596280"/>
            <a:ext cx="3960740" cy="2967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142976" y="285728"/>
            <a:ext cx="1500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smtClean="0"/>
              <a:t>Riwayadi</a:t>
            </a:r>
            <a:endParaRPr lang="en-US" sz="28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14348" y="2285992"/>
            <a:ext cx="3098494" cy="652987"/>
            <a:chOff x="714348" y="2215114"/>
            <a:chExt cx="3098494" cy="652987"/>
          </a:xfrm>
        </p:grpSpPr>
        <p:grpSp>
          <p:nvGrpSpPr>
            <p:cNvPr id="7" name="Group 6"/>
            <p:cNvGrpSpPr/>
            <p:nvPr/>
          </p:nvGrpSpPr>
          <p:grpSpPr>
            <a:xfrm>
              <a:off x="1040842" y="2215114"/>
              <a:ext cx="2772000" cy="468000"/>
              <a:chOff x="1383765" y="279"/>
              <a:chExt cx="4845639" cy="652987"/>
            </a:xfrm>
          </p:grpSpPr>
          <p:sp>
            <p:nvSpPr>
              <p:cNvPr id="17" name="Pentagon 16"/>
              <p:cNvSpPr/>
              <p:nvPr/>
            </p:nvSpPr>
            <p:spPr>
              <a:xfrm rot="10800000">
                <a:off x="1383765" y="279"/>
                <a:ext cx="4845639" cy="652987"/>
              </a:xfrm>
              <a:prstGeom prst="homePlat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8" name="Pentagon 4"/>
              <p:cNvSpPr/>
              <p:nvPr/>
            </p:nvSpPr>
            <p:spPr>
              <a:xfrm rot="21600000">
                <a:off x="1547014" y="279"/>
                <a:ext cx="4682390" cy="6529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7950" tIns="121920" rIns="227584" bIns="121920" numCol="1" spcCol="1270" anchor="ctr" anchorCtr="0">
                <a:noAutofit/>
              </a:bodyPr>
              <a:lstStyle/>
              <a:p>
                <a:pPr lvl="0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err="1" smtClean="0"/>
                  <a:t>Biaya</a:t>
                </a:r>
                <a:r>
                  <a:rPr lang="en-US" sz="3200" kern="1200" dirty="0" smtClean="0"/>
                  <a:t> </a:t>
                </a:r>
                <a:r>
                  <a:rPr lang="en-US" sz="3200" kern="1200" dirty="0" err="1" smtClean="0"/>
                  <a:t>Tetap</a:t>
                </a:r>
                <a:endParaRPr lang="en-US" sz="3200" kern="1200" dirty="0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714348" y="2215114"/>
              <a:ext cx="652987" cy="6529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/>
          <p:cNvGrpSpPr/>
          <p:nvPr/>
        </p:nvGrpSpPr>
        <p:grpSpPr>
          <a:xfrm>
            <a:off x="714348" y="4474226"/>
            <a:ext cx="3638494" cy="652987"/>
            <a:chOff x="714348" y="4102919"/>
            <a:chExt cx="3638494" cy="652987"/>
          </a:xfrm>
        </p:grpSpPr>
        <p:grpSp>
          <p:nvGrpSpPr>
            <p:cNvPr id="9" name="Group 8"/>
            <p:cNvGrpSpPr/>
            <p:nvPr/>
          </p:nvGrpSpPr>
          <p:grpSpPr>
            <a:xfrm>
              <a:off x="1040842" y="4102919"/>
              <a:ext cx="3312000" cy="468000"/>
              <a:chOff x="1383765" y="816514"/>
              <a:chExt cx="4845639" cy="652987"/>
            </a:xfrm>
          </p:grpSpPr>
          <p:sp>
            <p:nvSpPr>
              <p:cNvPr id="15" name="Pentagon 14"/>
              <p:cNvSpPr/>
              <p:nvPr/>
            </p:nvSpPr>
            <p:spPr>
              <a:xfrm rot="10800000">
                <a:off x="1383765" y="816514"/>
                <a:ext cx="4845639" cy="652987"/>
              </a:xfrm>
              <a:prstGeom prst="homePlat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6" name="Pentagon 7"/>
              <p:cNvSpPr/>
              <p:nvPr/>
            </p:nvSpPr>
            <p:spPr>
              <a:xfrm rot="21600000">
                <a:off x="1547014" y="816514"/>
                <a:ext cx="4682390" cy="6529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7950" tIns="121920" rIns="227584" bIns="121920" numCol="1" spcCol="1270" anchor="ctr" anchorCtr="0">
                <a:noAutofit/>
              </a:bodyPr>
              <a:lstStyle/>
              <a:p>
                <a:pPr lvl="0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err="1" smtClean="0"/>
                  <a:t>Biaya</a:t>
                </a:r>
                <a:r>
                  <a:rPr lang="en-US" sz="3200" kern="1200" dirty="0" smtClean="0"/>
                  <a:t> </a:t>
                </a:r>
                <a:r>
                  <a:rPr lang="en-US" sz="3200" kern="1200" dirty="0" err="1" smtClean="0"/>
                  <a:t>Variabel</a:t>
                </a:r>
                <a:endParaRPr lang="en-US" sz="3200" kern="1200" dirty="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714348" y="4102919"/>
              <a:ext cx="652987" cy="6529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Rectangle 18"/>
          <p:cNvSpPr/>
          <p:nvPr/>
        </p:nvSpPr>
        <p:spPr>
          <a:xfrm>
            <a:off x="1357290" y="2801467"/>
            <a:ext cx="7143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totalnya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i="1" dirty="0" smtClean="0"/>
              <a:t>output driver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per </a:t>
            </a:r>
            <a:r>
              <a:rPr lang="en-US" dirty="0" err="1" smtClean="0"/>
              <a:t>unitnya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berbanding</a:t>
            </a:r>
            <a:r>
              <a:rPr lang="en-US" dirty="0" smtClean="0"/>
              <a:t> </a:t>
            </a:r>
            <a:r>
              <a:rPr lang="en-US" dirty="0" err="1" smtClean="0"/>
              <a:t>terbalik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b</a:t>
            </a:r>
            <a:r>
              <a:rPr lang="id-ID" dirty="0" smtClean="0"/>
              <a:t>eban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57290" y="5000636"/>
            <a:ext cx="70009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totalnya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proporsional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sv-SE" dirty="0" smtClean="0"/>
              <a:t>perubahan output driver aktivitas, sedangkan biaya </a:t>
            </a:r>
            <a:r>
              <a:rPr lang="en-US" dirty="0" smtClean="0"/>
              <a:t>per </a:t>
            </a:r>
            <a:r>
              <a:rPr lang="en-US" dirty="0" err="1" smtClean="0"/>
              <a:t>unitnya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b</a:t>
            </a:r>
            <a:r>
              <a:rPr lang="id-ID" dirty="0" smtClean="0"/>
              <a:t>eban</a:t>
            </a:r>
            <a:r>
              <a:rPr lang="en-US" dirty="0" smtClean="0"/>
              <a:t> </a:t>
            </a:r>
            <a:r>
              <a:rPr lang="en-US" dirty="0" err="1" smtClean="0"/>
              <a:t>fotokopy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Rp100 per </a:t>
            </a:r>
            <a:r>
              <a:rPr lang="en-US" dirty="0" err="1" smtClean="0"/>
              <a:t>lembar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1472" y="1500174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Berdasarkan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perilaku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biaya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4348" y="2071678"/>
            <a:ext cx="4358494" cy="652987"/>
            <a:chOff x="714348" y="2643182"/>
            <a:chExt cx="4358494" cy="652987"/>
          </a:xfrm>
        </p:grpSpPr>
        <p:grpSp>
          <p:nvGrpSpPr>
            <p:cNvPr id="3" name="Group 2"/>
            <p:cNvGrpSpPr/>
            <p:nvPr/>
          </p:nvGrpSpPr>
          <p:grpSpPr>
            <a:xfrm>
              <a:off x="1040842" y="2643182"/>
              <a:ext cx="4032000" cy="468000"/>
              <a:chOff x="1383765" y="1632748"/>
              <a:chExt cx="4845639" cy="652987"/>
            </a:xfrm>
          </p:grpSpPr>
          <p:sp>
            <p:nvSpPr>
              <p:cNvPr id="4" name="Pentagon 3"/>
              <p:cNvSpPr/>
              <p:nvPr/>
            </p:nvSpPr>
            <p:spPr>
              <a:xfrm rot="10800000">
                <a:off x="1383765" y="1632748"/>
                <a:ext cx="4845639" cy="652987"/>
              </a:xfrm>
              <a:prstGeom prst="homePlat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5" name="Pentagon 10"/>
              <p:cNvSpPr/>
              <p:nvPr/>
            </p:nvSpPr>
            <p:spPr>
              <a:xfrm rot="21600000">
                <a:off x="1547014" y="1632748"/>
                <a:ext cx="4682390" cy="6529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7950" tIns="121920" rIns="227584" bIns="121920" numCol="1" spcCol="1270" anchor="ctr" anchorCtr="0">
                <a:noAutofit/>
              </a:bodyPr>
              <a:lstStyle/>
              <a:p>
                <a:pPr lvl="0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err="1" smtClean="0"/>
                  <a:t>Biaya</a:t>
                </a:r>
                <a:r>
                  <a:rPr lang="en-US" sz="3200" kern="1200" dirty="0" smtClean="0"/>
                  <a:t> </a:t>
                </a:r>
                <a:r>
                  <a:rPr lang="en-US" sz="3200" kern="1200" dirty="0" err="1" smtClean="0"/>
                  <a:t>Semivariabel</a:t>
                </a:r>
                <a:endParaRPr lang="en-US" sz="3200" kern="1200" dirty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714348" y="2643182"/>
              <a:ext cx="652987" cy="6529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" name="Rectangle 6"/>
          <p:cNvSpPr/>
          <p:nvPr/>
        </p:nvSpPr>
        <p:spPr>
          <a:xfrm>
            <a:off x="1357290" y="2594614"/>
            <a:ext cx="6858048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totalnya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proporsional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output </a:t>
            </a:r>
            <a:r>
              <a:rPr lang="sv-SE" dirty="0" smtClean="0"/>
              <a:t>driver aktivitas (mirip biaya variabel), dan </a:t>
            </a:r>
            <a:r>
              <a:rPr lang="en-US" dirty="0" err="1" smtClean="0"/>
              <a:t>biaya</a:t>
            </a:r>
            <a:r>
              <a:rPr lang="en-US" dirty="0" smtClean="0"/>
              <a:t> per </a:t>
            </a:r>
            <a:r>
              <a:rPr lang="en-US" dirty="0" err="1" smtClean="0"/>
              <a:t>unitnya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berbanding</a:t>
            </a:r>
            <a:r>
              <a:rPr lang="en-US" dirty="0" smtClean="0"/>
              <a:t> </a:t>
            </a:r>
            <a:r>
              <a:rPr lang="sv-SE" dirty="0" smtClean="0"/>
              <a:t>terbalik dengan perubahan output driver </a:t>
            </a:r>
            <a:r>
              <a:rPr lang="en-US" dirty="0" err="1" smtClean="0"/>
              <a:t>aktivitas</a:t>
            </a:r>
            <a:r>
              <a:rPr lang="en-US" dirty="0" smtClean="0"/>
              <a:t> (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).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sv-SE" dirty="0" smtClean="0"/>
              <a:t>adalah b</a:t>
            </a:r>
            <a:r>
              <a:rPr lang="id-ID" dirty="0" smtClean="0"/>
              <a:t>eban</a:t>
            </a:r>
            <a:r>
              <a:rPr lang="sv-SE" dirty="0" smtClean="0"/>
              <a:t> listrik dengan sistem abonemen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kwh</a:t>
            </a:r>
            <a:r>
              <a:rPr lang="en-US" dirty="0" smtClean="0"/>
              <a:t> (</a:t>
            </a:r>
            <a:r>
              <a:rPr lang="en-US" dirty="0" err="1" smtClean="0"/>
              <a:t>pascabayar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14282" y="5000636"/>
            <a:ext cx="8501122" cy="1071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Tujuan Klasifikasi biaya ini adalah untuk perencanaan dan pengendalian biaya.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OBJEK BIAYA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819408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3</a:t>
            </a:r>
          </a:p>
          <a:p>
            <a:r>
              <a:rPr lang="en-US" sz="2000" dirty="0" err="1" smtClean="0">
                <a:latin typeface="+mj-lt"/>
              </a:rPr>
              <a:t>Objek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i="1" dirty="0" smtClean="0">
                <a:latin typeface="+mj-lt"/>
              </a:rPr>
              <a:t>cost object</a:t>
            </a:r>
            <a:r>
              <a:rPr lang="en-US" sz="2000" dirty="0" smtClean="0">
                <a:latin typeface="+mj-lt"/>
              </a:rPr>
              <a:t>)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memberikan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contoh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objek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428860" y="1785926"/>
            <a:ext cx="6324600" cy="22479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Objek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 object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segala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sesuatu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diukur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dihitung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seperti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jasa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proyek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pelanggan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pemasok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merek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departemen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program.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1472" y="1785926"/>
          <a:ext cx="842968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692948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Objek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Contohnya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Jasa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penerbangan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Padang–Jakarta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Proyek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Pembangunan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Bandara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Internasional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Minangkabau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(BIM)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Pelanggan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Pemegang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kartu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Emas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Gold Card) BNI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Minuman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ringan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merek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Coca-Cola yang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dijual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PT Coca-Cola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Pengecekan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baku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diterima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Departemen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nn-N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Departemen Produksi PT Semen Padang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 atletik Universitas Andalas Padang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2910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TABEL 2.1</a:t>
            </a:r>
          </a:p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Objek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472" y="5643578"/>
            <a:ext cx="821537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/>
              <a:t>Konsep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menghitung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objek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sv-SE" sz="2800" dirty="0" smtClean="0"/>
              <a:t>biaya langsung dan biaya tidak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1714488"/>
            <a:ext cx="2000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2.2 </a:t>
            </a: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Objek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714612" y="1964900"/>
            <a:ext cx="2520280" cy="15121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BIAYA LANGSUNG</a:t>
            </a:r>
          </a:p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: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kapur</a:t>
            </a:r>
            <a:r>
              <a:rPr lang="en-US" dirty="0" smtClean="0"/>
              <a:t>,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liat</a:t>
            </a:r>
            <a:r>
              <a:rPr lang="en-US" dirty="0" smtClean="0"/>
              <a:t>, </a:t>
            </a:r>
            <a:r>
              <a:rPr lang="en-US" dirty="0" err="1" smtClean="0"/>
              <a:t>batu</a:t>
            </a:r>
            <a:endParaRPr lang="en-US" dirty="0" smtClean="0"/>
          </a:p>
          <a:p>
            <a:r>
              <a:rPr lang="en-US" dirty="0" err="1" smtClean="0"/>
              <a:t>silikon</a:t>
            </a:r>
            <a:r>
              <a:rPr lang="en-US" dirty="0" smtClean="0"/>
              <a:t>, </a:t>
            </a:r>
            <a:r>
              <a:rPr lang="en-US" dirty="0" err="1" smtClean="0"/>
              <a:t>pasir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gips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71670" y="3765100"/>
            <a:ext cx="2916000" cy="26642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BIAYA TIDAK LANGSUNG</a:t>
            </a:r>
          </a:p>
          <a:p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endParaRPr lang="en-US" dirty="0" smtClean="0"/>
          </a:p>
          <a:p>
            <a:r>
              <a:rPr lang="da-DK" dirty="0" smtClean="0"/>
              <a:t>gedung pabrik, beban listrik, beban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endParaRPr lang="en-US" dirty="0" smtClean="0"/>
          </a:p>
          <a:p>
            <a:r>
              <a:rPr lang="en-US" dirty="0" err="1" smtClean="0"/>
              <a:t>bakar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891076" y="3693092"/>
            <a:ext cx="1800200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Semen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882964" y="4845220"/>
            <a:ext cx="1260000" cy="504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Cost Driver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8" idx="3"/>
            <a:endCxn id="10" idx="1"/>
          </p:cNvCxnSpPr>
          <p:nvPr/>
        </p:nvCxnSpPr>
        <p:spPr>
          <a:xfrm>
            <a:off x="5234892" y="2720984"/>
            <a:ext cx="1656184" cy="133214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1" idx="1"/>
          </p:cNvCxnSpPr>
          <p:nvPr/>
        </p:nvCxnSpPr>
        <p:spPr>
          <a:xfrm flipV="1">
            <a:off x="4987670" y="5097220"/>
            <a:ext cx="895294" cy="2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  <a:endCxn id="10" idx="2"/>
          </p:cNvCxnSpPr>
          <p:nvPr/>
        </p:nvCxnSpPr>
        <p:spPr>
          <a:xfrm flipV="1">
            <a:off x="7142964" y="4413172"/>
            <a:ext cx="648212" cy="684048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715140" y="3193596"/>
            <a:ext cx="2232000" cy="427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: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35092" y="2396948"/>
            <a:ext cx="158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GAMBAR 2.2a</a:t>
            </a:r>
            <a:endParaRPr lang="en-US" b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71736" y="1824592"/>
            <a:ext cx="2520280" cy="22322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BIAYA LANGSUNG</a:t>
            </a:r>
          </a:p>
          <a:p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kantong</a:t>
            </a:r>
            <a:r>
              <a:rPr lang="en-US" dirty="0" smtClean="0"/>
              <a:t>,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pengantongan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pengantongan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857356" y="4632904"/>
            <a:ext cx="2772000" cy="13678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BIAYA TIDAK LANGSUNG</a:t>
            </a:r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00826" y="3624792"/>
            <a:ext cx="2395800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Departemen</a:t>
            </a:r>
            <a:endParaRPr lang="en-US" b="1" dirty="0" smtClean="0"/>
          </a:p>
          <a:p>
            <a:pPr algn="ctr"/>
            <a:r>
              <a:rPr lang="en-US" b="1" dirty="0" err="1" smtClean="0"/>
              <a:t>Pengantongan</a:t>
            </a:r>
            <a:r>
              <a:rPr lang="en-US" b="1" dirty="0" smtClean="0"/>
              <a:t> Semen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740088" y="5065008"/>
            <a:ext cx="1260000" cy="504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Cost Driver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6" idx="3"/>
            <a:endCxn id="8" idx="1"/>
          </p:cNvCxnSpPr>
          <p:nvPr/>
        </p:nvCxnSpPr>
        <p:spPr>
          <a:xfrm>
            <a:off x="5092016" y="2940716"/>
            <a:ext cx="1408810" cy="1044116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9" idx="1"/>
          </p:cNvCxnSpPr>
          <p:nvPr/>
        </p:nvCxnSpPr>
        <p:spPr>
          <a:xfrm>
            <a:off x="4629356" y="5316836"/>
            <a:ext cx="1110732" cy="172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3"/>
            <a:endCxn id="8" idx="2"/>
          </p:cNvCxnSpPr>
          <p:nvPr/>
        </p:nvCxnSpPr>
        <p:spPr>
          <a:xfrm flipV="1">
            <a:off x="7000088" y="4344872"/>
            <a:ext cx="698638" cy="972136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229894" y="3120166"/>
            <a:ext cx="2714612" cy="380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: </a:t>
            </a:r>
            <a:r>
              <a:rPr lang="en-US" dirty="0" err="1" smtClean="0"/>
              <a:t>Departemen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00034" y="1714488"/>
            <a:ext cx="2000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2.2 </a:t>
            </a: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Objek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960980" y="2357430"/>
            <a:ext cx="158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GAMBAR 2.2b</a:t>
            </a:r>
            <a:endParaRPr lang="en-US" b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old-1506664_19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835" b="9835"/>
          <a:stretch>
            <a:fillRect/>
          </a:stretch>
        </p:blipFill>
        <p:spPr/>
      </p:pic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AKUNTANSI BIAYA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167640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4</a:t>
            </a:r>
          </a:p>
          <a:p>
            <a:r>
              <a:rPr lang="en-US" sz="2000" dirty="0" err="1" smtClean="0">
                <a:latin typeface="+mj-lt"/>
              </a:rPr>
              <a:t>Definisi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akuntansi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32480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latin typeface="+mj-lt"/>
              </a:rPr>
              <a:t>Akuntansi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didefinisikan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sebagai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suatu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proses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pengidentifikasian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pendefinisian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pengukuran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pelaporan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analisis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berbagai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unsur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berhubungan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proses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menghasilkan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memasarkan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produk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662" y="3571876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2.3 </a:t>
            </a:r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00166" y="1714488"/>
            <a:ext cx="1430261" cy="518399"/>
            <a:chOff x="3145" y="941850"/>
            <a:chExt cx="1430261" cy="518399"/>
          </a:xfrm>
        </p:grpSpPr>
        <p:sp>
          <p:nvSpPr>
            <p:cNvPr id="8" name="Rounded Rectangle 7"/>
            <p:cNvSpPr/>
            <p:nvPr/>
          </p:nvSpPr>
          <p:spPr>
            <a:xfrm>
              <a:off x="3145" y="941850"/>
              <a:ext cx="1430261" cy="51839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145" y="941850"/>
              <a:ext cx="143026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INPUT</a:t>
              </a:r>
              <a:endParaRPr lang="en-US" sz="16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44182" y="2060087"/>
            <a:ext cx="1620000" cy="1011723"/>
            <a:chOff x="296090" y="1287449"/>
            <a:chExt cx="1430261" cy="2114100"/>
          </a:xfrm>
        </p:grpSpPr>
        <p:sp>
          <p:nvSpPr>
            <p:cNvPr id="11" name="Rounded Rectangle 10"/>
            <p:cNvSpPr/>
            <p:nvPr/>
          </p:nvSpPr>
          <p:spPr>
            <a:xfrm>
              <a:off x="296090" y="1287449"/>
              <a:ext cx="1430261" cy="2114100"/>
            </a:xfrm>
            <a:prstGeom prst="roundRect">
              <a:avLst>
                <a:gd name="adj" fmla="val 10000"/>
              </a:avLst>
            </a:prstGeom>
            <a:ln w="254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337981" y="1329340"/>
              <a:ext cx="1346479" cy="2030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Data </a:t>
              </a:r>
              <a:r>
                <a:rPr lang="en-US" sz="1600" kern="1200" dirty="0" err="1" smtClean="0"/>
                <a:t>akuntansi</a:t>
              </a:r>
              <a:r>
                <a:rPr lang="en-US" sz="1600" kern="1200" dirty="0" smtClean="0"/>
                <a:t> (</a:t>
              </a:r>
              <a:r>
                <a:rPr lang="en-US" sz="1600" kern="1200" dirty="0" err="1" smtClean="0"/>
                <a:t>keuangan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nonkeuangan</a:t>
              </a:r>
              <a:r>
                <a:rPr lang="en-US" sz="1600" kern="1200" dirty="0" smtClean="0"/>
                <a:t>)</a:t>
              </a:r>
              <a:endParaRPr lang="en-US" sz="16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03786" y="2441648"/>
            <a:ext cx="459663" cy="356093"/>
            <a:chOff x="1650229" y="936603"/>
            <a:chExt cx="459663" cy="356093"/>
          </a:xfrm>
        </p:grpSpPr>
        <p:sp>
          <p:nvSpPr>
            <p:cNvPr id="14" name="Right Arrow 13"/>
            <p:cNvSpPr/>
            <p:nvPr/>
          </p:nvSpPr>
          <p:spPr>
            <a:xfrm>
              <a:off x="1650229" y="936603"/>
              <a:ext cx="459663" cy="3560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5" name="Right Arrow 8"/>
            <p:cNvSpPr/>
            <p:nvPr/>
          </p:nvSpPr>
          <p:spPr>
            <a:xfrm>
              <a:off x="1650229" y="1007822"/>
              <a:ext cx="352835" cy="213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97717" y="2357430"/>
            <a:ext cx="1430261" cy="518399"/>
            <a:chOff x="2300696" y="941850"/>
            <a:chExt cx="1430261" cy="518399"/>
          </a:xfrm>
        </p:grpSpPr>
        <p:sp>
          <p:nvSpPr>
            <p:cNvPr id="17" name="Rounded Rectangle 16"/>
            <p:cNvSpPr/>
            <p:nvPr/>
          </p:nvSpPr>
          <p:spPr>
            <a:xfrm>
              <a:off x="2300696" y="941850"/>
              <a:ext cx="1430261" cy="51839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Rounded Rectangle 10"/>
            <p:cNvSpPr/>
            <p:nvPr/>
          </p:nvSpPr>
          <p:spPr>
            <a:xfrm>
              <a:off x="2300696" y="941850"/>
              <a:ext cx="143026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PROSES</a:t>
              </a:r>
              <a:endParaRPr lang="en-US" sz="1600" b="1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48438" y="2703029"/>
            <a:ext cx="1728000" cy="1764000"/>
            <a:chOff x="2593641" y="1287449"/>
            <a:chExt cx="1430261" cy="2114100"/>
          </a:xfrm>
        </p:grpSpPr>
        <p:sp>
          <p:nvSpPr>
            <p:cNvPr id="20" name="Rounded Rectangle 19"/>
            <p:cNvSpPr/>
            <p:nvPr/>
          </p:nvSpPr>
          <p:spPr>
            <a:xfrm>
              <a:off x="2593641" y="1287449"/>
              <a:ext cx="1430261" cy="2114100"/>
            </a:xfrm>
            <a:prstGeom prst="roundRect">
              <a:avLst>
                <a:gd name="adj" fmla="val 10000"/>
              </a:avLst>
            </a:prstGeom>
            <a:ln w="254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12"/>
            <p:cNvSpPr/>
            <p:nvPr/>
          </p:nvSpPr>
          <p:spPr>
            <a:xfrm>
              <a:off x="2635532" y="1329340"/>
              <a:ext cx="1346479" cy="2030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err="1" smtClean="0"/>
                <a:t>Identifikasi</a:t>
              </a:r>
              <a:r>
                <a:rPr lang="en-US" sz="1600" kern="1200" dirty="0" smtClean="0"/>
                <a:t>,</a:t>
              </a:r>
              <a:endParaRPr lang="en-US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err="1" smtClean="0"/>
                <a:t>Pengukuran</a:t>
              </a:r>
              <a:r>
                <a:rPr lang="en-US" sz="1600" kern="1200" dirty="0" smtClean="0"/>
                <a:t>,</a:t>
              </a:r>
              <a:endParaRPr lang="en-US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err="1" smtClean="0"/>
                <a:t>Pencatatan</a:t>
              </a:r>
              <a:r>
                <a:rPr lang="en-US" sz="1600" kern="1200" dirty="0" smtClean="0"/>
                <a:t>,</a:t>
              </a:r>
              <a:endParaRPr lang="en-US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err="1" smtClean="0"/>
                <a:t>Pengelompokan</a:t>
              </a:r>
              <a:r>
                <a:rPr lang="en-US" sz="1600" kern="1200" dirty="0" smtClean="0"/>
                <a:t>, </a:t>
              </a:r>
              <a:r>
                <a:rPr lang="en-US" sz="1600" kern="1200" dirty="0" err="1" smtClean="0"/>
                <a:t>dan</a:t>
              </a:r>
              <a:endParaRPr lang="en-US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err="1" smtClean="0"/>
                <a:t>Pengikhtisaran</a:t>
              </a:r>
              <a:endParaRPr lang="en-US" sz="16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48638" y="4001601"/>
            <a:ext cx="459663" cy="356093"/>
            <a:chOff x="3947780" y="936603"/>
            <a:chExt cx="459663" cy="356093"/>
          </a:xfrm>
        </p:grpSpPr>
        <p:sp>
          <p:nvSpPr>
            <p:cNvPr id="23" name="Right Arrow 22"/>
            <p:cNvSpPr/>
            <p:nvPr/>
          </p:nvSpPr>
          <p:spPr>
            <a:xfrm>
              <a:off x="3947780" y="936603"/>
              <a:ext cx="459663" cy="3560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4" name="Right Arrow 14"/>
            <p:cNvSpPr/>
            <p:nvPr/>
          </p:nvSpPr>
          <p:spPr>
            <a:xfrm>
              <a:off x="3947780" y="1007822"/>
              <a:ext cx="352835" cy="213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95268" y="3357562"/>
            <a:ext cx="1430261" cy="518399"/>
            <a:chOff x="4598247" y="941850"/>
            <a:chExt cx="1430261" cy="518399"/>
          </a:xfrm>
        </p:grpSpPr>
        <p:sp>
          <p:nvSpPr>
            <p:cNvPr id="26" name="Rounded Rectangle 25"/>
            <p:cNvSpPr/>
            <p:nvPr/>
          </p:nvSpPr>
          <p:spPr>
            <a:xfrm>
              <a:off x="4598247" y="941850"/>
              <a:ext cx="1430261" cy="51839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7" name="Rounded Rectangle 16"/>
            <p:cNvSpPr/>
            <p:nvPr/>
          </p:nvSpPr>
          <p:spPr>
            <a:xfrm>
              <a:off x="4598247" y="941850"/>
              <a:ext cx="143026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OUTPUT</a:t>
              </a:r>
              <a:endParaRPr lang="en-US" sz="1600" b="1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52694" y="3703161"/>
            <a:ext cx="1944000" cy="2520000"/>
            <a:chOff x="4891193" y="1287449"/>
            <a:chExt cx="1430261" cy="2114100"/>
          </a:xfrm>
        </p:grpSpPr>
        <p:sp>
          <p:nvSpPr>
            <p:cNvPr id="29" name="Rounded Rectangle 28"/>
            <p:cNvSpPr/>
            <p:nvPr/>
          </p:nvSpPr>
          <p:spPr>
            <a:xfrm>
              <a:off x="4891193" y="1287449"/>
              <a:ext cx="1430261" cy="2114100"/>
            </a:xfrm>
            <a:prstGeom prst="roundRect">
              <a:avLst>
                <a:gd name="adj" fmla="val 10000"/>
              </a:avLst>
            </a:prstGeom>
            <a:ln w="254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18"/>
            <p:cNvSpPr/>
            <p:nvPr/>
          </p:nvSpPr>
          <p:spPr>
            <a:xfrm>
              <a:off x="4933084" y="1329340"/>
              <a:ext cx="1346479" cy="2030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 err="1" smtClean="0"/>
                <a:t>Laporan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Akuntansi</a:t>
              </a:r>
              <a:endParaRPr lang="en-US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err="1" smtClean="0"/>
                <a:t>Laporan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keuangan</a:t>
              </a:r>
              <a:endParaRPr lang="en-US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err="1" smtClean="0"/>
                <a:t>Laporan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lainnya</a:t>
              </a:r>
              <a:r>
                <a:rPr lang="en-US" sz="1600" kern="1200" dirty="0" smtClean="0"/>
                <a:t>: </a:t>
              </a:r>
              <a:r>
                <a:rPr lang="en-US" sz="1600" kern="1200" dirty="0" err="1" smtClean="0"/>
                <a:t>laporan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harga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pokok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produksi</a:t>
              </a:r>
              <a:r>
                <a:rPr lang="en-US" sz="1600" kern="1200" dirty="0" smtClean="0"/>
                <a:t>, </a:t>
              </a:r>
              <a:r>
                <a:rPr lang="en-US" sz="1600" kern="1200" dirty="0" err="1" smtClean="0"/>
                <a:t>laporan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biaya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kualitas</a:t>
              </a:r>
              <a:r>
                <a:rPr lang="en-US" sz="1600" kern="1200" dirty="0" smtClean="0"/>
                <a:t>, </a:t>
              </a:r>
              <a:r>
                <a:rPr lang="en-US" sz="1600" kern="1200" dirty="0" err="1" smtClean="0"/>
                <a:t>laporan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profitabilitas</a:t>
              </a:r>
              <a:r>
                <a:rPr lang="en-US" sz="1600" kern="1200" dirty="0" smtClean="0"/>
                <a:t> per </a:t>
              </a:r>
              <a:r>
                <a:rPr lang="en-US" sz="1600" kern="1200" dirty="0" err="1" smtClean="0"/>
                <a:t>pelanggan</a:t>
              </a:r>
              <a:r>
                <a:rPr lang="en-US" sz="1600" kern="1200" dirty="0" smtClean="0"/>
                <a:t>, </a:t>
              </a:r>
              <a:r>
                <a:rPr lang="en-US" sz="1600" kern="1200" dirty="0" err="1" smtClean="0"/>
                <a:t>dan</a:t>
              </a:r>
              <a:r>
                <a:rPr lang="en-US" sz="1600" kern="1200" dirty="0" smtClean="0"/>
                <a:t> lain </a:t>
              </a:r>
              <a:r>
                <a:rPr lang="en-US" sz="1600" kern="1200" dirty="0" err="1" smtClean="0"/>
                <a:t>sebagainya</a:t>
              </a:r>
              <a:endParaRPr lang="en-US" sz="1600" kern="1200" dirty="0"/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4734" y="1617970"/>
            <a:ext cx="7104852" cy="49543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Menjelaskan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konsep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(</a:t>
            </a:r>
            <a:r>
              <a:rPr lang="en-US" sz="2200" i="1" dirty="0" smtClean="0">
                <a:latin typeface="+mj-lt"/>
              </a:rPr>
              <a:t>cost concept</a:t>
            </a:r>
            <a:r>
              <a:rPr lang="en-US" sz="2200" dirty="0" smtClean="0">
                <a:latin typeface="+mj-lt"/>
              </a:rPr>
              <a:t>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v-SE" sz="2200" dirty="0" smtClean="0">
                <a:latin typeface="+mj-lt"/>
              </a:rPr>
              <a:t>Menjelaskan klasifikasi biaya dan memberikan contoh biaya untuk setiap </a:t>
            </a:r>
            <a:r>
              <a:rPr lang="en-US" sz="2200" dirty="0" err="1" smtClean="0">
                <a:latin typeface="+mj-lt"/>
              </a:rPr>
              <a:t>klasifikasi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Menjelaskan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objek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(</a:t>
            </a:r>
            <a:r>
              <a:rPr lang="en-US" sz="2200" i="1" dirty="0" smtClean="0">
                <a:latin typeface="+mj-lt"/>
              </a:rPr>
              <a:t>cost object</a:t>
            </a:r>
            <a:r>
              <a:rPr lang="en-US" sz="2200" dirty="0" smtClean="0">
                <a:latin typeface="+mj-lt"/>
              </a:rPr>
              <a:t>)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memberikan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contoh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objek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Mendefinisikan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akuntansi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Menjelaskan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hubungan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akuntansi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dengan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akuntansi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keuangan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akuntansi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manajemen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Menjelaskan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peranan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controller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akuntan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serta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membedakan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antara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tugas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controller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tugas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bendahara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atau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manajer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keuangan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Menjelaskan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perubahan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lingkungan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bisnis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v-SE" sz="2200" dirty="0" smtClean="0">
                <a:latin typeface="+mj-lt"/>
              </a:rPr>
              <a:t>Menjelaskan akuntansi biaya tradisional.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Menjelaskan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akuntansi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kontemporer</a:t>
            </a:r>
            <a:r>
              <a:rPr lang="en-US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TUJUAN PEMBELAJARAN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8" y="200024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GAMBAR 2.4</a:t>
            </a:r>
          </a:p>
          <a:p>
            <a:r>
              <a:rPr lang="nb-NO" b="1" dirty="0" smtClean="0"/>
              <a:t>Proses Akuntansi Biaya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71538" y="2201774"/>
            <a:ext cx="1430261" cy="518399"/>
            <a:chOff x="3145" y="941850"/>
            <a:chExt cx="1430261" cy="518399"/>
          </a:xfrm>
        </p:grpSpPr>
        <p:sp>
          <p:nvSpPr>
            <p:cNvPr id="7" name="Rounded Rectangle 6"/>
            <p:cNvSpPr/>
            <p:nvPr/>
          </p:nvSpPr>
          <p:spPr>
            <a:xfrm>
              <a:off x="3145" y="941850"/>
              <a:ext cx="1430261" cy="51839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45" y="941850"/>
              <a:ext cx="143026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INPUT</a:t>
              </a:r>
              <a:endParaRPr lang="en-US" sz="16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15554" y="2547373"/>
            <a:ext cx="1445290" cy="667313"/>
            <a:chOff x="296090" y="1287449"/>
            <a:chExt cx="1430261" cy="2114100"/>
          </a:xfrm>
        </p:grpSpPr>
        <p:sp>
          <p:nvSpPr>
            <p:cNvPr id="10" name="Rounded Rectangle 9"/>
            <p:cNvSpPr/>
            <p:nvPr/>
          </p:nvSpPr>
          <p:spPr>
            <a:xfrm>
              <a:off x="296090" y="1287449"/>
              <a:ext cx="1430261" cy="21141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337981" y="1329340"/>
              <a:ext cx="1346479" cy="2030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/>
                <a:t>Data </a:t>
              </a:r>
              <a:r>
                <a:rPr lang="en-US" sz="1600" dirty="0" err="1" smtClean="0"/>
                <a:t>keu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dan</a:t>
              </a:r>
              <a:r>
                <a:rPr lang="en-US" sz="1600" dirty="0" smtClean="0"/>
                <a:t> non </a:t>
              </a:r>
              <a:r>
                <a:rPr lang="en-US" sz="1600" dirty="0" err="1" smtClean="0"/>
                <a:t>keu</a:t>
              </a:r>
              <a:endParaRPr lang="en-US" sz="1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03720" y="2786058"/>
            <a:ext cx="459663" cy="356093"/>
            <a:chOff x="1650229" y="936603"/>
            <a:chExt cx="459663" cy="356093"/>
          </a:xfrm>
        </p:grpSpPr>
        <p:sp>
          <p:nvSpPr>
            <p:cNvPr id="13" name="Right Arrow 12"/>
            <p:cNvSpPr/>
            <p:nvPr/>
          </p:nvSpPr>
          <p:spPr>
            <a:xfrm>
              <a:off x="1650229" y="936603"/>
              <a:ext cx="459663" cy="3560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4" name="Right Arrow 8"/>
            <p:cNvSpPr/>
            <p:nvPr/>
          </p:nvSpPr>
          <p:spPr>
            <a:xfrm>
              <a:off x="1650229" y="1007822"/>
              <a:ext cx="352835" cy="213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69089" y="2819599"/>
            <a:ext cx="1430261" cy="518399"/>
            <a:chOff x="2300696" y="941850"/>
            <a:chExt cx="1430261" cy="518399"/>
          </a:xfrm>
        </p:grpSpPr>
        <p:sp>
          <p:nvSpPr>
            <p:cNvPr id="16" name="Rounded Rectangle 15"/>
            <p:cNvSpPr/>
            <p:nvPr/>
          </p:nvSpPr>
          <p:spPr>
            <a:xfrm>
              <a:off x="2300696" y="941850"/>
              <a:ext cx="1430261" cy="51839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2300696" y="941850"/>
              <a:ext cx="143026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PROSES</a:t>
              </a:r>
              <a:endParaRPr lang="en-US" sz="1600" b="1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19810" y="3165198"/>
            <a:ext cx="1498488" cy="1764000"/>
            <a:chOff x="2593641" y="1287449"/>
            <a:chExt cx="1430261" cy="2114100"/>
          </a:xfrm>
        </p:grpSpPr>
        <p:sp>
          <p:nvSpPr>
            <p:cNvPr id="19" name="Rounded Rectangle 18"/>
            <p:cNvSpPr/>
            <p:nvPr/>
          </p:nvSpPr>
          <p:spPr>
            <a:xfrm>
              <a:off x="2593641" y="1287449"/>
              <a:ext cx="1430261" cy="21141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2635532" y="1329340"/>
              <a:ext cx="1346479" cy="2030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r>
                <a:rPr lang="en-US" dirty="0" err="1" smtClean="0"/>
                <a:t>Identifikasi</a:t>
              </a:r>
              <a:r>
                <a:rPr lang="en-US" dirty="0" smtClean="0"/>
                <a:t>, </a:t>
              </a:r>
              <a:r>
                <a:rPr lang="en-US" dirty="0" err="1" smtClean="0"/>
                <a:t>Definisi</a:t>
              </a:r>
              <a:r>
                <a:rPr lang="en-US" dirty="0" smtClean="0"/>
                <a:t>,</a:t>
              </a:r>
            </a:p>
            <a:p>
              <a:r>
                <a:rPr lang="en-US" dirty="0" err="1" smtClean="0"/>
                <a:t>Pengukuran</a:t>
              </a:r>
              <a:r>
                <a:rPr lang="en-US" dirty="0" smtClean="0"/>
                <a:t>,</a:t>
              </a:r>
            </a:p>
            <a:p>
              <a:r>
                <a:rPr lang="en-US" dirty="0" err="1" smtClean="0"/>
                <a:t>Pelaporan</a:t>
              </a:r>
              <a:r>
                <a:rPr lang="en-US" dirty="0" smtClean="0"/>
                <a:t>, </a:t>
              </a:r>
              <a:r>
                <a:rPr lang="en-US" dirty="0" err="1" smtClean="0"/>
                <a:t>Analisis</a:t>
              </a:r>
              <a:endParaRPr lang="en-US" sz="40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89736" y="4287353"/>
            <a:ext cx="459663" cy="356093"/>
            <a:chOff x="3947780" y="936603"/>
            <a:chExt cx="459663" cy="356093"/>
          </a:xfrm>
        </p:grpSpPr>
        <p:sp>
          <p:nvSpPr>
            <p:cNvPr id="22" name="Right Arrow 21"/>
            <p:cNvSpPr/>
            <p:nvPr/>
          </p:nvSpPr>
          <p:spPr>
            <a:xfrm>
              <a:off x="3947780" y="936603"/>
              <a:ext cx="459663" cy="3560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3" name="Right Arrow 14"/>
            <p:cNvSpPr/>
            <p:nvPr/>
          </p:nvSpPr>
          <p:spPr>
            <a:xfrm>
              <a:off x="3947780" y="1007822"/>
              <a:ext cx="352835" cy="213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66640" y="4273476"/>
            <a:ext cx="1430261" cy="518399"/>
            <a:chOff x="4598247" y="941850"/>
            <a:chExt cx="1430261" cy="518399"/>
          </a:xfrm>
        </p:grpSpPr>
        <p:sp>
          <p:nvSpPr>
            <p:cNvPr id="25" name="Rounded Rectangle 24"/>
            <p:cNvSpPr/>
            <p:nvPr/>
          </p:nvSpPr>
          <p:spPr>
            <a:xfrm>
              <a:off x="4598247" y="941850"/>
              <a:ext cx="1430261" cy="51839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6" name="Rounded Rectangle 16"/>
            <p:cNvSpPr/>
            <p:nvPr/>
          </p:nvSpPr>
          <p:spPr>
            <a:xfrm>
              <a:off x="4598247" y="941850"/>
              <a:ext cx="143026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OUTPUT</a:t>
              </a:r>
              <a:endParaRPr lang="en-US" sz="1600" b="1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24066" y="4619075"/>
            <a:ext cx="1766000" cy="1524569"/>
            <a:chOff x="4891193" y="1287449"/>
            <a:chExt cx="1430261" cy="2114100"/>
          </a:xfrm>
        </p:grpSpPr>
        <p:sp>
          <p:nvSpPr>
            <p:cNvPr id="28" name="Rounded Rectangle 27"/>
            <p:cNvSpPr/>
            <p:nvPr/>
          </p:nvSpPr>
          <p:spPr>
            <a:xfrm>
              <a:off x="4891193" y="1287449"/>
              <a:ext cx="1430261" cy="21141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18"/>
            <p:cNvSpPr/>
            <p:nvPr/>
          </p:nvSpPr>
          <p:spPr>
            <a:xfrm>
              <a:off x="4933084" y="1329340"/>
              <a:ext cx="1346479" cy="2030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r>
                <a:rPr lang="en-US" dirty="0" err="1" smtClean="0"/>
                <a:t>Harga</a:t>
              </a:r>
              <a:r>
                <a:rPr lang="en-US" dirty="0" smtClean="0"/>
                <a:t> </a:t>
              </a:r>
              <a:r>
                <a:rPr lang="en-US" dirty="0" err="1" smtClean="0"/>
                <a:t>pokok</a:t>
              </a:r>
              <a:endParaRPr lang="en-US" dirty="0" smtClean="0"/>
            </a:p>
            <a:p>
              <a:r>
                <a:rPr lang="en-US" dirty="0" smtClean="0"/>
                <a:t>(</a:t>
              </a:r>
              <a:r>
                <a:rPr lang="en-US" dirty="0" err="1" smtClean="0"/>
                <a:t>biaya</a:t>
              </a:r>
              <a:r>
                <a:rPr lang="en-US" dirty="0" smtClean="0"/>
                <a:t>) </a:t>
              </a:r>
              <a:r>
                <a:rPr lang="en-US" dirty="0" err="1" smtClean="0"/>
                <a:t>dari</a:t>
              </a:r>
              <a:endParaRPr lang="en-US" dirty="0" smtClean="0"/>
            </a:p>
            <a:p>
              <a:r>
                <a:rPr lang="en-US" dirty="0" err="1" smtClean="0"/>
                <a:t>suatu</a:t>
              </a:r>
              <a:r>
                <a:rPr lang="en-US" dirty="0" smtClean="0"/>
                <a:t> </a:t>
              </a:r>
              <a:r>
                <a:rPr lang="en-US" dirty="0" err="1" smtClean="0"/>
                <a:t>objek</a:t>
              </a:r>
              <a:endParaRPr lang="en-US" dirty="0" smtClean="0"/>
            </a:p>
            <a:p>
              <a:r>
                <a:rPr lang="en-US" dirty="0" err="1" smtClean="0"/>
                <a:t>biaya</a:t>
              </a:r>
              <a:endParaRPr lang="en-US" sz="4000" kern="1200" dirty="0"/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000240"/>
            <a:ext cx="1714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2.5 </a:t>
            </a:r>
            <a:r>
              <a:rPr lang="en-US" b="1" dirty="0" err="1" smtClean="0"/>
              <a:t>Identifikasi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483768" y="2708920"/>
            <a:ext cx="1512168" cy="7200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Gedung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572000" y="2132856"/>
            <a:ext cx="3286148" cy="18722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endParaRPr lang="en-US" dirty="0" smtClean="0"/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endParaRPr lang="en-US" dirty="0" smtClean="0"/>
          </a:p>
          <a:p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i="1" dirty="0" smtClean="0"/>
              <a:t>cleaning service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endParaRPr lang="en-US" dirty="0" smtClean="0"/>
          </a:p>
          <a:p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572000" y="4357694"/>
            <a:ext cx="3286148" cy="17145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endParaRPr lang="en-US" dirty="0" smtClean="0"/>
          </a:p>
          <a:p>
            <a:r>
              <a:rPr lang="en-US" dirty="0" err="1" smtClean="0"/>
              <a:t>Tunjangan</a:t>
            </a:r>
            <a:r>
              <a:rPr lang="en-US" dirty="0" smtClean="0"/>
              <a:t>/</a:t>
            </a:r>
            <a:r>
              <a:rPr lang="en-US" dirty="0" err="1" smtClean="0"/>
              <a:t>insentif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endParaRPr lang="en-US" dirty="0" smtClean="0"/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baju</a:t>
            </a:r>
            <a:r>
              <a:rPr lang="en-US" dirty="0" smtClean="0"/>
              <a:t> </a:t>
            </a:r>
            <a:r>
              <a:rPr lang="en-US" dirty="0" err="1" smtClean="0"/>
              <a:t>seragam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endParaRPr lang="en-US" dirty="0" smtClean="0"/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endParaRPr lang="en-US" dirty="0" smtClean="0"/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11760" y="4852060"/>
            <a:ext cx="1512168" cy="7200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Perawat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3" idx="3"/>
            <a:endCxn id="34" idx="1"/>
          </p:cNvCxnSpPr>
          <p:nvPr/>
        </p:nvCxnSpPr>
        <p:spPr>
          <a:xfrm>
            <a:off x="3995936" y="3068960"/>
            <a:ext cx="576064" cy="158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35" idx="1"/>
          </p:cNvCxnSpPr>
          <p:nvPr/>
        </p:nvCxnSpPr>
        <p:spPr>
          <a:xfrm>
            <a:off x="3923928" y="5212100"/>
            <a:ext cx="648072" cy="285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627784" y="2276872"/>
            <a:ext cx="1430261" cy="518399"/>
            <a:chOff x="3145" y="941850"/>
            <a:chExt cx="1430261" cy="518399"/>
          </a:xfrm>
        </p:grpSpPr>
        <p:sp>
          <p:nvSpPr>
            <p:cNvPr id="44" name="Rounded Rectangle 43"/>
            <p:cNvSpPr/>
            <p:nvPr/>
          </p:nvSpPr>
          <p:spPr>
            <a:xfrm>
              <a:off x="3145" y="941850"/>
              <a:ext cx="1430261" cy="51839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3145" y="941850"/>
              <a:ext cx="143026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/>
                <a:t>SUMBER DAYA</a:t>
              </a:r>
              <a:endParaRPr lang="en-US" sz="1600" b="1" kern="12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14942" y="1700808"/>
            <a:ext cx="2280316" cy="518399"/>
            <a:chOff x="3145" y="941850"/>
            <a:chExt cx="1430261" cy="518399"/>
          </a:xfrm>
        </p:grpSpPr>
        <p:sp>
          <p:nvSpPr>
            <p:cNvPr id="47" name="Rounded Rectangle 46"/>
            <p:cNvSpPr/>
            <p:nvPr/>
          </p:nvSpPr>
          <p:spPr>
            <a:xfrm>
              <a:off x="3145" y="941850"/>
              <a:ext cx="1430261" cy="51839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3145" y="941850"/>
              <a:ext cx="143026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/>
                <a:t>BIAYA SUMBER DAYA</a:t>
              </a:r>
              <a:endParaRPr lang="en-US" sz="1600" b="1" kern="1200" dirty="0"/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4857760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2.6 </a:t>
            </a:r>
            <a:r>
              <a:rPr lang="en-US" b="1" dirty="0" err="1" smtClean="0"/>
              <a:t>Pembebanan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Objek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0034" y="1633360"/>
            <a:ext cx="2520280" cy="13670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:</a:t>
            </a:r>
          </a:p>
          <a:p>
            <a:pPr algn="ctr"/>
            <a:r>
              <a:rPr lang="en-US" dirty="0" err="1" smtClean="0"/>
              <a:t>Gedung</a:t>
            </a:r>
            <a:r>
              <a:rPr lang="en-US" dirty="0" smtClean="0"/>
              <a:t>, </a:t>
            </a:r>
            <a:r>
              <a:rPr lang="en-US" dirty="0" err="1" smtClean="0"/>
              <a:t>perawat</a:t>
            </a:r>
            <a:r>
              <a:rPr lang="en-US" dirty="0" smtClean="0"/>
              <a:t>, </a:t>
            </a:r>
            <a:r>
              <a:rPr lang="en-US" dirty="0" err="1" smtClean="0"/>
              <a:t>listrik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78266" y="2643182"/>
            <a:ext cx="2808312" cy="15824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:</a:t>
            </a:r>
          </a:p>
          <a:p>
            <a:pPr algn="ctr"/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51920" y="5157192"/>
            <a:ext cx="2577468" cy="10578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Objek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:</a:t>
            </a:r>
          </a:p>
          <a:p>
            <a:pPr algn="ctr"/>
            <a:r>
              <a:rPr lang="en-US" dirty="0" smtClean="0"/>
              <a:t>Unit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RSU M. </a:t>
            </a:r>
            <a:r>
              <a:rPr lang="en-US" dirty="0" err="1" smtClean="0"/>
              <a:t>Djamil</a:t>
            </a:r>
            <a:r>
              <a:rPr lang="en-US" dirty="0" smtClean="0"/>
              <a:t> Padang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67744" y="3645024"/>
            <a:ext cx="1296144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380312" y="3717032"/>
            <a:ext cx="1368000" cy="79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419260" y="4725144"/>
            <a:ext cx="1296144" cy="576064"/>
          </a:xfrm>
          <a:prstGeom prst="rect">
            <a:avLst/>
          </a:prstGeom>
          <a:ln w="254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Cost Driver</a:t>
            </a:r>
            <a:endParaRPr lang="en-US" b="1" dirty="0"/>
          </a:p>
        </p:txBody>
      </p:sp>
      <p:cxnSp>
        <p:nvCxnSpPr>
          <p:cNvPr id="19" name="Shape 18"/>
          <p:cNvCxnSpPr>
            <a:stCxn id="7" idx="1"/>
            <a:endCxn id="9" idx="0"/>
          </p:cNvCxnSpPr>
          <p:nvPr/>
        </p:nvCxnSpPr>
        <p:spPr>
          <a:xfrm rot="10800000" flipV="1">
            <a:off x="2915816" y="3434414"/>
            <a:ext cx="1062450" cy="210609"/>
          </a:xfrm>
          <a:prstGeom prst="bentConnector2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7" idx="3"/>
            <a:endCxn id="10" idx="0"/>
          </p:cNvCxnSpPr>
          <p:nvPr/>
        </p:nvCxnSpPr>
        <p:spPr>
          <a:xfrm>
            <a:off x="6786578" y="3434415"/>
            <a:ext cx="1277734" cy="282617"/>
          </a:xfrm>
          <a:prstGeom prst="bentConnector2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 rot="16200000" flipH="1">
            <a:off x="7957766" y="4615578"/>
            <a:ext cx="216112" cy="302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stCxn id="11" idx="2"/>
            <a:endCxn id="8" idx="3"/>
          </p:cNvCxnSpPr>
          <p:nvPr/>
        </p:nvCxnSpPr>
        <p:spPr>
          <a:xfrm rot="5400000">
            <a:off x="7055896" y="4674700"/>
            <a:ext cx="384929" cy="1637944"/>
          </a:xfrm>
          <a:prstGeom prst="bentConnector2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9" idx="2"/>
            <a:endCxn id="8" idx="1"/>
          </p:cNvCxnSpPr>
          <p:nvPr/>
        </p:nvCxnSpPr>
        <p:spPr>
          <a:xfrm rot="16200000" flipH="1">
            <a:off x="2651344" y="4485560"/>
            <a:ext cx="1465049" cy="936104"/>
          </a:xfrm>
          <a:prstGeom prst="bentConnector2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6" idx="3"/>
            <a:endCxn id="7" idx="0"/>
          </p:cNvCxnSpPr>
          <p:nvPr/>
        </p:nvCxnSpPr>
        <p:spPr>
          <a:xfrm>
            <a:off x="3020314" y="2316866"/>
            <a:ext cx="2362108" cy="326316"/>
          </a:xfrm>
          <a:prstGeom prst="bentConnector2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HUBUNGAN AKUNTANSI BIAYA DENGAN AKUNTANSI KEUANGAN DAN AKUNTANSI MANAJEMEN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3605226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5</a:t>
            </a:r>
          </a:p>
          <a:p>
            <a:r>
              <a:rPr lang="en-US" sz="2000" dirty="0" err="1" smtClean="0">
                <a:latin typeface="+mj-lt"/>
              </a:rPr>
              <a:t>Hubungan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akuntansi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akuntansi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keuangan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akuntansi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manajemen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20335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latin typeface="+mj-lt"/>
              </a:rPr>
              <a:t>Baik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akuntansi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keuangan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maupun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akuntansi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manajemen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memerlukan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informasi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per unit yang </a:t>
            </a:r>
            <a:r>
              <a:rPr lang="en-US" sz="2800" dirty="0" err="1" smtClean="0">
                <a:latin typeface="+mj-lt"/>
              </a:rPr>
              <a:t>dihasilkan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oleh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akuntansi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500042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2.7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367112" y="1980860"/>
            <a:ext cx="3744416" cy="17281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Informasi harga pokok produksi per unit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it-IT" dirty="0" smtClean="0"/>
              <a:t>jadi di laporan posisi keuangan dan perhitungan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95104" y="4632046"/>
            <a:ext cx="3816424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Informasi harga pokok produksi per unit</a:t>
            </a:r>
          </a:p>
          <a:p>
            <a:r>
              <a:rPr lang="fi-FI" dirty="0" smtClean="0"/>
              <a:t>digunakan untuk tujuan perencanaan biaya,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,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2976" y="3838248"/>
            <a:ext cx="1732182" cy="5057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1568" y="2976432"/>
            <a:ext cx="1224136" cy="7903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04182" y="4409752"/>
            <a:ext cx="1391522" cy="7983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/>
          </a:p>
        </p:txBody>
      </p:sp>
      <p:cxnSp>
        <p:nvCxnSpPr>
          <p:cNvPr id="13" name="Shape 12"/>
          <p:cNvCxnSpPr>
            <a:stCxn id="9" idx="0"/>
            <a:endCxn id="7" idx="1"/>
          </p:cNvCxnSpPr>
          <p:nvPr/>
        </p:nvCxnSpPr>
        <p:spPr>
          <a:xfrm rot="5400000" flipH="1" flipV="1">
            <a:off x="1691443" y="3162580"/>
            <a:ext cx="993292" cy="358045"/>
          </a:xfrm>
          <a:prstGeom prst="bentConnector2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9" idx="2"/>
            <a:endCxn id="8" idx="1"/>
          </p:cNvCxnSpPr>
          <p:nvPr/>
        </p:nvCxnSpPr>
        <p:spPr>
          <a:xfrm rot="16200000" flipH="1">
            <a:off x="1648029" y="4705051"/>
            <a:ext cx="1008112" cy="286037"/>
          </a:xfrm>
          <a:prstGeom prst="bentConnector2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0"/>
            <a:endCxn id="10" idx="0"/>
          </p:cNvCxnSpPr>
          <p:nvPr/>
        </p:nvCxnSpPr>
        <p:spPr>
          <a:xfrm rot="16200000" flipH="1">
            <a:off x="5163692" y="1056488"/>
            <a:ext cx="995572" cy="2844316"/>
          </a:xfrm>
          <a:prstGeom prst="bentConnector3">
            <a:avLst>
              <a:gd name="adj1" fmla="val -22962"/>
            </a:avLst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2"/>
            <a:endCxn id="11" idx="2"/>
          </p:cNvCxnSpPr>
          <p:nvPr/>
        </p:nvCxnSpPr>
        <p:spPr>
          <a:xfrm rot="5400000" flipH="1" flipV="1">
            <a:off x="5169581" y="4241844"/>
            <a:ext cx="864096" cy="2796627"/>
          </a:xfrm>
          <a:prstGeom prst="bentConnector3">
            <a:avLst>
              <a:gd name="adj1" fmla="val -26455"/>
            </a:avLst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28794" y="500042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Manajemen</a:t>
            </a:r>
            <a:endParaRPr lang="en-US" b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PERANAN CONTROLLER, AKUNTAN BIAYA, DAN MANAJER KEUANGAN ATAU BENDAHARA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0034" y="1752600"/>
            <a:ext cx="1747822" cy="434340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6</a:t>
            </a:r>
          </a:p>
          <a:p>
            <a:r>
              <a:rPr lang="en-US" sz="2000" dirty="0" err="1" smtClean="0">
                <a:latin typeface="+mj-lt"/>
              </a:rPr>
              <a:t>Peranan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controller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akuntan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serta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membedakan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antara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tugas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controller </a:t>
            </a:r>
            <a:r>
              <a:rPr lang="en-US" sz="2000" i="1" dirty="0" err="1" smtClean="0">
                <a:latin typeface="+mj-lt"/>
              </a:rPr>
              <a:t>dan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tugas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bendahara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atau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manajer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keuangan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638956" cy="9620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i="1" dirty="0" smtClean="0">
                <a:latin typeface="+mj-lt"/>
              </a:rPr>
              <a:t>Controller </a:t>
            </a:r>
            <a:r>
              <a:rPr lang="en-US" sz="2800" dirty="0" err="1" smtClean="0">
                <a:latin typeface="+mj-lt"/>
              </a:rPr>
              <a:t>adalah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nama</a:t>
            </a:r>
            <a:r>
              <a:rPr lang="en-US" sz="2800" dirty="0" smtClean="0">
                <a:latin typeface="+mj-lt"/>
              </a:rPr>
              <a:t> lain </a:t>
            </a:r>
            <a:r>
              <a:rPr lang="en-US" sz="2800" dirty="0" err="1" smtClean="0">
                <a:latin typeface="+mj-lt"/>
              </a:rPr>
              <a:t>dari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manajer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akuntansi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362200" y="2824170"/>
            <a:ext cx="6638956" cy="1819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Controller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memiliki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peranan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penting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perhitungan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perencanaan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pengendalian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pengambilan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keputusan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perbaikan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berkelanjutan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62200" y="4752996"/>
            <a:ext cx="6638956" cy="1819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controller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mengembangkan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sistem informasi akuntansi, baik untuk tujuan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pelaporan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internal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maupun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eksternal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71472" y="1752600"/>
            <a:ext cx="6324600" cy="8905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Akuntan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staf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Departemen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Akuntansi</a:t>
            </a:r>
            <a:r>
              <a:rPr lang="en-US" dirty="0" smtClean="0">
                <a:latin typeface="+mj-lt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0298" y="4418966"/>
            <a:ext cx="571504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/>
              <a:t>Peran</a:t>
            </a:r>
            <a:r>
              <a:rPr lang="en-US" sz="2400" dirty="0" smtClean="0"/>
              <a:t> </a:t>
            </a:r>
            <a:r>
              <a:rPr lang="en-US" sz="2400" dirty="0" err="1" smtClean="0"/>
              <a:t>manajer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(</a:t>
            </a:r>
            <a:r>
              <a:rPr lang="en-US" sz="2400" dirty="0" err="1" smtClean="0"/>
              <a:t>bendahara</a:t>
            </a:r>
            <a:r>
              <a:rPr lang="en-US" sz="2400" dirty="0" smtClean="0"/>
              <a:t>)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mengelola</a:t>
            </a:r>
            <a:r>
              <a:rPr lang="en-US" sz="2400" dirty="0" smtClean="0"/>
              <a:t> </a:t>
            </a:r>
            <a:r>
              <a:rPr lang="en-US" sz="2400" dirty="0" err="1" smtClean="0"/>
              <a:t>dana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dana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murah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menginvestasikannya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pengembalian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571604" y="2824170"/>
            <a:ext cx="6324600" cy="13192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Akuntan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membantu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tugas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controller,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terutama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menghitung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objek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akurat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waktu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PERUBAHAN LINGKUNGAN BISNIS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KONSEP BIAYA</a:t>
            </a:r>
            <a:endParaRPr lang="en-US" sz="3200" b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105028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Tujuan</a:t>
            </a:r>
            <a:r>
              <a:rPr lang="en-US" sz="2400" b="1" dirty="0" smtClean="0">
                <a:latin typeface="+mj-lt"/>
              </a:rPr>
              <a:t> 7</a:t>
            </a:r>
          </a:p>
          <a:p>
            <a:r>
              <a:rPr lang="en-US" sz="2400" dirty="0" err="1" smtClean="0">
                <a:latin typeface="+mj-lt"/>
              </a:rPr>
              <a:t>Perubahan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lingkungan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bisnis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5333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latin typeface="+mj-lt"/>
              </a:rPr>
              <a:t>Flexible manufacturing system (FMS)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357422" y="2514600"/>
            <a:ext cx="2638428" cy="4057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FMS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merupakan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proses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komputerisasi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pabrik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meliputi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komputerisasi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desain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komputerisasi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mesin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atau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robot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dapat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diprogram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786446" y="2514600"/>
            <a:ext cx="2852742" cy="4057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Dampak MFS: pengurangan waktu </a:t>
            </a:r>
            <a:r>
              <a:rPr kumimoji="0" lang="sv-SE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set-up, efisien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memproduksi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beragam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jumlah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kecil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siklus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umur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semakin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pendek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perbaikan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kualitas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penurunan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persediaan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143108" y="1752600"/>
            <a:ext cx="4786346" cy="6048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latin typeface="+mj-lt"/>
              </a:rPr>
              <a:t>Total quality management (TQM)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143108" y="2500306"/>
            <a:ext cx="4786346" cy="10334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Sasaran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TQM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menghasilkan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cacat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nol.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214414" y="3643314"/>
            <a:ext cx="6324600" cy="962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 cacat adalah produk yang tidak sesuai dengan spesifikasi yang ditetapkan.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285852" y="4357694"/>
            <a:ext cx="6324600" cy="17478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nilai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tambah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value added activities)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memberikan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nilai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value)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kepada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pelanggan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85786" y="2214554"/>
            <a:ext cx="7858180" cy="1723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dirty="0" err="1" smtClean="0"/>
              <a:t>Fokus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pada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perbaikan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proses</a:t>
            </a:r>
            <a:endParaRPr lang="en-US" sz="2600" b="1" dirty="0" smtClean="0"/>
          </a:p>
          <a:p>
            <a:r>
              <a:rPr lang="fi-FI" sz="2000" dirty="0" smtClean="0"/>
              <a:t>Perbaikan proses dilakukan dengan eliminasi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bernilai</a:t>
            </a:r>
            <a:r>
              <a:rPr lang="en-US" sz="2000" dirty="0" smtClean="0"/>
              <a:t> </a:t>
            </a:r>
            <a:r>
              <a:rPr lang="en-US" sz="2000" dirty="0" err="1" smtClean="0"/>
              <a:t>tambah</a:t>
            </a:r>
            <a:r>
              <a:rPr lang="en-US" sz="2000" dirty="0" smtClean="0"/>
              <a:t> (</a:t>
            </a:r>
            <a:r>
              <a:rPr lang="en-US" sz="2000" i="1" dirty="0" smtClean="0"/>
              <a:t>non‐value added activities) </a:t>
            </a:r>
            <a:r>
              <a:rPr lang="en-US" sz="2000" i="1" dirty="0" err="1" smtClean="0"/>
              <a:t>pada</a:t>
            </a:r>
            <a:r>
              <a:rPr lang="en-US" sz="2000" i="1" dirty="0" smtClean="0"/>
              <a:t> throughput time (</a:t>
            </a:r>
            <a:r>
              <a:rPr lang="id-ID" sz="2000" i="1" dirty="0" smtClean="0"/>
              <a:t>interval </a:t>
            </a:r>
            <a:r>
              <a:rPr lang="en-US" sz="2000" i="1" dirty="0" err="1" smtClean="0"/>
              <a:t>waktu</a:t>
            </a:r>
            <a:r>
              <a:rPr lang="en-US" sz="2000" i="1" dirty="0" smtClean="0"/>
              <a:t>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 </a:t>
            </a:r>
            <a:r>
              <a:rPr lang="en-US" sz="2000" dirty="0" err="1" smtClean="0"/>
              <a:t>diproses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dikirim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1571612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2.8 </a:t>
            </a:r>
            <a:r>
              <a:rPr lang="en-US" b="1" dirty="0" err="1" smtClean="0"/>
              <a:t>Eliminasi</a:t>
            </a:r>
            <a:r>
              <a:rPr lang="en-US" b="1" dirty="0" smtClean="0"/>
              <a:t> </a:t>
            </a:r>
            <a:r>
              <a:rPr lang="en-US" b="1" dirty="0" err="1" smtClean="0"/>
              <a:t>Aktivitas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Bernilai</a:t>
            </a:r>
            <a:r>
              <a:rPr lang="en-US" b="1" dirty="0" smtClean="0"/>
              <a:t> </a:t>
            </a:r>
            <a:r>
              <a:rPr lang="en-US" b="1" dirty="0" err="1" smtClean="0"/>
              <a:t>Tambah</a:t>
            </a:r>
            <a:r>
              <a:rPr lang="en-US" b="1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Beberapa</a:t>
            </a:r>
            <a:r>
              <a:rPr lang="en-US" b="1" dirty="0" smtClean="0"/>
              <a:t> Model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57224" y="3429000"/>
            <a:ext cx="1656184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Throughput Time  =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7224" y="4725144"/>
            <a:ext cx="1656184" cy="9898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Aktivitas</a:t>
            </a:r>
            <a:r>
              <a:rPr lang="en-US" b="1" dirty="0" smtClean="0"/>
              <a:t> </a:t>
            </a:r>
            <a:r>
              <a:rPr lang="en-US" b="1" dirty="0" err="1" smtClean="0"/>
              <a:t>Bernilai</a:t>
            </a:r>
            <a:r>
              <a:rPr lang="en-US" b="1" dirty="0" smtClean="0"/>
              <a:t> </a:t>
            </a:r>
            <a:r>
              <a:rPr lang="en-US" b="1" dirty="0" err="1" smtClean="0"/>
              <a:t>Tambah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857224" y="2492896"/>
            <a:ext cx="1656184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JIT  Manufacturing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8754" y="3501008"/>
            <a:ext cx="1656184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Inspeksi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58754" y="2492896"/>
            <a:ext cx="1656184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Zero Defect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16144" y="3501008"/>
            <a:ext cx="1656184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Pemindahan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16144" y="2492896"/>
            <a:ext cx="1656184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Cellular Manufacturing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02096" y="3501008"/>
            <a:ext cx="1656184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Tunggu</a:t>
            </a:r>
            <a:r>
              <a:rPr lang="en-US" dirty="0" smtClean="0"/>
              <a:t>/ </a:t>
            </a:r>
            <a:r>
              <a:rPr lang="en-US" dirty="0" err="1" smtClean="0"/>
              <a:t>Menyimpan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202096" y="2492896"/>
            <a:ext cx="1656184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JIT Zero Inventory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332036" y="5013176"/>
            <a:ext cx="3240360" cy="4875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Aktivitas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Bernilai</a:t>
            </a:r>
            <a:r>
              <a:rPr lang="en-US" b="1" dirty="0" smtClean="0"/>
              <a:t> </a:t>
            </a:r>
            <a:r>
              <a:rPr lang="en-US" b="1" dirty="0" err="1" smtClean="0"/>
              <a:t>Tambah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9" idx="2"/>
            <a:endCxn id="7" idx="0"/>
          </p:cNvCxnSpPr>
          <p:nvPr/>
        </p:nvCxnSpPr>
        <p:spPr>
          <a:xfrm rot="5400000">
            <a:off x="1505296" y="3248980"/>
            <a:ext cx="360040" cy="158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  <a:endCxn id="7" idx="2"/>
          </p:cNvCxnSpPr>
          <p:nvPr/>
        </p:nvCxnSpPr>
        <p:spPr>
          <a:xfrm rot="5400000" flipH="1" flipV="1">
            <a:off x="1433288" y="4473116"/>
            <a:ext cx="504056" cy="158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10" idx="0"/>
          </p:cNvCxnSpPr>
          <p:nvPr/>
        </p:nvCxnSpPr>
        <p:spPr>
          <a:xfrm>
            <a:off x="3786846" y="3068960"/>
            <a:ext cx="0" cy="43204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2" idx="0"/>
          </p:cNvCxnSpPr>
          <p:nvPr/>
        </p:nvCxnSpPr>
        <p:spPr>
          <a:xfrm>
            <a:off x="5944236" y="3068960"/>
            <a:ext cx="0" cy="43204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2"/>
            <a:endCxn id="14" idx="0"/>
          </p:cNvCxnSpPr>
          <p:nvPr/>
        </p:nvCxnSpPr>
        <p:spPr>
          <a:xfrm rot="5400000">
            <a:off x="7814164" y="3284984"/>
            <a:ext cx="432048" cy="158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0" idx="2"/>
            <a:endCxn id="14" idx="2"/>
          </p:cNvCxnSpPr>
          <p:nvPr/>
        </p:nvCxnSpPr>
        <p:spPr>
          <a:xfrm rot="16200000" flipH="1">
            <a:off x="5908517" y="1955401"/>
            <a:ext cx="1588" cy="4243342"/>
          </a:xfrm>
          <a:prstGeom prst="bentConnector3">
            <a:avLst>
              <a:gd name="adj1" fmla="val 14395466"/>
            </a:avLst>
          </a:prstGeom>
          <a:ln w="25400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0"/>
            <a:endCxn id="12" idx="2"/>
          </p:cNvCxnSpPr>
          <p:nvPr/>
        </p:nvCxnSpPr>
        <p:spPr>
          <a:xfrm rot="16200000" flipV="1">
            <a:off x="5476184" y="4545124"/>
            <a:ext cx="936104" cy="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71736" y="364331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14876" y="371475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858016" y="364331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AKUNTANSI BIAYA TRADISIONAL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1890714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8</a:t>
            </a:r>
          </a:p>
          <a:p>
            <a:r>
              <a:rPr lang="en-US" sz="2000" dirty="0" err="1" smtClean="0">
                <a:latin typeface="+mj-lt"/>
              </a:rPr>
              <a:t>Akuntansi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tradisional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9620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600" dirty="0" err="1" smtClean="0">
                <a:latin typeface="+mj-lt"/>
              </a:rPr>
              <a:t>Akuntansi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tradisional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hanya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membebankan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produksi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produk</a:t>
            </a:r>
            <a:r>
              <a:rPr lang="en-US" sz="2600" dirty="0" smtClean="0">
                <a:latin typeface="+mj-lt"/>
              </a:rPr>
              <a:t>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62200" y="2895608"/>
            <a:ext cx="6324600" cy="2533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Akuntansi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tradisional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dikembangkan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pada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lingkungan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723900" marR="0" lvl="0" indent="-4508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Padat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karya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23900" marR="0" lvl="0" indent="-4508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standar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homogen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723900" marR="0" lvl="0" indent="-4508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Persaingan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rendah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+mj-lt"/>
              </a:rPr>
              <a:t>Perhitungan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relatif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mudah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karena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bersifat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standar</a:t>
            </a:r>
            <a:r>
              <a:rPr lang="id-ID" dirty="0" smtClean="0">
                <a:latin typeface="+mj-lt"/>
              </a:rPr>
              <a:t> dan tidak beragam</a:t>
            </a:r>
            <a:r>
              <a:rPr lang="en-US" dirty="0" smtClean="0">
                <a:latin typeface="+mj-lt"/>
              </a:rPr>
              <a:t>.</a:t>
            </a:r>
            <a:endParaRPr lang="id-ID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dihitung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Pendekatan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Berbasis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Fungsi</a:t>
            </a:r>
            <a:r>
              <a:rPr lang="en-US" dirty="0" smtClean="0">
                <a:latin typeface="+mj-lt"/>
              </a:rPr>
              <a:t> </a:t>
            </a:r>
            <a:r>
              <a:rPr lang="id-ID" dirty="0" smtClean="0">
                <a:latin typeface="+mj-lt"/>
              </a:rPr>
              <a:t>(unit organisasi), dan tidak berbasis aktivitas (proses bisnis)</a:t>
            </a:r>
          </a:p>
          <a:p>
            <a:r>
              <a:rPr lang="id-ID" dirty="0" smtClean="0">
                <a:latin typeface="+mj-lt"/>
              </a:rPr>
              <a:t>Biaya produksi diklasifikasikan menjadi 3 komponen: biaya bahan baku langsung, biaya tenaga kerja langsung, dan biaya overhead pabrik.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dihitung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setelah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id-ID" dirty="0" smtClean="0">
                <a:latin typeface="+mj-lt"/>
              </a:rPr>
              <a:t> selesai 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dibuat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sehingga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ketidakefisiensian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proses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tergabung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AKUNTANSI BIAYA KONTEMPORER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1890714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9</a:t>
            </a:r>
          </a:p>
          <a:p>
            <a:r>
              <a:rPr lang="en-US" sz="2000" dirty="0" err="1" smtClean="0">
                <a:latin typeface="+mj-lt"/>
              </a:rPr>
              <a:t>Akuntansi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kontemporer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23907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 smtClean="0">
                <a:latin typeface="+mj-lt"/>
              </a:rPr>
              <a:t>Akuntansi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kontemporer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dikembangkan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pada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lingkungan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operasi</a:t>
            </a:r>
            <a:r>
              <a:rPr lang="en-US" sz="2600" dirty="0" smtClean="0">
                <a:latin typeface="+mj-lt"/>
              </a:rPr>
              <a:t>:</a:t>
            </a:r>
          </a:p>
          <a:p>
            <a:pPr marL="723900" indent="-368300">
              <a:buFont typeface="+mj-lt"/>
              <a:buAutoNum type="arabicPeriod"/>
            </a:pPr>
            <a:r>
              <a:rPr lang="en-US" sz="2600" dirty="0" err="1" smtClean="0">
                <a:latin typeface="+mj-lt"/>
              </a:rPr>
              <a:t>Padat</a:t>
            </a:r>
            <a:r>
              <a:rPr lang="en-US" sz="2600" dirty="0" smtClean="0">
                <a:latin typeface="+mj-lt"/>
              </a:rPr>
              <a:t> modal (</a:t>
            </a:r>
            <a:r>
              <a:rPr lang="en-US" sz="2600" dirty="0" err="1" smtClean="0">
                <a:latin typeface="+mj-lt"/>
              </a:rPr>
              <a:t>mesin</a:t>
            </a:r>
            <a:r>
              <a:rPr lang="en-US" sz="2600" dirty="0" smtClean="0">
                <a:latin typeface="+mj-lt"/>
              </a:rPr>
              <a:t>)</a:t>
            </a:r>
          </a:p>
          <a:p>
            <a:pPr marL="723900" indent="-368300">
              <a:buFont typeface="+mj-lt"/>
              <a:buAutoNum type="arabicPeriod"/>
            </a:pPr>
            <a:r>
              <a:rPr lang="en-US" sz="2600" dirty="0" err="1" smtClean="0">
                <a:latin typeface="+mj-lt"/>
              </a:rPr>
              <a:t>Produk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beragam</a:t>
            </a:r>
            <a:endParaRPr lang="en-US" sz="2600" dirty="0" smtClean="0">
              <a:latin typeface="+mj-lt"/>
            </a:endParaRPr>
          </a:p>
          <a:p>
            <a:pPr marL="723900" indent="-368300">
              <a:buFont typeface="+mj-lt"/>
              <a:buAutoNum type="arabicPeriod"/>
            </a:pPr>
            <a:r>
              <a:rPr lang="en-US" sz="2600" dirty="0" err="1" smtClean="0">
                <a:latin typeface="+mj-lt"/>
              </a:rPr>
              <a:t>Persaingan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tajam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38909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produksi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berubah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dari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tiga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komponen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menjadi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dua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komponen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yaitu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baku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konversi</a:t>
            </a:r>
            <a:r>
              <a:rPr lang="en-US" sz="2600" dirty="0" smtClean="0">
                <a:latin typeface="+mj-lt"/>
              </a:rPr>
              <a:t>.</a:t>
            </a:r>
          </a:p>
          <a:p>
            <a:r>
              <a:rPr lang="en-US" sz="2600" dirty="0" err="1" smtClean="0">
                <a:latin typeface="+mj-lt"/>
              </a:rPr>
              <a:t>Perubahan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mendasar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dalam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akuntansi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kontemporer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adalah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fokusnya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pada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aktivitas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atau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proses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bukan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pada</a:t>
            </a:r>
            <a:r>
              <a:rPr lang="en-US" sz="2600" dirty="0" smtClean="0">
                <a:latin typeface="+mj-lt"/>
              </a:rPr>
              <a:t> unit </a:t>
            </a:r>
            <a:r>
              <a:rPr lang="en-US" sz="2600" dirty="0" err="1" smtClean="0">
                <a:latin typeface="+mj-lt"/>
              </a:rPr>
              <a:t>organisasi</a:t>
            </a:r>
            <a:r>
              <a:rPr lang="en-US" sz="2600" dirty="0" smtClean="0">
                <a:latin typeface="+mj-lt"/>
              </a:rPr>
              <a:t>.</a:t>
            </a:r>
          </a:p>
          <a:p>
            <a:r>
              <a:rPr lang="id-ID" sz="2600" dirty="0" smtClean="0">
                <a:latin typeface="+mj-lt"/>
              </a:rPr>
              <a:t>Ditujukan untuk </a:t>
            </a:r>
            <a:r>
              <a:rPr lang="en-US" sz="2600" dirty="0" err="1" smtClean="0">
                <a:latin typeface="+mj-lt"/>
              </a:rPr>
              <a:t>pengurangan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secara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berkelanjutan</a:t>
            </a:r>
            <a:r>
              <a:rPr lang="id-ID" sz="2600" dirty="0" smtClean="0">
                <a:latin typeface="+mj-lt"/>
              </a:rPr>
              <a:t> </a:t>
            </a:r>
            <a:r>
              <a:rPr lang="id-ID" sz="2600" i="1" dirty="0" smtClean="0">
                <a:latin typeface="+mj-lt"/>
              </a:rPr>
              <a:t>(kaizen costin</a:t>
            </a:r>
            <a:r>
              <a:rPr lang="id-ID" sz="2600" dirty="0" smtClean="0">
                <a:latin typeface="+mj-lt"/>
              </a:rPr>
              <a:t>g)</a:t>
            </a:r>
            <a:r>
              <a:rPr lang="en-US" sz="2600" dirty="0" smtClean="0">
                <a:latin typeface="+mj-lt"/>
              </a:rPr>
              <a:t>.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1819276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1</a:t>
            </a:r>
          </a:p>
          <a:p>
            <a:r>
              <a:rPr lang="en-US" sz="2000" dirty="0" err="1" smtClean="0">
                <a:latin typeface="+mj-lt"/>
              </a:rPr>
              <a:t>Konsep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i="1" dirty="0" smtClean="0">
                <a:latin typeface="+mj-lt"/>
              </a:rPr>
              <a:t>cost concept).</a:t>
            </a:r>
            <a:endParaRPr lang="en-US" sz="2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13192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 err="1" smtClean="0">
                <a:latin typeface="+mj-lt"/>
              </a:rPr>
              <a:t>Konsep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merupakan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berbeda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untuk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tujuan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berbeda</a:t>
            </a:r>
            <a:r>
              <a:rPr lang="en-US" sz="2600" dirty="0" smtClean="0">
                <a:latin typeface="+mj-lt"/>
              </a:rPr>
              <a:t> (</a:t>
            </a:r>
            <a:r>
              <a:rPr lang="en-US" sz="2600" i="1" dirty="0" smtClean="0">
                <a:latin typeface="+mj-lt"/>
              </a:rPr>
              <a:t>different costs for different purposes).</a:t>
            </a:r>
            <a:endParaRPr lang="en-US" sz="2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8926" y="3286124"/>
            <a:ext cx="521497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menunjukkan</a:t>
            </a:r>
            <a:r>
              <a:rPr lang="en-US" sz="2800" dirty="0" smtClean="0"/>
              <a:t> </a:t>
            </a:r>
            <a:r>
              <a:rPr lang="en-US" sz="2800" dirty="0" err="1" smtClean="0"/>
              <a:t>keputusan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diambil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8926" y="4901525"/>
            <a:ext cx="521497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dirty="0" smtClean="0"/>
              <a:t>Berbeda keputusan, maka berbeda pula </a:t>
            </a:r>
            <a:r>
              <a:rPr lang="en-US" sz="2800" dirty="0" err="1" smtClean="0"/>
              <a:t>klasifikasi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71472" y="1752600"/>
            <a:ext cx="8115328" cy="3105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 smtClean="0">
                <a:latin typeface="+mj-lt"/>
              </a:rPr>
              <a:t>Perhitungan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harga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pokok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telah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berkembang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di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antaranya</a:t>
            </a:r>
            <a:r>
              <a:rPr lang="en-US" sz="2600" dirty="0" smtClean="0">
                <a:latin typeface="+mj-lt"/>
              </a:rPr>
              <a:t>:</a:t>
            </a:r>
          </a:p>
          <a:p>
            <a:pPr marL="723900" indent="-450850">
              <a:buFont typeface="+mj-lt"/>
              <a:buAutoNum type="arabicPeriod"/>
            </a:pPr>
            <a:r>
              <a:rPr lang="en-US" sz="2600" dirty="0" err="1" smtClean="0">
                <a:latin typeface="+mj-lt"/>
              </a:rPr>
              <a:t>Perhitungan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Harga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Pokok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Berbasis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Aktivitas</a:t>
            </a:r>
            <a:endParaRPr lang="en-US" sz="2600" dirty="0" smtClean="0">
              <a:latin typeface="+mj-lt"/>
            </a:endParaRPr>
          </a:p>
          <a:p>
            <a:pPr marL="723900" indent="-450850">
              <a:buFont typeface="+mj-lt"/>
              <a:buAutoNum type="arabicPeriod"/>
            </a:pPr>
            <a:r>
              <a:rPr lang="en-US" sz="2600" dirty="0" err="1" smtClean="0">
                <a:latin typeface="+mj-lt"/>
              </a:rPr>
              <a:t>Perhitungan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Harga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Pokok</a:t>
            </a:r>
            <a:r>
              <a:rPr lang="en-US" sz="2600" dirty="0" smtClean="0">
                <a:latin typeface="+mj-lt"/>
              </a:rPr>
              <a:t> Kaizen</a:t>
            </a:r>
          </a:p>
          <a:p>
            <a:pPr marL="723900" indent="-450850">
              <a:buFont typeface="+mj-lt"/>
              <a:buAutoNum type="arabicPeriod"/>
            </a:pPr>
            <a:r>
              <a:rPr lang="en-US" sz="2600" dirty="0" err="1" smtClean="0">
                <a:latin typeface="+mj-lt"/>
              </a:rPr>
              <a:t>Perhitungan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Harga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Pokok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Daur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Hidup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Produk</a:t>
            </a:r>
            <a:endParaRPr lang="en-US" sz="2600" dirty="0" smtClean="0">
              <a:latin typeface="+mj-lt"/>
            </a:endParaRPr>
          </a:p>
          <a:p>
            <a:pPr marL="723900" indent="-450850">
              <a:buFont typeface="+mj-lt"/>
              <a:buAutoNum type="arabicPeriod"/>
            </a:pPr>
            <a:r>
              <a:rPr lang="en-US" sz="2600" dirty="0" err="1" smtClean="0">
                <a:latin typeface="+mj-lt"/>
              </a:rPr>
              <a:t>Perhitungan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Harga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Pokok</a:t>
            </a:r>
            <a:r>
              <a:rPr lang="en-US" sz="2600" dirty="0" smtClean="0">
                <a:latin typeface="+mj-lt"/>
              </a:rPr>
              <a:t> Target</a:t>
            </a:r>
          </a:p>
          <a:p>
            <a:pPr marL="723900" indent="-450850">
              <a:buFont typeface="+mj-lt"/>
              <a:buAutoNum type="arabicPeriod"/>
            </a:pPr>
            <a:r>
              <a:rPr lang="en-US" sz="2600" i="1" dirty="0" err="1" smtClean="0">
                <a:latin typeface="+mj-lt"/>
              </a:rPr>
              <a:t>Backflush</a:t>
            </a:r>
            <a:r>
              <a:rPr lang="en-US" sz="2600" i="1" dirty="0" smtClean="0">
                <a:latin typeface="+mj-lt"/>
              </a:rPr>
              <a:t> Costing</a:t>
            </a:r>
            <a:endParaRPr lang="en-US" sz="2600" i="1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35337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 err="1" smtClean="0">
                <a:latin typeface="+mj-lt"/>
              </a:rPr>
              <a:t>Perhitungan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harga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pokok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daur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hidup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produk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diterapkan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terhadap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produk</a:t>
            </a:r>
            <a:r>
              <a:rPr lang="en-US" sz="2600" dirty="0" smtClean="0">
                <a:latin typeface="+mj-lt"/>
              </a:rPr>
              <a:t> yang </a:t>
            </a:r>
            <a:r>
              <a:rPr lang="en-US" sz="2600" dirty="0" err="1" smtClean="0">
                <a:latin typeface="+mj-lt"/>
              </a:rPr>
              <a:t>memiliki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umur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pendek</a:t>
            </a:r>
            <a:r>
              <a:rPr lang="en-US" sz="2600" dirty="0" smtClean="0">
                <a:latin typeface="+mj-lt"/>
              </a:rPr>
              <a:t>.</a:t>
            </a:r>
          </a:p>
          <a:p>
            <a:r>
              <a:rPr lang="en-US" sz="2600" i="1" dirty="0" smtClean="0">
                <a:latin typeface="+mj-lt"/>
              </a:rPr>
              <a:t>Target costing </a:t>
            </a:r>
            <a:r>
              <a:rPr lang="en-US" sz="2600" dirty="0" err="1" smtClean="0">
                <a:latin typeface="+mj-lt"/>
              </a:rPr>
              <a:t>umumnya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diterapkan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pada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tahap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pengembangan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produk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baru</a:t>
            </a:r>
            <a:r>
              <a:rPr lang="en-US" sz="2600" dirty="0" smtClean="0">
                <a:latin typeface="+mj-lt"/>
              </a:rPr>
              <a:t>.</a:t>
            </a:r>
          </a:p>
          <a:p>
            <a:r>
              <a:rPr lang="en-US" sz="2600" i="1" dirty="0" err="1" smtClean="0">
                <a:latin typeface="+mj-lt"/>
              </a:rPr>
              <a:t>Backflush</a:t>
            </a:r>
            <a:r>
              <a:rPr lang="en-US" sz="2600" i="1" dirty="0" smtClean="0">
                <a:latin typeface="+mj-lt"/>
              </a:rPr>
              <a:t> costing </a:t>
            </a:r>
            <a:r>
              <a:rPr lang="en-US" sz="2600" dirty="0" err="1" smtClean="0">
                <a:latin typeface="+mj-lt"/>
              </a:rPr>
              <a:t>diterapkan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perusahaan</a:t>
            </a:r>
            <a:r>
              <a:rPr lang="en-US" sz="2600" dirty="0" smtClean="0">
                <a:latin typeface="+mj-lt"/>
              </a:rPr>
              <a:t> yang </a:t>
            </a:r>
            <a:r>
              <a:rPr lang="en-US" sz="2600" dirty="0" err="1" smtClean="0">
                <a:latin typeface="+mj-lt"/>
              </a:rPr>
              <a:t>telah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mengaplikasikan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konsep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i="1" dirty="0" smtClean="0">
                <a:latin typeface="+mj-lt"/>
              </a:rPr>
              <a:t>just in time (JIT) </a:t>
            </a:r>
            <a:r>
              <a:rPr lang="en-US" sz="2600" i="1" dirty="0" err="1" smtClean="0">
                <a:latin typeface="+mj-lt"/>
              </a:rPr>
              <a:t>untuk</a:t>
            </a:r>
            <a:r>
              <a:rPr lang="en-US" sz="2600" i="1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persediaannya</a:t>
            </a:r>
            <a:r>
              <a:rPr lang="en-US" sz="2600" dirty="0" smtClean="0">
                <a:latin typeface="+mj-lt"/>
              </a:rPr>
              <a:t>.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id-ID" sz="3200" b="1" dirty="0" smtClean="0">
                <a:latin typeface="+mj-lt"/>
              </a:rPr>
              <a:t>KLASIFIKASI BIAYA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962284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2</a:t>
            </a:r>
          </a:p>
          <a:p>
            <a:r>
              <a:rPr lang="en-US" sz="2000" dirty="0" err="1" smtClean="0">
                <a:latin typeface="+mj-lt"/>
              </a:rPr>
              <a:t>Klasifikasi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contoh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untuk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setiap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klasifikasi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2643182"/>
            <a:ext cx="6567518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adalah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dapat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secara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mudah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akurat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ditelusuri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objek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7422" y="1714489"/>
            <a:ext cx="528641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Berdasarkan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kemudahan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penelusuran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biaya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i="1" dirty="0" smtClean="0">
                <a:solidFill>
                  <a:srgbClr val="FF0000"/>
                </a:solidFill>
              </a:rPr>
              <a:t>traceability)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62200" y="4214818"/>
            <a:ext cx="6567518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langsung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dapat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mudah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akurat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ditelusuri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objek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285984" y="1714488"/>
            <a:ext cx="6324600" cy="22479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latin typeface="+mj-lt"/>
              </a:rPr>
              <a:t>Keakuratan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pembebanan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tergantung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dasar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alokasi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digunakan</a:t>
            </a:r>
            <a:r>
              <a:rPr lang="en-US" sz="2800" dirty="0" smtClean="0">
                <a:latin typeface="+mj-lt"/>
              </a:rPr>
              <a:t> </a:t>
            </a:r>
            <a:r>
              <a:rPr lang="fi-FI" sz="2800" dirty="0" smtClean="0">
                <a:latin typeface="+mj-lt"/>
              </a:rPr>
              <a:t>dan keakuratan dasar alokasi tergantung pada </a:t>
            </a:r>
            <a:r>
              <a:rPr lang="en-US" sz="2800" dirty="0" err="1" smtClean="0">
                <a:latin typeface="+mj-lt"/>
              </a:rPr>
              <a:t>keakuratan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pemilihan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driver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biayanya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500298" y="4286256"/>
            <a:ext cx="6324600" cy="1033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 driver adalah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faktor-faktor yang menimbulkan terjadinya biaya.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71472" y="5715016"/>
            <a:ext cx="8358246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Konsep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langsung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langsung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tujuan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penghitungan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harga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pokok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objek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1500174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Berdasarkan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fungsi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utama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organisasi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4399" y="2571744"/>
            <a:ext cx="77724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28596" y="2000240"/>
            <a:ext cx="3134494" cy="652987"/>
            <a:chOff x="428596" y="1857364"/>
            <a:chExt cx="3134494" cy="652987"/>
          </a:xfrm>
        </p:grpSpPr>
        <p:grpSp>
          <p:nvGrpSpPr>
            <p:cNvPr id="8" name="Group 7"/>
            <p:cNvGrpSpPr/>
            <p:nvPr/>
          </p:nvGrpSpPr>
          <p:grpSpPr>
            <a:xfrm>
              <a:off x="755090" y="1857364"/>
              <a:ext cx="2808000" cy="540000"/>
              <a:chOff x="1383765" y="279"/>
              <a:chExt cx="4845639" cy="652987"/>
            </a:xfrm>
          </p:grpSpPr>
          <p:sp>
            <p:nvSpPr>
              <p:cNvPr id="18" name="Pentagon 17"/>
              <p:cNvSpPr/>
              <p:nvPr/>
            </p:nvSpPr>
            <p:spPr>
              <a:xfrm rot="10800000">
                <a:off x="1383765" y="279"/>
                <a:ext cx="4845639" cy="652987"/>
              </a:xfrm>
              <a:prstGeom prst="homePlat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9" name="Pentagon 4"/>
              <p:cNvSpPr/>
              <p:nvPr/>
            </p:nvSpPr>
            <p:spPr>
              <a:xfrm rot="21600000">
                <a:off x="1547014" y="279"/>
                <a:ext cx="4682390" cy="6529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7950" tIns="102870" rIns="192024" bIns="102870" numCol="1" spcCol="1270" anchor="ctr" anchorCtr="0">
                <a:noAutofit/>
              </a:bodyPr>
              <a:lstStyle/>
              <a:p>
                <a:pPr lvl="0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700" kern="1200" dirty="0" err="1" smtClean="0"/>
                  <a:t>Biaya</a:t>
                </a:r>
                <a:r>
                  <a:rPr lang="en-US" sz="2700" kern="1200" dirty="0" smtClean="0"/>
                  <a:t> </a:t>
                </a:r>
                <a:r>
                  <a:rPr lang="en-US" sz="2700" kern="1200" dirty="0" err="1" smtClean="0"/>
                  <a:t>Produksi</a:t>
                </a:r>
                <a:endParaRPr lang="en-US" sz="2700" kern="1200" dirty="0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428596" y="1857364"/>
              <a:ext cx="652987" cy="6529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Group 22"/>
          <p:cNvGrpSpPr/>
          <p:nvPr/>
        </p:nvGrpSpPr>
        <p:grpSpPr>
          <a:xfrm>
            <a:off x="428596" y="3418955"/>
            <a:ext cx="3602494" cy="652987"/>
            <a:chOff x="428596" y="3143248"/>
            <a:chExt cx="3602494" cy="652987"/>
          </a:xfrm>
        </p:grpSpPr>
        <p:grpSp>
          <p:nvGrpSpPr>
            <p:cNvPr id="10" name="Group 9"/>
            <p:cNvGrpSpPr/>
            <p:nvPr/>
          </p:nvGrpSpPr>
          <p:grpSpPr>
            <a:xfrm>
              <a:off x="755090" y="3143248"/>
              <a:ext cx="3276000" cy="576000"/>
              <a:chOff x="1383765" y="816514"/>
              <a:chExt cx="4845639" cy="652987"/>
            </a:xfrm>
          </p:grpSpPr>
          <p:sp>
            <p:nvSpPr>
              <p:cNvPr id="16" name="Pentagon 15"/>
              <p:cNvSpPr/>
              <p:nvPr/>
            </p:nvSpPr>
            <p:spPr>
              <a:xfrm rot="10800000">
                <a:off x="1383765" y="816514"/>
                <a:ext cx="4845639" cy="652987"/>
              </a:xfrm>
              <a:prstGeom prst="homePlat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7" name="Pentagon 7"/>
              <p:cNvSpPr/>
              <p:nvPr/>
            </p:nvSpPr>
            <p:spPr>
              <a:xfrm rot="21600000">
                <a:off x="1547014" y="816514"/>
                <a:ext cx="4682390" cy="6529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7950" tIns="102870" rIns="192024" bIns="102870" numCol="1" spcCol="1270" anchor="ctr" anchorCtr="0">
                <a:noAutofit/>
              </a:bodyPr>
              <a:lstStyle/>
              <a:p>
                <a:pPr lvl="0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700" kern="1200" dirty="0" err="1" smtClean="0"/>
                  <a:t>Beban</a:t>
                </a:r>
                <a:r>
                  <a:rPr lang="en-US" sz="2700" kern="1200" dirty="0" smtClean="0"/>
                  <a:t> </a:t>
                </a:r>
                <a:r>
                  <a:rPr lang="en-US" sz="2700" kern="1200" dirty="0" err="1" smtClean="0"/>
                  <a:t>Pemasaran</a:t>
                </a:r>
                <a:endParaRPr lang="en-US" sz="2700" kern="1200" dirty="0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428596" y="3143248"/>
              <a:ext cx="652987" cy="6529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" name="Group 23"/>
          <p:cNvGrpSpPr/>
          <p:nvPr/>
        </p:nvGrpSpPr>
        <p:grpSpPr>
          <a:xfrm>
            <a:off x="428596" y="4901671"/>
            <a:ext cx="5172133" cy="652987"/>
            <a:chOff x="428596" y="4561963"/>
            <a:chExt cx="5172133" cy="652987"/>
          </a:xfrm>
        </p:grpSpPr>
        <p:grpSp>
          <p:nvGrpSpPr>
            <p:cNvPr id="12" name="Group 11"/>
            <p:cNvGrpSpPr/>
            <p:nvPr/>
          </p:nvGrpSpPr>
          <p:grpSpPr>
            <a:xfrm>
              <a:off x="755090" y="4561963"/>
              <a:ext cx="4845639" cy="576000"/>
              <a:chOff x="1383765" y="1632748"/>
              <a:chExt cx="4845639" cy="652987"/>
            </a:xfrm>
          </p:grpSpPr>
          <p:sp>
            <p:nvSpPr>
              <p:cNvPr id="14" name="Pentagon 13"/>
              <p:cNvSpPr/>
              <p:nvPr/>
            </p:nvSpPr>
            <p:spPr>
              <a:xfrm rot="10800000">
                <a:off x="1383765" y="1632748"/>
                <a:ext cx="4845639" cy="652987"/>
              </a:xfrm>
              <a:prstGeom prst="homePlat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5" name="Pentagon 10"/>
              <p:cNvSpPr/>
              <p:nvPr/>
            </p:nvSpPr>
            <p:spPr>
              <a:xfrm rot="21600000">
                <a:off x="1547014" y="1632748"/>
                <a:ext cx="4682390" cy="6529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7950" tIns="102870" rIns="192024" bIns="102870" numCol="1" spcCol="1270" anchor="ctr" anchorCtr="0">
                <a:noAutofit/>
              </a:bodyPr>
              <a:lstStyle/>
              <a:p>
                <a:pPr lvl="0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700" kern="1200" dirty="0" err="1" smtClean="0"/>
                  <a:t>Beban</a:t>
                </a:r>
                <a:r>
                  <a:rPr lang="en-US" sz="2700" kern="1200" dirty="0" smtClean="0"/>
                  <a:t> </a:t>
                </a:r>
                <a:r>
                  <a:rPr lang="en-US" sz="2700" kern="1200" dirty="0" err="1" smtClean="0"/>
                  <a:t>Administrasi</a:t>
                </a:r>
                <a:r>
                  <a:rPr lang="en-US" sz="2700" kern="1200" dirty="0" smtClean="0"/>
                  <a:t> </a:t>
                </a:r>
                <a:r>
                  <a:rPr lang="en-US" sz="2700" kern="1200" dirty="0" err="1" smtClean="0"/>
                  <a:t>dan</a:t>
                </a:r>
                <a:r>
                  <a:rPr lang="en-US" sz="2700" kern="1200" dirty="0" smtClean="0"/>
                  <a:t> </a:t>
                </a:r>
                <a:r>
                  <a:rPr lang="en-US" sz="2700" kern="1200" dirty="0" err="1" smtClean="0"/>
                  <a:t>Umum</a:t>
                </a:r>
                <a:endParaRPr lang="en-US" sz="2700" kern="1200" dirty="0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428596" y="4561963"/>
              <a:ext cx="652987" cy="6529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Rectangle 19"/>
          <p:cNvSpPr/>
          <p:nvPr/>
        </p:nvSpPr>
        <p:spPr>
          <a:xfrm>
            <a:off x="1000100" y="4041448"/>
            <a:ext cx="734381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ongkos</a:t>
            </a:r>
            <a:r>
              <a:rPr lang="en-US" dirty="0" smtClean="0"/>
              <a:t> </a:t>
            </a:r>
            <a:r>
              <a:rPr lang="en-US" dirty="0" err="1" smtClean="0"/>
              <a:t>angkut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00100" y="5527998"/>
            <a:ext cx="7143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nb-NO" dirty="0" smtClean="0"/>
              <a:t>umum, seperti gaji karyawan dan biaya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 err="1" smtClean="0"/>
              <a:t>personalia</a:t>
            </a:r>
            <a:r>
              <a:rPr lang="en-US" dirty="0" smtClean="0"/>
              <a:t>/</a:t>
            </a:r>
            <a:r>
              <a:rPr lang="en-US" dirty="0" err="1" smtClean="0"/>
              <a:t>akuntansi</a:t>
            </a:r>
            <a:r>
              <a:rPr lang="en-US" dirty="0" smtClean="0"/>
              <a:t>/</a:t>
            </a:r>
            <a:r>
              <a:rPr lang="en-US" dirty="0" err="1" smtClean="0"/>
              <a:t>keuangan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1390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dirty="0" smtClean="0">
                <a:latin typeface="+mj-lt"/>
              </a:rPr>
              <a:t>B</a:t>
            </a:r>
            <a:r>
              <a:rPr lang="id-ID" sz="2800" dirty="0" smtClean="0">
                <a:latin typeface="+mj-lt"/>
              </a:rPr>
              <a:t>eban</a:t>
            </a:r>
            <a:r>
              <a:rPr lang="es-ES" sz="2800" dirty="0" smtClean="0">
                <a:latin typeface="+mj-lt"/>
              </a:rPr>
              <a:t> </a:t>
            </a:r>
            <a:r>
              <a:rPr lang="es-ES" sz="2800" dirty="0" err="1" smtClean="0">
                <a:latin typeface="+mj-lt"/>
              </a:rPr>
              <a:t>pemasaran</a:t>
            </a:r>
            <a:r>
              <a:rPr lang="es-ES" sz="2800" dirty="0" smtClean="0">
                <a:latin typeface="+mj-lt"/>
              </a:rPr>
              <a:t> dan </a:t>
            </a:r>
            <a:r>
              <a:rPr lang="id-ID" sz="2800" dirty="0" smtClean="0">
                <a:latin typeface="+mj-lt"/>
              </a:rPr>
              <a:t>beban</a:t>
            </a:r>
            <a:r>
              <a:rPr lang="es-ES" sz="2800" dirty="0" smtClean="0">
                <a:latin typeface="+mj-lt"/>
              </a:rPr>
              <a:t> </a:t>
            </a:r>
            <a:r>
              <a:rPr lang="es-ES" sz="2800" dirty="0" err="1" smtClean="0">
                <a:latin typeface="+mj-lt"/>
              </a:rPr>
              <a:t>administrasi</a:t>
            </a:r>
            <a:r>
              <a:rPr lang="es-ES" sz="2800" dirty="0" smtClean="0">
                <a:latin typeface="+mj-lt"/>
              </a:rPr>
              <a:t> &amp; </a:t>
            </a:r>
            <a:r>
              <a:rPr lang="es-ES" sz="2800" dirty="0" err="1" smtClean="0">
                <a:latin typeface="+mj-lt"/>
              </a:rPr>
              <a:t>umum</a:t>
            </a:r>
            <a:r>
              <a:rPr lang="es-E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disebut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juga</a:t>
            </a:r>
            <a:r>
              <a:rPr lang="en-US" sz="2800" dirty="0" smtClean="0">
                <a:latin typeface="+mj-lt"/>
              </a:rPr>
              <a:t> b</a:t>
            </a:r>
            <a:r>
              <a:rPr lang="id-ID" sz="2800" dirty="0" smtClean="0">
                <a:latin typeface="+mj-lt"/>
              </a:rPr>
              <a:t>eban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operasi</a:t>
            </a:r>
            <a:r>
              <a:rPr lang="id-ID" sz="2800" dirty="0" smtClean="0">
                <a:latin typeface="+mj-lt"/>
              </a:rPr>
              <a:t>onal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i="1" dirty="0" smtClean="0">
                <a:latin typeface="+mj-lt"/>
              </a:rPr>
              <a:t>operating expenses</a:t>
            </a:r>
            <a:r>
              <a:rPr lang="en-US" sz="2800" dirty="0" smtClean="0">
                <a:latin typeface="+mj-lt"/>
              </a:rPr>
              <a:t>).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000100" y="3395674"/>
            <a:ext cx="6324600" cy="1962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Konsep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beban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operasional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digunakan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tujuan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penyusunan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laporan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laba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rugi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pihak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5643578"/>
            <a:ext cx="835821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mengkaji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total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per unit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i="1" dirty="0" smtClean="0"/>
              <a:t>output driver </a:t>
            </a:r>
            <a:r>
              <a:rPr lang="en-US" sz="2800" i="1" dirty="0" err="1" smtClean="0"/>
              <a:t>aktivitas</a:t>
            </a:r>
            <a:r>
              <a:rPr lang="en-US" sz="2800" i="1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1299</TotalTime>
  <Words>1670</Words>
  <Application>Microsoft Office PowerPoint</Application>
  <PresentationFormat>On-screen Show (4:3)</PresentationFormat>
  <Paragraphs>228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Myriad Pro</vt:lpstr>
      <vt:lpstr>Myriad Pro Light</vt:lpstr>
      <vt:lpstr>Tw Cen MT</vt:lpstr>
      <vt:lpstr>Wingdings</vt:lpstr>
      <vt:lpstr>PPt-Template_S4</vt:lpstr>
      <vt:lpstr>KONSEP BIAYA DAN AKUNTANSI BIAYA</vt:lpstr>
      <vt:lpstr>TUJUAN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produksi01</dc:creator>
  <cp:lastModifiedBy>Lenovo</cp:lastModifiedBy>
  <cp:revision>590</cp:revision>
  <dcterms:created xsi:type="dcterms:W3CDTF">2016-09-06T06:15:01Z</dcterms:created>
  <dcterms:modified xsi:type="dcterms:W3CDTF">2019-09-23T16:27:34Z</dcterms:modified>
</cp:coreProperties>
</file>