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3" r:id="rId8"/>
    <p:sldId id="264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1EBE25-3B68-47DE-8BD0-475984A4D2DD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1444D2-C99E-4AE0-8241-6C120005C33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000" b="1" dirty="0" smtClean="0"/>
              <a:t>PEMASARAN</a:t>
            </a:r>
            <a:endParaRPr lang="id-ID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teoritis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pemasaran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mempunyai</a:t>
            </a:r>
            <a:r>
              <a:rPr lang="en-US" dirty="0" smtClean="0">
                <a:solidFill>
                  <a:srgbClr val="FF0000"/>
                </a:solidFill>
              </a:rPr>
              <a:t>  9  (</a:t>
            </a:r>
            <a:r>
              <a:rPr lang="en-US" dirty="0" err="1" smtClean="0">
                <a:solidFill>
                  <a:srgbClr val="FF0000"/>
                </a:solidFill>
              </a:rPr>
              <a:t>sembilan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,  yang 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diuraikan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(merchandising)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Perencanaan</a:t>
            </a:r>
            <a:r>
              <a:rPr lang="en-US" dirty="0" smtClean="0"/>
              <a:t>  yang </a:t>
            </a:r>
            <a:r>
              <a:rPr lang="en-US" dirty="0" err="1" smtClean="0"/>
              <a:t>berkenaan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pemasaran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(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jasa</a:t>
            </a:r>
            <a:r>
              <a:rPr lang="en-US" dirty="0" smtClean="0"/>
              <a:t>) 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selaras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- </a:t>
            </a:r>
            <a:r>
              <a:rPr lang="en-US" dirty="0" err="1" smtClean="0"/>
              <a:t>faktor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(buying)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Peranan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kebutuhannya</a:t>
            </a:r>
            <a:r>
              <a:rPr lang="en-US" dirty="0" smtClean="0"/>
              <a:t>.  </a:t>
            </a:r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>
                <a:effectLst/>
              </a:rPr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 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 (selling) 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Meyakinkan</a:t>
            </a:r>
            <a:r>
              <a:rPr lang="en-US" dirty="0" smtClean="0"/>
              <a:t> 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membeli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(</a:t>
            </a:r>
            <a:r>
              <a:rPr lang="en-US" dirty="0" err="1" smtClean="0"/>
              <a:t>barang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)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baginya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(transportation)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pengerahan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id-ID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Pergudangan</a:t>
            </a:r>
            <a:r>
              <a:rPr lang="en-US" dirty="0" smtClean="0"/>
              <a:t> (storage)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 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(standardization</a:t>
            </a:r>
            <a:r>
              <a:rPr lang="en-US" dirty="0" smtClean="0"/>
              <a:t>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elementer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perincian-perincian</a:t>
            </a:r>
            <a:r>
              <a:rPr lang="en-US" dirty="0" smtClean="0"/>
              <a:t> 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grading,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kelas-kelas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derajat-derajat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(financing)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mengalirkan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jasa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 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(communication)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memperlancar</a:t>
            </a:r>
            <a:r>
              <a:rPr lang="en-US" dirty="0" smtClean="0"/>
              <a:t>  </a:t>
            </a:r>
            <a:r>
              <a:rPr lang="en-US" dirty="0" err="1" smtClean="0"/>
              <a:t>hubungan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(risk)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,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anjloknya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Sesuai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sebagaimana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diungkapkan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maka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pemasaran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memiliki</a:t>
            </a:r>
            <a:r>
              <a:rPr lang="en-US" dirty="0" smtClean="0">
                <a:solidFill>
                  <a:srgbClr val="FF0000"/>
                </a:solidFill>
              </a:rPr>
              <a:t> 8 (</a:t>
            </a:r>
            <a:r>
              <a:rPr lang="en-US" dirty="0" err="1" smtClean="0">
                <a:solidFill>
                  <a:srgbClr val="FF0000"/>
                </a:solidFill>
              </a:rPr>
              <a:t>delapan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tugas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1.    </a:t>
            </a:r>
            <a:r>
              <a:rPr lang="en-US" dirty="0" err="1" smtClean="0"/>
              <a:t>Mengubah</a:t>
            </a:r>
            <a:r>
              <a:rPr lang="en-US" dirty="0" smtClean="0"/>
              <a:t> 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suka</a:t>
            </a:r>
            <a:r>
              <a:rPr lang="en-US" dirty="0" smtClean="0"/>
              <a:t> (conversional marketing).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2.    </a:t>
            </a:r>
            <a:r>
              <a:rPr lang="en-US" dirty="0" err="1" smtClean="0"/>
              <a:t>Mendorong</a:t>
            </a:r>
            <a:r>
              <a:rPr lang="en-US" dirty="0" smtClean="0"/>
              <a:t>   </a:t>
            </a:r>
            <a:r>
              <a:rPr lang="en-US" dirty="0" err="1" smtClean="0"/>
              <a:t>kebutuhan</a:t>
            </a:r>
            <a:r>
              <a:rPr lang="id-ID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  </a:t>
            </a:r>
            <a:r>
              <a:rPr lang="en-US" dirty="0" smtClean="0"/>
              <a:t>yang   </a:t>
            </a:r>
            <a:r>
              <a:rPr lang="en-US" dirty="0" err="1" smtClean="0"/>
              <a:t>tidak</a:t>
            </a:r>
            <a:r>
              <a:rPr lang="en-US" dirty="0" smtClean="0"/>
              <a:t> 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 </a:t>
            </a:r>
            <a:r>
              <a:rPr lang="en-US" dirty="0" err="1" smtClean="0"/>
              <a:t>berminat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 </a:t>
            </a:r>
            <a:r>
              <a:rPr lang="en-US" dirty="0" err="1" smtClean="0"/>
              <a:t>mengetahui</a:t>
            </a:r>
            <a:r>
              <a:rPr lang="en-US" dirty="0" smtClean="0"/>
              <a:t>   (</a:t>
            </a:r>
            <a:r>
              <a:rPr lang="en-US" dirty="0" err="1" smtClean="0"/>
              <a:t>stimulational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 </a:t>
            </a:r>
            <a:r>
              <a:rPr lang="en-US" dirty="0" smtClean="0"/>
              <a:t>marketing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3.    </a:t>
            </a:r>
            <a:r>
              <a:rPr lang="en-US" dirty="0" err="1" smtClean="0"/>
              <a:t>Mengembangkan</a:t>
            </a:r>
            <a:r>
              <a:rPr lang="en-US" dirty="0" smtClean="0"/>
              <a:t>    </a:t>
            </a:r>
            <a:r>
              <a:rPr lang="en-US" dirty="0" err="1" smtClean="0"/>
              <a:t>pemenuhan</a:t>
            </a:r>
            <a:r>
              <a:rPr lang="en-US" dirty="0" smtClean="0"/>
              <a:t>    </a:t>
            </a:r>
            <a:r>
              <a:rPr lang="en-US" dirty="0" err="1" smtClean="0"/>
              <a:t>kebutuhan</a:t>
            </a:r>
            <a:r>
              <a:rPr lang="en-US" dirty="0" smtClean="0"/>
              <a:t>    yang 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 </a:t>
            </a:r>
            <a:r>
              <a:rPr lang="en-US" dirty="0" err="1" smtClean="0"/>
              <a:t>belum</a:t>
            </a:r>
            <a:r>
              <a:rPr lang="en-US" dirty="0" smtClean="0"/>
              <a:t>   </a:t>
            </a:r>
            <a:r>
              <a:rPr lang="en-US" dirty="0" err="1" smtClean="0"/>
              <a:t>terpenuhi</a:t>
            </a:r>
            <a:r>
              <a:rPr lang="en-US" dirty="0" smtClean="0"/>
              <a:t>   (developmental marketing).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4.    </a:t>
            </a:r>
            <a:r>
              <a:rPr lang="en-US" dirty="0" err="1" smtClean="0"/>
              <a:t>Mengaktifkan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 </a:t>
            </a:r>
            <a:r>
              <a:rPr lang="en-US" dirty="0" smtClean="0"/>
              <a:t>(</a:t>
            </a:r>
            <a:r>
              <a:rPr lang="en-US" dirty="0" smtClean="0"/>
              <a:t>remarketing).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5.   </a:t>
            </a:r>
            <a:r>
              <a:rPr lang="en-US" dirty="0" err="1" smtClean="0"/>
              <a:t>Menyelaraskan</a:t>
            </a:r>
            <a:r>
              <a:rPr lang="en-US" dirty="0" smtClean="0"/>
              <a:t>      </a:t>
            </a:r>
            <a:r>
              <a:rPr lang="en-US" dirty="0" err="1" smtClean="0"/>
              <a:t>pola</a:t>
            </a:r>
            <a:r>
              <a:rPr lang="en-US" dirty="0" smtClean="0"/>
              <a:t>      </a:t>
            </a:r>
            <a:r>
              <a:rPr lang="en-US" dirty="0" err="1" smtClean="0"/>
              <a:t>permintaan</a:t>
            </a:r>
            <a:r>
              <a:rPr lang="en-US" dirty="0" smtClean="0"/>
              <a:t>      agar    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</a:t>
            </a:r>
            <a:r>
              <a:rPr lang="en-US" dirty="0" err="1" smtClean="0"/>
              <a:t>sesuai</a:t>
            </a:r>
            <a:r>
              <a:rPr lang="en-US" dirty="0" smtClean="0"/>
              <a:t>      </a:t>
            </a:r>
            <a:r>
              <a:rPr lang="en-US" dirty="0" err="1" smtClean="0"/>
              <a:t>dengan</a:t>
            </a:r>
            <a:r>
              <a:rPr lang="en-US" dirty="0" smtClean="0"/>
              <a:t>      </a:t>
            </a:r>
            <a:r>
              <a:rPr lang="en-US" dirty="0" err="1" smtClean="0"/>
              <a:t>pola</a:t>
            </a:r>
            <a:r>
              <a:rPr lang="en-US" dirty="0" smtClean="0"/>
              <a:t>      </a:t>
            </a:r>
            <a:r>
              <a:rPr lang="en-US" dirty="0" err="1" smtClean="0"/>
              <a:t>penawaran</a:t>
            </a:r>
            <a:r>
              <a:rPr lang="id-ID" dirty="0" smtClean="0"/>
              <a:t>  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</a:t>
            </a:r>
            <a:r>
              <a:rPr lang="en-US" dirty="0" smtClean="0"/>
              <a:t>(</a:t>
            </a:r>
            <a:r>
              <a:rPr lang="en-US" dirty="0" err="1" smtClean="0"/>
              <a:t>synchromarketing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 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dirty="0" err="1" smtClean="0"/>
              <a:t>maintnence</a:t>
            </a:r>
            <a:r>
              <a:rPr lang="en-US" dirty="0" smtClean="0"/>
              <a:t> marketing).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7.   </a:t>
            </a:r>
            <a:r>
              <a:rPr lang="en-US" dirty="0" err="1" smtClean="0"/>
              <a:t>Mengurangi</a:t>
            </a:r>
            <a:r>
              <a:rPr lang="en-US" dirty="0" smtClean="0"/>
              <a:t>   </a:t>
            </a:r>
            <a:r>
              <a:rPr lang="en-US" dirty="0" err="1" smtClean="0"/>
              <a:t>tingkat</a:t>
            </a:r>
            <a:r>
              <a:rPr lang="en-US" dirty="0" smtClean="0"/>
              <a:t>   </a:t>
            </a:r>
            <a:r>
              <a:rPr lang="en-US" dirty="0" err="1" smtClean="0"/>
              <a:t>penjualan</a:t>
            </a:r>
            <a:r>
              <a:rPr lang="en-US" dirty="0" smtClean="0"/>
              <a:t>   yang   </a:t>
            </a:r>
            <a:r>
              <a:rPr lang="en-US" dirty="0" err="1" smtClean="0"/>
              <a:t>sudah</a:t>
            </a:r>
            <a:r>
              <a:rPr lang="en-US" dirty="0" smtClean="0"/>
              <a:t> 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  </a:t>
            </a:r>
            <a:r>
              <a:rPr lang="en-US" dirty="0" err="1" smtClean="0"/>
              <a:t>produk</a:t>
            </a:r>
            <a:r>
              <a:rPr lang="en-US" dirty="0" smtClean="0"/>
              <a:t>   </a:t>
            </a:r>
            <a:r>
              <a:rPr lang="en-US" dirty="0" err="1" smtClean="0"/>
              <a:t>tertentu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</a:t>
            </a:r>
            <a:r>
              <a:rPr lang="en-US" dirty="0" smtClean="0"/>
              <a:t>(</a:t>
            </a:r>
            <a:r>
              <a:rPr lang="en-US" dirty="0" err="1" smtClean="0"/>
              <a:t>demarketing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8.   </a:t>
            </a:r>
            <a:r>
              <a:rPr lang="en-US" dirty="0" err="1" smtClean="0"/>
              <a:t>Merintangi</a:t>
            </a:r>
            <a:r>
              <a:rPr lang="en-US" dirty="0" smtClean="0"/>
              <a:t>   </a:t>
            </a:r>
            <a:r>
              <a:rPr lang="en-US" dirty="0" err="1" smtClean="0"/>
              <a:t>permintaan</a:t>
            </a:r>
            <a:r>
              <a:rPr lang="en-US" dirty="0" smtClean="0"/>
              <a:t>   </a:t>
            </a:r>
            <a:r>
              <a:rPr lang="en-US" dirty="0" err="1" smtClean="0"/>
              <a:t>atau</a:t>
            </a:r>
            <a:r>
              <a:rPr lang="en-US" dirty="0" smtClean="0"/>
              <a:t>   </a:t>
            </a:r>
            <a:r>
              <a:rPr lang="en-US" dirty="0" err="1" smtClean="0"/>
              <a:t>keinginan</a:t>
            </a:r>
            <a:r>
              <a:rPr lang="en-US" dirty="0" smtClean="0"/>
              <a:t> 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</a:t>
            </a:r>
            <a:r>
              <a:rPr lang="en-US" dirty="0" err="1" smtClean="0"/>
              <a:t>terhadap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 </a:t>
            </a:r>
            <a:r>
              <a:rPr lang="en-US" dirty="0" err="1" smtClean="0"/>
              <a:t>produk</a:t>
            </a:r>
            <a:r>
              <a:rPr lang="en-US" dirty="0" smtClean="0"/>
              <a:t>   </a:t>
            </a:r>
            <a:r>
              <a:rPr lang="en-US" dirty="0" err="1" smtClean="0"/>
              <a:t>tertentu</a:t>
            </a:r>
            <a:r>
              <a:rPr lang="en-US" dirty="0" smtClean="0"/>
              <a:t>   (counter 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</a:t>
            </a:r>
            <a:r>
              <a:rPr lang="en-US" dirty="0" smtClean="0"/>
              <a:t>marketing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Strategi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pemasaran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serangkaian</a:t>
            </a:r>
            <a:r>
              <a:rPr lang="en-US" dirty="0" smtClean="0"/>
              <a:t>  </a:t>
            </a:r>
            <a:r>
              <a:rPr lang="en-US" dirty="0" err="1" smtClean="0"/>
              <a:t>tujuan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sasaran</a:t>
            </a:r>
            <a:r>
              <a:rPr lang="en-US" dirty="0" smtClean="0"/>
              <a:t>,  </a:t>
            </a:r>
            <a:r>
              <a:rPr lang="en-US" dirty="0" err="1" smtClean="0"/>
              <a:t>kebijakan</a:t>
            </a:r>
            <a:r>
              <a:rPr lang="en-US" dirty="0" smtClean="0"/>
              <a:t>  </a:t>
            </a:r>
            <a:r>
              <a:rPr lang="en-US" dirty="0" err="1" smtClean="0"/>
              <a:t>serta</a:t>
            </a:r>
            <a:r>
              <a:rPr lang="en-US" dirty="0" smtClean="0"/>
              <a:t>  </a:t>
            </a:r>
            <a:r>
              <a:rPr lang="en-US" dirty="0" err="1" smtClean="0"/>
              <a:t>aturan</a:t>
            </a:r>
            <a:r>
              <a:rPr lang="en-US" dirty="0" smtClean="0"/>
              <a:t> yang  </a:t>
            </a:r>
            <a:r>
              <a:rPr lang="en-US" dirty="0" err="1" smtClean="0"/>
              <a:t>memberi</a:t>
            </a:r>
            <a:r>
              <a:rPr lang="en-US" dirty="0" smtClean="0"/>
              <a:t>  </a:t>
            </a:r>
            <a:r>
              <a:rPr lang="en-US" dirty="0" err="1" smtClean="0"/>
              <a:t>arah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en-US" dirty="0" smtClean="0"/>
              <a:t>  </a:t>
            </a:r>
            <a:r>
              <a:rPr lang="en-US" dirty="0" err="1" smtClean="0"/>
              <a:t>usaha-usaha</a:t>
            </a:r>
            <a:r>
              <a:rPr lang="en-US" dirty="0" smtClean="0"/>
              <a:t>  </a:t>
            </a:r>
            <a:r>
              <a:rPr lang="en-US" dirty="0" err="1" smtClean="0"/>
              <a:t>pemasaran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waktu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 </a:t>
            </a:r>
            <a:r>
              <a:rPr lang="en-US" dirty="0" err="1" smtClean="0"/>
              <a:t>waktu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masing</a:t>
            </a:r>
            <a:r>
              <a:rPr lang="en-US" dirty="0" smtClean="0"/>
              <a:t>-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lokasinya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Strategi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pemasaran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modern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endParaRPr lang="id-ID" dirty="0" smtClean="0"/>
          </a:p>
          <a:p>
            <a:r>
              <a:rPr lang="id-ID" dirty="0" smtClean="0"/>
              <a:t>1. S</a:t>
            </a:r>
            <a:r>
              <a:rPr lang="en-US" dirty="0" err="1" smtClean="0"/>
              <a:t>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(segmenting), </a:t>
            </a:r>
            <a:endParaRPr lang="id-ID" dirty="0" smtClean="0"/>
          </a:p>
          <a:p>
            <a:r>
              <a:rPr lang="id-ID" dirty="0" smtClean="0"/>
              <a:t>2. P</a:t>
            </a:r>
            <a:r>
              <a:rPr lang="en-US" dirty="0" err="1" smtClean="0"/>
              <a:t>enetapan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(targeting),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</a:p>
          <a:p>
            <a:r>
              <a:rPr lang="id-ID" dirty="0" smtClean="0"/>
              <a:t>3. P</a:t>
            </a:r>
            <a:r>
              <a:rPr lang="en-US" dirty="0" err="1" smtClean="0"/>
              <a:t>enetapan</a:t>
            </a:r>
            <a:r>
              <a:rPr lang="en-US" dirty="0" smtClean="0"/>
              <a:t>  </a:t>
            </a:r>
            <a:r>
              <a:rPr lang="en-US" dirty="0" err="1" smtClean="0"/>
              <a:t>posisi</a:t>
            </a:r>
            <a:r>
              <a:rPr lang="en-US" dirty="0" smtClean="0"/>
              <a:t>  </a:t>
            </a:r>
            <a:r>
              <a:rPr lang="en-US" dirty="0" err="1" smtClean="0"/>
              <a:t>pasar</a:t>
            </a:r>
            <a:r>
              <a:rPr lang="en-US" dirty="0" smtClean="0"/>
              <a:t>  (positioning)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Kotler</a:t>
            </a:r>
            <a:r>
              <a:rPr lang="en-US" dirty="0" smtClean="0"/>
              <a:t>,  2001).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err="1" smtClean="0"/>
              <a:t>S</a:t>
            </a:r>
            <a:r>
              <a:rPr lang="en-US" dirty="0" err="1" smtClean="0"/>
              <a:t>ebagai</a:t>
            </a:r>
            <a:r>
              <a:rPr lang="en-US" dirty="0" smtClean="0"/>
              <a:t>  </a:t>
            </a:r>
            <a:r>
              <a:rPr lang="en-US" dirty="0" err="1" smtClean="0"/>
              <a:t>wirausahawan</a:t>
            </a:r>
            <a:r>
              <a:rPr lang="en-US" dirty="0" smtClean="0"/>
              <a:t>  </a:t>
            </a:r>
            <a:r>
              <a:rPr lang="en-US" dirty="0" err="1" smtClean="0"/>
              <a:t>diperhadapkan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bagaimana</a:t>
            </a:r>
            <a:r>
              <a:rPr lang="en-US" dirty="0" smtClean="0"/>
              <a:t>  </a:t>
            </a:r>
            <a:r>
              <a:rPr lang="en-US" dirty="0" err="1" smtClean="0"/>
              <a:t>menciptakan</a:t>
            </a:r>
            <a:r>
              <a:rPr lang="en-US" dirty="0" smtClean="0"/>
              <a:t>   </a:t>
            </a:r>
            <a:r>
              <a:rPr lang="en-US" dirty="0" err="1" smtClean="0"/>
              <a:t>produk</a:t>
            </a:r>
            <a:r>
              <a:rPr lang="en-US" dirty="0" smtClean="0"/>
              <a:t>  yang  </a:t>
            </a:r>
            <a:r>
              <a:rPr lang="en-US" dirty="0" err="1" smtClean="0"/>
              <a:t>tepat</a:t>
            </a:r>
            <a:r>
              <a:rPr lang="en-US" dirty="0" smtClean="0"/>
              <a:t>  </a:t>
            </a:r>
            <a:r>
              <a:rPr lang="en-US" dirty="0" err="1" smtClean="0"/>
              <a:t>sesuai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Kita  </a:t>
            </a:r>
            <a:r>
              <a:rPr lang="en-US" dirty="0" err="1" smtClean="0"/>
              <a:t>mungkin</a:t>
            </a:r>
            <a:r>
              <a:rPr lang="en-US" dirty="0" smtClean="0"/>
              <a:t>  </a:t>
            </a:r>
            <a:r>
              <a:rPr lang="en-US" dirty="0" err="1" smtClean="0"/>
              <a:t>perlu</a:t>
            </a:r>
            <a:r>
              <a:rPr lang="en-US" dirty="0" smtClean="0"/>
              <a:t> 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K</a:t>
            </a:r>
            <a:r>
              <a:rPr lang="en-US" dirty="0" err="1" smtClean="0"/>
              <a:t>epada</a:t>
            </a:r>
            <a:r>
              <a:rPr lang="en-US" dirty="0" smtClean="0"/>
              <a:t>  </a:t>
            </a:r>
            <a:r>
              <a:rPr lang="en-US" dirty="0" err="1" smtClean="0"/>
              <a:t>siapa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dijual</a:t>
            </a:r>
            <a:r>
              <a:rPr lang="en-US" dirty="0" smtClean="0"/>
              <a:t>? </a:t>
            </a:r>
            <a:endParaRPr lang="id-ID" dirty="0" smtClean="0"/>
          </a:p>
          <a:p>
            <a:r>
              <a:rPr lang="en-US" dirty="0" err="1" smtClean="0"/>
              <a:t>Apakah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 </a:t>
            </a:r>
            <a:r>
              <a:rPr lang="en-US" dirty="0" err="1" smtClean="0"/>
              <a:t>orang</a:t>
            </a:r>
            <a:r>
              <a:rPr lang="en-US" dirty="0" smtClean="0"/>
              <a:t>? </a:t>
            </a:r>
            <a:endParaRPr lang="id-ID" dirty="0" smtClean="0"/>
          </a:p>
          <a:p>
            <a:r>
              <a:rPr lang="id-ID" dirty="0" smtClean="0"/>
              <a:t>A</a:t>
            </a:r>
            <a:r>
              <a:rPr lang="en-US" dirty="0" err="1" smtClean="0"/>
              <a:t>pakah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 </a:t>
            </a:r>
            <a:r>
              <a:rPr lang="en-US" dirty="0" err="1" smtClean="0"/>
              <a:t>anak-anak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?</a:t>
            </a:r>
            <a:endParaRPr lang="id-ID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mana</a:t>
            </a:r>
            <a:r>
              <a:rPr lang="en-US" dirty="0" smtClean="0"/>
              <a:t>  </a:t>
            </a:r>
            <a:r>
              <a:rPr lang="en-US" dirty="0" err="1" smtClean="0"/>
              <a:t>konsumen</a:t>
            </a:r>
            <a:r>
              <a:rPr lang="en-US" dirty="0" smtClean="0"/>
              <a:t>  </a:t>
            </a:r>
            <a:r>
              <a:rPr lang="en-US" dirty="0" err="1" smtClean="0"/>
              <a:t>berasal</a:t>
            </a:r>
            <a:r>
              <a:rPr lang="en-US" dirty="0" smtClean="0"/>
              <a:t>? </a:t>
            </a:r>
            <a:endParaRPr lang="id-ID" dirty="0" smtClean="0"/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 </a:t>
            </a:r>
            <a:r>
              <a:rPr lang="en-US" dirty="0" err="1" smtClean="0"/>
              <a:t>mereka</a:t>
            </a:r>
            <a:r>
              <a:rPr lang="en-US" dirty="0" smtClean="0"/>
              <a:t>?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tuju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1.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(Segmenting)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43536"/>
          </a:xfrm>
        </p:spPr>
        <p:txBody>
          <a:bodyPr>
            <a:normAutofit fontScale="85000" lnSpcReduction="20000"/>
          </a:bodyPr>
          <a:lstStyle/>
          <a:p>
            <a:r>
              <a:rPr lang="id-ID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egmentasi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(1996)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membagi-bagi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heterogen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satuan-satuan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)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id-ID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Segmentasi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pasar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kegiatan</a:t>
            </a:r>
            <a:r>
              <a:rPr lang="en-US" dirty="0" smtClean="0"/>
              <a:t>  </a:t>
            </a:r>
            <a:r>
              <a:rPr lang="en-US" dirty="0" err="1" smtClean="0"/>
              <a:t>membagi-bagi</a:t>
            </a:r>
            <a:r>
              <a:rPr lang="en-US" dirty="0" smtClean="0"/>
              <a:t> 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 </a:t>
            </a:r>
            <a:r>
              <a:rPr lang="en-US" dirty="0" err="1" smtClean="0"/>
              <a:t>heterogen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satuan-satuan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)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 (</a:t>
            </a:r>
            <a:r>
              <a:rPr lang="en-US" dirty="0" err="1" smtClean="0"/>
              <a:t>Kotler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2001</a:t>
            </a:r>
            <a:r>
              <a:rPr lang="en-US" dirty="0" smtClean="0"/>
              <a:t>). 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  </a:t>
            </a:r>
            <a:r>
              <a:rPr lang="en-US" dirty="0" err="1" smtClean="0"/>
              <a:t>kata</a:t>
            </a:r>
            <a:r>
              <a:rPr lang="en-US" dirty="0" smtClean="0"/>
              <a:t>  lain,  </a:t>
            </a:r>
            <a:r>
              <a:rPr lang="en-US" dirty="0" err="1" smtClean="0">
                <a:solidFill>
                  <a:srgbClr val="FF0000"/>
                </a:solidFill>
              </a:rPr>
              <a:t>segmentasi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pasar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  </a:t>
            </a:r>
            <a:r>
              <a:rPr lang="en-US" dirty="0" err="1" smtClean="0"/>
              <a:t>kegiatan</a:t>
            </a:r>
            <a:r>
              <a:rPr lang="en-US" dirty="0" smtClean="0"/>
              <a:t>   </a:t>
            </a:r>
            <a:r>
              <a:rPr lang="en-US" dirty="0" err="1" smtClean="0"/>
              <a:t>membagi</a:t>
            </a:r>
            <a:r>
              <a:rPr lang="en-US" dirty="0" smtClean="0"/>
              <a:t>   </a:t>
            </a:r>
            <a:r>
              <a:rPr lang="en-US" dirty="0" err="1" smtClean="0"/>
              <a:t>pasar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 </a:t>
            </a:r>
            <a:r>
              <a:rPr lang="en-US" dirty="0" err="1" smtClean="0"/>
              <a:t>pembeli</a:t>
            </a:r>
            <a:r>
              <a:rPr lang="en-US" dirty="0" smtClean="0"/>
              <a:t>  yang  </a:t>
            </a:r>
            <a:r>
              <a:rPr lang="en-US" dirty="0" err="1" smtClean="0"/>
              <a:t>terbedakan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,  </a:t>
            </a:r>
            <a:r>
              <a:rPr lang="en-US" dirty="0" err="1" smtClean="0"/>
              <a:t>karakteristik</a:t>
            </a:r>
            <a:r>
              <a:rPr lang="en-US" dirty="0" smtClean="0"/>
              <a:t>,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tingkah</a:t>
            </a:r>
            <a:r>
              <a:rPr lang="en-US" dirty="0" smtClean="0"/>
              <a:t> 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1.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(Segmenting)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r>
              <a:rPr lang="en-US" dirty="0" err="1" smtClean="0"/>
              <a:t>Adapun</a:t>
            </a:r>
            <a:r>
              <a:rPr lang="en-US" dirty="0" smtClean="0"/>
              <a:t>   yang   </a:t>
            </a:r>
            <a:r>
              <a:rPr lang="en-US" dirty="0" err="1" smtClean="0"/>
              <a:t>dimaksud</a:t>
            </a:r>
            <a:r>
              <a:rPr lang="en-US" dirty="0" smtClean="0"/>
              <a:t>   </a:t>
            </a:r>
            <a:r>
              <a:rPr lang="en-US" dirty="0" err="1" smtClean="0"/>
              <a:t>dengan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target   </a:t>
            </a:r>
            <a:r>
              <a:rPr lang="en-US" dirty="0" err="1" smtClean="0">
                <a:solidFill>
                  <a:srgbClr val="FF0000"/>
                </a:solidFill>
              </a:rPr>
              <a:t>pasar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/>
              <a:t>adalah</a:t>
            </a:r>
            <a:r>
              <a:rPr lang="en-US" dirty="0" smtClean="0"/>
              <a:t>   </a:t>
            </a:r>
            <a:r>
              <a:rPr lang="en-US" dirty="0" err="1" smtClean="0"/>
              <a:t>kelompok</a:t>
            </a:r>
            <a:r>
              <a:rPr lang="en-US" dirty="0" smtClean="0"/>
              <a:t>   </a:t>
            </a:r>
            <a:r>
              <a:rPr lang="en-US" dirty="0" err="1" smtClean="0"/>
              <a:t>konsumen</a:t>
            </a:r>
            <a:r>
              <a:rPr lang="en-US" dirty="0" smtClean="0"/>
              <a:t>   yang </a:t>
            </a:r>
            <a:r>
              <a:rPr lang="en-US" dirty="0" err="1" smtClean="0"/>
              <a:t>mempunyai</a:t>
            </a:r>
            <a:r>
              <a:rPr lang="en-US" dirty="0" smtClean="0"/>
              <a:t>  </a:t>
            </a:r>
            <a:r>
              <a:rPr lang="en-US" dirty="0" err="1" smtClean="0"/>
              <a:t>ciri-ciri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sifat</a:t>
            </a:r>
            <a:r>
              <a:rPr lang="en-US" dirty="0" smtClean="0"/>
              <a:t>  </a:t>
            </a:r>
            <a:r>
              <a:rPr lang="en-US" dirty="0" err="1" smtClean="0"/>
              <a:t>hampir</a:t>
            </a:r>
            <a:r>
              <a:rPr lang="en-US" dirty="0" smtClean="0"/>
              <a:t>  </a:t>
            </a:r>
            <a:r>
              <a:rPr lang="en-US" dirty="0" err="1" smtClean="0"/>
              <a:t>sama</a:t>
            </a:r>
            <a:r>
              <a:rPr lang="en-US" dirty="0" smtClean="0"/>
              <a:t>  (</a:t>
            </a:r>
            <a:r>
              <a:rPr lang="en-US" dirty="0" err="1" smtClean="0"/>
              <a:t>homogen</a:t>
            </a:r>
            <a:r>
              <a:rPr lang="en-US" dirty="0" smtClean="0"/>
              <a:t>)  yang </a:t>
            </a:r>
            <a:r>
              <a:rPr lang="en-US" dirty="0" err="1" smtClean="0"/>
              <a:t>dipilih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yang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dicapai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strategi</a:t>
            </a:r>
            <a:r>
              <a:rPr lang="en-US" dirty="0" smtClean="0"/>
              <a:t>  </a:t>
            </a:r>
            <a:r>
              <a:rPr lang="en-US" dirty="0" err="1" smtClean="0"/>
              <a:t>bauran</a:t>
            </a:r>
            <a:r>
              <a:rPr lang="en-US" dirty="0" smtClean="0"/>
              <a:t>  </a:t>
            </a:r>
            <a:r>
              <a:rPr lang="en-US" dirty="0" err="1" smtClean="0"/>
              <a:t>pemasaran</a:t>
            </a:r>
            <a:r>
              <a:rPr lang="en-US" dirty="0" smtClean="0"/>
              <a:t>  (marketing  mix). 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ditetapkannya</a:t>
            </a:r>
            <a:r>
              <a:rPr lang="en-US" dirty="0" smtClean="0"/>
              <a:t> target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target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2. </a:t>
            </a:r>
            <a:r>
              <a:rPr lang="en-US" dirty="0" smtClean="0"/>
              <a:t>Target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dirty="0" err="1" smtClean="0"/>
              <a:t>Targetting</a:t>
            </a:r>
            <a:r>
              <a:rPr lang="en-US" dirty="0" smtClean="0"/>
              <a:t>)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TOSHIBA\Downloads\03301bbfb5662dca70a63deddd390cd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Target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1. 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  <a:r>
              <a:rPr lang="en-US" dirty="0" err="1" smtClean="0"/>
              <a:t>pemasaran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2.  </a:t>
            </a:r>
            <a:r>
              <a:rPr lang="en-US" dirty="0" err="1" smtClean="0"/>
              <a:t>Memudahkan</a:t>
            </a:r>
            <a:r>
              <a:rPr lang="en-US" dirty="0" smtClean="0"/>
              <a:t>  </a:t>
            </a:r>
            <a:r>
              <a:rPr lang="en-US" dirty="0" err="1" smtClean="0"/>
              <a:t>penyesuaian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yang  </a:t>
            </a:r>
            <a:r>
              <a:rPr lang="en-US" dirty="0" err="1" smtClean="0"/>
              <a:t>dipasarkan</a:t>
            </a:r>
            <a:r>
              <a:rPr lang="en-US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strategi</a:t>
            </a:r>
            <a:r>
              <a:rPr lang="en-US" dirty="0" smtClean="0"/>
              <a:t>  </a:t>
            </a:r>
            <a:r>
              <a:rPr lang="en-US" dirty="0" err="1" smtClean="0"/>
              <a:t>bauran</a:t>
            </a:r>
            <a:r>
              <a:rPr lang="en-US" dirty="0" smtClean="0"/>
              <a:t> 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  <a:r>
              <a:rPr lang="en-US" dirty="0" smtClean="0"/>
              <a:t>(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tepat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target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3.  </a:t>
            </a:r>
            <a:r>
              <a:rPr lang="en-US" dirty="0" err="1" smtClean="0"/>
              <a:t>Membidik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memasarkan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4. 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  <a:r>
              <a:rPr lang="en-US" dirty="0" err="1" smtClean="0"/>
              <a:t>seefisien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seefektif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id-ID" dirty="0" smtClean="0"/>
          </a:p>
          <a:p>
            <a:r>
              <a:rPr lang="en-US" dirty="0" smtClean="0"/>
              <a:t>5. 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2. </a:t>
            </a:r>
            <a:r>
              <a:rPr lang="en-US" dirty="0" smtClean="0"/>
              <a:t>Target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dirty="0" err="1" smtClean="0"/>
              <a:t>Targetting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  </a:t>
            </a:r>
            <a:r>
              <a:rPr lang="en-US" dirty="0" err="1" smtClean="0"/>
              <a:t>mengidentifikasikan</a:t>
            </a:r>
            <a:r>
              <a:rPr lang="en-US" dirty="0" smtClean="0"/>
              <a:t>    </a:t>
            </a:r>
            <a:r>
              <a:rPr lang="en-US" dirty="0" err="1" smtClean="0"/>
              <a:t>bagian</a:t>
            </a:r>
            <a:r>
              <a:rPr lang="en-US" dirty="0" smtClean="0"/>
              <a:t>   </a:t>
            </a:r>
            <a:r>
              <a:rPr lang="en-US" dirty="0" err="1" smtClean="0"/>
              <a:t>pasar</a:t>
            </a:r>
            <a:r>
              <a:rPr lang="en-US" dirty="0" smtClean="0"/>
              <a:t>   yang   </a:t>
            </a:r>
            <a:r>
              <a:rPr lang="en-US" dirty="0" err="1" smtClean="0"/>
              <a:t>dapat</a:t>
            </a:r>
            <a:r>
              <a:rPr lang="en-US" dirty="0" smtClean="0"/>
              <a:t>   </a:t>
            </a:r>
            <a:r>
              <a:rPr lang="en-US" dirty="0" err="1" smtClean="0"/>
              <a:t>dilayani</a:t>
            </a:r>
            <a:r>
              <a:rPr lang="en-US" dirty="0" smtClean="0"/>
              <a:t>   </a:t>
            </a:r>
            <a:r>
              <a:rPr lang="en-US" dirty="0" err="1" smtClean="0"/>
              <a:t>secara</a:t>
            </a:r>
            <a:r>
              <a:rPr lang="en-US" dirty="0" smtClean="0"/>
              <a:t>  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melayani</a:t>
            </a:r>
            <a:r>
              <a:rPr lang="en-US" dirty="0" smtClean="0"/>
              <a:t>  </a:t>
            </a:r>
            <a:r>
              <a:rPr lang="en-US" dirty="0" err="1" smtClean="0"/>
              <a:t>konsumen</a:t>
            </a:r>
            <a:r>
              <a:rPr lang="en-US" dirty="0" smtClean="0"/>
              <a:t>  </a:t>
            </a:r>
            <a:r>
              <a:rPr lang="en-US" dirty="0" err="1" smtClean="0"/>
              <a:t>tertentu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  </a:t>
            </a:r>
            <a:r>
              <a:rPr lang="en-US" dirty="0" err="1" smtClean="0"/>
              <a:t>tersebut</a:t>
            </a:r>
            <a:r>
              <a:rPr lang="en-US" dirty="0" smtClean="0"/>
              <a:t>.   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  </a:t>
            </a:r>
            <a:r>
              <a:rPr lang="en-US" dirty="0" err="1" smtClean="0"/>
              <a:t>memilih</a:t>
            </a:r>
            <a:r>
              <a:rPr lang="en-US" dirty="0" smtClean="0"/>
              <a:t>   </a:t>
            </a:r>
            <a:r>
              <a:rPr lang="en-US" dirty="0" err="1" smtClean="0"/>
              <a:t>pasar</a:t>
            </a:r>
            <a:r>
              <a:rPr lang="en-US" dirty="0" smtClean="0"/>
              <a:t>   yang   </a:t>
            </a:r>
            <a:r>
              <a:rPr lang="en-US" dirty="0" err="1" smtClean="0"/>
              <a:t>dituju</a:t>
            </a:r>
            <a:r>
              <a:rPr lang="en-US" dirty="0" smtClean="0"/>
              <a:t>   (target   </a:t>
            </a:r>
            <a:r>
              <a:rPr lang="en-US" dirty="0" err="1" smtClean="0"/>
              <a:t>pasar</a:t>
            </a:r>
            <a:r>
              <a:rPr lang="en-US" dirty="0" smtClean="0"/>
              <a:t>),   </a:t>
            </a:r>
            <a:r>
              <a:rPr lang="en-US" dirty="0" err="1" smtClean="0"/>
              <a:t>perusahaan</a:t>
            </a:r>
            <a:r>
              <a:rPr lang="en-US" dirty="0" smtClean="0"/>
              <a:t>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endParaRPr lang="id-ID" dirty="0" smtClean="0"/>
          </a:p>
          <a:p>
            <a:r>
              <a:rPr lang="en-US" dirty="0" smtClean="0"/>
              <a:t>(</a:t>
            </a:r>
            <a:r>
              <a:rPr lang="en-US" dirty="0" smtClean="0"/>
              <a:t>1)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Membeda-bedakan</a:t>
            </a:r>
            <a:r>
              <a:rPr lang="en-US" dirty="0" smtClean="0"/>
              <a:t> 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  <a:r>
              <a:rPr lang="en-US" dirty="0" smtClean="0"/>
              <a:t>(</a:t>
            </a:r>
            <a:r>
              <a:rPr lang="en-US" dirty="0" smtClean="0"/>
              <a:t>Undifferentiated Marketing</a:t>
            </a:r>
            <a:r>
              <a:rPr lang="en-US" dirty="0" smtClean="0"/>
              <a:t>),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smtClean="0"/>
              <a:t>(2)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Membeda-bedakan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  <a:r>
              <a:rPr lang="en-US" dirty="0" smtClean="0"/>
              <a:t>(</a:t>
            </a:r>
            <a:r>
              <a:rPr lang="en-US" dirty="0" smtClean="0"/>
              <a:t>Differentiated Marketing), </a:t>
            </a:r>
            <a:endParaRPr lang="id-ID" dirty="0" smtClean="0"/>
          </a:p>
          <a:p>
            <a:r>
              <a:rPr lang="en-US" dirty="0" smtClean="0"/>
              <a:t>(</a:t>
            </a:r>
            <a:r>
              <a:rPr lang="en-US" dirty="0" smtClean="0"/>
              <a:t>3)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Terkonsentrasi</a:t>
            </a:r>
            <a:r>
              <a:rPr lang="en-US" dirty="0" smtClean="0"/>
              <a:t> (Concentrated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  <a:r>
              <a:rPr lang="en-US" dirty="0" smtClean="0"/>
              <a:t>Marketing</a:t>
            </a:r>
            <a:r>
              <a:rPr lang="en-US" dirty="0" smtClean="0"/>
              <a:t>).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2. </a:t>
            </a:r>
            <a:r>
              <a:rPr lang="en-US" dirty="0" smtClean="0"/>
              <a:t>Target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dirty="0" err="1" smtClean="0"/>
              <a:t>Targetting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 </a:t>
            </a:r>
            <a:r>
              <a:rPr lang="en-US" dirty="0" err="1" smtClean="0"/>
              <a:t>cara-cara</a:t>
            </a:r>
            <a:r>
              <a:rPr lang="en-US" dirty="0" smtClean="0"/>
              <a:t> 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mendiferensiasikan</a:t>
            </a:r>
            <a:r>
              <a:rPr lang="en-US" dirty="0" smtClean="0"/>
              <a:t>  </a:t>
            </a:r>
            <a:r>
              <a:rPr lang="en-US" dirty="0" err="1" smtClean="0"/>
              <a:t>produknya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“competitive positioning</a:t>
            </a:r>
            <a:r>
              <a:rPr lang="en-US" dirty="0" smtClean="0"/>
              <a:t>”.</a:t>
            </a:r>
            <a:endParaRPr lang="id-ID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A.      </a:t>
            </a:r>
            <a:r>
              <a:rPr lang="en-US" dirty="0" err="1" smtClean="0">
                <a:solidFill>
                  <a:srgbClr val="FF0000"/>
                </a:solidFill>
              </a:rPr>
              <a:t>Diferensiasi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dasarnya</a:t>
            </a:r>
            <a:r>
              <a:rPr lang="en-US" dirty="0" smtClean="0"/>
              <a:t>  </a:t>
            </a:r>
            <a:r>
              <a:rPr lang="en-US" dirty="0" err="1" smtClean="0"/>
              <a:t>diferensiasi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tindakan</a:t>
            </a:r>
            <a:r>
              <a:rPr lang="en-US" dirty="0" smtClean="0"/>
              <a:t>  </a:t>
            </a:r>
            <a:r>
              <a:rPr lang="en-US" dirty="0" err="1" smtClean="0"/>
              <a:t>merancang</a:t>
            </a:r>
            <a:r>
              <a:rPr lang="en-US" dirty="0" smtClean="0"/>
              <a:t>  </a:t>
            </a:r>
            <a:r>
              <a:rPr lang="en-US" dirty="0" err="1" smtClean="0"/>
              <a:t>satu</a:t>
            </a:r>
            <a:r>
              <a:rPr lang="en-US" dirty="0" smtClean="0"/>
              <a:t>  set  </a:t>
            </a:r>
            <a:r>
              <a:rPr lang="en-US" dirty="0" err="1" smtClean="0"/>
              <a:t>perbedaaan</a:t>
            </a:r>
            <a:r>
              <a:rPr lang="en-US" dirty="0" smtClean="0"/>
              <a:t> 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(</a:t>
            </a:r>
            <a:r>
              <a:rPr lang="en-US" dirty="0" err="1" smtClean="0"/>
              <a:t>Kotler</a:t>
            </a:r>
            <a:r>
              <a:rPr lang="en-US" dirty="0" smtClean="0"/>
              <a:t>, 1997). </a:t>
            </a:r>
            <a:endParaRPr lang="id-ID" dirty="0" smtClean="0"/>
          </a:p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lima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id-ID" dirty="0" smtClean="0"/>
              <a:t>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Diferensiasi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Produk</a:t>
            </a:r>
            <a:r>
              <a:rPr lang="en-US" dirty="0" smtClean="0"/>
              <a:t>,  </a:t>
            </a:r>
            <a:r>
              <a:rPr lang="en-US" dirty="0" err="1" smtClean="0"/>
              <a:t>membedakan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utama</a:t>
            </a:r>
            <a:r>
              <a:rPr lang="en-US" dirty="0" smtClean="0"/>
              <a:t>  </a:t>
            </a:r>
            <a:r>
              <a:rPr lang="en-US" dirty="0" err="1" smtClean="0"/>
              <a:t>berdasarkan</a:t>
            </a:r>
            <a:r>
              <a:rPr lang="en-US" dirty="0" smtClean="0"/>
              <a:t>  </a:t>
            </a:r>
            <a:r>
              <a:rPr lang="en-US" dirty="0" err="1" smtClean="0"/>
              <a:t>keistimewaan</a:t>
            </a:r>
            <a:r>
              <a:rPr lang="en-US" dirty="0" smtClean="0"/>
              <a:t>,  </a:t>
            </a:r>
            <a:r>
              <a:rPr lang="en-US" dirty="0" err="1" smtClean="0"/>
              <a:t>kinerja</a:t>
            </a:r>
            <a:r>
              <a:rPr lang="en-US" dirty="0" smtClean="0"/>
              <a:t>, </a:t>
            </a:r>
            <a:r>
              <a:rPr lang="en-US" dirty="0" err="1" smtClean="0"/>
              <a:t>kesesuaian</a:t>
            </a:r>
            <a:r>
              <a:rPr lang="en-US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, </a:t>
            </a:r>
            <a:r>
              <a:rPr lang="en-US" dirty="0" err="1" smtClean="0"/>
              <a:t>keandalan</a:t>
            </a:r>
            <a:r>
              <a:rPr lang="en-US" dirty="0" smtClean="0"/>
              <a:t>, 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Diferensiasi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Pelayanan</a:t>
            </a:r>
            <a:r>
              <a:rPr lang="en-US" dirty="0" smtClean="0"/>
              <a:t>,    </a:t>
            </a:r>
            <a:r>
              <a:rPr lang="en-US" dirty="0" err="1" smtClean="0"/>
              <a:t>membedakan</a:t>
            </a:r>
            <a:r>
              <a:rPr lang="en-US" dirty="0" smtClean="0"/>
              <a:t>   </a:t>
            </a:r>
            <a:r>
              <a:rPr lang="en-US" dirty="0" err="1" smtClean="0"/>
              <a:t>pelayanan</a:t>
            </a:r>
            <a:r>
              <a:rPr lang="en-US" dirty="0" smtClean="0"/>
              <a:t>   </a:t>
            </a:r>
            <a:r>
              <a:rPr lang="en-US" dirty="0" err="1" smtClean="0"/>
              <a:t>utama</a:t>
            </a:r>
            <a:r>
              <a:rPr lang="en-US" dirty="0" smtClean="0"/>
              <a:t>   </a:t>
            </a:r>
            <a:r>
              <a:rPr lang="en-US" dirty="0" err="1" smtClean="0"/>
              <a:t>berdasarkan</a:t>
            </a:r>
            <a:r>
              <a:rPr lang="en-US" dirty="0" smtClean="0"/>
              <a:t>  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, </a:t>
            </a:r>
            <a:r>
              <a:rPr lang="en-US" dirty="0" err="1" smtClean="0"/>
              <a:t>pengiriman</a:t>
            </a:r>
            <a:r>
              <a:rPr lang="en-US" dirty="0" smtClean="0"/>
              <a:t>, </a:t>
            </a:r>
            <a:r>
              <a:rPr lang="en-US" dirty="0" err="1" smtClean="0"/>
              <a:t>pemasangan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3.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Positioning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Diferensiasi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Personil</a:t>
            </a:r>
            <a:r>
              <a:rPr lang="en-US" dirty="0" smtClean="0"/>
              <a:t>,  </a:t>
            </a:r>
            <a:r>
              <a:rPr lang="en-US" dirty="0" err="1" smtClean="0"/>
              <a:t>membedakan</a:t>
            </a:r>
            <a:r>
              <a:rPr lang="en-US" dirty="0" smtClean="0"/>
              <a:t>   </a:t>
            </a:r>
            <a:r>
              <a:rPr lang="en-US" dirty="0" err="1" smtClean="0"/>
              <a:t>personil</a:t>
            </a:r>
            <a:r>
              <a:rPr lang="en-US" dirty="0" smtClean="0"/>
              <a:t>   </a:t>
            </a:r>
            <a:r>
              <a:rPr lang="en-US" dirty="0" err="1" smtClean="0"/>
              <a:t>perusahaan</a:t>
            </a:r>
            <a:r>
              <a:rPr lang="en-US" dirty="0" smtClean="0"/>
              <a:t>   </a:t>
            </a:r>
            <a:r>
              <a:rPr lang="en-US" dirty="0" err="1" smtClean="0"/>
              <a:t>berdasarkan</a:t>
            </a:r>
            <a:r>
              <a:rPr lang="en-US" dirty="0" smtClean="0"/>
              <a:t>  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kesopanan</a:t>
            </a:r>
            <a:r>
              <a:rPr lang="en-US" dirty="0" smtClean="0"/>
              <a:t>, </a:t>
            </a:r>
            <a:r>
              <a:rPr lang="en-US" dirty="0" err="1" smtClean="0"/>
              <a:t>kredibilitas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r>
              <a:rPr lang="en-US" dirty="0" smtClean="0"/>
              <a:t>,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tanggap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Diferensiasi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Saluran</a:t>
            </a:r>
            <a:r>
              <a:rPr lang="en-US" dirty="0" smtClean="0"/>
              <a:t>,  </a:t>
            </a:r>
            <a:r>
              <a:rPr lang="en-US" dirty="0" err="1" smtClean="0"/>
              <a:t>langkah</a:t>
            </a:r>
            <a:r>
              <a:rPr lang="en-US" dirty="0" smtClean="0"/>
              <a:t>  </a:t>
            </a:r>
            <a:r>
              <a:rPr lang="en-US" dirty="0" err="1" smtClean="0"/>
              <a:t>pembedaan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 </a:t>
            </a:r>
            <a:r>
              <a:rPr lang="en-US" dirty="0" err="1" smtClean="0"/>
              <a:t>cara</a:t>
            </a:r>
            <a:r>
              <a:rPr lang="en-US" dirty="0" smtClean="0"/>
              <a:t>  </a:t>
            </a:r>
            <a:r>
              <a:rPr lang="en-US" dirty="0" err="1" smtClean="0"/>
              <a:t>membentuk</a:t>
            </a:r>
            <a:r>
              <a:rPr lang="en-US" dirty="0" smtClean="0"/>
              <a:t>  </a:t>
            </a:r>
            <a:r>
              <a:rPr lang="en-US" dirty="0" err="1" smtClean="0"/>
              <a:t>saluran</a:t>
            </a:r>
            <a:r>
              <a:rPr lang="en-US" dirty="0" smtClean="0"/>
              <a:t> 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jangkauan</a:t>
            </a:r>
            <a:r>
              <a:rPr lang="en-US" dirty="0" smtClean="0"/>
              <a:t>,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saluran-saluran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Diferensiasi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Citra</a:t>
            </a:r>
            <a:r>
              <a:rPr lang="en-US" dirty="0" smtClean="0"/>
              <a:t>,  </a:t>
            </a:r>
            <a:r>
              <a:rPr lang="en-US" dirty="0" err="1" smtClean="0"/>
              <a:t>membedakan</a:t>
            </a:r>
            <a:r>
              <a:rPr lang="en-US" dirty="0" smtClean="0"/>
              <a:t>   </a:t>
            </a:r>
            <a:r>
              <a:rPr lang="en-US" dirty="0" err="1" smtClean="0"/>
              <a:t>citra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 </a:t>
            </a:r>
            <a:r>
              <a:rPr lang="en-US" dirty="0" err="1" smtClean="0"/>
              <a:t>berdasarkan</a:t>
            </a:r>
            <a:r>
              <a:rPr lang="en-US" dirty="0" smtClean="0"/>
              <a:t>   </a:t>
            </a:r>
            <a:r>
              <a:rPr lang="en-US" dirty="0" err="1" smtClean="0"/>
              <a:t>perbedaan</a:t>
            </a:r>
            <a:r>
              <a:rPr lang="en-US" dirty="0" smtClean="0"/>
              <a:t>  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,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3.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Positioning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B. </a:t>
            </a:r>
            <a:r>
              <a:rPr lang="en-US" dirty="0" err="1" smtClean="0">
                <a:solidFill>
                  <a:srgbClr val="FF0000"/>
                </a:solidFill>
              </a:rPr>
              <a:t>Pemposisian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Produk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Pasar</a:t>
            </a:r>
            <a:r>
              <a:rPr lang="en-US" dirty="0" smtClean="0">
                <a:solidFill>
                  <a:srgbClr val="FF0000"/>
                </a:solidFill>
              </a:rPr>
              <a:t> (Positioning)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Positioning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  </a:t>
            </a:r>
            <a:r>
              <a:rPr lang="en-US" dirty="0" err="1" smtClean="0"/>
              <a:t>posisi</a:t>
            </a:r>
            <a:r>
              <a:rPr lang="en-US" dirty="0" smtClean="0"/>
              <a:t>  </a:t>
            </a:r>
            <a:r>
              <a:rPr lang="en-US" dirty="0" err="1" smtClean="0"/>
              <a:t>kompetitif</a:t>
            </a:r>
            <a:r>
              <a:rPr lang="en-US" dirty="0" smtClean="0"/>
              <a:t>   yang  </a:t>
            </a:r>
            <a:r>
              <a:rPr lang="en-US" dirty="0" err="1" smtClean="0"/>
              <a:t>berarti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berada</a:t>
            </a:r>
            <a:r>
              <a:rPr lang="en-US" dirty="0" smtClean="0"/>
              <a:t> 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benak</a:t>
            </a:r>
            <a:r>
              <a:rPr lang="en-US" dirty="0" smtClean="0"/>
              <a:t> 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sasarannya</a:t>
            </a:r>
            <a:r>
              <a:rPr lang="en-US" dirty="0" smtClean="0"/>
              <a:t>  (</a:t>
            </a:r>
            <a:r>
              <a:rPr lang="en-US" dirty="0" err="1" smtClean="0"/>
              <a:t>Kotler</a:t>
            </a:r>
            <a:r>
              <a:rPr lang="en-US" dirty="0" smtClean="0"/>
              <a:t>, 1997). </a:t>
            </a:r>
            <a:endParaRPr lang="id-ID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Positioning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  </a:t>
            </a:r>
            <a:r>
              <a:rPr lang="en-US" dirty="0" err="1" smtClean="0"/>
              <a:t>terhadap</a:t>
            </a:r>
            <a:r>
              <a:rPr lang="en-US" dirty="0" smtClean="0"/>
              <a:t>  </a:t>
            </a:r>
            <a:r>
              <a:rPr lang="en-US" dirty="0" err="1" smtClean="0"/>
              <a:t>produknya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pesaingnya</a:t>
            </a:r>
            <a:r>
              <a:rPr lang="en-US" dirty="0" smtClean="0"/>
              <a:t>  </a:t>
            </a:r>
            <a:r>
              <a:rPr lang="en-US" dirty="0" err="1" smtClean="0"/>
              <a:t>sehingga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dihasilkan</a:t>
            </a:r>
            <a:r>
              <a:rPr lang="en-US" dirty="0" smtClean="0"/>
              <a:t> 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. 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3.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Positioning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id-ID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menggunakan</a:t>
            </a:r>
            <a:r>
              <a:rPr lang="en-US" dirty="0" smtClean="0"/>
              <a:t> 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 </a:t>
            </a:r>
            <a:r>
              <a:rPr lang="en-US" dirty="0" err="1" smtClean="0"/>
              <a:t>persepsi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dikenali</a:t>
            </a:r>
            <a:r>
              <a:rPr lang="en-US" dirty="0" smtClean="0"/>
              <a:t>  </a:t>
            </a:r>
            <a:r>
              <a:rPr lang="en-US" dirty="0" err="1" smtClean="0"/>
              <a:t>berbaga</a:t>
            </a:r>
            <a:r>
              <a:rPr lang="id-ID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Positioning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atribut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Usaha 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Positioning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manfaat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diposisikan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Positioning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harga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kualitas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diposisikan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) </a:t>
            </a:r>
            <a:r>
              <a:rPr lang="en-US" dirty="0" err="1" smtClean="0"/>
              <a:t>terbaik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id-ID" dirty="0" smtClean="0"/>
              <a:t>3.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Positioning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Positioning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penggunaan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penerapan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Usaha  </a:t>
            </a:r>
            <a:r>
              <a:rPr lang="en-US" dirty="0" err="1" smtClean="0"/>
              <a:t>memposisikan</a:t>
            </a:r>
            <a:r>
              <a:rPr lang="en-US" dirty="0" smtClean="0"/>
              <a:t>  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  yang  </a:t>
            </a:r>
            <a:r>
              <a:rPr lang="en-US" dirty="0" err="1" smtClean="0"/>
              <a:t>terbaik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sejumlah</a:t>
            </a:r>
            <a:r>
              <a:rPr lang="en-US" dirty="0" smtClean="0"/>
              <a:t>   </a:t>
            </a:r>
            <a:r>
              <a:rPr lang="en-US" dirty="0" err="1" smtClean="0"/>
              <a:t>penggunaan</a:t>
            </a:r>
            <a:r>
              <a:rPr lang="en-US" dirty="0" smtClean="0"/>
              <a:t>/</a:t>
            </a:r>
            <a:r>
              <a:rPr lang="en-US" dirty="0" err="1" smtClean="0"/>
              <a:t>penerapan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Positioning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pemakai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Usaha 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Positioning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pesaing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Positioning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kategori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diposisikan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3.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Positioning</a:t>
            </a: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C:\Users\TOSHIBA\Downloads\iStock_000037025822_Sma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5721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id-ID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Pemasaran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smtClean="0"/>
              <a:t>lain 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pemasaran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sosial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manajerial</a:t>
            </a:r>
            <a:r>
              <a:rPr lang="en-US" dirty="0" smtClean="0"/>
              <a:t>  yang  </a:t>
            </a:r>
            <a:r>
              <a:rPr lang="en-US" dirty="0" err="1" smtClean="0"/>
              <a:t>membuat</a:t>
            </a:r>
            <a:r>
              <a:rPr lang="en-US" dirty="0" smtClean="0"/>
              <a:t>  </a:t>
            </a:r>
            <a:r>
              <a:rPr lang="en-US" dirty="0" err="1" smtClean="0"/>
              <a:t>individu</a:t>
            </a:r>
            <a:r>
              <a:rPr lang="en-US" dirty="0" smtClean="0"/>
              <a:t>/</a:t>
            </a:r>
            <a:r>
              <a:rPr lang="en-US" dirty="0" err="1" smtClean="0"/>
              <a:t>kelompok</a:t>
            </a:r>
            <a:r>
              <a:rPr lang="en-US" dirty="0" smtClean="0"/>
              <a:t>  </a:t>
            </a:r>
            <a:r>
              <a:rPr lang="en-US" dirty="0" err="1" smtClean="0"/>
              <a:t>mendapatkan</a:t>
            </a:r>
            <a:r>
              <a:rPr lang="en-US" dirty="0" smtClean="0"/>
              <a:t>  </a:t>
            </a:r>
            <a:r>
              <a:rPr lang="en-US" dirty="0" err="1" smtClean="0"/>
              <a:t>apa</a:t>
            </a:r>
            <a:r>
              <a:rPr lang="en-US" dirty="0" smtClean="0"/>
              <a:t>  yang </a:t>
            </a:r>
            <a:r>
              <a:rPr lang="en-US" dirty="0" err="1" smtClean="0"/>
              <a:t>mereka</a:t>
            </a:r>
            <a:r>
              <a:rPr lang="en-US" dirty="0" smtClean="0"/>
              <a:t>  </a:t>
            </a:r>
            <a:r>
              <a:rPr lang="en-US" dirty="0" err="1" smtClean="0"/>
              <a:t>butuhkan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menciptakan</a:t>
            </a:r>
            <a:r>
              <a:rPr lang="en-US" dirty="0" smtClean="0"/>
              <a:t>,  </a:t>
            </a:r>
            <a:r>
              <a:rPr lang="en-US" dirty="0" err="1" smtClean="0"/>
              <a:t>menawarkan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mempertukarkan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 yang  </a:t>
            </a:r>
            <a:r>
              <a:rPr lang="en-US" dirty="0" err="1" smtClean="0"/>
              <a:t>bernilai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en-US" dirty="0" smtClean="0"/>
              <a:t>  </a:t>
            </a:r>
            <a:r>
              <a:rPr lang="en-US" dirty="0" err="1" smtClean="0"/>
              <a:t>pihak</a:t>
            </a:r>
            <a:r>
              <a:rPr lang="en-US" dirty="0" smtClean="0"/>
              <a:t>  lain.  </a:t>
            </a: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Kotler</a:t>
            </a:r>
            <a:r>
              <a:rPr lang="en-US" dirty="0" smtClean="0"/>
              <a:t>   (1997)   </a:t>
            </a:r>
            <a:r>
              <a:rPr lang="en-US" dirty="0" err="1" smtClean="0"/>
              <a:t>mengatakan</a:t>
            </a:r>
            <a:r>
              <a:rPr lang="en-US" dirty="0" smtClean="0"/>
              <a:t>   </a:t>
            </a:r>
            <a:r>
              <a:rPr lang="en-US" dirty="0" err="1" smtClean="0"/>
              <a:t>bahwa</a:t>
            </a:r>
            <a:r>
              <a:rPr lang="en-US" dirty="0" smtClean="0"/>
              <a:t>   </a:t>
            </a:r>
            <a:r>
              <a:rPr lang="en-US" dirty="0" err="1" smtClean="0"/>
              <a:t>pemasaran</a:t>
            </a:r>
            <a:r>
              <a:rPr lang="en-US" dirty="0" smtClean="0"/>
              <a:t>   </a:t>
            </a:r>
            <a:r>
              <a:rPr lang="en-US" dirty="0" err="1" smtClean="0"/>
              <a:t>sebagai</a:t>
            </a:r>
            <a:r>
              <a:rPr lang="en-US" dirty="0" smtClean="0"/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suatu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proses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sosial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manajerial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dimana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individu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kelompok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mendapatkan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apa</a:t>
            </a:r>
            <a:r>
              <a:rPr lang="en-US" i="1" dirty="0" smtClean="0">
                <a:solidFill>
                  <a:srgbClr val="FF0000"/>
                </a:solidFill>
              </a:rPr>
              <a:t>  yang </a:t>
            </a:r>
            <a:r>
              <a:rPr lang="en-US" i="1" dirty="0" err="1" smtClean="0">
                <a:solidFill>
                  <a:srgbClr val="FF0000"/>
                </a:solidFill>
              </a:rPr>
              <a:t>mereka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butuhkan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inginkan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dengan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menciptakan</a:t>
            </a:r>
            <a:r>
              <a:rPr lang="en-US" i="1" dirty="0" smtClean="0">
                <a:solidFill>
                  <a:srgbClr val="FF0000"/>
                </a:solidFill>
              </a:rPr>
              <a:t>,  </a:t>
            </a:r>
            <a:r>
              <a:rPr lang="en-US" i="1" dirty="0" err="1" smtClean="0">
                <a:solidFill>
                  <a:srgbClr val="FF0000"/>
                </a:solidFill>
              </a:rPr>
              <a:t>menawarkan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mempertukarkan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produk</a:t>
            </a:r>
            <a:r>
              <a:rPr lang="en-US" i="1" dirty="0" smtClean="0">
                <a:solidFill>
                  <a:srgbClr val="FF0000"/>
                </a:solidFill>
              </a:rPr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bernilai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dalam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pasar</a:t>
            </a:r>
            <a:r>
              <a:rPr lang="en-US" i="1" dirty="0" smtClean="0">
                <a:solidFill>
                  <a:srgbClr val="FF0000"/>
                </a:solidFill>
              </a:rPr>
              <a:t>. </a:t>
            </a:r>
            <a:endParaRPr lang="id-ID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agar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  </a:t>
            </a:r>
            <a:r>
              <a:rPr lang="en-US" dirty="0" err="1" smtClean="0"/>
              <a:t>keuntungan</a:t>
            </a:r>
            <a:r>
              <a:rPr lang="en-US" dirty="0" smtClean="0"/>
              <a:t>   </a:t>
            </a:r>
            <a:r>
              <a:rPr lang="en-US" dirty="0" err="1" smtClean="0"/>
              <a:t>dari</a:t>
            </a:r>
            <a:r>
              <a:rPr lang="en-US" dirty="0" smtClean="0"/>
              <a:t>   </a:t>
            </a:r>
            <a:r>
              <a:rPr lang="en-US" dirty="0" err="1" smtClean="0"/>
              <a:t>hasil</a:t>
            </a:r>
            <a:r>
              <a:rPr lang="en-US" dirty="0" smtClean="0"/>
              <a:t>   </a:t>
            </a:r>
            <a:r>
              <a:rPr lang="en-US" dirty="0" err="1" smtClean="0"/>
              <a:t>penjualan</a:t>
            </a:r>
            <a:r>
              <a:rPr lang="en-US" dirty="0" smtClean="0"/>
              <a:t>   </a:t>
            </a:r>
            <a:r>
              <a:rPr lang="en-US" dirty="0" err="1" smtClean="0"/>
              <a:t>sebagai</a:t>
            </a:r>
            <a:r>
              <a:rPr lang="en-US" dirty="0" smtClean="0"/>
              <a:t>   </a:t>
            </a:r>
            <a:r>
              <a:rPr lang="en-US" dirty="0" err="1" smtClean="0"/>
              <a:t>imbalan</a:t>
            </a:r>
            <a:r>
              <a:rPr lang="en-US" dirty="0" smtClean="0"/>
              <a:t>   </a:t>
            </a:r>
            <a:r>
              <a:rPr lang="en-US" dirty="0" err="1" smtClean="0"/>
              <a:t>investasi</a:t>
            </a:r>
            <a:r>
              <a:rPr lang="en-US" dirty="0" smtClean="0"/>
              <a:t>   yang  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, </a:t>
            </a:r>
            <a:r>
              <a:rPr lang="en-US" dirty="0" err="1" smtClean="0"/>
              <a:t>Soekartawi</a:t>
            </a:r>
            <a:r>
              <a:rPr lang="en-US" dirty="0" smtClean="0"/>
              <a:t> (1993)   </a:t>
            </a:r>
            <a:r>
              <a:rPr lang="en-US" dirty="0" err="1" smtClean="0"/>
              <a:t>mendefenisikan</a:t>
            </a:r>
            <a:r>
              <a:rPr lang="en-US" dirty="0" smtClean="0"/>
              <a:t>    </a:t>
            </a:r>
            <a:r>
              <a:rPr lang="en-US" dirty="0" err="1" smtClean="0"/>
              <a:t>pemasaran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aliran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barang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dari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produsen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ke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konsumen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pengaliran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  yang  </a:t>
            </a:r>
            <a:r>
              <a:rPr lang="en-US" dirty="0" err="1" smtClean="0"/>
              <a:t>dikemukakan</a:t>
            </a:r>
            <a:r>
              <a:rPr lang="en-US" dirty="0" smtClean="0"/>
              <a:t>  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Sukotjo</a:t>
            </a:r>
            <a:r>
              <a:rPr lang="en-US" dirty="0" smtClean="0"/>
              <a:t>  (1991)  yang   </a:t>
            </a:r>
            <a:r>
              <a:rPr lang="en-US" dirty="0" err="1" smtClean="0"/>
              <a:t>mendefenisikan</a:t>
            </a:r>
            <a:r>
              <a:rPr lang="en-US" dirty="0" smtClean="0"/>
              <a:t>  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suatu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sistem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keseluruhan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dari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suatu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kegiatan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usaha</a:t>
            </a:r>
            <a:r>
              <a:rPr lang="en-US" i="1" dirty="0" smtClean="0">
                <a:solidFill>
                  <a:srgbClr val="FF0000"/>
                </a:solidFill>
              </a:rPr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ditujukan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untuk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merencanakan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menentukan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harga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mempromosikan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mendistribusikan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barang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atau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jasa</a:t>
            </a:r>
            <a:r>
              <a:rPr lang="en-US" i="1" dirty="0" smtClean="0">
                <a:solidFill>
                  <a:srgbClr val="FF0000"/>
                </a:solidFill>
              </a:rPr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dapat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memuaskan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pembeli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konsumen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id-ID" i="1" dirty="0" smtClean="0">
              <a:solidFill>
                <a:srgbClr val="FF0000"/>
              </a:solidFill>
            </a:endParaRP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memenuhinya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Usaha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mengadakan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suatu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hubungan</a:t>
            </a:r>
            <a:r>
              <a:rPr lang="en-US" i="1" dirty="0" smtClean="0">
                <a:solidFill>
                  <a:srgbClr val="FF0000"/>
                </a:solidFill>
              </a:rPr>
              <a:t>. </a:t>
            </a:r>
            <a:endParaRPr lang="id-ID" i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suatu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usaha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untuk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memuaskan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err="1" smtClean="0">
                <a:solidFill>
                  <a:srgbClr val="FF0000"/>
                </a:solidFill>
              </a:rPr>
              <a:t>kebutuhan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pembeli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penjual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</a:t>
            </a:r>
            <a:r>
              <a:rPr lang="en-US" dirty="0" err="1" smtClean="0"/>
              <a:t>Swastha</a:t>
            </a:r>
            <a:r>
              <a:rPr lang="en-US" dirty="0" smtClean="0"/>
              <a:t>,  1996).  </a:t>
            </a:r>
            <a:endParaRPr lang="id-ID" dirty="0" smtClean="0"/>
          </a:p>
          <a:p>
            <a:r>
              <a:rPr lang="en-US" dirty="0" err="1" smtClean="0"/>
              <a:t>Pemasaran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konsep</a:t>
            </a:r>
            <a:r>
              <a:rPr lang="en-US" dirty="0" smtClean="0"/>
              <a:t>   </a:t>
            </a:r>
            <a:r>
              <a:rPr lang="en-US" dirty="0" err="1" smtClean="0"/>
              <a:t>inti</a:t>
            </a:r>
            <a:r>
              <a:rPr lang="en-US" dirty="0" smtClean="0"/>
              <a:t> 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kebutuhan</a:t>
            </a:r>
            <a:r>
              <a:rPr lang="en-US" i="1" dirty="0" smtClean="0">
                <a:solidFill>
                  <a:srgbClr val="FF0000"/>
                </a:solidFill>
              </a:rPr>
              <a:t> (needs), </a:t>
            </a:r>
            <a:r>
              <a:rPr lang="en-US" i="1" dirty="0" err="1" smtClean="0">
                <a:solidFill>
                  <a:srgbClr val="FF0000"/>
                </a:solidFill>
              </a:rPr>
              <a:t>keinginan</a:t>
            </a:r>
            <a:r>
              <a:rPr lang="en-US" i="1" dirty="0" smtClean="0">
                <a:solidFill>
                  <a:srgbClr val="FF0000"/>
                </a:solidFill>
              </a:rPr>
              <a:t> (wants),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permintaan</a:t>
            </a:r>
            <a:r>
              <a:rPr lang="en-US" i="1" dirty="0" smtClean="0">
                <a:solidFill>
                  <a:srgbClr val="FF0000"/>
                </a:solidFill>
              </a:rPr>
              <a:t> (demands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Pemenuhan</a:t>
            </a:r>
            <a:r>
              <a:rPr lang="en-US" i="1" dirty="0" smtClean="0">
                <a:solidFill>
                  <a:srgbClr val="FF0000"/>
                </a:solidFill>
              </a:rPr>
              <a:t>    </a:t>
            </a:r>
            <a:r>
              <a:rPr lang="en-US" i="1" dirty="0" err="1" smtClean="0">
                <a:solidFill>
                  <a:srgbClr val="FF0000"/>
                </a:solidFill>
              </a:rPr>
              <a:t>kebutuhan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keinginan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konsumen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/>
              <a:t>sebagai</a:t>
            </a:r>
            <a:r>
              <a:rPr lang="en-US" dirty="0" smtClean="0"/>
              <a:t>   </a:t>
            </a:r>
            <a:r>
              <a:rPr lang="en-US" dirty="0" err="1" smtClean="0"/>
              <a:t>faktor</a:t>
            </a:r>
            <a:r>
              <a:rPr lang="en-US" dirty="0" smtClean="0"/>
              <a:t>   </a:t>
            </a:r>
            <a:r>
              <a:rPr lang="en-US" dirty="0" err="1" smtClean="0"/>
              <a:t>kunci</a:t>
            </a:r>
            <a:r>
              <a:rPr lang="en-US" dirty="0" smtClean="0"/>
              <a:t>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Olehnya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Gitisudarmo</a:t>
            </a:r>
            <a:r>
              <a:rPr lang="en-US" dirty="0" smtClean="0"/>
              <a:t> (2000)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berorientasi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pada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persaingan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pesaingnya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sebaik-baiknya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pula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tampil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meyakinkan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memuaskan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mata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konsumen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pesaing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Berangkat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 </a:t>
            </a:r>
            <a:r>
              <a:rPr lang="en-US" dirty="0" err="1" smtClean="0"/>
              <a:t>apa</a:t>
            </a:r>
            <a:r>
              <a:rPr lang="en-US" dirty="0" smtClean="0"/>
              <a:t>  yang  </a:t>
            </a:r>
            <a:r>
              <a:rPr lang="en-US" dirty="0" err="1" smtClean="0"/>
              <a:t>telah</a:t>
            </a:r>
            <a:r>
              <a:rPr lang="en-US" dirty="0" smtClean="0"/>
              <a:t>  </a:t>
            </a:r>
            <a:r>
              <a:rPr lang="en-US" dirty="0" err="1" smtClean="0"/>
              <a:t>diuraikan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menemukan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apa</a:t>
            </a:r>
            <a:r>
              <a:rPr lang="en-US" i="1" dirty="0" smtClean="0">
                <a:solidFill>
                  <a:srgbClr val="FF0000"/>
                </a:solidFill>
              </a:rPr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diinginkan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oleh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konsumen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kata</a:t>
            </a:r>
            <a:r>
              <a:rPr lang="en-US" dirty="0" smtClean="0"/>
              <a:t>  lain  </a:t>
            </a:r>
            <a:r>
              <a:rPr lang="en-US" i="1" dirty="0" err="1" smtClean="0">
                <a:solidFill>
                  <a:srgbClr val="FF0000"/>
                </a:solidFill>
              </a:rPr>
              <a:t>mengetahui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apa</a:t>
            </a:r>
            <a:r>
              <a:rPr lang="en-US" i="1" dirty="0" smtClean="0">
                <a:solidFill>
                  <a:srgbClr val="FF0000"/>
                </a:solidFill>
              </a:rPr>
              <a:t>  yang </a:t>
            </a:r>
            <a:r>
              <a:rPr lang="en-US" i="1" dirty="0" err="1" smtClean="0">
                <a:solidFill>
                  <a:srgbClr val="FF0000"/>
                </a:solidFill>
              </a:rPr>
              <a:t>diinginkan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oleh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konsumen</a:t>
            </a:r>
            <a:r>
              <a:rPr lang="en-US" i="1" dirty="0" smtClean="0">
                <a:solidFill>
                  <a:srgbClr val="FF0000"/>
                </a:solidFill>
              </a:rPr>
              <a:t>  yang </a:t>
            </a:r>
            <a:r>
              <a:rPr lang="en-US" i="1" dirty="0" err="1" smtClean="0">
                <a:solidFill>
                  <a:srgbClr val="FF0000"/>
                </a:solidFill>
              </a:rPr>
              <a:t>berkenaan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dengan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produk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kinerja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serta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kualitas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lain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 </a:t>
            </a:r>
            <a:r>
              <a:rPr lang="en-US" dirty="0" err="1" smtClean="0"/>
              <a:t>pemasaran</a:t>
            </a:r>
            <a:r>
              <a:rPr lang="en-US" dirty="0" smtClean="0"/>
              <a:t>. 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. 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dirty="0" err="1" smtClean="0"/>
              <a:t>pekerjaan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mengidentifikasi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kebutuhan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konsumen</a:t>
            </a:r>
            <a:r>
              <a:rPr lang="en-US" i="1" dirty="0" smtClean="0">
                <a:solidFill>
                  <a:srgbClr val="FF0000"/>
                </a:solidFill>
              </a:rPr>
              <a:t>,  </a:t>
            </a:r>
            <a:r>
              <a:rPr lang="en-US" i="1" dirty="0" err="1" smtClean="0">
                <a:solidFill>
                  <a:srgbClr val="FF0000"/>
                </a:solidFill>
              </a:rPr>
              <a:t>mengembangkan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produk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menetapkan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harga</a:t>
            </a:r>
            <a:r>
              <a:rPr lang="en-US" i="1" dirty="0" smtClean="0">
                <a:solidFill>
                  <a:srgbClr val="FF0000"/>
                </a:solidFill>
              </a:rPr>
              <a:t>  yang  </a:t>
            </a:r>
            <a:r>
              <a:rPr lang="en-US" i="1" dirty="0" err="1" smtClean="0">
                <a:solidFill>
                  <a:srgbClr val="FF0000"/>
                </a:solidFill>
              </a:rPr>
              <a:t>tepat</a:t>
            </a:r>
            <a:r>
              <a:rPr lang="en-US" i="1" dirty="0" smtClean="0">
                <a:solidFill>
                  <a:srgbClr val="FF0000"/>
                </a:solidFill>
              </a:rPr>
              <a:t>,  </a:t>
            </a:r>
            <a:r>
              <a:rPr lang="en-US" i="1" dirty="0" err="1" smtClean="0">
                <a:solidFill>
                  <a:srgbClr val="FF0000"/>
                </a:solidFill>
              </a:rPr>
              <a:t>mendistribusikan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mempromosikannya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secara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1582</Words>
  <Application>Microsoft Office PowerPoint</Application>
  <PresentationFormat>On-screen Show (4:3)</PresentationFormat>
  <Paragraphs>192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PEMASARAN</vt:lpstr>
      <vt:lpstr>Slide 2</vt:lpstr>
      <vt:lpstr>Definisi Pemasaran</vt:lpstr>
      <vt:lpstr>Definisi Pemasaran</vt:lpstr>
      <vt:lpstr>Definisi Pemasaran</vt:lpstr>
      <vt:lpstr>Definisi Pemasaran</vt:lpstr>
      <vt:lpstr>Definisi Pemasaran</vt:lpstr>
      <vt:lpstr>Definisi Pemasaran</vt:lpstr>
      <vt:lpstr>Definisi Pemasaran</vt:lpstr>
      <vt:lpstr>  Tugas, Fungsi dan Orientasi Pemasaran   </vt:lpstr>
      <vt:lpstr>  Tugas, Fungsi dan Orientasi Pemasaran   </vt:lpstr>
      <vt:lpstr>  Tugas, Fungsi dan Orientasi Pemasaran   </vt:lpstr>
      <vt:lpstr>Tugas, Fungsi dan Orientasi Pemasaran</vt:lpstr>
      <vt:lpstr>Tugas, Fungsi dan Orientasi Pemasaran</vt:lpstr>
      <vt:lpstr>Tugas, Fungsi dan Orientasi Pemasaran</vt:lpstr>
      <vt:lpstr>Strategi Pemasaran</vt:lpstr>
      <vt:lpstr>1. Segmentasi Pasar (Segmenting) </vt:lpstr>
      <vt:lpstr> 1. Segmentasi Pasar (Segmenting) </vt:lpstr>
      <vt:lpstr> 2. Target Pasar (Targetting) </vt:lpstr>
      <vt:lpstr>2. Target Pasar (Targetting)</vt:lpstr>
      <vt:lpstr>2. Target Pasar (Targetting)</vt:lpstr>
      <vt:lpstr>3. Diferensiasi dan Positioning</vt:lpstr>
      <vt:lpstr>3. Diferensiasi dan Positioning</vt:lpstr>
      <vt:lpstr>3. Diferensiasi dan Positioning</vt:lpstr>
      <vt:lpstr>3. Diferensiasi dan Positioning</vt:lpstr>
      <vt:lpstr>3. Diferensiasi dan Positioning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PEMASARAN</dc:title>
  <dc:creator>TOSHIBA</dc:creator>
  <cp:lastModifiedBy>TOSHIBA</cp:lastModifiedBy>
  <cp:revision>18</cp:revision>
  <dcterms:created xsi:type="dcterms:W3CDTF">2016-11-29T13:09:08Z</dcterms:created>
  <dcterms:modified xsi:type="dcterms:W3CDTF">2016-11-29T15:14:04Z</dcterms:modified>
</cp:coreProperties>
</file>