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1479" r:id="rId2"/>
    <p:sldId id="1480" r:id="rId3"/>
    <p:sldId id="265" r:id="rId4"/>
    <p:sldId id="266" r:id="rId5"/>
    <p:sldId id="267" r:id="rId6"/>
    <p:sldId id="268" r:id="rId7"/>
    <p:sldId id="269" r:id="rId8"/>
    <p:sldId id="270" r:id="rId9"/>
    <p:sldId id="283" r:id="rId10"/>
    <p:sldId id="271" r:id="rId11"/>
    <p:sldId id="272" r:id="rId12"/>
    <p:sldId id="273" r:id="rId13"/>
    <p:sldId id="274" r:id="rId14"/>
    <p:sldId id="432" r:id="rId15"/>
    <p:sldId id="428" r:id="rId16"/>
    <p:sldId id="422" r:id="rId17"/>
    <p:sldId id="429" r:id="rId18"/>
    <p:sldId id="423" r:id="rId19"/>
    <p:sldId id="427" r:id="rId20"/>
    <p:sldId id="424" r:id="rId21"/>
    <p:sldId id="425" r:id="rId22"/>
    <p:sldId id="426" r:id="rId23"/>
    <p:sldId id="1481" r:id="rId24"/>
    <p:sldId id="430" r:id="rId25"/>
  </p:sldIdLst>
  <p:sldSz cx="24377650" cy="13716000"/>
  <p:notesSz cx="6858000" cy="9144000"/>
  <p:defaultTextStyle>
    <a:defPPr>
      <a:defRPr lang="en-US"/>
    </a:defPPr>
    <a:lvl1pPr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1pPr>
    <a:lvl2pPr marL="912813" indent="-4556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2pPr>
    <a:lvl3pPr marL="1827213" indent="-9128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3pPr>
    <a:lvl4pPr marL="2741613" indent="-13700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4pPr>
    <a:lvl5pPr marL="3656013" indent="-1827213" algn="l" defTabSz="1827213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Lato Light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Lato Ligh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9"/>
    <a:srgbClr val="FBB62B"/>
    <a:srgbClr val="364D65"/>
    <a:srgbClr val="19232E"/>
    <a:srgbClr val="2F2F2F"/>
    <a:srgbClr val="FBC81F"/>
    <a:srgbClr val="2C4054"/>
    <a:srgbClr val="FAD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7" autoAdjust="0"/>
    <p:restoredTop sz="86382" autoAdjust="0"/>
  </p:normalViewPr>
  <p:slideViewPr>
    <p:cSldViewPr snapToGrid="0" snapToObjects="1">
      <p:cViewPr varScale="1">
        <p:scale>
          <a:sx n="55" d="100"/>
          <a:sy n="55" d="100"/>
        </p:scale>
        <p:origin x="640" y="208"/>
      </p:cViewPr>
      <p:guideLst>
        <p:guide orient="horz" pos="4320"/>
        <p:guide pos="7678"/>
      </p:guideLst>
    </p:cSldViewPr>
  </p:slideViewPr>
  <p:outlineViewPr>
    <p:cViewPr>
      <p:scale>
        <a:sx n="33" d="100"/>
        <a:sy n="33" d="100"/>
      </p:scale>
      <p:origin x="0" y="-42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5" d="100"/>
        <a:sy n="65" d="100"/>
      </p:scale>
      <p:origin x="0" y="28992"/>
    </p:cViewPr>
  </p:sorterViewPr>
  <p:notesViewPr>
    <p:cSldViewPr snapToGrid="0" snapToObjects="1">
      <p:cViewPr varScale="1">
        <p:scale>
          <a:sx n="55" d="100"/>
          <a:sy n="55" d="100"/>
        </p:scale>
        <p:origin x="2880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1B79A9-3CFA-41DB-AFF2-592DE0727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0F28C3-B98C-40F1-8F62-3DBD131AD24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4C264D7-A8F4-4FD9-AC99-2DF9D8FD6441}" type="datetimeFigureOut">
              <a:rPr lang="id-ID"/>
              <a:pPr>
                <a:defRPr/>
              </a:pPr>
              <a:t>26/06/20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05C9B2-06FE-4FC1-ABD1-518FB82BF4F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281806-9674-48E2-B39A-AEA66677A3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C4ABB27-E202-4909-97C2-09EC0D982A3A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7F1BF91-004A-406C-A2EB-CA12568648D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349429-8D0A-452D-9D3C-E44073ACFBD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2922A384-2089-448C-A95D-1780BFE26FC9}" type="datetimeFigureOut">
              <a:rPr lang="en-US"/>
              <a:pPr>
                <a:defRPr/>
              </a:pPr>
              <a:t>6/26/20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6D73B2-DD44-41BF-A980-1186DCFC0B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2B0B50-C86C-4ED8-8C19-9219FA7531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5AE5-306C-4A33-A0EF-584A6CE5A8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91FB40-DD57-48B7-9B10-F4C01910CD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1828434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Lato Light"/>
              </a:defRPr>
            </a:lvl1pPr>
          </a:lstStyle>
          <a:p>
            <a:pPr>
              <a:defRPr/>
            </a:pPr>
            <a:fld id="{4EB32396-9A0B-482E-B345-E89C133AD6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1pPr>
    <a:lvl2pPr marL="9128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2pPr>
    <a:lvl3pPr marL="18272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3pPr>
    <a:lvl4pPr marL="27416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4pPr>
    <a:lvl5pPr marL="3656013" algn="l" defTabSz="912813" rtl="0" eaLnBrk="0" fontAlgn="base" hangingPunct="0">
      <a:spcBef>
        <a:spcPct val="30000"/>
      </a:spcBef>
      <a:spcAft>
        <a:spcPct val="0"/>
      </a:spcAft>
      <a:defRPr sz="2400" kern="1200">
        <a:solidFill>
          <a:schemeClr val="tx1"/>
        </a:solidFill>
        <a:latin typeface="Lato Light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aman Depa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14CC4B-4200-49B6-A38D-ED9A74134DB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36401" y="2246811"/>
            <a:ext cx="13057979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ctr" anchorCtr="0" compatLnSpc="1">
            <a:prstTxWarp prst="textNoShape">
              <a:avLst/>
            </a:prstTxWarp>
          </a:bodyPr>
          <a:lstStyle>
            <a:lvl1pPr algn="r">
              <a:defRPr sz="3600"/>
            </a:lvl1pPr>
          </a:lstStyle>
          <a:p>
            <a:pPr lvl="0"/>
            <a:r>
              <a:rPr lang="id-ID" altLang="id-ID" dirty="0"/>
              <a:t>Kode Mata Kuliah – Nama Mata Kuliah</a:t>
            </a:r>
            <a:endParaRPr lang="en-US" altLang="id-ID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F0F126-9AA0-4A74-9886-9EE9699122DB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736401" y="3651254"/>
            <a:ext cx="13057979" cy="458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43" tIns="91422" rIns="182843" bIns="91422" numCol="1" anchor="t" anchorCtr="0" compatLnSpc="1">
            <a:prstTxWarp prst="textNoShape">
              <a:avLst/>
            </a:prstTxWarp>
          </a:bodyPr>
          <a:lstStyle>
            <a:lvl1pPr algn="r">
              <a:defRPr sz="8000"/>
            </a:lvl1pPr>
          </a:lstStyle>
          <a:p>
            <a:pPr lvl="0"/>
            <a:endParaRPr lang="en-US" altLang="id-ID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3041D80-A403-4086-842E-86ADAB96DAE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36401" y="8543108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4C64EB4-5A7B-4B64-8628-30300DFFD3E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36399" y="9898177"/>
            <a:ext cx="13057979" cy="1045029"/>
          </a:xfrm>
          <a:prstGeom prst="rect">
            <a:avLst/>
          </a:prstGeom>
        </p:spPr>
        <p:txBody>
          <a:bodyPr/>
          <a:lstStyle>
            <a:lvl1pPr algn="r">
              <a:defRPr sz="4400"/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C02B15A3-53D5-4879-B0E1-463DB8845CA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4760575" y="2246313"/>
            <a:ext cx="8880475" cy="8696325"/>
          </a:xfrm>
          <a:prstGeom prst="rect">
            <a:avLst/>
          </a:prstGeom>
        </p:spPr>
        <p:txBody>
          <a:bodyPr/>
          <a:lstStyle/>
          <a:p>
            <a:pPr lvl="0"/>
            <a:endParaRPr lang="id-ID" noProof="0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9F577BB-444A-4844-B042-BCEF4066211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600430D1-E522-424B-8C34-EE28471BFA18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89A0C6E-1A18-4D31-BCFD-91B5DB89AA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442954"/>
      </p:ext>
    </p:extLst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us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1182F798-D54A-4432-BED0-21DF7DCAEE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2F241105-1969-4617-A9C1-45CDC4358F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1E226C9-2761-4329-9E59-BE14E48CE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246940"/>
      </p:ext>
    </p:extLst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vi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8675648" cy="137160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FE5D4D2-0D8D-41D6-92C0-70CF1FBD1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F56882D-12DD-4426-998B-6B3E869CC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1D79C07-3841-4519-BBDD-FDDFEF252E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145"/>
      </p:ext>
    </p:extLst>
  </p:cSld>
  <p:clrMapOvr>
    <a:masterClrMapping/>
  </p:clrMapOvr>
  <p:transition advClick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dership sk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3945706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F6DA1AE-4DD7-43E1-8BBF-09206BAA584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0827E96-AA74-44C5-8670-D8164CBAE6B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84E617E-730E-4487-A4E0-43792150D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19232"/>
      </p:ext>
    </p:extLst>
  </p:cSld>
  <p:clrMapOvr>
    <a:masterClrMapping/>
  </p:clrMapOvr>
  <p:transition advClick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aster-Placeho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0613571" cy="13715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>
              <a:defRPr sz="2400"/>
            </a:lvl1pPr>
          </a:lstStyle>
          <a:p>
            <a:pPr lvl="0"/>
            <a:endParaRPr lang="en-US" noProof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7A8F6A6-BFEA-4937-936E-1515E10E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C6DFBA-95E2-4C7F-8AA6-5068341C0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9503176D-A533-45AE-92D7-DB05D21759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551155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2284648" y="2124292"/>
            <a:ext cx="7241628" cy="12875172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5F903AB-6A66-4EFF-BC0C-4511B64B8265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8B493A7-AFE1-49A1-8D9A-6AE67CAC0785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02080DE-0864-4CBA-9060-7318F96DE7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780607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phone_devices of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253207" y="6230198"/>
            <a:ext cx="5756336" cy="102067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26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3B33909-18BF-40A6-8660-AAABE39FCEA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09F331A-5E8E-4F66-90D1-9BEDE72B51A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E3A7589-02D6-45D3-AD39-F90CE501C9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0010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73008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3403702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800874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2682364" y="4665515"/>
            <a:ext cx="2935224" cy="2935154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2300" b="0" i="0"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E2305C8-7176-4C1C-B619-B57534C49C0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B02DAF-C090-4F1E-99E6-E0C2EC8E76C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C137DB6-AC2B-4A53-A2EE-0E98117E95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79143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D77012-5A56-44F1-B7EB-715958BD2C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730250"/>
            <a:ext cx="21024850" cy="2651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F0B7BCB-0769-4FCD-84AC-C83F75DB64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3E3603F-B21A-41D1-8927-A3B20D6B51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32FCC-6039-49E8-A8D3-1F6E7938A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060375"/>
      </p:ext>
    </p:extLst>
  </p:cSld>
  <p:clrMapOvr>
    <a:masterClrMapping/>
  </p:clrMapOvr>
  <p:transition advClick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28139" y="2052745"/>
            <a:ext cx="1218883" cy="882650"/>
          </a:xfrm>
        </p:spPr>
        <p:txBody>
          <a:bodyPr/>
          <a:lstStyle/>
          <a:p>
            <a:fld id="{5D5CB8C6-1DFE-44CE-8FDD-EEDC94BBF2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804462" y="3054096"/>
            <a:ext cx="22671215" cy="9144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236594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3328A-8EF3-4843-B504-799FE34C0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1080" y="2743200"/>
            <a:ext cx="21775490" cy="196373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id-ID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7D6B470-9CEE-4F3F-8FB4-1DA6B358B3A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00410" y="5094288"/>
            <a:ext cx="21775490" cy="6792912"/>
          </a:xfrm>
          <a:prstGeom prst="rect">
            <a:avLst/>
          </a:prstGeom>
        </p:spPr>
        <p:txBody>
          <a:bodyPr/>
          <a:lstStyle>
            <a:lvl1pPr marL="857250" indent="-857250">
              <a:buFont typeface="Arial" panose="020B0604020202020204" pitchFamily="34" charset="0"/>
              <a:buChar char="•"/>
              <a:defRPr/>
            </a:lvl1pPr>
            <a:lvl2pPr marL="1485900" indent="-571500">
              <a:buFont typeface="Arial" panose="020B0604020202020204" pitchFamily="34" charset="0"/>
              <a:buChar char="•"/>
              <a:defRPr/>
            </a:lvl2pPr>
            <a:lvl3pPr marL="2400300" indent="-571500">
              <a:buFont typeface="Arial" panose="020B0604020202020204" pitchFamily="34" charset="0"/>
              <a:buChar char="•"/>
              <a:defRPr/>
            </a:lvl3pPr>
            <a:lvl4pPr marL="3200400" indent="-457200">
              <a:buFont typeface="Arial" panose="020B0604020202020204" pitchFamily="34" charset="0"/>
              <a:buChar char="•"/>
              <a:defRPr/>
            </a:lvl4pPr>
            <a:lvl5pPr marL="4114800" indent="-4572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2C82449D-2D93-4729-9DE5-E82885B60153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03307D7-9C46-4616-B5EA-AC3B35771E8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8A74-02D4-4A0F-B138-42043E1198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212768"/>
      </p:ext>
    </p:extLst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6148104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2409748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9278926" y="3612998"/>
            <a:ext cx="5819852" cy="2795183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C13841-8713-4B2C-A4D0-BADC4B00C62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09748" y="7068973"/>
            <a:ext cx="19558208" cy="2545290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pPr lvl="0"/>
            <a:endParaRPr lang="id-ID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FC27A2-C685-46A5-90C4-52F0BD2BA8F8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434B9D4-FA4C-4C43-A404-D2564F40E1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1745D95E-328C-40EC-9CC2-51986FE451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107303"/>
      </p:ext>
    </p:extLst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etito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icture Placeholder 13"/>
          <p:cNvSpPr>
            <a:spLocks noGrp="1"/>
          </p:cNvSpPr>
          <p:nvPr>
            <p:ph type="pic" sz="quarter" idx="14"/>
          </p:nvPr>
        </p:nvSpPr>
        <p:spPr>
          <a:xfrm>
            <a:off x="1132235" y="2653564"/>
            <a:ext cx="7434751" cy="801688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DE6430-2778-4EE6-BE6D-5C8DDC542CA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607675" y="5121275"/>
            <a:ext cx="12638088" cy="2873375"/>
          </a:xfrm>
          <a:prstGeom prst="rect">
            <a:avLst/>
          </a:prstGeom>
        </p:spPr>
        <p:txBody>
          <a:bodyPr/>
          <a:lstStyle/>
          <a:p>
            <a:pPr lvl="0"/>
            <a:endParaRPr lang="id-ID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F5D2BD-0194-4A5F-9428-D3CE4E859CB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03438-867B-480B-9FBC-93E3DC58354E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51B64CD-0BDD-436F-8092-EB4DF2BBCE4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126666"/>
      </p:ext>
    </p:extLst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DA45E5A-587C-45A9-BDE5-ADA264F208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31452C-14CF-4765-8DB1-FC3016BAE9E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5FA25A47-F341-4958-AC5F-812B9ED14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509174"/>
      </p:ext>
    </p:extLst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r Miss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2245840" y="3125033"/>
            <a:ext cx="12105684" cy="6769604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4B7A209-DC34-421F-B9C0-0DF92AF513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79813" y="6008688"/>
            <a:ext cx="7758112" cy="3886200"/>
          </a:xfrm>
          <a:prstGeom prst="rect">
            <a:avLst/>
          </a:prstGeom>
        </p:spPr>
        <p:txBody>
          <a:bodyPr/>
          <a:lstStyle>
            <a:lvl1pPr algn="r">
              <a:defRPr sz="4000"/>
            </a:lvl1pPr>
          </a:lstStyle>
          <a:p>
            <a:pPr lvl="0"/>
            <a:endParaRPr lang="id-ID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BB8A5-9280-4548-8EDF-D6D35930B7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2619787-FBAB-4000-9C92-665532A1F10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4B843F91-C28D-41A6-B71E-14FF0E5FF9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85014"/>
      </p:ext>
    </p:extLst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v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3" y="4"/>
            <a:ext cx="24377648" cy="13715999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36D9EFB-19CF-4A69-8D96-1C5176A2DAE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3F7E7DC-800C-4A8F-B966-35F6F90415D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B3FA3DEA-6B37-442D-ACC9-EDF547A5FF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072292"/>
      </p:ext>
    </p:extLst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0187EC7-F906-45B7-8ADF-C7C064EE042D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A261DDA-5436-4F8E-A4AE-6467515E4F3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F164F337-88F9-4143-B7EB-C0D708DAE4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37327"/>
      </p:ext>
    </p:extLst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" y="0"/>
            <a:ext cx="12168235" cy="13716000"/>
          </a:xfrm>
          <a:prstGeom prst="rect">
            <a:avLst/>
          </a:prstGeom>
          <a:effectLst/>
        </p:spPr>
        <p:txBody>
          <a:bodyPr rtlCol="0">
            <a:normAutofit/>
          </a:bodyPr>
          <a:lstStyle>
            <a:lvl1pPr marL="0" indent="0">
              <a:buNone/>
              <a:defRPr sz="42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C17B4BED-BC77-44B3-80C3-E0C30FF55F9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AE014BA-AAE0-49D3-BF85-19AEEC3214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307BFF0F-EE55-46F4-AE01-7BF6BEC092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882859"/>
      </p:ext>
    </p:extLst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TextBox 8">
            <a:extLst>
              <a:ext uri="{FF2B5EF4-FFF2-40B4-BE49-F238E27FC236}">
                <a16:creationId xmlns:a16="http://schemas.microsoft.com/office/drawing/2014/main" id="{98BBFB5A-115E-482E-9E56-A51815BDFE5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3098125" y="606425"/>
            <a:ext cx="830263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82807" tIns="91404" rIns="182807" bIns="91404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/>
              </a:defRPr>
            </a:lvl9pPr>
          </a:lstStyle>
          <a:p>
            <a:pPr algn="ctr" eaLnBrk="1" hangingPunct="1">
              <a:defRPr/>
            </a:pPr>
            <a:fld id="{30F393CD-FCB2-4AE5-8184-5D8F89372665}" type="slidenum">
              <a:rPr lang="id-ID" altLang="id-ID" sz="2800" b="1" smtClean="0">
                <a:solidFill>
                  <a:schemeClr val="bg1"/>
                </a:solidFill>
                <a:latin typeface="Lato Bold"/>
                <a:ea typeface="Lato Bold"/>
                <a:cs typeface="Lato Bold"/>
              </a:rPr>
              <a:pPr algn="ctr" eaLnBrk="1" hangingPunct="1">
                <a:defRPr/>
              </a:pPr>
              <a:t>‹#›</a:t>
            </a:fld>
            <a:endParaRPr lang="id-ID" altLang="id-ID" sz="2800" b="1">
              <a:solidFill>
                <a:schemeClr val="bg1"/>
              </a:solidFill>
              <a:latin typeface="Lato Bold"/>
              <a:ea typeface="Lato Bold"/>
              <a:cs typeface="Lato Bold"/>
            </a:endParaRPr>
          </a:p>
        </p:txBody>
      </p:sp>
      <p:pic>
        <p:nvPicPr>
          <p:cNvPr id="1027" name="Picture 11">
            <a:extLst>
              <a:ext uri="{FF2B5EF4-FFF2-40B4-BE49-F238E27FC236}">
                <a16:creationId xmlns:a16="http://schemas.microsoft.com/office/drawing/2014/main" id="{37E06F13-DC98-43D3-9DCD-468928ED2D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26988"/>
            <a:ext cx="2979057" cy="2846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8">
            <a:extLst>
              <a:ext uri="{FF2B5EF4-FFF2-40B4-BE49-F238E27FC236}">
                <a16:creationId xmlns:a16="http://schemas.microsoft.com/office/drawing/2014/main" id="{996CE51F-FCB9-4AD2-983E-F0252ED33F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4708" y="10817530"/>
            <a:ext cx="3032941" cy="2898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49BF60-D5F3-4686-AE44-B51407E54D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65988" y="12607925"/>
            <a:ext cx="8226425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ctr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BE432EA-40EE-46D6-84D1-0B32A2C423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36600" y="12607925"/>
            <a:ext cx="1379538" cy="730250"/>
          </a:xfrm>
          <a:prstGeom prst="rect">
            <a:avLst/>
          </a:prstGeom>
        </p:spPr>
        <p:txBody>
          <a:bodyPr vert="horz" lIns="182843" tIns="91422" rIns="182843" bIns="91422" rtlCol="0" anchor="ctr"/>
          <a:lstStyle>
            <a:lvl1pPr algn="l" defTabSz="1828434" eaLnBrk="1" fontAlgn="auto" hangingPunct="1">
              <a:spcBef>
                <a:spcPts val="0"/>
              </a:spcBef>
              <a:spcAft>
                <a:spcPts val="0"/>
              </a:spcAft>
              <a:defRPr sz="2400" b="1" i="0">
                <a:solidFill>
                  <a:schemeClr val="tx1">
                    <a:tint val="75000"/>
                  </a:schemeClr>
                </a:solidFill>
                <a:latin typeface="Lato Bold" charset="0"/>
              </a:defRPr>
            </a:lvl1pPr>
          </a:lstStyle>
          <a:p>
            <a:pPr>
              <a:defRPr/>
            </a:pPr>
            <a:fld id="{DDC8C996-C9AB-420D-B6A8-C8632DE271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3" r:id="rId1"/>
    <p:sldLayoutId id="2147484654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3" r:id="rId10"/>
    <p:sldLayoutId id="2147484664" r:id="rId11"/>
    <p:sldLayoutId id="2147484670" r:id="rId12"/>
    <p:sldLayoutId id="2147484676" r:id="rId13"/>
    <p:sldLayoutId id="2147484712" r:id="rId14"/>
    <p:sldLayoutId id="2147484713" r:id="rId15"/>
    <p:sldLayoutId id="2147484721" r:id="rId16"/>
    <p:sldLayoutId id="2147484652" r:id="rId17"/>
    <p:sldLayoutId id="2147484722" r:id="rId18"/>
  </p:sldLayoutIdLst>
  <p:transition advClick="0"/>
  <p:hf hdr="0" ftr="0" dt="0"/>
  <p:txStyles>
    <p:titleStyle>
      <a:lvl1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lang="en-US" sz="4400" kern="1200">
          <a:solidFill>
            <a:schemeClr val="tx1"/>
          </a:solidFill>
          <a:latin typeface="Lato" panose="020F0502020204030203" pitchFamily="34" charset="0"/>
          <a:ea typeface="+mj-ea"/>
          <a:cs typeface="+mj-cs"/>
        </a:defRPr>
      </a:lvl1pPr>
      <a:lvl2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2pPr>
      <a:lvl3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3pPr>
      <a:lvl4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4pPr>
      <a:lvl5pPr algn="l" defTabSz="182721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Lato"/>
        </a:defRPr>
      </a:lvl5pPr>
      <a:lvl6pPr marL="4572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6pPr>
      <a:lvl7pPr marL="9144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7pPr>
      <a:lvl8pPr marL="13716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8pPr>
      <a:lvl9pPr marL="1828800" algn="l" defTabSz="1827213" rtl="0" fontAlgn="base">
        <a:lnSpc>
          <a:spcPct val="90000"/>
        </a:lnSpc>
        <a:spcBef>
          <a:spcPct val="0"/>
        </a:spcBef>
        <a:spcAft>
          <a:spcPct val="0"/>
        </a:spcAft>
        <a:defRPr sz="6000">
          <a:solidFill>
            <a:schemeClr val="tx1"/>
          </a:solidFill>
          <a:latin typeface="Lato"/>
        </a:defRPr>
      </a:lvl9pPr>
    </p:titleStyle>
    <p:bodyStyle>
      <a:lvl1pPr algn="l" defTabSz="1827213" rtl="0" eaLnBrk="0" fontAlgn="base" hangingPunct="0">
        <a:lnSpc>
          <a:spcPct val="90000"/>
        </a:lnSpc>
        <a:spcBef>
          <a:spcPts val="2000"/>
        </a:spcBef>
        <a:spcAft>
          <a:spcPct val="0"/>
        </a:spcAft>
        <a:buFont typeface="Arial" panose="020B0604020202020204" pitchFamily="34" charset="0"/>
        <a:defRPr lang="en-US" sz="6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1pPr>
      <a:lvl2pPr marL="9144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40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2pPr>
      <a:lvl3pPr marL="18288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6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3pPr>
      <a:lvl4pPr marL="27432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4pPr>
      <a:lvl5pPr marL="3657600" algn="l" defTabSz="1827213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defRPr lang="en-US" sz="3200" kern="1200" dirty="0">
          <a:solidFill>
            <a:schemeClr val="tx1"/>
          </a:solidFill>
          <a:latin typeface="Lato" panose="020F0502020204030203" pitchFamily="34" charset="0"/>
          <a:ea typeface="+mn-ea"/>
          <a:cs typeface="+mn-cs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Title 1">
            <a:extLst>
              <a:ext uri="{FF2B5EF4-FFF2-40B4-BE49-F238E27FC236}">
                <a16:creationId xmlns:a16="http://schemas.microsoft.com/office/drawing/2014/main" id="{2356AC5D-2D06-4CB6-A715-5BF8C5BEA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600" y="2246313"/>
            <a:ext cx="13057188" cy="914400"/>
          </a:xfrm>
          <a:noFill/>
        </p:spPr>
        <p:txBody>
          <a:bodyPr/>
          <a:lstStyle/>
          <a:p>
            <a:r>
              <a:rPr lang="id-ID" altLang="en-US" sz="4000" b="1" dirty="0">
                <a:latin typeface="Lato"/>
              </a:rPr>
              <a:t>KONFIGURASI dan IMPLEMENTASI ERP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A2C706EE-1E5C-497E-930F-F53B4590AD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600" y="3651250"/>
            <a:ext cx="13057188" cy="4581525"/>
          </a:xfrm>
          <a:noFill/>
        </p:spPr>
        <p:txBody>
          <a:bodyPr/>
          <a:lstStyle/>
          <a:p>
            <a:r>
              <a:rPr lang="id-ID" sz="9600" b="1" dirty="0">
                <a:latin typeface="Times New Roman" pitchFamily="18" charset="0"/>
                <a:cs typeface="Times New Roman" pitchFamily="18" charset="0"/>
              </a:rPr>
              <a:t>SELEKSI SISTEM ERP</a:t>
            </a:r>
            <a:endParaRPr lang="id-ID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068" name="Text Placeholder 3">
            <a:extLst>
              <a:ext uri="{FF2B5EF4-FFF2-40B4-BE49-F238E27FC236}">
                <a16:creationId xmlns:a16="http://schemas.microsoft.com/office/drawing/2014/main" id="{B726CBE4-3436-4484-8D7A-2008B363793F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736600" y="8542337"/>
            <a:ext cx="13057188" cy="13557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 err="1">
                <a:latin typeface="Lato"/>
              </a:rPr>
              <a:t>R</a:t>
            </a:r>
            <a:r>
              <a:rPr lang="id-ID" altLang="en-US" sz="4800" dirty="0">
                <a:latin typeface="Lato"/>
              </a:rPr>
              <a:t>. </a:t>
            </a:r>
            <a:r>
              <a:rPr lang="id-ID" altLang="en-US" sz="4800" dirty="0" err="1">
                <a:latin typeface="Lato"/>
              </a:rPr>
              <a:t>Wahjoe</a:t>
            </a:r>
            <a:r>
              <a:rPr lang="id-ID" altLang="en-US" sz="4800" dirty="0">
                <a:latin typeface="Lato"/>
              </a:rPr>
              <a:t> Witjaksono</a:t>
            </a:r>
          </a:p>
        </p:txBody>
      </p:sp>
      <p:sp>
        <p:nvSpPr>
          <p:cNvPr id="88069" name="Text Placeholder 4">
            <a:extLst>
              <a:ext uri="{FF2B5EF4-FFF2-40B4-BE49-F238E27FC236}">
                <a16:creationId xmlns:a16="http://schemas.microsoft.com/office/drawing/2014/main" id="{E07AFDEB-F654-4594-96CE-5C000F586AF7}"/>
              </a:ext>
            </a:extLst>
          </p:cNvPr>
          <p:cNvSpPr>
            <a:spLocks noGrp="1" noChangeArrowheads="1"/>
          </p:cNvSpPr>
          <p:nvPr>
            <p:ph type="body" sz="quarter" idx="11"/>
          </p:nvPr>
        </p:nvSpPr>
        <p:spPr bwMode="auto">
          <a:xfrm>
            <a:off x="736600" y="9898063"/>
            <a:ext cx="13057188" cy="10445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id-ID" altLang="en-US" sz="4800" dirty="0">
                <a:latin typeface="Lato"/>
              </a:rPr>
              <a:t>Sistem Informasi– Fakultas Rekayasa Industri</a:t>
            </a:r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9225" y="2743201"/>
            <a:ext cx="16459200" cy="10433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id-ID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Analisa Perangkat Lunak</a:t>
            </a:r>
          </a:p>
          <a:p>
            <a:pPr marL="685800" indent="-685800"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Apakah perangkat lunak tersebut cukup fleksibel dan mudah disesuaikan dengan kondisi perusahaan? </a:t>
            </a:r>
          </a:p>
          <a:p>
            <a:pPr marL="685800" indent="-685800"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Apakah ada dukungan layanan dari penyedia, tidak hanya secara teknis tapi juga untuk kebutuhan pengembangan sistem di kemudian hari </a:t>
            </a:r>
          </a:p>
          <a:p>
            <a:pPr marL="685800" indent="-685800"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Seberapa banyak waktu untuk implementasi yang tersedia </a:t>
            </a:r>
          </a:p>
          <a:p>
            <a:pPr marL="685800" indent="-685800" eaLnBrk="1" hangingPunct="1">
              <a:lnSpc>
                <a:spcPct val="9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Apakah perabgkat lunak memiliki fungsi yang bisa meningkatkan proses bisnis perusahaan </a:t>
            </a:r>
          </a:p>
          <a:p>
            <a:pPr eaLnBrk="1" hangingPunct="1">
              <a:lnSpc>
                <a:spcPct val="90000"/>
              </a:lnSpc>
              <a:defRPr/>
            </a:pPr>
            <a:endParaRPr lang="id-ID" sz="5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 noChangeArrowheads="1"/>
          </p:cNvSpPr>
          <p:nvPr>
            <p:ph type="title"/>
          </p:nvPr>
        </p:nvSpPr>
        <p:spPr>
          <a:xfrm>
            <a:off x="3648329" y="457200"/>
            <a:ext cx="17068800" cy="1517904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8000" b="1" dirty="0" err="1">
                <a:solidFill>
                  <a:srgbClr val="FF0000"/>
                </a:solidFill>
              </a:rPr>
              <a:t>Aktivitas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Pemilihan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id-ID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50363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9225" y="555627"/>
            <a:ext cx="16459200" cy="1425574"/>
          </a:xfrm>
        </p:spPr>
        <p:txBody>
          <a:bodyPr/>
          <a:lstStyle/>
          <a:p>
            <a:pPr algn="ctr" eaLnBrk="1" hangingPunct="1"/>
            <a:r>
              <a:rPr lang="id-ID" sz="8000" b="1" dirty="0">
                <a:solidFill>
                  <a:srgbClr val="FF0000"/>
                </a:solidFill>
                <a:effectLst/>
              </a:rPr>
              <a:t>Penerapan ERP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9225" y="3200401"/>
            <a:ext cx="16459200" cy="93662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None/>
              <a:defRPr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Berikut ini adalah ringkasan poin-poin yg bisa digunakan sebagai</a:t>
            </a:r>
            <a:r>
              <a:rPr lang="en-US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pedoman pada saat implementasi ERP: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ERP adalah bagian dari infrastruktur perusahaan, dan sangat penting untuk kelangsungan hidup perusahaan. Semua orang dan bagian yang akan terpengaruh oleh adanya ERP harus terlibat dan memberikan dukungan 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ERP ada untuk mendukung fungsi bisnis dan meningkatkan produktivitas, bukan sebaliknya. Tujuan implementasi ERP adalah untuk meningkatkan daya saing perusahaan 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Pelajari kesuksesan dan kegagalan implementasi ERP, jangan berusaha membuat sendiri praktek implementasi ERP. Ada metodologi tertentu untuk implementasi ERP yang lebih terjamin keberhasilannya </a:t>
            </a:r>
          </a:p>
          <a:p>
            <a:pPr eaLnBrk="1" hangingPunct="1">
              <a:lnSpc>
                <a:spcPct val="80000"/>
              </a:lnSpc>
              <a:defRPr/>
            </a:pPr>
            <a:endParaRPr lang="id-ID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196227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9225" y="304800"/>
            <a:ext cx="16459200" cy="1730376"/>
          </a:xfrm>
        </p:spPr>
        <p:txBody>
          <a:bodyPr/>
          <a:lstStyle/>
          <a:p>
            <a:pPr algn="ctr" eaLnBrk="1" hangingPunct="1">
              <a:defRPr/>
            </a:pPr>
            <a:r>
              <a:rPr lang="id-ID" sz="8000" b="1" dirty="0">
                <a:solidFill>
                  <a:srgbClr val="FF0000"/>
                </a:solidFill>
              </a:rPr>
              <a:t>Gagalnya ERP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2957" y="3048001"/>
            <a:ext cx="18347634" cy="951865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Tanda-tanda kegagalan ERP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biasanya ditandai oleh adanya hal-hal sebagai berikut: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Kurangnya komitmen top management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Kurangnya pendefinisian kebutuhan perusahaan (analisa strategi bisnis)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Cacatnya proses seleksi software (tidak lengkap atau terburu-buru memutuskan)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Kurangnya sumber daya (manusia, infrastruktur dan modal)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Kurangnya ‘buy in’ sehingga muncul resistensi untuk berubah dari para karyawan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Kesalahan penghitungan waktu implementasi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Tidak cocoknya software dgn business process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Kurangnya training dan pembelajaran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Cacatnya project design &amp; management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Kurangnya komunikasi </a:t>
            </a:r>
          </a:p>
          <a:p>
            <a:pPr marL="571500" indent="-5715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Saran penghematan yang menyesatkan </a:t>
            </a:r>
          </a:p>
        </p:txBody>
      </p:sp>
    </p:spTree>
    <p:extLst>
      <p:ext uri="{BB962C8B-B14F-4D97-AF65-F5344CB8AC3E}">
        <p14:creationId xmlns:p14="http://schemas.microsoft.com/office/powerpoint/2010/main" val="25057454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8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8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id-ID" b="1" dirty="0">
                <a:solidFill>
                  <a:schemeClr val="bg2">
                    <a:lumMod val="50000"/>
                  </a:schemeClr>
                </a:solidFill>
              </a:rPr>
              <a:t>                                      </a:t>
            </a:r>
            <a:br>
              <a:rPr lang="id-ID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id-ID" b="1" dirty="0">
                <a:solidFill>
                  <a:schemeClr val="bg2">
                    <a:lumMod val="50000"/>
                  </a:schemeClr>
                </a:solidFill>
              </a:rPr>
              <a:t>			 		</a:t>
            </a:r>
            <a:endParaRPr lang="id-ID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2148" y="1523470"/>
            <a:ext cx="22671215" cy="9144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Dynamics AX 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Compiere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ORACLE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JDE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BAAN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MFGPro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Protean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Magic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aLTiUs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SAP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Onesoft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IFS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ELLIPS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AGRESSO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INTACS</a:t>
            </a:r>
            <a:r>
              <a:rPr lang="en-US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,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id-ID" sz="4000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EuClid</a:t>
            </a:r>
            <a:r>
              <a:rPr lang="id-ID" sz="40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 System 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id-ID" sz="4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algn="ctr" eaLnBrk="1" hangingPunct="1">
              <a:defRPr/>
            </a:pPr>
            <a:endParaRPr lang="id-ID" sz="4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67A04A-901C-A34F-9F1B-BCB35A94F865}"/>
              </a:ext>
            </a:extLst>
          </p:cNvPr>
          <p:cNvSpPr txBox="1"/>
          <p:nvPr/>
        </p:nvSpPr>
        <p:spPr>
          <a:xfrm>
            <a:off x="3516922" y="1200304"/>
            <a:ext cx="588962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0" b="1" dirty="0" err="1">
                <a:solidFill>
                  <a:srgbClr val="FF0000"/>
                </a:solidFill>
              </a:rPr>
              <a:t>Software</a:t>
            </a:r>
            <a:r>
              <a:rPr lang="id-ID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5879619"/>
      </p:ext>
    </p:extLst>
  </p:cSld>
  <p:clrMapOvr>
    <a:masterClrMapping/>
  </p:clrMapOvr>
  <p:transition spd="med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648329" y="5537916"/>
            <a:ext cx="17007840" cy="6660180"/>
          </a:xfrm>
        </p:spPr>
        <p:txBody>
          <a:bodyPr/>
          <a:lstStyle/>
          <a:p>
            <a:pPr algn="ctr"/>
            <a:r>
              <a:rPr lang="fi-FI" sz="8000" b="1" dirty="0">
                <a:solidFill>
                  <a:srgbClr val="FF0000"/>
                </a:solidFill>
              </a:rPr>
              <a:t>STRATEGI </a:t>
            </a:r>
          </a:p>
          <a:p>
            <a:pPr algn="ctr"/>
            <a:r>
              <a:rPr lang="fi-FI" sz="8000" b="1" dirty="0">
                <a:solidFill>
                  <a:srgbClr val="FF0000"/>
                </a:solidFill>
              </a:rPr>
              <a:t>EVALUASI DAN PEMILIHAN </a:t>
            </a:r>
          </a:p>
          <a:p>
            <a:pPr algn="ctr"/>
            <a:r>
              <a:rPr lang="fi-FI" sz="8000" b="1" dirty="0">
                <a:solidFill>
                  <a:srgbClr val="FF0000"/>
                </a:solidFill>
              </a:rPr>
              <a:t>PAKET ERP</a:t>
            </a:r>
          </a:p>
        </p:txBody>
      </p:sp>
    </p:spTree>
    <p:extLst>
      <p:ext uri="{BB962C8B-B14F-4D97-AF65-F5344CB8AC3E}">
        <p14:creationId xmlns:p14="http://schemas.microsoft.com/office/powerpoint/2010/main" val="2794430152"/>
      </p:ext>
    </p:extLst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88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227385" y="3054096"/>
            <a:ext cx="19249292" cy="9695988"/>
          </a:xfrm>
        </p:spPr>
        <p:txBody>
          <a:bodyPr>
            <a:normAutofit fontScale="92500" lnSpcReduction="10000"/>
          </a:bodyPr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Sistem</a:t>
            </a:r>
            <a:r>
              <a:rPr lang="en-US" dirty="0"/>
              <a:t> ERP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dilepaskan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“best practices”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ERP </a:t>
            </a:r>
            <a:r>
              <a:rPr lang="en-US" dirty="0" err="1"/>
              <a:t>berperan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menjembatani</a:t>
            </a:r>
            <a:r>
              <a:rPr lang="en-US" dirty="0"/>
              <a:t> </a:t>
            </a:r>
            <a:r>
              <a:rPr lang="en-US" dirty="0" err="1"/>
              <a:t>keterkaitan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bisnis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/>
              <a:t>Agar </a:t>
            </a:r>
            <a:r>
              <a:rPr lang="en-US" dirty="0" err="1"/>
              <a:t>manfaat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dicapai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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perencanaan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tepat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cermat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paket</a:t>
            </a:r>
            <a:r>
              <a:rPr lang="en-US" dirty="0"/>
              <a:t> software, </a:t>
            </a: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mengacu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tahapan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software</a:t>
            </a: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dikaji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tahap</a:t>
            </a:r>
            <a:r>
              <a:rPr lang="en-US" dirty="0"/>
              <a:t> </a:t>
            </a:r>
            <a:r>
              <a:rPr lang="en-US" dirty="0" err="1"/>
              <a:t>meliputi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, </a:t>
            </a:r>
            <a:r>
              <a:rPr lang="en-US" dirty="0" err="1"/>
              <a:t>teknis</a:t>
            </a:r>
            <a:r>
              <a:rPr lang="en-US" dirty="0"/>
              <a:t>,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Kesalahan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ERP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dlm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CF0446A-B2E2-AD48-A9D7-7BD08C17D1BF}"/>
              </a:ext>
            </a:extLst>
          </p:cNvPr>
          <p:cNvSpPr txBox="1"/>
          <p:nvPr/>
        </p:nvSpPr>
        <p:spPr>
          <a:xfrm>
            <a:off x="3648329" y="1242646"/>
            <a:ext cx="579466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Pendahuluan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409473"/>
      </p:ext>
    </p:extLst>
  </p:cSld>
  <p:clrMapOvr>
    <a:masterClrMapping/>
  </p:clrMapOvr>
  <p:transition spd="med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265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Perumusan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Koleksi</a:t>
            </a:r>
            <a:r>
              <a:rPr lang="en-US" dirty="0"/>
              <a:t> </a:t>
            </a:r>
            <a:r>
              <a:rPr lang="en-US" dirty="0" err="1"/>
              <a:t>informasi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Mendefinisikan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perbandingan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Memilih</a:t>
            </a:r>
            <a:r>
              <a:rPr lang="en-US" dirty="0"/>
              <a:t>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solusi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dipilih</a:t>
            </a:r>
            <a:endParaRPr lang="en-US" dirty="0"/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dirty="0" err="1"/>
              <a:t>Mengevaluasi</a:t>
            </a:r>
            <a:r>
              <a:rPr lang="en-US" dirty="0"/>
              <a:t> </a:t>
            </a:r>
            <a:r>
              <a:rPr lang="en-US" dirty="0" err="1"/>
              <a:t>implementasi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,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membandingkan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9463130-B144-DD4D-9C88-D2948E828BF9}"/>
              </a:ext>
            </a:extLst>
          </p:cNvPr>
          <p:cNvSpPr txBox="1"/>
          <p:nvPr/>
        </p:nvSpPr>
        <p:spPr>
          <a:xfrm>
            <a:off x="3493477" y="1172308"/>
            <a:ext cx="156542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Mekanisme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Pengambilan</a:t>
            </a:r>
            <a:r>
              <a:rPr lang="en-US" sz="8000" b="1" dirty="0">
                <a:solidFill>
                  <a:srgbClr val="FF0000"/>
                </a:solidFill>
              </a:rPr>
              <a:t> Keputusan</a:t>
            </a:r>
          </a:p>
        </p:txBody>
      </p:sp>
    </p:spTree>
    <p:extLst>
      <p:ext uri="{BB962C8B-B14F-4D97-AF65-F5344CB8AC3E}">
        <p14:creationId xmlns:p14="http://schemas.microsoft.com/office/powerpoint/2010/main" val="1106846244"/>
      </p:ext>
    </p:extLst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2570" y="405684"/>
            <a:ext cx="19213984" cy="1517904"/>
          </a:xfrm>
        </p:spPr>
        <p:txBody>
          <a:bodyPr>
            <a:noAutofit/>
          </a:bodyPr>
          <a:lstStyle/>
          <a:p>
            <a:r>
              <a:rPr lang="en-US" sz="6000" b="1" dirty="0" err="1">
                <a:solidFill>
                  <a:srgbClr val="FF0000"/>
                </a:solidFill>
              </a:rPr>
              <a:t>Tahapan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seleksi</a:t>
            </a:r>
            <a:r>
              <a:rPr lang="en-US" sz="6000" b="1" dirty="0">
                <a:solidFill>
                  <a:srgbClr val="FF0000"/>
                </a:solidFill>
              </a:rPr>
              <a:t> &amp; </a:t>
            </a:r>
            <a:r>
              <a:rPr lang="en-US" sz="6000" b="1" dirty="0" err="1">
                <a:solidFill>
                  <a:srgbClr val="FF0000"/>
                </a:solidFill>
              </a:rPr>
              <a:t>implementasi</a:t>
            </a:r>
            <a:r>
              <a:rPr lang="en-US" sz="6000" b="1" dirty="0">
                <a:solidFill>
                  <a:srgbClr val="FF0000"/>
                </a:solidFill>
              </a:rPr>
              <a:t> </a:t>
            </a:r>
            <a:r>
              <a:rPr lang="en-US" sz="6000" b="1" dirty="0" err="1">
                <a:solidFill>
                  <a:srgbClr val="FF0000"/>
                </a:solidFill>
              </a:rPr>
              <a:t>Sistem</a:t>
            </a:r>
            <a:r>
              <a:rPr lang="en-US" sz="6000" b="1" dirty="0">
                <a:solidFill>
                  <a:srgbClr val="FF0000"/>
                </a:solidFill>
              </a:rPr>
              <a:t> ERP</a:t>
            </a:r>
            <a:br>
              <a:rPr lang="en-US" sz="6000" b="1" dirty="0">
                <a:solidFill>
                  <a:srgbClr val="FF0000"/>
                </a:solidFill>
              </a:rPr>
            </a:br>
            <a:r>
              <a:rPr lang="en-US" sz="6000" b="1" dirty="0">
                <a:solidFill>
                  <a:srgbClr val="FF0000"/>
                </a:solidFill>
              </a:rPr>
              <a:t>[Herzog, Thomas, ”A Comparison of Open Source ERP Systems”, 2006]</a:t>
            </a:r>
          </a:p>
        </p:txBody>
      </p:sp>
      <p:sp>
        <p:nvSpPr>
          <p:cNvPr id="6" name="Curved Left Arrow 5"/>
          <p:cNvSpPr/>
          <p:nvPr/>
        </p:nvSpPr>
        <p:spPr>
          <a:xfrm>
            <a:off x="5053929" y="3683359"/>
            <a:ext cx="14630400" cy="8577330"/>
          </a:xfrm>
          <a:prstGeom prst="curvedLeftArrow">
            <a:avLst/>
          </a:prstGeom>
          <a:solidFill>
            <a:srgbClr val="00B0F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50201" y="3037027"/>
            <a:ext cx="45333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Analysis of the process firm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376815" y="3019580"/>
            <a:ext cx="4722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Analysis of the concepts of ERP packages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04372" y="3388912"/>
            <a:ext cx="50360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Pre-selection:</a:t>
            </a:r>
          </a:p>
          <a:p>
            <a:r>
              <a:rPr lang="en-US" sz="4000" dirty="0"/>
              <a:t>Only packages that support companies process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249577" y="8707746"/>
            <a:ext cx="4722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Selection: after workshops and evaluation of several factors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1256679" y="9305886"/>
            <a:ext cx="47226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Re-engineering vs. customization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916883" y="10548137"/>
            <a:ext cx="4722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Effort vs. benefits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225131" y="11108404"/>
            <a:ext cx="4722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2310038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3683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Membangun Sendiri (In house)</a:t>
            </a:r>
          </a:p>
          <a:p>
            <a:pPr lvl="1">
              <a:lnSpc>
                <a:spcPct val="90000"/>
              </a:lnSpc>
            </a:pPr>
            <a:r>
              <a:rPr lang="en-US"/>
              <a:t>Paling sesuai dengan kebutuhan perusahaan</a:t>
            </a:r>
          </a:p>
          <a:p>
            <a:pPr lvl="1">
              <a:lnSpc>
                <a:spcPct val="90000"/>
              </a:lnSpc>
            </a:pPr>
            <a:r>
              <a:rPr lang="en-US"/>
              <a:t>Sulit, mahal, lama</a:t>
            </a:r>
          </a:p>
          <a:p>
            <a:pPr>
              <a:lnSpc>
                <a:spcPct val="90000"/>
              </a:lnSpc>
            </a:pPr>
            <a:r>
              <a:rPr lang="en-US"/>
              <a:t>Membangun sendiri dengan tambahan dari vendor</a:t>
            </a:r>
          </a:p>
          <a:p>
            <a:pPr lvl="1">
              <a:lnSpc>
                <a:spcPct val="90000"/>
              </a:lnSpc>
            </a:pPr>
            <a:r>
              <a:rPr lang="en-US"/>
              <a:t>Menggabungkan manfaat komersial dengan kebutuhan perusahaan</a:t>
            </a:r>
          </a:p>
          <a:p>
            <a:pPr lvl="1">
              <a:lnSpc>
                <a:spcPct val="90000"/>
              </a:lnSpc>
            </a:pPr>
            <a:r>
              <a:rPr lang="en-US"/>
              <a:t>Sulit, mahal, lama</a:t>
            </a:r>
          </a:p>
          <a:p>
            <a:pPr>
              <a:lnSpc>
                <a:spcPct val="90000"/>
              </a:lnSpc>
            </a:pPr>
            <a:r>
              <a:rPr lang="en-US"/>
              <a:t>Best-of-breed (kombinasi dari berbagai tawaran vendor)</a:t>
            </a:r>
          </a:p>
          <a:p>
            <a:pPr lvl="1">
              <a:lnSpc>
                <a:spcPct val="90000"/>
              </a:lnSpc>
            </a:pPr>
            <a:r>
              <a:rPr lang="en-US"/>
              <a:t>Secara teoritis akan menghasilkan sistem yang terbaik</a:t>
            </a:r>
          </a:p>
          <a:p>
            <a:pPr lvl="1">
              <a:lnSpc>
                <a:spcPct val="90000"/>
              </a:lnSpc>
            </a:pPr>
            <a:r>
              <a:rPr lang="en-US"/>
              <a:t>Sulit menggabungkan antarmodul, lama, berpotensi tidak efisien</a:t>
            </a:r>
          </a:p>
          <a:p>
            <a:pPr>
              <a:lnSpc>
                <a:spcPct val="90000"/>
              </a:lnSpc>
            </a:pPr>
            <a:r>
              <a:rPr lang="en-US"/>
              <a:t>Modifikasi sistem dari vendor</a:t>
            </a:r>
          </a:p>
          <a:p>
            <a:pPr lvl="1">
              <a:lnSpc>
                <a:spcPct val="90000"/>
              </a:lnSpc>
            </a:pPr>
            <a:r>
              <a:rPr lang="en-US"/>
              <a:t>Menjaga fleksibilitas dan memanfaatkan pengalaman vendor</a:t>
            </a:r>
          </a:p>
          <a:p>
            <a:pPr lvl="1">
              <a:lnSpc>
                <a:spcPct val="90000"/>
              </a:lnSpc>
            </a:pPr>
            <a:r>
              <a:rPr lang="en-US"/>
              <a:t>Biasanya sangat lama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BB5FA48-EEA9-FB45-B986-7F3DD8915F38}"/>
              </a:ext>
            </a:extLst>
          </p:cNvPr>
          <p:cNvSpPr txBox="1"/>
          <p:nvPr/>
        </p:nvSpPr>
        <p:spPr>
          <a:xfrm>
            <a:off x="3024554" y="562708"/>
            <a:ext cx="152565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Metode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Pengembangan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Sistem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2455268654"/>
      </p:ext>
    </p:extLst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7779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Memilih</a:t>
            </a:r>
            <a:r>
              <a:rPr lang="en-US" sz="4400" dirty="0"/>
              <a:t> </a:t>
            </a:r>
            <a:r>
              <a:rPr lang="en-US" sz="4400" dirty="0" err="1"/>
              <a:t>modul-modul</a:t>
            </a:r>
            <a:r>
              <a:rPr lang="en-US" sz="4400" dirty="0"/>
              <a:t> </a:t>
            </a:r>
            <a:r>
              <a:rPr lang="en-US" sz="4400" dirty="0" err="1"/>
              <a:t>tertentu</a:t>
            </a:r>
            <a:r>
              <a:rPr lang="en-US" sz="4400" dirty="0"/>
              <a:t> </a:t>
            </a:r>
            <a:r>
              <a:rPr lang="en-US" sz="4400" dirty="0" err="1"/>
              <a:t>dari</a:t>
            </a:r>
            <a:r>
              <a:rPr lang="en-US" sz="4400" dirty="0"/>
              <a:t> vendor</a:t>
            </a:r>
          </a:p>
          <a:p>
            <a:pPr lvl="1"/>
            <a:r>
              <a:rPr lang="en-US" sz="4400" dirty="0" err="1"/>
              <a:t>Resiko</a:t>
            </a:r>
            <a:r>
              <a:rPr lang="en-US" sz="4400" dirty="0"/>
              <a:t>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rendah</a:t>
            </a:r>
            <a:r>
              <a:rPr lang="en-US" sz="4400" dirty="0"/>
              <a:t>, </a:t>
            </a:r>
            <a:r>
              <a:rPr lang="en-US" sz="4400" dirty="0" err="1"/>
              <a:t>relatif</a:t>
            </a:r>
            <a:r>
              <a:rPr lang="en-US" sz="4400" dirty="0"/>
              <a:t> </a:t>
            </a:r>
            <a:r>
              <a:rPr lang="en-US" sz="4400" dirty="0" err="1"/>
              <a:t>cepat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murah</a:t>
            </a:r>
            <a:endParaRPr lang="en-US" sz="4400" dirty="0"/>
          </a:p>
          <a:p>
            <a:pPr lvl="1"/>
            <a:r>
              <a:rPr lang="en-US" sz="4400" dirty="0" err="1"/>
              <a:t>Jika</a:t>
            </a:r>
            <a:r>
              <a:rPr lang="en-US" sz="4400" dirty="0"/>
              <a:t> </a:t>
            </a:r>
            <a:r>
              <a:rPr lang="en-US" sz="4400" dirty="0" err="1"/>
              <a:t>akan</a:t>
            </a:r>
            <a:r>
              <a:rPr lang="en-US" sz="4400" dirty="0"/>
              <a:t> </a:t>
            </a:r>
            <a:r>
              <a:rPr lang="en-US" sz="4400" dirty="0" err="1"/>
              <a:t>dikembangkan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masa </a:t>
            </a:r>
            <a:r>
              <a:rPr lang="en-US" sz="4400" dirty="0" err="1"/>
              <a:t>mendatang</a:t>
            </a:r>
            <a:r>
              <a:rPr lang="en-US" sz="4400" dirty="0"/>
              <a:t>, </a:t>
            </a:r>
            <a:r>
              <a:rPr lang="en-US" sz="4400" dirty="0" err="1"/>
              <a:t>akan</a:t>
            </a:r>
            <a:r>
              <a:rPr lang="en-US" sz="4400" dirty="0"/>
              <a:t> </a:t>
            </a:r>
            <a:r>
              <a:rPr lang="en-US" sz="4400" dirty="0" err="1"/>
              <a:t>menyebabkan</a:t>
            </a:r>
            <a:r>
              <a:rPr lang="en-US" sz="4400" dirty="0"/>
              <a:t> </a:t>
            </a:r>
            <a:r>
              <a:rPr lang="en-US" sz="4400" dirty="0" err="1"/>
              <a:t>waktu</a:t>
            </a:r>
            <a:r>
              <a:rPr lang="en-US" sz="4400" dirty="0"/>
              <a:t> </a:t>
            </a:r>
            <a:r>
              <a:rPr lang="en-US" sz="4400" dirty="0" err="1"/>
              <a:t>implementasi</a:t>
            </a:r>
            <a:r>
              <a:rPr lang="en-US" sz="4400" dirty="0"/>
              <a:t> </a:t>
            </a:r>
            <a:r>
              <a:rPr lang="en-US" sz="4400" dirty="0" err="1"/>
              <a:t>lebih</a:t>
            </a:r>
            <a:r>
              <a:rPr lang="en-US" sz="4400" dirty="0"/>
              <a:t> lama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biayanya</a:t>
            </a:r>
            <a:r>
              <a:rPr lang="en-US" sz="4400" dirty="0"/>
              <a:t> </a:t>
            </a:r>
            <a:r>
              <a:rPr lang="en-US" sz="4400" dirty="0" err="1"/>
              <a:t>menjadi</a:t>
            </a:r>
            <a:r>
              <a:rPr lang="en-US" sz="4400" dirty="0"/>
              <a:t> </a:t>
            </a:r>
            <a:r>
              <a:rPr lang="en-US" sz="4400" dirty="0" err="1"/>
              <a:t>sangat</a:t>
            </a:r>
            <a:r>
              <a:rPr lang="en-US" sz="4400" dirty="0"/>
              <a:t> mahal</a:t>
            </a:r>
          </a:p>
          <a:p>
            <a:r>
              <a:rPr lang="en-US" sz="4400" dirty="0" err="1"/>
              <a:t>Menerapkan</a:t>
            </a:r>
            <a:r>
              <a:rPr lang="en-US" sz="4400" dirty="0"/>
              <a:t> </a:t>
            </a:r>
            <a:r>
              <a:rPr lang="en-US" sz="4400" dirty="0" err="1"/>
              <a:t>sistem</a:t>
            </a:r>
            <a:r>
              <a:rPr lang="en-US" sz="4400" dirty="0"/>
              <a:t> vendor </a:t>
            </a:r>
            <a:r>
              <a:rPr lang="en-US" sz="4400" dirty="0" err="1"/>
              <a:t>dengan</a:t>
            </a:r>
            <a:r>
              <a:rPr lang="en-US" sz="4400" dirty="0"/>
              <a:t> </a:t>
            </a:r>
            <a:r>
              <a:rPr lang="en-US" sz="4400" dirty="0" err="1"/>
              <a:t>lengkap</a:t>
            </a:r>
            <a:endParaRPr lang="en-US" sz="4400" dirty="0"/>
          </a:p>
          <a:p>
            <a:pPr lvl="1"/>
            <a:r>
              <a:rPr lang="en-US" sz="4400" dirty="0" err="1"/>
              <a:t>Cepat</a:t>
            </a:r>
            <a:r>
              <a:rPr lang="en-US" sz="4400" dirty="0"/>
              <a:t>,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murah</a:t>
            </a:r>
            <a:r>
              <a:rPr lang="en-US" sz="4400" dirty="0"/>
              <a:t> </a:t>
            </a:r>
            <a:r>
              <a:rPr lang="en-US" sz="4400" dirty="0" err="1"/>
              <a:t>dan</a:t>
            </a:r>
            <a:r>
              <a:rPr lang="en-US" sz="4400" dirty="0"/>
              <a:t> </a:t>
            </a:r>
            <a:r>
              <a:rPr lang="en-US" sz="4400" dirty="0" err="1"/>
              <a:t>efisien</a:t>
            </a:r>
            <a:endParaRPr lang="en-US" sz="4400" dirty="0"/>
          </a:p>
          <a:p>
            <a:pPr lvl="1"/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fleksibel</a:t>
            </a:r>
            <a:endParaRPr lang="en-US" sz="4400" dirty="0"/>
          </a:p>
          <a:p>
            <a:r>
              <a:rPr lang="en-US" sz="4400" dirty="0"/>
              <a:t>Application service provider</a:t>
            </a:r>
          </a:p>
          <a:p>
            <a:pPr lvl="1"/>
            <a:r>
              <a:rPr lang="en-US" sz="4400" dirty="0" err="1"/>
              <a:t>Resiko</a:t>
            </a:r>
            <a:r>
              <a:rPr lang="en-US" sz="4400" dirty="0"/>
              <a:t> </a:t>
            </a:r>
            <a:r>
              <a:rPr lang="en-US" sz="4400" dirty="0" err="1"/>
              <a:t>lebih</a:t>
            </a:r>
            <a:r>
              <a:rPr lang="en-US" sz="4400" dirty="0"/>
              <a:t>  </a:t>
            </a:r>
            <a:r>
              <a:rPr lang="en-US" sz="4400" dirty="0" err="1"/>
              <a:t>rendah</a:t>
            </a:r>
            <a:r>
              <a:rPr lang="en-US" sz="4400" dirty="0"/>
              <a:t>,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murah</a:t>
            </a:r>
            <a:r>
              <a:rPr lang="en-US" sz="4400" dirty="0"/>
              <a:t>, </a:t>
            </a:r>
            <a:r>
              <a:rPr lang="en-US" sz="4400" dirty="0" err="1"/>
              <a:t>lebih</a:t>
            </a:r>
            <a:r>
              <a:rPr lang="en-US" sz="4400" dirty="0"/>
              <a:t> </a:t>
            </a:r>
            <a:r>
              <a:rPr lang="en-US" sz="4400" dirty="0" err="1"/>
              <a:t>cepat</a:t>
            </a:r>
            <a:r>
              <a:rPr lang="en-US" sz="4400" dirty="0"/>
              <a:t>, </a:t>
            </a:r>
            <a:r>
              <a:rPr lang="en-US" sz="4400" dirty="0" err="1"/>
              <a:t>sistem</a:t>
            </a:r>
            <a:r>
              <a:rPr lang="en-US" sz="4400" dirty="0"/>
              <a:t> </a:t>
            </a:r>
            <a:r>
              <a:rPr lang="en-US" sz="4400" dirty="0" err="1"/>
              <a:t>relatif</a:t>
            </a:r>
            <a:r>
              <a:rPr lang="en-US" sz="4400" dirty="0"/>
              <a:t>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banyak</a:t>
            </a:r>
            <a:r>
              <a:rPr lang="en-US" sz="4400" dirty="0"/>
              <a:t> </a:t>
            </a:r>
            <a:r>
              <a:rPr lang="en-US" sz="4400" dirty="0" err="1"/>
              <a:t>berubah</a:t>
            </a:r>
            <a:endParaRPr lang="en-US" sz="4400" dirty="0"/>
          </a:p>
          <a:p>
            <a:pPr lvl="1"/>
            <a:r>
              <a:rPr lang="en-US" sz="4400" dirty="0" err="1"/>
              <a:t>Tergantung</a:t>
            </a:r>
            <a:r>
              <a:rPr lang="en-US" sz="4400" dirty="0"/>
              <a:t> </a:t>
            </a:r>
            <a:r>
              <a:rPr lang="en-US" sz="4400" dirty="0" err="1"/>
              <a:t>pada</a:t>
            </a:r>
            <a:r>
              <a:rPr lang="en-US" sz="4400" dirty="0"/>
              <a:t> </a:t>
            </a:r>
            <a:r>
              <a:rPr lang="en-US" sz="4400" dirty="0" err="1"/>
              <a:t>perusahaan</a:t>
            </a:r>
            <a:r>
              <a:rPr lang="en-US" sz="4400" dirty="0"/>
              <a:t> </a:t>
            </a:r>
            <a:r>
              <a:rPr lang="en-US" sz="4400" dirty="0" err="1"/>
              <a:t>penyedia</a:t>
            </a:r>
            <a:r>
              <a:rPr lang="en-US" sz="4400" dirty="0"/>
              <a:t> </a:t>
            </a:r>
            <a:r>
              <a:rPr lang="en-US" sz="4400" dirty="0" err="1"/>
              <a:t>jasa</a:t>
            </a:r>
            <a:r>
              <a:rPr lang="en-US" sz="4400" dirty="0"/>
              <a:t>, </a:t>
            </a:r>
            <a:r>
              <a:rPr lang="en-US" sz="4400" dirty="0" err="1"/>
              <a:t>tidak</a:t>
            </a:r>
            <a:r>
              <a:rPr lang="en-US" sz="4400" dirty="0"/>
              <a:t> </a:t>
            </a:r>
            <a:r>
              <a:rPr lang="en-US" sz="4400" dirty="0" err="1"/>
              <a:t>ada</a:t>
            </a:r>
            <a:r>
              <a:rPr lang="en-US" sz="4400" dirty="0"/>
              <a:t> </a:t>
            </a:r>
            <a:r>
              <a:rPr lang="en-US" sz="4400" dirty="0" err="1"/>
              <a:t>kendali</a:t>
            </a:r>
            <a:r>
              <a:rPr lang="en-US" sz="4400" dirty="0"/>
              <a:t>, </a:t>
            </a:r>
            <a:r>
              <a:rPr lang="en-US" sz="4400" dirty="0" err="1"/>
              <a:t>biaya</a:t>
            </a:r>
            <a:r>
              <a:rPr lang="en-US" sz="4400" dirty="0"/>
              <a:t> </a:t>
            </a:r>
            <a:r>
              <a:rPr lang="en-US" sz="4400" dirty="0" err="1"/>
              <a:t>dapat</a:t>
            </a:r>
            <a:r>
              <a:rPr lang="en-US" sz="4400" dirty="0"/>
              <a:t> </a:t>
            </a:r>
            <a:r>
              <a:rPr lang="en-US" sz="4400" dirty="0" err="1"/>
              <a:t>meningkat</a:t>
            </a:r>
            <a:r>
              <a:rPr lang="en-US" sz="4400" dirty="0"/>
              <a:t> </a:t>
            </a:r>
            <a:r>
              <a:rPr lang="en-US" sz="4400" dirty="0" err="1"/>
              <a:t>diluar</a:t>
            </a:r>
            <a:r>
              <a:rPr lang="en-US" sz="4400" dirty="0"/>
              <a:t> </a:t>
            </a:r>
            <a:r>
              <a:rPr lang="en-US" sz="4400" dirty="0" err="1"/>
              <a:t>perkiraan</a:t>
            </a:r>
            <a:endParaRPr lang="en-US" sz="4400" dirty="0"/>
          </a:p>
          <a:p>
            <a:endParaRPr lang="en-US" sz="4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2F9A80-FEA1-924A-813D-6CDFA9FAAE6D}"/>
              </a:ext>
            </a:extLst>
          </p:cNvPr>
          <p:cNvSpPr txBox="1"/>
          <p:nvPr/>
        </p:nvSpPr>
        <p:spPr>
          <a:xfrm>
            <a:off x="3024554" y="562708"/>
            <a:ext cx="152565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Metode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Pengembangan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Sistem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</a:p>
        </p:txBody>
      </p:sp>
    </p:spTree>
    <p:extLst>
      <p:ext uri="{BB962C8B-B14F-4D97-AF65-F5344CB8AC3E}">
        <p14:creationId xmlns:p14="http://schemas.microsoft.com/office/powerpoint/2010/main" val="2016310925"/>
      </p:ext>
    </p:extLst>
  </p:cSld>
  <p:clrMapOvr>
    <a:masterClrMapping/>
  </p:clrMapOvr>
  <p:transition spd="med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>
            <a:extLst>
              <a:ext uri="{FF2B5EF4-FFF2-40B4-BE49-F238E27FC236}">
                <a16:creationId xmlns:a16="http://schemas.microsoft.com/office/drawing/2014/main" id="{5CAEC0D2-8CE1-41F1-A38F-66DC66BC70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301750" y="2743200"/>
            <a:ext cx="21774150" cy="19637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id-ID" altLang="en-US" sz="8000" dirty="0">
                <a:latin typeface="Times New Roman" pitchFamily="18" charset="0"/>
                <a:cs typeface="Times New Roman" pitchFamily="18" charset="0"/>
              </a:rPr>
              <a:t>TUJUAN PEMBELAJARAN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B57AD3-1DA0-4EAA-B2B5-F66791352865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BCAD54C3-3A11-48DA-BB54-E5ECEC44346D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9092" name="Text Placeholder 3">
            <a:extLst>
              <a:ext uri="{FF2B5EF4-FFF2-40B4-BE49-F238E27FC236}">
                <a16:creationId xmlns:a16="http://schemas.microsoft.com/office/drawing/2014/main" id="{9A817ABD-CEFC-408D-AA14-051C6F00622E}"/>
              </a:ext>
            </a:extLst>
          </p:cNvPr>
          <p:cNvSpPr>
            <a:spLocks noGrp="1" noChangeArrowheads="1"/>
          </p:cNvSpPr>
          <p:nvPr>
            <p:ph type="body" sz="quarter" idx="12"/>
          </p:nvPr>
        </p:nvSpPr>
        <p:spPr bwMode="auto">
          <a:xfrm>
            <a:off x="1300163" y="4085295"/>
            <a:ext cx="21775737" cy="802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b="1" dirty="0"/>
              <a:t>PO10</a:t>
            </a:r>
            <a:r>
              <a:rPr lang="en-US" dirty="0"/>
              <a:t> </a:t>
            </a:r>
            <a:r>
              <a:rPr lang="en-US" dirty="0" err="1"/>
              <a:t>Pemahaman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penggunaan</a:t>
            </a:r>
            <a:r>
              <a:rPr lang="en-US" dirty="0"/>
              <a:t>, </a:t>
            </a:r>
            <a:r>
              <a:rPr lang="en-US" dirty="0" err="1"/>
              <a:t>penyampaian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</a:t>
            </a:r>
            <a:endParaRPr lang="en-US" b="1" dirty="0"/>
          </a:p>
          <a:p>
            <a:r>
              <a:rPr lang="en-US" b="1" dirty="0"/>
              <a:t>LO1 </a:t>
            </a:r>
            <a:r>
              <a:rPr lang="en-US" dirty="0" err="1"/>
              <a:t>Mahasiswa</a:t>
            </a:r>
            <a:r>
              <a:rPr lang="en-US" dirty="0"/>
              <a:t> </a:t>
            </a:r>
            <a:r>
              <a:rPr lang="en-US" dirty="0" err="1"/>
              <a:t>mampu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Enterprise Resource Planning</a:t>
            </a:r>
            <a:endParaRPr lang="en-ID" dirty="0"/>
          </a:p>
          <a:p>
            <a:pPr lvl="1"/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perkembangan</a:t>
            </a:r>
            <a:r>
              <a:rPr lang="en-US" dirty="0"/>
              <a:t> ERP</a:t>
            </a:r>
          </a:p>
          <a:p>
            <a:pPr lvl="1"/>
            <a:r>
              <a:rPr lang="en-US" dirty="0"/>
              <a:t>Modul ERP 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endParaRPr lang="en-ID" dirty="0"/>
          </a:p>
          <a:p>
            <a:pPr lvl="1"/>
            <a:r>
              <a:rPr lang="en-US" dirty="0" err="1"/>
              <a:t>Generasi</a:t>
            </a:r>
            <a:r>
              <a:rPr lang="en-US" dirty="0"/>
              <a:t> ERP </a:t>
            </a:r>
            <a:r>
              <a:rPr lang="en-US" dirty="0" err="1"/>
              <a:t>berikutnya</a:t>
            </a:r>
            <a:r>
              <a:rPr lang="en-ID" dirty="0"/>
              <a:t> </a:t>
            </a:r>
          </a:p>
          <a:p>
            <a:pPr lvl="1"/>
            <a:r>
              <a:rPr lang="en-US" dirty="0" err="1"/>
              <a:t>Dinamika</a:t>
            </a:r>
            <a:r>
              <a:rPr lang="en-US" dirty="0"/>
              <a:t> marketplace ERP</a:t>
            </a:r>
            <a:r>
              <a:rPr lang="en-ID" dirty="0"/>
              <a:t> </a:t>
            </a:r>
            <a:endParaRPr lang="id-ID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id-ID" altLang="en-US" sz="4400" dirty="0">
              <a:latin typeface="Lato"/>
            </a:endParaRPr>
          </a:p>
        </p:txBody>
      </p:sp>
    </p:spTree>
  </p:cSld>
  <p:clrMapOvr>
    <a:masterClrMapping/>
  </p:clrMapOvr>
  <p:transition advClick="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4707" name="Rectangle 3"/>
          <p:cNvSpPr>
            <a:spLocks noGrp="1" noChangeArrowheads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5400" dirty="0"/>
              <a:t>Modul</a:t>
            </a:r>
          </a:p>
          <a:p>
            <a:pPr lvl="1"/>
            <a:r>
              <a:rPr lang="en-US" sz="5400" dirty="0" err="1"/>
              <a:t>Memilih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r>
              <a:rPr lang="en-US" sz="5400" dirty="0"/>
              <a:t> yang </a:t>
            </a:r>
            <a:r>
              <a:rPr lang="en-US" sz="5400" dirty="0" err="1"/>
              <a:t>tersedia</a:t>
            </a:r>
            <a:endParaRPr lang="en-US" sz="5400" dirty="0"/>
          </a:p>
          <a:p>
            <a:pPr lvl="1"/>
            <a:r>
              <a:rPr lang="en-US" sz="5400" dirty="0" err="1"/>
              <a:t>Membuat</a:t>
            </a:r>
            <a:r>
              <a:rPr lang="en-US" sz="5400" dirty="0"/>
              <a:t> </a:t>
            </a:r>
            <a:r>
              <a:rPr lang="en-US" sz="5400" dirty="0" err="1"/>
              <a:t>sendiri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endParaRPr lang="en-US" sz="5400" dirty="0"/>
          </a:p>
          <a:p>
            <a:pPr lvl="1"/>
            <a:r>
              <a:rPr lang="en-US" sz="5400" dirty="0" err="1"/>
              <a:t>Perlu</a:t>
            </a:r>
            <a:r>
              <a:rPr lang="en-US" sz="5400" dirty="0"/>
              <a:t> </a:t>
            </a:r>
            <a:r>
              <a:rPr lang="en-US" sz="5400" dirty="0" err="1"/>
              <a:t>ditemukan</a:t>
            </a:r>
            <a:r>
              <a:rPr lang="en-US" sz="5400" dirty="0"/>
              <a:t> </a:t>
            </a:r>
            <a:r>
              <a:rPr lang="en-US" sz="5400" dirty="0" err="1"/>
              <a:t>titik</a:t>
            </a:r>
            <a:r>
              <a:rPr lang="en-US" sz="5400" dirty="0"/>
              <a:t> </a:t>
            </a:r>
            <a:r>
              <a:rPr lang="en-US" sz="5400" dirty="0" err="1"/>
              <a:t>temu</a:t>
            </a:r>
            <a:r>
              <a:rPr lang="en-US" sz="5400" dirty="0"/>
              <a:t> </a:t>
            </a:r>
            <a:r>
              <a:rPr lang="en-US" sz="5400" dirty="0" err="1"/>
              <a:t>antara</a:t>
            </a:r>
            <a:r>
              <a:rPr lang="en-US" sz="5400" dirty="0"/>
              <a:t> </a:t>
            </a:r>
            <a:r>
              <a:rPr lang="en-US" sz="5400" dirty="0" err="1"/>
              <a:t>modul</a:t>
            </a:r>
            <a:r>
              <a:rPr lang="en-US" sz="5400" dirty="0"/>
              <a:t> </a:t>
            </a:r>
            <a:r>
              <a:rPr lang="en-US" sz="5400" dirty="0" err="1"/>
              <a:t>dengan</a:t>
            </a:r>
            <a:r>
              <a:rPr lang="en-US" sz="5400" dirty="0"/>
              <a:t> </a:t>
            </a:r>
            <a:r>
              <a:rPr lang="en-US" sz="5400" dirty="0" err="1"/>
              <a:t>organisasi</a:t>
            </a:r>
            <a:endParaRPr lang="en-US" sz="5400" dirty="0"/>
          </a:p>
          <a:p>
            <a:r>
              <a:rPr lang="en-US" sz="5400" dirty="0" err="1"/>
              <a:t>Fleksibilitas</a:t>
            </a:r>
            <a:endParaRPr lang="en-US" sz="5400" dirty="0"/>
          </a:p>
          <a:p>
            <a:pPr lvl="1"/>
            <a:r>
              <a:rPr lang="en-US" sz="5400" dirty="0" err="1"/>
              <a:t>Kemungkinan</a:t>
            </a:r>
            <a:r>
              <a:rPr lang="en-US" sz="5400" dirty="0"/>
              <a:t> </a:t>
            </a:r>
            <a:r>
              <a:rPr lang="en-US" sz="5400" dirty="0" err="1"/>
              <a:t>pengembangan</a:t>
            </a:r>
            <a:endParaRPr lang="en-US" sz="5400" dirty="0"/>
          </a:p>
          <a:p>
            <a:pPr lvl="1"/>
            <a:r>
              <a:rPr lang="en-US" sz="5400" dirty="0" err="1"/>
              <a:t>Fokus</a:t>
            </a:r>
            <a:r>
              <a:rPr lang="en-US" sz="5400" dirty="0"/>
              <a:t> </a:t>
            </a:r>
            <a:r>
              <a:rPr lang="en-US" sz="5400" dirty="0" err="1"/>
              <a:t>pada</a:t>
            </a:r>
            <a:r>
              <a:rPr lang="en-US" sz="5400" dirty="0"/>
              <a:t> </a:t>
            </a:r>
            <a:r>
              <a:rPr lang="en-US" sz="5400" dirty="0" err="1"/>
              <a:t>satu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r>
              <a:rPr lang="en-US" sz="5400" dirty="0"/>
              <a:t> </a:t>
            </a:r>
            <a:r>
              <a:rPr lang="en-US" sz="5400" dirty="0" err="1"/>
              <a:t>atau</a:t>
            </a:r>
            <a:r>
              <a:rPr lang="en-US" sz="5400" dirty="0"/>
              <a:t> </a:t>
            </a:r>
            <a:r>
              <a:rPr lang="en-US" sz="5400" dirty="0" err="1"/>
              <a:t>alternatif</a:t>
            </a:r>
            <a:r>
              <a:rPr lang="en-US" sz="5400" dirty="0"/>
              <a:t> </a:t>
            </a:r>
            <a:r>
              <a:rPr lang="en-US" sz="5400" dirty="0" err="1"/>
              <a:t>sistem</a:t>
            </a:r>
            <a:endParaRPr lang="en-US" sz="5400" dirty="0"/>
          </a:p>
          <a:p>
            <a:r>
              <a:rPr lang="en-US" sz="5400" dirty="0" err="1"/>
              <a:t>Metode</a:t>
            </a:r>
            <a:r>
              <a:rPr lang="en-US" sz="5400" dirty="0"/>
              <a:t> </a:t>
            </a:r>
            <a:r>
              <a:rPr lang="en-US" sz="5400" dirty="0" err="1"/>
              <a:t>Implementasi</a:t>
            </a:r>
            <a:endParaRPr lang="en-US" sz="5400" dirty="0"/>
          </a:p>
          <a:p>
            <a:pPr lvl="1"/>
            <a:r>
              <a:rPr lang="en-US" sz="5400" dirty="0" err="1"/>
              <a:t>Pencarian</a:t>
            </a:r>
            <a:r>
              <a:rPr lang="en-US" sz="5400" dirty="0"/>
              <a:t> </a:t>
            </a:r>
            <a:r>
              <a:rPr lang="en-US" sz="5400" dirty="0" err="1"/>
              <a:t>solusi</a:t>
            </a:r>
            <a:r>
              <a:rPr lang="en-US" sz="5400" dirty="0"/>
              <a:t> yang ideal </a:t>
            </a:r>
            <a:r>
              <a:rPr lang="en-US" sz="5400" dirty="0" err="1"/>
              <a:t>dari</a:t>
            </a:r>
            <a:r>
              <a:rPr lang="en-US" sz="5400" dirty="0"/>
              <a:t> </a:t>
            </a:r>
            <a:r>
              <a:rPr lang="en-US" sz="5400" dirty="0" err="1"/>
              <a:t>beberapa</a:t>
            </a:r>
            <a:r>
              <a:rPr lang="en-US" sz="5400" dirty="0"/>
              <a:t> </a:t>
            </a:r>
            <a:r>
              <a:rPr lang="en-US" sz="5400" dirty="0" err="1"/>
              <a:t>alternatif</a:t>
            </a:r>
            <a:endParaRPr lang="en-US" sz="5400" dirty="0"/>
          </a:p>
          <a:p>
            <a:pPr lvl="1"/>
            <a:endParaRPr lang="en-US" sz="54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2762ED0-0043-7940-BB4D-0A794013CECB}"/>
              </a:ext>
            </a:extLst>
          </p:cNvPr>
          <p:cNvSpPr txBox="1"/>
          <p:nvPr/>
        </p:nvSpPr>
        <p:spPr>
          <a:xfrm>
            <a:off x="3024554" y="703384"/>
            <a:ext cx="64252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Aspek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Evaluasi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627031"/>
      </p:ext>
    </p:extLst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57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446584" y="2606676"/>
            <a:ext cx="17936307" cy="10207624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Functional Fit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Flexibility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Kustomisasi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/>
              <a:t>Upgrade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Internasionalisasi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Kemudahan</a:t>
            </a:r>
            <a:r>
              <a:rPr lang="en-US" sz="4800" dirty="0"/>
              <a:t> </a:t>
            </a:r>
            <a:r>
              <a:rPr lang="en-US" sz="4800" dirty="0" err="1"/>
              <a:t>Penggunaan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Arsitektur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Skalabilitas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Keamanan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Antarmuka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Kebebasan</a:t>
            </a:r>
            <a:r>
              <a:rPr lang="en-US" sz="4800" dirty="0"/>
              <a:t> </a:t>
            </a:r>
            <a:r>
              <a:rPr lang="en-US" sz="4800" dirty="0" err="1"/>
              <a:t>Sistem</a:t>
            </a:r>
            <a:r>
              <a:rPr lang="en-US" sz="4800" dirty="0"/>
              <a:t> </a:t>
            </a:r>
            <a:r>
              <a:rPr lang="en-US" sz="4800" dirty="0" err="1"/>
              <a:t>operasi</a:t>
            </a:r>
            <a:endParaRPr lang="en-US" sz="4800" dirty="0"/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/>
              <a:t>Database independence</a:t>
            </a:r>
          </a:p>
          <a:p>
            <a:pPr marL="1485900" lvl="1" indent="-571500">
              <a:buFont typeface="Arial" panose="020B0604020202020204" pitchFamily="34" charset="0"/>
              <a:buChar char="•"/>
            </a:pPr>
            <a:r>
              <a:rPr lang="en-US" sz="4800" dirty="0" err="1"/>
              <a:t>Bahasa</a:t>
            </a:r>
            <a:r>
              <a:rPr lang="en-US" sz="4800" dirty="0"/>
              <a:t> </a:t>
            </a:r>
            <a:r>
              <a:rPr lang="en-US" sz="4800" dirty="0" err="1"/>
              <a:t>Pemrograman</a:t>
            </a:r>
            <a:endParaRPr 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99531B-D7B9-7545-B635-2F3FA25C1CFD}"/>
              </a:ext>
            </a:extLst>
          </p:cNvPr>
          <p:cNvSpPr txBox="1"/>
          <p:nvPr/>
        </p:nvSpPr>
        <p:spPr>
          <a:xfrm>
            <a:off x="4581525" y="1078523"/>
            <a:ext cx="69868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Kriteria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Evaluasi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991362"/>
      </p:ext>
    </p:extLst>
  </p:cSld>
  <p:clrMapOvr>
    <a:masterClrMapping/>
  </p:clrMapOvr>
  <p:transition spd="med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867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81525" y="2606677"/>
            <a:ext cx="16459200" cy="1029335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err="1"/>
              <a:t>Dukungan</a:t>
            </a:r>
            <a:r>
              <a:rPr lang="en-US" dirty="0"/>
              <a:t> (Support)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Infrastruktur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/>
              <a:t>Pelatihan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/>
              <a:t>Dokumentasi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/>
              <a:t>Kontinuitas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err="1"/>
              <a:t>Partisipasi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Komunitas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/>
              <a:t>Struktur</a:t>
            </a:r>
            <a:r>
              <a:rPr lang="en-US" dirty="0"/>
              <a:t> </a:t>
            </a:r>
            <a:r>
              <a:rPr lang="en-US" dirty="0" err="1"/>
              <a:t>proyek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komunitas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/>
              <a:t>Transparansi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err="1"/>
              <a:t>Frekuensi</a:t>
            </a:r>
            <a:r>
              <a:rPr lang="en-US" dirty="0"/>
              <a:t> update</a:t>
            </a:r>
          </a:p>
          <a:p>
            <a:pPr lvl="1">
              <a:lnSpc>
                <a:spcPct val="90000"/>
              </a:lnSpc>
            </a:pPr>
            <a:r>
              <a:rPr lang="en-US" dirty="0" err="1"/>
              <a:t>Efek</a:t>
            </a:r>
            <a:r>
              <a:rPr lang="en-US" dirty="0"/>
              <a:t> lock-in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Kematangan</a:t>
            </a:r>
            <a:r>
              <a:rPr lang="en-US" dirty="0"/>
              <a:t> (maturity)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Status </a:t>
            </a:r>
            <a:r>
              <a:rPr lang="en-US" dirty="0" err="1"/>
              <a:t>pengembangan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Situs </a:t>
            </a:r>
            <a:r>
              <a:rPr lang="en-US" dirty="0" err="1"/>
              <a:t>referensi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73E725B-10DA-2842-9E0F-02F8AB99AE37}"/>
              </a:ext>
            </a:extLst>
          </p:cNvPr>
          <p:cNvSpPr txBox="1"/>
          <p:nvPr/>
        </p:nvSpPr>
        <p:spPr>
          <a:xfrm>
            <a:off x="4581525" y="1078523"/>
            <a:ext cx="698684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Kriteria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Evaluasi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92437"/>
      </p:ext>
    </p:extLst>
  </p:cSld>
  <p:clrMapOvr>
    <a:masterClrMapping/>
  </p:clrMapOvr>
  <p:transition spd="med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88A661-98F9-9C46-BE6F-B615F898B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B9949E1-F9F4-5B4D-AA0E-23AD4409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5CB8C6-1DFE-44CE-8FDD-EEDC94BBF284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01E0B-A392-284E-897D-2709E744ED4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</p:spTree>
    <p:extLst>
      <p:ext uri="{BB962C8B-B14F-4D97-AF65-F5344CB8AC3E}">
        <p14:creationId xmlns:p14="http://schemas.microsoft.com/office/powerpoint/2010/main" val="1440967408"/>
      </p:ext>
    </p:extLst>
  </p:cSld>
  <p:clrMapOvr>
    <a:masterClrMapping/>
  </p:clrMapOvr>
  <p:transition spd="med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proses </a:t>
            </a:r>
            <a:r>
              <a:rPr lang="en-US" dirty="0" err="1"/>
              <a:t>bisnis</a:t>
            </a:r>
            <a:endParaRPr lang="en-US" dirty="0"/>
          </a:p>
          <a:p>
            <a:r>
              <a:rPr lang="en-US" dirty="0" err="1"/>
              <a:t>Jadwal</a:t>
            </a:r>
            <a:r>
              <a:rPr lang="en-US" dirty="0"/>
              <a:t> </a:t>
            </a:r>
            <a:r>
              <a:rPr lang="en-US" dirty="0" err="1"/>
              <a:t>Presentasi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27955D-3F29-F444-8342-1855EAD765EE}"/>
              </a:ext>
            </a:extLst>
          </p:cNvPr>
          <p:cNvSpPr txBox="1"/>
          <p:nvPr/>
        </p:nvSpPr>
        <p:spPr>
          <a:xfrm>
            <a:off x="3141785" y="890953"/>
            <a:ext cx="72008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Tugas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Presentasi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9006084"/>
      </p:ext>
    </p:extLst>
  </p:cSld>
  <p:clrMapOvr>
    <a:masterClrMapping/>
  </p:clrMapOvr>
  <p:transition spd="med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14776" y="2895600"/>
            <a:ext cx="16656050" cy="9448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C4B4BEF-5874-4B4C-A3A8-316CE7B1F48B}"/>
              </a:ext>
            </a:extLst>
          </p:cNvPr>
          <p:cNvSpPr txBox="1"/>
          <p:nvPr/>
        </p:nvSpPr>
        <p:spPr>
          <a:xfrm>
            <a:off x="6619461" y="5685183"/>
            <a:ext cx="1214223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</a:rPr>
              <a:t>SELEKSI ERP PENDAHULUAN</a:t>
            </a:r>
          </a:p>
        </p:txBody>
      </p:sp>
    </p:spTree>
    <p:extLst>
      <p:ext uri="{BB962C8B-B14F-4D97-AF65-F5344CB8AC3E}">
        <p14:creationId xmlns:p14="http://schemas.microsoft.com/office/powerpoint/2010/main" val="3510726327"/>
      </p:ext>
    </p:extLst>
  </p:cSld>
  <p:clrMapOvr>
    <a:masterClrMapping/>
  </p:clrMapOvr>
  <p:transition spd="med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id-ID" sz="8000" b="1" dirty="0">
                <a:solidFill>
                  <a:schemeClr val="bg2">
                    <a:lumMod val="50000"/>
                  </a:schemeClr>
                </a:solidFill>
              </a:rPr>
              <a:t>					</a:t>
            </a:r>
            <a:br>
              <a:rPr lang="id-ID" sz="8000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id-ID" sz="8000" b="1" dirty="0">
                <a:solidFill>
                  <a:schemeClr val="bg2">
                    <a:lumMod val="50000"/>
                  </a:schemeClr>
                </a:solidFill>
              </a:rPr>
              <a:t>						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99138" y="2579081"/>
            <a:ext cx="19343077" cy="9671050"/>
          </a:xfrm>
        </p:spPr>
        <p:txBody>
          <a:bodyPr>
            <a:noAutofit/>
          </a:bodyPr>
          <a:lstStyle/>
          <a:p>
            <a:pPr marL="571500" indent="-571500" algn="just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Investasi ERP sangat mahal dan pilihan ERP yang salah bisa menjadi mimpi buruk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0" indent="-571500" algn="just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ERP yang berhasil digunakan oleh sebuah perusahaan tidak menjadi jaminan berhasil di perusahaan yang lain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0" indent="-571500" algn="just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Perencanaan harus dilakukan untuk menyeleksi ERP yg tepat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0" indent="-571500" algn="just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Bahkan dalam beberapa kasus yang ekstrim, evaluasi pilihan ERP menghasilkan rekomendasi untuk tidak membeli ERP, tetapi memperbaiki Business Process yang ada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0" indent="-571500" algn="just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Tidak ada ‘keajaiban’ dalam ERP software. Keuntungan yang didapat dari ERP adalah hasil dari persiapan dan implementasi yang efektif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0" indent="-571500" algn="just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Tidak ada software atau sistem informasi yang bisa menutupi business strategy yang cacat dan business process yang ‘parah’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71500" indent="-571500" algn="just" eaLnBrk="1" hangingPunct="1">
              <a:lnSpc>
                <a:spcPct val="80000"/>
              </a:lnSpc>
              <a:buSzTx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Secara singkat, tidak semua ERP sama kemampuannya dan memilih ERP tidaklah mudah (paling tidak, tidaklah sederhana), dan memilih ERP yang salah akan menjadi bencana yang mahal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70F2A22-D926-0743-94FE-C40FCCC5F278}"/>
              </a:ext>
            </a:extLst>
          </p:cNvPr>
          <p:cNvSpPr txBox="1"/>
          <p:nvPr/>
        </p:nvSpPr>
        <p:spPr>
          <a:xfrm>
            <a:off x="4478214" y="703384"/>
            <a:ext cx="55931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0" b="1" dirty="0">
                <a:solidFill>
                  <a:srgbClr val="FF0000"/>
                </a:solidFill>
              </a:rPr>
              <a:t>Memilih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6089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922" y="2895601"/>
            <a:ext cx="19038277" cy="104330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Tx/>
              <a:buFont typeface="Wingdings" pitchFamily="2" charset="2"/>
              <a:buNone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Syarat sukses memilih ERP adalah Pengetahuan dan Pengalaman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Pengetahuan adalah pengetahuan tentang bagaimana cara sebuah proses seharusnya dilakukan, jika segala sesuatunya berjalan lancar 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Pengalaman adalah pemahaman terhadap kenyataan tentang bagaimana sebuah proses seharusnya dikerjakan dengan kemungkinan munculnya permasalahan 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Pengetahuan tanpa pengalaman menyebabkan orang membuat perencanaan yang terlihat sempurna tetapi kemudian terbukti tidak bisa diimplementasikan </a:t>
            </a:r>
            <a:endParaRPr lang="en-US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id-ID" sz="5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Pengalaman tanpa pengetahuan bisa menyebabkan terulangnya atau terakumulasinya kesalahan dan kekeliruan karena tidak dibekali dengan pemahaman yg cukup </a:t>
            </a:r>
          </a:p>
          <a:p>
            <a:pPr eaLnBrk="1" hangingPunct="1">
              <a:lnSpc>
                <a:spcPct val="80000"/>
              </a:lnSpc>
              <a:buSzTx/>
              <a:defRPr/>
            </a:pPr>
            <a:endParaRPr lang="id-ID" sz="5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9D78A0-765A-1B45-B90A-7131936D2DA6}"/>
              </a:ext>
            </a:extLst>
          </p:cNvPr>
          <p:cNvSpPr txBox="1"/>
          <p:nvPr/>
        </p:nvSpPr>
        <p:spPr>
          <a:xfrm>
            <a:off x="4478214" y="703384"/>
            <a:ext cx="55931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8000" b="1" dirty="0">
                <a:solidFill>
                  <a:srgbClr val="FF0000"/>
                </a:solidFill>
              </a:rPr>
              <a:t>Memilih ERP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FFBC52B-F54B-D145-AE39-02BCB0B79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141805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br>
              <a:rPr lang="en-US" b="1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bg2">
                    <a:lumMod val="50000"/>
                  </a:schemeClr>
                </a:solidFill>
              </a:rPr>
              <a:t>				</a:t>
            </a:r>
            <a:endParaRPr lang="id-ID" sz="60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SzPct val="80000"/>
              <a:buFont typeface="Wingdings" pitchFamily="2" charset="2"/>
              <a:buNone/>
            </a:pPr>
            <a:r>
              <a:rPr lang="id-ID" sz="4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Analisa Strategi Usaha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Bagaimana level kompetisi di pasar dan apa harapan dari customers?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Adakah keuntungan kompetitif yang ingin dicapai?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Apa strategi bisnis perusahaan dan objectives yang ingin dicapai?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Bagaimana proses bisnis yang sekarang berjalan vs proses bisnis yang diinginkan?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Adakah proses bisnis yang harus diperbaiki?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Apa dan bagaimana prioritas bisnis yang ada dan adakah rencana kerja yang disusun untuk mencapai objektif dan prioritas tersebut? </a:t>
            </a:r>
            <a:endParaRPr lang="en-US" sz="48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id-ID" sz="4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Target bisnis seperti apa yang harus dicapai dan kapan?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B00388-F924-F54A-B67A-F5BC44F94AA8}"/>
              </a:ext>
            </a:extLst>
          </p:cNvPr>
          <p:cNvSpPr txBox="1"/>
          <p:nvPr/>
        </p:nvSpPr>
        <p:spPr>
          <a:xfrm>
            <a:off x="3024554" y="679938"/>
            <a:ext cx="132095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Aktivitas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Pemilihan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369398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9225" y="2895601"/>
            <a:ext cx="16459200" cy="101282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id-ID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Analisa Sumberdaya Manusia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Bagaimana komitment top management thd usaha untuk implementasi ERP? 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Siapa yg akan mengimplementasikan ERP dan siapa yg akan menggunakannya? 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Bagaimana komitmen dari tim implementasi? 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Apa yg diharapkan para calon user thd ERP? 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Adakah ERP champion yg menghubungkan top management dgn tim? </a:t>
            </a:r>
          </a:p>
          <a:p>
            <a:pPr marL="685800" indent="-685800" eaLnBrk="1" hangingPunct="1">
              <a:lnSpc>
                <a:spcPct val="80000"/>
              </a:lnSpc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sz="5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Adakah konsultan dari luar yg disiapkan untuk membantu proses persiapan? </a:t>
            </a:r>
          </a:p>
          <a:p>
            <a:pPr eaLnBrk="1" hangingPunct="1">
              <a:lnSpc>
                <a:spcPct val="80000"/>
              </a:lnSpc>
              <a:buClr>
                <a:schemeClr val="accent1"/>
              </a:buClr>
              <a:buFont typeface="Wingdings" pitchFamily="2" charset="2"/>
              <a:buChar char="ü"/>
              <a:defRPr/>
            </a:pPr>
            <a:endParaRPr lang="id-ID" sz="5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A79E76-C16D-AB4B-9709-13ADDE4D72CE}"/>
              </a:ext>
            </a:extLst>
          </p:cNvPr>
          <p:cNvSpPr txBox="1"/>
          <p:nvPr/>
        </p:nvSpPr>
        <p:spPr>
          <a:xfrm>
            <a:off x="3024554" y="679938"/>
            <a:ext cx="132095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Aktivitas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Pemilihan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70697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9225" y="3505201"/>
            <a:ext cx="16459200" cy="8756650"/>
          </a:xfrm>
        </p:spPr>
        <p:txBody>
          <a:bodyPr/>
          <a:lstStyle/>
          <a:p>
            <a:pPr eaLnBrk="1" hangingPunct="1">
              <a:buClr>
                <a:schemeClr val="accent1"/>
              </a:buClr>
              <a:buSzPct val="80000"/>
              <a:buFont typeface="Wingdings" pitchFamily="2" charset="2"/>
              <a:buNone/>
              <a:defRPr/>
            </a:pPr>
            <a:r>
              <a:rPr lang="id-ID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Analisa Infrastruktur</a:t>
            </a:r>
          </a:p>
          <a:p>
            <a:pPr marL="857250" indent="-857250" eaLnBrk="1" hangingPunct="1"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Bagaimanakah kelengkapan infrastruktur yang sudah ada (overall networks, permanent office systems, communication system dan auxiliary system) </a:t>
            </a:r>
          </a:p>
          <a:p>
            <a:pPr marL="857250" indent="-857250" eaLnBrk="1" hangingPunct="1"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Seberapa besar budget untuk infrastruktur? </a:t>
            </a:r>
          </a:p>
          <a:p>
            <a:pPr marL="857250" indent="-857250" eaLnBrk="1" hangingPunct="1"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  <a:defRPr/>
            </a:pPr>
            <a:r>
              <a:rPr lang="id-ID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Apa infrastruktur yang harus disiapkan?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id-ID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B9C17DB-6FA0-7F45-AF5B-9EF438C6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7FB6A-7E88-0044-9541-F42EDA760686}"/>
              </a:ext>
            </a:extLst>
          </p:cNvPr>
          <p:cNvSpPr txBox="1"/>
          <p:nvPr/>
        </p:nvSpPr>
        <p:spPr>
          <a:xfrm>
            <a:off x="3024554" y="679938"/>
            <a:ext cx="1320957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Aktivitas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Dalam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Pemilihan</a:t>
            </a:r>
            <a:r>
              <a:rPr lang="en-US" sz="8000" b="1" dirty="0">
                <a:solidFill>
                  <a:srgbClr val="FF0000"/>
                </a:solidFill>
              </a:rPr>
              <a:t> ERP</a:t>
            </a:r>
            <a:endParaRPr lang="en-US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512949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                               </a:t>
            </a:r>
            <a:br>
              <a:rPr lang="en-US" dirty="0"/>
            </a:br>
            <a:r>
              <a:rPr lang="en-US" dirty="0"/>
              <a:t>           				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4" name="Group 1077"/>
          <p:cNvGrpSpPr>
            <a:grpSpLocks/>
          </p:cNvGrpSpPr>
          <p:nvPr/>
        </p:nvGrpSpPr>
        <p:grpSpPr bwMode="auto">
          <a:xfrm>
            <a:off x="4429437" y="3342425"/>
            <a:ext cx="15719423" cy="9448801"/>
            <a:chOff x="163" y="1270"/>
            <a:chExt cx="5501" cy="3290"/>
          </a:xfrm>
        </p:grpSpPr>
        <p:grpSp>
          <p:nvGrpSpPr>
            <p:cNvPr id="5" name="Group 1026"/>
            <p:cNvGrpSpPr>
              <a:grpSpLocks/>
            </p:cNvGrpSpPr>
            <p:nvPr/>
          </p:nvGrpSpPr>
          <p:grpSpPr bwMode="auto">
            <a:xfrm>
              <a:off x="4171" y="1270"/>
              <a:ext cx="1493" cy="1594"/>
              <a:chOff x="3977" y="1115"/>
              <a:chExt cx="1493" cy="1594"/>
            </a:xfrm>
          </p:grpSpPr>
          <p:pic>
            <p:nvPicPr>
              <p:cNvPr id="48" name="Picture 1027" descr="gateway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416" y="1115"/>
                <a:ext cx="527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9" name="Text Box 1028"/>
              <p:cNvSpPr txBox="1">
                <a:spLocks noChangeArrowheads="1"/>
              </p:cNvSpPr>
              <p:nvPr/>
            </p:nvSpPr>
            <p:spPr bwMode="auto">
              <a:xfrm>
                <a:off x="4512" y="2484"/>
                <a:ext cx="847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3600">
                    <a:latin typeface="Tahoma" pitchFamily="34" charset="0"/>
                  </a:rPr>
                  <a:t>USER PCs</a:t>
                </a:r>
              </a:p>
            </p:txBody>
          </p:sp>
          <p:pic>
            <p:nvPicPr>
              <p:cNvPr id="50" name="Picture 1029" descr="gateway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3" y="1457"/>
                <a:ext cx="527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51" name="Picture 1030" descr="gateway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4" y="1927"/>
                <a:ext cx="527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2" name="Freeform 1031"/>
              <p:cNvSpPr>
                <a:spLocks/>
              </p:cNvSpPr>
              <p:nvPr/>
            </p:nvSpPr>
            <p:spPr bwMode="auto">
              <a:xfrm>
                <a:off x="3977" y="1207"/>
                <a:ext cx="483" cy="250"/>
              </a:xfrm>
              <a:custGeom>
                <a:avLst/>
                <a:gdLst>
                  <a:gd name="T0" fmla="*/ 0 w 528"/>
                  <a:gd name="T1" fmla="*/ 178 h 280"/>
                  <a:gd name="T2" fmla="*/ 134 w 528"/>
                  <a:gd name="T3" fmla="*/ 26 h 280"/>
                  <a:gd name="T4" fmla="*/ 370 w 528"/>
                  <a:gd name="T5" fmla="*/ 26 h 28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280"/>
                  <a:gd name="T11" fmla="*/ 528 w 528"/>
                  <a:gd name="T12" fmla="*/ 280 h 2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280">
                    <a:moveTo>
                      <a:pt x="0" y="280"/>
                    </a:moveTo>
                    <a:cubicBezTo>
                      <a:pt x="52" y="180"/>
                      <a:pt x="104" y="80"/>
                      <a:pt x="192" y="40"/>
                    </a:cubicBezTo>
                    <a:cubicBezTo>
                      <a:pt x="280" y="0"/>
                      <a:pt x="404" y="20"/>
                      <a:pt x="528" y="4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53" name="Freeform 1032"/>
              <p:cNvSpPr>
                <a:spLocks/>
              </p:cNvSpPr>
              <p:nvPr/>
            </p:nvSpPr>
            <p:spPr bwMode="auto">
              <a:xfrm>
                <a:off x="4021" y="1628"/>
                <a:ext cx="922" cy="235"/>
              </a:xfrm>
              <a:custGeom>
                <a:avLst/>
                <a:gdLst>
                  <a:gd name="T0" fmla="*/ 0 w 1008"/>
                  <a:gd name="T1" fmla="*/ 0 h 264"/>
                  <a:gd name="T2" fmla="*/ 403 w 1008"/>
                  <a:gd name="T3" fmla="*/ 150 h 264"/>
                  <a:gd name="T4" fmla="*/ 705 w 1008"/>
                  <a:gd name="T5" fmla="*/ 90 h 264"/>
                  <a:gd name="T6" fmla="*/ 0 60000 65536"/>
                  <a:gd name="T7" fmla="*/ 0 60000 65536"/>
                  <a:gd name="T8" fmla="*/ 0 60000 65536"/>
                  <a:gd name="T9" fmla="*/ 0 w 1008"/>
                  <a:gd name="T10" fmla="*/ 0 h 264"/>
                  <a:gd name="T11" fmla="*/ 1008 w 1008"/>
                  <a:gd name="T12" fmla="*/ 264 h 26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08" h="264">
                    <a:moveTo>
                      <a:pt x="0" y="0"/>
                    </a:moveTo>
                    <a:cubicBezTo>
                      <a:pt x="96" y="40"/>
                      <a:pt x="408" y="216"/>
                      <a:pt x="576" y="240"/>
                    </a:cubicBezTo>
                    <a:cubicBezTo>
                      <a:pt x="744" y="264"/>
                      <a:pt x="876" y="200"/>
                      <a:pt x="1008" y="144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54" name="Freeform 1033"/>
              <p:cNvSpPr>
                <a:spLocks/>
              </p:cNvSpPr>
              <p:nvPr/>
            </p:nvSpPr>
            <p:spPr bwMode="auto">
              <a:xfrm>
                <a:off x="4021" y="1799"/>
                <a:ext cx="483" cy="427"/>
              </a:xfrm>
              <a:custGeom>
                <a:avLst/>
                <a:gdLst>
                  <a:gd name="T0" fmla="*/ 0 w 528"/>
                  <a:gd name="T1" fmla="*/ 0 h 480"/>
                  <a:gd name="T2" fmla="*/ 201 w 528"/>
                  <a:gd name="T3" fmla="*/ 240 h 480"/>
                  <a:gd name="T4" fmla="*/ 370 w 528"/>
                  <a:gd name="T5" fmla="*/ 301 h 48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480"/>
                  <a:gd name="T11" fmla="*/ 528 w 528"/>
                  <a:gd name="T12" fmla="*/ 480 h 48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480">
                    <a:moveTo>
                      <a:pt x="0" y="0"/>
                    </a:moveTo>
                    <a:cubicBezTo>
                      <a:pt x="100" y="152"/>
                      <a:pt x="200" y="304"/>
                      <a:pt x="288" y="384"/>
                    </a:cubicBezTo>
                    <a:cubicBezTo>
                      <a:pt x="376" y="464"/>
                      <a:pt x="480" y="464"/>
                      <a:pt x="528" y="48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</p:grpSp>
        <p:grpSp>
          <p:nvGrpSpPr>
            <p:cNvPr id="6" name="Group 1034"/>
            <p:cNvGrpSpPr>
              <a:grpSpLocks/>
            </p:cNvGrpSpPr>
            <p:nvPr/>
          </p:nvGrpSpPr>
          <p:grpSpPr bwMode="auto">
            <a:xfrm>
              <a:off x="4080" y="3161"/>
              <a:ext cx="1405" cy="1323"/>
              <a:chOff x="3977" y="2867"/>
              <a:chExt cx="1405" cy="1323"/>
            </a:xfrm>
          </p:grpSpPr>
          <p:sp>
            <p:nvSpPr>
              <p:cNvPr id="41" name="Freeform 1035"/>
              <p:cNvSpPr>
                <a:spLocks/>
              </p:cNvSpPr>
              <p:nvPr/>
            </p:nvSpPr>
            <p:spPr bwMode="auto">
              <a:xfrm>
                <a:off x="3977" y="2988"/>
                <a:ext cx="363" cy="93"/>
              </a:xfrm>
              <a:custGeom>
                <a:avLst/>
                <a:gdLst>
                  <a:gd name="T0" fmla="*/ 0 w 396"/>
                  <a:gd name="T1" fmla="*/ 66 h 104"/>
                  <a:gd name="T2" fmla="*/ 102 w 396"/>
                  <a:gd name="T3" fmla="*/ 4 h 104"/>
                  <a:gd name="T4" fmla="*/ 280 w 396"/>
                  <a:gd name="T5" fmla="*/ 36 h 104"/>
                  <a:gd name="T6" fmla="*/ 0 60000 65536"/>
                  <a:gd name="T7" fmla="*/ 0 60000 65536"/>
                  <a:gd name="T8" fmla="*/ 0 60000 65536"/>
                  <a:gd name="T9" fmla="*/ 0 w 396"/>
                  <a:gd name="T10" fmla="*/ 0 h 104"/>
                  <a:gd name="T11" fmla="*/ 396 w 396"/>
                  <a:gd name="T12" fmla="*/ 104 h 10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96" h="104">
                    <a:moveTo>
                      <a:pt x="0" y="104"/>
                    </a:moveTo>
                    <a:cubicBezTo>
                      <a:pt x="40" y="60"/>
                      <a:pt x="78" y="16"/>
                      <a:pt x="144" y="8"/>
                    </a:cubicBezTo>
                    <a:cubicBezTo>
                      <a:pt x="210" y="0"/>
                      <a:pt x="344" y="46"/>
                      <a:pt x="396" y="56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grpSp>
            <p:nvGrpSpPr>
              <p:cNvPr id="42" name="Group 1036"/>
              <p:cNvGrpSpPr>
                <a:grpSpLocks/>
              </p:cNvGrpSpPr>
              <p:nvPr/>
            </p:nvGrpSpPr>
            <p:grpSpPr bwMode="auto">
              <a:xfrm>
                <a:off x="3977" y="2867"/>
                <a:ext cx="1405" cy="1323"/>
                <a:chOff x="3977" y="2867"/>
                <a:chExt cx="1405" cy="1323"/>
              </a:xfrm>
            </p:grpSpPr>
            <p:pic>
              <p:nvPicPr>
                <p:cNvPr id="43" name="Picture 1037" descr="gateway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329" y="2867"/>
                  <a:ext cx="526" cy="5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4" name="Picture 1038" descr="gateway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855" y="3209"/>
                  <a:ext cx="527" cy="5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45" name="Picture 1039" descr="gateway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16" y="3679"/>
                  <a:ext cx="527" cy="51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46" name="Freeform 1040"/>
                <p:cNvSpPr>
                  <a:spLocks/>
                </p:cNvSpPr>
                <p:nvPr/>
              </p:nvSpPr>
              <p:spPr bwMode="auto">
                <a:xfrm>
                  <a:off x="4027" y="3278"/>
                  <a:ext cx="845" cy="218"/>
                </a:xfrm>
                <a:custGeom>
                  <a:avLst/>
                  <a:gdLst>
                    <a:gd name="T0" fmla="*/ 0 w 924"/>
                    <a:gd name="T1" fmla="*/ 0 h 244"/>
                    <a:gd name="T2" fmla="*/ 282 w 924"/>
                    <a:gd name="T3" fmla="*/ 134 h 244"/>
                    <a:gd name="T4" fmla="*/ 647 w 924"/>
                    <a:gd name="T5" fmla="*/ 130 h 244"/>
                    <a:gd name="T6" fmla="*/ 0 60000 65536"/>
                    <a:gd name="T7" fmla="*/ 0 60000 65536"/>
                    <a:gd name="T8" fmla="*/ 0 60000 65536"/>
                    <a:gd name="T9" fmla="*/ 0 w 924"/>
                    <a:gd name="T10" fmla="*/ 0 h 244"/>
                    <a:gd name="T11" fmla="*/ 924 w 924"/>
                    <a:gd name="T12" fmla="*/ 244 h 24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924" h="244">
                      <a:moveTo>
                        <a:pt x="0" y="0"/>
                      </a:moveTo>
                      <a:cubicBezTo>
                        <a:pt x="67" y="35"/>
                        <a:pt x="248" y="176"/>
                        <a:pt x="402" y="210"/>
                      </a:cubicBezTo>
                      <a:cubicBezTo>
                        <a:pt x="556" y="244"/>
                        <a:pt x="815" y="205"/>
                        <a:pt x="924" y="204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7200"/>
                </a:p>
              </p:txBody>
            </p:sp>
            <p:sp>
              <p:nvSpPr>
                <p:cNvPr id="47" name="Freeform 1041"/>
                <p:cNvSpPr>
                  <a:spLocks/>
                </p:cNvSpPr>
                <p:nvPr/>
              </p:nvSpPr>
              <p:spPr bwMode="auto">
                <a:xfrm>
                  <a:off x="3977" y="3423"/>
                  <a:ext cx="527" cy="341"/>
                </a:xfrm>
                <a:custGeom>
                  <a:avLst/>
                  <a:gdLst>
                    <a:gd name="T0" fmla="*/ 0 w 576"/>
                    <a:gd name="T1" fmla="*/ 0 h 384"/>
                    <a:gd name="T2" fmla="*/ 269 w 576"/>
                    <a:gd name="T3" fmla="*/ 90 h 384"/>
                    <a:gd name="T4" fmla="*/ 403 w 576"/>
                    <a:gd name="T5" fmla="*/ 239 h 384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384"/>
                    <a:gd name="T11" fmla="*/ 576 w 576"/>
                    <a:gd name="T12" fmla="*/ 384 h 384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384">
                      <a:moveTo>
                        <a:pt x="0" y="0"/>
                      </a:moveTo>
                      <a:cubicBezTo>
                        <a:pt x="144" y="40"/>
                        <a:pt x="288" y="80"/>
                        <a:pt x="384" y="144"/>
                      </a:cubicBezTo>
                      <a:cubicBezTo>
                        <a:pt x="480" y="208"/>
                        <a:pt x="528" y="296"/>
                        <a:pt x="576" y="384"/>
                      </a:cubicBezTo>
                    </a:path>
                  </a:pathLst>
                </a:custGeom>
                <a:noFill/>
                <a:ln w="25400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 sz="7200"/>
                </a:p>
              </p:txBody>
            </p:sp>
          </p:grpSp>
        </p:grpSp>
        <p:grpSp>
          <p:nvGrpSpPr>
            <p:cNvPr id="7" name="Group 1042"/>
            <p:cNvGrpSpPr>
              <a:grpSpLocks/>
            </p:cNvGrpSpPr>
            <p:nvPr/>
          </p:nvGrpSpPr>
          <p:grpSpPr bwMode="auto">
            <a:xfrm>
              <a:off x="235" y="3237"/>
              <a:ext cx="1274" cy="1323"/>
              <a:chOff x="334" y="2824"/>
              <a:chExt cx="1274" cy="1323"/>
            </a:xfrm>
          </p:grpSpPr>
          <p:pic>
            <p:nvPicPr>
              <p:cNvPr id="35" name="Picture 1043" descr="gateway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4" y="2824"/>
                <a:ext cx="527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6" name="Picture 1044" descr="gateway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1" y="3166"/>
                <a:ext cx="526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7" name="Picture 1045" descr="gateway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22" y="3636"/>
                <a:ext cx="526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8" name="Freeform 1046"/>
              <p:cNvSpPr>
                <a:spLocks/>
              </p:cNvSpPr>
              <p:nvPr/>
            </p:nvSpPr>
            <p:spPr bwMode="auto">
              <a:xfrm>
                <a:off x="768" y="2920"/>
                <a:ext cx="816" cy="168"/>
              </a:xfrm>
              <a:custGeom>
                <a:avLst/>
                <a:gdLst>
                  <a:gd name="T0" fmla="*/ 816 w 816"/>
                  <a:gd name="T1" fmla="*/ 168 h 168"/>
                  <a:gd name="T2" fmla="*/ 384 w 816"/>
                  <a:gd name="T3" fmla="*/ 24 h 168"/>
                  <a:gd name="T4" fmla="*/ 0 w 816"/>
                  <a:gd name="T5" fmla="*/ 24 h 168"/>
                  <a:gd name="T6" fmla="*/ 0 60000 65536"/>
                  <a:gd name="T7" fmla="*/ 0 60000 65536"/>
                  <a:gd name="T8" fmla="*/ 0 60000 65536"/>
                  <a:gd name="T9" fmla="*/ 0 w 816"/>
                  <a:gd name="T10" fmla="*/ 0 h 168"/>
                  <a:gd name="T11" fmla="*/ 816 w 816"/>
                  <a:gd name="T12" fmla="*/ 168 h 16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16" h="168">
                    <a:moveTo>
                      <a:pt x="816" y="168"/>
                    </a:moveTo>
                    <a:cubicBezTo>
                      <a:pt x="668" y="108"/>
                      <a:pt x="520" y="48"/>
                      <a:pt x="384" y="24"/>
                    </a:cubicBezTo>
                    <a:cubicBezTo>
                      <a:pt x="248" y="0"/>
                      <a:pt x="124" y="12"/>
                      <a:pt x="0" y="24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39" name="Freeform 1047"/>
              <p:cNvSpPr>
                <a:spLocks/>
              </p:cNvSpPr>
              <p:nvPr/>
            </p:nvSpPr>
            <p:spPr bwMode="auto">
              <a:xfrm>
                <a:off x="1296" y="3316"/>
                <a:ext cx="300" cy="70"/>
              </a:xfrm>
              <a:custGeom>
                <a:avLst/>
                <a:gdLst>
                  <a:gd name="T0" fmla="*/ 300 w 300"/>
                  <a:gd name="T1" fmla="*/ 0 h 70"/>
                  <a:gd name="T2" fmla="*/ 144 w 300"/>
                  <a:gd name="T3" fmla="*/ 60 h 70"/>
                  <a:gd name="T4" fmla="*/ 0 w 300"/>
                  <a:gd name="T5" fmla="*/ 60 h 70"/>
                  <a:gd name="T6" fmla="*/ 0 60000 65536"/>
                  <a:gd name="T7" fmla="*/ 0 60000 65536"/>
                  <a:gd name="T8" fmla="*/ 0 60000 65536"/>
                  <a:gd name="T9" fmla="*/ 0 w 300"/>
                  <a:gd name="T10" fmla="*/ 0 h 70"/>
                  <a:gd name="T11" fmla="*/ 300 w 300"/>
                  <a:gd name="T12" fmla="*/ 70 h 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00" h="70">
                    <a:moveTo>
                      <a:pt x="300" y="0"/>
                    </a:moveTo>
                    <a:cubicBezTo>
                      <a:pt x="275" y="10"/>
                      <a:pt x="194" y="50"/>
                      <a:pt x="144" y="60"/>
                    </a:cubicBezTo>
                    <a:cubicBezTo>
                      <a:pt x="94" y="70"/>
                      <a:pt x="48" y="64"/>
                      <a:pt x="0" y="6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40" name="Freeform 1048"/>
              <p:cNvSpPr>
                <a:spLocks/>
              </p:cNvSpPr>
              <p:nvPr/>
            </p:nvSpPr>
            <p:spPr bwMode="auto">
              <a:xfrm>
                <a:off x="864" y="3442"/>
                <a:ext cx="744" cy="414"/>
              </a:xfrm>
              <a:custGeom>
                <a:avLst/>
                <a:gdLst>
                  <a:gd name="T0" fmla="*/ 744 w 744"/>
                  <a:gd name="T1" fmla="*/ 0 h 414"/>
                  <a:gd name="T2" fmla="*/ 336 w 744"/>
                  <a:gd name="T3" fmla="*/ 318 h 414"/>
                  <a:gd name="T4" fmla="*/ 0 w 744"/>
                  <a:gd name="T5" fmla="*/ 414 h 414"/>
                  <a:gd name="T6" fmla="*/ 0 60000 65536"/>
                  <a:gd name="T7" fmla="*/ 0 60000 65536"/>
                  <a:gd name="T8" fmla="*/ 0 60000 65536"/>
                  <a:gd name="T9" fmla="*/ 0 w 744"/>
                  <a:gd name="T10" fmla="*/ 0 h 414"/>
                  <a:gd name="T11" fmla="*/ 744 w 744"/>
                  <a:gd name="T12" fmla="*/ 414 h 4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744" h="414">
                    <a:moveTo>
                      <a:pt x="744" y="0"/>
                    </a:moveTo>
                    <a:cubicBezTo>
                      <a:pt x="677" y="53"/>
                      <a:pt x="460" y="249"/>
                      <a:pt x="336" y="318"/>
                    </a:cubicBezTo>
                    <a:cubicBezTo>
                      <a:pt x="212" y="387"/>
                      <a:pt x="108" y="398"/>
                      <a:pt x="0" y="414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</p:grpSp>
        <p:grpSp>
          <p:nvGrpSpPr>
            <p:cNvPr id="8" name="Group 1050"/>
            <p:cNvGrpSpPr>
              <a:grpSpLocks/>
            </p:cNvGrpSpPr>
            <p:nvPr/>
          </p:nvGrpSpPr>
          <p:grpSpPr bwMode="auto">
            <a:xfrm>
              <a:off x="163" y="1384"/>
              <a:ext cx="1361" cy="1593"/>
              <a:chOff x="362" y="670"/>
              <a:chExt cx="1361" cy="1593"/>
            </a:xfrm>
          </p:grpSpPr>
          <p:sp>
            <p:nvSpPr>
              <p:cNvPr id="28" name="Text Box 1051"/>
              <p:cNvSpPr txBox="1">
                <a:spLocks noChangeArrowheads="1"/>
              </p:cNvSpPr>
              <p:nvPr/>
            </p:nvSpPr>
            <p:spPr bwMode="auto">
              <a:xfrm>
                <a:off x="458" y="2038"/>
                <a:ext cx="847" cy="2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3600">
                    <a:latin typeface="Tahoma" pitchFamily="34" charset="0"/>
                  </a:rPr>
                  <a:t>USER PCs</a:t>
                </a:r>
              </a:p>
            </p:txBody>
          </p:sp>
          <p:sp>
            <p:nvSpPr>
              <p:cNvPr id="29" name="Freeform 1052"/>
              <p:cNvSpPr>
                <a:spLocks/>
              </p:cNvSpPr>
              <p:nvPr/>
            </p:nvSpPr>
            <p:spPr bwMode="auto">
              <a:xfrm>
                <a:off x="801" y="770"/>
                <a:ext cx="922" cy="199"/>
              </a:xfrm>
              <a:custGeom>
                <a:avLst/>
                <a:gdLst>
                  <a:gd name="T0" fmla="*/ 705 w 1008"/>
                  <a:gd name="T1" fmla="*/ 139 h 224"/>
                  <a:gd name="T2" fmla="*/ 302 w 1008"/>
                  <a:gd name="T3" fmla="*/ 20 h 224"/>
                  <a:gd name="T4" fmla="*/ 0 w 1008"/>
                  <a:gd name="T5" fmla="*/ 20 h 224"/>
                  <a:gd name="T6" fmla="*/ 0 60000 65536"/>
                  <a:gd name="T7" fmla="*/ 0 60000 65536"/>
                  <a:gd name="T8" fmla="*/ 0 60000 65536"/>
                  <a:gd name="T9" fmla="*/ 0 w 1008"/>
                  <a:gd name="T10" fmla="*/ 0 h 224"/>
                  <a:gd name="T11" fmla="*/ 1008 w 1008"/>
                  <a:gd name="T12" fmla="*/ 224 h 22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008" h="224">
                    <a:moveTo>
                      <a:pt x="1008" y="224"/>
                    </a:moveTo>
                    <a:cubicBezTo>
                      <a:pt x="804" y="144"/>
                      <a:pt x="600" y="64"/>
                      <a:pt x="432" y="32"/>
                    </a:cubicBezTo>
                    <a:cubicBezTo>
                      <a:pt x="264" y="0"/>
                      <a:pt x="80" y="16"/>
                      <a:pt x="0" y="32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30" name="Freeform 1053"/>
              <p:cNvSpPr>
                <a:spLocks/>
              </p:cNvSpPr>
              <p:nvPr/>
            </p:nvSpPr>
            <p:spPr bwMode="auto">
              <a:xfrm>
                <a:off x="1311" y="1177"/>
                <a:ext cx="302" cy="33"/>
              </a:xfrm>
              <a:custGeom>
                <a:avLst/>
                <a:gdLst>
                  <a:gd name="T0" fmla="*/ 232 w 330"/>
                  <a:gd name="T1" fmla="*/ 0 h 36"/>
                  <a:gd name="T2" fmla="*/ 123 w 330"/>
                  <a:gd name="T3" fmla="*/ 25 h 36"/>
                  <a:gd name="T4" fmla="*/ 0 w 330"/>
                  <a:gd name="T5" fmla="*/ 0 h 36"/>
                  <a:gd name="T6" fmla="*/ 0 60000 65536"/>
                  <a:gd name="T7" fmla="*/ 0 60000 65536"/>
                  <a:gd name="T8" fmla="*/ 0 60000 65536"/>
                  <a:gd name="T9" fmla="*/ 0 w 330"/>
                  <a:gd name="T10" fmla="*/ 0 h 36"/>
                  <a:gd name="T11" fmla="*/ 330 w 330"/>
                  <a:gd name="T12" fmla="*/ 36 h 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330" h="36">
                    <a:moveTo>
                      <a:pt x="330" y="0"/>
                    </a:moveTo>
                    <a:cubicBezTo>
                      <a:pt x="305" y="6"/>
                      <a:pt x="229" y="36"/>
                      <a:pt x="174" y="36"/>
                    </a:cubicBezTo>
                    <a:cubicBezTo>
                      <a:pt x="119" y="36"/>
                      <a:pt x="36" y="8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31" name="Freeform 1054"/>
              <p:cNvSpPr>
                <a:spLocks/>
              </p:cNvSpPr>
              <p:nvPr/>
            </p:nvSpPr>
            <p:spPr bwMode="auto">
              <a:xfrm>
                <a:off x="872" y="1439"/>
                <a:ext cx="763" cy="399"/>
              </a:xfrm>
              <a:custGeom>
                <a:avLst/>
                <a:gdLst>
                  <a:gd name="T0" fmla="*/ 585 w 834"/>
                  <a:gd name="T1" fmla="*/ 0 h 448"/>
                  <a:gd name="T2" fmla="*/ 214 w 834"/>
                  <a:gd name="T3" fmla="*/ 242 h 448"/>
                  <a:gd name="T4" fmla="*/ 0 w 834"/>
                  <a:gd name="T5" fmla="*/ 242 h 448"/>
                  <a:gd name="T6" fmla="*/ 0 60000 65536"/>
                  <a:gd name="T7" fmla="*/ 0 60000 65536"/>
                  <a:gd name="T8" fmla="*/ 0 60000 65536"/>
                  <a:gd name="T9" fmla="*/ 0 w 834"/>
                  <a:gd name="T10" fmla="*/ 0 h 448"/>
                  <a:gd name="T11" fmla="*/ 834 w 834"/>
                  <a:gd name="T12" fmla="*/ 448 h 44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34" h="448">
                    <a:moveTo>
                      <a:pt x="834" y="0"/>
                    </a:moveTo>
                    <a:cubicBezTo>
                      <a:pt x="638" y="160"/>
                      <a:pt x="445" y="320"/>
                      <a:pt x="306" y="384"/>
                    </a:cubicBezTo>
                    <a:cubicBezTo>
                      <a:pt x="167" y="448"/>
                      <a:pt x="64" y="384"/>
                      <a:pt x="0" y="384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pic>
            <p:nvPicPr>
              <p:cNvPr id="32" name="Picture 1055" descr="gateway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9" y="1012"/>
                <a:ext cx="526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3" name="Picture 1056" descr="gateway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50" y="1482"/>
                <a:ext cx="526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34" name="Picture 1057" descr="gateway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2" y="670"/>
                <a:ext cx="527" cy="5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9" name="Group 1058"/>
            <p:cNvGrpSpPr>
              <a:grpSpLocks/>
            </p:cNvGrpSpPr>
            <p:nvPr/>
          </p:nvGrpSpPr>
          <p:grpSpPr bwMode="auto">
            <a:xfrm>
              <a:off x="1422" y="1663"/>
              <a:ext cx="1185" cy="1102"/>
              <a:chOff x="880" y="940"/>
              <a:chExt cx="1185" cy="1102"/>
            </a:xfrm>
          </p:grpSpPr>
          <p:sp>
            <p:nvSpPr>
              <p:cNvPr id="25" name="Freeform 1059"/>
              <p:cNvSpPr>
                <a:spLocks/>
              </p:cNvSpPr>
              <p:nvPr/>
            </p:nvSpPr>
            <p:spPr bwMode="auto">
              <a:xfrm>
                <a:off x="1583" y="1282"/>
                <a:ext cx="482" cy="342"/>
              </a:xfrm>
              <a:custGeom>
                <a:avLst/>
                <a:gdLst>
                  <a:gd name="T0" fmla="*/ 367 w 528"/>
                  <a:gd name="T1" fmla="*/ 242 h 384"/>
                  <a:gd name="T2" fmla="*/ 234 w 528"/>
                  <a:gd name="T3" fmla="*/ 61 h 384"/>
                  <a:gd name="T4" fmla="*/ 0 w 528"/>
                  <a:gd name="T5" fmla="*/ 0 h 384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384"/>
                  <a:gd name="T11" fmla="*/ 528 w 528"/>
                  <a:gd name="T12" fmla="*/ 384 h 38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384">
                    <a:moveTo>
                      <a:pt x="528" y="384"/>
                    </a:moveTo>
                    <a:cubicBezTo>
                      <a:pt x="476" y="272"/>
                      <a:pt x="424" y="160"/>
                      <a:pt x="336" y="96"/>
                    </a:cubicBezTo>
                    <a:cubicBezTo>
                      <a:pt x="248" y="32"/>
                      <a:pt x="64" y="24"/>
                      <a:pt x="0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26" name="Text Box 1060"/>
              <p:cNvSpPr txBox="1">
                <a:spLocks noChangeArrowheads="1"/>
              </p:cNvSpPr>
              <p:nvPr/>
            </p:nvSpPr>
            <p:spPr bwMode="auto">
              <a:xfrm>
                <a:off x="890" y="1624"/>
                <a:ext cx="977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3600">
                    <a:latin typeface="Tahoma" pitchFamily="34" charset="0"/>
                  </a:rPr>
                  <a:t>Application</a:t>
                </a:r>
              </a:p>
              <a:p>
                <a:r>
                  <a:rPr lang="en-US" sz="3600">
                    <a:latin typeface="Tahoma" pitchFamily="34" charset="0"/>
                  </a:rPr>
                  <a:t>Server</a:t>
                </a:r>
              </a:p>
            </p:txBody>
          </p:sp>
          <p:pic>
            <p:nvPicPr>
              <p:cNvPr id="27" name="Picture 1061" descr="ue450mo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80" y="940"/>
                <a:ext cx="834" cy="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0" name="Group 1062"/>
            <p:cNvGrpSpPr>
              <a:grpSpLocks/>
            </p:cNvGrpSpPr>
            <p:nvPr/>
          </p:nvGrpSpPr>
          <p:grpSpPr bwMode="auto">
            <a:xfrm>
              <a:off x="3075" y="1363"/>
              <a:ext cx="1316" cy="1102"/>
              <a:chOff x="2341" y="914"/>
              <a:chExt cx="1316" cy="1102"/>
            </a:xfrm>
          </p:grpSpPr>
          <p:sp>
            <p:nvSpPr>
              <p:cNvPr id="22" name="Freeform 1063"/>
              <p:cNvSpPr>
                <a:spLocks/>
              </p:cNvSpPr>
              <p:nvPr/>
            </p:nvSpPr>
            <p:spPr bwMode="auto">
              <a:xfrm>
                <a:off x="2341" y="1267"/>
                <a:ext cx="444" cy="368"/>
              </a:xfrm>
              <a:custGeom>
                <a:avLst/>
                <a:gdLst>
                  <a:gd name="T0" fmla="*/ 0 w 486"/>
                  <a:gd name="T1" fmla="*/ 259 h 414"/>
                  <a:gd name="T2" fmla="*/ 167 w 486"/>
                  <a:gd name="T3" fmla="*/ 45 h 414"/>
                  <a:gd name="T4" fmla="*/ 339 w 486"/>
                  <a:gd name="T5" fmla="*/ 0 h 414"/>
                  <a:gd name="T6" fmla="*/ 0 60000 65536"/>
                  <a:gd name="T7" fmla="*/ 0 60000 65536"/>
                  <a:gd name="T8" fmla="*/ 0 60000 65536"/>
                  <a:gd name="T9" fmla="*/ 0 w 486"/>
                  <a:gd name="T10" fmla="*/ 0 h 414"/>
                  <a:gd name="T11" fmla="*/ 486 w 486"/>
                  <a:gd name="T12" fmla="*/ 414 h 41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86" h="414">
                    <a:moveTo>
                      <a:pt x="0" y="414"/>
                    </a:moveTo>
                    <a:cubicBezTo>
                      <a:pt x="40" y="357"/>
                      <a:pt x="159" y="141"/>
                      <a:pt x="240" y="72"/>
                    </a:cubicBezTo>
                    <a:cubicBezTo>
                      <a:pt x="321" y="3"/>
                      <a:pt x="435" y="15"/>
                      <a:pt x="486" y="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sp>
            <p:nvSpPr>
              <p:cNvPr id="23" name="Text Box 1064"/>
              <p:cNvSpPr txBox="1">
                <a:spLocks noChangeArrowheads="1"/>
              </p:cNvSpPr>
              <p:nvPr/>
            </p:nvSpPr>
            <p:spPr bwMode="auto">
              <a:xfrm>
                <a:off x="2680" y="1598"/>
                <a:ext cx="977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3600">
                    <a:latin typeface="Tahoma" pitchFamily="34" charset="0"/>
                  </a:rPr>
                  <a:t>Application</a:t>
                </a:r>
              </a:p>
              <a:p>
                <a:r>
                  <a:rPr lang="en-US" sz="3600">
                    <a:latin typeface="Tahoma" pitchFamily="34" charset="0"/>
                  </a:rPr>
                  <a:t>Server</a:t>
                </a:r>
              </a:p>
            </p:txBody>
          </p:sp>
          <p:pic>
            <p:nvPicPr>
              <p:cNvPr id="24" name="Picture 1065" descr="ue450mo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670" y="914"/>
                <a:ext cx="834" cy="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1" name="Group 1066"/>
            <p:cNvGrpSpPr>
              <a:grpSpLocks/>
            </p:cNvGrpSpPr>
            <p:nvPr/>
          </p:nvGrpSpPr>
          <p:grpSpPr bwMode="auto">
            <a:xfrm>
              <a:off x="3042" y="2721"/>
              <a:ext cx="1267" cy="1524"/>
              <a:chOff x="3039" y="2445"/>
              <a:chExt cx="1267" cy="1524"/>
            </a:xfrm>
          </p:grpSpPr>
          <p:sp>
            <p:nvSpPr>
              <p:cNvPr id="19" name="Freeform 1067"/>
              <p:cNvSpPr>
                <a:spLocks/>
              </p:cNvSpPr>
              <p:nvPr/>
            </p:nvSpPr>
            <p:spPr bwMode="auto">
              <a:xfrm>
                <a:off x="3039" y="2445"/>
                <a:ext cx="587" cy="507"/>
              </a:xfrm>
              <a:custGeom>
                <a:avLst/>
                <a:gdLst>
                  <a:gd name="T0" fmla="*/ 0 w 642"/>
                  <a:gd name="T1" fmla="*/ 0 h 570"/>
                  <a:gd name="T2" fmla="*/ 310 w 642"/>
                  <a:gd name="T3" fmla="*/ 64 h 570"/>
                  <a:gd name="T4" fmla="*/ 449 w 642"/>
                  <a:gd name="T5" fmla="*/ 357 h 570"/>
                  <a:gd name="T6" fmla="*/ 0 60000 65536"/>
                  <a:gd name="T7" fmla="*/ 0 60000 65536"/>
                  <a:gd name="T8" fmla="*/ 0 60000 65536"/>
                  <a:gd name="T9" fmla="*/ 0 w 642"/>
                  <a:gd name="T10" fmla="*/ 0 h 570"/>
                  <a:gd name="T11" fmla="*/ 642 w 642"/>
                  <a:gd name="T12" fmla="*/ 570 h 57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42" h="570">
                    <a:moveTo>
                      <a:pt x="0" y="0"/>
                    </a:moveTo>
                    <a:cubicBezTo>
                      <a:pt x="73" y="17"/>
                      <a:pt x="337" y="7"/>
                      <a:pt x="444" y="102"/>
                    </a:cubicBezTo>
                    <a:cubicBezTo>
                      <a:pt x="551" y="197"/>
                      <a:pt x="601" y="472"/>
                      <a:pt x="642" y="570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pic>
            <p:nvPicPr>
              <p:cNvPr id="20" name="Picture 1068" descr="ue450mo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19" y="2867"/>
                <a:ext cx="834" cy="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21" name="Text Box 1069"/>
              <p:cNvSpPr txBox="1">
                <a:spLocks noChangeArrowheads="1"/>
              </p:cNvSpPr>
              <p:nvPr/>
            </p:nvSpPr>
            <p:spPr bwMode="auto">
              <a:xfrm>
                <a:off x="3329" y="3551"/>
                <a:ext cx="977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3600">
                    <a:latin typeface="Tahoma" pitchFamily="34" charset="0"/>
                  </a:rPr>
                  <a:t>Application</a:t>
                </a:r>
              </a:p>
              <a:p>
                <a:r>
                  <a:rPr lang="en-US" sz="3600">
                    <a:latin typeface="Tahoma" pitchFamily="34" charset="0"/>
                  </a:rPr>
                  <a:t>Server</a:t>
                </a:r>
              </a:p>
            </p:txBody>
          </p:sp>
        </p:grpSp>
        <p:grpSp>
          <p:nvGrpSpPr>
            <p:cNvPr id="12" name="Group 1070"/>
            <p:cNvGrpSpPr>
              <a:grpSpLocks/>
            </p:cNvGrpSpPr>
            <p:nvPr/>
          </p:nvGrpSpPr>
          <p:grpSpPr bwMode="auto">
            <a:xfrm>
              <a:off x="1419" y="2770"/>
              <a:ext cx="1129" cy="1498"/>
              <a:chOff x="1801" y="2257"/>
              <a:chExt cx="1129" cy="1498"/>
            </a:xfrm>
          </p:grpSpPr>
          <p:sp>
            <p:nvSpPr>
              <p:cNvPr id="16" name="Text Box 1071"/>
              <p:cNvSpPr txBox="1">
                <a:spLocks noChangeArrowheads="1"/>
              </p:cNvSpPr>
              <p:nvPr/>
            </p:nvSpPr>
            <p:spPr bwMode="auto">
              <a:xfrm>
                <a:off x="1801" y="3337"/>
                <a:ext cx="977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3600">
                    <a:latin typeface="Tahoma" pitchFamily="34" charset="0"/>
                  </a:rPr>
                  <a:t>Application</a:t>
                </a:r>
              </a:p>
              <a:p>
                <a:r>
                  <a:rPr lang="en-US" sz="3600">
                    <a:latin typeface="Tahoma" pitchFamily="34" charset="0"/>
                  </a:rPr>
                  <a:t>Server</a:t>
                </a:r>
              </a:p>
            </p:txBody>
          </p:sp>
          <p:sp>
            <p:nvSpPr>
              <p:cNvPr id="17" name="Freeform 1072"/>
              <p:cNvSpPr>
                <a:spLocks/>
              </p:cNvSpPr>
              <p:nvPr/>
            </p:nvSpPr>
            <p:spPr bwMode="auto">
              <a:xfrm>
                <a:off x="2112" y="2257"/>
                <a:ext cx="818" cy="512"/>
              </a:xfrm>
              <a:custGeom>
                <a:avLst/>
                <a:gdLst>
                  <a:gd name="T0" fmla="*/ 626 w 894"/>
                  <a:gd name="T1" fmla="*/ 0 h 576"/>
                  <a:gd name="T2" fmla="*/ 189 w 894"/>
                  <a:gd name="T3" fmla="*/ 90 h 576"/>
                  <a:gd name="T4" fmla="*/ 0 w 894"/>
                  <a:gd name="T5" fmla="*/ 359 h 576"/>
                  <a:gd name="T6" fmla="*/ 0 60000 65536"/>
                  <a:gd name="T7" fmla="*/ 0 60000 65536"/>
                  <a:gd name="T8" fmla="*/ 0 60000 65536"/>
                  <a:gd name="T9" fmla="*/ 0 w 894"/>
                  <a:gd name="T10" fmla="*/ 0 h 576"/>
                  <a:gd name="T11" fmla="*/ 894 w 894"/>
                  <a:gd name="T12" fmla="*/ 576 h 57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94" h="576">
                    <a:moveTo>
                      <a:pt x="894" y="0"/>
                    </a:moveTo>
                    <a:cubicBezTo>
                      <a:pt x="658" y="24"/>
                      <a:pt x="419" y="48"/>
                      <a:pt x="270" y="144"/>
                    </a:cubicBezTo>
                    <a:cubicBezTo>
                      <a:pt x="121" y="240"/>
                      <a:pt x="56" y="486"/>
                      <a:pt x="0" y="576"/>
                    </a:cubicBezTo>
                  </a:path>
                </a:pathLst>
              </a:custGeom>
              <a:noFill/>
              <a:ln w="254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 sz="7200"/>
              </a:p>
            </p:txBody>
          </p:sp>
          <p:pic>
            <p:nvPicPr>
              <p:cNvPr id="18" name="Picture 1073" descr="ue450mod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32" y="2684"/>
                <a:ext cx="834" cy="6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13" name="Group 1074"/>
            <p:cNvGrpSpPr>
              <a:grpSpLocks/>
            </p:cNvGrpSpPr>
            <p:nvPr/>
          </p:nvGrpSpPr>
          <p:grpSpPr bwMode="auto">
            <a:xfrm>
              <a:off x="2412" y="1891"/>
              <a:ext cx="825" cy="1431"/>
              <a:chOff x="5628" y="702"/>
              <a:chExt cx="825" cy="1431"/>
            </a:xfrm>
          </p:grpSpPr>
          <p:pic>
            <p:nvPicPr>
              <p:cNvPr id="14" name="Picture 1075" descr="e6500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729" y="702"/>
                <a:ext cx="599" cy="9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5" name="Text Box 1076"/>
              <p:cNvSpPr txBox="1">
                <a:spLocks noChangeArrowheads="1"/>
              </p:cNvSpPr>
              <p:nvPr/>
            </p:nvSpPr>
            <p:spPr bwMode="auto">
              <a:xfrm>
                <a:off x="5628" y="1715"/>
                <a:ext cx="825" cy="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1pPr>
                <a:lvl2pPr marL="742950" indent="-28575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2pPr>
                <a:lvl3pPr marL="11430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3pPr>
                <a:lvl4pPr marL="16002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4pPr>
                <a:lvl5pPr marL="2057400" indent="-228600"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 b="1">
                    <a:solidFill>
                      <a:schemeClr val="tx1"/>
                    </a:solidFill>
                    <a:latin typeface="Arial" pitchFamily="34" charset="0"/>
                  </a:defRPr>
                </a:lvl9pPr>
              </a:lstStyle>
              <a:p>
                <a:r>
                  <a:rPr lang="en-US" sz="3600">
                    <a:latin typeface="Tahoma" pitchFamily="34" charset="0"/>
                  </a:rPr>
                  <a:t>Database</a:t>
                </a:r>
              </a:p>
              <a:p>
                <a:r>
                  <a:rPr lang="en-US" sz="3600">
                    <a:latin typeface="Tahoma" pitchFamily="34" charset="0"/>
                  </a:rPr>
                  <a:t>Server</a:t>
                </a:r>
              </a:p>
            </p:txBody>
          </p:sp>
        </p:grp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A5FDB11E-54A2-9348-B7C0-D01B72DF380E}"/>
              </a:ext>
            </a:extLst>
          </p:cNvPr>
          <p:cNvSpPr txBox="1"/>
          <p:nvPr/>
        </p:nvSpPr>
        <p:spPr>
          <a:xfrm>
            <a:off x="3678736" y="817640"/>
            <a:ext cx="174633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b="1" dirty="0" err="1">
                <a:solidFill>
                  <a:srgbClr val="FF0000"/>
                </a:solidFill>
              </a:rPr>
              <a:t>Contoh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Infrastruktur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yg</a:t>
            </a:r>
            <a:r>
              <a:rPr lang="en-US" sz="8000" b="1" dirty="0">
                <a:solidFill>
                  <a:srgbClr val="FF0000"/>
                </a:solidFill>
              </a:rPr>
              <a:t>  </a:t>
            </a:r>
            <a:r>
              <a:rPr lang="en-US" sz="8000" b="1" dirty="0" err="1">
                <a:solidFill>
                  <a:srgbClr val="FF0000"/>
                </a:solidFill>
              </a:rPr>
              <a:t>biasa</a:t>
            </a:r>
            <a:r>
              <a:rPr lang="en-US" sz="8000" b="1" dirty="0">
                <a:solidFill>
                  <a:srgbClr val="FF0000"/>
                </a:solidFill>
              </a:rPr>
              <a:t> </a:t>
            </a:r>
            <a:r>
              <a:rPr lang="en-US" sz="8000" b="1" dirty="0" err="1">
                <a:solidFill>
                  <a:srgbClr val="FF0000"/>
                </a:solidFill>
              </a:rPr>
              <a:t>digunakan</a:t>
            </a:r>
            <a:endParaRPr lang="en-US" sz="8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4235874"/>
      </p:ext>
    </p:extLst>
  </p:cSld>
  <p:clrMapOvr>
    <a:masterClrMapping/>
  </p:clrMapOvr>
  <p:transition spd="med">
    <p:fade thruBlk="1"/>
  </p:transition>
</p:sld>
</file>

<file path=ppt/theme/theme1.xml><?xml version="1.0" encoding="utf-8"?>
<a:theme xmlns:a="http://schemas.openxmlformats.org/drawingml/2006/main" name="Halaman Depan Slide">
  <a:themeElements>
    <a:clrScheme name="motagua light prueba">
      <a:dk1>
        <a:srgbClr val="445469"/>
      </a:dk1>
      <a:lt1>
        <a:sysClr val="window" lastClr="FFFFFF"/>
      </a:lt1>
      <a:dk2>
        <a:srgbClr val="445469"/>
      </a:dk2>
      <a:lt2>
        <a:srgbClr val="FFFFFF"/>
      </a:lt2>
      <a:accent1>
        <a:srgbClr val="1EA185"/>
      </a:accent1>
      <a:accent2>
        <a:srgbClr val="9BBB5C"/>
      </a:accent2>
      <a:accent3>
        <a:srgbClr val="F29B26"/>
      </a:accent3>
      <a:accent4>
        <a:srgbClr val="BD392F"/>
      </a:accent4>
      <a:accent5>
        <a:srgbClr val="445469"/>
      </a:accent5>
      <a:accent6>
        <a:srgbClr val="445469"/>
      </a:accent6>
      <a:hlink>
        <a:srgbClr val="F33B48"/>
      </a:hlink>
      <a:folHlink>
        <a:srgbClr val="FFC000"/>
      </a:folHlink>
    </a:clrScheme>
    <a:fontScheme name="Custom 1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21756</TotalTime>
  <Words>1221</Words>
  <Application>Microsoft Macintosh PowerPoint</Application>
  <PresentationFormat>Custom</PresentationFormat>
  <Paragraphs>200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Lato</vt:lpstr>
      <vt:lpstr>Lato Bold</vt:lpstr>
      <vt:lpstr>Lato Light</vt:lpstr>
      <vt:lpstr>Tahoma</vt:lpstr>
      <vt:lpstr>Times New Roman</vt:lpstr>
      <vt:lpstr>Wingdings</vt:lpstr>
      <vt:lpstr>Halaman Depan Slide</vt:lpstr>
      <vt:lpstr>KONFIGURASI dan IMPLEMENTASI ERP</vt:lpstr>
      <vt:lpstr>TUJUAN PEMBELAJARAN</vt:lpstr>
      <vt:lpstr>PowerPoint Presentation</vt:lpstr>
      <vt:lpstr>            </vt:lpstr>
      <vt:lpstr>PowerPoint Presentation</vt:lpstr>
      <vt:lpstr>     </vt:lpstr>
      <vt:lpstr>PowerPoint Presentation</vt:lpstr>
      <vt:lpstr>PowerPoint Presentation</vt:lpstr>
      <vt:lpstr>                                                                          </vt:lpstr>
      <vt:lpstr>Aktivitas Dalam Pemilihan ERP</vt:lpstr>
      <vt:lpstr>Penerapan ERP</vt:lpstr>
      <vt:lpstr>Gagalnya ERP</vt:lpstr>
      <vt:lpstr>                                             </vt:lpstr>
      <vt:lpstr>PowerPoint Presentation</vt:lpstr>
      <vt:lpstr>PowerPoint Presentation</vt:lpstr>
      <vt:lpstr>PowerPoint Presentation</vt:lpstr>
      <vt:lpstr>Tahapan seleksi &amp; implementasi Sistem ERP [Herzog, Thomas, ”A Comparison of Open Source ERP Systems”, 2006]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Jetfabrik</dc:creator>
  <cp:keywords/>
  <dc:description/>
  <cp:lastModifiedBy>Microsoft Office User</cp:lastModifiedBy>
  <cp:revision>3153</cp:revision>
  <dcterms:created xsi:type="dcterms:W3CDTF">2014-11-12T21:47:38Z</dcterms:created>
  <dcterms:modified xsi:type="dcterms:W3CDTF">2020-06-26T00:11:13Z</dcterms:modified>
  <cp:category/>
</cp:coreProperties>
</file>