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91" r:id="rId4"/>
    <p:sldId id="258" r:id="rId5"/>
    <p:sldId id="292" r:id="rId6"/>
    <p:sldId id="259" r:id="rId7"/>
    <p:sldId id="261" r:id="rId8"/>
    <p:sldId id="293" r:id="rId9"/>
    <p:sldId id="290" r:id="rId10"/>
    <p:sldId id="294" r:id="rId11"/>
    <p:sldId id="302" r:id="rId12"/>
    <p:sldId id="288" r:id="rId13"/>
    <p:sldId id="314" r:id="rId14"/>
    <p:sldId id="295" r:id="rId15"/>
    <p:sldId id="315" r:id="rId16"/>
    <p:sldId id="316" r:id="rId17"/>
    <p:sldId id="317" r:id="rId18"/>
    <p:sldId id="318" r:id="rId19"/>
    <p:sldId id="296" r:id="rId20"/>
    <p:sldId id="319" r:id="rId21"/>
    <p:sldId id="304" r:id="rId22"/>
    <p:sldId id="297" r:id="rId23"/>
    <p:sldId id="321" r:id="rId24"/>
    <p:sldId id="322" r:id="rId25"/>
    <p:sldId id="320" r:id="rId26"/>
    <p:sldId id="311" r:id="rId27"/>
    <p:sldId id="323" r:id="rId28"/>
    <p:sldId id="324" r:id="rId29"/>
    <p:sldId id="312" r:id="rId30"/>
    <p:sldId id="313" r:id="rId31"/>
    <p:sldId id="289" r:id="rId32"/>
    <p:sldId id="325" r:id="rId33"/>
    <p:sldId id="306" r:id="rId34"/>
  </p:sldIdLst>
  <p:sldSz cx="18288000" cy="10287000"/>
  <p:notesSz cx="6858000" cy="9144000"/>
  <p:embeddedFontLst>
    <p:embeddedFont>
      <p:font typeface="Alata" panose="020B0604020202020204" charset="0"/>
      <p:regular r:id="rId36"/>
    </p:embeddedFont>
    <p:embeddedFont>
      <p:font typeface="Calibri" panose="020F0502020204030204" pitchFamily="34" charset="0"/>
      <p:regular r:id="rId37"/>
      <p:bold r:id="rId38"/>
      <p:italic r:id="rId39"/>
      <p:boldItalic r:id="rId40"/>
    </p:embeddedFont>
    <p:embeddedFont>
      <p:font typeface="Montserrat" panose="00000500000000000000" pitchFamily="50" charset="0"/>
      <p:regular r:id="rId41"/>
      <p:bold r:id="rId42"/>
      <p:italic r:id="rId43"/>
      <p:boldItalic r:id="rId44"/>
    </p:embeddedFont>
    <p:embeddedFont>
      <p:font typeface="Roboto" panose="02000000000000000000" pitchFamily="2" charset="0"/>
      <p:regular r:id="rId45"/>
      <p:bold r:id="rId46"/>
      <p:italic r:id="rId47"/>
      <p:boldItalic r:id="rId48"/>
    </p:embeddedFont>
    <p:embeddedFont>
      <p:font typeface="Roboto Condensed"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jvPKhHlDxqnGV6CtW/s4jp21Vt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snapToGrid="0">
      <p:cViewPr varScale="1">
        <p:scale>
          <a:sx n="43" d="100"/>
          <a:sy n="43" d="100"/>
        </p:scale>
        <p:origin x="66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7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6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43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61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46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688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38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87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41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52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01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06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748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27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80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67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906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645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05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32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049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237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998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947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97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46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25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704009" y="-5195078"/>
            <a:ext cx="26896310" cy="26896310"/>
          </a:xfrm>
          <a:prstGeom prst="rect">
            <a:avLst/>
          </a:prstGeom>
          <a:noFill/>
          <a:ln>
            <a:noFill/>
          </a:ln>
        </p:spPr>
      </p:pic>
      <p:pic>
        <p:nvPicPr>
          <p:cNvPr id="85" name="Google Shape;85;p1"/>
          <p:cNvPicPr preferRelativeResize="0"/>
          <p:nvPr/>
        </p:nvPicPr>
        <p:blipFill rotWithShape="1">
          <a:blip r:embed="rId4">
            <a:alphaModFix/>
          </a:blip>
          <a:srcRect/>
          <a:stretch/>
        </p:blipFill>
        <p:spPr>
          <a:xfrm rot="10800000" flipH="1">
            <a:off x="7678484" y="2028617"/>
            <a:ext cx="3996701" cy="934229"/>
          </a:xfrm>
          <a:prstGeom prst="rect">
            <a:avLst/>
          </a:prstGeom>
          <a:noFill/>
          <a:ln>
            <a:noFill/>
          </a:ln>
        </p:spPr>
      </p:pic>
      <p:pic>
        <p:nvPicPr>
          <p:cNvPr id="86" name="Google Shape;86;p1"/>
          <p:cNvPicPr preferRelativeResize="0"/>
          <p:nvPr/>
        </p:nvPicPr>
        <p:blipFill rotWithShape="1">
          <a:blip r:embed="rId5">
            <a:alphaModFix/>
          </a:blip>
          <a:srcRect/>
          <a:stretch/>
        </p:blipFill>
        <p:spPr>
          <a:xfrm rot="1893950" flipH="1">
            <a:off x="7307427" y="975876"/>
            <a:ext cx="1065962" cy="1031319"/>
          </a:xfrm>
          <a:prstGeom prst="rect">
            <a:avLst/>
          </a:prstGeom>
          <a:noFill/>
          <a:ln>
            <a:noFill/>
          </a:ln>
        </p:spPr>
      </p:pic>
      <p:pic>
        <p:nvPicPr>
          <p:cNvPr id="87" name="Google Shape;87;p1"/>
          <p:cNvPicPr preferRelativeResize="0"/>
          <p:nvPr/>
        </p:nvPicPr>
        <p:blipFill rotWithShape="1">
          <a:blip r:embed="rId6">
            <a:alphaModFix/>
          </a:blip>
          <a:srcRect/>
          <a:stretch/>
        </p:blipFill>
        <p:spPr>
          <a:xfrm>
            <a:off x="9144000" y="3484482"/>
            <a:ext cx="8809954" cy="6266080"/>
          </a:xfrm>
          <a:prstGeom prst="rect">
            <a:avLst/>
          </a:prstGeom>
          <a:noFill/>
          <a:ln>
            <a:noFill/>
          </a:ln>
        </p:spPr>
      </p:pic>
      <p:sp>
        <p:nvSpPr>
          <p:cNvPr id="92" name="Google Shape;92;p1"/>
          <p:cNvSpPr txBox="1"/>
          <p:nvPr/>
        </p:nvSpPr>
        <p:spPr>
          <a:xfrm>
            <a:off x="1068622" y="3752436"/>
            <a:ext cx="5630664" cy="2972737"/>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BAB 10 </a:t>
            </a:r>
            <a:endParaRPr/>
          </a:p>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 </a:t>
            </a:r>
            <a:endParaRPr/>
          </a:p>
        </p:txBody>
      </p:sp>
      <p:sp>
        <p:nvSpPr>
          <p:cNvPr id="93" name="Google Shape;93;p1"/>
          <p:cNvSpPr txBox="1"/>
          <p:nvPr/>
        </p:nvSpPr>
        <p:spPr>
          <a:xfrm>
            <a:off x="998891" y="5238804"/>
            <a:ext cx="6464795" cy="1055482"/>
          </a:xfrm>
          <a:prstGeom prst="rect">
            <a:avLst/>
          </a:prstGeom>
          <a:noFill/>
          <a:ln>
            <a:noFill/>
          </a:ln>
        </p:spPr>
        <p:txBody>
          <a:bodyPr spcFirstLastPara="1" wrap="square" lIns="0" tIns="0" rIns="0" bIns="0" anchor="t" anchorCtr="0">
            <a:spAutoFit/>
          </a:bodyPr>
          <a:lstStyle/>
          <a:p>
            <a:pPr lvl="0">
              <a:lnSpc>
                <a:spcPct val="140008"/>
              </a:lnSpc>
            </a:pPr>
            <a:r>
              <a:rPr lang="en-US" sz="4899" b="1">
                <a:solidFill>
                  <a:srgbClr val="FFFFFF"/>
                </a:solidFill>
                <a:latin typeface="Roboto"/>
                <a:ea typeface="Roboto"/>
                <a:cs typeface="Roboto"/>
                <a:sym typeface="Roboto"/>
              </a:rPr>
              <a:t>EKSPLORASI ARRAY</a:t>
            </a:r>
            <a:endParaRPr lang="en-US"/>
          </a:p>
        </p:txBody>
      </p:sp>
      <p:grpSp>
        <p:nvGrpSpPr>
          <p:cNvPr id="12" name="Google Shape;88;p1">
            <a:extLst>
              <a:ext uri="{FF2B5EF4-FFF2-40B4-BE49-F238E27FC236}">
                <a16:creationId xmlns:a16="http://schemas.microsoft.com/office/drawing/2014/main" id="{99296005-4EEB-4CC4-9390-8121159F8237}"/>
              </a:ext>
            </a:extLst>
          </p:cNvPr>
          <p:cNvGrpSpPr/>
          <p:nvPr/>
        </p:nvGrpSpPr>
        <p:grpSpPr>
          <a:xfrm>
            <a:off x="-2361973" y="491987"/>
            <a:ext cx="6192189" cy="2019404"/>
            <a:chOff x="0" y="0"/>
            <a:chExt cx="8063988" cy="2217420"/>
          </a:xfrm>
        </p:grpSpPr>
        <p:sp>
          <p:nvSpPr>
            <p:cNvPr id="13" name="Google Shape;89;p1">
              <a:extLst>
                <a:ext uri="{FF2B5EF4-FFF2-40B4-BE49-F238E27FC236}">
                  <a16:creationId xmlns:a16="http://schemas.microsoft.com/office/drawing/2014/main" id="{380F04B7-F809-45F8-B8BC-F335879E8A79}"/>
                </a:ext>
              </a:extLst>
            </p:cNvPr>
            <p:cNvSpPr/>
            <p:nvPr/>
          </p:nvSpPr>
          <p:spPr>
            <a:xfrm>
              <a:off x="689610" y="0"/>
              <a:ext cx="7374378" cy="2216150"/>
            </a:xfrm>
            <a:custGeom>
              <a:avLst/>
              <a:gdLst/>
              <a:ahLst/>
              <a:cxnLst/>
              <a:rect l="l" t="t" r="r" b="b"/>
              <a:pathLst>
                <a:path w="7374378" h="2216150" extrusionOk="0">
                  <a:moveTo>
                    <a:pt x="6656050" y="0"/>
                  </a:moveTo>
                  <a:lnTo>
                    <a:pt x="20320" y="0"/>
                  </a:lnTo>
                  <a:lnTo>
                    <a:pt x="0" y="0"/>
                  </a:lnTo>
                  <a:lnTo>
                    <a:pt x="0" y="2216150"/>
                  </a:lnTo>
                  <a:lnTo>
                    <a:pt x="20320" y="2216150"/>
                  </a:lnTo>
                  <a:lnTo>
                    <a:pt x="6654264" y="2213610"/>
                  </a:lnTo>
                  <a:cubicBezTo>
                    <a:pt x="7055609" y="2213610"/>
                    <a:pt x="7373109" y="1717040"/>
                    <a:pt x="7373109" y="1104900"/>
                  </a:cubicBezTo>
                  <a:cubicBezTo>
                    <a:pt x="7374378" y="496570"/>
                    <a:pt x="7056878" y="0"/>
                    <a:pt x="6656050" y="0"/>
                  </a:cubicBezTo>
                  <a:lnTo>
                    <a:pt x="6656050" y="0"/>
                  </a:lnTo>
                  <a:close/>
                  <a:moveTo>
                    <a:pt x="730250" y="1107440"/>
                  </a:moveTo>
                  <a:lnTo>
                    <a:pt x="730250" y="1102360"/>
                  </a:lnTo>
                  <a:lnTo>
                    <a:pt x="730250" y="11074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p1">
              <a:extLst>
                <a:ext uri="{FF2B5EF4-FFF2-40B4-BE49-F238E27FC236}">
                  <a16:creationId xmlns:a16="http://schemas.microsoft.com/office/drawing/2014/main" id="{B66D7E4E-4437-4551-B7D0-F7705B017216}"/>
                </a:ext>
              </a:extLst>
            </p:cNvPr>
            <p:cNvSpPr/>
            <p:nvPr/>
          </p:nvSpPr>
          <p:spPr>
            <a:xfrm>
              <a:off x="0" y="0"/>
              <a:ext cx="1421130" cy="2217420"/>
            </a:xfrm>
            <a:custGeom>
              <a:avLst/>
              <a:gdLst/>
              <a:ahLst/>
              <a:cxnLst/>
              <a:rect l="l" t="t" r="r" b="b"/>
              <a:pathLst>
                <a:path w="1421130" h="2217420" extrusionOk="0">
                  <a:moveTo>
                    <a:pt x="1361440" y="665480"/>
                  </a:moveTo>
                  <a:lnTo>
                    <a:pt x="1346200" y="615950"/>
                  </a:lnTo>
                  <a:cubicBezTo>
                    <a:pt x="1341120" y="599440"/>
                    <a:pt x="1336040" y="584200"/>
                    <a:pt x="1329690" y="568960"/>
                  </a:cubicBezTo>
                  <a:lnTo>
                    <a:pt x="1329690" y="567690"/>
                  </a:lnTo>
                  <a:cubicBezTo>
                    <a:pt x="1324610" y="552450"/>
                    <a:pt x="1318260" y="537210"/>
                    <a:pt x="1311910" y="521970"/>
                  </a:cubicBezTo>
                  <a:lnTo>
                    <a:pt x="1311910" y="520700"/>
                  </a:lnTo>
                  <a:cubicBezTo>
                    <a:pt x="1305560" y="505460"/>
                    <a:pt x="1299210" y="491490"/>
                    <a:pt x="1292860" y="476250"/>
                  </a:cubicBezTo>
                  <a:lnTo>
                    <a:pt x="1292860" y="474980"/>
                  </a:lnTo>
                  <a:cubicBezTo>
                    <a:pt x="1286510" y="461010"/>
                    <a:pt x="1280160" y="445770"/>
                    <a:pt x="1272540" y="431800"/>
                  </a:cubicBezTo>
                  <a:lnTo>
                    <a:pt x="1272540" y="430530"/>
                  </a:lnTo>
                  <a:cubicBezTo>
                    <a:pt x="1266190" y="416560"/>
                    <a:pt x="1258570" y="402590"/>
                    <a:pt x="1250950" y="389890"/>
                  </a:cubicBezTo>
                  <a:lnTo>
                    <a:pt x="1250950" y="388620"/>
                  </a:lnTo>
                  <a:cubicBezTo>
                    <a:pt x="1243330" y="374650"/>
                    <a:pt x="1235710" y="361950"/>
                    <a:pt x="1228090" y="349250"/>
                  </a:cubicBezTo>
                  <a:cubicBezTo>
                    <a:pt x="1220470" y="336550"/>
                    <a:pt x="1212850" y="323850"/>
                    <a:pt x="1203960" y="311150"/>
                  </a:cubicBezTo>
                  <a:cubicBezTo>
                    <a:pt x="1078230" y="121920"/>
                    <a:pt x="908050" y="3810"/>
                    <a:pt x="718820" y="0"/>
                  </a:cubicBezTo>
                  <a:lnTo>
                    <a:pt x="709930" y="0"/>
                  </a:lnTo>
                  <a:cubicBezTo>
                    <a:pt x="317500" y="0"/>
                    <a:pt x="0" y="496570"/>
                    <a:pt x="0" y="1108710"/>
                  </a:cubicBezTo>
                  <a:cubicBezTo>
                    <a:pt x="0" y="1720850"/>
                    <a:pt x="317500" y="2217420"/>
                    <a:pt x="709930" y="2217420"/>
                  </a:cubicBezTo>
                  <a:lnTo>
                    <a:pt x="718820" y="2217420"/>
                  </a:lnTo>
                  <a:cubicBezTo>
                    <a:pt x="1107440" y="2209800"/>
                    <a:pt x="1419860" y="1717040"/>
                    <a:pt x="1419860" y="1109980"/>
                  </a:cubicBezTo>
                  <a:cubicBezTo>
                    <a:pt x="1421130" y="951230"/>
                    <a:pt x="1399540" y="801370"/>
                    <a:pt x="1361440" y="66548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17ECB7C0-9396-4826-B4C9-34CC885D24AD}"/>
              </a:ext>
            </a:extLst>
          </p:cNvPr>
          <p:cNvPicPr>
            <a:picLocks noChangeAspect="1"/>
          </p:cNvPicPr>
          <p:nvPr/>
        </p:nvPicPr>
        <p:blipFill>
          <a:blip r:embed="rId7"/>
          <a:stretch>
            <a:fillRect/>
          </a:stretch>
        </p:blipFill>
        <p:spPr>
          <a:xfrm>
            <a:off x="891200" y="534526"/>
            <a:ext cx="1937989" cy="1937989"/>
          </a:xfrm>
          <a:prstGeom prst="rect">
            <a:avLst/>
          </a:prstGeom>
        </p:spPr>
      </p:pic>
      <p:pic>
        <p:nvPicPr>
          <p:cNvPr id="16" name="Picture 15">
            <a:extLst>
              <a:ext uri="{FF2B5EF4-FFF2-40B4-BE49-F238E27FC236}">
                <a16:creationId xmlns:a16="http://schemas.microsoft.com/office/drawing/2014/main" id="{EA764B4E-561F-4D55-8BAC-118838F30CA7}"/>
              </a:ext>
            </a:extLst>
          </p:cNvPr>
          <p:cNvPicPr>
            <a:picLocks noChangeAspect="1"/>
          </p:cNvPicPr>
          <p:nvPr/>
        </p:nvPicPr>
        <p:blipFill>
          <a:blip r:embed="rId8"/>
          <a:stretch>
            <a:fillRect/>
          </a:stretch>
        </p:blipFill>
        <p:spPr>
          <a:xfrm>
            <a:off x="13548977" y="522540"/>
            <a:ext cx="4067910" cy="1662118"/>
          </a:xfrm>
          <a:prstGeom prst="rect">
            <a:avLst/>
          </a:prstGeom>
        </p:spPr>
      </p:pic>
      <p:sp>
        <p:nvSpPr>
          <p:cNvPr id="17" name="Google Shape;92;p1">
            <a:extLst>
              <a:ext uri="{FF2B5EF4-FFF2-40B4-BE49-F238E27FC236}">
                <a16:creationId xmlns:a16="http://schemas.microsoft.com/office/drawing/2014/main" id="{CA5D7AD3-8A09-4782-B4E0-4E4D77145E03}"/>
              </a:ext>
            </a:extLst>
          </p:cNvPr>
          <p:cNvSpPr txBox="1"/>
          <p:nvPr/>
        </p:nvSpPr>
        <p:spPr>
          <a:xfrm>
            <a:off x="998891" y="6294286"/>
            <a:ext cx="10606565" cy="947952"/>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4400" b="1">
                <a:solidFill>
                  <a:srgbClr val="FFFFFF"/>
                </a:solidFill>
                <a:latin typeface="Roboto"/>
                <a:ea typeface="Roboto"/>
                <a:sym typeface="Roboto"/>
              </a:rPr>
              <a:t>Algoritma dan Pemrograman</a:t>
            </a:r>
            <a:endParaRPr sz="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2959889"/>
            <a:ext cx="5509702" cy="4394473"/>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ALGORITMA PENCARIAN BERUNTUN</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Algoritma pencarian yang yang paling sederhana, yaitu metode pencarian beruntun (sequential search). Nama lain algoritma pencarian beruntun adalah pencarian lurus (linear search). </a:t>
            </a:r>
          </a:p>
        </p:txBody>
      </p:sp>
      <p:pic>
        <p:nvPicPr>
          <p:cNvPr id="18" name="Picture 17">
            <a:extLst>
              <a:ext uri="{FF2B5EF4-FFF2-40B4-BE49-F238E27FC236}">
                <a16:creationId xmlns:a16="http://schemas.microsoft.com/office/drawing/2014/main" id="{3208D3F1-D9D0-4C2F-B28E-F7B6EEC0AF78}"/>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668DE691-C709-451C-B0A8-B48685744A26}"/>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38354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3433070" y="382208"/>
            <a:ext cx="9804802" cy="2929648"/>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FFFFFF"/>
                </a:solidFill>
                <a:latin typeface="Roboto Condensed"/>
                <a:ea typeface="Roboto Condensed"/>
                <a:cs typeface="Roboto Condensed"/>
                <a:sym typeface="Roboto Condensed"/>
              </a:rPr>
              <a:t>ALGORITMA PENCARIAN BERUNTUN</a:t>
            </a:r>
          </a:p>
        </p:txBody>
      </p:sp>
      <p:sp>
        <p:nvSpPr>
          <p:cNvPr id="217" name="Google Shape;217;p7"/>
          <p:cNvSpPr txBox="1"/>
          <p:nvPr/>
        </p:nvSpPr>
        <p:spPr>
          <a:xfrm>
            <a:off x="8847703" y="3205809"/>
            <a:ext cx="841159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Pada dasarnya, algoritma pencarian beruntun adalah proses membandingkan setiap elemen larik satu per satu secara beruntun, mulai dari elemen pertama, sampal elemen yang dicari ditemukan, atau seluruh elemen sudah diperiksa.</a:t>
            </a:r>
          </a:p>
        </p:txBody>
      </p:sp>
      <p:pic>
        <p:nvPicPr>
          <p:cNvPr id="11" name="Picture 10">
            <a:extLst>
              <a:ext uri="{FF2B5EF4-FFF2-40B4-BE49-F238E27FC236}">
                <a16:creationId xmlns:a16="http://schemas.microsoft.com/office/drawing/2014/main" id="{71EA57CD-5681-4E9B-899A-826EC1B2C1D1}"/>
              </a:ext>
            </a:extLst>
          </p:cNvPr>
          <p:cNvPicPr>
            <a:picLocks noChangeAspect="1"/>
          </p:cNvPicPr>
          <p:nvPr/>
        </p:nvPicPr>
        <p:blipFill>
          <a:blip r:embed="rId9"/>
          <a:stretch>
            <a:fillRect/>
          </a:stretch>
        </p:blipFill>
        <p:spPr>
          <a:xfrm>
            <a:off x="13414663" y="128556"/>
            <a:ext cx="1440267" cy="1440267"/>
          </a:xfrm>
          <a:prstGeom prst="rect">
            <a:avLst/>
          </a:prstGeom>
        </p:spPr>
      </p:pic>
      <p:pic>
        <p:nvPicPr>
          <p:cNvPr id="12" name="Picture 11">
            <a:extLst>
              <a:ext uri="{FF2B5EF4-FFF2-40B4-BE49-F238E27FC236}">
                <a16:creationId xmlns:a16="http://schemas.microsoft.com/office/drawing/2014/main" id="{D880A271-43A5-4A5B-B5FE-D41E9AF805BD}"/>
              </a:ext>
            </a:extLst>
          </p:cNvPr>
          <p:cNvPicPr>
            <a:picLocks noChangeAspect="1"/>
          </p:cNvPicPr>
          <p:nvPr/>
        </p:nvPicPr>
        <p:blipFill>
          <a:blip r:embed="rId10"/>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82919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1143930"/>
            <a:ext cx="9804802"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ALGORITMA PENCARIAN BERUNTUN (2)</a:t>
            </a:r>
          </a:p>
        </p:txBody>
      </p:sp>
      <p:sp>
        <p:nvSpPr>
          <p:cNvPr id="203" name="Google Shape;203;p6"/>
          <p:cNvSpPr txBox="1"/>
          <p:nvPr/>
        </p:nvSpPr>
        <p:spPr>
          <a:xfrm>
            <a:off x="732402" y="2704000"/>
            <a:ext cx="12489327" cy="7711855"/>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Contoh Perhatikan larik L di bawah ini dengan n = 6 elemen:</a:t>
            </a:r>
          </a:p>
          <a:p>
            <a:pPr lvl="0" algn="just">
              <a:lnSpc>
                <a:spcPct val="173991"/>
              </a:lnSpc>
            </a:pPr>
            <a:r>
              <a:rPr lang="en-US" sz="3600">
                <a:solidFill>
                  <a:srgbClr val="072E62"/>
                </a:solidFill>
                <a:latin typeface="Roboto Condensed"/>
                <a:ea typeface="Roboto Condensed"/>
                <a:cs typeface="Roboto Condensed"/>
                <a:sym typeface="Roboto Condensed"/>
              </a:rPr>
              <a:t> </a:t>
            </a:r>
          </a:p>
          <a:p>
            <a:pPr lvl="0" algn="just">
              <a:lnSpc>
                <a:spcPct val="173991"/>
              </a:lnSpc>
            </a:pPr>
            <a:endParaRPr lang="en-US" sz="3600">
              <a:solidFill>
                <a:srgbClr val="072E62"/>
              </a:solidFill>
              <a:latin typeface="Roboto Condensed"/>
              <a:ea typeface="Roboto Condensed"/>
              <a:cs typeface="Roboto Condensed"/>
              <a:sym typeface="Roboto Condensed"/>
            </a:endParaRPr>
          </a:p>
          <a:p>
            <a:pPr lvl="0" algn="just">
              <a:lnSpc>
                <a:spcPct val="173991"/>
              </a:lnSpc>
            </a:pPr>
            <a:r>
              <a:rPr lang="en-US" sz="3600">
                <a:solidFill>
                  <a:srgbClr val="072E62"/>
                </a:solidFill>
                <a:latin typeface="Roboto Condensed"/>
                <a:ea typeface="Roboto Condensed"/>
                <a:cs typeface="Roboto Condensed"/>
                <a:sym typeface="Roboto Condensed"/>
              </a:rPr>
              <a:t>Misalkan nilai yang dicari adalah: x = 21 </a:t>
            </a:r>
          </a:p>
          <a:p>
            <a:pPr lvl="0" algn="just">
              <a:lnSpc>
                <a:spcPct val="173991"/>
              </a:lnSpc>
            </a:pPr>
            <a:r>
              <a:rPr lang="en-US" sz="3600">
                <a:solidFill>
                  <a:srgbClr val="072E62"/>
                </a:solidFill>
                <a:latin typeface="Roboto Condensed"/>
                <a:ea typeface="Roboto Condensed"/>
                <a:cs typeface="Roboto Condensed"/>
                <a:sym typeface="Roboto Condensed"/>
              </a:rPr>
              <a:t>Elemen yang dibandingkan (berturut-turut): 13, 16, 14, 21 (ditemukan!) </a:t>
            </a:r>
          </a:p>
          <a:p>
            <a:pPr lvl="0" algn="just">
              <a:lnSpc>
                <a:spcPct val="173991"/>
              </a:lnSpc>
            </a:pPr>
            <a:r>
              <a:rPr lang="en-US" sz="3600">
                <a:solidFill>
                  <a:srgbClr val="072E62"/>
                </a:solidFill>
                <a:latin typeface="Roboto Condensed"/>
                <a:ea typeface="Roboto Condensed"/>
                <a:cs typeface="Roboto Condensed"/>
                <a:sym typeface="Roboto Condensed"/>
              </a:rPr>
              <a:t>Indeks larik yang dikemballkan: idx = 4 </a:t>
            </a:r>
          </a:p>
          <a:p>
            <a:pPr lvl="0" algn="just">
              <a:lnSpc>
                <a:spcPct val="173991"/>
              </a:lnSpc>
            </a:pPr>
            <a:endParaRPr lang="en-US" sz="3600">
              <a:solidFill>
                <a:srgbClr val="072E62"/>
              </a:solidFill>
              <a:latin typeface="Roboto Condensed"/>
              <a:ea typeface="Roboto Condensed"/>
              <a:cs typeface="Roboto Condensed"/>
              <a:sym typeface="Roboto Condensed"/>
            </a:endParaRPr>
          </a:p>
        </p:txBody>
      </p:sp>
      <p:pic>
        <p:nvPicPr>
          <p:cNvPr id="15" name="Picture 14" descr="A picture containing text, clock&#10;&#10;Description automatically generated">
            <a:extLst>
              <a:ext uri="{FF2B5EF4-FFF2-40B4-BE49-F238E27FC236}">
                <a16:creationId xmlns:a16="http://schemas.microsoft.com/office/drawing/2014/main" id="{88A73BBD-8C8F-4AE7-AD02-023A085E3348}"/>
              </a:ext>
            </a:extLst>
          </p:cNvPr>
          <p:cNvPicPr>
            <a:picLocks noChangeAspect="1"/>
          </p:cNvPicPr>
          <p:nvPr/>
        </p:nvPicPr>
        <p:blipFill>
          <a:blip r:embed="rId6"/>
          <a:stretch>
            <a:fillRect/>
          </a:stretch>
        </p:blipFill>
        <p:spPr>
          <a:xfrm>
            <a:off x="1885563" y="3872568"/>
            <a:ext cx="7836902" cy="1372220"/>
          </a:xfrm>
          <a:prstGeom prst="rect">
            <a:avLst/>
          </a:prstGeom>
        </p:spPr>
      </p:pic>
      <p:pic>
        <p:nvPicPr>
          <p:cNvPr id="16" name="Picture 15">
            <a:extLst>
              <a:ext uri="{FF2B5EF4-FFF2-40B4-BE49-F238E27FC236}">
                <a16:creationId xmlns:a16="http://schemas.microsoft.com/office/drawing/2014/main" id="{C6C9AED5-4E5D-495B-8990-007906964103}"/>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7" name="Picture 16">
            <a:extLst>
              <a:ext uri="{FF2B5EF4-FFF2-40B4-BE49-F238E27FC236}">
                <a16:creationId xmlns:a16="http://schemas.microsoft.com/office/drawing/2014/main" id="{726C5444-875E-4050-83A3-5878C1A381D9}"/>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71386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1143930"/>
            <a:ext cx="9804802"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ALGORITMA PENCARIAN BERUNTUN (3)</a:t>
            </a:r>
          </a:p>
        </p:txBody>
      </p:sp>
      <p:sp>
        <p:nvSpPr>
          <p:cNvPr id="203" name="Google Shape;203;p6"/>
          <p:cNvSpPr txBox="1"/>
          <p:nvPr/>
        </p:nvSpPr>
        <p:spPr>
          <a:xfrm>
            <a:off x="732402" y="2704000"/>
            <a:ext cx="12489327" cy="6854697"/>
          </a:xfrm>
          <a:prstGeom prst="rect">
            <a:avLst/>
          </a:prstGeom>
          <a:noFill/>
          <a:ln>
            <a:noFill/>
          </a:ln>
        </p:spPr>
        <p:txBody>
          <a:bodyPr spcFirstLastPara="1" wrap="square" lIns="0" tIns="0" rIns="0" bIns="0" anchor="t" anchorCtr="0">
            <a:spAutoFit/>
          </a:bodyPr>
          <a:lstStyle/>
          <a:p>
            <a:pPr lvl="0" algn="just">
              <a:lnSpc>
                <a:spcPct val="173991"/>
              </a:lnSpc>
            </a:pPr>
            <a:r>
              <a:rPr lang="en-US" sz="3200">
                <a:solidFill>
                  <a:srgbClr val="072E62"/>
                </a:solidFill>
                <a:latin typeface="Roboto Condensed"/>
                <a:ea typeface="Roboto Condensed"/>
                <a:cs typeface="Roboto Condensed"/>
                <a:sym typeface="Roboto Condensed"/>
              </a:rPr>
              <a:t>Misalkan nilai yang dicari adalah: x = 13 </a:t>
            </a:r>
          </a:p>
          <a:p>
            <a:pPr lvl="0" algn="just">
              <a:lnSpc>
                <a:spcPct val="173991"/>
              </a:lnSpc>
            </a:pPr>
            <a:r>
              <a:rPr lang="en-US" sz="3200">
                <a:solidFill>
                  <a:srgbClr val="072E62"/>
                </a:solidFill>
                <a:latin typeface="Roboto Condensed"/>
                <a:ea typeface="Roboto Condensed"/>
                <a:cs typeface="Roboto Condensed"/>
                <a:sym typeface="Roboto Condensed"/>
              </a:rPr>
              <a:t>Elemen yang dibandingkan (berturut-turut): 13 (ditemukan!) </a:t>
            </a:r>
          </a:p>
          <a:p>
            <a:pPr lvl="0" algn="just">
              <a:lnSpc>
                <a:spcPct val="173991"/>
              </a:lnSpc>
            </a:pPr>
            <a:r>
              <a:rPr lang="en-US" sz="3200">
                <a:solidFill>
                  <a:srgbClr val="072E62"/>
                </a:solidFill>
                <a:latin typeface="Roboto Condensed"/>
                <a:ea typeface="Roboto Condensed"/>
                <a:cs typeface="Roboto Condensed"/>
                <a:sym typeface="Roboto Condensed"/>
              </a:rPr>
              <a:t>lndeks larik yang dikembalikan: idx = 1 </a:t>
            </a:r>
          </a:p>
          <a:p>
            <a:pPr lvl="0" algn="just">
              <a:lnSpc>
                <a:spcPct val="173991"/>
              </a:lnSpc>
            </a:pPr>
            <a:endParaRPr lang="en-US" sz="3200">
              <a:solidFill>
                <a:srgbClr val="072E62"/>
              </a:solidFill>
              <a:latin typeface="Roboto Condensed"/>
              <a:ea typeface="Roboto Condensed"/>
              <a:cs typeface="Roboto Condensed"/>
              <a:sym typeface="Roboto Condensed"/>
            </a:endParaRPr>
          </a:p>
          <a:p>
            <a:pPr lvl="0" algn="just">
              <a:lnSpc>
                <a:spcPct val="173991"/>
              </a:lnSpc>
            </a:pPr>
            <a:r>
              <a:rPr lang="en-US" sz="3200">
                <a:solidFill>
                  <a:srgbClr val="072E62"/>
                </a:solidFill>
                <a:latin typeface="Roboto Condensed"/>
                <a:ea typeface="Roboto Condensed"/>
                <a:cs typeface="Roboto Condensed"/>
                <a:sym typeface="Roboto Condensed"/>
              </a:rPr>
              <a:t>Misalkan nilai yang dicari adalah: x = 15 </a:t>
            </a:r>
          </a:p>
          <a:p>
            <a:pPr lvl="0" algn="just">
              <a:lnSpc>
                <a:spcPct val="173991"/>
              </a:lnSpc>
            </a:pPr>
            <a:r>
              <a:rPr lang="en-US" sz="3200">
                <a:solidFill>
                  <a:srgbClr val="072E62"/>
                </a:solidFill>
                <a:latin typeface="Roboto Condensed"/>
                <a:ea typeface="Roboto Condensed"/>
                <a:cs typeface="Roboto Condensed"/>
                <a:sym typeface="Roboto Condensed"/>
              </a:rPr>
              <a:t>Elemen yang dibandingkan (berturut-turut): 13, 16, 14, 21, 76, 21 (tidak ditemukan!) </a:t>
            </a:r>
          </a:p>
          <a:p>
            <a:pPr lvl="0" algn="just">
              <a:lnSpc>
                <a:spcPct val="173991"/>
              </a:lnSpc>
            </a:pPr>
            <a:r>
              <a:rPr lang="en-US" sz="3200">
                <a:solidFill>
                  <a:srgbClr val="072E62"/>
                </a:solidFill>
                <a:latin typeface="Roboto Condensed"/>
                <a:ea typeface="Roboto Condensed"/>
                <a:cs typeface="Roboto Condensed"/>
                <a:sym typeface="Roboto Condensed"/>
              </a:rPr>
              <a:t>Indeks larik yang dikembalikan: ldx = -1 </a:t>
            </a:r>
          </a:p>
        </p:txBody>
      </p:sp>
      <p:pic>
        <p:nvPicPr>
          <p:cNvPr id="14" name="Picture 13">
            <a:extLst>
              <a:ext uri="{FF2B5EF4-FFF2-40B4-BE49-F238E27FC236}">
                <a16:creationId xmlns:a16="http://schemas.microsoft.com/office/drawing/2014/main" id="{4F9E9BE7-7769-4EAC-9EA6-81C57F6879F9}"/>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B2D7439A-61BD-4844-A31F-FCC41A4A693D}"/>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410489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7" y="3088919"/>
            <a:ext cx="5122199" cy="4394473"/>
          </a:xfrm>
          <a:prstGeom prst="rect">
            <a:avLst/>
          </a:prstGeom>
          <a:noFill/>
          <a:ln>
            <a:noFill/>
          </a:ln>
        </p:spPr>
        <p:txBody>
          <a:bodyPr spcFirstLastPara="1" wrap="square" lIns="0" tIns="0" rIns="0" bIns="0" anchor="t" anchorCtr="0">
            <a:spAutoFit/>
          </a:bodyPr>
          <a:lstStyle/>
          <a:p>
            <a:pPr lvl="0" algn="ctr">
              <a:lnSpc>
                <a:spcPct val="140005"/>
              </a:lnSpc>
            </a:pPr>
            <a:r>
              <a:rPr lang="it-IT" sz="6799" b="1">
                <a:solidFill>
                  <a:srgbClr val="072E62"/>
                </a:solidFill>
                <a:latin typeface="Roboto Condensed"/>
                <a:ea typeface="Roboto Condensed"/>
                <a:cs typeface="Roboto Condensed"/>
                <a:sym typeface="Roboto Condensed"/>
              </a:rPr>
              <a:t>ALGORITMA PENGURUTAN PADA ARRAY</a:t>
            </a:r>
          </a:p>
        </p:txBody>
      </p:sp>
      <p:sp>
        <p:nvSpPr>
          <p:cNvPr id="262" name="Google Shape;262;p9"/>
          <p:cNvSpPr txBox="1"/>
          <p:nvPr/>
        </p:nvSpPr>
        <p:spPr>
          <a:xfrm>
            <a:off x="9144000" y="945402"/>
            <a:ext cx="8411597" cy="818185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Masalah pengurutan rnerupakan persoalan yang menarik, karena terdapat puluhan algoritma pengurutan yang pernah dikemukakan orang. Tidak semua algoritma pengurutan akan dibahas di dalam bab ini, hanya beberapa pengurutan sederhana yang akan dijelaskan. </a:t>
            </a:r>
          </a:p>
          <a:p>
            <a:pPr lvl="0" algn="just">
              <a:lnSpc>
                <a:spcPct val="173991"/>
              </a:lnSpc>
            </a:pPr>
            <a:r>
              <a:rPr lang="en-US" sz="3395">
                <a:solidFill>
                  <a:srgbClr val="FFFFFF"/>
                </a:solidFill>
                <a:latin typeface="Roboto Condensed"/>
                <a:ea typeface="Roboto Condensed"/>
                <a:cs typeface="Roboto Condensed"/>
                <a:sym typeface="Roboto Condensed"/>
              </a:rPr>
              <a:t>Pengurutan (sorting) adalah proses mengatur sekumpulan objek menurut urutan atau susunan tertentu (Nicklaus Wirth, 1976). </a:t>
            </a:r>
          </a:p>
        </p:txBody>
      </p:sp>
      <p:pic>
        <p:nvPicPr>
          <p:cNvPr id="18" name="Picture 17">
            <a:extLst>
              <a:ext uri="{FF2B5EF4-FFF2-40B4-BE49-F238E27FC236}">
                <a16:creationId xmlns:a16="http://schemas.microsoft.com/office/drawing/2014/main" id="{A8A70621-B4F1-4917-A67C-10A9974471DE}"/>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1AE557DA-59B6-4FBA-ABEC-1C11AEACA501}"/>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80112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041363" cy="272728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Masalah pengurutan dapat ditulis sebagai berikut:</a:t>
            </a:r>
          </a:p>
          <a:p>
            <a:pPr lvl="0" algn="just">
              <a:lnSpc>
                <a:spcPct val="173991"/>
              </a:lnSpc>
            </a:pPr>
            <a:r>
              <a:rPr lang="en-US" sz="3395">
                <a:solidFill>
                  <a:srgbClr val="072E62"/>
                </a:solidFill>
                <a:latin typeface="Roboto Condensed"/>
                <a:ea typeface="Roboto Condensed"/>
                <a:cs typeface="Roboto Condensed"/>
                <a:sym typeface="Roboto Condensed"/>
              </a:rPr>
              <a:t>Diberikan larik L dengan n elemen yang sudah terdefinisi elemen-elemennya. Urutan Iarik tersebut sehingga tersusun secara menaik (ascending): </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ALGORITMA PENGURUTAN PADA ARRAY</a:t>
            </a:r>
          </a:p>
        </p:txBody>
      </p:sp>
      <p:sp>
        <p:nvSpPr>
          <p:cNvPr id="366" name="Google Shape;366;p15"/>
          <p:cNvSpPr txBox="1"/>
          <p:nvPr/>
        </p:nvSpPr>
        <p:spPr>
          <a:xfrm>
            <a:off x="602290" y="5606487"/>
            <a:ext cx="1133433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L[1] ≤ L[2] ≤ L[3] ≤ ... ≤ L[n]  </a:t>
            </a:r>
          </a:p>
          <a:p>
            <a:pPr lvl="0" algn="just">
              <a:lnSpc>
                <a:spcPct val="173991"/>
              </a:lnSpc>
            </a:pPr>
            <a:r>
              <a:rPr lang="en-US" sz="3395">
                <a:solidFill>
                  <a:srgbClr val="072E62"/>
                </a:solidFill>
                <a:latin typeface="Roboto Condensed"/>
                <a:ea typeface="Roboto Condensed"/>
                <a:cs typeface="Roboto Condensed"/>
                <a:sym typeface="Roboto Condensed"/>
              </a:rPr>
              <a:t>atau secara menurun (descending): </a:t>
            </a:r>
          </a:p>
          <a:p>
            <a:pPr lvl="0" algn="just">
              <a:lnSpc>
                <a:spcPct val="173991"/>
              </a:lnSpc>
            </a:pPr>
            <a:r>
              <a:rPr lang="en-US" sz="3395">
                <a:solidFill>
                  <a:srgbClr val="072E62"/>
                </a:solidFill>
                <a:latin typeface="Roboto Condensed"/>
                <a:ea typeface="Roboto Condensed"/>
                <a:cs typeface="Roboto Condensed"/>
                <a:sym typeface="Roboto Condensed"/>
              </a:rPr>
              <a:t>L[1] ≥ L[2] ≥ L[3] ≥ ... ≥ L[n]  </a:t>
            </a:r>
          </a:p>
          <a:p>
            <a:pPr lvl="0" algn="just">
              <a:lnSpc>
                <a:spcPct val="173991"/>
              </a:lnSpc>
            </a:pPr>
            <a:r>
              <a:rPr lang="en-US" sz="3395">
                <a:solidFill>
                  <a:srgbClr val="072E62"/>
                </a:solidFill>
                <a:latin typeface="Roboto Condensed"/>
                <a:ea typeface="Roboto Condensed"/>
                <a:cs typeface="Roboto Condensed"/>
                <a:sym typeface="Roboto Condensed"/>
              </a:rPr>
              <a:t>Data yang diurut dapat berupa data bertipe dasar atau tipe terstruktur (record). Jika data bertipe terstrukrur, maka harus dispesifikasikan berdasarkan field apa data tersebut diurutkan. </a:t>
            </a:r>
          </a:p>
        </p:txBody>
      </p:sp>
      <p:pic>
        <p:nvPicPr>
          <p:cNvPr id="9" name="Picture 8">
            <a:extLst>
              <a:ext uri="{FF2B5EF4-FFF2-40B4-BE49-F238E27FC236}">
                <a16:creationId xmlns:a16="http://schemas.microsoft.com/office/drawing/2014/main" id="{ACE49C5E-B176-441B-9EAA-F1755FB2C9AA}"/>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E977C056-5B63-4926-99F7-F85E1D37C175}"/>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63425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041363" cy="272728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Masalah pengurutan dapat ditulis sebagai berikut:</a:t>
            </a:r>
          </a:p>
          <a:p>
            <a:pPr lvl="0" algn="just">
              <a:lnSpc>
                <a:spcPct val="173991"/>
              </a:lnSpc>
            </a:pPr>
            <a:r>
              <a:rPr lang="en-US" sz="3395">
                <a:solidFill>
                  <a:srgbClr val="072E62"/>
                </a:solidFill>
                <a:latin typeface="Roboto Condensed"/>
                <a:ea typeface="Roboto Condensed"/>
                <a:cs typeface="Roboto Condensed"/>
                <a:sym typeface="Roboto Condensed"/>
              </a:rPr>
              <a:t>Diberikan larik L dengan n elemen yang sudah terdefinisi elemen-elemennya. Urutan Iarik tersebut sehingga tersusun secara menaik (ascending): </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ALGORITMA PENGURUTAN PADA ARRAY (2)</a:t>
            </a:r>
          </a:p>
        </p:txBody>
      </p:sp>
      <p:sp>
        <p:nvSpPr>
          <p:cNvPr id="366" name="Google Shape;366;p15"/>
          <p:cNvSpPr txBox="1"/>
          <p:nvPr/>
        </p:nvSpPr>
        <p:spPr>
          <a:xfrm>
            <a:off x="602290" y="5606487"/>
            <a:ext cx="12026315"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L[1] ≤ L[2] ≤ L[3] ≤ ... ≤ L[n]  </a:t>
            </a:r>
          </a:p>
          <a:p>
            <a:pPr lvl="0" algn="just">
              <a:lnSpc>
                <a:spcPct val="173991"/>
              </a:lnSpc>
            </a:pPr>
            <a:r>
              <a:rPr lang="en-US" sz="3395">
                <a:solidFill>
                  <a:srgbClr val="072E62"/>
                </a:solidFill>
                <a:latin typeface="Roboto Condensed"/>
                <a:ea typeface="Roboto Condensed"/>
                <a:cs typeface="Roboto Condensed"/>
                <a:sym typeface="Roboto Condensed"/>
              </a:rPr>
              <a:t>atau secara menurun (descending): </a:t>
            </a:r>
          </a:p>
          <a:p>
            <a:pPr lvl="0" algn="just">
              <a:lnSpc>
                <a:spcPct val="173991"/>
              </a:lnSpc>
            </a:pPr>
            <a:r>
              <a:rPr lang="en-US" sz="3395">
                <a:solidFill>
                  <a:srgbClr val="072E62"/>
                </a:solidFill>
                <a:latin typeface="Roboto Condensed"/>
                <a:ea typeface="Roboto Condensed"/>
                <a:cs typeface="Roboto Condensed"/>
                <a:sym typeface="Roboto Condensed"/>
              </a:rPr>
              <a:t>L[1] ≥ L[2] ≥ L[3] ≥ ... ≥ L[n]  </a:t>
            </a:r>
          </a:p>
          <a:p>
            <a:pPr lvl="0" algn="just">
              <a:lnSpc>
                <a:spcPct val="173991"/>
              </a:lnSpc>
            </a:pPr>
            <a:r>
              <a:rPr lang="en-US" sz="3395">
                <a:solidFill>
                  <a:srgbClr val="072E62"/>
                </a:solidFill>
                <a:latin typeface="Roboto Condensed"/>
                <a:ea typeface="Roboto Condensed"/>
                <a:cs typeface="Roboto Condensed"/>
                <a:sym typeface="Roboto Condensed"/>
              </a:rPr>
              <a:t>Data yang diurut dapat berupa data bertipe dasar atau tipe terstruktur (record). Jika data bertipe terstrukrur, maka harus dispesifikasikan berdasarkan field apa data tersebut diurutkan. Field yang dijadikan dasar pengurutan dikenal sebagai field kunci. </a:t>
            </a:r>
          </a:p>
        </p:txBody>
      </p:sp>
      <p:pic>
        <p:nvPicPr>
          <p:cNvPr id="9" name="Picture 8">
            <a:extLst>
              <a:ext uri="{FF2B5EF4-FFF2-40B4-BE49-F238E27FC236}">
                <a16:creationId xmlns:a16="http://schemas.microsoft.com/office/drawing/2014/main" id="{7D70C3B1-C1EB-45DE-B400-E61C637345A3}"/>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2B9541BE-7006-40A4-A306-E9CE9FBFB96C}"/>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34922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041363" cy="90909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Berikut ini diberikan beberapa contoh data yang terurut:</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ALGORITMA PENGURUTAN PADA ARRAY (3)</a:t>
            </a:r>
          </a:p>
        </p:txBody>
      </p:sp>
      <p:sp>
        <p:nvSpPr>
          <p:cNvPr id="366" name="Google Shape;366;p15"/>
          <p:cNvSpPr txBox="1"/>
          <p:nvPr/>
        </p:nvSpPr>
        <p:spPr>
          <a:xfrm>
            <a:off x="732530" y="4832430"/>
            <a:ext cx="11571025"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i.	 23, 27, 45, 67, 100, 130, 501 </a:t>
            </a:r>
          </a:p>
          <a:p>
            <a:pPr lvl="0" algn="just">
              <a:lnSpc>
                <a:spcPct val="173991"/>
              </a:lnSpc>
            </a:pPr>
            <a:r>
              <a:rPr lang="en-US" sz="3395">
                <a:solidFill>
                  <a:srgbClr val="072E62"/>
                </a:solidFill>
                <a:latin typeface="Roboto Condensed"/>
                <a:ea typeface="Roboto Condensed"/>
                <a:cs typeface="Roboto Condensed"/>
                <a:sym typeface="Roboto Condensed"/>
              </a:rPr>
              <a:t>(data bertipe integer terurut menaik)</a:t>
            </a:r>
          </a:p>
          <a:p>
            <a:pPr lvl="0" algn="just">
              <a:lnSpc>
                <a:spcPct val="173991"/>
              </a:lnSpc>
            </a:pPr>
            <a:r>
              <a:rPr lang="en-US" sz="3395">
                <a:solidFill>
                  <a:srgbClr val="072E62"/>
                </a:solidFill>
                <a:latin typeface="Roboto Condensed"/>
                <a:ea typeface="Roboto Condensed"/>
                <a:cs typeface="Roboto Condensed"/>
                <a:sym typeface="Roboto Condensed"/>
              </a:rPr>
              <a:t>ii.	50.27, 31.009, 20.3, 19.0, -5.2, -10.9</a:t>
            </a:r>
          </a:p>
          <a:p>
            <a:pPr lvl="0" algn="just">
              <a:lnSpc>
                <a:spcPct val="173991"/>
              </a:lnSpc>
            </a:pPr>
            <a:r>
              <a:rPr lang="en-US" sz="3395">
                <a:solidFill>
                  <a:srgbClr val="072E62"/>
                </a:solidFill>
                <a:latin typeface="Roboto Condensed"/>
                <a:ea typeface="Roboto Condensed"/>
                <a:cs typeface="Roboto Condensed"/>
                <a:sym typeface="Roboto Condensed"/>
              </a:rPr>
              <a:t>(data bertipe riil terurut menurun)</a:t>
            </a:r>
          </a:p>
          <a:p>
            <a:pPr lvl="0" algn="just">
              <a:lnSpc>
                <a:spcPct val="173991"/>
              </a:lnSpc>
            </a:pPr>
            <a:r>
              <a:rPr lang="en-US" sz="3395">
                <a:solidFill>
                  <a:srgbClr val="072E62"/>
                </a:solidFill>
                <a:latin typeface="Roboto Condensed"/>
                <a:ea typeface="Roboto Condensed"/>
                <a:cs typeface="Roboto Condensed"/>
                <a:sym typeface="Roboto Condensed"/>
              </a:rPr>
              <a:t>iii.	‘Amir’, ‘Badu’, ‘Budi’, ‘Dudi’, ‘Eno’, ‘Rudi’, ‘Zamzami’ </a:t>
            </a:r>
          </a:p>
          <a:p>
            <a:pPr lvl="0" algn="just">
              <a:lnSpc>
                <a:spcPct val="173991"/>
              </a:lnSpc>
            </a:pPr>
            <a:r>
              <a:rPr lang="en-US" sz="3395">
                <a:solidFill>
                  <a:srgbClr val="072E62"/>
                </a:solidFill>
                <a:latin typeface="Roboto Condensed"/>
                <a:ea typeface="Roboto Condensed"/>
                <a:cs typeface="Roboto Condensed"/>
                <a:sym typeface="Roboto Condensed"/>
              </a:rPr>
              <a:t>(data bertipe string terurut menaik)</a:t>
            </a:r>
          </a:p>
        </p:txBody>
      </p:sp>
      <p:pic>
        <p:nvPicPr>
          <p:cNvPr id="9" name="Picture 8">
            <a:extLst>
              <a:ext uri="{FF2B5EF4-FFF2-40B4-BE49-F238E27FC236}">
                <a16:creationId xmlns:a16="http://schemas.microsoft.com/office/drawing/2014/main" id="{38BD8BA8-7F95-47E7-9644-5640F48E4370}"/>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084CD801-F29C-40CF-8CAC-66423A62E73E}"/>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406010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041363" cy="90909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Berikut ini diberikan beberapa contoh data yang terurut:</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ALGORITMA PENGURUTAN PADA ARRAY (4)</a:t>
            </a:r>
          </a:p>
        </p:txBody>
      </p:sp>
      <p:sp>
        <p:nvSpPr>
          <p:cNvPr id="366" name="Google Shape;366;p15"/>
          <p:cNvSpPr txBox="1"/>
          <p:nvPr/>
        </p:nvSpPr>
        <p:spPr>
          <a:xfrm>
            <a:off x="732530" y="4832430"/>
            <a:ext cx="11440785"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iv.	‘d’, ‘e’, ‘g’, ‘i’, ‘x’ </a:t>
            </a:r>
          </a:p>
          <a:p>
            <a:pPr lvl="0" algn="just">
              <a:lnSpc>
                <a:spcPct val="173991"/>
              </a:lnSpc>
            </a:pPr>
            <a:r>
              <a:rPr lang="en-US" sz="3395">
                <a:solidFill>
                  <a:srgbClr val="072E62"/>
                </a:solidFill>
                <a:latin typeface="Roboto Condensed"/>
                <a:ea typeface="Roboto Condensed"/>
                <a:cs typeface="Roboto Condensed"/>
                <a:sym typeface="Roboto Condensed"/>
              </a:rPr>
              <a:t>(data bertipe karakter terurut menaik)</a:t>
            </a:r>
          </a:p>
          <a:p>
            <a:pPr lvl="0" algn="just">
              <a:lnSpc>
                <a:spcPct val="173991"/>
              </a:lnSpc>
            </a:pPr>
            <a:r>
              <a:rPr lang="en-US" sz="3395">
                <a:solidFill>
                  <a:srgbClr val="072E62"/>
                </a:solidFill>
                <a:latin typeface="Roboto Condensed"/>
                <a:ea typeface="Roboto Condensed"/>
                <a:cs typeface="Roboto Condensed"/>
                <a:sym typeface="Roboto Condensed"/>
              </a:rPr>
              <a:t>v.	&lt;13596001, ‘Eko’, ‘A’&gt;, &lt;13596006, ‘Rizka’, ‘B’&gt;, &lt;13596007, ‘Hamdi’, ‘D’&gt;, &lt;13596010, ‘Rizal’, ‘C’&gt;, &lt;13596012, ‘Raum’, ‘B’&gt; </a:t>
            </a:r>
          </a:p>
          <a:p>
            <a:pPr lvl="0" algn="just">
              <a:lnSpc>
                <a:spcPct val="173991"/>
              </a:lnSpc>
            </a:pPr>
            <a:r>
              <a:rPr lang="en-US" sz="3395">
                <a:solidFill>
                  <a:srgbClr val="072E62"/>
                </a:solidFill>
                <a:latin typeface="Roboto Condensed"/>
                <a:ea typeface="Roboto Condensed"/>
                <a:cs typeface="Roboto Condensed"/>
                <a:sym typeface="Roboto Condensed"/>
              </a:rPr>
              <a:t>(data mahasiswa bertipe terstruktur terurut menaik berdasarkan field NIM)</a:t>
            </a:r>
          </a:p>
        </p:txBody>
      </p:sp>
      <p:pic>
        <p:nvPicPr>
          <p:cNvPr id="9" name="Picture 8">
            <a:extLst>
              <a:ext uri="{FF2B5EF4-FFF2-40B4-BE49-F238E27FC236}">
                <a16:creationId xmlns:a16="http://schemas.microsoft.com/office/drawing/2014/main" id="{A8FB41C1-46E8-4137-9073-004FF2E2F997}"/>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2D9B1F2E-348D-4C25-B0BA-2B0C61A3D704}"/>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41438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19199" y="3088919"/>
            <a:ext cx="5264935" cy="5170646"/>
          </a:xfrm>
          <a:prstGeom prst="rect">
            <a:avLst/>
          </a:prstGeom>
          <a:noFill/>
          <a:ln>
            <a:noFill/>
          </a:ln>
        </p:spPr>
        <p:txBody>
          <a:bodyPr spcFirstLastPara="1" wrap="square" lIns="0" tIns="0" rIns="0" bIns="0" anchor="t" anchorCtr="0">
            <a:spAutoFit/>
          </a:bodyPr>
          <a:lstStyle/>
          <a:p>
            <a:pPr lvl="0" algn="ctr">
              <a:lnSpc>
                <a:spcPct val="140005"/>
              </a:lnSpc>
            </a:pPr>
            <a:r>
              <a:rPr lang="it-IT" sz="6000" b="1">
                <a:solidFill>
                  <a:srgbClr val="072E62"/>
                </a:solidFill>
                <a:latin typeface="Roboto Condensed"/>
                <a:ea typeface="Roboto Condensed"/>
                <a:cs typeface="Roboto Condensed"/>
                <a:sym typeface="Roboto Condensed"/>
              </a:rPr>
              <a:t>IMPLEMENTASI ALGORITMA PENGURUTAN PADA ARRAY</a:t>
            </a:r>
          </a:p>
        </p:txBody>
      </p:sp>
      <p:sp>
        <p:nvSpPr>
          <p:cNvPr id="262" name="Google Shape;262;p9"/>
          <p:cNvSpPr txBox="1"/>
          <p:nvPr/>
        </p:nvSpPr>
        <p:spPr>
          <a:xfrm>
            <a:off x="9144000" y="3440667"/>
            <a:ext cx="8411597"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Adanya kebutuhan terhadap proses pengurutan memunculkan bermacam- macam algoritma pengurutan. Banyak algoritma pengurutan yang telah ditemukan. Hal ini menunjukkan bahwa persoalan pengurutan adalah persoalan yang kaya dengan solusi algoritmik.</a:t>
            </a:r>
          </a:p>
        </p:txBody>
      </p:sp>
      <p:pic>
        <p:nvPicPr>
          <p:cNvPr id="18" name="Picture 17">
            <a:extLst>
              <a:ext uri="{FF2B5EF4-FFF2-40B4-BE49-F238E27FC236}">
                <a16:creationId xmlns:a16="http://schemas.microsoft.com/office/drawing/2014/main" id="{8D60C78A-D542-4CB9-8A5C-0C2F2CBB8235}"/>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394BC835-9320-4864-91B6-CDFE9BE90D66}"/>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069902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6107019" y="0"/>
            <a:ext cx="26896310" cy="26896310"/>
          </a:xfrm>
          <a:prstGeom prst="rect">
            <a:avLst/>
          </a:prstGeom>
          <a:noFill/>
          <a:ln>
            <a:noFill/>
          </a:ln>
        </p:spPr>
      </p:pic>
      <p:pic>
        <p:nvPicPr>
          <p:cNvPr id="99" name="Google Shape;99;p2"/>
          <p:cNvPicPr preferRelativeResize="0"/>
          <p:nvPr/>
        </p:nvPicPr>
        <p:blipFill rotWithShape="1">
          <a:blip r:embed="rId3">
            <a:alphaModFix/>
          </a:blip>
          <a:srcRect/>
          <a:stretch/>
        </p:blipFill>
        <p:spPr>
          <a:xfrm>
            <a:off x="-16652591" y="-9277176"/>
            <a:ext cx="26896310" cy="26896310"/>
          </a:xfrm>
          <a:prstGeom prst="rect">
            <a:avLst/>
          </a:prstGeom>
          <a:noFill/>
          <a:ln>
            <a:noFill/>
          </a:ln>
        </p:spPr>
      </p:pic>
      <p:pic>
        <p:nvPicPr>
          <p:cNvPr id="100" name="Google Shape;100;p2"/>
          <p:cNvPicPr preferRelativeResize="0"/>
          <p:nvPr/>
        </p:nvPicPr>
        <p:blipFill rotWithShape="1">
          <a:blip r:embed="rId4">
            <a:alphaModFix/>
          </a:blip>
          <a:srcRect/>
          <a:stretch/>
        </p:blipFill>
        <p:spPr>
          <a:xfrm rot="7980573" flipH="1">
            <a:off x="-4663380" y="312021"/>
            <a:ext cx="15346502" cy="5573730"/>
          </a:xfrm>
          <a:prstGeom prst="rect">
            <a:avLst/>
          </a:prstGeom>
          <a:noFill/>
          <a:ln>
            <a:noFill/>
          </a:ln>
        </p:spPr>
      </p:pic>
      <p:grpSp>
        <p:nvGrpSpPr>
          <p:cNvPr id="104" name="Google Shape;104;p2"/>
          <p:cNvGrpSpPr/>
          <p:nvPr/>
        </p:nvGrpSpPr>
        <p:grpSpPr>
          <a:xfrm>
            <a:off x="2975212" y="2638031"/>
            <a:ext cx="6168788" cy="2490399"/>
            <a:chOff x="0" y="-38100"/>
            <a:chExt cx="2521016" cy="850900"/>
          </a:xfrm>
        </p:grpSpPr>
        <p:sp>
          <p:nvSpPr>
            <p:cNvPr id="105" name="Google Shape;105;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2"/>
          <p:cNvGrpSpPr/>
          <p:nvPr/>
        </p:nvGrpSpPr>
        <p:grpSpPr>
          <a:xfrm>
            <a:off x="2977528" y="4094348"/>
            <a:ext cx="6166472" cy="2933337"/>
            <a:chOff x="0" y="-38100"/>
            <a:chExt cx="2521016" cy="850900"/>
          </a:xfrm>
        </p:grpSpPr>
        <p:sp>
          <p:nvSpPr>
            <p:cNvPr id="111" name="Google Shape;111;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2972897" y="5721706"/>
            <a:ext cx="6173421" cy="2345055"/>
            <a:chOff x="0" y="-38100"/>
            <a:chExt cx="2521016" cy="850900"/>
          </a:xfrm>
        </p:grpSpPr>
        <p:sp>
          <p:nvSpPr>
            <p:cNvPr id="117" name="Google Shape;117;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 name="Google Shape;123;p2"/>
          <p:cNvSpPr txBox="1"/>
          <p:nvPr/>
        </p:nvSpPr>
        <p:spPr>
          <a:xfrm>
            <a:off x="9019039" y="29304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01</a:t>
            </a:r>
            <a:endParaRPr>
              <a:solidFill>
                <a:schemeClr val="bg1"/>
              </a:solidFill>
            </a:endParaRPr>
          </a:p>
        </p:txBody>
      </p:sp>
      <p:sp>
        <p:nvSpPr>
          <p:cNvPr id="125" name="Google Shape;125;p2"/>
          <p:cNvSpPr txBox="1"/>
          <p:nvPr/>
        </p:nvSpPr>
        <p:spPr>
          <a:xfrm>
            <a:off x="9058109" y="4522709"/>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02</a:t>
            </a:r>
            <a:endParaRPr>
              <a:solidFill>
                <a:schemeClr val="bg1"/>
              </a:solidFill>
            </a:endParaRPr>
          </a:p>
        </p:txBody>
      </p:sp>
      <p:sp>
        <p:nvSpPr>
          <p:cNvPr id="127" name="Google Shape;127;p2"/>
          <p:cNvSpPr txBox="1"/>
          <p:nvPr/>
        </p:nvSpPr>
        <p:spPr>
          <a:xfrm>
            <a:off x="9019039" y="595974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03</a:t>
            </a:r>
            <a:endParaRPr>
              <a:solidFill>
                <a:schemeClr val="bg1"/>
              </a:solidFill>
            </a:endParaRPr>
          </a:p>
        </p:txBody>
      </p:sp>
      <p:grpSp>
        <p:nvGrpSpPr>
          <p:cNvPr id="129" name="Google Shape;129;p2"/>
          <p:cNvGrpSpPr/>
          <p:nvPr/>
        </p:nvGrpSpPr>
        <p:grpSpPr>
          <a:xfrm>
            <a:off x="2975212" y="7158590"/>
            <a:ext cx="6166472" cy="2224633"/>
            <a:chOff x="0" y="-38100"/>
            <a:chExt cx="2521016" cy="850900"/>
          </a:xfrm>
        </p:grpSpPr>
        <p:sp>
          <p:nvSpPr>
            <p:cNvPr id="130" name="Google Shape;130;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2"/>
          <p:cNvSpPr txBox="1"/>
          <p:nvPr/>
        </p:nvSpPr>
        <p:spPr>
          <a:xfrm>
            <a:off x="9058109" y="73842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04</a:t>
            </a:r>
            <a:endParaRPr>
              <a:solidFill>
                <a:schemeClr val="bg1"/>
              </a:solidFill>
            </a:endParaRPr>
          </a:p>
        </p:txBody>
      </p:sp>
      <p:grpSp>
        <p:nvGrpSpPr>
          <p:cNvPr id="133" name="Google Shape;133;p2"/>
          <p:cNvGrpSpPr/>
          <p:nvPr/>
        </p:nvGrpSpPr>
        <p:grpSpPr>
          <a:xfrm>
            <a:off x="9362771" y="202308"/>
            <a:ext cx="10439484" cy="2060143"/>
            <a:chOff x="0" y="-38100"/>
            <a:chExt cx="4311814" cy="850900"/>
          </a:xfrm>
        </p:grpSpPr>
        <p:sp>
          <p:nvSpPr>
            <p:cNvPr id="134" name="Google Shape;134;p2"/>
            <p:cNvSpPr/>
            <p:nvPr/>
          </p:nvSpPr>
          <p:spPr>
            <a:xfrm>
              <a:off x="0" y="0"/>
              <a:ext cx="4311814" cy="635971"/>
            </a:xfrm>
            <a:custGeom>
              <a:avLst/>
              <a:gdLst/>
              <a:ahLst/>
              <a:cxnLst/>
              <a:rect l="l" t="t" r="r" b="b"/>
              <a:pathLst>
                <a:path w="4311814" h="635971" extrusionOk="0">
                  <a:moveTo>
                    <a:pt x="74160" y="0"/>
                  </a:moveTo>
                  <a:lnTo>
                    <a:pt x="4237654" y="0"/>
                  </a:lnTo>
                  <a:cubicBezTo>
                    <a:pt x="4278611" y="0"/>
                    <a:pt x="4311814" y="33203"/>
                    <a:pt x="4311814" y="74160"/>
                  </a:cubicBezTo>
                  <a:lnTo>
                    <a:pt x="4311814" y="561811"/>
                  </a:lnTo>
                  <a:cubicBezTo>
                    <a:pt x="4311814" y="602768"/>
                    <a:pt x="4278611" y="635971"/>
                    <a:pt x="4237654" y="635971"/>
                  </a:cubicBezTo>
                  <a:lnTo>
                    <a:pt x="74160" y="635971"/>
                  </a:lnTo>
                  <a:cubicBezTo>
                    <a:pt x="33203" y="635971"/>
                    <a:pt x="0" y="602768"/>
                    <a:pt x="0" y="561811"/>
                  </a:cubicBezTo>
                  <a:lnTo>
                    <a:pt x="0" y="74160"/>
                  </a:lnTo>
                  <a:cubicBezTo>
                    <a:pt x="0" y="33203"/>
                    <a:pt x="33203" y="0"/>
                    <a:pt x="74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6" name="Google Shape;136;p2"/>
          <p:cNvSpPr txBox="1"/>
          <p:nvPr/>
        </p:nvSpPr>
        <p:spPr>
          <a:xfrm>
            <a:off x="9826593" y="458913"/>
            <a:ext cx="7746727" cy="113728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1" i="0" u="none" strike="noStrike" cap="none">
                <a:solidFill>
                  <a:srgbClr val="072E62"/>
                </a:solidFill>
                <a:latin typeface="Roboto Condensed"/>
                <a:ea typeface="Roboto Condensed"/>
                <a:cs typeface="Roboto Condensed"/>
                <a:sym typeface="Roboto Condensed"/>
              </a:rPr>
              <a:t>TABLE OF CONTENT</a:t>
            </a:r>
            <a:endParaRPr/>
          </a:p>
        </p:txBody>
      </p:sp>
      <p:sp>
        <p:nvSpPr>
          <p:cNvPr id="137" name="Google Shape;137;p2"/>
          <p:cNvSpPr txBox="1"/>
          <p:nvPr/>
        </p:nvSpPr>
        <p:spPr>
          <a:xfrm>
            <a:off x="3513336" y="2977337"/>
            <a:ext cx="4920412" cy="689420"/>
          </a:xfrm>
          <a:prstGeom prst="rect">
            <a:avLst/>
          </a:prstGeom>
          <a:noFill/>
          <a:ln>
            <a:noFill/>
          </a:ln>
        </p:spPr>
        <p:txBody>
          <a:bodyPr spcFirstLastPara="1" wrap="square" lIns="0" tIns="0" rIns="0" bIns="0" anchor="t" anchorCtr="0">
            <a:spAutoFit/>
          </a:bodyPr>
          <a:lstStyle/>
          <a:p>
            <a:pPr lvl="0">
              <a:lnSpc>
                <a:spcPct val="140000"/>
              </a:lnSpc>
            </a:pPr>
            <a:r>
              <a:rPr lang="en-US" sz="3200">
                <a:solidFill>
                  <a:srgbClr val="072E62"/>
                </a:solidFill>
                <a:latin typeface="Roboto Condensed"/>
                <a:ea typeface="Roboto Condensed"/>
                <a:cs typeface="Roboto Condensed"/>
                <a:sym typeface="Roboto Condensed"/>
              </a:rPr>
              <a:t>Pendahuluan</a:t>
            </a:r>
            <a:endParaRPr/>
          </a:p>
        </p:txBody>
      </p:sp>
      <p:sp>
        <p:nvSpPr>
          <p:cNvPr id="138" name="Google Shape;138;p2"/>
          <p:cNvSpPr txBox="1"/>
          <p:nvPr/>
        </p:nvSpPr>
        <p:spPr>
          <a:xfrm>
            <a:off x="3513336" y="4645250"/>
            <a:ext cx="5440900" cy="492443"/>
          </a:xfrm>
          <a:prstGeom prst="rect">
            <a:avLst/>
          </a:prstGeom>
          <a:noFill/>
          <a:ln>
            <a:noFill/>
          </a:ln>
        </p:spPr>
        <p:txBody>
          <a:bodyPr spcFirstLastPara="1" wrap="square" lIns="0" tIns="0" rIns="0" bIns="0" anchor="t" anchorCtr="0">
            <a:spAutoFit/>
          </a:bodyPr>
          <a:lstStyle/>
          <a:p>
            <a:pPr lvl="0"/>
            <a:r>
              <a:rPr lang="pt-BR" sz="3200">
                <a:solidFill>
                  <a:srgbClr val="072E62"/>
                </a:solidFill>
                <a:latin typeface="Roboto Condensed"/>
                <a:ea typeface="Roboto Condensed"/>
                <a:cs typeface="Roboto Condensed"/>
                <a:sym typeface="Roboto Condensed"/>
              </a:rPr>
              <a:t>Algoritma Pencarian pada Array</a:t>
            </a:r>
            <a:endParaRPr/>
          </a:p>
        </p:txBody>
      </p:sp>
      <p:sp>
        <p:nvSpPr>
          <p:cNvPr id="139" name="Google Shape;139;p2"/>
          <p:cNvSpPr txBox="1"/>
          <p:nvPr/>
        </p:nvSpPr>
        <p:spPr>
          <a:xfrm>
            <a:off x="3513335" y="5925975"/>
            <a:ext cx="5444780" cy="984885"/>
          </a:xfrm>
          <a:prstGeom prst="rect">
            <a:avLst/>
          </a:prstGeom>
          <a:noFill/>
          <a:ln>
            <a:noFill/>
          </a:ln>
        </p:spPr>
        <p:txBody>
          <a:bodyPr spcFirstLastPara="1" wrap="square" lIns="0" tIns="0" rIns="0" bIns="0" anchor="t" anchorCtr="0">
            <a:spAutoFit/>
          </a:bodyPr>
          <a:lstStyle/>
          <a:p>
            <a:pPr lvl="0"/>
            <a:r>
              <a:rPr lang="en-US" sz="3200">
                <a:solidFill>
                  <a:srgbClr val="072E62"/>
                </a:solidFill>
                <a:latin typeface="Roboto Condensed"/>
                <a:ea typeface="Roboto Condensed"/>
                <a:cs typeface="Roboto Condensed"/>
                <a:sym typeface="Roboto Condensed"/>
              </a:rPr>
              <a:t>Implementasi Algoritma Pencarian pada Array</a:t>
            </a:r>
            <a:endParaRPr/>
          </a:p>
        </p:txBody>
      </p:sp>
      <p:sp>
        <p:nvSpPr>
          <p:cNvPr id="140" name="Google Shape;140;p2"/>
          <p:cNvSpPr txBox="1"/>
          <p:nvPr/>
        </p:nvSpPr>
        <p:spPr>
          <a:xfrm>
            <a:off x="3513335" y="7503102"/>
            <a:ext cx="5630664" cy="492443"/>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Algoritma Pencarian Beruntun</a:t>
            </a:r>
            <a:endParaRPr/>
          </a:p>
        </p:txBody>
      </p:sp>
      <p:grpSp>
        <p:nvGrpSpPr>
          <p:cNvPr id="94" name="Google Shape;104;p2">
            <a:extLst>
              <a:ext uri="{FF2B5EF4-FFF2-40B4-BE49-F238E27FC236}">
                <a16:creationId xmlns:a16="http://schemas.microsoft.com/office/drawing/2014/main" id="{0FD08676-311F-4160-9E61-CE6DD2909944}"/>
              </a:ext>
            </a:extLst>
          </p:cNvPr>
          <p:cNvGrpSpPr/>
          <p:nvPr/>
        </p:nvGrpSpPr>
        <p:grpSpPr>
          <a:xfrm>
            <a:off x="10284134" y="2638031"/>
            <a:ext cx="6168788" cy="2490399"/>
            <a:chOff x="0" y="-38100"/>
            <a:chExt cx="2521016" cy="850900"/>
          </a:xfrm>
        </p:grpSpPr>
        <p:sp>
          <p:nvSpPr>
            <p:cNvPr id="95" name="Google Shape;105;p2">
              <a:extLst>
                <a:ext uri="{FF2B5EF4-FFF2-40B4-BE49-F238E27FC236}">
                  <a16:creationId xmlns:a16="http://schemas.microsoft.com/office/drawing/2014/main" id="{1AAF3E6F-A28C-486D-A5F0-A14E5E94DAA3}"/>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p2">
              <a:extLst>
                <a:ext uri="{FF2B5EF4-FFF2-40B4-BE49-F238E27FC236}">
                  <a16:creationId xmlns:a16="http://schemas.microsoft.com/office/drawing/2014/main" id="{9977F360-27A9-4E5B-9E14-9704A50D0AC2}"/>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110;p2">
            <a:extLst>
              <a:ext uri="{FF2B5EF4-FFF2-40B4-BE49-F238E27FC236}">
                <a16:creationId xmlns:a16="http://schemas.microsoft.com/office/drawing/2014/main" id="{4337E9DC-B31D-414D-9085-6128C94B4982}"/>
              </a:ext>
            </a:extLst>
          </p:cNvPr>
          <p:cNvGrpSpPr/>
          <p:nvPr/>
        </p:nvGrpSpPr>
        <p:grpSpPr>
          <a:xfrm>
            <a:off x="10286450" y="4094348"/>
            <a:ext cx="6166472" cy="2933337"/>
            <a:chOff x="0" y="-38100"/>
            <a:chExt cx="2521016" cy="850900"/>
          </a:xfrm>
        </p:grpSpPr>
        <p:sp>
          <p:nvSpPr>
            <p:cNvPr id="145" name="Google Shape;111;p2">
              <a:extLst>
                <a:ext uri="{FF2B5EF4-FFF2-40B4-BE49-F238E27FC236}">
                  <a16:creationId xmlns:a16="http://schemas.microsoft.com/office/drawing/2014/main" id="{BEAB00B6-E2FA-4A29-AD42-0C9D3409BBF5}"/>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2;p2">
              <a:extLst>
                <a:ext uri="{FF2B5EF4-FFF2-40B4-BE49-F238E27FC236}">
                  <a16:creationId xmlns:a16="http://schemas.microsoft.com/office/drawing/2014/main" id="{A59B2C91-A869-47D4-BF46-11EDC2600AEE}"/>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7" name="Google Shape;116;p2">
            <a:extLst>
              <a:ext uri="{FF2B5EF4-FFF2-40B4-BE49-F238E27FC236}">
                <a16:creationId xmlns:a16="http://schemas.microsoft.com/office/drawing/2014/main" id="{CA50D21E-E1D2-40A3-AE14-7892AA228195}"/>
              </a:ext>
            </a:extLst>
          </p:cNvPr>
          <p:cNvGrpSpPr/>
          <p:nvPr/>
        </p:nvGrpSpPr>
        <p:grpSpPr>
          <a:xfrm>
            <a:off x="10281819" y="5721706"/>
            <a:ext cx="6173421" cy="2345055"/>
            <a:chOff x="0" y="-38100"/>
            <a:chExt cx="2521016" cy="850900"/>
          </a:xfrm>
        </p:grpSpPr>
        <p:sp>
          <p:nvSpPr>
            <p:cNvPr id="148" name="Google Shape;117;p2">
              <a:extLst>
                <a:ext uri="{FF2B5EF4-FFF2-40B4-BE49-F238E27FC236}">
                  <a16:creationId xmlns:a16="http://schemas.microsoft.com/office/drawing/2014/main" id="{45516EF4-9386-412E-B995-706B960CF400}"/>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p2">
              <a:extLst>
                <a:ext uri="{FF2B5EF4-FFF2-40B4-BE49-F238E27FC236}">
                  <a16:creationId xmlns:a16="http://schemas.microsoft.com/office/drawing/2014/main" id="{19EC8228-5CED-45E3-AD16-C2511675E5D3}"/>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0" name="Google Shape;123;p2">
            <a:extLst>
              <a:ext uri="{FF2B5EF4-FFF2-40B4-BE49-F238E27FC236}">
                <a16:creationId xmlns:a16="http://schemas.microsoft.com/office/drawing/2014/main" id="{D7A40208-5FE1-4A09-86E9-E3B5159DD938}"/>
              </a:ext>
            </a:extLst>
          </p:cNvPr>
          <p:cNvSpPr txBox="1"/>
          <p:nvPr/>
        </p:nvSpPr>
        <p:spPr>
          <a:xfrm>
            <a:off x="16327961" y="29304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06</a:t>
            </a:r>
            <a:endParaRPr>
              <a:solidFill>
                <a:schemeClr val="bg1"/>
              </a:solidFill>
            </a:endParaRPr>
          </a:p>
        </p:txBody>
      </p:sp>
      <p:sp>
        <p:nvSpPr>
          <p:cNvPr id="151" name="Google Shape;125;p2">
            <a:extLst>
              <a:ext uri="{FF2B5EF4-FFF2-40B4-BE49-F238E27FC236}">
                <a16:creationId xmlns:a16="http://schemas.microsoft.com/office/drawing/2014/main" id="{3EF703EE-768D-4C21-B8AA-0EDFA2C736E3}"/>
              </a:ext>
            </a:extLst>
          </p:cNvPr>
          <p:cNvSpPr txBox="1"/>
          <p:nvPr/>
        </p:nvSpPr>
        <p:spPr>
          <a:xfrm>
            <a:off x="16367031" y="4522709"/>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07</a:t>
            </a:r>
            <a:endParaRPr>
              <a:solidFill>
                <a:schemeClr val="bg1"/>
              </a:solidFill>
            </a:endParaRPr>
          </a:p>
        </p:txBody>
      </p:sp>
      <p:sp>
        <p:nvSpPr>
          <p:cNvPr id="152" name="Google Shape;127;p2">
            <a:extLst>
              <a:ext uri="{FF2B5EF4-FFF2-40B4-BE49-F238E27FC236}">
                <a16:creationId xmlns:a16="http://schemas.microsoft.com/office/drawing/2014/main" id="{6326D10D-FA5A-4A25-AFCC-9963B9BE3D83}"/>
              </a:ext>
            </a:extLst>
          </p:cNvPr>
          <p:cNvSpPr txBox="1"/>
          <p:nvPr/>
        </p:nvSpPr>
        <p:spPr>
          <a:xfrm>
            <a:off x="16327961" y="595974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08</a:t>
            </a:r>
          </a:p>
        </p:txBody>
      </p:sp>
      <p:grpSp>
        <p:nvGrpSpPr>
          <p:cNvPr id="153" name="Google Shape;129;p2">
            <a:extLst>
              <a:ext uri="{FF2B5EF4-FFF2-40B4-BE49-F238E27FC236}">
                <a16:creationId xmlns:a16="http://schemas.microsoft.com/office/drawing/2014/main" id="{1476B04F-F6AD-4E88-8C30-C939B616D6D4}"/>
              </a:ext>
            </a:extLst>
          </p:cNvPr>
          <p:cNvGrpSpPr/>
          <p:nvPr/>
        </p:nvGrpSpPr>
        <p:grpSpPr>
          <a:xfrm>
            <a:off x="10284134" y="7158590"/>
            <a:ext cx="6166472" cy="2224633"/>
            <a:chOff x="0" y="-38100"/>
            <a:chExt cx="2521016" cy="850900"/>
          </a:xfrm>
        </p:grpSpPr>
        <p:sp>
          <p:nvSpPr>
            <p:cNvPr id="154" name="Google Shape;130;p2">
              <a:extLst>
                <a:ext uri="{FF2B5EF4-FFF2-40B4-BE49-F238E27FC236}">
                  <a16:creationId xmlns:a16="http://schemas.microsoft.com/office/drawing/2014/main" id="{B37CD683-A95D-4197-9A09-CE0127AA9C1D}"/>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31;p2">
              <a:extLst>
                <a:ext uri="{FF2B5EF4-FFF2-40B4-BE49-F238E27FC236}">
                  <a16:creationId xmlns:a16="http://schemas.microsoft.com/office/drawing/2014/main" id="{71A7BB56-17FF-4A2B-A3AB-8E3537ED745F}"/>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6" name="Google Shape;132;p2">
            <a:extLst>
              <a:ext uri="{FF2B5EF4-FFF2-40B4-BE49-F238E27FC236}">
                <a16:creationId xmlns:a16="http://schemas.microsoft.com/office/drawing/2014/main" id="{06B0C7EB-07DC-498F-96F2-03B779F2CD83}"/>
              </a:ext>
            </a:extLst>
          </p:cNvPr>
          <p:cNvSpPr txBox="1"/>
          <p:nvPr/>
        </p:nvSpPr>
        <p:spPr>
          <a:xfrm>
            <a:off x="16367031" y="738425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09</a:t>
            </a:r>
            <a:endParaRPr>
              <a:solidFill>
                <a:schemeClr val="bg1"/>
              </a:solidFill>
            </a:endParaRPr>
          </a:p>
        </p:txBody>
      </p:sp>
      <p:sp>
        <p:nvSpPr>
          <p:cNvPr id="157" name="Google Shape;137;p2">
            <a:extLst>
              <a:ext uri="{FF2B5EF4-FFF2-40B4-BE49-F238E27FC236}">
                <a16:creationId xmlns:a16="http://schemas.microsoft.com/office/drawing/2014/main" id="{6951CB2E-0786-4DA6-80AF-F807CF0306F6}"/>
              </a:ext>
            </a:extLst>
          </p:cNvPr>
          <p:cNvSpPr txBox="1"/>
          <p:nvPr/>
        </p:nvSpPr>
        <p:spPr>
          <a:xfrm>
            <a:off x="10814997" y="2927541"/>
            <a:ext cx="5303113" cy="984885"/>
          </a:xfrm>
          <a:prstGeom prst="rect">
            <a:avLst/>
          </a:prstGeom>
          <a:noFill/>
          <a:ln>
            <a:noFill/>
          </a:ln>
        </p:spPr>
        <p:txBody>
          <a:bodyPr spcFirstLastPara="1" wrap="square" lIns="0" tIns="0" rIns="0" bIns="0" anchor="t" anchorCtr="0">
            <a:spAutoFit/>
          </a:bodyPr>
          <a:lstStyle/>
          <a:p>
            <a:pPr lvl="0"/>
            <a:r>
              <a:rPr lang="en-US" sz="3200">
                <a:solidFill>
                  <a:srgbClr val="072E62"/>
                </a:solidFill>
                <a:latin typeface="Roboto Condensed"/>
                <a:ea typeface="Roboto Condensed"/>
                <a:cs typeface="Roboto Condensed"/>
                <a:sym typeface="Roboto Condensed"/>
              </a:rPr>
              <a:t>Implementasi Algoritma Pengurutan pada Array</a:t>
            </a:r>
            <a:endParaRPr/>
          </a:p>
        </p:txBody>
      </p:sp>
      <p:sp>
        <p:nvSpPr>
          <p:cNvPr id="158" name="Google Shape;138;p2">
            <a:extLst>
              <a:ext uri="{FF2B5EF4-FFF2-40B4-BE49-F238E27FC236}">
                <a16:creationId xmlns:a16="http://schemas.microsoft.com/office/drawing/2014/main" id="{0CE38546-AAC0-45CC-AF02-C0DAE15BD300}"/>
              </a:ext>
            </a:extLst>
          </p:cNvPr>
          <p:cNvSpPr txBox="1"/>
          <p:nvPr/>
        </p:nvSpPr>
        <p:spPr>
          <a:xfrm>
            <a:off x="10814997" y="4612175"/>
            <a:ext cx="5440900" cy="492443"/>
          </a:xfrm>
          <a:prstGeom prst="rect">
            <a:avLst/>
          </a:prstGeom>
          <a:noFill/>
          <a:ln>
            <a:noFill/>
          </a:ln>
        </p:spPr>
        <p:txBody>
          <a:bodyPr spcFirstLastPara="1" wrap="square" lIns="0" tIns="0" rIns="0" bIns="0" anchor="t" anchorCtr="0">
            <a:spAutoFit/>
          </a:bodyPr>
          <a:lstStyle/>
          <a:p>
            <a:pPr lvl="0"/>
            <a:r>
              <a:rPr lang="pt-BR" sz="3200">
                <a:solidFill>
                  <a:srgbClr val="072E62"/>
                </a:solidFill>
                <a:latin typeface="Roboto Condensed"/>
                <a:ea typeface="Roboto Condensed"/>
                <a:cs typeface="Roboto Condensed"/>
                <a:sym typeface="Roboto Condensed"/>
              </a:rPr>
              <a:t>Algoritma Bubble Sort</a:t>
            </a:r>
            <a:endParaRPr/>
          </a:p>
        </p:txBody>
      </p:sp>
      <p:sp>
        <p:nvSpPr>
          <p:cNvPr id="159" name="Google Shape;139;p2">
            <a:extLst>
              <a:ext uri="{FF2B5EF4-FFF2-40B4-BE49-F238E27FC236}">
                <a16:creationId xmlns:a16="http://schemas.microsoft.com/office/drawing/2014/main" id="{EC72598F-C52B-4B32-B87B-D008473ED9E2}"/>
              </a:ext>
            </a:extLst>
          </p:cNvPr>
          <p:cNvSpPr txBox="1"/>
          <p:nvPr/>
        </p:nvSpPr>
        <p:spPr>
          <a:xfrm>
            <a:off x="10822257" y="6024831"/>
            <a:ext cx="5444780" cy="689420"/>
          </a:xfrm>
          <a:prstGeom prst="rect">
            <a:avLst/>
          </a:prstGeom>
          <a:noFill/>
          <a:ln>
            <a:noFill/>
          </a:ln>
        </p:spPr>
        <p:txBody>
          <a:bodyPr spcFirstLastPara="1" wrap="square" lIns="0" tIns="0" rIns="0" bIns="0" anchor="t" anchorCtr="0">
            <a:spAutoFit/>
          </a:bodyPr>
          <a:lstStyle/>
          <a:p>
            <a:pPr lvl="0">
              <a:lnSpc>
                <a:spcPct val="140000"/>
              </a:lnSpc>
            </a:pPr>
            <a:r>
              <a:rPr lang="en-US" sz="3200">
                <a:solidFill>
                  <a:srgbClr val="072E62"/>
                </a:solidFill>
                <a:latin typeface="Roboto Condensed"/>
                <a:ea typeface="Roboto Condensed"/>
                <a:cs typeface="Roboto Condensed"/>
                <a:sym typeface="Roboto Condensed"/>
              </a:rPr>
              <a:t>Algoritma Selection Sort</a:t>
            </a:r>
            <a:endParaRPr/>
          </a:p>
        </p:txBody>
      </p:sp>
      <p:sp>
        <p:nvSpPr>
          <p:cNvPr id="160" name="Google Shape;140;p2">
            <a:extLst>
              <a:ext uri="{FF2B5EF4-FFF2-40B4-BE49-F238E27FC236}">
                <a16:creationId xmlns:a16="http://schemas.microsoft.com/office/drawing/2014/main" id="{ABC18C67-275B-46AF-AF13-7C02E38FF1B4}"/>
              </a:ext>
            </a:extLst>
          </p:cNvPr>
          <p:cNvSpPr txBox="1"/>
          <p:nvPr/>
        </p:nvSpPr>
        <p:spPr>
          <a:xfrm>
            <a:off x="10822257" y="7551091"/>
            <a:ext cx="5630664" cy="492443"/>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Algoritma Insertion Sort</a:t>
            </a:r>
          </a:p>
        </p:txBody>
      </p:sp>
      <p:grpSp>
        <p:nvGrpSpPr>
          <p:cNvPr id="161" name="Google Shape;129;p2">
            <a:extLst>
              <a:ext uri="{FF2B5EF4-FFF2-40B4-BE49-F238E27FC236}">
                <a16:creationId xmlns:a16="http://schemas.microsoft.com/office/drawing/2014/main" id="{AEAF58B9-90D6-432D-A1D8-15F5A964018A}"/>
              </a:ext>
            </a:extLst>
          </p:cNvPr>
          <p:cNvGrpSpPr/>
          <p:nvPr/>
        </p:nvGrpSpPr>
        <p:grpSpPr>
          <a:xfrm>
            <a:off x="2972897" y="8449297"/>
            <a:ext cx="6166472" cy="2224633"/>
            <a:chOff x="0" y="-38100"/>
            <a:chExt cx="2521016" cy="850900"/>
          </a:xfrm>
        </p:grpSpPr>
        <p:sp>
          <p:nvSpPr>
            <p:cNvPr id="162" name="Google Shape;130;p2">
              <a:extLst>
                <a:ext uri="{FF2B5EF4-FFF2-40B4-BE49-F238E27FC236}">
                  <a16:creationId xmlns:a16="http://schemas.microsoft.com/office/drawing/2014/main" id="{86A0BED4-4BEA-4915-AF65-A41281503BA2}"/>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p2">
              <a:extLst>
                <a:ext uri="{FF2B5EF4-FFF2-40B4-BE49-F238E27FC236}">
                  <a16:creationId xmlns:a16="http://schemas.microsoft.com/office/drawing/2014/main" id="{95017670-907F-42D1-95B0-67F64E7D5FCA}"/>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4" name="Google Shape;140;p2">
            <a:extLst>
              <a:ext uri="{FF2B5EF4-FFF2-40B4-BE49-F238E27FC236}">
                <a16:creationId xmlns:a16="http://schemas.microsoft.com/office/drawing/2014/main" id="{4BCF878D-8BF7-48AB-B807-A88AFB71D922}"/>
              </a:ext>
            </a:extLst>
          </p:cNvPr>
          <p:cNvSpPr txBox="1"/>
          <p:nvPr/>
        </p:nvSpPr>
        <p:spPr>
          <a:xfrm>
            <a:off x="3511020" y="8769095"/>
            <a:ext cx="5630664" cy="492443"/>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Algoritma Pengurutan pada Array</a:t>
            </a:r>
          </a:p>
        </p:txBody>
      </p:sp>
      <p:sp>
        <p:nvSpPr>
          <p:cNvPr id="165" name="Google Shape;132;p2">
            <a:extLst>
              <a:ext uri="{FF2B5EF4-FFF2-40B4-BE49-F238E27FC236}">
                <a16:creationId xmlns:a16="http://schemas.microsoft.com/office/drawing/2014/main" id="{996BFB48-E4F4-4A73-9F3F-7C494A781513}"/>
              </a:ext>
            </a:extLst>
          </p:cNvPr>
          <p:cNvSpPr txBox="1"/>
          <p:nvPr/>
        </p:nvSpPr>
        <p:spPr>
          <a:xfrm>
            <a:off x="9066682" y="8736912"/>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05</a:t>
            </a:r>
            <a:endParaRPr>
              <a:solidFill>
                <a:schemeClr val="bg1"/>
              </a:solidFill>
            </a:endParaRPr>
          </a:p>
        </p:txBody>
      </p:sp>
      <p:grpSp>
        <p:nvGrpSpPr>
          <p:cNvPr id="166" name="Google Shape;129;p2">
            <a:extLst>
              <a:ext uri="{FF2B5EF4-FFF2-40B4-BE49-F238E27FC236}">
                <a16:creationId xmlns:a16="http://schemas.microsoft.com/office/drawing/2014/main" id="{BC0375E1-F8DA-41E8-B9F6-5AAD6EF9AEF2}"/>
              </a:ext>
            </a:extLst>
          </p:cNvPr>
          <p:cNvGrpSpPr/>
          <p:nvPr/>
        </p:nvGrpSpPr>
        <p:grpSpPr>
          <a:xfrm>
            <a:off x="10281819" y="8450511"/>
            <a:ext cx="6166472" cy="2224633"/>
            <a:chOff x="0" y="-38100"/>
            <a:chExt cx="2521016" cy="850900"/>
          </a:xfrm>
        </p:grpSpPr>
        <p:sp>
          <p:nvSpPr>
            <p:cNvPr id="167" name="Google Shape;130;p2">
              <a:extLst>
                <a:ext uri="{FF2B5EF4-FFF2-40B4-BE49-F238E27FC236}">
                  <a16:creationId xmlns:a16="http://schemas.microsoft.com/office/drawing/2014/main" id="{861E6A41-9896-4711-BE2E-4299AB497314}"/>
                </a:ext>
              </a:extLst>
            </p:cNvPr>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1;p2">
              <a:extLst>
                <a:ext uri="{FF2B5EF4-FFF2-40B4-BE49-F238E27FC236}">
                  <a16:creationId xmlns:a16="http://schemas.microsoft.com/office/drawing/2014/main" id="{D6292BBC-8C20-4A81-9EFA-89D226379AAA}"/>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9" name="Google Shape;140;p2">
            <a:extLst>
              <a:ext uri="{FF2B5EF4-FFF2-40B4-BE49-F238E27FC236}">
                <a16:creationId xmlns:a16="http://schemas.microsoft.com/office/drawing/2014/main" id="{A73C61CF-FC89-411D-B341-6B3F16E55763}"/>
              </a:ext>
            </a:extLst>
          </p:cNvPr>
          <p:cNvSpPr txBox="1"/>
          <p:nvPr/>
        </p:nvSpPr>
        <p:spPr>
          <a:xfrm>
            <a:off x="10819942" y="8795023"/>
            <a:ext cx="5630664" cy="492443"/>
          </a:xfrm>
          <a:prstGeom prst="rect">
            <a:avLst/>
          </a:prstGeom>
          <a:noFill/>
          <a:ln>
            <a:noFill/>
          </a:ln>
        </p:spPr>
        <p:txBody>
          <a:bodyPr spcFirstLastPara="1" wrap="square" lIns="0" tIns="0" rIns="0" bIns="0" anchor="t" anchorCtr="0">
            <a:spAutoFit/>
          </a:bodyPr>
          <a:lstStyle/>
          <a:p>
            <a:pPr lvl="0"/>
            <a:r>
              <a:rPr lang="it-IT" sz="3200">
                <a:solidFill>
                  <a:srgbClr val="072E62"/>
                </a:solidFill>
                <a:latin typeface="Roboto Condensed"/>
                <a:ea typeface="Roboto Condensed"/>
                <a:cs typeface="Roboto Condensed"/>
                <a:sym typeface="Roboto Condensed"/>
              </a:rPr>
              <a:t>Algoritma Shell Sort</a:t>
            </a:r>
            <a:endParaRPr/>
          </a:p>
        </p:txBody>
      </p:sp>
      <p:sp>
        <p:nvSpPr>
          <p:cNvPr id="170" name="Google Shape;132;p2">
            <a:extLst>
              <a:ext uri="{FF2B5EF4-FFF2-40B4-BE49-F238E27FC236}">
                <a16:creationId xmlns:a16="http://schemas.microsoft.com/office/drawing/2014/main" id="{979B3BC1-FE4B-4CA4-9484-BF8D84938938}"/>
              </a:ext>
            </a:extLst>
          </p:cNvPr>
          <p:cNvSpPr txBox="1"/>
          <p:nvPr/>
        </p:nvSpPr>
        <p:spPr>
          <a:xfrm>
            <a:off x="16367031" y="8736911"/>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chemeClr val="bg1"/>
                </a:solidFill>
                <a:latin typeface="Alata"/>
                <a:ea typeface="Alata"/>
                <a:cs typeface="Alata"/>
                <a:sym typeface="Alata"/>
              </a:rPr>
              <a:t>10</a:t>
            </a:r>
            <a:endParaRPr>
              <a:solidFill>
                <a:schemeClr val="bg1"/>
              </a:solidFill>
            </a:endParaRPr>
          </a:p>
        </p:txBody>
      </p:sp>
      <p:pic>
        <p:nvPicPr>
          <p:cNvPr id="59" name="Picture 58">
            <a:extLst>
              <a:ext uri="{FF2B5EF4-FFF2-40B4-BE49-F238E27FC236}">
                <a16:creationId xmlns:a16="http://schemas.microsoft.com/office/drawing/2014/main" id="{4DA812C1-26AC-429B-8D8C-E8DD19FE177A}"/>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60" name="Picture 59">
            <a:extLst>
              <a:ext uri="{FF2B5EF4-FFF2-40B4-BE49-F238E27FC236}">
                <a16:creationId xmlns:a16="http://schemas.microsoft.com/office/drawing/2014/main" id="{23483FC0-DF78-4144-9950-D6AA1EB171BD}"/>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461494" cy="181819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Algoritma pengurutan yang sering ditemukan di dalam literatur-literatur komputer antara lain adalah:</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IMPLEMENTASI ALGORITMA PENGURUTAN PADA ARRAY</a:t>
            </a:r>
          </a:p>
        </p:txBody>
      </p:sp>
      <p:sp>
        <p:nvSpPr>
          <p:cNvPr id="366" name="Google Shape;366;p15"/>
          <p:cNvSpPr txBox="1"/>
          <p:nvPr/>
        </p:nvSpPr>
        <p:spPr>
          <a:xfrm>
            <a:off x="3423607" y="4085345"/>
            <a:ext cx="11440785" cy="818185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1.	Bubble Sort</a:t>
            </a:r>
          </a:p>
          <a:p>
            <a:pPr lvl="0" algn="just">
              <a:lnSpc>
                <a:spcPct val="173991"/>
              </a:lnSpc>
            </a:pPr>
            <a:r>
              <a:rPr lang="en-US" sz="3395">
                <a:solidFill>
                  <a:srgbClr val="072E62"/>
                </a:solidFill>
                <a:latin typeface="Roboto Condensed"/>
                <a:ea typeface="Roboto Condensed"/>
                <a:cs typeface="Roboto Condensed"/>
                <a:sym typeface="Roboto Condensed"/>
              </a:rPr>
              <a:t>2.	Selection Sort (Maximum Sort dan Minimum Sort)</a:t>
            </a:r>
          </a:p>
          <a:p>
            <a:pPr lvl="0" algn="just">
              <a:lnSpc>
                <a:spcPct val="173991"/>
              </a:lnSpc>
            </a:pPr>
            <a:r>
              <a:rPr lang="en-US" sz="3395">
                <a:solidFill>
                  <a:srgbClr val="072E62"/>
                </a:solidFill>
                <a:latin typeface="Roboto Condensed"/>
                <a:ea typeface="Roboto Condensed"/>
                <a:cs typeface="Roboto Condensed"/>
                <a:sym typeface="Roboto Condensed"/>
              </a:rPr>
              <a:t>3.	Insertion Sort</a:t>
            </a:r>
          </a:p>
          <a:p>
            <a:pPr lvl="0" algn="just">
              <a:lnSpc>
                <a:spcPct val="173991"/>
              </a:lnSpc>
            </a:pPr>
            <a:r>
              <a:rPr lang="en-US" sz="3395">
                <a:solidFill>
                  <a:srgbClr val="072E62"/>
                </a:solidFill>
                <a:latin typeface="Roboto Condensed"/>
                <a:ea typeface="Roboto Condensed"/>
                <a:cs typeface="Roboto Condensed"/>
                <a:sym typeface="Roboto Condensed"/>
              </a:rPr>
              <a:t>4.	Heap Sort</a:t>
            </a:r>
          </a:p>
          <a:p>
            <a:pPr lvl="0" algn="just">
              <a:lnSpc>
                <a:spcPct val="173991"/>
              </a:lnSpc>
            </a:pPr>
            <a:r>
              <a:rPr lang="en-US" sz="3395">
                <a:solidFill>
                  <a:srgbClr val="072E62"/>
                </a:solidFill>
                <a:latin typeface="Roboto Condensed"/>
                <a:ea typeface="Roboto Condensed"/>
                <a:cs typeface="Roboto Condensed"/>
                <a:sym typeface="Roboto Condensed"/>
              </a:rPr>
              <a:t>5.	Shell Sort</a:t>
            </a:r>
          </a:p>
          <a:p>
            <a:pPr lvl="0" algn="just">
              <a:lnSpc>
                <a:spcPct val="173991"/>
              </a:lnSpc>
            </a:pPr>
            <a:r>
              <a:rPr lang="en-US" sz="3395">
                <a:solidFill>
                  <a:srgbClr val="072E62"/>
                </a:solidFill>
                <a:latin typeface="Roboto Condensed"/>
                <a:ea typeface="Roboto Condensed"/>
                <a:cs typeface="Roboto Condensed"/>
                <a:sym typeface="Roboto Condensed"/>
              </a:rPr>
              <a:t>6.	Quick Sort</a:t>
            </a:r>
          </a:p>
          <a:p>
            <a:pPr lvl="0" algn="just">
              <a:lnSpc>
                <a:spcPct val="173991"/>
              </a:lnSpc>
            </a:pPr>
            <a:r>
              <a:rPr lang="en-US" sz="3395">
                <a:solidFill>
                  <a:srgbClr val="072E62"/>
                </a:solidFill>
                <a:latin typeface="Roboto Condensed"/>
                <a:ea typeface="Roboto Condensed"/>
                <a:cs typeface="Roboto Condensed"/>
                <a:sym typeface="Roboto Condensed"/>
              </a:rPr>
              <a:t>7.	MergeSort</a:t>
            </a:r>
          </a:p>
          <a:p>
            <a:pPr lvl="0" algn="just">
              <a:lnSpc>
                <a:spcPct val="173991"/>
              </a:lnSpc>
            </a:pPr>
            <a:r>
              <a:rPr lang="en-US" sz="3395">
                <a:solidFill>
                  <a:srgbClr val="072E62"/>
                </a:solidFill>
                <a:latin typeface="Roboto Condensed"/>
                <a:ea typeface="Roboto Condensed"/>
                <a:cs typeface="Roboto Condensed"/>
                <a:sym typeface="Roboto Condensed"/>
              </a:rPr>
              <a:t>8.	Radix Sort</a:t>
            </a:r>
          </a:p>
          <a:p>
            <a:pPr lvl="0" algn="just">
              <a:lnSpc>
                <a:spcPct val="173991"/>
              </a:lnSpc>
            </a:pPr>
            <a:r>
              <a:rPr lang="en-US" sz="3395">
                <a:solidFill>
                  <a:srgbClr val="072E62"/>
                </a:solidFill>
                <a:latin typeface="Roboto Condensed"/>
                <a:ea typeface="Roboto Condensed"/>
                <a:cs typeface="Roboto Condensed"/>
                <a:sym typeface="Roboto Condensed"/>
              </a:rPr>
              <a:t>9.	TreeSort </a:t>
            </a:r>
          </a:p>
        </p:txBody>
      </p:sp>
      <p:pic>
        <p:nvPicPr>
          <p:cNvPr id="9" name="Picture 8">
            <a:extLst>
              <a:ext uri="{FF2B5EF4-FFF2-40B4-BE49-F238E27FC236}">
                <a16:creationId xmlns:a16="http://schemas.microsoft.com/office/drawing/2014/main" id="{1B05607C-3697-4B52-94D5-00EBF2437A47}"/>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736AD3D6-73ED-4554-BCCB-52B9CCE76A1B}"/>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77737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5953518" y="468086"/>
            <a:ext cx="9804802" cy="2585323"/>
          </a:xfrm>
          <a:prstGeom prst="rect">
            <a:avLst/>
          </a:prstGeom>
          <a:noFill/>
          <a:ln>
            <a:noFill/>
          </a:ln>
        </p:spPr>
        <p:txBody>
          <a:bodyPr spcFirstLastPara="1" wrap="square" lIns="0" tIns="0" rIns="0" bIns="0" anchor="t" anchorCtr="0">
            <a:spAutoFit/>
          </a:bodyPr>
          <a:lstStyle/>
          <a:p>
            <a:pPr lvl="0" algn="ctr">
              <a:lnSpc>
                <a:spcPct val="140005"/>
              </a:lnSpc>
            </a:pPr>
            <a:r>
              <a:rPr lang="it-IT" sz="6000" b="1">
                <a:solidFill>
                  <a:srgbClr val="FFFFFF"/>
                </a:solidFill>
                <a:latin typeface="Roboto Condensed"/>
                <a:ea typeface="Roboto Condensed"/>
                <a:cs typeface="Roboto Condensed"/>
                <a:sym typeface="Roboto Condensed"/>
              </a:rPr>
              <a:t>IMPLEMENTASI ALGORITMA PENGURUTAN PADA ARRAY (2)</a:t>
            </a:r>
          </a:p>
        </p:txBody>
      </p:sp>
      <p:sp>
        <p:nvSpPr>
          <p:cNvPr id="217" name="Google Shape;217;p7"/>
          <p:cNvSpPr txBox="1"/>
          <p:nvPr/>
        </p:nvSpPr>
        <p:spPr>
          <a:xfrm>
            <a:off x="7454499" y="3205809"/>
            <a:ext cx="9804802"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Pada bab ini kita tidak akan membahas semua algoritma pengurutan tersebut, tetapi hanya empat buah algoritma pengurutan yang sederhana saja, yaitu: </a:t>
            </a:r>
          </a:p>
          <a:p>
            <a:pPr lvl="0" algn="just">
              <a:lnSpc>
                <a:spcPct val="173991"/>
              </a:lnSpc>
            </a:pPr>
            <a:r>
              <a:rPr lang="en-US" sz="3395">
                <a:solidFill>
                  <a:srgbClr val="FFFFFF"/>
                </a:solidFill>
                <a:latin typeface="Roboto Condensed"/>
                <a:ea typeface="Roboto Condensed"/>
                <a:cs typeface="Roboto Condensed"/>
                <a:sym typeface="Roboto Condensed"/>
              </a:rPr>
              <a:t>1.	Metode Bubble Sort (Pengurutan Apung)</a:t>
            </a:r>
          </a:p>
          <a:p>
            <a:pPr lvl="0" algn="just">
              <a:lnSpc>
                <a:spcPct val="173991"/>
              </a:lnSpc>
            </a:pPr>
            <a:r>
              <a:rPr lang="en-US" sz="3395">
                <a:solidFill>
                  <a:srgbClr val="FFFFFF"/>
                </a:solidFill>
                <a:latin typeface="Roboto Condensed"/>
                <a:ea typeface="Roboto Condensed"/>
                <a:cs typeface="Roboto Condensed"/>
                <a:sym typeface="Roboto Condensed"/>
              </a:rPr>
              <a:t>2.	Metode Selection Sort (Pengurutan Seleksi)</a:t>
            </a:r>
          </a:p>
          <a:p>
            <a:pPr lvl="0" algn="just">
              <a:lnSpc>
                <a:spcPct val="173991"/>
              </a:lnSpc>
            </a:pPr>
            <a:r>
              <a:rPr lang="en-US" sz="3395">
                <a:solidFill>
                  <a:srgbClr val="FFFFFF"/>
                </a:solidFill>
                <a:latin typeface="Roboto Condensed"/>
                <a:ea typeface="Roboto Condensed"/>
                <a:cs typeface="Roboto Condensed"/>
                <a:sym typeface="Roboto Condensed"/>
              </a:rPr>
              <a:t>3.	Metode Insertion Sort (Pengurutan Sisip)</a:t>
            </a:r>
          </a:p>
          <a:p>
            <a:pPr lvl="0" algn="just">
              <a:lnSpc>
                <a:spcPct val="173991"/>
              </a:lnSpc>
            </a:pPr>
            <a:r>
              <a:rPr lang="en-US" sz="3395">
                <a:solidFill>
                  <a:srgbClr val="FFFFFF"/>
                </a:solidFill>
                <a:latin typeface="Roboto Condensed"/>
                <a:ea typeface="Roboto Condensed"/>
                <a:cs typeface="Roboto Condensed"/>
                <a:sym typeface="Roboto Condensed"/>
              </a:rPr>
              <a:t>4.	Metode Shell Sort (Pengurutan Shell) </a:t>
            </a:r>
          </a:p>
        </p:txBody>
      </p:sp>
      <p:pic>
        <p:nvPicPr>
          <p:cNvPr id="11" name="Picture 10">
            <a:extLst>
              <a:ext uri="{FF2B5EF4-FFF2-40B4-BE49-F238E27FC236}">
                <a16:creationId xmlns:a16="http://schemas.microsoft.com/office/drawing/2014/main" id="{6B2EC59F-9F2F-414C-B85B-5927EE0B4DA8}"/>
              </a:ext>
            </a:extLst>
          </p:cNvPr>
          <p:cNvPicPr>
            <a:picLocks noChangeAspect="1"/>
          </p:cNvPicPr>
          <p:nvPr/>
        </p:nvPicPr>
        <p:blipFill>
          <a:blip r:embed="rId9"/>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71CC822F-6BE4-4B3A-8884-BEB63784DB4B}"/>
              </a:ext>
            </a:extLst>
          </p:cNvPr>
          <p:cNvPicPr>
            <a:picLocks noChangeAspect="1"/>
          </p:cNvPicPr>
          <p:nvPr/>
        </p:nvPicPr>
        <p:blipFill>
          <a:blip r:embed="rId10"/>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59489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3749210"/>
            <a:ext cx="5567246" cy="2929648"/>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ALGORITMA BUBBLE SORT</a:t>
            </a:r>
          </a:p>
        </p:txBody>
      </p:sp>
      <p:sp>
        <p:nvSpPr>
          <p:cNvPr id="262" name="Google Shape;262;p9"/>
          <p:cNvSpPr txBox="1"/>
          <p:nvPr/>
        </p:nvSpPr>
        <p:spPr>
          <a:xfrm>
            <a:off x="9144000" y="1167027"/>
            <a:ext cx="8411597" cy="818185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Algoritma pengurutan apung (bubble sort) diinspirasi oleh gelembung sabun yang berada di atas permukaan air. Karena berat jenis gelembung sabun lebih ringan daripada berat jenis air, maka gelembung sabun selalu terapung ke atas permukaan. Secara umum, benda-benda yang berat akan terbenam dan benda-benda yang ringan akan terapung ke atas permukaan. </a:t>
            </a:r>
          </a:p>
        </p:txBody>
      </p:sp>
      <p:pic>
        <p:nvPicPr>
          <p:cNvPr id="18" name="Picture 17">
            <a:extLst>
              <a:ext uri="{FF2B5EF4-FFF2-40B4-BE49-F238E27FC236}">
                <a16:creationId xmlns:a16="http://schemas.microsoft.com/office/drawing/2014/main" id="{7EF99CD7-1FF1-4368-B72E-64915FD9CDB7}"/>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33ED5ECE-A23E-4A25-9ACA-D775E124C86D}"/>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337331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2706168" y="1002290"/>
            <a:ext cx="9804802" cy="1292662"/>
          </a:xfrm>
          <a:prstGeom prst="rect">
            <a:avLst/>
          </a:prstGeom>
          <a:noFill/>
          <a:ln>
            <a:noFill/>
          </a:ln>
        </p:spPr>
        <p:txBody>
          <a:bodyPr spcFirstLastPara="1" wrap="square" lIns="0" tIns="0" rIns="0" bIns="0" anchor="t" anchorCtr="0">
            <a:spAutoFit/>
          </a:bodyPr>
          <a:lstStyle/>
          <a:p>
            <a:pPr lvl="0" algn="ctr">
              <a:lnSpc>
                <a:spcPct val="140005"/>
              </a:lnSpc>
            </a:pPr>
            <a:r>
              <a:rPr lang="it-IT" sz="6000" b="1">
                <a:solidFill>
                  <a:srgbClr val="FFFFFF"/>
                </a:solidFill>
                <a:latin typeface="Roboto Condensed"/>
                <a:ea typeface="Roboto Condensed"/>
                <a:cs typeface="Roboto Condensed"/>
                <a:sym typeface="Roboto Condensed"/>
              </a:rPr>
              <a:t>ALGORITMA BUBBLE SORT</a:t>
            </a:r>
          </a:p>
        </p:txBody>
      </p:sp>
      <p:sp>
        <p:nvSpPr>
          <p:cNvPr id="217" name="Google Shape;217;p7"/>
          <p:cNvSpPr txBox="1"/>
          <p:nvPr/>
        </p:nvSpPr>
        <p:spPr>
          <a:xfrm>
            <a:off x="7454499" y="3205809"/>
            <a:ext cx="9804802"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Prinsip pengapungan di atas juga digunakan pada pengurutan apung. Apabila kita menginkan larik terurut menaik, maka elemen larik yang berharga paling kecil "diapungkan", artinya diangkat ke "atas" (atau ke ujung kiri larik) melalui proses pertukaran. </a:t>
            </a:r>
          </a:p>
        </p:txBody>
      </p:sp>
      <p:pic>
        <p:nvPicPr>
          <p:cNvPr id="11" name="Picture 10">
            <a:extLst>
              <a:ext uri="{FF2B5EF4-FFF2-40B4-BE49-F238E27FC236}">
                <a16:creationId xmlns:a16="http://schemas.microsoft.com/office/drawing/2014/main" id="{86714482-34A6-4078-BBB0-440EEA47D9A8}"/>
              </a:ext>
            </a:extLst>
          </p:cNvPr>
          <p:cNvPicPr>
            <a:picLocks noChangeAspect="1"/>
          </p:cNvPicPr>
          <p:nvPr/>
        </p:nvPicPr>
        <p:blipFill>
          <a:blip r:embed="rId9"/>
          <a:stretch>
            <a:fillRect/>
          </a:stretch>
        </p:blipFill>
        <p:spPr>
          <a:xfrm>
            <a:off x="13414663" y="128556"/>
            <a:ext cx="1440267" cy="1440267"/>
          </a:xfrm>
          <a:prstGeom prst="rect">
            <a:avLst/>
          </a:prstGeom>
        </p:spPr>
      </p:pic>
      <p:pic>
        <p:nvPicPr>
          <p:cNvPr id="12" name="Picture 11">
            <a:extLst>
              <a:ext uri="{FF2B5EF4-FFF2-40B4-BE49-F238E27FC236}">
                <a16:creationId xmlns:a16="http://schemas.microsoft.com/office/drawing/2014/main" id="{38750D96-FC6B-44C7-8331-150BE0338227}"/>
              </a:ext>
            </a:extLst>
          </p:cNvPr>
          <p:cNvPicPr>
            <a:picLocks noChangeAspect="1"/>
          </p:cNvPicPr>
          <p:nvPr/>
        </p:nvPicPr>
        <p:blipFill>
          <a:blip r:embed="rId10"/>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95803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3260746" y="768951"/>
            <a:ext cx="9804802" cy="1292662"/>
          </a:xfrm>
          <a:prstGeom prst="rect">
            <a:avLst/>
          </a:prstGeom>
          <a:noFill/>
          <a:ln>
            <a:noFill/>
          </a:ln>
        </p:spPr>
        <p:txBody>
          <a:bodyPr spcFirstLastPara="1" wrap="square" lIns="0" tIns="0" rIns="0" bIns="0" anchor="t" anchorCtr="0">
            <a:spAutoFit/>
          </a:bodyPr>
          <a:lstStyle/>
          <a:p>
            <a:pPr lvl="0" algn="ctr">
              <a:lnSpc>
                <a:spcPct val="140005"/>
              </a:lnSpc>
            </a:pPr>
            <a:r>
              <a:rPr lang="it-IT" sz="6000" b="1">
                <a:solidFill>
                  <a:srgbClr val="FFFFFF"/>
                </a:solidFill>
                <a:latin typeface="Roboto Condensed"/>
                <a:ea typeface="Roboto Condensed"/>
                <a:cs typeface="Roboto Condensed"/>
                <a:sym typeface="Roboto Condensed"/>
              </a:rPr>
              <a:t>ALGORITMA BUBBLE SORT (2)</a:t>
            </a:r>
          </a:p>
        </p:txBody>
      </p:sp>
      <p:sp>
        <p:nvSpPr>
          <p:cNvPr id="217" name="Google Shape;217;p7"/>
          <p:cNvSpPr txBox="1"/>
          <p:nvPr/>
        </p:nvSpPr>
        <p:spPr>
          <a:xfrm>
            <a:off x="7454499" y="3205809"/>
            <a:ext cx="9804802" cy="545457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Proses pengapungan ini dilakukan sebanyak n - 1 langkah (satu langkah disebut juga satu kali pass) dengan n adalah ukuran larik. Pada akhir setiap langkah ke-i, larik L[1..n] akan terdiri atas dua bagian yaitu bagian yang sudah terurut, yaitu L[1..i], dan bagian yang belum terurut, L[i + 1..n] (Gambar 8).</a:t>
            </a:r>
          </a:p>
        </p:txBody>
      </p:sp>
      <p:pic>
        <p:nvPicPr>
          <p:cNvPr id="11" name="Picture 10">
            <a:extLst>
              <a:ext uri="{FF2B5EF4-FFF2-40B4-BE49-F238E27FC236}">
                <a16:creationId xmlns:a16="http://schemas.microsoft.com/office/drawing/2014/main" id="{895CEB3E-B61B-4265-9BEE-129E5DA577A1}"/>
              </a:ext>
            </a:extLst>
          </p:cNvPr>
          <p:cNvPicPr>
            <a:picLocks noChangeAspect="1"/>
          </p:cNvPicPr>
          <p:nvPr/>
        </p:nvPicPr>
        <p:blipFill>
          <a:blip r:embed="rId9"/>
          <a:stretch>
            <a:fillRect/>
          </a:stretch>
        </p:blipFill>
        <p:spPr>
          <a:xfrm>
            <a:off x="13414663" y="128556"/>
            <a:ext cx="1440267" cy="1440267"/>
          </a:xfrm>
          <a:prstGeom prst="rect">
            <a:avLst/>
          </a:prstGeom>
        </p:spPr>
      </p:pic>
      <p:pic>
        <p:nvPicPr>
          <p:cNvPr id="12" name="Picture 11">
            <a:extLst>
              <a:ext uri="{FF2B5EF4-FFF2-40B4-BE49-F238E27FC236}">
                <a16:creationId xmlns:a16="http://schemas.microsoft.com/office/drawing/2014/main" id="{5BF13C14-08F2-47A3-B842-AD212E3D0B83}"/>
              </a:ext>
            </a:extLst>
          </p:cNvPr>
          <p:cNvPicPr>
            <a:picLocks noChangeAspect="1"/>
          </p:cNvPicPr>
          <p:nvPr/>
        </p:nvPicPr>
        <p:blipFill>
          <a:blip r:embed="rId10"/>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83659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1143930"/>
            <a:ext cx="9804802"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ALGORITMA BUBBLE SORT (3)</a:t>
            </a:r>
          </a:p>
        </p:txBody>
      </p:sp>
      <p:sp>
        <p:nvSpPr>
          <p:cNvPr id="203" name="Google Shape;203;p6"/>
          <p:cNvSpPr txBox="1"/>
          <p:nvPr/>
        </p:nvSpPr>
        <p:spPr>
          <a:xfrm>
            <a:off x="732402" y="2704000"/>
            <a:ext cx="12489327" cy="1927964"/>
          </a:xfrm>
          <a:prstGeom prst="rect">
            <a:avLst/>
          </a:prstGeom>
          <a:noFill/>
          <a:ln>
            <a:noFill/>
          </a:ln>
        </p:spPr>
        <p:txBody>
          <a:bodyPr spcFirstLastPara="1" wrap="square" lIns="0" tIns="0" rIns="0" bIns="0" anchor="t" anchorCtr="0">
            <a:spAutoFit/>
          </a:bodyPr>
          <a:lstStyle/>
          <a:p>
            <a:pPr lvl="0" algn="just">
              <a:lnSpc>
                <a:spcPct val="173991"/>
              </a:lnSpc>
            </a:pPr>
            <a:r>
              <a:rPr lang="en-US" sz="3600">
                <a:solidFill>
                  <a:srgbClr val="072E62"/>
                </a:solidFill>
                <a:latin typeface="Roboto Condensed"/>
                <a:ea typeface="Roboto Condensed"/>
                <a:cs typeface="Roboto Condensed"/>
                <a:sym typeface="Roboto Condensed"/>
              </a:rPr>
              <a:t>Setelah langkah terakhir, dlperoleh larik L[1..n] yang terurut menaik.</a:t>
            </a:r>
          </a:p>
        </p:txBody>
      </p:sp>
      <p:pic>
        <p:nvPicPr>
          <p:cNvPr id="2" name="Picture 1">
            <a:extLst>
              <a:ext uri="{FF2B5EF4-FFF2-40B4-BE49-F238E27FC236}">
                <a16:creationId xmlns:a16="http://schemas.microsoft.com/office/drawing/2014/main" id="{45DAC116-8CB3-4F44-B644-00E6AB9F9D1A}"/>
              </a:ext>
            </a:extLst>
          </p:cNvPr>
          <p:cNvPicPr>
            <a:picLocks noChangeAspect="1"/>
          </p:cNvPicPr>
          <p:nvPr/>
        </p:nvPicPr>
        <p:blipFill>
          <a:blip r:embed="rId6"/>
          <a:stretch>
            <a:fillRect/>
          </a:stretch>
        </p:blipFill>
        <p:spPr>
          <a:xfrm>
            <a:off x="3211752" y="4083231"/>
            <a:ext cx="7530625" cy="2120537"/>
          </a:xfrm>
          <a:prstGeom prst="rect">
            <a:avLst/>
          </a:prstGeom>
        </p:spPr>
      </p:pic>
      <p:pic>
        <p:nvPicPr>
          <p:cNvPr id="15" name="Picture 14">
            <a:extLst>
              <a:ext uri="{FF2B5EF4-FFF2-40B4-BE49-F238E27FC236}">
                <a16:creationId xmlns:a16="http://schemas.microsoft.com/office/drawing/2014/main" id="{1748F8C2-5E4B-4DD7-8573-277392B4E09A}"/>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6" name="Picture 15">
            <a:extLst>
              <a:ext uri="{FF2B5EF4-FFF2-40B4-BE49-F238E27FC236}">
                <a16:creationId xmlns:a16="http://schemas.microsoft.com/office/drawing/2014/main" id="{289A4EE2-6CB6-4419-A39A-B08DB5ED8D81}"/>
              </a:ext>
            </a:extLst>
          </p:cNvPr>
          <p:cNvPicPr>
            <a:picLocks noChangeAspect="1"/>
          </p:cNvPicPr>
          <p:nvPr/>
        </p:nvPicPr>
        <p:blipFill>
          <a:blip r:embed="rId8"/>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28172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3749210"/>
            <a:ext cx="5567246" cy="4394473"/>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ALGORITMA SELECTION SORT</a:t>
            </a:r>
          </a:p>
        </p:txBody>
      </p:sp>
      <p:sp>
        <p:nvSpPr>
          <p:cNvPr id="262" name="Google Shape;262;p9"/>
          <p:cNvSpPr txBox="1"/>
          <p:nvPr/>
        </p:nvSpPr>
        <p:spPr>
          <a:xfrm>
            <a:off x="9144000" y="1167027"/>
            <a:ext cx="8411597" cy="727276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Algoritma pengurutan ini disebut selection sort (pengurutan seleksi) karena gagasan dasarya adalah memilih elemen maksimum/minimum dari larik, lalu menempatkan elemen maksimum/minimum itu pada awal atau akhir larik (elemen terujung) (lihat Gambar 9). Selanjutnya elemen terujung tersebut "diisolasi" dan tidak disertakan pada proses selanjutnya. </a:t>
            </a:r>
          </a:p>
        </p:txBody>
      </p:sp>
      <p:pic>
        <p:nvPicPr>
          <p:cNvPr id="18" name="Picture 17">
            <a:extLst>
              <a:ext uri="{FF2B5EF4-FFF2-40B4-BE49-F238E27FC236}">
                <a16:creationId xmlns:a16="http://schemas.microsoft.com/office/drawing/2014/main" id="{9F756777-19A1-4820-A146-E89BD37E8E2F}"/>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9CAC4B24-FC45-4733-91D8-DB061C102104}"/>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03712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3260746" y="1002290"/>
            <a:ext cx="9804802" cy="1292662"/>
          </a:xfrm>
          <a:prstGeom prst="rect">
            <a:avLst/>
          </a:prstGeom>
          <a:noFill/>
          <a:ln>
            <a:noFill/>
          </a:ln>
        </p:spPr>
        <p:txBody>
          <a:bodyPr spcFirstLastPara="1" wrap="square" lIns="0" tIns="0" rIns="0" bIns="0" anchor="t" anchorCtr="0">
            <a:spAutoFit/>
          </a:bodyPr>
          <a:lstStyle/>
          <a:p>
            <a:pPr lvl="0" algn="ctr">
              <a:lnSpc>
                <a:spcPct val="140005"/>
              </a:lnSpc>
            </a:pPr>
            <a:r>
              <a:rPr lang="it-IT" sz="6000" b="1">
                <a:solidFill>
                  <a:srgbClr val="FFFFFF"/>
                </a:solidFill>
                <a:latin typeface="Roboto Condensed"/>
                <a:ea typeface="Roboto Condensed"/>
                <a:cs typeface="Roboto Condensed"/>
                <a:sym typeface="Roboto Condensed"/>
              </a:rPr>
              <a:t>ALGORITMA SELECTION SORT</a:t>
            </a:r>
          </a:p>
        </p:txBody>
      </p:sp>
      <p:sp>
        <p:nvSpPr>
          <p:cNvPr id="217" name="Google Shape;217;p7"/>
          <p:cNvSpPr txBox="1"/>
          <p:nvPr/>
        </p:nvSpPr>
        <p:spPr>
          <a:xfrm>
            <a:off x="7454499" y="3205809"/>
            <a:ext cx="9804802" cy="636366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Proses yang sama diulang untuk elemen larik yang tersisa, yaltu memilih elemen maksimum/minimum berikutnya dan mempertukarkannya dengan elemen terujung larik sisa. Sebagaimana halnya pada algoritma pengurutan gelembung, proses memillh nilai maksimum/minimum dilakukan pada setiap pass. Jika larik berukuran n, maka jumlah pass adalah n-1.</a:t>
            </a:r>
          </a:p>
        </p:txBody>
      </p:sp>
      <p:pic>
        <p:nvPicPr>
          <p:cNvPr id="11" name="Picture 10">
            <a:extLst>
              <a:ext uri="{FF2B5EF4-FFF2-40B4-BE49-F238E27FC236}">
                <a16:creationId xmlns:a16="http://schemas.microsoft.com/office/drawing/2014/main" id="{0B0AAC7F-106D-4CE0-86C5-EF465C85B532}"/>
              </a:ext>
            </a:extLst>
          </p:cNvPr>
          <p:cNvPicPr>
            <a:picLocks noChangeAspect="1"/>
          </p:cNvPicPr>
          <p:nvPr/>
        </p:nvPicPr>
        <p:blipFill>
          <a:blip r:embed="rId9"/>
          <a:stretch>
            <a:fillRect/>
          </a:stretch>
        </p:blipFill>
        <p:spPr>
          <a:xfrm>
            <a:off x="13414663" y="128556"/>
            <a:ext cx="1440267" cy="1440267"/>
          </a:xfrm>
          <a:prstGeom prst="rect">
            <a:avLst/>
          </a:prstGeom>
        </p:spPr>
      </p:pic>
      <p:pic>
        <p:nvPicPr>
          <p:cNvPr id="12" name="Picture 11">
            <a:extLst>
              <a:ext uri="{FF2B5EF4-FFF2-40B4-BE49-F238E27FC236}">
                <a16:creationId xmlns:a16="http://schemas.microsoft.com/office/drawing/2014/main" id="{F48A3DAB-40E7-419A-8EE5-1366DA6301F9}"/>
              </a:ext>
            </a:extLst>
          </p:cNvPr>
          <p:cNvPicPr>
            <a:picLocks noChangeAspect="1"/>
          </p:cNvPicPr>
          <p:nvPr/>
        </p:nvPicPr>
        <p:blipFill>
          <a:blip r:embed="rId10"/>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69153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59"/>
        <p:cNvGrpSpPr/>
        <p:nvPr/>
      </p:nvGrpSpPr>
      <p:grpSpPr>
        <a:xfrm>
          <a:off x="0" y="0"/>
          <a:ext cx="0" cy="0"/>
          <a:chOff x="0" y="0"/>
          <a:chExt cx="0" cy="0"/>
        </a:xfrm>
      </p:grpSpPr>
      <p:pic>
        <p:nvPicPr>
          <p:cNvPr id="360" name="Google Shape;360;p15"/>
          <p:cNvPicPr preferRelativeResize="0"/>
          <p:nvPr/>
        </p:nvPicPr>
        <p:blipFill rotWithShape="1">
          <a:blip r:embed="rId3">
            <a:alphaModFix/>
          </a:blip>
          <a:srcRect l="27953" r="12656" b="56215"/>
          <a:stretch/>
        </p:blipFill>
        <p:spPr>
          <a:xfrm>
            <a:off x="-457240" y="2375320"/>
            <a:ext cx="18745240" cy="10157809"/>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34668" y="-238297"/>
            <a:ext cx="2673917" cy="2419895"/>
          </a:xfrm>
          <a:prstGeom prst="rect">
            <a:avLst/>
          </a:prstGeom>
          <a:noFill/>
          <a:ln>
            <a:noFill/>
          </a:ln>
        </p:spPr>
      </p:pic>
      <p:pic>
        <p:nvPicPr>
          <p:cNvPr id="362" name="Google Shape;362;p15"/>
          <p:cNvPicPr preferRelativeResize="0"/>
          <p:nvPr/>
        </p:nvPicPr>
        <p:blipFill rotWithShape="1">
          <a:blip r:embed="rId5">
            <a:alphaModFix/>
          </a:blip>
          <a:srcRect/>
          <a:stretch/>
        </p:blipFill>
        <p:spPr>
          <a:xfrm rot="-3179546">
            <a:off x="11128664" y="6441385"/>
            <a:ext cx="13250056" cy="12183488"/>
          </a:xfrm>
          <a:prstGeom prst="rect">
            <a:avLst/>
          </a:prstGeom>
          <a:noFill/>
          <a:ln>
            <a:noFill/>
          </a:ln>
        </p:spPr>
      </p:pic>
      <p:pic>
        <p:nvPicPr>
          <p:cNvPr id="363" name="Google Shape;363;p15"/>
          <p:cNvPicPr preferRelativeResize="0"/>
          <p:nvPr/>
        </p:nvPicPr>
        <p:blipFill rotWithShape="1">
          <a:blip r:embed="rId6">
            <a:alphaModFix/>
          </a:blip>
          <a:srcRect/>
          <a:stretch/>
        </p:blipFill>
        <p:spPr>
          <a:xfrm>
            <a:off x="12173315" y="5606487"/>
            <a:ext cx="6114685" cy="4680513"/>
          </a:xfrm>
          <a:prstGeom prst="rect">
            <a:avLst/>
          </a:prstGeom>
          <a:noFill/>
          <a:ln>
            <a:noFill/>
          </a:ln>
        </p:spPr>
      </p:pic>
      <p:sp>
        <p:nvSpPr>
          <p:cNvPr id="364" name="Google Shape;364;p15"/>
          <p:cNvSpPr txBox="1"/>
          <p:nvPr/>
        </p:nvSpPr>
        <p:spPr>
          <a:xfrm>
            <a:off x="602290" y="3064942"/>
            <a:ext cx="15461494" cy="90909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072E62"/>
                </a:solidFill>
                <a:latin typeface="Roboto Condensed"/>
                <a:ea typeface="Roboto Condensed"/>
                <a:cs typeface="Roboto Condensed"/>
                <a:sym typeface="Roboto Condensed"/>
              </a:rPr>
              <a:t>Ilustrasi algoritma selection sort:</a:t>
            </a:r>
          </a:p>
        </p:txBody>
      </p:sp>
      <p:sp>
        <p:nvSpPr>
          <p:cNvPr id="365" name="Google Shape;365;p15"/>
          <p:cNvSpPr txBox="1"/>
          <p:nvPr/>
        </p:nvSpPr>
        <p:spPr>
          <a:xfrm>
            <a:off x="732530" y="282039"/>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en-US" sz="6600" b="1">
                <a:solidFill>
                  <a:srgbClr val="072E62"/>
                </a:solidFill>
                <a:latin typeface="Roboto Condensed"/>
                <a:ea typeface="Roboto Condensed"/>
                <a:cs typeface="Roboto Condensed"/>
                <a:sym typeface="Roboto Condensed"/>
              </a:rPr>
              <a:t>IMPLEMENTASI ALGORITMA PENGURUTAN PADA ARRAY</a:t>
            </a:r>
          </a:p>
        </p:txBody>
      </p:sp>
      <p:pic>
        <p:nvPicPr>
          <p:cNvPr id="2" name="Picture 1">
            <a:extLst>
              <a:ext uri="{FF2B5EF4-FFF2-40B4-BE49-F238E27FC236}">
                <a16:creationId xmlns:a16="http://schemas.microsoft.com/office/drawing/2014/main" id="{9B8CDA6B-EA41-420B-81C8-470AB9A428CA}"/>
              </a:ext>
            </a:extLst>
          </p:cNvPr>
          <p:cNvPicPr>
            <a:picLocks noChangeAspect="1"/>
          </p:cNvPicPr>
          <p:nvPr/>
        </p:nvPicPr>
        <p:blipFill>
          <a:blip r:embed="rId7"/>
          <a:stretch>
            <a:fillRect/>
          </a:stretch>
        </p:blipFill>
        <p:spPr>
          <a:xfrm>
            <a:off x="1003782" y="4663659"/>
            <a:ext cx="11169533" cy="5206850"/>
          </a:xfrm>
          <a:prstGeom prst="rect">
            <a:avLst/>
          </a:prstGeom>
        </p:spPr>
      </p:pic>
      <p:pic>
        <p:nvPicPr>
          <p:cNvPr id="9" name="Picture 8">
            <a:extLst>
              <a:ext uri="{FF2B5EF4-FFF2-40B4-BE49-F238E27FC236}">
                <a16:creationId xmlns:a16="http://schemas.microsoft.com/office/drawing/2014/main" id="{3F4D50DA-FAB9-4B7F-AA3D-665D2DAE5CC2}"/>
              </a:ext>
            </a:extLst>
          </p:cNvPr>
          <p:cNvPicPr>
            <a:picLocks noChangeAspect="1"/>
          </p:cNvPicPr>
          <p:nvPr/>
        </p:nvPicPr>
        <p:blipFill>
          <a:blip r:embed="rId8"/>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A0F98474-2998-4B7B-9AE0-5987D979AFBA}"/>
              </a:ext>
            </a:extLst>
          </p:cNvPr>
          <p:cNvPicPr>
            <a:picLocks noChangeAspect="1"/>
          </p:cNvPicPr>
          <p:nvPr/>
        </p:nvPicPr>
        <p:blipFill>
          <a:blip r:embed="rId9"/>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652981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3749210"/>
            <a:ext cx="5567246" cy="4394473"/>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ALGORITMA INSERTION SORT</a:t>
            </a:r>
          </a:p>
        </p:txBody>
      </p:sp>
      <p:sp>
        <p:nvSpPr>
          <p:cNvPr id="262" name="Google Shape;262;p9"/>
          <p:cNvSpPr txBox="1"/>
          <p:nvPr/>
        </p:nvSpPr>
        <p:spPr>
          <a:xfrm>
            <a:off x="9144000" y="1167027"/>
            <a:ext cx="8411597" cy="818185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Dari namanya, insertion sort (pengurutan sisip) adalah metode pengurutan dengan cara menyisipkan elemen larik pada posisi yang tepat. Pencarian posisi yang tepat dilakukan dengan menyisir larik, Selama penyisiran dilakukan pergeseran elemen larik. Metode pengurutan sisip cocok untuk persoalan menyisipkan elemen baru ke dalam sekurnpulan elemen yang sudah terurut.</a:t>
            </a:r>
          </a:p>
        </p:txBody>
      </p:sp>
      <p:pic>
        <p:nvPicPr>
          <p:cNvPr id="18" name="Picture 17">
            <a:extLst>
              <a:ext uri="{FF2B5EF4-FFF2-40B4-BE49-F238E27FC236}">
                <a16:creationId xmlns:a16="http://schemas.microsoft.com/office/drawing/2014/main" id="{75010C59-7E5E-4383-8370-F4DC0E23A4EC}"/>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DEE56C9E-8084-4A8B-BBB2-98A22464DCC8}"/>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27477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 y="4503736"/>
            <a:ext cx="6120047"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072E62"/>
                </a:solidFill>
                <a:latin typeface="Roboto Condensed"/>
                <a:ea typeface="Roboto Condensed"/>
                <a:cs typeface="Roboto Condensed"/>
                <a:sym typeface="Roboto Condensed"/>
              </a:rPr>
              <a:t>PENDAHULUAN</a:t>
            </a:r>
            <a:endParaRPr/>
          </a:p>
        </p:txBody>
      </p:sp>
      <p:sp>
        <p:nvSpPr>
          <p:cNvPr id="262" name="Google Shape;262;p9"/>
          <p:cNvSpPr txBox="1"/>
          <p:nvPr/>
        </p:nvSpPr>
        <p:spPr>
          <a:xfrm>
            <a:off x="9144000" y="286955"/>
            <a:ext cx="8411597" cy="1000004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Pembahasan pada bab kesepuluh dari buku ini adalah tentang eksplorasi array sebagai lanjutan dari bab array yang telah kita pelajari sebelumnya. Pada bab ini kita akan membahas terkait dengan dua algoritma pada array yang nantinya akan berguna ketika kita melakukan praktik pemrograman. Dua algoritma tersebut adalah algoritma pencarian dan pengurutan. Selain itu kita juga akan mempelajari terkait implementasi dalam penggunaannya. Jadi tidak hanya terbatas pada teori atau ilmu hafalan. </a:t>
            </a:r>
            <a:endParaRPr/>
          </a:p>
        </p:txBody>
      </p:sp>
      <p:pic>
        <p:nvPicPr>
          <p:cNvPr id="18" name="Picture 17">
            <a:extLst>
              <a:ext uri="{FF2B5EF4-FFF2-40B4-BE49-F238E27FC236}">
                <a16:creationId xmlns:a16="http://schemas.microsoft.com/office/drawing/2014/main" id="{CF6C3165-2159-4957-91BE-F34FFA7CDF24}"/>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926673F4-1377-4138-9B98-56CFB2D8FFDA}"/>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4051588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3749210"/>
            <a:ext cx="5567246" cy="2929648"/>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ALGORITMA SHELL SORT</a:t>
            </a:r>
          </a:p>
        </p:txBody>
      </p:sp>
      <p:sp>
        <p:nvSpPr>
          <p:cNvPr id="262" name="Google Shape;262;p9"/>
          <p:cNvSpPr txBox="1"/>
          <p:nvPr/>
        </p:nvSpPr>
        <p:spPr>
          <a:xfrm>
            <a:off x="9144000" y="1167027"/>
            <a:ext cx="8411597" cy="909095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Algoritma pengurutan Shell diberi nama sesuai nama penemunya (Donald Shell tahun 1959) (Thomas W Parsons, 1995). Algoritma ini merupakan perbaikan terhadap metode pengurutan sisip. Kelemahan metode pengurutan sisip sudah disebutkan pada bagian sebelum ini. Jika data pada posisi ke-1000 temyata posisi yang tepat adalah sebagai elemen kedua, maka dibutuhkan kira-kira 998 kali pergeseran elemen. </a:t>
            </a:r>
          </a:p>
        </p:txBody>
      </p:sp>
      <p:pic>
        <p:nvPicPr>
          <p:cNvPr id="18" name="Picture 17">
            <a:extLst>
              <a:ext uri="{FF2B5EF4-FFF2-40B4-BE49-F238E27FC236}">
                <a16:creationId xmlns:a16="http://schemas.microsoft.com/office/drawing/2014/main" id="{8CA00DCA-9433-4BFD-B4C0-EE22E31EB7FE}"/>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2C422241-F89E-4DAD-BCC2-F98FD6293DD1}"/>
              </a:ext>
            </a:extLst>
          </p:cNvPr>
          <p:cNvPicPr>
            <a:picLocks noChangeAspect="1"/>
          </p:cNvPicPr>
          <p:nvPr/>
        </p:nvPicPr>
        <p:blipFill>
          <a:blip r:embed="rId12"/>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71268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sp>
        <p:nvSpPr>
          <p:cNvPr id="156" name="Google Shape;156;p3"/>
          <p:cNvSpPr txBox="1"/>
          <p:nvPr/>
        </p:nvSpPr>
        <p:spPr>
          <a:xfrm>
            <a:off x="716869" y="3066637"/>
            <a:ext cx="10151540" cy="5816977"/>
          </a:xfrm>
          <a:prstGeom prst="rect">
            <a:avLst/>
          </a:prstGeom>
          <a:noFill/>
          <a:ln>
            <a:noFill/>
          </a:ln>
        </p:spPr>
        <p:txBody>
          <a:bodyPr spcFirstLastPara="1" wrap="square" lIns="0" tIns="0" rIns="0" bIns="0" anchor="t" anchorCtr="0">
            <a:spAutoFit/>
          </a:bodyPr>
          <a:lstStyle/>
          <a:p>
            <a:pPr lvl="0" algn="just">
              <a:lnSpc>
                <a:spcPct val="150000"/>
              </a:lnSpc>
            </a:pPr>
            <a:r>
              <a:rPr lang="en-US" sz="3600">
                <a:solidFill>
                  <a:srgbClr val="FFFFFF"/>
                </a:solidFill>
                <a:latin typeface="Roboto Condensed"/>
                <a:ea typeface="Roboto Condensed"/>
                <a:cs typeface="Roboto Condensed"/>
                <a:sym typeface="Roboto Condensed"/>
              </a:rPr>
              <a:t>Untuk mengurangi pergeseran terlalu jauh, kita mengurutkan larik setiap k elemen dengan metode pengurutan sisip, misalkan kita urutkan setiap 5 elemen (k kita namakan juga step atau increment). Selanjutnya, kita gunakan nilai step yang lebih kecil, misalnya k = 3, lalu kita urut setiap 3 elemen. Begitu seterusnya sampai nilai k = 1.</a:t>
            </a:r>
          </a:p>
        </p:txBody>
      </p:sp>
      <p:grpSp>
        <p:nvGrpSpPr>
          <p:cNvPr id="10" name="Google Shape;152;p3">
            <a:extLst>
              <a:ext uri="{FF2B5EF4-FFF2-40B4-BE49-F238E27FC236}">
                <a16:creationId xmlns:a16="http://schemas.microsoft.com/office/drawing/2014/main" id="{1FB3959A-641C-4930-929F-E8611B5942B7}"/>
              </a:ext>
            </a:extLst>
          </p:cNvPr>
          <p:cNvGrpSpPr/>
          <p:nvPr/>
        </p:nvGrpSpPr>
        <p:grpSpPr>
          <a:xfrm>
            <a:off x="243392" y="246780"/>
            <a:ext cx="9804802" cy="2060145"/>
            <a:chOff x="0" y="-38100"/>
            <a:chExt cx="4049671" cy="850900"/>
          </a:xfrm>
        </p:grpSpPr>
        <p:sp>
          <p:nvSpPr>
            <p:cNvPr id="11" name="Google Shape;153;p3">
              <a:extLst>
                <a:ext uri="{FF2B5EF4-FFF2-40B4-BE49-F238E27FC236}">
                  <a16:creationId xmlns:a16="http://schemas.microsoft.com/office/drawing/2014/main" id="{962EC26B-4939-4F0A-897F-879CAA7EAD10}"/>
                </a:ext>
              </a:extLst>
            </p:cNvPr>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4;p3">
              <a:extLst>
                <a:ext uri="{FF2B5EF4-FFF2-40B4-BE49-F238E27FC236}">
                  <a16:creationId xmlns:a16="http://schemas.microsoft.com/office/drawing/2014/main" id="{110AEB48-74AA-4D7D-B4A3-62F7EE8D6680}"/>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155;p3">
            <a:extLst>
              <a:ext uri="{FF2B5EF4-FFF2-40B4-BE49-F238E27FC236}">
                <a16:creationId xmlns:a16="http://schemas.microsoft.com/office/drawing/2014/main" id="{A6A224BB-8447-42CA-8E57-26D497B7C318}"/>
              </a:ext>
            </a:extLst>
          </p:cNvPr>
          <p:cNvSpPr txBox="1"/>
          <p:nvPr/>
        </p:nvSpPr>
        <p:spPr>
          <a:xfrm>
            <a:off x="243392" y="344482"/>
            <a:ext cx="9804802" cy="1292662"/>
          </a:xfrm>
          <a:prstGeom prst="rect">
            <a:avLst/>
          </a:prstGeom>
          <a:noFill/>
          <a:ln>
            <a:noFill/>
          </a:ln>
        </p:spPr>
        <p:txBody>
          <a:bodyPr spcFirstLastPara="1" wrap="square" lIns="0" tIns="0" rIns="0" bIns="0" anchor="t" anchorCtr="0">
            <a:spAutoFit/>
          </a:bodyPr>
          <a:lstStyle/>
          <a:p>
            <a:pPr lvl="0" algn="ctr">
              <a:lnSpc>
                <a:spcPct val="140005"/>
              </a:lnSpc>
            </a:pPr>
            <a:r>
              <a:rPr lang="pt-BR" sz="6000" b="1">
                <a:solidFill>
                  <a:srgbClr val="072E62"/>
                </a:solidFill>
                <a:latin typeface="Roboto Condensed"/>
                <a:ea typeface="Roboto Condensed"/>
                <a:cs typeface="Roboto Condensed"/>
                <a:sym typeface="Roboto Condensed"/>
              </a:rPr>
              <a:t>ALGORITMA SHELL SORT</a:t>
            </a:r>
          </a:p>
        </p:txBody>
      </p:sp>
      <p:pic>
        <p:nvPicPr>
          <p:cNvPr id="14" name="Picture 13">
            <a:extLst>
              <a:ext uri="{FF2B5EF4-FFF2-40B4-BE49-F238E27FC236}">
                <a16:creationId xmlns:a16="http://schemas.microsoft.com/office/drawing/2014/main" id="{E70E0C17-4333-4EE6-B4F1-240381A67D58}"/>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87F1A64F-60CA-47A8-A959-2D1F4343B3D5}"/>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6656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sp>
        <p:nvSpPr>
          <p:cNvPr id="156" name="Google Shape;156;p3"/>
          <p:cNvSpPr txBox="1"/>
          <p:nvPr/>
        </p:nvSpPr>
        <p:spPr>
          <a:xfrm>
            <a:off x="716869" y="3066637"/>
            <a:ext cx="10151540" cy="3323987"/>
          </a:xfrm>
          <a:prstGeom prst="rect">
            <a:avLst/>
          </a:prstGeom>
          <a:noFill/>
          <a:ln>
            <a:noFill/>
          </a:ln>
        </p:spPr>
        <p:txBody>
          <a:bodyPr spcFirstLastPara="1" wrap="square" lIns="0" tIns="0" rIns="0" bIns="0" anchor="t" anchorCtr="0">
            <a:spAutoFit/>
          </a:bodyPr>
          <a:lstStyle/>
          <a:p>
            <a:pPr lvl="0" algn="just">
              <a:lnSpc>
                <a:spcPct val="150000"/>
              </a:lnSpc>
            </a:pPr>
            <a:r>
              <a:rPr lang="en-US" sz="3600">
                <a:solidFill>
                  <a:srgbClr val="FFFFFF"/>
                </a:solidFill>
                <a:latin typeface="Roboto Condensed"/>
                <a:ea typeface="Roboto Condensed"/>
                <a:cs typeface="Roboto Condensed"/>
                <a:sym typeface="Roboto Condensed"/>
              </a:rPr>
              <a:t>Karena nilai step selalu berkurang maka algoritma pengurutan Shell kadang-kadang dinamakan juga algoritma pengurutan kenaikan yang berkurang (diminishing increment sort).</a:t>
            </a:r>
          </a:p>
        </p:txBody>
      </p:sp>
      <p:grpSp>
        <p:nvGrpSpPr>
          <p:cNvPr id="10" name="Google Shape;152;p3">
            <a:extLst>
              <a:ext uri="{FF2B5EF4-FFF2-40B4-BE49-F238E27FC236}">
                <a16:creationId xmlns:a16="http://schemas.microsoft.com/office/drawing/2014/main" id="{1FB3959A-641C-4930-929F-E8611B5942B7}"/>
              </a:ext>
            </a:extLst>
          </p:cNvPr>
          <p:cNvGrpSpPr/>
          <p:nvPr/>
        </p:nvGrpSpPr>
        <p:grpSpPr>
          <a:xfrm>
            <a:off x="243392" y="246780"/>
            <a:ext cx="9804802" cy="2060145"/>
            <a:chOff x="0" y="-38100"/>
            <a:chExt cx="4049671" cy="850900"/>
          </a:xfrm>
        </p:grpSpPr>
        <p:sp>
          <p:nvSpPr>
            <p:cNvPr id="11" name="Google Shape;153;p3">
              <a:extLst>
                <a:ext uri="{FF2B5EF4-FFF2-40B4-BE49-F238E27FC236}">
                  <a16:creationId xmlns:a16="http://schemas.microsoft.com/office/drawing/2014/main" id="{962EC26B-4939-4F0A-897F-879CAA7EAD10}"/>
                </a:ext>
              </a:extLst>
            </p:cNvPr>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4;p3">
              <a:extLst>
                <a:ext uri="{FF2B5EF4-FFF2-40B4-BE49-F238E27FC236}">
                  <a16:creationId xmlns:a16="http://schemas.microsoft.com/office/drawing/2014/main" id="{110AEB48-74AA-4D7D-B4A3-62F7EE8D6680}"/>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Google Shape;155;p3">
            <a:extLst>
              <a:ext uri="{FF2B5EF4-FFF2-40B4-BE49-F238E27FC236}">
                <a16:creationId xmlns:a16="http://schemas.microsoft.com/office/drawing/2014/main" id="{A6A224BB-8447-42CA-8E57-26D497B7C318}"/>
              </a:ext>
            </a:extLst>
          </p:cNvPr>
          <p:cNvSpPr txBox="1"/>
          <p:nvPr/>
        </p:nvSpPr>
        <p:spPr>
          <a:xfrm>
            <a:off x="243392" y="344482"/>
            <a:ext cx="9804802" cy="1292662"/>
          </a:xfrm>
          <a:prstGeom prst="rect">
            <a:avLst/>
          </a:prstGeom>
          <a:noFill/>
          <a:ln>
            <a:noFill/>
          </a:ln>
        </p:spPr>
        <p:txBody>
          <a:bodyPr spcFirstLastPara="1" wrap="square" lIns="0" tIns="0" rIns="0" bIns="0" anchor="t" anchorCtr="0">
            <a:spAutoFit/>
          </a:bodyPr>
          <a:lstStyle/>
          <a:p>
            <a:pPr lvl="0" algn="ctr">
              <a:lnSpc>
                <a:spcPct val="140005"/>
              </a:lnSpc>
            </a:pPr>
            <a:r>
              <a:rPr lang="pt-BR" sz="6000" b="1">
                <a:solidFill>
                  <a:srgbClr val="072E62"/>
                </a:solidFill>
                <a:latin typeface="Roboto Condensed"/>
                <a:ea typeface="Roboto Condensed"/>
                <a:cs typeface="Roboto Condensed"/>
                <a:sym typeface="Roboto Condensed"/>
              </a:rPr>
              <a:t>ALGORITMA SHELL SORT (2)</a:t>
            </a:r>
          </a:p>
        </p:txBody>
      </p:sp>
      <p:pic>
        <p:nvPicPr>
          <p:cNvPr id="14" name="Picture 13">
            <a:extLst>
              <a:ext uri="{FF2B5EF4-FFF2-40B4-BE49-F238E27FC236}">
                <a16:creationId xmlns:a16="http://schemas.microsoft.com/office/drawing/2014/main" id="{7CF09094-9F18-40D6-9B90-048B14570D72}"/>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74B22AA1-16EA-41EF-94B3-5E5864C1C17B}"/>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428723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767"/>
        <p:cNvGrpSpPr/>
        <p:nvPr/>
      </p:nvGrpSpPr>
      <p:grpSpPr>
        <a:xfrm>
          <a:off x="0" y="0"/>
          <a:ext cx="0" cy="0"/>
          <a:chOff x="0" y="0"/>
          <a:chExt cx="0" cy="0"/>
        </a:xfrm>
      </p:grpSpPr>
      <p:pic>
        <p:nvPicPr>
          <p:cNvPr id="773" name="Google Shape;773;p29"/>
          <p:cNvPicPr preferRelativeResize="0"/>
          <p:nvPr/>
        </p:nvPicPr>
        <p:blipFill rotWithShape="1">
          <a:blip r:embed="rId3">
            <a:alphaModFix amt="38000"/>
          </a:blip>
          <a:srcRect/>
          <a:stretch/>
        </p:blipFill>
        <p:spPr>
          <a:xfrm>
            <a:off x="-5486185" y="-8304655"/>
            <a:ext cx="26896310" cy="26896310"/>
          </a:xfrm>
          <a:prstGeom prst="rect">
            <a:avLst/>
          </a:prstGeom>
          <a:noFill/>
          <a:ln>
            <a:noFill/>
          </a:ln>
        </p:spPr>
      </p:pic>
      <p:pic>
        <p:nvPicPr>
          <p:cNvPr id="2" name="Google Shape;768;p29">
            <a:extLst>
              <a:ext uri="{FF2B5EF4-FFF2-40B4-BE49-F238E27FC236}">
                <a16:creationId xmlns:a16="http://schemas.microsoft.com/office/drawing/2014/main" id="{612A3A3A-6D49-4657-4EA3-2F3D31AC5631}"/>
              </a:ext>
            </a:extLst>
          </p:cNvPr>
          <p:cNvPicPr preferRelativeResize="0"/>
          <p:nvPr/>
        </p:nvPicPr>
        <p:blipFill rotWithShape="1">
          <a:blip r:embed="rId4">
            <a:alphaModFix/>
          </a:blip>
          <a:srcRect/>
          <a:stretch/>
        </p:blipFill>
        <p:spPr>
          <a:xfrm>
            <a:off x="3956562" y="3288909"/>
            <a:ext cx="10440755" cy="5475692"/>
          </a:xfrm>
          <a:prstGeom prst="rect">
            <a:avLst/>
          </a:prstGeom>
          <a:noFill/>
          <a:ln>
            <a:noFill/>
          </a:ln>
        </p:spPr>
      </p:pic>
      <p:pic>
        <p:nvPicPr>
          <p:cNvPr id="3" name="Google Shape;769;p29">
            <a:extLst>
              <a:ext uri="{FF2B5EF4-FFF2-40B4-BE49-F238E27FC236}">
                <a16:creationId xmlns:a16="http://schemas.microsoft.com/office/drawing/2014/main" id="{ED791131-5F6D-199B-C802-09D0A70AE974}"/>
              </a:ext>
            </a:extLst>
          </p:cNvPr>
          <p:cNvPicPr preferRelativeResize="0"/>
          <p:nvPr/>
        </p:nvPicPr>
        <p:blipFill rotWithShape="1">
          <a:blip r:embed="rId5">
            <a:alphaModFix/>
          </a:blip>
          <a:srcRect/>
          <a:stretch/>
        </p:blipFill>
        <p:spPr>
          <a:xfrm>
            <a:off x="8573600" y="2770567"/>
            <a:ext cx="962382" cy="962382"/>
          </a:xfrm>
          <a:prstGeom prst="rect">
            <a:avLst/>
          </a:prstGeom>
          <a:noFill/>
          <a:ln>
            <a:noFill/>
          </a:ln>
        </p:spPr>
      </p:pic>
      <p:grpSp>
        <p:nvGrpSpPr>
          <p:cNvPr id="4" name="Google Shape;770;p29">
            <a:extLst>
              <a:ext uri="{FF2B5EF4-FFF2-40B4-BE49-F238E27FC236}">
                <a16:creationId xmlns:a16="http://schemas.microsoft.com/office/drawing/2014/main" id="{A77B1A4C-88A1-EB23-DDEC-F95F380D2677}"/>
              </a:ext>
            </a:extLst>
          </p:cNvPr>
          <p:cNvGrpSpPr/>
          <p:nvPr/>
        </p:nvGrpSpPr>
        <p:grpSpPr>
          <a:xfrm>
            <a:off x="4993776" y="5063320"/>
            <a:ext cx="8781748" cy="1721210"/>
            <a:chOff x="0" y="0"/>
            <a:chExt cx="11708998" cy="2294946"/>
          </a:xfrm>
        </p:grpSpPr>
        <p:sp>
          <p:nvSpPr>
            <p:cNvPr id="5" name="Google Shape;771;p29">
              <a:extLst>
                <a:ext uri="{FF2B5EF4-FFF2-40B4-BE49-F238E27FC236}">
                  <a16:creationId xmlns:a16="http://schemas.microsoft.com/office/drawing/2014/main" id="{11087E0E-5525-04BC-B556-862C4E846C61}"/>
                </a:ext>
              </a:extLst>
            </p:cNvPr>
            <p:cNvSpPr txBox="1"/>
            <p:nvPr/>
          </p:nvSpPr>
          <p:spPr>
            <a:xfrm>
              <a:off x="0" y="0"/>
              <a:ext cx="11708998" cy="1778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US" sz="8799" b="0" i="0" u="none" strike="noStrike" kern="0" cap="none" spc="0" normalizeH="0" baseline="0" noProof="0">
                  <a:ln>
                    <a:noFill/>
                  </a:ln>
                  <a:solidFill>
                    <a:srgbClr val="FFFFFF"/>
                  </a:solidFill>
                  <a:effectLst/>
                  <a:uLnTx/>
                  <a:uFillTx/>
                  <a:latin typeface="Arial"/>
                  <a:ea typeface="Arial"/>
                  <a:cs typeface="Arial"/>
                  <a:sym typeface="Arial"/>
                </a:rPr>
                <a:t>TERIMA KASIH!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72;p29">
              <a:extLst>
                <a:ext uri="{FF2B5EF4-FFF2-40B4-BE49-F238E27FC236}">
                  <a16:creationId xmlns:a16="http://schemas.microsoft.com/office/drawing/2014/main" id="{F40053AC-D3E9-4D6E-7D71-938C6E49F2A1}"/>
                </a:ext>
              </a:extLst>
            </p:cNvPr>
            <p:cNvSpPr txBox="1"/>
            <p:nvPr/>
          </p:nvSpPr>
          <p:spPr>
            <a:xfrm>
              <a:off x="0" y="1921510"/>
              <a:ext cx="11708998" cy="3734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 name="Picture 7">
            <a:extLst>
              <a:ext uri="{FF2B5EF4-FFF2-40B4-BE49-F238E27FC236}">
                <a16:creationId xmlns:a16="http://schemas.microsoft.com/office/drawing/2014/main" id="{0C1A1039-916B-4346-AF14-3045226407F4}"/>
              </a:ext>
            </a:extLst>
          </p:cNvPr>
          <p:cNvPicPr>
            <a:picLocks noChangeAspect="1"/>
          </p:cNvPicPr>
          <p:nvPr/>
        </p:nvPicPr>
        <p:blipFill>
          <a:blip r:embed="rId6"/>
          <a:stretch>
            <a:fillRect/>
          </a:stretch>
        </p:blipFill>
        <p:spPr>
          <a:xfrm>
            <a:off x="7133333" y="1098763"/>
            <a:ext cx="1440267" cy="1440267"/>
          </a:xfrm>
          <a:prstGeom prst="rect">
            <a:avLst/>
          </a:prstGeom>
        </p:spPr>
      </p:pic>
      <p:pic>
        <p:nvPicPr>
          <p:cNvPr id="9" name="Picture 8">
            <a:extLst>
              <a:ext uri="{FF2B5EF4-FFF2-40B4-BE49-F238E27FC236}">
                <a16:creationId xmlns:a16="http://schemas.microsoft.com/office/drawing/2014/main" id="{D0496E9B-1405-463C-8AAD-11676E4286FE}"/>
              </a:ext>
            </a:extLst>
          </p:cNvPr>
          <p:cNvPicPr>
            <a:picLocks noChangeAspect="1"/>
          </p:cNvPicPr>
          <p:nvPr/>
        </p:nvPicPr>
        <p:blipFill>
          <a:blip r:embed="rId7"/>
          <a:stretch>
            <a:fillRect/>
          </a:stretch>
        </p:blipFill>
        <p:spPr>
          <a:xfrm>
            <a:off x="9054791" y="1262440"/>
            <a:ext cx="2773390" cy="1133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148"/>
        <p:cNvGrpSpPr/>
        <p:nvPr/>
      </p:nvGrpSpPr>
      <p:grpSpPr>
        <a:xfrm>
          <a:off x="0" y="0"/>
          <a:ext cx="0" cy="0"/>
          <a:chOff x="0" y="0"/>
          <a:chExt cx="0" cy="0"/>
        </a:xfrm>
      </p:grpSpPr>
      <p:pic>
        <p:nvPicPr>
          <p:cNvPr id="149" name="Google Shape;149;p3"/>
          <p:cNvPicPr preferRelativeResize="0"/>
          <p:nvPr/>
        </p:nvPicPr>
        <p:blipFill rotWithShape="1">
          <a:blip r:embed="rId3">
            <a:alphaModFix/>
          </a:blip>
          <a:srcRect/>
          <a:stretch/>
        </p:blipFill>
        <p:spPr>
          <a:xfrm rot="-5840632">
            <a:off x="9838300" y="-4182798"/>
            <a:ext cx="13250056" cy="1218348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11795706" y="4626619"/>
            <a:ext cx="9449543" cy="5755631"/>
          </a:xfrm>
          <a:prstGeom prst="rect">
            <a:avLst/>
          </a:prstGeom>
          <a:noFill/>
          <a:ln>
            <a:noFill/>
          </a:ln>
        </p:spPr>
      </p:pic>
      <p:pic>
        <p:nvPicPr>
          <p:cNvPr id="151" name="Google Shape;151;p3"/>
          <p:cNvPicPr preferRelativeResize="0"/>
          <p:nvPr/>
        </p:nvPicPr>
        <p:blipFill rotWithShape="1">
          <a:blip r:embed="rId5">
            <a:alphaModFix/>
          </a:blip>
          <a:srcRect/>
          <a:stretch/>
        </p:blipFill>
        <p:spPr>
          <a:xfrm>
            <a:off x="-16716879" y="246780"/>
            <a:ext cx="26896308" cy="26896308"/>
          </a:xfrm>
          <a:prstGeom prst="rect">
            <a:avLst/>
          </a:prstGeom>
          <a:noFill/>
          <a:ln>
            <a:noFill/>
          </a:ln>
        </p:spPr>
      </p:pic>
      <p:grpSp>
        <p:nvGrpSpPr>
          <p:cNvPr id="152" name="Google Shape;152;p3"/>
          <p:cNvGrpSpPr/>
          <p:nvPr/>
        </p:nvGrpSpPr>
        <p:grpSpPr>
          <a:xfrm>
            <a:off x="-919065" y="438573"/>
            <a:ext cx="9804802" cy="2060145"/>
            <a:chOff x="0" y="-38100"/>
            <a:chExt cx="4049671" cy="850900"/>
          </a:xfrm>
        </p:grpSpPr>
        <p:sp>
          <p:nvSpPr>
            <p:cNvPr id="153" name="Google Shape;153;p3"/>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3"/>
          <p:cNvSpPr txBox="1"/>
          <p:nvPr/>
        </p:nvSpPr>
        <p:spPr>
          <a:xfrm>
            <a:off x="-919065" y="758701"/>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072E62"/>
                </a:solidFill>
                <a:latin typeface="Roboto Condensed"/>
                <a:ea typeface="Roboto Condensed"/>
                <a:cs typeface="Roboto Condensed"/>
                <a:sym typeface="Roboto Condensed"/>
              </a:rPr>
              <a:t>PENDAHULUAN</a:t>
            </a:r>
            <a:endParaRPr/>
          </a:p>
        </p:txBody>
      </p:sp>
      <p:sp>
        <p:nvSpPr>
          <p:cNvPr id="156" name="Google Shape;156;p3"/>
          <p:cNvSpPr txBox="1"/>
          <p:nvPr/>
        </p:nvSpPr>
        <p:spPr>
          <a:xfrm>
            <a:off x="716869" y="3066637"/>
            <a:ext cx="10151540" cy="4702056"/>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FFFFFF"/>
                </a:solidFill>
                <a:latin typeface="Roboto Condensed"/>
                <a:ea typeface="Roboto Condensed"/>
                <a:cs typeface="Roboto Condensed"/>
                <a:sym typeface="Roboto Condensed"/>
              </a:rPr>
              <a:t>Setelah memahami konsep teori beserta implementasi dari algoritma pencarian dan pengurutan pada array, kita akan mencoba mencari solusi dari permasalahan atau kendala yang ada dari latihan soal yang diberikan. Hal tersebut akan membantu kita untuk lebih memahami lebih dalam terkait dengan bab eksplorasi array.</a:t>
            </a:r>
            <a:endParaRPr/>
          </a:p>
        </p:txBody>
      </p:sp>
      <p:pic>
        <p:nvPicPr>
          <p:cNvPr id="10" name="Picture 9">
            <a:extLst>
              <a:ext uri="{FF2B5EF4-FFF2-40B4-BE49-F238E27FC236}">
                <a16:creationId xmlns:a16="http://schemas.microsoft.com/office/drawing/2014/main" id="{FDE1A1F3-16D1-4DC8-BB8F-6A5BA5BF29AD}"/>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1" name="Picture 10">
            <a:extLst>
              <a:ext uri="{FF2B5EF4-FFF2-40B4-BE49-F238E27FC236}">
                <a16:creationId xmlns:a16="http://schemas.microsoft.com/office/drawing/2014/main" id="{FC4E203A-E0AA-417D-B5A8-9184D4D16E87}"/>
              </a:ext>
            </a:extLst>
          </p:cNvPr>
          <p:cNvPicPr>
            <a:picLocks noChangeAspect="1"/>
          </p:cNvPicPr>
          <p:nvPr/>
        </p:nvPicPr>
        <p:blipFill>
          <a:blip r:embed="rId7"/>
          <a:stretch>
            <a:fillRect/>
          </a:stretch>
        </p:blipFill>
        <p:spPr>
          <a:xfrm>
            <a:off x="15165495" y="282095"/>
            <a:ext cx="2773390" cy="11331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2744394"/>
            <a:ext cx="5754466" cy="4394473"/>
          </a:xfrm>
          <a:prstGeom prst="rect">
            <a:avLst/>
          </a:prstGeom>
          <a:noFill/>
          <a:ln>
            <a:noFill/>
          </a:ln>
        </p:spPr>
        <p:txBody>
          <a:bodyPr spcFirstLastPara="1" wrap="square" lIns="0" tIns="0" rIns="0" bIns="0" anchor="t" anchorCtr="0">
            <a:spAutoFit/>
          </a:bodyPr>
          <a:lstStyle/>
          <a:p>
            <a:pPr lvl="0" algn="ctr">
              <a:lnSpc>
                <a:spcPct val="140005"/>
              </a:lnSpc>
            </a:pPr>
            <a:r>
              <a:rPr lang="pt-BR" sz="6799" b="1">
                <a:solidFill>
                  <a:srgbClr val="072E62"/>
                </a:solidFill>
                <a:latin typeface="Roboto Condensed"/>
                <a:ea typeface="Roboto Condensed"/>
                <a:cs typeface="Roboto Condensed"/>
                <a:sym typeface="Roboto Condensed"/>
              </a:rPr>
              <a:t>ALGORITMA PENCARIAN PADA ARRAY</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Pencarian (searching) merupakan proses yang fundamental dalam pengolahan data. Proses pencarian adalah menemukan nilai (data) tertentu di dalam sekumpulan data yang bertipe sama (baik bertipe dasar atau bertipe bentukan).</a:t>
            </a:r>
          </a:p>
        </p:txBody>
      </p:sp>
      <p:pic>
        <p:nvPicPr>
          <p:cNvPr id="18" name="Picture 17">
            <a:extLst>
              <a:ext uri="{FF2B5EF4-FFF2-40B4-BE49-F238E27FC236}">
                <a16:creationId xmlns:a16="http://schemas.microsoft.com/office/drawing/2014/main" id="{2E779E4B-4AE9-4CDD-A626-8202C3080A30}"/>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4B38FD35-B584-4069-8DA0-B8EAAE952317}"/>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93993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9144000" y="702916"/>
            <a:ext cx="9144000"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ALGORITMA PENCARIAN PADA ARRAY</a:t>
            </a:r>
          </a:p>
        </p:txBody>
      </p:sp>
      <p:sp>
        <p:nvSpPr>
          <p:cNvPr id="171" name="Google Shape;171;p4"/>
          <p:cNvSpPr txBox="1"/>
          <p:nvPr/>
        </p:nvSpPr>
        <p:spPr>
          <a:xfrm>
            <a:off x="6399588" y="2704000"/>
            <a:ext cx="11099856" cy="3918380"/>
          </a:xfrm>
          <a:prstGeom prst="rect">
            <a:avLst/>
          </a:prstGeom>
          <a:noFill/>
          <a:ln>
            <a:noFill/>
          </a:ln>
        </p:spPr>
        <p:txBody>
          <a:bodyPr spcFirstLastPara="1" wrap="square" lIns="0" tIns="0" rIns="0" bIns="0" anchor="t" anchorCtr="0">
            <a:spAutoFit/>
          </a:bodyPr>
          <a:lstStyle/>
          <a:p>
            <a:pPr lvl="0" algn="just">
              <a:lnSpc>
                <a:spcPct val="150000"/>
              </a:lnSpc>
            </a:pPr>
            <a:r>
              <a:rPr lang="en-US" sz="3395">
                <a:solidFill>
                  <a:srgbClr val="072E62"/>
                </a:solidFill>
                <a:latin typeface="Roboto Condensed"/>
                <a:ea typeface="Roboto Condensed"/>
                <a:cs typeface="Roboto Condensed"/>
                <a:sym typeface="Roboto Condensed"/>
              </a:rPr>
              <a:t>Sebagai contoh, untuk mengubah (update) data tertentu, langkah pertama yang harus dilakukan adalah mencari keberadaan data tersebut di dalam kumpulannya. Jika data yang dicari ditemukan, maka data tersebut dapat diubah nilainya dengan data yang baru. </a:t>
            </a:r>
          </a:p>
        </p:txBody>
      </p:sp>
      <p:pic>
        <p:nvPicPr>
          <p:cNvPr id="12" name="Picture 11">
            <a:extLst>
              <a:ext uri="{FF2B5EF4-FFF2-40B4-BE49-F238E27FC236}">
                <a16:creationId xmlns:a16="http://schemas.microsoft.com/office/drawing/2014/main" id="{0EDFD449-C764-4B74-B52B-81B100514636}"/>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C2BEF6A3-1BF9-4D7D-9171-490B0653CBA1}"/>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0945959" y="2257754"/>
            <a:ext cx="12302334" cy="7258377"/>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82337" y="421635"/>
            <a:ext cx="9804802"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82337" y="939475"/>
            <a:ext cx="9804802" cy="615553"/>
          </a:xfrm>
          <a:prstGeom prst="rect">
            <a:avLst/>
          </a:prstGeom>
          <a:noFill/>
          <a:ln>
            <a:noFill/>
          </a:ln>
        </p:spPr>
        <p:txBody>
          <a:bodyPr spcFirstLastPara="1" wrap="square" lIns="0" tIns="0" rIns="0" bIns="0" anchor="t" anchorCtr="0">
            <a:spAutoFit/>
          </a:bodyPr>
          <a:lstStyle/>
          <a:p>
            <a:pPr lvl="0" algn="ctr"/>
            <a:r>
              <a:rPr lang="pt-BR" sz="4000" b="1">
                <a:solidFill>
                  <a:srgbClr val="FFFFFF"/>
                </a:solidFill>
                <a:latin typeface="Roboto Condensed"/>
                <a:ea typeface="Roboto Condensed"/>
                <a:cs typeface="Roboto Condensed"/>
                <a:sym typeface="Roboto Condensed"/>
              </a:rPr>
              <a:t>ALGORITMA PENCARIAN PADA ARRAY (2)</a:t>
            </a:r>
          </a:p>
        </p:txBody>
      </p:sp>
      <p:sp>
        <p:nvSpPr>
          <p:cNvPr id="203" name="Google Shape;203;p6"/>
          <p:cNvSpPr txBox="1"/>
          <p:nvPr/>
        </p:nvSpPr>
        <p:spPr>
          <a:xfrm>
            <a:off x="732402" y="2704000"/>
            <a:ext cx="12489327" cy="4284186"/>
          </a:xfrm>
          <a:prstGeom prst="rect">
            <a:avLst/>
          </a:prstGeom>
          <a:noFill/>
          <a:ln>
            <a:noFill/>
          </a:ln>
        </p:spPr>
        <p:txBody>
          <a:bodyPr spcFirstLastPara="1" wrap="square" lIns="0" tIns="0" rIns="0" bIns="0" anchor="t" anchorCtr="0">
            <a:spAutoFit/>
          </a:bodyPr>
          <a:lstStyle/>
          <a:p>
            <a:pPr lvl="0" algn="just">
              <a:lnSpc>
                <a:spcPct val="173991"/>
              </a:lnSpc>
            </a:pPr>
            <a:r>
              <a:rPr lang="en-US" sz="3200">
                <a:solidFill>
                  <a:srgbClr val="072E62"/>
                </a:solidFill>
                <a:latin typeface="Roboto Condensed"/>
                <a:ea typeface="Roboto Condensed"/>
                <a:cs typeface="Roboto Condensed"/>
                <a:sym typeface="Roboto Condensed"/>
              </a:rPr>
              <a:t>Aktivitas awal yang sama juga dilakukan pada proses penambahan (insert) data baru, Proses penambahan data dimulai dengan rnencari apakah data yang akan ditambahkan sudah terdapat di dalam kumpulan. Jika sudah ada dan mengasumsikan tidak boleh ada duplikasi data maka data tersebut tidak perlu ditambakan, tetapi jika belum ada, maka tambahkan.</a:t>
            </a:r>
          </a:p>
        </p:txBody>
      </p:sp>
      <p:pic>
        <p:nvPicPr>
          <p:cNvPr id="14" name="Picture 13">
            <a:extLst>
              <a:ext uri="{FF2B5EF4-FFF2-40B4-BE49-F238E27FC236}">
                <a16:creationId xmlns:a16="http://schemas.microsoft.com/office/drawing/2014/main" id="{B269A962-5467-4739-88B9-2532F0518D32}"/>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19FB94E5-66CF-42EC-A603-463E99B339A5}"/>
              </a:ext>
            </a:extLst>
          </p:cNvPr>
          <p:cNvPicPr>
            <a:picLocks noChangeAspect="1"/>
          </p:cNvPicPr>
          <p:nvPr/>
        </p:nvPicPr>
        <p:blipFill>
          <a:blip r:embed="rId7"/>
          <a:stretch>
            <a:fillRect/>
          </a:stretch>
        </p:blipFill>
        <p:spPr>
          <a:xfrm>
            <a:off x="15165495" y="282095"/>
            <a:ext cx="2773390" cy="1133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9"/>
          <p:cNvPicPr preferRelativeResize="0"/>
          <p:nvPr/>
        </p:nvPicPr>
        <p:blipFill rotWithShape="1">
          <a:blip r:embed="rId3">
            <a:alphaModFix/>
          </a:blip>
          <a:srcRect/>
          <a:stretch/>
        </p:blipFill>
        <p:spPr>
          <a:xfrm>
            <a:off x="16512012" y="8510563"/>
            <a:ext cx="556788" cy="556788"/>
          </a:xfrm>
          <a:prstGeom prst="rect">
            <a:avLst/>
          </a:prstGeom>
          <a:noFill/>
          <a:ln>
            <a:noFill/>
          </a:ln>
        </p:spPr>
      </p:pic>
      <p:sp>
        <p:nvSpPr>
          <p:cNvPr id="248" name="Google Shape;248;p9"/>
          <p:cNvSpPr txBox="1"/>
          <p:nvPr/>
        </p:nvSpPr>
        <p:spPr>
          <a:xfrm>
            <a:off x="15156576" y="9183623"/>
            <a:ext cx="1911164" cy="407444"/>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425" b="0" i="0" u="none" strike="noStrike" cap="none">
                <a:solidFill>
                  <a:srgbClr val="FFFFFF"/>
                </a:solidFill>
                <a:latin typeface="Montserrat"/>
                <a:ea typeface="Montserrat"/>
                <a:cs typeface="Montserrat"/>
                <a:sym typeface="Montserrat"/>
              </a:rPr>
              <a:t>Get Started</a:t>
            </a:r>
            <a:endParaRPr/>
          </a:p>
        </p:txBody>
      </p:sp>
      <p:pic>
        <p:nvPicPr>
          <p:cNvPr id="249" name="Google Shape;249;p9"/>
          <p:cNvPicPr preferRelativeResize="0"/>
          <p:nvPr/>
        </p:nvPicPr>
        <p:blipFill rotWithShape="1">
          <a:blip r:embed="rId4">
            <a:alphaModFix/>
          </a:blip>
          <a:srcRect/>
          <a:stretch/>
        </p:blipFill>
        <p:spPr>
          <a:xfrm>
            <a:off x="1223938" y="-218425"/>
            <a:ext cx="26099208" cy="14663009"/>
          </a:xfrm>
          <a:prstGeom prst="rect">
            <a:avLst/>
          </a:prstGeom>
          <a:noFill/>
          <a:ln>
            <a:noFill/>
          </a:ln>
        </p:spPr>
      </p:pic>
      <p:pic>
        <p:nvPicPr>
          <p:cNvPr id="250" name="Google Shape;250;p9"/>
          <p:cNvPicPr preferRelativeResize="0"/>
          <p:nvPr/>
        </p:nvPicPr>
        <p:blipFill rotWithShape="1">
          <a:blip r:embed="rId5">
            <a:alphaModFix/>
          </a:blip>
          <a:srcRect/>
          <a:stretch/>
        </p:blipFill>
        <p:spPr>
          <a:xfrm rot="-5491404">
            <a:off x="-5798285" y="-1884957"/>
            <a:ext cx="14044446" cy="14044446"/>
          </a:xfrm>
          <a:prstGeom prst="rect">
            <a:avLst/>
          </a:prstGeom>
          <a:noFill/>
          <a:ln>
            <a:noFill/>
          </a:ln>
        </p:spPr>
      </p:pic>
      <p:pic>
        <p:nvPicPr>
          <p:cNvPr id="251" name="Google Shape;251;p9"/>
          <p:cNvPicPr preferRelativeResize="0"/>
          <p:nvPr/>
        </p:nvPicPr>
        <p:blipFill rotWithShape="1">
          <a:blip r:embed="rId6">
            <a:alphaModFix/>
          </a:blip>
          <a:srcRect/>
          <a:stretch/>
        </p:blipFill>
        <p:spPr>
          <a:xfrm rot="-5491404">
            <a:off x="-6136307" y="-1884957"/>
            <a:ext cx="14044446" cy="14044446"/>
          </a:xfrm>
          <a:prstGeom prst="rect">
            <a:avLst/>
          </a:prstGeom>
          <a:noFill/>
          <a:ln>
            <a:noFill/>
          </a:ln>
        </p:spPr>
      </p:pic>
      <p:pic>
        <p:nvPicPr>
          <p:cNvPr id="252" name="Google Shape;252;p9"/>
          <p:cNvPicPr preferRelativeResize="0"/>
          <p:nvPr/>
        </p:nvPicPr>
        <p:blipFill rotWithShape="1">
          <a:blip r:embed="rId7">
            <a:alphaModFix/>
          </a:blip>
          <a:srcRect/>
          <a:stretch/>
        </p:blipFill>
        <p:spPr>
          <a:xfrm rot="-5491404">
            <a:off x="6712306" y="4070511"/>
            <a:ext cx="2145978" cy="2145978"/>
          </a:xfrm>
          <a:prstGeom prst="rect">
            <a:avLst/>
          </a:prstGeom>
          <a:noFill/>
          <a:ln>
            <a:noFill/>
          </a:ln>
        </p:spPr>
      </p:pic>
      <p:sp>
        <p:nvSpPr>
          <p:cNvPr id="253" name="Google Shape;253;p9"/>
          <p:cNvSpPr/>
          <p:nvPr/>
        </p:nvSpPr>
        <p:spPr>
          <a:xfrm>
            <a:off x="6914134" y="4268433"/>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9"/>
          <p:cNvPicPr preferRelativeResize="0"/>
          <p:nvPr/>
        </p:nvPicPr>
        <p:blipFill rotWithShape="1">
          <a:blip r:embed="rId7">
            <a:alphaModFix/>
          </a:blip>
          <a:srcRect/>
          <a:stretch/>
        </p:blipFill>
        <p:spPr>
          <a:xfrm rot="-5491404">
            <a:off x="5918220" y="973549"/>
            <a:ext cx="2145978" cy="2145978"/>
          </a:xfrm>
          <a:prstGeom prst="rect">
            <a:avLst/>
          </a:prstGeom>
          <a:noFill/>
          <a:ln>
            <a:noFill/>
          </a:ln>
        </p:spPr>
      </p:pic>
      <p:sp>
        <p:nvSpPr>
          <p:cNvPr id="255" name="Google Shape;255;p9"/>
          <p:cNvSpPr/>
          <p:nvPr/>
        </p:nvSpPr>
        <p:spPr>
          <a:xfrm>
            <a:off x="6120047" y="1171471"/>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rotWithShape="1">
          <a:blip r:embed="rId7">
            <a:alphaModFix/>
          </a:blip>
          <a:srcRect/>
          <a:stretch/>
        </p:blipFill>
        <p:spPr>
          <a:xfrm rot="-5491404">
            <a:off x="5918220" y="7141226"/>
            <a:ext cx="2145978" cy="2145978"/>
          </a:xfrm>
          <a:prstGeom prst="rect">
            <a:avLst/>
          </a:prstGeom>
          <a:noFill/>
          <a:ln>
            <a:noFill/>
          </a:ln>
        </p:spPr>
      </p:pic>
      <p:sp>
        <p:nvSpPr>
          <p:cNvPr id="257" name="Google Shape;257;p9"/>
          <p:cNvSpPr/>
          <p:nvPr/>
        </p:nvSpPr>
        <p:spPr>
          <a:xfrm>
            <a:off x="6120047" y="7339149"/>
            <a:ext cx="1742325" cy="17501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9"/>
          <p:cNvPicPr preferRelativeResize="0"/>
          <p:nvPr/>
        </p:nvPicPr>
        <p:blipFill rotWithShape="1">
          <a:blip r:embed="rId8">
            <a:alphaModFix/>
          </a:blip>
          <a:srcRect/>
          <a:stretch/>
        </p:blipFill>
        <p:spPr>
          <a:xfrm>
            <a:off x="6991209" y="4642847"/>
            <a:ext cx="1639183" cy="1031195"/>
          </a:xfrm>
          <a:prstGeom prst="rect">
            <a:avLst/>
          </a:prstGeom>
          <a:noFill/>
          <a:ln>
            <a:noFill/>
          </a:ln>
        </p:spPr>
      </p:pic>
      <p:pic>
        <p:nvPicPr>
          <p:cNvPr id="259" name="Google Shape;259;p9"/>
          <p:cNvPicPr preferRelativeResize="0"/>
          <p:nvPr/>
        </p:nvPicPr>
        <p:blipFill rotWithShape="1">
          <a:blip r:embed="rId9">
            <a:alphaModFix/>
          </a:blip>
          <a:srcRect/>
          <a:stretch/>
        </p:blipFill>
        <p:spPr>
          <a:xfrm>
            <a:off x="6389954" y="1445282"/>
            <a:ext cx="1202511" cy="1202511"/>
          </a:xfrm>
          <a:prstGeom prst="rect">
            <a:avLst/>
          </a:prstGeom>
          <a:noFill/>
          <a:ln>
            <a:noFill/>
          </a:ln>
        </p:spPr>
      </p:pic>
      <p:pic>
        <p:nvPicPr>
          <p:cNvPr id="260" name="Google Shape;260;p9"/>
          <p:cNvPicPr preferRelativeResize="0"/>
          <p:nvPr/>
        </p:nvPicPr>
        <p:blipFill rotWithShape="1">
          <a:blip r:embed="rId10">
            <a:alphaModFix/>
          </a:blip>
          <a:srcRect/>
          <a:stretch/>
        </p:blipFill>
        <p:spPr>
          <a:xfrm>
            <a:off x="6389954" y="7651245"/>
            <a:ext cx="1235611" cy="1193909"/>
          </a:xfrm>
          <a:prstGeom prst="rect">
            <a:avLst/>
          </a:prstGeom>
          <a:noFill/>
          <a:ln>
            <a:noFill/>
          </a:ln>
        </p:spPr>
      </p:pic>
      <p:sp>
        <p:nvSpPr>
          <p:cNvPr id="261" name="Google Shape;261;p9"/>
          <p:cNvSpPr txBox="1"/>
          <p:nvPr/>
        </p:nvSpPr>
        <p:spPr>
          <a:xfrm>
            <a:off x="1223938" y="2744394"/>
            <a:ext cx="5509702" cy="5170646"/>
          </a:xfrm>
          <a:prstGeom prst="rect">
            <a:avLst/>
          </a:prstGeom>
          <a:noFill/>
          <a:ln>
            <a:noFill/>
          </a:ln>
        </p:spPr>
        <p:txBody>
          <a:bodyPr spcFirstLastPara="1" wrap="square" lIns="0" tIns="0" rIns="0" bIns="0" anchor="t" anchorCtr="0">
            <a:spAutoFit/>
          </a:bodyPr>
          <a:lstStyle/>
          <a:p>
            <a:pPr lvl="0" algn="ctr">
              <a:lnSpc>
                <a:spcPct val="140005"/>
              </a:lnSpc>
            </a:pPr>
            <a:r>
              <a:rPr lang="pt-BR" sz="6000" b="1">
                <a:solidFill>
                  <a:srgbClr val="072E62"/>
                </a:solidFill>
                <a:latin typeface="Roboto Condensed"/>
                <a:ea typeface="Roboto Condensed"/>
                <a:cs typeface="Roboto Condensed"/>
                <a:sym typeface="Roboto Condensed"/>
              </a:rPr>
              <a:t>IMPLEMENTASI ALGORITMA PENCARIAN PADA ARRAY</a:t>
            </a:r>
          </a:p>
        </p:txBody>
      </p:sp>
      <p:sp>
        <p:nvSpPr>
          <p:cNvPr id="262" name="Google Shape;262;p9"/>
          <p:cNvSpPr txBox="1"/>
          <p:nvPr/>
        </p:nvSpPr>
        <p:spPr>
          <a:xfrm>
            <a:off x="9144000" y="3440667"/>
            <a:ext cx="8411597" cy="4545475"/>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Pada implementasinya, algoritma pencarian pada array dibagi menjadi 2 bagian yaitu algoritma pencarian beruntun (sequential search) dan algoritma pencarian bagidua (binary search). </a:t>
            </a:r>
          </a:p>
        </p:txBody>
      </p:sp>
      <p:pic>
        <p:nvPicPr>
          <p:cNvPr id="18" name="Picture 17">
            <a:extLst>
              <a:ext uri="{FF2B5EF4-FFF2-40B4-BE49-F238E27FC236}">
                <a16:creationId xmlns:a16="http://schemas.microsoft.com/office/drawing/2014/main" id="{9CA044AC-0200-46EB-8400-B0EB852C4724}"/>
              </a:ext>
            </a:extLst>
          </p:cNvPr>
          <p:cNvPicPr>
            <a:picLocks noChangeAspect="1"/>
          </p:cNvPicPr>
          <p:nvPr/>
        </p:nvPicPr>
        <p:blipFill>
          <a:blip r:embed="rId11"/>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73240223-7A83-4BCD-9467-FC4DA5216946}"/>
              </a:ext>
            </a:extLst>
          </p:cNvPr>
          <p:cNvPicPr>
            <a:picLocks noChangeAspect="1"/>
          </p:cNvPicPr>
          <p:nvPr/>
        </p:nvPicPr>
        <p:blipFill>
          <a:blip r:embed="rId12"/>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29062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4">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5">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6">
            <a:alphaModFix/>
          </a:blip>
          <a:srcRect/>
          <a:stretch/>
        </p:blipFill>
        <p:spPr>
          <a:xfrm rot="-5491404">
            <a:off x="-5155739" y="2620425"/>
            <a:ext cx="11688946" cy="11688946"/>
          </a:xfrm>
          <a:prstGeom prst="rect">
            <a:avLst/>
          </a:prstGeom>
          <a:noFill/>
          <a:ln>
            <a:noFill/>
          </a:ln>
        </p:spPr>
      </p:pic>
      <p:pic>
        <p:nvPicPr>
          <p:cNvPr id="213" name="Google Shape;213;p7"/>
          <p:cNvPicPr preferRelativeResize="0"/>
          <p:nvPr/>
        </p:nvPicPr>
        <p:blipFill rotWithShape="1">
          <a:blip r:embed="rId7">
            <a:alphaModFix/>
          </a:blip>
          <a:srcRect/>
          <a:stretch/>
        </p:blipFill>
        <p:spPr>
          <a:xfrm>
            <a:off x="9144000" y="7858833"/>
            <a:ext cx="3483437" cy="1095699"/>
          </a:xfrm>
          <a:prstGeom prst="rect">
            <a:avLst/>
          </a:prstGeom>
          <a:noFill/>
          <a:ln>
            <a:noFill/>
          </a:ln>
        </p:spPr>
      </p:pic>
      <p:pic>
        <p:nvPicPr>
          <p:cNvPr id="214" name="Google Shape;214;p7"/>
          <p:cNvPicPr preferRelativeResize="0"/>
          <p:nvPr/>
        </p:nvPicPr>
        <p:blipFill rotWithShape="1">
          <a:blip r:embed="rId7">
            <a:alphaModFix/>
          </a:blip>
          <a:srcRect/>
          <a:stretch/>
        </p:blipFill>
        <p:spPr>
          <a:xfrm>
            <a:off x="13266078" y="7858833"/>
            <a:ext cx="3483437" cy="1095699"/>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5953518" y="361954"/>
            <a:ext cx="9804802" cy="2843855"/>
          </a:xfrm>
          <a:prstGeom prst="rect">
            <a:avLst/>
          </a:prstGeom>
          <a:noFill/>
          <a:ln>
            <a:noFill/>
          </a:ln>
        </p:spPr>
        <p:txBody>
          <a:bodyPr spcFirstLastPara="1" wrap="square" lIns="0" tIns="0" rIns="0" bIns="0" anchor="t" anchorCtr="0">
            <a:spAutoFit/>
          </a:bodyPr>
          <a:lstStyle/>
          <a:p>
            <a:pPr lvl="0" algn="ctr">
              <a:lnSpc>
                <a:spcPct val="140005"/>
              </a:lnSpc>
            </a:pPr>
            <a:r>
              <a:rPr lang="it-IT" sz="6600" b="1">
                <a:solidFill>
                  <a:srgbClr val="FFFFFF"/>
                </a:solidFill>
                <a:latin typeface="Roboto Condensed"/>
                <a:ea typeface="Roboto Condensed"/>
                <a:cs typeface="Roboto Condensed"/>
                <a:sym typeface="Roboto Condensed"/>
              </a:rPr>
              <a:t>IMPLEMENTASI ALGORITMA PENCARIAN PADA ARRAY</a:t>
            </a:r>
          </a:p>
        </p:txBody>
      </p:sp>
      <p:sp>
        <p:nvSpPr>
          <p:cNvPr id="217" name="Google Shape;217;p7"/>
          <p:cNvSpPr txBox="1"/>
          <p:nvPr/>
        </p:nvSpPr>
        <p:spPr>
          <a:xfrm>
            <a:off x="8847703" y="3205809"/>
            <a:ext cx="8411597" cy="3636380"/>
          </a:xfrm>
          <a:prstGeom prst="rect">
            <a:avLst/>
          </a:prstGeom>
          <a:noFill/>
          <a:ln>
            <a:noFill/>
          </a:ln>
        </p:spPr>
        <p:txBody>
          <a:bodyPr spcFirstLastPara="1" wrap="square" lIns="0" tIns="0" rIns="0" bIns="0" anchor="t" anchorCtr="0">
            <a:spAutoFit/>
          </a:bodyPr>
          <a:lstStyle/>
          <a:p>
            <a:pPr lvl="0" algn="just">
              <a:lnSpc>
                <a:spcPct val="173991"/>
              </a:lnSpc>
            </a:pPr>
            <a:r>
              <a:rPr lang="en-US" sz="3395">
                <a:solidFill>
                  <a:srgbClr val="FFFFFF"/>
                </a:solidFill>
                <a:latin typeface="Roboto Condensed"/>
                <a:ea typeface="Roboto Condensed"/>
                <a:cs typeface="Roboto Condensed"/>
                <a:sym typeface="Roboto Condensed"/>
              </a:rPr>
              <a:t>Algoritma pencarian beruntun merupakan algoritma pencarian yang paling sederhana. Sedangkan algoritma pencarian bagidua adalah algoritma pencarian lanjutan yang lebih baik.</a:t>
            </a:r>
          </a:p>
        </p:txBody>
      </p:sp>
      <p:pic>
        <p:nvPicPr>
          <p:cNvPr id="11" name="Picture 10">
            <a:extLst>
              <a:ext uri="{FF2B5EF4-FFF2-40B4-BE49-F238E27FC236}">
                <a16:creationId xmlns:a16="http://schemas.microsoft.com/office/drawing/2014/main" id="{30E69AA7-EF6B-401F-A08A-103ED10864B8}"/>
              </a:ext>
            </a:extLst>
          </p:cNvPr>
          <p:cNvPicPr>
            <a:picLocks noChangeAspect="1"/>
          </p:cNvPicPr>
          <p:nvPr/>
        </p:nvPicPr>
        <p:blipFill>
          <a:blip r:embed="rId9"/>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B28CC5F4-2A74-442D-A07E-A17DAE664FBC}"/>
              </a:ext>
            </a:extLst>
          </p:cNvPr>
          <p:cNvPicPr>
            <a:picLocks noChangeAspect="1"/>
          </p:cNvPicPr>
          <p:nvPr/>
        </p:nvPicPr>
        <p:blipFill>
          <a:blip r:embed="rId10"/>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27405960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1817</Words>
  <Application>Microsoft Office PowerPoint</Application>
  <PresentationFormat>Custom</PresentationFormat>
  <Paragraphs>141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Montserrat</vt:lpstr>
      <vt:lpstr>Roboto</vt:lpstr>
      <vt:lpstr>Alata</vt:lpstr>
      <vt:lpstr>Roboto Condensed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Reviewer</cp:lastModifiedBy>
  <cp:revision>38</cp:revision>
  <dcterms:created xsi:type="dcterms:W3CDTF">2006-08-16T00:00:00Z</dcterms:created>
  <dcterms:modified xsi:type="dcterms:W3CDTF">2022-11-13T05:25:55Z</dcterms:modified>
</cp:coreProperties>
</file>