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2"/>
  </p:notesMasterIdLst>
  <p:sldIdLst>
    <p:sldId id="304" r:id="rId4"/>
    <p:sldId id="305" r:id="rId5"/>
    <p:sldId id="306" r:id="rId6"/>
    <p:sldId id="307" r:id="rId7"/>
    <p:sldId id="308" r:id="rId8"/>
    <p:sldId id="310" r:id="rId9"/>
    <p:sldId id="311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4ED8B-F056-42F3-B58B-AA16F7261C1A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FCBF-DE36-49F3-A31E-BF3C9B5F84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871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A51D-645A-4FDA-A1C8-6B2EA6509439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073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05210"/>
            <a:ext cx="9144000" cy="5227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279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773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24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31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3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8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0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 userDrawn="1"/>
        </p:nvSpPr>
        <p:spPr>
          <a:xfrm>
            <a:off x="2699792" y="699542"/>
            <a:ext cx="3744416" cy="3744416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2181230"/>
            <a:ext cx="374441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99644" y="2757294"/>
            <a:ext cx="37444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53238"/>
            <a:ext cx="45720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268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34742" y="1378743"/>
            <a:ext cx="6309259" cy="3050383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964407"/>
            <a:ext cx="3324186" cy="3050383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22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5314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543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404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771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62" r:id="rId5"/>
    <p:sldLayoutId id="2147483655" r:id="rId6"/>
    <p:sldLayoutId id="2147483663" r:id="rId7"/>
    <p:sldLayoutId id="2147483664" r:id="rId8"/>
    <p:sldLayoutId id="2147483668" r:id="rId9"/>
    <p:sldLayoutId id="2147483665" r:id="rId10"/>
    <p:sldLayoutId id="2147483670" r:id="rId11"/>
    <p:sldLayoutId id="2147483672" r:id="rId12"/>
    <p:sldLayoutId id="2147483656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D:\RPS%20DAN%20KONTRAK%20KULIAH\TAHUN%20AKADEMIK%202019-2020\KONTRAK%20ADMINISTRASI%20PERKANTORAN%20MODERN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969641D-AE9F-45AE-BDD1-EA8DEB932396}"/>
              </a:ext>
            </a:extLst>
          </p:cNvPr>
          <p:cNvCxnSpPr>
            <a:cxnSpLocks/>
          </p:cNvCxnSpPr>
          <p:nvPr/>
        </p:nvCxnSpPr>
        <p:spPr>
          <a:xfrm>
            <a:off x="18604" y="785813"/>
            <a:ext cx="239315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2AF976-EA9A-40FC-90BA-28D605302BF9}"/>
              </a:ext>
            </a:extLst>
          </p:cNvPr>
          <p:cNvCxnSpPr>
            <a:cxnSpLocks/>
          </p:cNvCxnSpPr>
          <p:nvPr/>
        </p:nvCxnSpPr>
        <p:spPr>
          <a:xfrm>
            <a:off x="2393156" y="785812"/>
            <a:ext cx="1214438" cy="34075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964B167-6379-47C0-9598-AB08FE75E293}"/>
              </a:ext>
            </a:extLst>
          </p:cNvPr>
          <p:cNvCxnSpPr>
            <a:cxnSpLocks/>
          </p:cNvCxnSpPr>
          <p:nvPr/>
        </p:nvCxnSpPr>
        <p:spPr>
          <a:xfrm>
            <a:off x="2393156" y="0"/>
            <a:ext cx="1818804" cy="51435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AB070FD-2C57-49C3-BA24-57F787DA67D1}"/>
              </a:ext>
            </a:extLst>
          </p:cNvPr>
          <p:cNvCxnSpPr>
            <a:cxnSpLocks/>
          </p:cNvCxnSpPr>
          <p:nvPr/>
        </p:nvCxnSpPr>
        <p:spPr>
          <a:xfrm>
            <a:off x="3764756" y="4700194"/>
            <a:ext cx="142875" cy="44330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B72F911-9313-4330-BB22-32D6EF3EB6F0}"/>
              </a:ext>
            </a:extLst>
          </p:cNvPr>
          <p:cNvCxnSpPr>
            <a:cxnSpLocks/>
          </p:cNvCxnSpPr>
          <p:nvPr/>
        </p:nvCxnSpPr>
        <p:spPr>
          <a:xfrm>
            <a:off x="0" y="4193382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71529A24-45E6-4FEA-9333-346B3C42286F}"/>
              </a:ext>
            </a:extLst>
          </p:cNvPr>
          <p:cNvGrpSpPr/>
          <p:nvPr/>
        </p:nvGrpSpPr>
        <p:grpSpPr>
          <a:xfrm>
            <a:off x="6921766" y="3001192"/>
            <a:ext cx="2024021" cy="944813"/>
            <a:chOff x="3116849" y="5179978"/>
            <a:chExt cx="2924863" cy="1365325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1D700ADE-50F7-4052-B23C-6EE32F4BA772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>
                <a:solidFill>
                  <a:schemeClr val="accent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62D38AD-6F7A-4F79-B0CE-92B0EEB71E76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68338A26-D4AE-4579-9A61-A7A9D69105DD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7A936346-21D2-4962-9057-D2854388B731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44F751C-4395-4BD6-8E56-4020A11A0E67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C45FDE5-9182-40A0-A8E6-0FB42460DB9A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idx="14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>
          <a:xfrm>
            <a:off x="2871253" y="1400267"/>
            <a:ext cx="6272747" cy="3050383"/>
          </a:xfr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4101033" y="4569541"/>
            <a:ext cx="3990537" cy="4815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id-ID" altLang="ko-KR" sz="1500" dirty="0" smtClean="0">
                <a:solidFill>
                  <a:schemeClr val="accent1">
                    <a:lumMod val="50000"/>
                  </a:schemeClr>
                </a:solidFill>
              </a:rPr>
              <a:t>Pendidikan Administrasi Perkantoran</a:t>
            </a:r>
          </a:p>
          <a:p>
            <a:pPr algn="r"/>
            <a:r>
              <a:rPr lang="id-ID" altLang="ko-KR" sz="2000" b="1" dirty="0" smtClean="0">
                <a:solidFill>
                  <a:schemeClr val="tx2"/>
                </a:solidFill>
              </a:rPr>
              <a:t>JIA FIS UNM</a:t>
            </a:r>
            <a:endParaRPr lang="id-ID" altLang="ko-KR" sz="1400" b="1" dirty="0">
              <a:solidFill>
                <a:schemeClr val="tx2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290999" y="4443958"/>
            <a:ext cx="3280355" cy="4815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id-ID" altLang="ko-KR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Pengampu Mata Kuliah</a:t>
            </a:r>
            <a:r>
              <a:rPr lang="id-ID" altLang="ko-KR" sz="1350" i="1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r>
              <a:rPr lang="id-ID" altLang="ko-KR" sz="1350" i="1" dirty="0" smtClean="0">
                <a:solidFill>
                  <a:schemeClr val="tx2"/>
                </a:solidFill>
                <a:latin typeface="+mn-lt"/>
              </a:rPr>
              <a:t>Muhammad Darwis &amp; Nazaruddin H.</a:t>
            </a:r>
            <a:endParaRPr lang="id-ID" altLang="ko-KR" sz="135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2771800" y="248825"/>
            <a:ext cx="6336704" cy="522725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altLang="ko-KR" sz="5400" b="1" i="1" dirty="0" smtClean="0">
                <a:ln/>
                <a:solidFill>
                  <a:schemeClr val="accent3"/>
                </a:solidFill>
                <a:ea typeface="맑은 고딕" pitchFamily="50" charset="-127"/>
              </a:rPr>
              <a:t> </a:t>
            </a:r>
            <a:r>
              <a:rPr lang="id-ID" altLang="ko-KR" sz="5400" b="1" dirty="0" smtClean="0">
                <a:ln/>
                <a:solidFill>
                  <a:schemeClr val="accent3"/>
                </a:solidFill>
                <a:ea typeface="맑은 고딕" pitchFamily="50" charset="-127"/>
              </a:rPr>
              <a:t>PERKANTORAN</a:t>
            </a:r>
            <a:endParaRPr lang="en-US" altLang="ko-KR" sz="54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3093649" y="123522"/>
            <a:ext cx="187220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altLang="ko-KR" sz="2000" dirty="0" smtClean="0">
                <a:solidFill>
                  <a:schemeClr val="tx2"/>
                </a:solidFill>
                <a:latin typeface="Ananda" pitchFamily="2" charset="0"/>
              </a:rPr>
              <a:t>Administrasi</a:t>
            </a:r>
            <a:endParaRPr lang="en-US" altLang="ko-KR" sz="2000" dirty="0">
              <a:solidFill>
                <a:schemeClr val="tx2"/>
              </a:solidFill>
              <a:latin typeface="Ananda" pitchFamily="2" charset="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7690116" y="1000526"/>
            <a:ext cx="1376472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id-ID" altLang="ko-KR" sz="2000" b="0" dirty="0" smtClean="0">
                <a:solidFill>
                  <a:schemeClr val="tx2"/>
                </a:solidFill>
                <a:latin typeface="Ananda" pitchFamily="2" charset="0"/>
              </a:rPr>
              <a:t>Modern</a:t>
            </a:r>
            <a:endParaRPr lang="en-US" altLang="ko-KR" sz="2000" b="0" dirty="0">
              <a:solidFill>
                <a:schemeClr val="tx2"/>
              </a:solidFill>
              <a:latin typeface="Ananda" pitchFamily="2" charset="0"/>
            </a:endParaRPr>
          </a:p>
        </p:txBody>
      </p:sp>
      <p:pic>
        <p:nvPicPr>
          <p:cNvPr id="28" name="Picture 27" descr="F:\LOGO BARU UNM\LOGO UNM.jp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48" y="4531039"/>
            <a:ext cx="516190" cy="53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Placeholder 29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r="13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652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2" grpId="0" build="p"/>
      <p:bldP spid="23" grpId="0" build="p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3729"/>
            <a:ext cx="3672408" cy="1368152"/>
          </a:xfrm>
        </p:spPr>
        <p:txBody>
          <a:bodyPr/>
          <a:lstStyle/>
          <a:p>
            <a:r>
              <a:rPr lang="id-ID" altLang="ko-KR" sz="9600" b="1" dirty="0" smtClean="0">
                <a:solidFill>
                  <a:schemeClr val="accent1">
                    <a:lumMod val="50000"/>
                  </a:schemeClr>
                </a:solidFill>
              </a:rPr>
              <a:t>CP-1</a:t>
            </a:r>
            <a:endParaRPr lang="ko-KR" alt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699542"/>
            <a:ext cx="4320480" cy="2721096"/>
            <a:chOff x="2227884" y="1412350"/>
            <a:chExt cx="2974589" cy="2721096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825122"/>
              <a:ext cx="2974589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/>
              <a:r>
                <a:rPr lang="en-US" sz="1600" dirty="0" err="1">
                  <a:solidFill>
                    <a:schemeClr val="tx2"/>
                  </a:solidFill>
                </a:rPr>
                <a:t>Mahasiswa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mampu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melaksanakan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prosedur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administrasi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perkantoran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smtClean="0">
                  <a:solidFill>
                    <a:schemeClr val="tx2"/>
                  </a:solidFill>
                </a:rPr>
                <a:t>modern  </a:t>
              </a:r>
              <a:endParaRPr lang="id-ID" sz="1600" dirty="0" smtClean="0">
                <a:solidFill>
                  <a:schemeClr val="tx2"/>
                </a:solidFill>
              </a:endParaRPr>
            </a:p>
            <a:p>
              <a:pPr marL="0" lvl="1"/>
              <a:endParaRPr lang="id-ID" sz="1600" dirty="0">
                <a:solidFill>
                  <a:schemeClr val="tx2"/>
                </a:solidFill>
              </a:endParaRPr>
            </a:p>
            <a:p>
              <a:pPr marL="0" lvl="1"/>
              <a:r>
                <a:rPr lang="en-US" sz="1600" dirty="0" err="1">
                  <a:solidFill>
                    <a:schemeClr val="tx2"/>
                  </a:solidFill>
                </a:rPr>
                <a:t>Mahasiswa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mampu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mengklasifikasikan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endParaRPr lang="id-ID" sz="1600" dirty="0" smtClean="0">
                <a:solidFill>
                  <a:schemeClr val="tx2"/>
                </a:solidFill>
              </a:endParaRPr>
            </a:p>
            <a:p>
              <a:pPr marL="0" lvl="1"/>
              <a:r>
                <a:rPr lang="en-US" sz="1600" dirty="0" err="1" smtClean="0">
                  <a:solidFill>
                    <a:schemeClr val="tx2"/>
                  </a:solidFill>
                </a:rPr>
                <a:t>kegiatan</a:t>
              </a:r>
              <a:r>
                <a:rPr lang="en-US" sz="1600" dirty="0" smtClean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administrasi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perkantoran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smtClean="0">
                  <a:solidFill>
                    <a:schemeClr val="tx2"/>
                  </a:solidFill>
                </a:rPr>
                <a:t>modern </a:t>
              </a:r>
              <a:endParaRPr lang="id-ID" sz="1600" dirty="0" smtClean="0">
                <a:solidFill>
                  <a:schemeClr val="tx2"/>
                </a:solidFill>
              </a:endParaRPr>
            </a:p>
            <a:p>
              <a:pPr marL="0" lvl="1"/>
              <a:endParaRPr lang="id-ID" sz="1600" dirty="0">
                <a:solidFill>
                  <a:schemeClr val="tx2"/>
                </a:solidFill>
              </a:endParaRPr>
            </a:p>
            <a:p>
              <a:r>
                <a:rPr lang="en-US" sz="1600" dirty="0" err="1">
                  <a:solidFill>
                    <a:schemeClr val="tx2"/>
                  </a:solidFill>
                </a:rPr>
                <a:t>Mahasiswa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mampu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membentuk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pendapat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endParaRPr lang="id-ID" sz="1600" dirty="0" smtClean="0">
                <a:solidFill>
                  <a:schemeClr val="tx2"/>
                </a:solidFill>
              </a:endParaRPr>
            </a:p>
            <a:p>
              <a:r>
                <a:rPr lang="en-US" sz="1600" dirty="0" err="1" smtClean="0">
                  <a:solidFill>
                    <a:schemeClr val="tx2"/>
                  </a:solidFill>
                </a:rPr>
                <a:t>mengenai</a:t>
              </a:r>
              <a:r>
                <a:rPr lang="en-US" sz="1600" dirty="0" smtClean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persoalan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administrasi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en-US" sz="1600" dirty="0" err="1">
                  <a:solidFill>
                    <a:schemeClr val="tx2"/>
                  </a:solidFill>
                </a:rPr>
                <a:t>perkantoran</a:t>
              </a:r>
              <a:r>
                <a:rPr lang="en-US" sz="1600" dirty="0">
                  <a:solidFill>
                    <a:schemeClr val="tx2"/>
                  </a:solidFill>
                </a:rPr>
                <a:t> modern</a:t>
              </a:r>
              <a:endParaRPr lang="en-US" altLang="ko-KR" sz="1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37957" y="1412350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i="1" dirty="0" smtClean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Capaian Pembelajaran Sikap</a:t>
              </a:r>
              <a:endParaRPr lang="ko-KR" altLang="en-US" sz="1200" b="1" i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362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3729"/>
            <a:ext cx="3672408" cy="1368152"/>
          </a:xfrm>
        </p:spPr>
        <p:txBody>
          <a:bodyPr/>
          <a:lstStyle/>
          <a:p>
            <a:r>
              <a:rPr lang="id-ID" altLang="ko-KR" sz="9600" b="1" dirty="0" smtClean="0">
                <a:solidFill>
                  <a:schemeClr val="accent1">
                    <a:lumMod val="50000"/>
                  </a:schemeClr>
                </a:solidFill>
              </a:rPr>
              <a:t>CP-2</a:t>
            </a:r>
            <a:endParaRPr lang="ko-KR" alt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63102" y="499521"/>
            <a:ext cx="4344008" cy="4228572"/>
            <a:chOff x="2221758" y="1212329"/>
            <a:chExt cx="2990788" cy="4228572"/>
          </a:xfrm>
        </p:grpSpPr>
        <p:sp>
          <p:nvSpPr>
            <p:cNvPr id="6" name="TextBox 5"/>
            <p:cNvSpPr txBox="1"/>
            <p:nvPr/>
          </p:nvSpPr>
          <p:spPr>
            <a:xfrm>
              <a:off x="2237957" y="1470583"/>
              <a:ext cx="2974589" cy="3970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/>
              <a:endParaRPr lang="id-ID" dirty="0" smtClean="0">
                <a:solidFill>
                  <a:schemeClr val="tx2"/>
                </a:solidFill>
              </a:endParaRPr>
            </a:p>
            <a:p>
              <a:pPr marL="0" lvl="1"/>
              <a:r>
                <a:rPr lang="en-US" dirty="0" err="1" smtClean="0">
                  <a:solidFill>
                    <a:schemeClr val="tx2"/>
                  </a:solidFill>
                </a:rPr>
                <a:t>Mahasiswa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mampu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menjabarkan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ruang</a:t>
              </a:r>
              <a:r>
                <a:rPr lang="en-US" dirty="0">
                  <a:solidFill>
                    <a:schemeClr val="tx2"/>
                  </a:solidFill>
                </a:rPr>
                <a:t>   </a:t>
              </a:r>
              <a:r>
                <a:rPr lang="en-US" dirty="0" err="1">
                  <a:solidFill>
                    <a:schemeClr val="tx2"/>
                  </a:solidFill>
                </a:rPr>
                <a:t>lingkup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administrasi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perkantoran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</a:rPr>
                <a:t>modern</a:t>
              </a:r>
              <a:endParaRPr lang="id-ID" sz="2400" dirty="0">
                <a:solidFill>
                  <a:schemeClr val="tx2"/>
                </a:solidFill>
              </a:endParaRPr>
            </a:p>
            <a:p>
              <a:pPr marL="0" lvl="1"/>
              <a:endParaRPr lang="id-ID" dirty="0" smtClean="0">
                <a:solidFill>
                  <a:schemeClr val="tx2"/>
                </a:solidFill>
              </a:endParaRPr>
            </a:p>
            <a:p>
              <a:pPr marL="0" lvl="1"/>
              <a:r>
                <a:rPr lang="en-US" dirty="0" err="1" smtClean="0">
                  <a:solidFill>
                    <a:schemeClr val="tx2"/>
                  </a:solidFill>
                </a:rPr>
                <a:t>Mahasiswa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mampu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mengaplikasikan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pPr marL="0" lvl="1"/>
              <a:r>
                <a:rPr lang="en-US" dirty="0" err="1" smtClean="0">
                  <a:solidFill>
                    <a:schemeClr val="tx2"/>
                  </a:solidFill>
                </a:rPr>
                <a:t>prinsip-prinsip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administrasi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perkantoran</a:t>
              </a:r>
              <a:r>
                <a:rPr lang="en-US" dirty="0">
                  <a:solidFill>
                    <a:schemeClr val="tx2"/>
                  </a:solidFill>
                </a:rPr>
                <a:t> modern yang </a:t>
              </a:r>
              <a:r>
                <a:rPr lang="en-US" dirty="0" err="1">
                  <a:solidFill>
                    <a:schemeClr val="tx2"/>
                  </a:solidFill>
                </a:rPr>
                <a:t>baik</a:t>
              </a:r>
              <a:r>
                <a:rPr lang="en-US" dirty="0">
                  <a:solidFill>
                    <a:schemeClr val="tx2"/>
                  </a:solidFill>
                </a:rPr>
                <a:t>.</a:t>
              </a:r>
              <a:endParaRPr lang="id-ID" sz="2400" dirty="0">
                <a:solidFill>
                  <a:schemeClr val="tx2"/>
                </a:solidFill>
              </a:endParaRPr>
            </a:p>
            <a:p>
              <a:pPr marL="0" lvl="1"/>
              <a:endParaRPr lang="id-ID" dirty="0" smtClean="0">
                <a:solidFill>
                  <a:schemeClr val="tx2"/>
                </a:solidFill>
              </a:endParaRPr>
            </a:p>
            <a:p>
              <a:pPr marL="0" lvl="1"/>
              <a:r>
                <a:rPr lang="en-US" dirty="0" err="1" smtClean="0">
                  <a:solidFill>
                    <a:schemeClr val="tx2"/>
                  </a:solidFill>
                </a:rPr>
                <a:t>Mahasiswa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mampu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mengaplikasikan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pPr marL="0" lvl="1"/>
              <a:r>
                <a:rPr lang="en-US" dirty="0" err="1" smtClean="0">
                  <a:solidFill>
                    <a:schemeClr val="tx2"/>
                  </a:solidFill>
                </a:rPr>
                <a:t>prosedur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administrasi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perkantoran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pPr marL="0" lvl="1"/>
              <a:r>
                <a:rPr lang="en-US" dirty="0" smtClean="0">
                  <a:solidFill>
                    <a:schemeClr val="tx2"/>
                  </a:solidFill>
                </a:rPr>
                <a:t>modern</a:t>
              </a:r>
              <a:r>
                <a:rPr lang="en-US" dirty="0">
                  <a:solidFill>
                    <a:schemeClr val="tx2"/>
                  </a:solidFill>
                </a:rPr>
                <a:t>. </a:t>
              </a:r>
              <a:endParaRPr lang="id-ID" sz="2400" dirty="0">
                <a:solidFill>
                  <a:schemeClr val="tx2"/>
                </a:solidFill>
              </a:endParaRPr>
            </a:p>
            <a:p>
              <a:endParaRPr lang="id-ID" dirty="0" smtClean="0">
                <a:solidFill>
                  <a:schemeClr val="tx2"/>
                </a:solidFill>
              </a:endParaRPr>
            </a:p>
            <a:p>
              <a:r>
                <a:rPr lang="en-US" dirty="0" err="1" smtClean="0">
                  <a:solidFill>
                    <a:schemeClr val="tx2"/>
                  </a:solidFill>
                </a:rPr>
                <a:t>Mahasiswa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mampu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mengaplikasikan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r>
                <a:rPr lang="en-US" dirty="0" err="1" smtClean="0">
                  <a:solidFill>
                    <a:schemeClr val="tx2"/>
                  </a:solidFill>
                </a:rPr>
                <a:t>tata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ruang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perkantoran</a:t>
              </a:r>
              <a:endParaRPr lang="en-US" altLang="ko-KR" sz="3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1758" y="1212329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i="1" dirty="0" smtClean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Capaian Pembelajaran Pengetahuan</a:t>
              </a:r>
              <a:endParaRPr lang="ko-KR" altLang="en-US" sz="1200" b="1" i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51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3729"/>
            <a:ext cx="3672408" cy="1368152"/>
          </a:xfrm>
        </p:spPr>
        <p:txBody>
          <a:bodyPr/>
          <a:lstStyle/>
          <a:p>
            <a:r>
              <a:rPr lang="id-ID" altLang="ko-KR" sz="9600" b="1" dirty="0" smtClean="0">
                <a:solidFill>
                  <a:schemeClr val="accent1">
                    <a:lumMod val="50000"/>
                  </a:schemeClr>
                </a:solidFill>
              </a:rPr>
              <a:t>CP-3</a:t>
            </a:r>
            <a:endParaRPr lang="ko-KR" alt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1824" y="987574"/>
            <a:ext cx="4464496" cy="2832705"/>
            <a:chOff x="2214441" y="1700382"/>
            <a:chExt cx="2974589" cy="2832705"/>
          </a:xfrm>
        </p:grpSpPr>
        <p:sp>
          <p:nvSpPr>
            <p:cNvPr id="6" name="TextBox 5"/>
            <p:cNvSpPr txBox="1"/>
            <p:nvPr/>
          </p:nvSpPr>
          <p:spPr>
            <a:xfrm>
              <a:off x="2214441" y="2132430"/>
              <a:ext cx="2974589" cy="2400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en-US" dirty="0" err="1">
                  <a:solidFill>
                    <a:schemeClr val="tx2"/>
                  </a:solidFill>
                </a:rPr>
                <a:t>Mahasiswa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mampu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mengembangkan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pPr lvl="0"/>
              <a:r>
                <a:rPr lang="en-US" dirty="0" err="1" smtClean="0">
                  <a:solidFill>
                    <a:schemeClr val="tx2"/>
                  </a:solidFill>
                </a:rPr>
                <a:t>serta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merumuskan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standar</a:t>
              </a:r>
              <a:r>
                <a:rPr lang="en-US" dirty="0">
                  <a:solidFill>
                    <a:schemeClr val="tx2"/>
                  </a:solidFill>
                </a:rPr>
                <a:t>  </a:t>
              </a:r>
              <a:r>
                <a:rPr lang="en-US" dirty="0" err="1">
                  <a:solidFill>
                    <a:schemeClr val="tx2"/>
                  </a:solidFill>
                </a:rPr>
                <a:t>tata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ruang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pPr lvl="0"/>
              <a:r>
                <a:rPr lang="en-US" dirty="0" err="1" smtClean="0">
                  <a:solidFill>
                    <a:schemeClr val="tx2"/>
                  </a:solidFill>
                </a:rPr>
                <a:t>kantor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>
                  <a:solidFill>
                    <a:schemeClr val="tx2"/>
                  </a:solidFill>
                </a:rPr>
                <a:t>yang </a:t>
              </a:r>
              <a:r>
                <a:rPr lang="en-US" dirty="0" err="1">
                  <a:solidFill>
                    <a:schemeClr val="tx2"/>
                  </a:solidFill>
                </a:rPr>
                <a:t>dapat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digunakan</a:t>
              </a:r>
              <a:r>
                <a:rPr lang="en-US" dirty="0">
                  <a:solidFill>
                    <a:schemeClr val="tx2"/>
                  </a:solidFill>
                </a:rPr>
                <a:t> di </a:t>
              </a:r>
              <a:r>
                <a:rPr lang="en-US" dirty="0" err="1">
                  <a:solidFill>
                    <a:schemeClr val="tx2"/>
                  </a:solidFill>
                </a:rPr>
                <a:t>beberapa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instansi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publik</a:t>
              </a:r>
              <a:r>
                <a:rPr lang="en-US" dirty="0">
                  <a:solidFill>
                    <a:schemeClr val="tx2"/>
                  </a:solidFill>
                </a:rPr>
                <a:t>.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pPr lvl="0"/>
              <a:endParaRPr lang="id-ID" sz="2400" dirty="0">
                <a:solidFill>
                  <a:schemeClr val="tx2"/>
                </a:solidFill>
              </a:endParaRPr>
            </a:p>
            <a:p>
              <a:r>
                <a:rPr lang="en-US" dirty="0" err="1">
                  <a:solidFill>
                    <a:schemeClr val="tx2"/>
                  </a:solidFill>
                </a:rPr>
                <a:t>Mahasiswa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mampu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mengelola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r>
                <a:rPr lang="en-US" dirty="0" err="1" smtClean="0">
                  <a:solidFill>
                    <a:schemeClr val="tx2"/>
                  </a:solidFill>
                </a:rPr>
                <a:t>administrasi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perkantoran</a:t>
              </a:r>
              <a:r>
                <a:rPr lang="en-US" dirty="0">
                  <a:solidFill>
                    <a:schemeClr val="tx2"/>
                  </a:solidFill>
                </a:rPr>
                <a:t> modern yang </a:t>
              </a:r>
              <a:endParaRPr lang="id-ID" dirty="0" smtClean="0">
                <a:solidFill>
                  <a:schemeClr val="tx2"/>
                </a:solidFill>
              </a:endParaRPr>
            </a:p>
            <a:p>
              <a:r>
                <a:rPr lang="en-US" dirty="0" err="1" smtClean="0">
                  <a:solidFill>
                    <a:schemeClr val="tx2"/>
                  </a:solidFill>
                </a:rPr>
                <a:t>sering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terjadi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pada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instansi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publik</a:t>
              </a:r>
              <a:endParaRPr lang="en-US" altLang="ko-KR" sz="36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4441" y="170038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i="1" dirty="0" smtClean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Capaian Pembelajaran Keterampilan</a:t>
              </a:r>
              <a:endParaRPr lang="ko-KR" altLang="en-US" sz="1200" b="1" i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8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b="1" dirty="0" smtClean="0">
                <a:solidFill>
                  <a:schemeClr val="accent2">
                    <a:lumMod val="50000"/>
                  </a:schemeClr>
                </a:solidFill>
              </a:rPr>
              <a:t>BIDANG KAJIAN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dirty="0" smtClean="0">
                <a:solidFill>
                  <a:schemeClr val="tx2"/>
                </a:solidFill>
              </a:rPr>
              <a:t>Administrasi Perkantoran Modern akan membahas beberapa materi, antara lain:</a:t>
            </a:r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69539" y="393829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789618" y="3795886"/>
            <a:ext cx="1919111" cy="830107"/>
            <a:chOff x="1472558" y="998559"/>
            <a:chExt cx="2765965" cy="830107"/>
          </a:xfrm>
        </p:grpSpPr>
        <p:sp>
          <p:nvSpPr>
            <p:cNvPr id="8" name="TextBox 7"/>
            <p:cNvSpPr txBox="1"/>
            <p:nvPr/>
          </p:nvSpPr>
          <p:spPr>
            <a:xfrm>
              <a:off x="1472558" y="1243891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Sistem Penataan Kantor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21"/>
          <p:cNvSpPr>
            <a:spLocks noChangeAspect="1"/>
          </p:cNvSpPr>
          <p:nvPr/>
        </p:nvSpPr>
        <p:spPr>
          <a:xfrm>
            <a:off x="6190342" y="4057703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519201" y="393829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1771" y="3795886"/>
            <a:ext cx="1919111" cy="830107"/>
            <a:chOff x="1472558" y="998559"/>
            <a:chExt cx="2765965" cy="830107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43891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Azas tata Ruang Kantor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/>
          <p:cNvSpPr/>
          <p:nvPr/>
        </p:nvSpPr>
        <p:spPr>
          <a:xfrm>
            <a:off x="2656958" y="4085658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2519201" y="2715518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7505" y="2573108"/>
            <a:ext cx="2263378" cy="814718"/>
            <a:chOff x="1472558" y="998559"/>
            <a:chExt cx="2765965" cy="814718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59279"/>
              <a:ext cx="2765965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Peranan dan Kewajiban Manajer Kantor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2519201" y="1492740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1771" y="1350330"/>
            <a:ext cx="1919111" cy="830107"/>
            <a:chOff x="1472558" y="998559"/>
            <a:chExt cx="2765965" cy="830107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243891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 Dasar APM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069539" y="2706356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89618" y="2563946"/>
            <a:ext cx="1919111" cy="830108"/>
            <a:chOff x="1472558" y="998559"/>
            <a:chExt cx="2765965" cy="830108"/>
          </a:xfrm>
        </p:grpSpPr>
        <p:sp>
          <p:nvSpPr>
            <p:cNvPr id="29" name="TextBox 28"/>
            <p:cNvSpPr txBox="1"/>
            <p:nvPr/>
          </p:nvSpPr>
          <p:spPr>
            <a:xfrm>
              <a:off x="1472558" y="1243892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Organisasi </a:t>
              </a:r>
            </a:p>
            <a:p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Kantor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6069539" y="1474416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89618" y="1332006"/>
            <a:ext cx="1919111" cy="830107"/>
            <a:chOff x="1472558" y="998559"/>
            <a:chExt cx="2765965" cy="830107"/>
          </a:xfrm>
        </p:grpSpPr>
        <p:sp>
          <p:nvSpPr>
            <p:cNvPr id="34" name="TextBox 33"/>
            <p:cNvSpPr txBox="1"/>
            <p:nvPr/>
          </p:nvSpPr>
          <p:spPr>
            <a:xfrm>
              <a:off x="1472558" y="1243891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 dan Aspek APM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682574" y="1676566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27"/>
          <p:cNvSpPr/>
          <p:nvPr/>
        </p:nvSpPr>
        <p:spPr>
          <a:xfrm>
            <a:off x="2669418" y="2897829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0"/>
          <p:cNvSpPr>
            <a:spLocks noChangeAspect="1"/>
          </p:cNvSpPr>
          <p:nvPr/>
        </p:nvSpPr>
        <p:spPr>
          <a:xfrm>
            <a:off x="6217594" y="1622881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7"/>
          <p:cNvSpPr>
            <a:spLocks noChangeAspect="1"/>
          </p:cNvSpPr>
          <p:nvPr/>
        </p:nvSpPr>
        <p:spPr>
          <a:xfrm>
            <a:off x="6190342" y="2834640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r="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8549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5" grpId="0" animBg="1"/>
      <p:bldP spid="17" grpId="0" animBg="1"/>
      <p:bldP spid="22" grpId="0" animBg="1"/>
      <p:bldP spid="27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b="1" dirty="0" smtClean="0">
                <a:solidFill>
                  <a:schemeClr val="accent2">
                    <a:lumMod val="50000"/>
                  </a:schemeClr>
                </a:solidFill>
              </a:rPr>
              <a:t>BIDANG KAJIAN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dirty="0" smtClean="0">
                <a:solidFill>
                  <a:schemeClr val="tx2"/>
                </a:solidFill>
              </a:rPr>
              <a:t>Administrasi Perkantoran Modern akan membahas beberapa materi, antara lain:</a:t>
            </a:r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69539" y="393829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789618" y="3795886"/>
            <a:ext cx="2246878" cy="930134"/>
            <a:chOff x="1472558" y="998559"/>
            <a:chExt cx="2765965" cy="930134"/>
          </a:xfrm>
        </p:grpSpPr>
        <p:sp>
          <p:nvSpPr>
            <p:cNvPr id="8" name="TextBox 7"/>
            <p:cNvSpPr txBox="1"/>
            <p:nvPr/>
          </p:nvSpPr>
          <p:spPr>
            <a:xfrm>
              <a:off x="1472558" y="1143863"/>
              <a:ext cx="2765965" cy="7848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500" dirty="0" smtClean="0">
                  <a:solidFill>
                    <a:schemeClr val="bg1"/>
                  </a:solidFill>
                  <a:cs typeface="Arial" pitchFamily="34" charset="0"/>
                </a:rPr>
                <a:t>Tata Kerja, Prosedur &amp; Sistem Kerja</a:t>
              </a:r>
              <a:endParaRPr lang="ko-KR" altLang="en-US" sz="1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12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21"/>
          <p:cNvSpPr>
            <a:spLocks noChangeAspect="1"/>
          </p:cNvSpPr>
          <p:nvPr/>
        </p:nvSpPr>
        <p:spPr>
          <a:xfrm>
            <a:off x="6190342" y="4057703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519201" y="393829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1771" y="3795886"/>
            <a:ext cx="1919111" cy="830107"/>
            <a:chOff x="1472558" y="998559"/>
            <a:chExt cx="2765965" cy="830107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43891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Pemanfaatan TI dalam MP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11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/>
          <p:cNvSpPr/>
          <p:nvPr/>
        </p:nvSpPr>
        <p:spPr>
          <a:xfrm>
            <a:off x="2656958" y="4085658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2519201" y="2715518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27583" y="2573108"/>
            <a:ext cx="1543299" cy="706996"/>
            <a:chOff x="1472558" y="998559"/>
            <a:chExt cx="2765965" cy="706996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367001"/>
              <a:ext cx="276596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Penataan Arsip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2519201" y="1492740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9552" y="1350330"/>
            <a:ext cx="1831330" cy="706996"/>
            <a:chOff x="1472558" y="998559"/>
            <a:chExt cx="2765965" cy="706996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367001"/>
              <a:ext cx="276596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Tata Ruang Kantor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069539" y="2706356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89618" y="2563946"/>
            <a:ext cx="2246878" cy="953219"/>
            <a:chOff x="1472558" y="998559"/>
            <a:chExt cx="2765965" cy="953219"/>
          </a:xfrm>
        </p:grpSpPr>
        <p:sp>
          <p:nvSpPr>
            <p:cNvPr id="29" name="TextBox 28"/>
            <p:cNvSpPr txBox="1"/>
            <p:nvPr/>
          </p:nvSpPr>
          <p:spPr>
            <a:xfrm>
              <a:off x="1472558" y="1120781"/>
              <a:ext cx="276596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Penataan Perlengkapan Kantor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6069539" y="1474416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89618" y="1332006"/>
            <a:ext cx="1919111" cy="830107"/>
            <a:chOff x="1472558" y="998559"/>
            <a:chExt cx="2765965" cy="830107"/>
          </a:xfrm>
        </p:grpSpPr>
        <p:sp>
          <p:nvSpPr>
            <p:cNvPr id="34" name="TextBox 33"/>
            <p:cNvSpPr txBox="1"/>
            <p:nvPr/>
          </p:nvSpPr>
          <p:spPr>
            <a:xfrm>
              <a:off x="1472558" y="1243891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Korespondensi dalam MP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682574" y="1676566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27"/>
          <p:cNvSpPr/>
          <p:nvPr/>
        </p:nvSpPr>
        <p:spPr>
          <a:xfrm>
            <a:off x="2669418" y="2897829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0"/>
          <p:cNvSpPr>
            <a:spLocks noChangeAspect="1"/>
          </p:cNvSpPr>
          <p:nvPr/>
        </p:nvSpPr>
        <p:spPr>
          <a:xfrm>
            <a:off x="6217594" y="1622881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7"/>
          <p:cNvSpPr>
            <a:spLocks noChangeAspect="1"/>
          </p:cNvSpPr>
          <p:nvPr/>
        </p:nvSpPr>
        <p:spPr>
          <a:xfrm>
            <a:off x="6190342" y="2834640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r="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666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5" grpId="0" animBg="1"/>
      <p:bldP spid="17" grpId="0" animBg="1"/>
      <p:bldP spid="22" grpId="0" animBg="1"/>
      <p:bldP spid="27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r="7261"/>
          <a:stretch>
            <a:fillRect/>
          </a:stretch>
        </p:blipFill>
        <p:spPr/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0" y="123478"/>
            <a:ext cx="6156176" cy="5760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ko-KR" sz="3600" b="1" dirty="0" smtClean="0">
                <a:solidFill>
                  <a:schemeClr val="accent2">
                    <a:lumMod val="50000"/>
                  </a:schemeClr>
                </a:solidFill>
              </a:rPr>
              <a:t>BIDANG KAJIAN</a:t>
            </a:r>
            <a:endParaRPr lang="ko-KR" alt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699542"/>
            <a:ext cx="6156176" cy="2880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ko-KR" dirty="0" smtClean="0">
                <a:solidFill>
                  <a:schemeClr val="tx2"/>
                </a:solidFill>
              </a:rPr>
              <a:t>Administrasi Perkantoran Modern akan membahas beberapa materi, antara lain:</a:t>
            </a:r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60663" y="1490024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1014" y="1347614"/>
            <a:ext cx="1831330" cy="830107"/>
            <a:chOff x="1472558" y="998559"/>
            <a:chExt cx="2765965" cy="830107"/>
          </a:xfrm>
        </p:grpSpPr>
        <p:sp>
          <p:nvSpPr>
            <p:cNvPr id="15" name="TextBox 14"/>
            <p:cNvSpPr txBox="1"/>
            <p:nvPr/>
          </p:nvSpPr>
          <p:spPr>
            <a:xfrm>
              <a:off x="1472558" y="1243891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Efisiensi Pekerjaan Kantor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36"/>
          <p:cNvSpPr/>
          <p:nvPr/>
        </p:nvSpPr>
        <p:spPr>
          <a:xfrm>
            <a:off x="5024036" y="1673850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3344401" y="2930184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064480" y="2787774"/>
            <a:ext cx="1919111" cy="830107"/>
            <a:chOff x="1472558" y="998559"/>
            <a:chExt cx="2765965" cy="830107"/>
          </a:xfrm>
        </p:grpSpPr>
        <p:sp>
          <p:nvSpPr>
            <p:cNvPr id="20" name="TextBox 19"/>
            <p:cNvSpPr txBox="1"/>
            <p:nvPr/>
          </p:nvSpPr>
          <p:spPr>
            <a:xfrm>
              <a:off x="1472558" y="1243891"/>
              <a:ext cx="27659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Kesehatan dan Keselamatan Kerja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0"/>
          <p:cNvSpPr>
            <a:spLocks noChangeAspect="1"/>
          </p:cNvSpPr>
          <p:nvPr/>
        </p:nvSpPr>
        <p:spPr>
          <a:xfrm>
            <a:off x="3492456" y="3078649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15900"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745770" y="4293572"/>
            <a:ext cx="42684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6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4" action="ppaction://hlinkfile"/>
              </a:rPr>
              <a:t>Kewajiban dan Hak Mahasiswa, serta Penilaian Hasil Belajar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0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dirty="0" smtClean="0">
                <a:solidFill>
                  <a:schemeClr val="accent5">
                    <a:lumMod val="75000"/>
                  </a:schemeClr>
                </a:solidFill>
                <a:latin typeface="Ananda" pitchFamily="2" charset="0"/>
              </a:rPr>
              <a:t>Terima Kasih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latin typeface="Ananda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44008" y="2726814"/>
            <a:ext cx="4572000" cy="288032"/>
          </a:xfrm>
        </p:spPr>
        <p:txBody>
          <a:bodyPr/>
          <a:lstStyle/>
          <a:p>
            <a:pPr lvl="0"/>
            <a:r>
              <a:rPr lang="id-ID" altLang="ko-KR" dirty="0" smtClean="0">
                <a:solidFill>
                  <a:schemeClr val="tx2"/>
                </a:solidFill>
              </a:rPr>
              <a:t>Wassalam</a:t>
            </a:r>
            <a:endParaRPr lang="en-US" altLang="ko-K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232</Words>
  <Application>Microsoft Office PowerPoint</Application>
  <PresentationFormat>On-screen Show (16:9)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Unicode MS</vt:lpstr>
      <vt:lpstr>맑은 고딕</vt:lpstr>
      <vt:lpstr>Ananda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DARWIS MATTA</cp:lastModifiedBy>
  <cp:revision>108</cp:revision>
  <dcterms:created xsi:type="dcterms:W3CDTF">2016-12-05T23:26:54Z</dcterms:created>
  <dcterms:modified xsi:type="dcterms:W3CDTF">2020-02-04T00:17:00Z</dcterms:modified>
</cp:coreProperties>
</file>