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1" d="100"/>
          <a:sy n="61" d="100"/>
        </p:scale>
        <p:origin x="88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23EAAE-6813-4ACE-8834-A26091C1AF90}" type="datetimeFigureOut">
              <a:rPr lang="en-ID" smtClean="0"/>
              <a:t>09/09/2024</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7C6E6-0F81-490B-9D3A-E0C3B8188426}" type="slidenum">
              <a:rPr lang="en-ID" smtClean="0"/>
              <a:t>‹#›</a:t>
            </a:fld>
            <a:endParaRPr lang="en-ID"/>
          </a:p>
        </p:txBody>
      </p:sp>
    </p:spTree>
    <p:extLst>
      <p:ext uri="{BB962C8B-B14F-4D97-AF65-F5344CB8AC3E}">
        <p14:creationId xmlns:p14="http://schemas.microsoft.com/office/powerpoint/2010/main" val="1915570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107000"/>
              </a:lnSpc>
              <a:spcAft>
                <a:spcPts val="800"/>
              </a:spcAft>
            </a:pP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MANAJEMEN KINERJA Dan PENILAIAN</a:t>
            </a:r>
            <a:endParaRPr lang="en-ID"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1</a:t>
            </a:fld>
            <a:endParaRPr lang="en-ID"/>
          </a:p>
        </p:txBody>
      </p:sp>
    </p:spTree>
    <p:extLst>
      <p:ext uri="{BB962C8B-B14F-4D97-AF65-F5344CB8AC3E}">
        <p14:creationId xmlns:p14="http://schemas.microsoft.com/office/powerpoint/2010/main" val="2463000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10</a:t>
            </a:fld>
            <a:endParaRPr lang="en-ID"/>
          </a:p>
        </p:txBody>
      </p:sp>
    </p:spTree>
    <p:extLst>
      <p:ext uri="{BB962C8B-B14F-4D97-AF65-F5344CB8AC3E}">
        <p14:creationId xmlns:p14="http://schemas.microsoft.com/office/powerpoint/2010/main" val="319043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Metode</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Distribusi</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Paksa</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r>
              <a:rPr lang="en-ID" dirty="0" err="1"/>
              <a:t>Mirip</a:t>
            </a:r>
            <a:r>
              <a:rPr lang="en-ID" dirty="0"/>
              <a:t> </a:t>
            </a:r>
            <a:r>
              <a:rPr lang="en-ID" dirty="0" err="1"/>
              <a:t>dengan</a:t>
            </a:r>
            <a:r>
              <a:rPr lang="en-ID" dirty="0"/>
              <a:t> </a:t>
            </a:r>
            <a:r>
              <a:rPr lang="en-ID" dirty="0" err="1"/>
              <a:t>pemberian</a:t>
            </a:r>
            <a:r>
              <a:rPr lang="en-ID" dirty="0"/>
              <a:t> </a:t>
            </a:r>
            <a:r>
              <a:rPr lang="en-ID" dirty="0" err="1"/>
              <a:t>nilai</a:t>
            </a:r>
            <a:r>
              <a:rPr lang="en-ID" dirty="0"/>
              <a:t> pada </a:t>
            </a:r>
            <a:r>
              <a:rPr lang="en-ID" dirty="0" err="1"/>
              <a:t>kurva</a:t>
            </a:r>
            <a:r>
              <a:rPr lang="en-ID" dirty="0"/>
              <a:t>; </a:t>
            </a:r>
            <a:r>
              <a:rPr lang="en-ID" dirty="0" err="1"/>
              <a:t>persentase</a:t>
            </a:r>
            <a:r>
              <a:rPr lang="en-ID" dirty="0"/>
              <a:t> yang </a:t>
            </a:r>
            <a:r>
              <a:rPr lang="en-ID" dirty="0" err="1"/>
              <a:t>telah</a:t>
            </a:r>
            <a:r>
              <a:rPr lang="en-ID" dirty="0"/>
              <a:t> </a:t>
            </a:r>
            <a:r>
              <a:rPr lang="en-ID" dirty="0" err="1"/>
              <a:t>ditentukan</a:t>
            </a:r>
            <a:r>
              <a:rPr lang="en-ID" dirty="0"/>
              <a:t> </a:t>
            </a:r>
            <a:r>
              <a:rPr lang="en-ID" dirty="0" err="1"/>
              <a:t>sebelumnya</a:t>
            </a:r>
            <a:r>
              <a:rPr lang="en-ID" dirty="0"/>
              <a:t> </a:t>
            </a:r>
            <a:r>
              <a:rPr lang="en-ID" dirty="0" err="1"/>
              <a:t>dari</a:t>
            </a:r>
            <a:r>
              <a:rPr lang="en-ID" dirty="0"/>
              <a:t> orang yang </a:t>
            </a:r>
            <a:r>
              <a:rPr lang="en-ID" dirty="0" err="1"/>
              <a:t>dinilai</a:t>
            </a:r>
            <a:r>
              <a:rPr lang="en-ID" dirty="0"/>
              <a:t> </a:t>
            </a:r>
            <a:r>
              <a:rPr lang="en-ID" dirty="0" err="1"/>
              <a:t>ditempatkan</a:t>
            </a:r>
            <a:r>
              <a:rPr lang="en-ID" dirty="0"/>
              <a:t> </a:t>
            </a:r>
            <a:r>
              <a:rPr lang="en-ID" dirty="0" err="1"/>
              <a:t>dalam</a:t>
            </a:r>
            <a:r>
              <a:rPr lang="en-ID" dirty="0"/>
              <a:t> </a:t>
            </a:r>
            <a:r>
              <a:rPr lang="en-ID" dirty="0" err="1"/>
              <a:t>berbagai</a:t>
            </a:r>
            <a:r>
              <a:rPr lang="en-ID" dirty="0"/>
              <a:t> </a:t>
            </a:r>
            <a:r>
              <a:rPr lang="en-ID" dirty="0" err="1"/>
              <a:t>kategori</a:t>
            </a:r>
            <a:r>
              <a:rPr lang="en-ID" dirty="0"/>
              <a:t> </a:t>
            </a:r>
            <a:r>
              <a:rPr lang="en-ID" dirty="0" err="1"/>
              <a:t>kinerja</a:t>
            </a:r>
            <a:r>
              <a:rPr lang="en-ID" dirty="0"/>
              <a:t>.</a:t>
            </a:r>
          </a:p>
          <a:p>
            <a:pPr algn="just">
              <a:lnSpc>
                <a:spcPct val="107000"/>
              </a:lnSpc>
              <a:spcAft>
                <a:spcPts val="800"/>
              </a:spcAft>
            </a:pP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Metode</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Insiden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Kritis</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Menyimpan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catatan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mengenai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contoh-contoh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perilaku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luar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biasa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baik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atau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tidak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diinginkan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dari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perilaku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berhubungan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dengan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pekerjaan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seorang</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meninjaunya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bersama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tersebut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pada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waktu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ditentukan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sebelumnya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Bentuk</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Naratif</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11</a:t>
            </a:fld>
            <a:endParaRPr lang="en-ID"/>
          </a:p>
        </p:txBody>
      </p:sp>
    </p:spTree>
    <p:extLst>
      <p:ext uri="{BB962C8B-B14F-4D97-AF65-F5344CB8AC3E}">
        <p14:creationId xmlns:p14="http://schemas.microsoft.com/office/powerpoint/2010/main" val="4215876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Skala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Berlandaskan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Perilaku</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r>
              <a:rPr lang="en-ID" dirty="0" err="1"/>
              <a:t>Suatu</a:t>
            </a:r>
            <a:r>
              <a:rPr lang="en-ID" dirty="0"/>
              <a:t> </a:t>
            </a:r>
            <a:r>
              <a:rPr lang="en-ID" dirty="0" err="1"/>
              <a:t>metode</a:t>
            </a:r>
            <a:r>
              <a:rPr lang="en-ID" dirty="0"/>
              <a:t> </a:t>
            </a:r>
            <a:r>
              <a:rPr lang="en-ID" dirty="0" err="1"/>
              <a:t>penilaian</a:t>
            </a:r>
            <a:r>
              <a:rPr lang="en-ID" dirty="0"/>
              <a:t> yang </a:t>
            </a:r>
            <a:r>
              <a:rPr lang="en-ID" dirty="0" err="1"/>
              <a:t>bertujuan</a:t>
            </a:r>
            <a:r>
              <a:rPr lang="en-ID" dirty="0"/>
              <a:t> </a:t>
            </a:r>
            <a:r>
              <a:rPr lang="en-ID" dirty="0" err="1"/>
              <a:t>menggabungkan</a:t>
            </a:r>
            <a:r>
              <a:rPr lang="en-ID" dirty="0"/>
              <a:t> </a:t>
            </a:r>
            <a:r>
              <a:rPr lang="en-ID" dirty="0" err="1"/>
              <a:t>manfaat</a:t>
            </a:r>
            <a:r>
              <a:rPr lang="en-ID" dirty="0"/>
              <a:t> </a:t>
            </a:r>
            <a:r>
              <a:rPr lang="en-ID" dirty="0" err="1"/>
              <a:t>dari</a:t>
            </a:r>
            <a:r>
              <a:rPr lang="en-ID" dirty="0"/>
              <a:t> </a:t>
            </a:r>
            <a:r>
              <a:rPr lang="en-ID" dirty="0" err="1"/>
              <a:t>narasi</a:t>
            </a:r>
            <a:r>
              <a:rPr lang="en-ID" dirty="0"/>
              <a:t> </a:t>
            </a:r>
            <a:r>
              <a:rPr lang="en-ID" dirty="0" err="1"/>
              <a:t>insiden</a:t>
            </a:r>
            <a:r>
              <a:rPr lang="en-ID" dirty="0"/>
              <a:t> </a:t>
            </a:r>
            <a:r>
              <a:rPr lang="en-ID" dirty="0" err="1"/>
              <a:t>kritis</a:t>
            </a:r>
            <a:r>
              <a:rPr lang="en-ID" dirty="0"/>
              <a:t> dan </a:t>
            </a:r>
            <a:r>
              <a:rPr lang="en-ID" dirty="0" err="1"/>
              <a:t>peringkat</a:t>
            </a:r>
            <a:r>
              <a:rPr lang="en-ID" dirty="0"/>
              <a:t> </a:t>
            </a:r>
            <a:r>
              <a:rPr lang="en-ID" dirty="0" err="1"/>
              <a:t>terukur</a:t>
            </a:r>
            <a:r>
              <a:rPr lang="en-ID" dirty="0"/>
              <a:t> </a:t>
            </a:r>
            <a:r>
              <a:rPr lang="en-ID" dirty="0" err="1"/>
              <a:t>dengan</a:t>
            </a:r>
            <a:r>
              <a:rPr lang="en-ID" dirty="0"/>
              <a:t> </a:t>
            </a:r>
            <a:r>
              <a:rPr lang="en-ID" dirty="0" err="1"/>
              <a:t>menjangkarkan</a:t>
            </a:r>
            <a:r>
              <a:rPr lang="en-ID" dirty="0"/>
              <a:t> </a:t>
            </a:r>
            <a:r>
              <a:rPr lang="en-ID" dirty="0" err="1"/>
              <a:t>skala</a:t>
            </a:r>
            <a:r>
              <a:rPr lang="en-ID" dirty="0"/>
              <a:t> </a:t>
            </a:r>
            <a:r>
              <a:rPr lang="en-ID" dirty="0" err="1"/>
              <a:t>terukur</a:t>
            </a:r>
            <a:r>
              <a:rPr lang="en-ID" dirty="0"/>
              <a:t> </a:t>
            </a:r>
            <a:r>
              <a:rPr lang="en-ID" dirty="0" err="1"/>
              <a:t>dengan</a:t>
            </a:r>
            <a:r>
              <a:rPr lang="en-ID" dirty="0"/>
              <a:t> </a:t>
            </a:r>
            <a:r>
              <a:rPr lang="en-ID" dirty="0" err="1"/>
              <a:t>contoh-contoh</a:t>
            </a:r>
            <a:r>
              <a:rPr lang="en-ID" dirty="0"/>
              <a:t> </a:t>
            </a:r>
            <a:r>
              <a:rPr lang="en-ID" dirty="0" err="1"/>
              <a:t>naratif</a:t>
            </a:r>
            <a:r>
              <a:rPr lang="en-ID" dirty="0"/>
              <a:t> </a:t>
            </a:r>
            <a:r>
              <a:rPr lang="en-ID" dirty="0" err="1"/>
              <a:t>spesifik</a:t>
            </a:r>
            <a:r>
              <a:rPr lang="en-ID" dirty="0"/>
              <a:t> </a:t>
            </a:r>
            <a:r>
              <a:rPr lang="en-ID" dirty="0" err="1"/>
              <a:t>mengenai</a:t>
            </a:r>
            <a:r>
              <a:rPr lang="en-ID" dirty="0"/>
              <a:t> </a:t>
            </a:r>
            <a:r>
              <a:rPr lang="en-ID" dirty="0" err="1"/>
              <a:t>kinerja</a:t>
            </a:r>
            <a:r>
              <a:rPr lang="en-ID" dirty="0"/>
              <a:t> </a:t>
            </a:r>
            <a:r>
              <a:rPr lang="en-ID" dirty="0" err="1"/>
              <a:t>baik</a:t>
            </a:r>
            <a:r>
              <a:rPr lang="en-ID" dirty="0"/>
              <a:t> dan </a:t>
            </a:r>
            <a:r>
              <a:rPr lang="en-ID" dirty="0" err="1"/>
              <a:t>buruk</a:t>
            </a:r>
            <a:r>
              <a:rPr lang="en-ID" dirty="0"/>
              <a:t>.</a:t>
            </a:r>
          </a:p>
          <a:p>
            <a:pPr algn="just">
              <a:lnSpc>
                <a:spcPct val="107000"/>
              </a:lnSpc>
              <a:spcAft>
                <a:spcPts val="800"/>
              </a:spcAft>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Penyusunan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BARS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biasanya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melibatkan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lima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langkah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Tulis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insiden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kritis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Mintalah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pemegang</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pekerjaan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atau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supervisor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menulis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ilustrasi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spesifik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insiden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kritis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tentang</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efektif</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tidak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efektif</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dalam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pekerjaan</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Kembangkan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dimensi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Mintalah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orang-orang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mengelompokkan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insiden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dalam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dimensi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atau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sepuluh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dimensi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seperti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keterampilan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penjualan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Alokasikan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ulang</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insiden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memverifikasi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pengelompokan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mintalah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lain yang juga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mengetahui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pekerjaan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tersebut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mengalokasikan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kembali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insiden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kritis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asli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klaster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menurut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mereka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paling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cocok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Pertahankan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insiden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kritis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jika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sebagian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besar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kedua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menetapkannya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kluster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sama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seperti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pertama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Tingkatkan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insiden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Kelompok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kedua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kemudian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menilai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perilaku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dijelaskan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oleh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insiden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tentang</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seberapa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efektif</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atau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tidak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efektif</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itu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mewakili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pada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dimensi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Kembangkan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instrumen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akhir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Pilih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sekitar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enam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atau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tujuh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insiden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sebagai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jangkar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perilaku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dimensi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12</a:t>
            </a:fld>
            <a:endParaRPr lang="en-ID"/>
          </a:p>
        </p:txBody>
      </p:sp>
    </p:spTree>
    <p:extLst>
      <p:ext uri="{BB962C8B-B14F-4D97-AF65-F5344CB8AC3E}">
        <p14:creationId xmlns:p14="http://schemas.microsoft.com/office/powerpoint/2010/main" val="2408464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Manajemen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Berdasarkan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Tujuan</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r>
              <a:rPr lang="en-ID" sz="1200" dirty="0" err="1">
                <a:effectLst/>
                <a:latin typeface="Times New Roman" panose="02020603050405020304" pitchFamily="18" charset="0"/>
                <a:ea typeface="Calibri" panose="020F0502020204030204" pitchFamily="34" charset="0"/>
              </a:rPr>
              <a:t>Istilah</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manajemen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berdasarkan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tujuan</a:t>
            </a:r>
            <a:r>
              <a:rPr lang="en-ID" sz="1200" dirty="0">
                <a:effectLst/>
                <a:latin typeface="Times New Roman" panose="02020603050405020304" pitchFamily="18" charset="0"/>
                <a:ea typeface="Calibri" panose="020F0502020204030204" pitchFamily="34" charset="0"/>
              </a:rPr>
              <a:t> (MBO) </a:t>
            </a:r>
            <a:r>
              <a:rPr lang="en-ID" sz="1200" dirty="0" err="1">
                <a:effectLst/>
                <a:latin typeface="Times New Roman" panose="02020603050405020304" pitchFamily="18" charset="0"/>
                <a:ea typeface="Calibri" panose="020F0502020204030204" pitchFamily="34" charset="0"/>
              </a:rPr>
              <a:t>biasanya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mengacu</a:t>
            </a:r>
            <a:r>
              <a:rPr lang="en-ID" sz="1200" dirty="0">
                <a:effectLst/>
                <a:latin typeface="Times New Roman" panose="02020603050405020304" pitchFamily="18" charset="0"/>
                <a:ea typeface="Calibri" panose="020F0502020204030204" pitchFamily="34" charset="0"/>
              </a:rPr>
              <a:t> pada program </a:t>
            </a:r>
            <a:r>
              <a:rPr lang="en-ID" sz="1200" dirty="0" err="1">
                <a:effectLst/>
                <a:latin typeface="Times New Roman" panose="02020603050405020304" pitchFamily="18" charset="0"/>
                <a:ea typeface="Calibri" panose="020F0502020204030204" pitchFamily="34" charset="0"/>
              </a:rPr>
              <a:t>penetapan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tujuan</a:t>
            </a:r>
            <a:r>
              <a:rPr lang="en-ID" sz="1200" dirty="0">
                <a:effectLst/>
                <a:latin typeface="Times New Roman" panose="02020603050405020304" pitchFamily="18" charset="0"/>
                <a:ea typeface="Calibri" panose="020F0502020204030204" pitchFamily="34" charset="0"/>
              </a:rPr>
              <a:t> dan </a:t>
            </a:r>
            <a:r>
              <a:rPr lang="en-ID" sz="1200" dirty="0" err="1">
                <a:effectLst/>
                <a:latin typeface="Times New Roman" panose="02020603050405020304" pitchFamily="18" charset="0"/>
                <a:ea typeface="Calibri" panose="020F0502020204030204" pitchFamily="34" charset="0"/>
              </a:rPr>
              <a:t>penilaian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perusahaan</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bertahap</a:t>
            </a:r>
            <a:endParaRPr lang="en-ID" sz="1200" dirty="0">
              <a:effectLst/>
              <a:latin typeface="Times New Roman" panose="02020603050405020304" pitchFamily="18" charset="0"/>
              <a:ea typeface="Calibri" panose="020F0502020204030204" pitchFamily="34" charset="0"/>
            </a:endParaRPr>
          </a:p>
          <a:p>
            <a:r>
              <a:rPr lang="en-ID" dirty="0" err="1"/>
              <a:t>pemantauan</a:t>
            </a:r>
            <a:r>
              <a:rPr lang="en-ID" dirty="0"/>
              <a:t> </a:t>
            </a:r>
            <a:r>
              <a:rPr lang="en-ID" dirty="0" err="1"/>
              <a:t>kinerja</a:t>
            </a:r>
            <a:r>
              <a:rPr lang="en-ID" dirty="0"/>
              <a:t> </a:t>
            </a:r>
            <a:r>
              <a:rPr lang="en-ID" dirty="0" err="1"/>
              <a:t>elektronik</a:t>
            </a:r>
            <a:r>
              <a:rPr lang="en-ID" dirty="0"/>
              <a:t> (EPM)</a:t>
            </a:r>
          </a:p>
        </p:txBody>
      </p:sp>
      <p:sp>
        <p:nvSpPr>
          <p:cNvPr id="4" name="Slide Number Placeholder 3"/>
          <p:cNvSpPr>
            <a:spLocks noGrp="1"/>
          </p:cNvSpPr>
          <p:nvPr>
            <p:ph type="sldNum" sz="quarter" idx="5"/>
          </p:nvPr>
        </p:nvSpPr>
        <p:spPr/>
        <p:txBody>
          <a:bodyPr/>
          <a:lstStyle/>
          <a:p>
            <a:fld id="{3B67C6E6-0F81-490B-9D3A-E0C3B8188426}" type="slidenum">
              <a:rPr lang="en-ID" smtClean="0"/>
              <a:t>13</a:t>
            </a:fld>
            <a:endParaRPr lang="en-ID"/>
          </a:p>
        </p:txBody>
      </p:sp>
    </p:spTree>
    <p:extLst>
      <p:ext uri="{BB962C8B-B14F-4D97-AF65-F5344CB8AC3E}">
        <p14:creationId xmlns:p14="http://schemas.microsoft.com/office/powerpoint/2010/main" val="1929012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just">
              <a:lnSpc>
                <a:spcPct val="107000"/>
              </a:lnSpc>
              <a:spcAft>
                <a:spcPts val="800"/>
              </a:spcAft>
            </a:pP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Menangani</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Masalah</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Kesalahan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Penilai</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r>
              <a:rPr lang="en-ID" sz="1200" dirty="0">
                <a:effectLst/>
                <a:latin typeface="Times New Roman" panose="02020603050405020304" pitchFamily="18" charset="0"/>
                <a:ea typeface="Calibri" panose="020F0502020204030204" pitchFamily="34" charset="0"/>
              </a:rPr>
              <a:t>Di dunia yang </a:t>
            </a:r>
            <a:r>
              <a:rPr lang="en-ID" sz="1200" dirty="0" err="1">
                <a:effectLst/>
                <a:latin typeface="Times New Roman" panose="02020603050405020304" pitchFamily="18" charset="0"/>
                <a:ea typeface="Calibri" panose="020F0502020204030204" pitchFamily="34" charset="0"/>
              </a:rPr>
              <a:t>sempurna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semua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pemberi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kerja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akan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menggunakan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sistem</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penilaian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kinerja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dengan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tujuan</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jelas</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penilaian</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adil</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umpan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balik</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cepat</a:t>
            </a:r>
            <a:r>
              <a:rPr lang="en-ID" sz="1200" dirty="0">
                <a:effectLst/>
                <a:latin typeface="Times New Roman" panose="02020603050405020304" pitchFamily="18" charset="0"/>
                <a:ea typeface="Calibri" panose="020F0502020204030204" pitchFamily="34" charset="0"/>
              </a:rPr>
              <a:t>, dan </a:t>
            </a:r>
            <a:r>
              <a:rPr lang="en-ID" sz="1200" dirty="0" err="1">
                <a:effectLst/>
                <a:latin typeface="Times New Roman" panose="02020603050405020304" pitchFamily="18" charset="0"/>
                <a:ea typeface="Calibri" panose="020F0502020204030204" pitchFamily="34" charset="0"/>
              </a:rPr>
              <a:t>pembinaan</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berguna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Sayangnya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itu</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jarang</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terjadi</a:t>
            </a:r>
            <a:r>
              <a:rPr lang="en-ID" sz="1200" dirty="0">
                <a:effectLst/>
                <a:latin typeface="Times New Roman" panose="02020603050405020304" pitchFamily="18" charset="0"/>
                <a:ea typeface="Calibri" panose="020F0502020204030204" pitchFamily="34" charset="0"/>
              </a:rPr>
              <a:t>. </a:t>
            </a:r>
          </a:p>
          <a:p>
            <a:r>
              <a:rPr lang="en-ID" sz="1200" dirty="0" err="1">
                <a:effectLst/>
                <a:latin typeface="Times New Roman" panose="02020603050405020304" pitchFamily="18" charset="0"/>
                <a:ea typeface="Calibri" panose="020F0502020204030204" pitchFamily="34" charset="0"/>
              </a:rPr>
              <a:t>Ini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adalah</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kesalahan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sistematis</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dalam</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penilaian</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terjadi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ketika</a:t>
            </a:r>
            <a:r>
              <a:rPr lang="en-ID" sz="1200" dirty="0">
                <a:effectLst/>
                <a:latin typeface="Times New Roman" panose="02020603050405020304" pitchFamily="18" charset="0"/>
                <a:ea typeface="Calibri" panose="020F0502020204030204" pitchFamily="34" charset="0"/>
              </a:rPr>
              <a:t> orang </a:t>
            </a:r>
            <a:r>
              <a:rPr lang="en-ID" sz="1200" dirty="0" err="1">
                <a:effectLst/>
                <a:latin typeface="Times New Roman" panose="02020603050405020304" pitchFamily="18" charset="0"/>
                <a:ea typeface="Calibri" panose="020F0502020204030204" pitchFamily="34" charset="0"/>
              </a:rPr>
              <a:t>saling</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mengevaluasi</a:t>
            </a:r>
            <a:r>
              <a:rPr lang="en-ID" sz="1200" dirty="0">
                <a:effectLst/>
                <a:latin typeface="Times New Roman" panose="02020603050405020304" pitchFamily="18" charset="0"/>
                <a:ea typeface="Calibri" panose="020F0502020204030204" pitchFamily="34" charset="0"/>
              </a:rPr>
              <a:t>: </a:t>
            </a:r>
          </a:p>
          <a:p>
            <a:pPr marL="228600" algn="just">
              <a:lnSpc>
                <a:spcPct val="107000"/>
              </a:lnSpc>
              <a:spcAft>
                <a:spcPts val="800"/>
              </a:spcAft>
            </a:pP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Standar</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tidak</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jelas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_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terlalu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terbuka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interpretasi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Efek</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Halo</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Dalam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masalah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terjadi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ketika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atasan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terhadap</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bawahan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berdasarkan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satu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sifat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memengaruhi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orang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tersebut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berdasarkan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sifat-sifat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lainnya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Kecenderungan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Pusat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_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Kecenderungan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menilai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semua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dengan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cara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sama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seperti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menilai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mereka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semua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rata-rata.</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Keketatan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kelonggaran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Masalah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terjadi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ketika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seorang</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supervisor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memiliki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kecenderungan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menilai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semua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bawahan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baik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tinggi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maupun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rendah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p>
          <a:p>
            <a:pPr marL="228600" algn="just">
              <a:lnSpc>
                <a:spcPct val="107000"/>
              </a:lnSpc>
              <a:spcAft>
                <a:spcPts val="800"/>
              </a:spcAft>
            </a:pPr>
            <a:r>
              <a:rPr lang="en-ID" sz="1100" b="1" dirty="0">
                <a:effectLst/>
                <a:latin typeface="Calibri" panose="020F0502020204030204" pitchFamily="34" charset="0"/>
                <a:ea typeface="Calibri" panose="020F0502020204030204" pitchFamily="34" charset="0"/>
                <a:cs typeface="Times New Roman" panose="02020603050405020304" pitchFamily="18" charset="0"/>
              </a:rPr>
              <a:t>EFEK KETERBARUAN</a:t>
            </a:r>
          </a:p>
          <a:p>
            <a:pPr marL="228600" algn="just">
              <a:lnSpc>
                <a:spcPct val="107000"/>
              </a:lnSpc>
              <a:spcAft>
                <a:spcPts val="800"/>
              </a:spcAft>
            </a:pPr>
            <a:r>
              <a:rPr lang="en-ID" sz="1100" dirty="0" err="1">
                <a:effectLst/>
                <a:latin typeface="Calibri" panose="020F0502020204030204" pitchFamily="34" charset="0"/>
                <a:ea typeface="Calibri" panose="020F0502020204030204" pitchFamily="34" charset="0"/>
                <a:cs typeface="Times New Roman" panose="02020603050405020304" pitchFamily="18" charset="0"/>
              </a:rPr>
              <a:t>Keterbaruan</a:t>
            </a:r>
            <a:r>
              <a:rPr lang="en-ID" sz="1100" dirty="0">
                <a:effectLst/>
                <a:latin typeface="Calibri" panose="020F0502020204030204" pitchFamily="34" charset="0"/>
                <a:ea typeface="Calibri" panose="020F0502020204030204" pitchFamily="34" charset="0"/>
                <a:cs typeface="Times New Roman" panose="02020603050405020304" pitchFamily="18" charset="0"/>
              </a:rPr>
              <a:t> </a:t>
            </a:r>
            <a:r>
              <a:rPr lang="en-ID" sz="1100" dirty="0" err="1">
                <a:effectLst/>
                <a:latin typeface="Calibri" panose="020F0502020204030204" pitchFamily="34" charset="0"/>
                <a:ea typeface="Calibri" panose="020F0502020204030204" pitchFamily="34" charset="0"/>
                <a:cs typeface="Times New Roman" panose="02020603050405020304" pitchFamily="18" charset="0"/>
              </a:rPr>
              <a:t>berarti</a:t>
            </a:r>
            <a:r>
              <a:rPr lang="en-ID" sz="1100" dirty="0">
                <a:effectLst/>
                <a:latin typeface="Calibri" panose="020F0502020204030204" pitchFamily="34" charset="0"/>
                <a:ea typeface="Calibri" panose="020F0502020204030204" pitchFamily="34" charset="0"/>
                <a:cs typeface="Times New Roman" panose="02020603050405020304" pitchFamily="18" charset="0"/>
              </a:rPr>
              <a:t> </a:t>
            </a:r>
            <a:r>
              <a:rPr lang="en-ID" sz="1100" dirty="0" err="1">
                <a:effectLst/>
                <a:latin typeface="Calibri" panose="020F0502020204030204" pitchFamily="34" charset="0"/>
                <a:ea typeface="Calibri" panose="020F0502020204030204" pitchFamily="34" charset="0"/>
                <a:cs typeface="Times New Roman" panose="02020603050405020304" pitchFamily="18" charset="0"/>
              </a:rPr>
              <a:t>membiarkan</a:t>
            </a:r>
            <a:r>
              <a:rPr lang="en-ID" sz="1100" dirty="0">
                <a:effectLst/>
                <a:latin typeface="Calibri" panose="020F0502020204030204" pitchFamily="34" charset="0"/>
                <a:ea typeface="Calibri" panose="020F0502020204030204" pitchFamily="34" charset="0"/>
                <a:cs typeface="Times New Roman" panose="02020603050405020304" pitchFamily="18" charset="0"/>
              </a:rPr>
              <a:t> </a:t>
            </a:r>
            <a:r>
              <a:rPr lang="en-ID" sz="1100" dirty="0" err="1">
                <a:effectLst/>
                <a:latin typeface="Calibri" panose="020F0502020204030204" pitchFamily="34" charset="0"/>
                <a:ea typeface="Calibri" panose="020F0502020204030204" pitchFamily="34" charset="0"/>
                <a:cs typeface="Times New Roman" panose="02020603050405020304" pitchFamily="18" charset="0"/>
              </a:rPr>
              <a:t>apa</a:t>
            </a:r>
            <a:r>
              <a:rPr lang="en-ID" sz="1100" dirty="0">
                <a:effectLst/>
                <a:latin typeface="Calibri" panose="020F0502020204030204" pitchFamily="34" charset="0"/>
                <a:ea typeface="Calibri" panose="020F0502020204030204" pitchFamily="34" charset="0"/>
                <a:cs typeface="Times New Roman" panose="02020603050405020304" pitchFamily="18" charset="0"/>
              </a:rPr>
              <a:t> yang </a:t>
            </a:r>
            <a:r>
              <a:rPr lang="en-ID" sz="1100" dirty="0" err="1">
                <a:effectLst/>
                <a:latin typeface="Calibri" panose="020F0502020204030204" pitchFamily="34" charset="0"/>
                <a:ea typeface="Calibri" panose="020F0502020204030204" pitchFamily="34" charset="0"/>
                <a:cs typeface="Times New Roman" panose="02020603050405020304" pitchFamily="18" charset="0"/>
              </a:rPr>
              <a:t>dilakukan</a:t>
            </a:r>
            <a:r>
              <a:rPr lang="en-ID" sz="1100" dirty="0">
                <a:effectLst/>
                <a:latin typeface="Calibri" panose="020F0502020204030204" pitchFamily="34" charset="0"/>
                <a:ea typeface="Calibri" panose="020F0502020204030204" pitchFamily="34" charset="0"/>
                <a:cs typeface="Times New Roman" panose="02020603050405020304" pitchFamily="18" charset="0"/>
              </a:rPr>
              <a:t> </a:t>
            </a:r>
            <a:r>
              <a:rPr lang="en-ID" sz="1100" dirty="0" err="1">
                <a:effectLst/>
                <a:latin typeface="Calibri" panose="020F0502020204030204" pitchFamily="34" charset="0"/>
                <a:ea typeface="Calibri" panose="020F0502020204030204" pitchFamily="34" charset="0"/>
                <a:cs typeface="Times New Roman" panose="02020603050405020304" pitchFamily="18" charset="0"/>
              </a:rPr>
              <a:t>karyawan</a:t>
            </a:r>
            <a:r>
              <a:rPr lang="en-ID" sz="1100" dirty="0">
                <a:effectLst/>
                <a:latin typeface="Calibri" panose="020F0502020204030204" pitchFamily="34" charset="0"/>
                <a:ea typeface="Calibri" panose="020F0502020204030204" pitchFamily="34" charset="0"/>
                <a:cs typeface="Times New Roman" panose="02020603050405020304" pitchFamily="18" charset="0"/>
              </a:rPr>
              <a:t> </a:t>
            </a:r>
            <a:r>
              <a:rPr lang="en-ID" sz="1100" dirty="0" err="1">
                <a:effectLst/>
                <a:latin typeface="Calibri" panose="020F0502020204030204" pitchFamily="34" charset="0"/>
                <a:ea typeface="Calibri" panose="020F0502020204030204" pitchFamily="34" charset="0"/>
                <a:cs typeface="Times New Roman" panose="02020603050405020304" pitchFamily="18" charset="0"/>
              </a:rPr>
              <a:t>baru-baru</a:t>
            </a:r>
            <a:r>
              <a:rPr lang="en-ID" sz="1100" dirty="0">
                <a:effectLst/>
                <a:latin typeface="Calibri" panose="020F0502020204030204" pitchFamily="34" charset="0"/>
                <a:ea typeface="Calibri" panose="020F0502020204030204" pitchFamily="34" charset="0"/>
                <a:cs typeface="Times New Roman" panose="02020603050405020304" pitchFamily="18" charset="0"/>
              </a:rPr>
              <a:t> </a:t>
            </a:r>
            <a:r>
              <a:rPr lang="en-ID" sz="1100" dirty="0" err="1">
                <a:effectLst/>
                <a:latin typeface="Calibri" panose="020F0502020204030204" pitchFamily="34" charset="0"/>
                <a:ea typeface="Calibri" panose="020F0502020204030204" pitchFamily="34" charset="0"/>
                <a:cs typeface="Times New Roman" panose="02020603050405020304" pitchFamily="18" charset="0"/>
              </a:rPr>
              <a:t>ini</a:t>
            </a:r>
            <a:r>
              <a:rPr lang="en-ID" sz="1100" dirty="0">
                <a:effectLst/>
                <a:latin typeface="Calibri" panose="020F0502020204030204" pitchFamily="34" charset="0"/>
                <a:ea typeface="Calibri" panose="020F0502020204030204" pitchFamily="34" charset="0"/>
                <a:cs typeface="Times New Roman" panose="02020603050405020304" pitchFamily="18" charset="0"/>
              </a:rPr>
              <a:t> </a:t>
            </a:r>
            <a:r>
              <a:rPr lang="en-ID" sz="1100" dirty="0" err="1">
                <a:effectLst/>
                <a:latin typeface="Calibri" panose="020F0502020204030204" pitchFamily="34" charset="0"/>
                <a:ea typeface="Calibri" panose="020F0502020204030204" pitchFamily="34" charset="0"/>
                <a:cs typeface="Times New Roman" panose="02020603050405020304" pitchFamily="18" charset="0"/>
              </a:rPr>
              <a:t>membutakan</a:t>
            </a:r>
            <a:r>
              <a:rPr lang="en-ID" sz="1100" dirty="0">
                <a:effectLst/>
                <a:latin typeface="Calibri" panose="020F0502020204030204" pitchFamily="34" charset="0"/>
                <a:ea typeface="Calibri" panose="020F0502020204030204" pitchFamily="34" charset="0"/>
                <a:cs typeface="Times New Roman" panose="02020603050405020304" pitchFamily="18" charset="0"/>
              </a:rPr>
              <a:t> Anda </a:t>
            </a:r>
            <a:r>
              <a:rPr lang="en-ID" sz="1100" dirty="0" err="1">
                <a:effectLst/>
                <a:latin typeface="Calibri" panose="020F0502020204030204" pitchFamily="34" charset="0"/>
                <a:ea typeface="Calibri" panose="020F0502020204030204" pitchFamily="34" charset="0"/>
                <a:cs typeface="Times New Roman" panose="02020603050405020304" pitchFamily="18" charset="0"/>
              </a:rPr>
              <a:t>terhadap</a:t>
            </a:r>
            <a:r>
              <a:rPr lang="en-ID" sz="1100" dirty="0">
                <a:effectLst/>
                <a:latin typeface="Calibri" panose="020F0502020204030204" pitchFamily="34" charset="0"/>
                <a:ea typeface="Calibri" panose="020F0502020204030204" pitchFamily="34" charset="0"/>
                <a:cs typeface="Times New Roman" panose="02020603050405020304" pitchFamily="18" charset="0"/>
              </a:rPr>
              <a:t> </a:t>
            </a:r>
            <a:r>
              <a:rPr lang="en-ID" sz="1100" dirty="0" err="1">
                <a:effectLst/>
                <a:latin typeface="Calibri" panose="020F0502020204030204" pitchFamily="34" charset="0"/>
                <a:ea typeface="Calibri" panose="020F0502020204030204" pitchFamily="34" charset="0"/>
                <a:cs typeface="Times New Roman" panose="02020603050405020304" pitchFamily="18" charset="0"/>
              </a:rPr>
              <a:t>kinerjanya</a:t>
            </a:r>
            <a:r>
              <a:rPr lang="en-ID" sz="1100" dirty="0">
                <a:effectLst/>
                <a:latin typeface="Calibri" panose="020F0502020204030204" pitchFamily="34" charset="0"/>
                <a:ea typeface="Calibri" panose="020F0502020204030204" pitchFamily="34" charset="0"/>
                <a:cs typeface="Times New Roman" panose="02020603050405020304" pitchFamily="18" charset="0"/>
              </a:rPr>
              <a:t> </a:t>
            </a:r>
            <a:r>
              <a:rPr lang="en-ID" sz="1100" dirty="0" err="1">
                <a:effectLst/>
                <a:latin typeface="Calibri" panose="020F0502020204030204" pitchFamily="34" charset="0"/>
                <a:ea typeface="Calibri" panose="020F0502020204030204" pitchFamily="34" charset="0"/>
                <a:cs typeface="Times New Roman" panose="02020603050405020304" pitchFamily="18" charset="0"/>
              </a:rPr>
              <a:t>selama</a:t>
            </a:r>
            <a:r>
              <a:rPr lang="en-ID" sz="1100" dirty="0">
                <a:effectLst/>
                <a:latin typeface="Calibri" panose="020F0502020204030204" pitchFamily="34" charset="0"/>
                <a:ea typeface="Calibri" panose="020F0502020204030204" pitchFamily="34" charset="0"/>
                <a:cs typeface="Times New Roman" panose="02020603050405020304" pitchFamily="18" charset="0"/>
              </a:rPr>
              <a:t> </a:t>
            </a:r>
            <a:r>
              <a:rPr lang="en-ID" sz="1100" dirty="0" err="1">
                <a:effectLst/>
                <a:latin typeface="Calibri" panose="020F0502020204030204" pitchFamily="34" charset="0"/>
                <a:ea typeface="Calibri" panose="020F0502020204030204" pitchFamily="34" charset="0"/>
                <a:cs typeface="Times New Roman" panose="02020603050405020304" pitchFamily="18" charset="0"/>
              </a:rPr>
              <a:t>setahun</a:t>
            </a:r>
            <a:r>
              <a:rPr lang="en-ID" sz="1100" dirty="0">
                <a:effectLst/>
                <a:latin typeface="Calibri" panose="020F0502020204030204" pitchFamily="34" charset="0"/>
                <a:ea typeface="Calibri" panose="020F0502020204030204" pitchFamily="34" charset="0"/>
                <a:cs typeface="Times New Roman" panose="02020603050405020304" pitchFamily="18" charset="0"/>
              </a:rPr>
              <a:t>.</a:t>
            </a:r>
          </a:p>
          <a:p>
            <a:pPr marL="228600" algn="just">
              <a:lnSpc>
                <a:spcPct val="107000"/>
              </a:lnSpc>
              <a:spcAft>
                <a:spcPts val="800"/>
              </a:spcAft>
            </a:pP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Bias_</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Kecenderungan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membiarkan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perbedaan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individu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seperti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usia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ras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jenis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kelamin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mempengaruhi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diterima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14</a:t>
            </a:fld>
            <a:endParaRPr lang="en-ID"/>
          </a:p>
        </p:txBody>
      </p:sp>
    </p:spTree>
    <p:extLst>
      <p:ext uri="{BB962C8B-B14F-4D97-AF65-F5344CB8AC3E}">
        <p14:creationId xmlns:p14="http://schemas.microsoft.com/office/powerpoint/2010/main" val="1231656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just">
              <a:lnSpc>
                <a:spcPct val="107000"/>
              </a:lnSpc>
              <a:spcAft>
                <a:spcPts val="800"/>
              </a:spcAft>
            </a:pP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Mengelola</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Wawancara</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r>
              <a:rPr lang="en-ID" sz="1200" dirty="0" err="1">
                <a:effectLst/>
                <a:latin typeface="Times New Roman" panose="02020603050405020304" pitchFamily="18" charset="0"/>
                <a:ea typeface="Calibri" panose="020F0502020204030204" pitchFamily="34" charset="0"/>
              </a:rPr>
              <a:t>Penilaian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berkala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biasanya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berujung</a:t>
            </a:r>
            <a:r>
              <a:rPr lang="en-ID" sz="1200" dirty="0">
                <a:effectLst/>
                <a:latin typeface="Times New Roman" panose="02020603050405020304" pitchFamily="18" charset="0"/>
                <a:ea typeface="Calibri" panose="020F0502020204030204" pitchFamily="34" charset="0"/>
              </a:rPr>
              <a:t> pada </a:t>
            </a:r>
            <a:r>
              <a:rPr lang="en-ID" sz="1200" dirty="0" err="1">
                <a:effectLst/>
                <a:latin typeface="Times New Roman" panose="02020603050405020304" pitchFamily="18" charset="0"/>
                <a:ea typeface="Calibri" panose="020F0502020204030204" pitchFamily="34" charset="0"/>
              </a:rPr>
              <a:t>wawancara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penilaian</a:t>
            </a:r>
            <a:endParaRPr lang="en-ID" sz="1200" dirty="0">
              <a:effectLst/>
              <a:latin typeface="Times New Roman" panose="02020603050405020304" pitchFamily="18" charset="0"/>
              <a:ea typeface="Calibri" panose="020F0502020204030204" pitchFamily="34" charset="0"/>
            </a:endParaRPr>
          </a:p>
          <a:p>
            <a:r>
              <a:rPr lang="en-ID" dirty="0" err="1"/>
              <a:t>wawancara</a:t>
            </a:r>
            <a:r>
              <a:rPr lang="en-ID" dirty="0"/>
              <a:t> </a:t>
            </a:r>
            <a:r>
              <a:rPr lang="en-ID" dirty="0" err="1"/>
              <a:t>penilaian</a:t>
            </a:r>
            <a:endParaRPr lang="en-ID" dirty="0"/>
          </a:p>
          <a:p>
            <a:r>
              <a:rPr lang="en-ID" dirty="0" err="1"/>
              <a:t>Wawancara</a:t>
            </a:r>
            <a:r>
              <a:rPr lang="en-ID" dirty="0"/>
              <a:t> di mana </a:t>
            </a:r>
            <a:r>
              <a:rPr lang="en-ID" dirty="0" err="1"/>
              <a:t>atasan</a:t>
            </a:r>
            <a:r>
              <a:rPr lang="en-ID" dirty="0"/>
              <a:t> dan </a:t>
            </a:r>
            <a:r>
              <a:rPr lang="en-ID" dirty="0" err="1"/>
              <a:t>bawahan</a:t>
            </a:r>
            <a:r>
              <a:rPr lang="en-ID" dirty="0"/>
              <a:t> </a:t>
            </a:r>
            <a:r>
              <a:rPr lang="en-ID" dirty="0" err="1"/>
              <a:t>meninjau</a:t>
            </a:r>
            <a:r>
              <a:rPr lang="en-ID" dirty="0"/>
              <a:t> </a:t>
            </a:r>
            <a:r>
              <a:rPr lang="en-ID" dirty="0" err="1"/>
              <a:t>penilaian</a:t>
            </a:r>
            <a:r>
              <a:rPr lang="en-ID" dirty="0"/>
              <a:t> dan </a:t>
            </a:r>
            <a:r>
              <a:rPr lang="en-ID" dirty="0" err="1"/>
              <a:t>membuat</a:t>
            </a:r>
            <a:r>
              <a:rPr lang="en-ID" dirty="0"/>
              <a:t> </a:t>
            </a:r>
            <a:r>
              <a:rPr lang="en-ID" dirty="0" err="1"/>
              <a:t>rencana</a:t>
            </a:r>
            <a:r>
              <a:rPr lang="en-ID" dirty="0"/>
              <a:t> </a:t>
            </a:r>
            <a:r>
              <a:rPr lang="en-ID" dirty="0" err="1"/>
              <a:t>untuk</a:t>
            </a:r>
            <a:r>
              <a:rPr lang="en-ID" dirty="0"/>
              <a:t> </a:t>
            </a:r>
            <a:r>
              <a:rPr lang="en-ID" dirty="0" err="1"/>
              <a:t>memperbaiki</a:t>
            </a:r>
            <a:r>
              <a:rPr lang="en-ID" dirty="0"/>
              <a:t> </a:t>
            </a:r>
            <a:r>
              <a:rPr lang="en-ID" dirty="0" err="1"/>
              <a:t>kekurangan</a:t>
            </a:r>
            <a:r>
              <a:rPr lang="en-ID" dirty="0"/>
              <a:t> dan </a:t>
            </a:r>
            <a:r>
              <a:rPr lang="en-ID" dirty="0" err="1"/>
              <a:t>memperkuat</a:t>
            </a:r>
            <a:r>
              <a:rPr lang="en-ID" dirty="0"/>
              <a:t> </a:t>
            </a:r>
            <a:r>
              <a:rPr lang="en-ID" dirty="0" err="1"/>
              <a:t>kelebihan</a:t>
            </a:r>
            <a:r>
              <a:rPr lang="en-ID" dirty="0"/>
              <a:t>.</a:t>
            </a:r>
          </a:p>
          <a:p>
            <a:pPr marL="228600" algn="just">
              <a:lnSpc>
                <a:spcPct val="107000"/>
              </a:lnSpc>
              <a:spcAft>
                <a:spcPts val="800"/>
              </a:spcAft>
            </a:pP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Supervisor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menghadapi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empat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jenis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situasi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masing-masing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dengan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uniknya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sendiri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Memuaskan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Dapat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dipromosikan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adalah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wawancara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paling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mudah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Kinerja orang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tersebut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memuaskan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promosi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menjulang</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Anda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adalah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mengembangkan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rencana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pengembangan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khusus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Memuaskan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Tidak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dapat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dipromosikan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memuaskan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tetapi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tidak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memungkinkan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promosi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Tujuannya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sini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adalah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mempertahankan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memuaskan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Pilihan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terbaik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biasanya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adalah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mencari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insentif</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menjaga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seperti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cuti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tambahan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bonus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kecil</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atau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pengakuan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Ketika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orang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tersebut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tidak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memuaskan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tetapi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dapat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diperbaiki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wawancara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adalah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menyusun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rencana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tindakan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pengembangan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mengoreksi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tidak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memuaskan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Akhirnya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wawancara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di mana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tidak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memuaskan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situasinya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tidak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dapat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diperbaiki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mungkin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sangat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tegang</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Pemecatan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seringkali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merupakan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pilihan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biasa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15</a:t>
            </a:fld>
            <a:endParaRPr lang="en-ID"/>
          </a:p>
        </p:txBody>
      </p:sp>
    </p:spTree>
    <p:extLst>
      <p:ext uri="{BB962C8B-B14F-4D97-AF65-F5344CB8AC3E}">
        <p14:creationId xmlns:p14="http://schemas.microsoft.com/office/powerpoint/2010/main" val="2211743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Cara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Melakukan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Wawancara</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Penilaian</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Pedoman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berguna</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meliputi</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r>
              <a:rPr lang="en-ID" sz="1200" dirty="0" err="1">
                <a:effectLst/>
                <a:latin typeface="Times New Roman" panose="02020603050405020304" pitchFamily="18" charset="0"/>
                <a:ea typeface="Calibri" panose="020F0502020204030204" pitchFamily="34" charset="0"/>
              </a:rPr>
              <a:t>Bicaralah</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dalam</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konteks</a:t>
            </a:r>
            <a:r>
              <a:rPr lang="en-ID" sz="1200" dirty="0">
                <a:effectLst/>
                <a:latin typeface="Times New Roman" panose="02020603050405020304" pitchFamily="18" charset="0"/>
                <a:ea typeface="Calibri" panose="020F0502020204030204" pitchFamily="34" charset="0"/>
              </a:rPr>
              <a:t> data </a:t>
            </a:r>
            <a:r>
              <a:rPr lang="en-ID" sz="1200" dirty="0" err="1">
                <a:effectLst/>
                <a:latin typeface="Times New Roman" panose="02020603050405020304" pitchFamily="18" charset="0"/>
                <a:ea typeface="Calibri" panose="020F0502020204030204" pitchFamily="34" charset="0"/>
              </a:rPr>
              <a:t>kerja</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objektif</a:t>
            </a:r>
            <a:endParaRPr lang="en-ID" sz="1200" dirty="0">
              <a:effectLst/>
              <a:latin typeface="Times New Roman" panose="02020603050405020304" pitchFamily="18" charset="0"/>
              <a:ea typeface="Calibri" panose="020F0502020204030204" pitchFamily="34" charset="0"/>
            </a:endParaRPr>
          </a:p>
          <a:p>
            <a:pPr marL="228600" indent="-228600">
              <a:buFont typeface="+mj-lt"/>
              <a:buAutoNum type="arabicPeriod"/>
            </a:pPr>
            <a:r>
              <a:rPr lang="en-ID" sz="1200" dirty="0" err="1">
                <a:effectLst/>
                <a:latin typeface="Times New Roman" panose="02020603050405020304" pitchFamily="18" charset="0"/>
                <a:ea typeface="Calibri" panose="020F0502020204030204" pitchFamily="34" charset="0"/>
              </a:rPr>
              <a:t>Jangan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bicara</a:t>
            </a:r>
            <a:r>
              <a:rPr lang="en-ID" sz="1200" dirty="0">
                <a:effectLst/>
                <a:latin typeface="Times New Roman" panose="02020603050405020304" pitchFamily="18" charset="0"/>
                <a:ea typeface="Calibri" panose="020F0502020204030204" pitchFamily="34" charset="0"/>
              </a:rPr>
              <a:t> personal. </a:t>
            </a:r>
            <a:r>
              <a:rPr lang="en-ID" sz="1200" dirty="0" err="1">
                <a:effectLst/>
                <a:latin typeface="Times New Roman" panose="02020603050405020304" pitchFamily="18" charset="0"/>
                <a:ea typeface="Calibri" panose="020F0502020204030204" pitchFamily="34" charset="0"/>
              </a:rPr>
              <a:t>Jangan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katakan</a:t>
            </a:r>
            <a:r>
              <a:rPr lang="en-ID" sz="1200" dirty="0">
                <a:effectLst/>
                <a:latin typeface="Times New Roman" panose="02020603050405020304" pitchFamily="18" charset="0"/>
                <a:ea typeface="Calibri" panose="020F0502020204030204" pitchFamily="34" charset="0"/>
              </a:rPr>
              <a:t>, "Anda </a:t>
            </a:r>
            <a:r>
              <a:rPr lang="en-ID" sz="1200" dirty="0" err="1">
                <a:effectLst/>
                <a:latin typeface="Times New Roman" panose="02020603050405020304" pitchFamily="18" charset="0"/>
                <a:ea typeface="Calibri" panose="020F0502020204030204" pitchFamily="34" charset="0"/>
              </a:rPr>
              <a:t>terlalu</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lambat</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membuat</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laporan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tersebut</a:t>
            </a:r>
            <a:r>
              <a:rPr lang="en-ID" sz="1200" dirty="0">
                <a:effectLst/>
                <a:latin typeface="Times New Roman" panose="02020603050405020304" pitchFamily="18" charset="0"/>
                <a:ea typeface="Calibri" panose="020F0502020204030204" pitchFamily="34" charset="0"/>
              </a:rPr>
              <a:t>." </a:t>
            </a:r>
          </a:p>
          <a:p>
            <a:pPr marL="228600" indent="-228600">
              <a:buFont typeface="+mj-lt"/>
              <a:buAutoNum type="arabicPeriod"/>
            </a:pPr>
            <a:r>
              <a:rPr lang="en-ID" sz="1200" dirty="0" err="1">
                <a:effectLst/>
                <a:latin typeface="Times New Roman" panose="02020603050405020304" pitchFamily="18" charset="0"/>
                <a:ea typeface="Calibri" panose="020F0502020204030204" pitchFamily="34" charset="0"/>
              </a:rPr>
              <a:t>Dorong</a:t>
            </a:r>
            <a:r>
              <a:rPr lang="en-ID" sz="1200" dirty="0">
                <a:effectLst/>
                <a:latin typeface="Times New Roman" panose="02020603050405020304" pitchFamily="18" charset="0"/>
                <a:ea typeface="Calibri" panose="020F0502020204030204" pitchFamily="34" charset="0"/>
              </a:rPr>
              <a:t> orang </a:t>
            </a:r>
            <a:r>
              <a:rPr lang="en-ID" sz="1200" dirty="0" err="1">
                <a:effectLst/>
                <a:latin typeface="Times New Roman" panose="02020603050405020304" pitchFamily="18" charset="0"/>
                <a:ea typeface="Calibri" panose="020F0502020204030204" pitchFamily="34" charset="0"/>
              </a:rPr>
              <a:t>tersebut</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untuk</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berbicara</a:t>
            </a:r>
            <a:endParaRPr lang="en-ID" sz="1200" dirty="0">
              <a:effectLst/>
              <a:latin typeface="Times New Roman" panose="02020603050405020304" pitchFamily="18" charset="0"/>
              <a:ea typeface="Calibri" panose="020F0502020204030204" pitchFamily="34" charset="0"/>
            </a:endParaRPr>
          </a:p>
          <a:p>
            <a:pPr marL="228600" indent="-228600">
              <a:buFont typeface="+mj-lt"/>
              <a:buAutoNum type="arabicPeriod"/>
            </a:pPr>
            <a:r>
              <a:rPr lang="en-ID" sz="1200" dirty="0" err="1">
                <a:effectLst/>
                <a:latin typeface="Times New Roman" panose="02020603050405020304" pitchFamily="18" charset="0"/>
                <a:ea typeface="Calibri" panose="020F0502020204030204" pitchFamily="34" charset="0"/>
              </a:rPr>
              <a:t>Dapatkan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persetujuan</a:t>
            </a:r>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16</a:t>
            </a:fld>
            <a:endParaRPr lang="en-ID"/>
          </a:p>
        </p:txBody>
      </p:sp>
    </p:spTree>
    <p:extLst>
      <p:ext uri="{BB962C8B-B14F-4D97-AF65-F5344CB8AC3E}">
        <p14:creationId xmlns:p14="http://schemas.microsoft.com/office/powerpoint/2010/main" val="2520755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Panduan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Keterlibatan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Manajer</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r>
              <a:rPr lang="en-ID" dirty="0" err="1"/>
              <a:t>Gunakan</a:t>
            </a:r>
            <a:r>
              <a:rPr lang="en-ID" dirty="0"/>
              <a:t> </a:t>
            </a:r>
            <a:r>
              <a:rPr lang="en-ID" dirty="0" err="1"/>
              <a:t>Wawancara</a:t>
            </a:r>
            <a:r>
              <a:rPr lang="en-ID" dirty="0"/>
              <a:t> </a:t>
            </a:r>
            <a:r>
              <a:rPr lang="en-ID" dirty="0" err="1"/>
              <a:t>Penilaian</a:t>
            </a:r>
            <a:r>
              <a:rPr lang="en-ID" dirty="0"/>
              <a:t> </a:t>
            </a:r>
            <a:r>
              <a:rPr lang="en-ID" dirty="0" err="1"/>
              <a:t>untuk</a:t>
            </a:r>
            <a:r>
              <a:rPr lang="en-ID" dirty="0"/>
              <a:t> </a:t>
            </a:r>
            <a:r>
              <a:rPr lang="en-ID" dirty="0" err="1"/>
              <a:t>Membangun</a:t>
            </a:r>
            <a:r>
              <a:rPr lang="en-ID" dirty="0"/>
              <a:t> </a:t>
            </a:r>
            <a:r>
              <a:rPr lang="en-ID" dirty="0" err="1"/>
              <a:t>Keterlibatan</a:t>
            </a:r>
            <a:endParaRPr lang="en-ID" dirty="0"/>
          </a:p>
          <a:p>
            <a:pPr algn="just">
              <a:lnSpc>
                <a:spcPct val="107000"/>
              </a:lnSpc>
              <a:spcAft>
                <a:spcPts val="800"/>
              </a:spcAft>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Manajer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dapat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menggunakan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wawancara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meningkatkan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keterlibatan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mereka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Berikut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adalah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temuan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implikasi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relevan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17</a:t>
            </a:fld>
            <a:endParaRPr lang="en-ID"/>
          </a:p>
        </p:txBody>
      </p:sp>
    </p:spTree>
    <p:extLst>
      <p:ext uri="{BB962C8B-B14F-4D97-AF65-F5344CB8AC3E}">
        <p14:creationId xmlns:p14="http://schemas.microsoft.com/office/powerpoint/2010/main" val="1695433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ID" sz="11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Manajemen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Kinerja</a:t>
            </a:r>
            <a:endParaRPr lang="en-ID"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Program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manajemen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mutu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total (TQM)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adalah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program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seluruh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organisasi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mengintegrasikan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semua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fungsi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proses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bisnis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sehingga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semua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aspek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bisnis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termasuk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desain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perencanaan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produksi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distribusi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layanan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lapangan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ditujukan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memaksimalkan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kepuasan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pelanggan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melalui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perbaikan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berkelanjutan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r>
              <a:rPr lang="en-ID" sz="1200" dirty="0">
                <a:effectLst/>
                <a:latin typeface="Times New Roman" panose="02020603050405020304" pitchFamily="18" charset="0"/>
                <a:ea typeface="Calibri" panose="020F0502020204030204" pitchFamily="34" charset="0"/>
              </a:rPr>
              <a:t>Pada </a:t>
            </a:r>
            <a:r>
              <a:rPr lang="en-ID" sz="1200" dirty="0" err="1">
                <a:effectLst/>
                <a:latin typeface="Times New Roman" panose="02020603050405020304" pitchFamily="18" charset="0"/>
                <a:ea typeface="Calibri" panose="020F0502020204030204" pitchFamily="34" charset="0"/>
              </a:rPr>
              <a:t>dasarnya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pendukung</a:t>
            </a:r>
            <a:r>
              <a:rPr lang="en-ID" sz="1200" dirty="0">
                <a:effectLst/>
                <a:latin typeface="Times New Roman" panose="02020603050405020304" pitchFamily="18" charset="0"/>
                <a:ea typeface="Calibri" panose="020F0502020204030204" pitchFamily="34" charset="0"/>
              </a:rPr>
              <a:t> TQM </a:t>
            </a:r>
            <a:r>
              <a:rPr lang="en-ID" sz="1200" dirty="0" err="1">
                <a:effectLst/>
                <a:latin typeface="Times New Roman" panose="02020603050405020304" pitchFamily="18" charset="0"/>
                <a:ea typeface="Calibri" panose="020F0502020204030204" pitchFamily="34" charset="0"/>
              </a:rPr>
              <a:t>berpendapat</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bahwa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organisasi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adalah</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sistem</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saling</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terkait</a:t>
            </a:r>
            <a:r>
              <a:rPr lang="en-ID" sz="1200" dirty="0">
                <a:effectLst/>
                <a:latin typeface="Times New Roman" panose="02020603050405020304" pitchFamily="18" charset="0"/>
                <a:ea typeface="Calibri" panose="020F0502020204030204" pitchFamily="34" charset="0"/>
              </a:rPr>
              <a:t>, dan </a:t>
            </a:r>
            <a:r>
              <a:rPr lang="en-ID" sz="1200" dirty="0" err="1">
                <a:effectLst/>
                <a:latin typeface="Times New Roman" panose="02020603050405020304" pitchFamily="18" charset="0"/>
                <a:ea typeface="Calibri" panose="020F0502020204030204" pitchFamily="34" charset="0"/>
              </a:rPr>
              <a:t>bahwa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kinerja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karyawan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lebih</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merupakan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fungsi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dari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hal-hal</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seperti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pelatihan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komunikasi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peralatan</a:t>
            </a:r>
            <a:r>
              <a:rPr lang="en-ID" sz="1200" dirty="0">
                <a:effectLst/>
                <a:latin typeface="Times New Roman" panose="02020603050405020304" pitchFamily="18" charset="0"/>
                <a:ea typeface="Calibri" panose="020F0502020204030204" pitchFamily="34" charset="0"/>
              </a:rPr>
              <a:t>, dan </a:t>
            </a:r>
            <a:r>
              <a:rPr lang="en-ID" sz="1200" dirty="0" err="1">
                <a:effectLst/>
                <a:latin typeface="Times New Roman" panose="02020603050405020304" pitchFamily="18" charset="0"/>
                <a:ea typeface="Calibri" panose="020F0502020204030204" pitchFamily="34" charset="0"/>
              </a:rPr>
              <a:t>pengawasan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daripada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motivasi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mereka</a:t>
            </a:r>
            <a:r>
              <a:rPr lang="en-ID" sz="1200" dirty="0">
                <a:effectLst/>
                <a:latin typeface="Times New Roman" panose="02020603050405020304" pitchFamily="18" charset="0"/>
                <a:ea typeface="Calibri" panose="020F0502020204030204" pitchFamily="34" charset="0"/>
              </a:rPr>
              <a:t>.</a:t>
            </a:r>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18</a:t>
            </a:fld>
            <a:endParaRPr lang="en-ID"/>
          </a:p>
        </p:txBody>
      </p:sp>
    </p:spTree>
    <p:extLst>
      <p:ext uri="{BB962C8B-B14F-4D97-AF65-F5344CB8AC3E}">
        <p14:creationId xmlns:p14="http://schemas.microsoft.com/office/powerpoint/2010/main" val="996631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Manajemen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Kinerja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Proses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berkelanjutan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mengidentifikasi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mengukur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mengembangkan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individu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serta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menyelaraskan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mereka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dengan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organisasi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Itulah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manajemen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dalam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tindakan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Dalam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membandingkan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manajemen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perbedaannya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adalah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kontras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antara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(1) acara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akhir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tahun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penyelesaian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formulir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(2) proses yang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memulai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tahun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dengan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perencanaan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merupakan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bagian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integral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dari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cara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orang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dikelola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sepanjang</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tahun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19</a:t>
            </a:fld>
            <a:endParaRPr lang="en-ID"/>
          </a:p>
        </p:txBody>
      </p:sp>
    </p:spTree>
    <p:extLst>
      <p:ext uri="{BB962C8B-B14F-4D97-AF65-F5344CB8AC3E}">
        <p14:creationId xmlns:p14="http://schemas.microsoft.com/office/powerpoint/2010/main" val="104122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TUJUAN PEMBELAJARAN</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Ketika Anda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selesai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mempelajari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bab</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Anda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harus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dapat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Jelaskan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proses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Diskusikan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pro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kontra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dari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setidaknya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delapan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metode</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tradisional</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Berikan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contoh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tentang</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cara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mengatasi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masalah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kesalahan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potensial</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Buat daftar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langkah-langkah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harus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diambil</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dalam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wawancara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Jelaskan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poin-poin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penting</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dalam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cara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menggunakan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wawancara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meningkatkan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keterlibatan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Jelaskan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bagaimana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Anda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mengambil</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pendekatan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manajemen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2</a:t>
            </a:fld>
            <a:endParaRPr lang="en-ID"/>
          </a:p>
        </p:txBody>
      </p:sp>
    </p:spTree>
    <p:extLst>
      <p:ext uri="{BB962C8B-B14F-4D97-AF65-F5344CB8AC3E}">
        <p14:creationId xmlns:p14="http://schemas.microsoft.com/office/powerpoint/2010/main" val="1749640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Kami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dapat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merangkum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enam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elemen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dasar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manajemen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sebagai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berikut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Pembagian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arahan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berarti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mengomunikasikan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perusahaan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kepada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semua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kemudian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menerjemahkannya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menjadi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departemen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individu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Penyelarasan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berarti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memiliki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metode</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memungkinkan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manajer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melihat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hubungan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antara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departemen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perusahaan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mereka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Pemantauan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berkelanjutan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biasanya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berarti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sistem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terkomputerisasi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terus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mengukur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kemajuan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atau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dalam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mencapai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Umpan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balik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berkelanjutan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berarti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memberikan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umpan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balik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tatap</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muka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berkelanjutan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terkomputerisasi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mengenai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kemajuan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menuju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Pembinaan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dukungan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pengembangan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harus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menjadi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bagian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dari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proses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umpan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balik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Pengakuan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penghargaan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harus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memberikan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insentif</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menjaga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diarahkan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pada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tetap</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pada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jalurnya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20</a:t>
            </a:fld>
            <a:endParaRPr lang="en-ID"/>
          </a:p>
        </p:txBody>
      </p:sp>
    </p:spTree>
    <p:extLst>
      <p:ext uri="{BB962C8B-B14F-4D97-AF65-F5344CB8AC3E}">
        <p14:creationId xmlns:p14="http://schemas.microsoft.com/office/powerpoint/2010/main" val="818891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107000"/>
              </a:lnSpc>
              <a:spcAft>
                <a:spcPts val="800"/>
              </a:spcAft>
            </a:pPr>
            <a:r>
              <a:rPr lang="en-ID" sz="1400" b="1" dirty="0">
                <a:effectLst/>
                <a:latin typeface="Times New Roman" panose="02020603050405020304" pitchFamily="18" charset="0"/>
                <a:ea typeface="Calibri" panose="020F0502020204030204" pitchFamily="34" charset="0"/>
                <a:cs typeface="Times New Roman" panose="02020603050405020304" pitchFamily="18" charset="0"/>
              </a:rPr>
              <a:t>Discussion Questions</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Apa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Jawab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pertanyaan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Siapa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harus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melakukan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Jelaskan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bagaimana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Anda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menggunakan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metode</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pemeringkatan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alternatif</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metode</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perbandingan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berpasangan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metode</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distribusi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paksa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Jelaskan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masalah-masalah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harus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dihindari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dalam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Bandingkan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bedakan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manajemen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21</a:t>
            </a:fld>
            <a:endParaRPr lang="en-ID"/>
          </a:p>
        </p:txBody>
      </p:sp>
    </p:spTree>
    <p:extLst>
      <p:ext uri="{BB962C8B-B14F-4D97-AF65-F5344CB8AC3E}">
        <p14:creationId xmlns:p14="http://schemas.microsoft.com/office/powerpoint/2010/main" val="2810763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Dasar-</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dasar</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Kinerja</a:t>
            </a:r>
            <a:endParaRPr lang="en-ID" sz="1050" dirty="0">
              <a:effectLst/>
              <a:latin typeface="Calibri" panose="020F0502020204030204" pitchFamily="34" charset="0"/>
              <a:ea typeface="Calibri" panose="020F0502020204030204" pitchFamily="34" charset="0"/>
              <a:cs typeface="Times New Roman" panose="02020603050405020304" pitchFamily="18" charset="0"/>
            </a:endParaRPr>
          </a:p>
          <a:p>
            <a:r>
              <a:rPr lang="en-ID" sz="1200" dirty="0" err="1">
                <a:effectLst/>
                <a:latin typeface="Times New Roman" panose="02020603050405020304" pitchFamily="18" charset="0"/>
                <a:ea typeface="Calibri" panose="020F0502020204030204" pitchFamily="34" charset="0"/>
              </a:rPr>
              <a:t>Beberapa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hal</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dilakukan</a:t>
            </a:r>
            <a:r>
              <a:rPr lang="en-ID" sz="1200" dirty="0">
                <a:effectLst/>
                <a:latin typeface="Times New Roman" panose="02020603050405020304" pitchFamily="18" charset="0"/>
                <a:ea typeface="Calibri" panose="020F0502020204030204" pitchFamily="34" charset="0"/>
              </a:rPr>
              <a:t> oleh para supervisor </a:t>
            </a:r>
            <a:r>
              <a:rPr lang="en-ID" sz="1200" dirty="0" err="1">
                <a:effectLst/>
                <a:latin typeface="Times New Roman" panose="02020603050405020304" pitchFamily="18" charset="0"/>
                <a:ea typeface="Calibri" panose="020F0502020204030204" pitchFamily="34" charset="0"/>
              </a:rPr>
              <a:t>mengandung</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risiko</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lebih</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besar</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daripada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menilai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kinerja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bawahan</a:t>
            </a:r>
            <a:r>
              <a:rPr lang="en-ID" sz="1200" dirty="0">
                <a:effectLst/>
                <a:latin typeface="Times New Roman" panose="02020603050405020304" pitchFamily="18" charset="0"/>
                <a:ea typeface="Calibri" panose="020F0502020204030204" pitchFamily="34" charset="0"/>
              </a:rPr>
              <a:t>. </a:t>
            </a:r>
          </a:p>
          <a:p>
            <a:r>
              <a:rPr lang="en-ID" sz="1200" dirty="0" err="1">
                <a:effectLst/>
                <a:latin typeface="Times New Roman" panose="02020603050405020304" pitchFamily="18" charset="0"/>
                <a:ea typeface="Calibri" panose="020F0502020204030204" pitchFamily="34" charset="0"/>
              </a:rPr>
              <a:t>Karyawan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cenderung</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terlalu</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optimis</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tentang</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penilaian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mereka</a:t>
            </a:r>
            <a:r>
              <a:rPr lang="en-ID" sz="1200" dirty="0">
                <a:effectLst/>
                <a:latin typeface="Times New Roman" panose="02020603050405020304" pitchFamily="18" charset="0"/>
                <a:ea typeface="Calibri" panose="020F0502020204030204" pitchFamily="34" charset="0"/>
              </a:rPr>
              <a:t>.</a:t>
            </a:r>
          </a:p>
          <a:p>
            <a:r>
              <a:rPr lang="en-ID" sz="1200" dirty="0">
                <a:effectLst/>
                <a:latin typeface="Times New Roman" panose="02020603050405020304" pitchFamily="18" charset="0"/>
                <a:ea typeface="Calibri" panose="020F0502020204030204" pitchFamily="34" charset="0"/>
              </a:rPr>
              <a:t> Dan </a:t>
            </a:r>
            <a:r>
              <a:rPr lang="en-ID" sz="1200" dirty="0" err="1">
                <a:effectLst/>
                <a:latin typeface="Times New Roman" panose="02020603050405020304" pitchFamily="18" charset="0"/>
                <a:ea typeface="Calibri" panose="020F0502020204030204" pitchFamily="34" charset="0"/>
              </a:rPr>
              <a:t>mereka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tahu</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kenaikan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gaji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karier</a:t>
            </a:r>
            <a:r>
              <a:rPr lang="en-ID" sz="1200" dirty="0">
                <a:effectLst/>
                <a:latin typeface="Times New Roman" panose="02020603050405020304" pitchFamily="18" charset="0"/>
                <a:ea typeface="Calibri" panose="020F0502020204030204" pitchFamily="34" charset="0"/>
              </a:rPr>
              <a:t>, dan </a:t>
            </a:r>
            <a:r>
              <a:rPr lang="en-ID" sz="1200" dirty="0" err="1">
                <a:effectLst/>
                <a:latin typeface="Times New Roman" panose="02020603050405020304" pitchFamily="18" charset="0"/>
                <a:ea typeface="Calibri" panose="020F0502020204030204" pitchFamily="34" charset="0"/>
              </a:rPr>
              <a:t>ketenangan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pikiran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mereka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mungkin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bergantung</a:t>
            </a:r>
            <a:r>
              <a:rPr lang="en-ID" sz="1200" dirty="0">
                <a:effectLst/>
                <a:latin typeface="Times New Roman" panose="02020603050405020304" pitchFamily="18" charset="0"/>
                <a:ea typeface="Calibri" panose="020F0502020204030204" pitchFamily="34" charset="0"/>
              </a:rPr>
              <a:t> pada </a:t>
            </a:r>
            <a:r>
              <a:rPr lang="en-ID" sz="1200" dirty="0" err="1">
                <a:effectLst/>
                <a:latin typeface="Times New Roman" panose="02020603050405020304" pitchFamily="18" charset="0"/>
                <a:ea typeface="Calibri" panose="020F0502020204030204" pitchFamily="34" charset="0"/>
              </a:rPr>
              <a:t>cara</a:t>
            </a:r>
            <a:r>
              <a:rPr lang="en-ID" sz="1200" dirty="0">
                <a:effectLst/>
                <a:latin typeface="Times New Roman" panose="02020603050405020304" pitchFamily="18" charset="0"/>
                <a:ea typeface="Calibri" panose="020F0502020204030204" pitchFamily="34" charset="0"/>
              </a:rPr>
              <a:t> Anda </a:t>
            </a:r>
            <a:r>
              <a:rPr lang="en-ID" sz="1200" dirty="0" err="1">
                <a:effectLst/>
                <a:latin typeface="Times New Roman" panose="02020603050405020304" pitchFamily="18" charset="0"/>
                <a:ea typeface="Calibri" panose="020F0502020204030204" pitchFamily="34" charset="0"/>
              </a:rPr>
              <a:t>menilai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mereka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Seolah</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itu</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belum</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cukup</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beberapa</a:t>
            </a:r>
            <a:r>
              <a:rPr lang="en-ID" sz="1200" dirty="0">
                <a:effectLst/>
                <a:latin typeface="Times New Roman" panose="02020603050405020304" pitchFamily="18" charset="0"/>
                <a:ea typeface="Calibri" panose="020F0502020204030204" pitchFamily="34" charset="0"/>
              </a:rPr>
              <a:t> proses </a:t>
            </a:r>
            <a:r>
              <a:rPr lang="en-ID" sz="1200" dirty="0" err="1">
                <a:effectLst/>
                <a:latin typeface="Times New Roman" panose="02020603050405020304" pitchFamily="18" charset="0"/>
                <a:ea typeface="Calibri" panose="020F0502020204030204" pitchFamily="34" charset="0"/>
              </a:rPr>
              <a:t>penilaian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tidak</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seadil</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dipikirkan</a:t>
            </a:r>
            <a:r>
              <a:rPr lang="en-ID" sz="1200" dirty="0">
                <a:effectLst/>
                <a:latin typeface="Times New Roman" panose="02020603050405020304" pitchFamily="18" charset="0"/>
                <a:ea typeface="Calibri" panose="020F0502020204030204" pitchFamily="34" charset="0"/>
              </a:rPr>
              <a:t> oleh para </a:t>
            </a:r>
            <a:r>
              <a:rPr lang="en-ID" sz="1200" dirty="0" err="1">
                <a:effectLst/>
                <a:latin typeface="Times New Roman" panose="02020603050405020304" pitchFamily="18" charset="0"/>
                <a:ea typeface="Calibri" panose="020F0502020204030204" pitchFamily="34" charset="0"/>
              </a:rPr>
              <a:t>pemberi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kerja</a:t>
            </a:r>
            <a:r>
              <a:rPr lang="en-ID" sz="1200" dirty="0">
                <a:effectLst/>
                <a:latin typeface="Times New Roman" panose="02020603050405020304" pitchFamily="18" charset="0"/>
                <a:ea typeface="Calibri" panose="020F0502020204030204" pitchFamily="34" charset="0"/>
              </a:rPr>
              <a:t>. </a:t>
            </a:r>
          </a:p>
          <a:p>
            <a:r>
              <a:rPr lang="en-ID" sz="1200" dirty="0">
                <a:effectLst/>
                <a:latin typeface="Times New Roman" panose="02020603050405020304" pitchFamily="18" charset="0"/>
                <a:ea typeface="Calibri" panose="020F0502020204030204" pitchFamily="34" charset="0"/>
              </a:rPr>
              <a:t>Banyak </a:t>
            </a:r>
            <a:r>
              <a:rPr lang="en-ID" sz="1200" dirty="0" err="1">
                <a:effectLst/>
                <a:latin typeface="Times New Roman" panose="02020603050405020304" pitchFamily="18" charset="0"/>
                <a:ea typeface="Calibri" panose="020F0502020204030204" pitchFamily="34" charset="0"/>
              </a:rPr>
              <a:t>masalah</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jelas</a:t>
            </a:r>
            <a:r>
              <a:rPr lang="en-ID" sz="1200" dirty="0">
                <a:effectLst/>
                <a:latin typeface="Times New Roman" panose="02020603050405020304" pitchFamily="18" charset="0"/>
                <a:ea typeface="Calibri" panose="020F0502020204030204" pitchFamily="34" charset="0"/>
              </a:rPr>
              <a:t> dan </a:t>
            </a:r>
            <a:r>
              <a:rPr lang="en-ID" sz="1200" dirty="0" err="1">
                <a:effectLst/>
                <a:latin typeface="Times New Roman" panose="02020603050405020304" pitchFamily="18" charset="0"/>
                <a:ea typeface="Calibri" panose="020F0502020204030204" pitchFamily="34" charset="0"/>
              </a:rPr>
              <a:t>tidak</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begitu</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jelas</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seperti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kecenderungan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untuk</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menilai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semua</a:t>
            </a:r>
            <a:r>
              <a:rPr lang="en-ID" sz="1200" dirty="0">
                <a:effectLst/>
                <a:latin typeface="Times New Roman" panose="02020603050405020304" pitchFamily="18" charset="0"/>
                <a:ea typeface="Calibri" panose="020F0502020204030204" pitchFamily="34" charset="0"/>
              </a:rPr>
              <a:t> orang "rata-rata") </a:t>
            </a:r>
            <a:r>
              <a:rPr lang="en-ID" sz="1200" dirty="0" err="1">
                <a:effectLst/>
                <a:latin typeface="Times New Roman" panose="02020603050405020304" pitchFamily="18" charset="0"/>
                <a:ea typeface="Calibri" panose="020F0502020204030204" pitchFamily="34" charset="0"/>
              </a:rPr>
              <a:t>mendistorsi</a:t>
            </a:r>
            <a:r>
              <a:rPr lang="en-ID" sz="1200" dirty="0">
                <a:effectLst/>
                <a:latin typeface="Times New Roman" panose="02020603050405020304" pitchFamily="18" charset="0"/>
                <a:ea typeface="Calibri" panose="020F0502020204030204" pitchFamily="34" charset="0"/>
              </a:rPr>
              <a:t> proses </a:t>
            </a:r>
            <a:r>
              <a:rPr lang="en-ID" sz="1200" dirty="0" err="1">
                <a:effectLst/>
                <a:latin typeface="Times New Roman" panose="02020603050405020304" pitchFamily="18" charset="0"/>
                <a:ea typeface="Calibri" panose="020F0502020204030204" pitchFamily="34" charset="0"/>
              </a:rPr>
              <a:t>tersebut</a:t>
            </a:r>
            <a:r>
              <a:rPr lang="en-ID" sz="1200" dirty="0">
                <a:effectLst/>
                <a:latin typeface="Times New Roman" panose="02020603050405020304" pitchFamily="18" charset="0"/>
                <a:ea typeface="Calibri" panose="020F0502020204030204" pitchFamily="34" charset="0"/>
              </a:rPr>
              <a:t>. </a:t>
            </a:r>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3</a:t>
            </a:fld>
            <a:endParaRPr lang="en-ID"/>
          </a:p>
        </p:txBody>
      </p:sp>
    </p:spTree>
    <p:extLst>
      <p:ext uri="{BB962C8B-B14F-4D97-AF65-F5344CB8AC3E}">
        <p14:creationId xmlns:p14="http://schemas.microsoft.com/office/powerpoint/2010/main" val="3583523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Proses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Kinerja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berarti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mengevaluasi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saat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ini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atau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masa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lalu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relatif</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terhadap</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standar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r>
              <a:rPr lang="en-ID" sz="1200" dirty="0" err="1">
                <a:effectLst/>
                <a:latin typeface="Times New Roman" panose="02020603050405020304" pitchFamily="18" charset="0"/>
                <a:ea typeface="Calibri" panose="020F0502020204030204" pitchFamily="34" charset="0"/>
              </a:rPr>
              <a:t>tiga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langkah</a:t>
            </a:r>
            <a:r>
              <a:rPr lang="en-ID" sz="1200" dirty="0">
                <a:effectLst/>
                <a:latin typeface="Times New Roman" panose="02020603050405020304" pitchFamily="18" charset="0"/>
                <a:ea typeface="Calibri" panose="020F0502020204030204" pitchFamily="34" charset="0"/>
              </a:rPr>
              <a:t> proses </a:t>
            </a:r>
            <a:r>
              <a:rPr lang="en-ID" sz="1200" dirty="0" err="1">
                <a:effectLst/>
                <a:latin typeface="Times New Roman" panose="02020603050405020304" pitchFamily="18" charset="0"/>
                <a:ea typeface="Calibri" panose="020F0502020204030204" pitchFamily="34" charset="0"/>
              </a:rPr>
              <a:t>penilaian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kinerja</a:t>
            </a:r>
            <a:r>
              <a:rPr lang="en-ID" sz="1200" dirty="0">
                <a:effectLst/>
                <a:latin typeface="Times New Roman" panose="02020603050405020304" pitchFamily="18" charset="0"/>
                <a:ea typeface="Calibri" panose="020F0502020204030204" pitchFamily="34" charset="0"/>
              </a:rPr>
              <a:t>: </a:t>
            </a:r>
          </a:p>
          <a:p>
            <a:pPr marL="228600" indent="-228600">
              <a:buAutoNum type="arabicParenBoth"/>
            </a:pPr>
            <a:r>
              <a:rPr lang="en-ID" sz="1200" dirty="0" err="1">
                <a:effectLst/>
                <a:latin typeface="Times New Roman" panose="02020603050405020304" pitchFamily="18" charset="0"/>
                <a:ea typeface="Calibri" panose="020F0502020204030204" pitchFamily="34" charset="0"/>
              </a:rPr>
              <a:t>menetapkan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standar</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kerja</a:t>
            </a:r>
            <a:r>
              <a:rPr lang="en-ID" sz="1200" dirty="0">
                <a:effectLst/>
                <a:latin typeface="Times New Roman" panose="02020603050405020304" pitchFamily="18" charset="0"/>
                <a:ea typeface="Calibri" panose="020F0502020204030204" pitchFamily="34" charset="0"/>
              </a:rPr>
              <a:t>; </a:t>
            </a:r>
          </a:p>
          <a:p>
            <a:pPr marL="228600" indent="-228600">
              <a:buAutoNum type="arabicParenBoth"/>
            </a:pPr>
            <a:r>
              <a:rPr lang="en-ID" sz="1200" dirty="0" err="1">
                <a:effectLst/>
                <a:latin typeface="Times New Roman" panose="02020603050405020304" pitchFamily="18" charset="0"/>
                <a:ea typeface="Calibri" panose="020F0502020204030204" pitchFamily="34" charset="0"/>
              </a:rPr>
              <a:t>menilai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kinerja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aktual</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karyawan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relatif</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terhadap</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standar-standar</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tersebut</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ini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sering</a:t>
            </a:r>
            <a:r>
              <a:rPr lang="en-ID" sz="1200" dirty="0">
                <a:effectLst/>
                <a:latin typeface="Times New Roman" panose="02020603050405020304" pitchFamily="18" charset="0"/>
                <a:ea typeface="Calibri" panose="020F0502020204030204" pitchFamily="34" charset="0"/>
              </a:rPr>
              <a:t> kali </a:t>
            </a:r>
            <a:r>
              <a:rPr lang="en-ID" sz="1200" dirty="0" err="1">
                <a:effectLst/>
                <a:latin typeface="Times New Roman" panose="02020603050405020304" pitchFamily="18" charset="0"/>
                <a:ea typeface="Calibri" panose="020F0502020204030204" pitchFamily="34" charset="0"/>
              </a:rPr>
              <a:t>melibatkan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beberapa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formulir</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penilaian</a:t>
            </a:r>
            <a:r>
              <a:rPr lang="en-ID" sz="1200" dirty="0">
                <a:effectLst/>
                <a:latin typeface="Times New Roman" panose="02020603050405020304" pitchFamily="18" charset="0"/>
                <a:ea typeface="Calibri" panose="020F0502020204030204" pitchFamily="34" charset="0"/>
              </a:rPr>
              <a:t>); dan </a:t>
            </a:r>
          </a:p>
          <a:p>
            <a:pPr marL="228600" indent="-228600">
              <a:buAutoNum type="arabicParenBoth"/>
            </a:pPr>
            <a:r>
              <a:rPr lang="en-ID" sz="1200" dirty="0" err="1">
                <a:effectLst/>
                <a:latin typeface="Times New Roman" panose="02020603050405020304" pitchFamily="18" charset="0"/>
                <a:ea typeface="Calibri" panose="020F0502020204030204" pitchFamily="34" charset="0"/>
              </a:rPr>
              <a:t>memberikan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umpan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balik</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kepada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karyawan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dengan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tujuan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membantu</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karyawan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tersebut</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untuk</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menghilangkan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kekurangan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kinerja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atau</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untuk</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terus</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berkinerja</a:t>
            </a:r>
            <a:r>
              <a:rPr lang="en-ID" sz="1200" dirty="0">
                <a:effectLst/>
                <a:latin typeface="Times New Roman" panose="02020603050405020304" pitchFamily="18" charset="0"/>
                <a:ea typeface="Calibri" panose="020F0502020204030204" pitchFamily="34" charset="0"/>
              </a:rPr>
              <a:t> di </a:t>
            </a:r>
            <a:r>
              <a:rPr lang="en-ID" sz="1200" dirty="0" err="1">
                <a:effectLst/>
                <a:latin typeface="Times New Roman" panose="02020603050405020304" pitchFamily="18" charset="0"/>
                <a:ea typeface="Calibri" panose="020F0502020204030204" pitchFamily="34" charset="0"/>
              </a:rPr>
              <a:t>atas</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standar</a:t>
            </a:r>
            <a:r>
              <a:rPr lang="en-ID" sz="1200" dirty="0">
                <a:effectLst/>
                <a:latin typeface="Times New Roman" panose="02020603050405020304" pitchFamily="18" charset="0"/>
                <a:ea typeface="Calibri" panose="020F0502020204030204" pitchFamily="34" charset="0"/>
              </a:rPr>
              <a:t>.</a:t>
            </a:r>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4</a:t>
            </a:fld>
            <a:endParaRPr lang="en-ID"/>
          </a:p>
        </p:txBody>
      </p:sp>
    </p:spTree>
    <p:extLst>
      <p:ext uri="{BB962C8B-B14F-4D97-AF65-F5344CB8AC3E}">
        <p14:creationId xmlns:p14="http://schemas.microsoft.com/office/powerpoint/2010/main" val="2048604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dirty="0" err="1">
                <a:effectLst/>
                <a:latin typeface="Times New Roman" panose="02020603050405020304" pitchFamily="18" charset="0"/>
                <a:ea typeface="Calibri" panose="020F0502020204030204" pitchFamily="34" charset="0"/>
              </a:rPr>
              <a:t>Mengapa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Menilai</a:t>
            </a:r>
            <a:r>
              <a:rPr lang="en-ID" sz="1200" dirty="0">
                <a:effectLst/>
                <a:latin typeface="Times New Roman" panose="02020603050405020304" pitchFamily="18" charset="0"/>
                <a:ea typeface="Calibri" panose="020F0502020204030204" pitchFamily="34" charset="0"/>
              </a:rPr>
              <a:t> Kinerja? </a:t>
            </a:r>
          </a:p>
          <a:p>
            <a:pPr algn="just">
              <a:lnSpc>
                <a:spcPct val="107000"/>
              </a:lnSpc>
              <a:spcAft>
                <a:spcPts val="800"/>
              </a:spcAft>
            </a:pP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Ada lima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alasan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menilai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bawahan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Pertama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kita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melihat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bahwa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meskipun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banyak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pemberi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mengganti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atau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melengkapi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tinjauan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tahunan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dengan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diskusi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informal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sering</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antara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manajer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sebagian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besar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pemberi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mendasarkan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keputusan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gaji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promosi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retensi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sebagian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besar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pada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memainkan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utama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dalam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proses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manajemen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pemberi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Manajemen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berarti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terus</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memastikan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bahwa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kinerja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setiap</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masuk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akal</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dalam</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hal</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perusahaan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secara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keseluruhan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memungkinkan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manajer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bawahan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mengembangkan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rencana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memperbaiki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kekurangan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memperkuat</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kekuatan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memberikan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kesempatan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meninjau</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rencana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karier</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karyawan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berdasarkan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kekuatan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kelemahannya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memungkinkan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supervisor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mengidentifikasi</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apakah</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ada</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kebutuhan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pelatihan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pelatihan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ID" sz="1200" dirty="0" err="1">
                <a:effectLst/>
                <a:latin typeface="Times New Roman" panose="02020603050405020304" pitchFamily="18" charset="0"/>
                <a:ea typeface="Calibri" panose="020F0502020204030204" pitchFamily="34" charset="0"/>
                <a:cs typeface="Times New Roman" panose="02020603050405020304" pitchFamily="18" charset="0"/>
              </a:rPr>
              <a:t>diperlukan</a:t>
            </a:r>
            <a:r>
              <a:rPr lang="en-ID"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5</a:t>
            </a:fld>
            <a:endParaRPr lang="en-ID"/>
          </a:p>
        </p:txBody>
      </p:sp>
    </p:spTree>
    <p:extLst>
      <p:ext uri="{BB962C8B-B14F-4D97-AF65-F5344CB8AC3E}">
        <p14:creationId xmlns:p14="http://schemas.microsoft.com/office/powerpoint/2010/main" val="3949332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err="1"/>
              <a:t>Petunjuk</a:t>
            </a:r>
            <a:r>
              <a:rPr lang="en-ID" dirty="0"/>
              <a:t>: </a:t>
            </a:r>
            <a:r>
              <a:rPr lang="en-ID" dirty="0" err="1"/>
              <a:t>Evaluasi</a:t>
            </a:r>
            <a:r>
              <a:rPr lang="en-ID" dirty="0"/>
              <a:t> yang </a:t>
            </a:r>
            <a:r>
              <a:rPr lang="en-ID" dirty="0" err="1"/>
              <a:t>bijaksana</a:t>
            </a:r>
            <a:r>
              <a:rPr lang="en-ID" dirty="0"/>
              <a:t> </a:t>
            </a:r>
            <a:r>
              <a:rPr lang="en-ID" dirty="0" err="1"/>
              <a:t>membantu</a:t>
            </a:r>
            <a:r>
              <a:rPr lang="en-ID" dirty="0"/>
              <a:t> </a:t>
            </a:r>
            <a:r>
              <a:rPr lang="en-ID" dirty="0" err="1"/>
              <a:t>anggota</a:t>
            </a:r>
            <a:r>
              <a:rPr lang="en-ID" dirty="0"/>
              <a:t> </a:t>
            </a:r>
            <a:r>
              <a:rPr lang="en-ID" dirty="0" err="1"/>
              <a:t>fakultas</a:t>
            </a:r>
            <a:r>
              <a:rPr lang="en-ID" dirty="0"/>
              <a:t> </a:t>
            </a:r>
            <a:r>
              <a:rPr lang="en-ID" dirty="0" err="1"/>
              <a:t>lebih</a:t>
            </a:r>
            <a:r>
              <a:rPr lang="en-ID" dirty="0"/>
              <a:t> </a:t>
            </a:r>
            <a:r>
              <a:rPr lang="en-ID" dirty="0" err="1"/>
              <a:t>memahami</a:t>
            </a:r>
            <a:r>
              <a:rPr lang="en-ID" dirty="0"/>
              <a:t> dan </a:t>
            </a:r>
            <a:r>
              <a:rPr lang="en-ID" dirty="0" err="1"/>
              <a:t>meningkatkan</a:t>
            </a:r>
            <a:r>
              <a:rPr lang="en-ID" dirty="0"/>
              <a:t> </a:t>
            </a:r>
            <a:r>
              <a:rPr lang="en-ID" dirty="0" err="1"/>
              <a:t>praktik</a:t>
            </a:r>
            <a:r>
              <a:rPr lang="en-ID" dirty="0"/>
              <a:t> </a:t>
            </a:r>
            <a:r>
              <a:rPr lang="en-ID" dirty="0" err="1"/>
              <a:t>pengajarannya</a:t>
            </a:r>
            <a:r>
              <a:rPr lang="en-ID" dirty="0"/>
              <a:t>. </a:t>
            </a:r>
            <a:r>
              <a:rPr lang="en-ID" dirty="0" err="1"/>
              <a:t>Untuk</a:t>
            </a:r>
            <a:r>
              <a:rPr lang="en-ID" dirty="0"/>
              <a:t> masing-masing </a:t>
            </a:r>
            <a:r>
              <a:rPr lang="en-ID" dirty="0" err="1"/>
              <a:t>dari</a:t>
            </a:r>
            <a:r>
              <a:rPr lang="en-ID" dirty="0"/>
              <a:t> </a:t>
            </a:r>
            <a:r>
              <a:rPr lang="en-ID" dirty="0" err="1"/>
              <a:t>delapan</a:t>
            </a:r>
            <a:r>
              <a:rPr lang="en-ID" dirty="0"/>
              <a:t> item </a:t>
            </a:r>
            <a:r>
              <a:rPr lang="en-ID" dirty="0" err="1"/>
              <a:t>berikut</a:t>
            </a:r>
            <a:r>
              <a:rPr lang="en-ID" dirty="0"/>
              <a:t>, </a:t>
            </a:r>
            <a:r>
              <a:rPr lang="en-ID" dirty="0" err="1"/>
              <a:t>berikan</a:t>
            </a:r>
            <a:r>
              <a:rPr lang="en-ID" dirty="0"/>
              <a:t> </a:t>
            </a:r>
            <a:r>
              <a:rPr lang="en-ID" dirty="0" err="1"/>
              <a:t>skor</a:t>
            </a:r>
            <a:r>
              <a:rPr lang="en-ID" dirty="0"/>
              <a:t>, </a:t>
            </a:r>
            <a:r>
              <a:rPr lang="en-ID" dirty="0" err="1"/>
              <a:t>berikan</a:t>
            </a:r>
            <a:r>
              <a:rPr lang="en-ID" dirty="0"/>
              <a:t> </a:t>
            </a:r>
            <a:r>
              <a:rPr lang="en-ID" dirty="0" err="1"/>
              <a:t>skor</a:t>
            </a:r>
            <a:r>
              <a:rPr lang="en-ID" dirty="0"/>
              <a:t> </a:t>
            </a:r>
            <a:r>
              <a:rPr lang="en-ID" dirty="0" err="1"/>
              <a:t>tertinggi</a:t>
            </a:r>
            <a:r>
              <a:rPr lang="en-ID" dirty="0"/>
              <a:t> Anda 7 </a:t>
            </a:r>
            <a:r>
              <a:rPr lang="en-ID" dirty="0" err="1"/>
              <a:t>untuk</a:t>
            </a:r>
            <a:r>
              <a:rPr lang="en-ID" dirty="0"/>
              <a:t> </a:t>
            </a:r>
            <a:r>
              <a:rPr lang="en-ID" dirty="0" err="1"/>
              <a:t>Luar</a:t>
            </a:r>
            <a:r>
              <a:rPr lang="en-ID" dirty="0"/>
              <a:t> </a:t>
            </a:r>
            <a:r>
              <a:rPr lang="en-ID" dirty="0" err="1"/>
              <a:t>Biasa</a:t>
            </a:r>
            <a:r>
              <a:rPr lang="en-ID" dirty="0"/>
              <a:t>, </a:t>
            </a:r>
            <a:r>
              <a:rPr lang="en-ID" dirty="0" err="1"/>
              <a:t>skor</a:t>
            </a:r>
            <a:r>
              <a:rPr lang="en-ID" dirty="0"/>
              <a:t> 4 </a:t>
            </a:r>
            <a:r>
              <a:rPr lang="en-ID" dirty="0" err="1"/>
              <a:t>untuk</a:t>
            </a:r>
            <a:r>
              <a:rPr lang="en-ID" dirty="0"/>
              <a:t> Rata-rata, </a:t>
            </a:r>
            <a:r>
              <a:rPr lang="en-ID" dirty="0" err="1"/>
              <a:t>skor</a:t>
            </a:r>
            <a:r>
              <a:rPr lang="en-ID" dirty="0"/>
              <a:t> </a:t>
            </a:r>
            <a:r>
              <a:rPr lang="en-ID" dirty="0" err="1"/>
              <a:t>terendah</a:t>
            </a:r>
            <a:r>
              <a:rPr lang="en-ID" dirty="0"/>
              <a:t> Anda 1 </a:t>
            </a:r>
            <a:r>
              <a:rPr lang="en-ID" dirty="0" err="1"/>
              <a:t>untuk</a:t>
            </a:r>
            <a:r>
              <a:rPr lang="en-ID" dirty="0"/>
              <a:t> </a:t>
            </a:r>
            <a:r>
              <a:rPr lang="en-ID" dirty="0" err="1"/>
              <a:t>Perlu</a:t>
            </a:r>
            <a:r>
              <a:rPr lang="en-ID" dirty="0"/>
              <a:t> </a:t>
            </a:r>
            <a:r>
              <a:rPr lang="en-ID" dirty="0" err="1"/>
              <a:t>Perbaikan</a:t>
            </a:r>
            <a:r>
              <a:rPr lang="en-ID" dirty="0"/>
              <a:t>, dan NA </a:t>
            </a:r>
            <a:r>
              <a:rPr lang="en-ID" dirty="0" err="1"/>
              <a:t>jika</a:t>
            </a:r>
            <a:r>
              <a:rPr lang="en-ID" dirty="0"/>
              <a:t> </a:t>
            </a:r>
            <a:r>
              <a:rPr lang="en-ID" dirty="0" err="1"/>
              <a:t>pertanyaan</a:t>
            </a:r>
            <a:r>
              <a:rPr lang="en-ID" dirty="0"/>
              <a:t> </a:t>
            </a:r>
            <a:r>
              <a:rPr lang="en-ID" dirty="0" err="1"/>
              <a:t>tidak</a:t>
            </a:r>
            <a:r>
              <a:rPr lang="en-ID" dirty="0"/>
              <a:t> </a:t>
            </a:r>
            <a:r>
              <a:rPr lang="en-ID" dirty="0" err="1"/>
              <a:t>berlaku</a:t>
            </a:r>
            <a:r>
              <a:rPr lang="en-ID" dirty="0"/>
              <a:t>: </a:t>
            </a:r>
          </a:p>
          <a:p>
            <a:r>
              <a:rPr lang="en-ID" dirty="0"/>
              <a:t>Item </a:t>
            </a:r>
            <a:r>
              <a:rPr lang="en-ID" dirty="0" err="1"/>
              <a:t>Evaluasi</a:t>
            </a:r>
            <a:endParaRPr lang="en-ID" dirty="0"/>
          </a:p>
          <a:p>
            <a:r>
              <a:rPr lang="en-ID" dirty="0"/>
              <a:t>____ 1. </a:t>
            </a:r>
            <a:r>
              <a:rPr lang="en-ID" dirty="0" err="1"/>
              <a:t>Instruktur</a:t>
            </a:r>
            <a:r>
              <a:rPr lang="en-ID" dirty="0"/>
              <a:t> </a:t>
            </a:r>
            <a:r>
              <a:rPr lang="en-ID" dirty="0" err="1"/>
              <a:t>dipersiapkan</a:t>
            </a:r>
            <a:r>
              <a:rPr lang="en-ID" dirty="0"/>
              <a:t> </a:t>
            </a:r>
            <a:r>
              <a:rPr lang="en-ID" dirty="0" err="1"/>
              <a:t>untuk</a:t>
            </a:r>
            <a:r>
              <a:rPr lang="en-ID" dirty="0"/>
              <a:t> </a:t>
            </a:r>
            <a:r>
              <a:rPr lang="en-ID" dirty="0" err="1"/>
              <a:t>kuliahnya</a:t>
            </a:r>
            <a:r>
              <a:rPr lang="en-ID" dirty="0"/>
              <a:t>. </a:t>
            </a:r>
          </a:p>
          <a:p>
            <a:r>
              <a:rPr lang="en-ID" dirty="0"/>
              <a:t>____ 2. </a:t>
            </a:r>
            <a:r>
              <a:rPr lang="en-ID" dirty="0" err="1"/>
              <a:t>Kursus</a:t>
            </a:r>
            <a:r>
              <a:rPr lang="en-ID" dirty="0"/>
              <a:t> </a:t>
            </a:r>
            <a:r>
              <a:rPr lang="en-ID" dirty="0" err="1"/>
              <a:t>ini</a:t>
            </a:r>
            <a:r>
              <a:rPr lang="en-ID" dirty="0"/>
              <a:t> </a:t>
            </a:r>
            <a:r>
              <a:rPr lang="en-ID" dirty="0" err="1"/>
              <a:t>konsisten</a:t>
            </a:r>
            <a:r>
              <a:rPr lang="en-ID" dirty="0"/>
              <a:t> </a:t>
            </a:r>
            <a:r>
              <a:rPr lang="en-ID" dirty="0" err="1"/>
              <a:t>dengan</a:t>
            </a:r>
            <a:r>
              <a:rPr lang="en-ID" dirty="0"/>
              <a:t> </a:t>
            </a:r>
            <a:r>
              <a:rPr lang="en-ID" dirty="0" err="1"/>
              <a:t>tujuan</a:t>
            </a:r>
            <a:r>
              <a:rPr lang="en-ID" dirty="0"/>
              <a:t> </a:t>
            </a:r>
            <a:r>
              <a:rPr lang="en-ID" dirty="0" err="1"/>
              <a:t>kursus</a:t>
            </a:r>
            <a:r>
              <a:rPr lang="en-ID" dirty="0"/>
              <a:t>.</a:t>
            </a:r>
          </a:p>
          <a:p>
            <a:r>
              <a:rPr lang="en-ID" dirty="0"/>
              <a:t>____ 3. </a:t>
            </a:r>
            <a:r>
              <a:rPr lang="en-ID" dirty="0" err="1"/>
              <a:t>Instruktur</a:t>
            </a:r>
            <a:r>
              <a:rPr lang="en-ID" dirty="0"/>
              <a:t> </a:t>
            </a:r>
            <a:r>
              <a:rPr lang="en-ID" dirty="0" err="1"/>
              <a:t>adil</a:t>
            </a:r>
            <a:r>
              <a:rPr lang="en-ID" dirty="0"/>
              <a:t> </a:t>
            </a:r>
            <a:r>
              <a:rPr lang="en-ID" dirty="0" err="1"/>
              <a:t>dalam</a:t>
            </a:r>
            <a:r>
              <a:rPr lang="en-ID" dirty="0"/>
              <a:t> </a:t>
            </a:r>
            <a:r>
              <a:rPr lang="en-ID" dirty="0" err="1"/>
              <a:t>cara</a:t>
            </a:r>
            <a:r>
              <a:rPr lang="en-ID" dirty="0"/>
              <a:t> </a:t>
            </a:r>
            <a:r>
              <a:rPr lang="en-ID" dirty="0" err="1"/>
              <a:t>dia</a:t>
            </a:r>
            <a:r>
              <a:rPr lang="en-ID" dirty="0"/>
              <a:t> </a:t>
            </a:r>
            <a:r>
              <a:rPr lang="en-ID" dirty="0" err="1"/>
              <a:t>menilai</a:t>
            </a:r>
            <a:r>
              <a:rPr lang="en-ID" dirty="0"/>
              <a:t> </a:t>
            </a:r>
            <a:r>
              <a:rPr lang="en-ID" dirty="0" err="1"/>
              <a:t>saya</a:t>
            </a:r>
            <a:r>
              <a:rPr lang="en-ID" dirty="0"/>
              <a:t>.</a:t>
            </a:r>
          </a:p>
          <a:p>
            <a:r>
              <a:rPr lang="en-ID" dirty="0"/>
              <a:t> ____ 4. </a:t>
            </a:r>
            <a:r>
              <a:rPr lang="en-ID" dirty="0" err="1"/>
              <a:t>Instruktur</a:t>
            </a:r>
            <a:r>
              <a:rPr lang="en-ID" dirty="0"/>
              <a:t> </a:t>
            </a:r>
            <a:r>
              <a:rPr lang="en-ID" dirty="0" err="1"/>
              <a:t>dengan</a:t>
            </a:r>
            <a:r>
              <a:rPr lang="en-ID" dirty="0"/>
              <a:t> </a:t>
            </a:r>
            <a:r>
              <a:rPr lang="en-ID" dirty="0" err="1"/>
              <a:t>hati-hati</a:t>
            </a:r>
            <a:r>
              <a:rPr lang="en-ID" dirty="0"/>
              <a:t> </a:t>
            </a:r>
            <a:r>
              <a:rPr lang="en-ID" dirty="0" err="1"/>
              <a:t>merencanakan</a:t>
            </a:r>
            <a:r>
              <a:rPr lang="en-ID" dirty="0"/>
              <a:t> dan </a:t>
            </a:r>
            <a:r>
              <a:rPr lang="en-ID" dirty="0" err="1"/>
              <a:t>mengatur</a:t>
            </a:r>
            <a:r>
              <a:rPr lang="en-ID" dirty="0"/>
              <a:t> </a:t>
            </a:r>
            <a:r>
              <a:rPr lang="en-ID" dirty="0" err="1"/>
              <a:t>kursus</a:t>
            </a:r>
            <a:r>
              <a:rPr lang="en-ID" dirty="0"/>
              <a:t> </a:t>
            </a:r>
            <a:r>
              <a:rPr lang="en-ID" dirty="0" err="1"/>
              <a:t>ini</a:t>
            </a:r>
            <a:r>
              <a:rPr lang="en-ID" dirty="0"/>
              <a:t>.</a:t>
            </a:r>
          </a:p>
          <a:p>
            <a:r>
              <a:rPr lang="en-ID" dirty="0"/>
              <a:t> ____ 5. </a:t>
            </a:r>
            <a:r>
              <a:rPr lang="en-ID" dirty="0" err="1"/>
              <a:t>Instruktur</a:t>
            </a:r>
            <a:r>
              <a:rPr lang="en-ID" dirty="0"/>
              <a:t> </a:t>
            </a:r>
            <a:r>
              <a:rPr lang="en-ID" dirty="0" err="1"/>
              <a:t>tersedia</a:t>
            </a:r>
            <a:r>
              <a:rPr lang="en-ID" dirty="0"/>
              <a:t> </a:t>
            </a:r>
            <a:r>
              <a:rPr lang="en-ID" dirty="0" err="1"/>
              <a:t>selama</a:t>
            </a:r>
            <a:r>
              <a:rPr lang="en-ID" dirty="0"/>
              <a:t> jam </a:t>
            </a:r>
            <a:r>
              <a:rPr lang="en-ID" dirty="0" err="1"/>
              <a:t>kantornya</a:t>
            </a:r>
            <a:r>
              <a:rPr lang="en-ID" dirty="0"/>
              <a:t> yang </a:t>
            </a:r>
            <a:r>
              <a:rPr lang="en-ID" dirty="0" err="1"/>
              <a:t>diposting</a:t>
            </a:r>
            <a:r>
              <a:rPr lang="en-ID" dirty="0"/>
              <a:t>.</a:t>
            </a:r>
          </a:p>
          <a:p>
            <a:r>
              <a:rPr lang="en-ID" dirty="0"/>
              <a:t> ____ 6. </a:t>
            </a:r>
            <a:r>
              <a:rPr lang="en-ID" dirty="0" err="1"/>
              <a:t>Instruktur</a:t>
            </a:r>
            <a:r>
              <a:rPr lang="en-ID" dirty="0"/>
              <a:t> </a:t>
            </a:r>
            <a:r>
              <a:rPr lang="en-ID" dirty="0" err="1"/>
              <a:t>menanggapi</a:t>
            </a:r>
            <a:r>
              <a:rPr lang="en-ID" dirty="0"/>
              <a:t> </a:t>
            </a:r>
            <a:r>
              <a:rPr lang="en-ID" dirty="0" err="1"/>
              <a:t>pertanyaan</a:t>
            </a:r>
            <a:r>
              <a:rPr lang="en-ID" dirty="0"/>
              <a:t> online </a:t>
            </a:r>
            <a:r>
              <a:rPr lang="en-ID" dirty="0" err="1"/>
              <a:t>tepat</a:t>
            </a:r>
            <a:r>
              <a:rPr lang="en-ID" dirty="0"/>
              <a:t> </a:t>
            </a:r>
            <a:r>
              <a:rPr lang="en-ID" dirty="0" err="1"/>
              <a:t>waktu</a:t>
            </a:r>
            <a:r>
              <a:rPr lang="en-ID" dirty="0"/>
              <a:t>.</a:t>
            </a:r>
          </a:p>
          <a:p>
            <a:r>
              <a:rPr lang="en-ID" dirty="0"/>
              <a:t> ____ 7. Dari </a:t>
            </a:r>
            <a:r>
              <a:rPr lang="en-ID" dirty="0" err="1"/>
              <a:t>segi</a:t>
            </a:r>
            <a:r>
              <a:rPr lang="en-ID" dirty="0"/>
              <a:t> </a:t>
            </a:r>
            <a:r>
              <a:rPr lang="en-ID" dirty="0" err="1"/>
              <a:t>pengetahuan</a:t>
            </a:r>
            <a:r>
              <a:rPr lang="en-ID" dirty="0"/>
              <a:t> dan/</a:t>
            </a:r>
            <a:r>
              <a:rPr lang="en-ID" dirty="0" err="1"/>
              <a:t>atau</a:t>
            </a:r>
            <a:r>
              <a:rPr lang="en-ID" dirty="0"/>
              <a:t> </a:t>
            </a:r>
            <a:r>
              <a:rPr lang="en-ID" dirty="0" err="1"/>
              <a:t>pengalaman</a:t>
            </a:r>
            <a:r>
              <a:rPr lang="en-ID" dirty="0"/>
              <a:t>, </a:t>
            </a:r>
            <a:r>
              <a:rPr lang="en-ID" dirty="0" err="1"/>
              <a:t>instruktur</a:t>
            </a:r>
            <a:r>
              <a:rPr lang="en-ID" dirty="0"/>
              <a:t> </a:t>
            </a:r>
            <a:r>
              <a:rPr lang="en-ID" dirty="0" err="1"/>
              <a:t>kompeten</a:t>
            </a:r>
            <a:r>
              <a:rPr lang="en-ID" dirty="0"/>
              <a:t> </a:t>
            </a:r>
            <a:r>
              <a:rPr lang="en-ID" dirty="0" err="1"/>
              <a:t>untuk</a:t>
            </a:r>
            <a:r>
              <a:rPr lang="en-ID" dirty="0"/>
              <a:t> </a:t>
            </a:r>
            <a:r>
              <a:rPr lang="en-ID" dirty="0" err="1"/>
              <a:t>mengajar</a:t>
            </a:r>
            <a:r>
              <a:rPr lang="en-ID" dirty="0"/>
              <a:t> </a:t>
            </a:r>
            <a:r>
              <a:rPr lang="en-ID" dirty="0" err="1"/>
              <a:t>mata</a:t>
            </a:r>
            <a:r>
              <a:rPr lang="en-ID" dirty="0"/>
              <a:t> </a:t>
            </a:r>
            <a:r>
              <a:rPr lang="en-ID" dirty="0" err="1"/>
              <a:t>kuliah</a:t>
            </a:r>
            <a:r>
              <a:rPr lang="en-ID" dirty="0"/>
              <a:t> </a:t>
            </a:r>
            <a:r>
              <a:rPr lang="en-ID" dirty="0" err="1"/>
              <a:t>ini</a:t>
            </a:r>
            <a:r>
              <a:rPr lang="en-ID" dirty="0"/>
              <a:t>.</a:t>
            </a:r>
          </a:p>
          <a:p>
            <a:r>
              <a:rPr lang="en-ID" dirty="0"/>
              <a:t> ____ 8. </a:t>
            </a:r>
            <a:r>
              <a:rPr lang="en-ID" dirty="0" err="1"/>
              <a:t>Secara</a:t>
            </a:r>
            <a:r>
              <a:rPr lang="en-ID" dirty="0"/>
              <a:t> </a:t>
            </a:r>
            <a:r>
              <a:rPr lang="en-ID" dirty="0" err="1"/>
              <a:t>keseluruhan</a:t>
            </a:r>
            <a:r>
              <a:rPr lang="en-ID" dirty="0"/>
              <a:t> </a:t>
            </a:r>
            <a:r>
              <a:rPr lang="en-ID" dirty="0" err="1"/>
              <a:t>bagaimana</a:t>
            </a:r>
            <a:r>
              <a:rPr lang="en-ID" dirty="0"/>
              <a:t> Anda </a:t>
            </a:r>
            <a:r>
              <a:rPr lang="en-ID" dirty="0" err="1"/>
              <a:t>menilai</a:t>
            </a:r>
            <a:r>
              <a:rPr lang="en-ID" dirty="0"/>
              <a:t> </a:t>
            </a:r>
            <a:r>
              <a:rPr lang="en-ID" dirty="0" err="1"/>
              <a:t>kursus</a:t>
            </a:r>
            <a:r>
              <a:rPr lang="en-ID" dirty="0"/>
              <a:t> </a:t>
            </a:r>
            <a:r>
              <a:rPr lang="en-ID" dirty="0" err="1"/>
              <a:t>ini</a:t>
            </a:r>
            <a:r>
              <a:rPr lang="en-ID" dirty="0"/>
              <a:t>?</a:t>
            </a:r>
          </a:p>
          <a:p>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6</a:t>
            </a:fld>
            <a:endParaRPr lang="en-ID"/>
          </a:p>
        </p:txBody>
      </p:sp>
    </p:spTree>
    <p:extLst>
      <p:ext uri="{BB962C8B-B14F-4D97-AF65-F5344CB8AC3E}">
        <p14:creationId xmlns:p14="http://schemas.microsoft.com/office/powerpoint/2010/main" val="640699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Mendefinisikan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Standar</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Kinerja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Karyawan</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r>
              <a:rPr lang="en-ID" sz="1200" dirty="0" err="1">
                <a:effectLst/>
                <a:latin typeface="Times New Roman" panose="02020603050405020304" pitchFamily="18" charset="0"/>
                <a:ea typeface="Calibri" panose="020F0502020204030204" pitchFamily="34" charset="0"/>
              </a:rPr>
              <a:t>Penilaian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kinerja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harus</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membandingkan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apa</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seharusnya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dengan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apa</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ada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Manajer</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menggunakan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satu</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atau</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lebih</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dari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tiga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dasar</a:t>
            </a:r>
            <a:r>
              <a:rPr lang="en-ID" sz="1200" dirty="0">
                <a:effectLst/>
                <a:latin typeface="Times New Roman" panose="02020603050405020304" pitchFamily="18" charset="0"/>
                <a:ea typeface="Calibri" panose="020F0502020204030204" pitchFamily="34" charset="0"/>
              </a:rPr>
              <a:t>—</a:t>
            </a:r>
            <a:r>
              <a:rPr lang="en-ID" sz="1200" dirty="0" err="1">
                <a:effectLst/>
                <a:latin typeface="Times New Roman" panose="02020603050405020304" pitchFamily="18" charset="0"/>
                <a:ea typeface="Calibri" panose="020F0502020204030204" pitchFamily="34" charset="0"/>
              </a:rPr>
              <a:t>sasaran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dimensi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atau</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sifat</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pekerjaan</a:t>
            </a:r>
            <a:r>
              <a:rPr lang="en-ID" sz="1200" dirty="0">
                <a:effectLst/>
                <a:latin typeface="Times New Roman" panose="02020603050405020304" pitchFamily="18" charset="0"/>
                <a:ea typeface="Calibri" panose="020F0502020204030204" pitchFamily="34" charset="0"/>
              </a:rPr>
              <a:t>, dan </a:t>
            </a:r>
            <a:r>
              <a:rPr lang="en-ID" sz="1200" dirty="0" err="1">
                <a:effectLst/>
                <a:latin typeface="Times New Roman" panose="02020603050405020304" pitchFamily="18" charset="0"/>
                <a:ea typeface="Calibri" panose="020F0502020204030204" pitchFamily="34" charset="0"/>
              </a:rPr>
              <a:t>perilaku</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atau</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kompetensi</a:t>
            </a:r>
            <a:r>
              <a:rPr lang="en-ID" sz="1200" dirty="0">
                <a:effectLst/>
                <a:latin typeface="Times New Roman" panose="02020603050405020304" pitchFamily="18" charset="0"/>
                <a:ea typeface="Calibri" panose="020F0502020204030204" pitchFamily="34" charset="0"/>
              </a:rPr>
              <a:t>—</a:t>
            </a:r>
            <a:r>
              <a:rPr lang="en-ID" sz="1200" dirty="0" err="1">
                <a:effectLst/>
                <a:latin typeface="Times New Roman" panose="02020603050405020304" pitchFamily="18" charset="0"/>
                <a:ea typeface="Calibri" panose="020F0502020204030204" pitchFamily="34" charset="0"/>
              </a:rPr>
              <a:t>untuk</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menetapkan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terlebih</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dahulu</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standar</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kinerja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seseorang</a:t>
            </a:r>
            <a:r>
              <a:rPr lang="en-ID" sz="1200" dirty="0">
                <a:effectLst/>
                <a:latin typeface="Times New Roman" panose="02020603050405020304" pitchFamily="18" charset="0"/>
                <a:ea typeface="Calibri" panose="020F0502020204030204" pitchFamily="34" charset="0"/>
              </a:rPr>
              <a:t>. </a:t>
            </a:r>
          </a:p>
          <a:p>
            <a:r>
              <a:rPr lang="en-ID" sz="1200" dirty="0">
                <a:effectLst/>
                <a:latin typeface="Times New Roman" panose="02020603050405020304" pitchFamily="18" charset="0"/>
                <a:ea typeface="Calibri" panose="020F0502020204030204" pitchFamily="34" charset="0"/>
              </a:rPr>
              <a:t>Para </a:t>
            </a:r>
            <a:r>
              <a:rPr lang="en-ID" sz="1200" dirty="0" err="1">
                <a:effectLst/>
                <a:latin typeface="Times New Roman" panose="02020603050405020304" pitchFamily="18" charset="0"/>
                <a:ea typeface="Calibri" panose="020F0502020204030204" pitchFamily="34" charset="0"/>
              </a:rPr>
              <a:t>manajer</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sering</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mengatakan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bahwa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sasaran</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efektif</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adalah</a:t>
            </a:r>
            <a:r>
              <a:rPr lang="en-ID" sz="1200" dirty="0">
                <a:effectLst/>
                <a:latin typeface="Times New Roman" panose="02020603050405020304" pitchFamily="18" charset="0"/>
                <a:ea typeface="Calibri" panose="020F0502020204030204" pitchFamily="34" charset="0"/>
              </a:rPr>
              <a:t> “SMART.” </a:t>
            </a:r>
            <a:r>
              <a:rPr lang="en-ID" sz="1200" dirty="0" err="1">
                <a:effectLst/>
                <a:latin typeface="Times New Roman" panose="02020603050405020304" pitchFamily="18" charset="0"/>
                <a:ea typeface="Calibri" panose="020F0502020204030204" pitchFamily="34" charset="0"/>
              </a:rPr>
              <a:t>Sasaran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tersebut</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spesifik</a:t>
            </a:r>
            <a:r>
              <a:rPr lang="en-ID" sz="1200" dirty="0">
                <a:effectLst/>
                <a:latin typeface="Times New Roman" panose="02020603050405020304" pitchFamily="18" charset="0"/>
                <a:ea typeface="Calibri" panose="020F0502020204030204" pitchFamily="34" charset="0"/>
              </a:rPr>
              <a:t> dan </a:t>
            </a:r>
            <a:r>
              <a:rPr lang="en-ID" sz="1200" dirty="0" err="1">
                <a:effectLst/>
                <a:latin typeface="Times New Roman" panose="02020603050405020304" pitchFamily="18" charset="0"/>
                <a:ea typeface="Calibri" panose="020F0502020204030204" pitchFamily="34" charset="0"/>
              </a:rPr>
              <a:t>dengan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jelas</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menyatakan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hasil</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diinginkan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Sasaran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tersebut</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dapat</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diukur</a:t>
            </a:r>
            <a:r>
              <a:rPr lang="en-ID" sz="1200" dirty="0">
                <a:effectLst/>
                <a:latin typeface="Times New Roman" panose="02020603050405020304" pitchFamily="18" charset="0"/>
                <a:ea typeface="Calibri" panose="020F0502020204030204" pitchFamily="34" charset="0"/>
              </a:rPr>
              <a:t> dan </a:t>
            </a:r>
            <a:r>
              <a:rPr lang="en-ID" sz="1200" dirty="0" err="1">
                <a:effectLst/>
                <a:latin typeface="Times New Roman" panose="02020603050405020304" pitchFamily="18" charset="0"/>
                <a:ea typeface="Calibri" panose="020F0502020204030204" pitchFamily="34" charset="0"/>
              </a:rPr>
              <a:t>menjawab</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pertanyaan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Berapa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banyak</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Sasaran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tersebut</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dapat</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dicapai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Sasaran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tersebut</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relevan</a:t>
            </a:r>
            <a:r>
              <a:rPr lang="en-ID" sz="1200" dirty="0">
                <a:effectLst/>
                <a:latin typeface="Times New Roman" panose="02020603050405020304" pitchFamily="18" charset="0"/>
                <a:ea typeface="Calibri" panose="020F0502020204030204" pitchFamily="34" charset="0"/>
              </a:rPr>
              <a:t> dan </a:t>
            </a:r>
            <a:r>
              <a:rPr lang="en-ID" sz="1200" dirty="0" err="1">
                <a:effectLst/>
                <a:latin typeface="Times New Roman" panose="02020603050405020304" pitchFamily="18" charset="0"/>
                <a:ea typeface="Calibri" panose="020F0502020204030204" pitchFamily="34" charset="0"/>
              </a:rPr>
              <a:t>dengan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jelas</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mencerminkan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apa</a:t>
            </a:r>
            <a:r>
              <a:rPr lang="en-ID" sz="1200" dirty="0">
                <a:effectLst/>
                <a:latin typeface="Times New Roman" panose="02020603050405020304" pitchFamily="18" charset="0"/>
                <a:ea typeface="Calibri" panose="020F0502020204030204" pitchFamily="34" charset="0"/>
              </a:rPr>
              <a:t> yang </a:t>
            </a:r>
            <a:r>
              <a:rPr lang="en-ID" sz="1200" dirty="0" err="1">
                <a:effectLst/>
                <a:latin typeface="Times New Roman" panose="02020603050405020304" pitchFamily="18" charset="0"/>
                <a:ea typeface="Calibri" panose="020F0502020204030204" pitchFamily="34" charset="0"/>
              </a:rPr>
              <a:t>ingin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dicapai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perusahaan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Sasaran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tersebut</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tepat</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waktu</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dengan</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tenggat</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waktu</a:t>
            </a:r>
            <a:r>
              <a:rPr lang="en-ID" sz="1200" dirty="0">
                <a:effectLst/>
                <a:latin typeface="Times New Roman" panose="02020603050405020304" pitchFamily="18" charset="0"/>
                <a:ea typeface="Calibri" panose="020F0502020204030204" pitchFamily="34" charset="0"/>
              </a:rPr>
              <a:t> dan </a:t>
            </a:r>
            <a:r>
              <a:rPr lang="en-ID" sz="1200" dirty="0" err="1">
                <a:effectLst/>
                <a:latin typeface="Times New Roman" panose="02020603050405020304" pitchFamily="18" charset="0"/>
                <a:ea typeface="Calibri" panose="020F0502020204030204" pitchFamily="34" charset="0"/>
              </a:rPr>
              <a:t>tonggak</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pencapaian</a:t>
            </a:r>
            <a:r>
              <a:rPr lang="en-ID" sz="1200" dirty="0">
                <a:effectLst/>
                <a:latin typeface="Times New Roman" panose="02020603050405020304" pitchFamily="18" charset="0"/>
                <a:ea typeface="Calibri" panose="020F0502020204030204" pitchFamily="34" charset="0"/>
              </a:rPr>
              <a:t>.</a:t>
            </a:r>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7</a:t>
            </a:fld>
            <a:endParaRPr lang="en-ID"/>
          </a:p>
        </p:txBody>
      </p:sp>
    </p:spTree>
    <p:extLst>
      <p:ext uri="{BB962C8B-B14F-4D97-AF65-F5344CB8AC3E}">
        <p14:creationId xmlns:p14="http://schemas.microsoft.com/office/powerpoint/2010/main" val="3731113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Siapa</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yang Harus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Melakukan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Penilaian</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r>
              <a:rPr lang="en-ID" dirty="0" err="1"/>
              <a:t>Penilaian</a:t>
            </a:r>
            <a:r>
              <a:rPr lang="en-ID" dirty="0"/>
              <a:t> oleh </a:t>
            </a:r>
            <a:r>
              <a:rPr lang="en-ID" dirty="0" err="1"/>
              <a:t>atasan</a:t>
            </a:r>
            <a:r>
              <a:rPr lang="en-ID" dirty="0"/>
              <a:t> </a:t>
            </a:r>
            <a:r>
              <a:rPr lang="en-ID" dirty="0" err="1"/>
              <a:t>langsung</a:t>
            </a:r>
            <a:r>
              <a:rPr lang="en-ID" dirty="0"/>
              <a:t> </a:t>
            </a:r>
            <a:r>
              <a:rPr lang="en-ID" dirty="0" err="1"/>
              <a:t>masih</a:t>
            </a:r>
            <a:r>
              <a:rPr lang="en-ID" dirty="0"/>
              <a:t> </a:t>
            </a:r>
            <a:r>
              <a:rPr lang="en-ID" dirty="0" err="1"/>
              <a:t>menjadi</a:t>
            </a:r>
            <a:r>
              <a:rPr lang="en-ID" dirty="0"/>
              <a:t> inti </a:t>
            </a:r>
            <a:r>
              <a:rPr lang="en-ID" dirty="0" err="1"/>
              <a:t>dari</a:t>
            </a:r>
            <a:r>
              <a:rPr lang="en-ID" dirty="0"/>
              <a:t> </a:t>
            </a:r>
            <a:r>
              <a:rPr lang="en-ID" dirty="0" err="1"/>
              <a:t>sebagian</a:t>
            </a:r>
            <a:r>
              <a:rPr lang="en-ID" dirty="0"/>
              <a:t> </a:t>
            </a:r>
            <a:r>
              <a:rPr lang="en-ID" dirty="0" err="1"/>
              <a:t>besar</a:t>
            </a:r>
            <a:r>
              <a:rPr lang="en-ID" dirty="0"/>
              <a:t> </a:t>
            </a:r>
            <a:r>
              <a:rPr lang="en-ID" dirty="0" err="1"/>
              <a:t>penilaian</a:t>
            </a:r>
            <a:r>
              <a:rPr lang="en-ID" dirty="0"/>
              <a:t>. </a:t>
            </a:r>
            <a:r>
              <a:rPr lang="en-ID" dirty="0" err="1"/>
              <a:t>Ini</a:t>
            </a:r>
            <a:r>
              <a:rPr lang="en-ID" dirty="0"/>
              <a:t> </a:t>
            </a:r>
            <a:r>
              <a:rPr lang="en-ID" dirty="0" err="1"/>
              <a:t>masuk</a:t>
            </a:r>
            <a:r>
              <a:rPr lang="en-ID" dirty="0"/>
              <a:t> </a:t>
            </a:r>
            <a:r>
              <a:rPr lang="en-ID" dirty="0" err="1"/>
              <a:t>akal</a:t>
            </a:r>
            <a:r>
              <a:rPr lang="en-ID" dirty="0"/>
              <a:t>. Supervisor </a:t>
            </a:r>
            <a:r>
              <a:rPr lang="en-ID" dirty="0" err="1"/>
              <a:t>biasanya</a:t>
            </a:r>
            <a:r>
              <a:rPr lang="en-ID" dirty="0"/>
              <a:t> </a:t>
            </a:r>
            <a:r>
              <a:rPr lang="en-ID" dirty="0" err="1"/>
              <a:t>berada</a:t>
            </a:r>
            <a:r>
              <a:rPr lang="en-ID" dirty="0"/>
              <a:t> </a:t>
            </a:r>
            <a:r>
              <a:rPr lang="en-ID" dirty="0" err="1"/>
              <a:t>dalam</a:t>
            </a:r>
            <a:r>
              <a:rPr lang="en-ID" dirty="0"/>
              <a:t> </a:t>
            </a:r>
            <a:r>
              <a:rPr lang="en-ID" dirty="0" err="1"/>
              <a:t>posisi</a:t>
            </a:r>
            <a:r>
              <a:rPr lang="en-ID" dirty="0"/>
              <a:t> </a:t>
            </a:r>
            <a:r>
              <a:rPr lang="en-ID" dirty="0" err="1"/>
              <a:t>terbaik</a:t>
            </a:r>
            <a:r>
              <a:rPr lang="en-ID" dirty="0"/>
              <a:t> </a:t>
            </a:r>
            <a:r>
              <a:rPr lang="en-ID" dirty="0" err="1"/>
              <a:t>untuk</a:t>
            </a:r>
            <a:r>
              <a:rPr lang="en-ID" dirty="0"/>
              <a:t> </a:t>
            </a:r>
            <a:r>
              <a:rPr lang="en-ID" dirty="0" err="1"/>
              <a:t>mengamati</a:t>
            </a:r>
            <a:r>
              <a:rPr lang="en-ID" dirty="0"/>
              <a:t> dan </a:t>
            </a:r>
            <a:r>
              <a:rPr lang="en-ID" dirty="0" err="1"/>
              <a:t>mengevaluasi</a:t>
            </a:r>
            <a:r>
              <a:rPr lang="en-ID" dirty="0"/>
              <a:t> </a:t>
            </a:r>
            <a:r>
              <a:rPr lang="en-ID" dirty="0" err="1"/>
              <a:t>kinerja</a:t>
            </a:r>
            <a:r>
              <a:rPr lang="en-ID" dirty="0"/>
              <a:t> </a:t>
            </a:r>
            <a:r>
              <a:rPr lang="en-ID" dirty="0" err="1"/>
              <a:t>bawahan</a:t>
            </a:r>
            <a:r>
              <a:rPr lang="en-ID" dirty="0"/>
              <a:t>, dan </a:t>
            </a:r>
            <a:r>
              <a:rPr lang="en-ID" dirty="0" err="1"/>
              <a:t>bertanggung</a:t>
            </a:r>
            <a:r>
              <a:rPr lang="en-ID" dirty="0"/>
              <a:t> </a:t>
            </a:r>
            <a:r>
              <a:rPr lang="en-ID" dirty="0" err="1"/>
              <a:t>jawab</a:t>
            </a:r>
            <a:r>
              <a:rPr lang="en-ID" dirty="0"/>
              <a:t> </a:t>
            </a:r>
            <a:r>
              <a:rPr lang="en-ID" dirty="0" err="1"/>
              <a:t>atas</a:t>
            </a:r>
            <a:r>
              <a:rPr lang="en-ID" dirty="0"/>
              <a:t> </a:t>
            </a:r>
            <a:r>
              <a:rPr lang="en-ID" dirty="0" err="1"/>
              <a:t>kinerja</a:t>
            </a:r>
            <a:r>
              <a:rPr lang="en-ID" dirty="0"/>
              <a:t> orang </a:t>
            </a:r>
            <a:r>
              <a:rPr lang="en-ID" dirty="0" err="1"/>
              <a:t>tersebut</a:t>
            </a:r>
            <a:r>
              <a:rPr lang="en-ID" dirty="0"/>
              <a:t>.</a:t>
            </a:r>
          </a:p>
          <a:p>
            <a:r>
              <a:rPr lang="en-ID" sz="1200" dirty="0" err="1">
                <a:effectLst/>
                <a:latin typeface="Times New Roman" panose="02020603050405020304" pitchFamily="18" charset="0"/>
                <a:ea typeface="Calibri" panose="020F0502020204030204" pitchFamily="34" charset="0"/>
              </a:rPr>
              <a:t>manajer</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memiliki</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beberapa</a:t>
            </a:r>
            <a:r>
              <a:rPr lang="en-ID" sz="1200" dirty="0">
                <a:effectLst/>
                <a:latin typeface="Times New Roman" panose="02020603050405020304" pitchFamily="18" charset="0"/>
                <a:ea typeface="Calibri" panose="020F0502020204030204" pitchFamily="34" charset="0"/>
              </a:rPr>
              <a:t> </a:t>
            </a:r>
            <a:r>
              <a:rPr lang="en-ID" sz="1200" dirty="0" err="1">
                <a:effectLst/>
                <a:latin typeface="Times New Roman" panose="02020603050405020304" pitchFamily="18" charset="0"/>
                <a:ea typeface="Calibri" panose="020F0502020204030204" pitchFamily="34" charset="0"/>
              </a:rPr>
              <a:t>pilihan</a:t>
            </a:r>
            <a:endParaRPr lang="en-ID" sz="1200" dirty="0">
              <a:effectLst/>
              <a:latin typeface="Times New Roman" panose="02020603050405020304" pitchFamily="18" charset="0"/>
              <a:ea typeface="Calibri" panose="020F0502020204030204" pitchFamily="34" charset="0"/>
            </a:endParaRPr>
          </a:p>
          <a:p>
            <a:r>
              <a:rPr lang="en-ID" sz="1200" b="1" dirty="0">
                <a:effectLst/>
                <a:latin typeface="Times New Roman" panose="02020603050405020304" pitchFamily="18" charset="0"/>
                <a:ea typeface="Calibri" panose="020F0502020204030204" pitchFamily="34" charset="0"/>
              </a:rPr>
              <a:t>PENILAIAN SEBAYA</a:t>
            </a:r>
            <a:r>
              <a:rPr lang="en-ID" sz="1200" dirty="0">
                <a:effectLst/>
                <a:latin typeface="Times New Roman" panose="02020603050405020304" pitchFamily="18" charset="0"/>
                <a:ea typeface="Calibri" panose="020F0502020204030204" pitchFamily="34" charset="0"/>
              </a:rPr>
              <a:t> </a:t>
            </a:r>
          </a:p>
          <a:p>
            <a:r>
              <a:rPr lang="en-ID" sz="1200" b="1" dirty="0" err="1">
                <a:effectLst/>
                <a:latin typeface="Times New Roman" panose="02020603050405020304" pitchFamily="18" charset="0"/>
                <a:ea typeface="Calibri" panose="020F0502020204030204" pitchFamily="34" charset="0"/>
              </a:rPr>
              <a:t>Penilaian</a:t>
            </a:r>
            <a:r>
              <a:rPr lang="en-ID" sz="1200" b="1" dirty="0">
                <a:effectLst/>
                <a:latin typeface="Times New Roman" panose="02020603050405020304" pitchFamily="18" charset="0"/>
                <a:ea typeface="Calibri" panose="020F0502020204030204" pitchFamily="34" charset="0"/>
              </a:rPr>
              <a:t> Massa </a:t>
            </a:r>
          </a:p>
          <a:p>
            <a:r>
              <a:rPr lang="en-ID" sz="1200" b="1" dirty="0" err="1">
                <a:effectLst/>
                <a:latin typeface="Times New Roman" panose="02020603050405020304" pitchFamily="18" charset="0"/>
                <a:ea typeface="Calibri" panose="020F0502020204030204" pitchFamily="34" charset="0"/>
              </a:rPr>
              <a:t>Permainan</a:t>
            </a:r>
            <a:r>
              <a:rPr lang="en-ID" sz="1200" b="1" dirty="0">
                <a:effectLst/>
                <a:latin typeface="Times New Roman" panose="02020603050405020304" pitchFamily="18" charset="0"/>
                <a:ea typeface="Calibri" panose="020F0502020204030204" pitchFamily="34" charset="0"/>
              </a:rPr>
              <a:t> Virtual </a:t>
            </a:r>
          </a:p>
          <a:p>
            <a:r>
              <a:rPr lang="en-ID" sz="1200" b="1" dirty="0">
                <a:effectLst/>
                <a:latin typeface="Times New Roman" panose="02020603050405020304" pitchFamily="18" charset="0"/>
                <a:ea typeface="Calibri" panose="020F0502020204030204" pitchFamily="34" charset="0"/>
              </a:rPr>
              <a:t>KOMITE PENILAIAN</a:t>
            </a:r>
            <a:r>
              <a:rPr lang="en-ID" sz="1200" dirty="0">
                <a:effectLst/>
                <a:latin typeface="Times New Roman" panose="02020603050405020304" pitchFamily="18" charset="0"/>
                <a:ea typeface="Calibri" panose="020F0502020204030204" pitchFamily="34" charset="0"/>
              </a:rPr>
              <a:t> </a:t>
            </a:r>
          </a:p>
          <a:p>
            <a:r>
              <a:rPr lang="en-ID" sz="1200" b="1" dirty="0">
                <a:effectLst/>
                <a:latin typeface="Times New Roman" panose="02020603050405020304" pitchFamily="18" charset="0"/>
                <a:ea typeface="Calibri" panose="020F0502020204030204" pitchFamily="34" charset="0"/>
              </a:rPr>
              <a:t>PENILAIAN DIRI</a:t>
            </a:r>
            <a:r>
              <a:rPr lang="en-ID" sz="1200" dirty="0">
                <a:effectLst/>
                <a:latin typeface="Times New Roman" panose="02020603050405020304" pitchFamily="18" charset="0"/>
                <a:ea typeface="Calibri" panose="020F0502020204030204" pitchFamily="34" charset="0"/>
              </a:rPr>
              <a:t> </a:t>
            </a:r>
          </a:p>
          <a:p>
            <a:r>
              <a:rPr lang="en-ID" sz="1200" b="1" dirty="0">
                <a:effectLst/>
                <a:latin typeface="Times New Roman" panose="02020603050405020304" pitchFamily="18" charset="0"/>
                <a:ea typeface="Calibri" panose="020F0502020204030204" pitchFamily="34" charset="0"/>
              </a:rPr>
              <a:t>PENILAIAN OLEH BAWAH</a:t>
            </a:r>
            <a:r>
              <a:rPr lang="en-ID" sz="1200" dirty="0">
                <a:effectLst/>
                <a:latin typeface="Times New Roman" panose="02020603050405020304" pitchFamily="18" charset="0"/>
                <a:ea typeface="Calibri" panose="020F0502020204030204" pitchFamily="34" charset="0"/>
              </a:rPr>
              <a:t> </a:t>
            </a:r>
          </a:p>
          <a:p>
            <a:r>
              <a:rPr lang="en-ID" sz="1200" b="1" dirty="0">
                <a:effectLst/>
                <a:latin typeface="Times New Roman" panose="02020603050405020304" pitchFamily="18" charset="0"/>
                <a:ea typeface="Calibri" panose="020F0502020204030204" pitchFamily="34" charset="0"/>
              </a:rPr>
              <a:t>UMPAN BALIK 360 DERAJAT</a:t>
            </a:r>
            <a:r>
              <a:rPr lang="en-ID" sz="1200" dirty="0">
                <a:effectLst/>
                <a:latin typeface="Times New Roman" panose="02020603050405020304" pitchFamily="18" charset="0"/>
                <a:ea typeface="Calibri" panose="020F0502020204030204" pitchFamily="34" charset="0"/>
              </a:rPr>
              <a:t> </a:t>
            </a:r>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8</a:t>
            </a:fld>
            <a:endParaRPr lang="en-ID"/>
          </a:p>
        </p:txBody>
      </p:sp>
    </p:spTree>
    <p:extLst>
      <p:ext uri="{BB962C8B-B14F-4D97-AF65-F5344CB8AC3E}">
        <p14:creationId xmlns:p14="http://schemas.microsoft.com/office/powerpoint/2010/main" val="2157735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Alat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Tradisional</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200" b="1" dirty="0" err="1">
                <a:effectLst/>
                <a:latin typeface="Times New Roman" panose="02020603050405020304" pitchFamily="18" charset="0"/>
                <a:ea typeface="Calibri" panose="020F0502020204030204" pitchFamily="34" charset="0"/>
                <a:cs typeface="Times New Roman" panose="02020603050405020304" pitchFamily="18" charset="0"/>
              </a:rPr>
              <a:t>Menilai</a:t>
            </a:r>
            <a:r>
              <a:rPr lang="en-ID" sz="1200" b="1" dirty="0">
                <a:effectLst/>
                <a:latin typeface="Times New Roman" panose="02020603050405020304" pitchFamily="18" charset="0"/>
                <a:ea typeface="Calibri" panose="020F0502020204030204" pitchFamily="34" charset="0"/>
                <a:cs typeface="Times New Roman" panose="02020603050405020304" pitchFamily="18" charset="0"/>
              </a:rPr>
              <a:t> Kinerja</a:t>
            </a:r>
          </a:p>
          <a:p>
            <a:pPr algn="just">
              <a:lnSpc>
                <a:spcPct val="107000"/>
              </a:lnSpc>
              <a:spcAft>
                <a:spcPts val="800"/>
              </a:spcAft>
            </a:pPr>
            <a:r>
              <a:rPr lang="en-ID" sz="1050" b="1" dirty="0" err="1">
                <a:effectLst/>
                <a:latin typeface="Times New Roman" panose="02020603050405020304" pitchFamily="18" charset="0"/>
                <a:ea typeface="Calibri" panose="020F0502020204030204" pitchFamily="34" charset="0"/>
                <a:cs typeface="Times New Roman" panose="02020603050405020304" pitchFamily="18" charset="0"/>
              </a:rPr>
              <a:t>Metode</a:t>
            </a:r>
            <a:r>
              <a:rPr lang="en-ID" sz="1050" b="1" dirty="0">
                <a:effectLst/>
                <a:latin typeface="Times New Roman" panose="02020603050405020304" pitchFamily="18" charset="0"/>
                <a:ea typeface="Calibri" panose="020F0502020204030204" pitchFamily="34" charset="0"/>
                <a:cs typeface="Times New Roman" panose="02020603050405020304" pitchFamily="18" charset="0"/>
              </a:rPr>
              <a:t> Skala </a:t>
            </a:r>
            <a:r>
              <a:rPr lang="en-ID" sz="1050" b="1" dirty="0" err="1">
                <a:effectLst/>
                <a:latin typeface="Times New Roman" panose="02020603050405020304" pitchFamily="18" charset="0"/>
                <a:ea typeface="Calibri" panose="020F0502020204030204" pitchFamily="34" charset="0"/>
                <a:cs typeface="Times New Roman" panose="02020603050405020304" pitchFamily="18" charset="0"/>
              </a:rPr>
              <a:t>Peringkat</a:t>
            </a:r>
            <a:r>
              <a:rPr lang="en-ID" sz="105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050" b="1" dirty="0" err="1">
                <a:effectLst/>
                <a:latin typeface="Times New Roman" panose="02020603050405020304" pitchFamily="18" charset="0"/>
                <a:ea typeface="Calibri" panose="020F0502020204030204" pitchFamily="34" charset="0"/>
                <a:cs typeface="Times New Roman" panose="02020603050405020304" pitchFamily="18" charset="0"/>
              </a:rPr>
              <a:t>Grafis</a:t>
            </a:r>
            <a:endParaRPr lang="en-ID" sz="1000" dirty="0">
              <a:effectLst/>
              <a:latin typeface="Calibri" panose="020F0502020204030204" pitchFamily="34" charset="0"/>
              <a:ea typeface="Calibri" panose="020F0502020204030204" pitchFamily="34" charset="0"/>
              <a:cs typeface="Times New Roman" panose="02020603050405020304" pitchFamily="18" charset="0"/>
            </a:endParaRPr>
          </a:p>
          <a:p>
            <a:r>
              <a:rPr lang="en-ID" dirty="0"/>
              <a:t>Skala yang </a:t>
            </a:r>
            <a:r>
              <a:rPr lang="en-ID" dirty="0" err="1"/>
              <a:t>mencantumkan</a:t>
            </a:r>
            <a:r>
              <a:rPr lang="en-ID" dirty="0"/>
              <a:t> </a:t>
            </a:r>
            <a:r>
              <a:rPr lang="en-ID" dirty="0" err="1"/>
              <a:t>sejumlah</a:t>
            </a:r>
            <a:r>
              <a:rPr lang="en-ID" dirty="0"/>
              <a:t> </a:t>
            </a:r>
            <a:r>
              <a:rPr lang="en-ID" dirty="0" err="1"/>
              <a:t>sifat</a:t>
            </a:r>
            <a:r>
              <a:rPr lang="en-ID" dirty="0"/>
              <a:t> dan </a:t>
            </a:r>
            <a:r>
              <a:rPr lang="en-ID" dirty="0" err="1"/>
              <a:t>rentang</a:t>
            </a:r>
            <a:r>
              <a:rPr lang="en-ID" dirty="0"/>
              <a:t> </a:t>
            </a:r>
            <a:r>
              <a:rPr lang="en-ID" dirty="0" err="1"/>
              <a:t>kinerja</a:t>
            </a:r>
            <a:r>
              <a:rPr lang="en-ID" dirty="0"/>
              <a:t> </a:t>
            </a:r>
            <a:r>
              <a:rPr lang="en-ID" dirty="0" err="1"/>
              <a:t>untuk</a:t>
            </a:r>
            <a:r>
              <a:rPr lang="en-ID" dirty="0"/>
              <a:t> masing-masing </a:t>
            </a:r>
            <a:r>
              <a:rPr lang="en-ID" dirty="0" err="1"/>
              <a:t>sifat</a:t>
            </a:r>
            <a:r>
              <a:rPr lang="en-ID" dirty="0"/>
              <a:t>. </a:t>
            </a:r>
            <a:r>
              <a:rPr lang="en-ID" dirty="0" err="1"/>
              <a:t>Karyawan</a:t>
            </a:r>
            <a:r>
              <a:rPr lang="en-ID" dirty="0"/>
              <a:t> </a:t>
            </a:r>
            <a:r>
              <a:rPr lang="en-ID" dirty="0" err="1"/>
              <a:t>kemudian</a:t>
            </a:r>
            <a:r>
              <a:rPr lang="en-ID" dirty="0"/>
              <a:t> </a:t>
            </a:r>
            <a:r>
              <a:rPr lang="en-ID" dirty="0" err="1"/>
              <a:t>dinilai</a:t>
            </a:r>
            <a:r>
              <a:rPr lang="en-ID" dirty="0"/>
              <a:t> </a:t>
            </a:r>
            <a:r>
              <a:rPr lang="en-ID" dirty="0" err="1"/>
              <a:t>dengan</a:t>
            </a:r>
            <a:r>
              <a:rPr lang="en-ID" dirty="0"/>
              <a:t> </a:t>
            </a:r>
            <a:r>
              <a:rPr lang="en-ID" dirty="0" err="1"/>
              <a:t>mengidentifikasi</a:t>
            </a:r>
            <a:r>
              <a:rPr lang="en-ID" dirty="0"/>
              <a:t> </a:t>
            </a:r>
            <a:r>
              <a:rPr lang="en-ID" dirty="0" err="1"/>
              <a:t>skor</a:t>
            </a:r>
            <a:r>
              <a:rPr lang="en-ID" dirty="0"/>
              <a:t> yang paling </a:t>
            </a:r>
            <a:r>
              <a:rPr lang="en-ID" dirty="0" err="1"/>
              <a:t>menggambarkan</a:t>
            </a:r>
            <a:r>
              <a:rPr lang="en-ID" dirty="0"/>
              <a:t> </a:t>
            </a:r>
            <a:r>
              <a:rPr lang="en-ID" dirty="0" err="1"/>
              <a:t>tingkat</a:t>
            </a:r>
            <a:r>
              <a:rPr lang="en-ID" dirty="0"/>
              <a:t> </a:t>
            </a:r>
            <a:r>
              <a:rPr lang="en-ID" dirty="0" err="1"/>
              <a:t>kinerjanya</a:t>
            </a:r>
            <a:r>
              <a:rPr lang="en-ID" dirty="0"/>
              <a:t> </a:t>
            </a:r>
            <a:r>
              <a:rPr lang="en-ID" dirty="0" err="1"/>
              <a:t>untuk</a:t>
            </a:r>
            <a:r>
              <a:rPr lang="en-ID" dirty="0"/>
              <a:t> </a:t>
            </a:r>
            <a:r>
              <a:rPr lang="en-ID" dirty="0" err="1"/>
              <a:t>setiap</a:t>
            </a:r>
            <a:r>
              <a:rPr lang="en-ID" dirty="0"/>
              <a:t> </a:t>
            </a:r>
            <a:r>
              <a:rPr lang="en-ID" dirty="0" err="1"/>
              <a:t>sifat</a:t>
            </a:r>
            <a:r>
              <a:rPr lang="en-ID" dirty="0"/>
              <a:t>.</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ID" sz="1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Metode</a:t>
            </a:r>
            <a:r>
              <a:rPr kumimoji="0" lang="en-ID"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ID" sz="1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Pemeringkatan</a:t>
            </a:r>
            <a:r>
              <a:rPr kumimoji="0" lang="en-ID"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ID" sz="1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Alternatif</a:t>
            </a:r>
            <a:endParaRPr kumimoji="0" lang="en-ID"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Memberi</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peringkat</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karyawan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dari</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terbaik</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hingga</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terburuk</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berdasarkan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sifat</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tertentu</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memilih</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tertinggi</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lalu</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terendah</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hingga</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semuanya</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diberi</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peringkat</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ID" sz="1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Metode</a:t>
            </a:r>
            <a:r>
              <a:rPr kumimoji="0" lang="en-ID"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ID" sz="1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Perbandingan</a:t>
            </a:r>
            <a:r>
              <a:rPr kumimoji="0" lang="en-ID"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ID" sz="1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Berpasangan</a:t>
            </a:r>
            <a:r>
              <a:rPr kumimoji="0" lang="en-ID"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ID"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Peringkat</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karyawan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dengan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membuat</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bagan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dari</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semua</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kemungkinan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pasangan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karyawan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untuk</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setiap</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sifat</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menunjukkan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karyawan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mana yang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lebih</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baik</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dari</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pasangan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tersebut</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endParaRPr lang="en-ID" dirty="0"/>
          </a:p>
        </p:txBody>
      </p:sp>
      <p:sp>
        <p:nvSpPr>
          <p:cNvPr id="4" name="Slide Number Placeholder 3"/>
          <p:cNvSpPr>
            <a:spLocks noGrp="1"/>
          </p:cNvSpPr>
          <p:nvPr>
            <p:ph type="sldNum" sz="quarter" idx="5"/>
          </p:nvPr>
        </p:nvSpPr>
        <p:spPr/>
        <p:txBody>
          <a:bodyPr/>
          <a:lstStyle/>
          <a:p>
            <a:fld id="{3B67C6E6-0F81-490B-9D3A-E0C3B8188426}" type="slidenum">
              <a:rPr lang="en-ID" smtClean="0"/>
              <a:t>9</a:t>
            </a:fld>
            <a:endParaRPr lang="en-ID"/>
          </a:p>
        </p:txBody>
      </p:sp>
    </p:spTree>
    <p:extLst>
      <p:ext uri="{BB962C8B-B14F-4D97-AF65-F5344CB8AC3E}">
        <p14:creationId xmlns:p14="http://schemas.microsoft.com/office/powerpoint/2010/main" val="39623961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44822" y="13447"/>
            <a:ext cx="1246095" cy="1311516"/>
          </a:xfrm>
          <a:prstGeom prst="rect">
            <a:avLst/>
          </a:prstGeom>
        </p:spPr>
      </p:pic>
      <p:pic>
        <p:nvPicPr>
          <p:cNvPr id="10" name="Picture 9"/>
          <p:cNvPicPr>
            <a:picLocks noChangeAspect="1"/>
          </p:cNvPicPr>
          <p:nvPr userDrawn="1"/>
        </p:nvPicPr>
        <p:blipFill rotWithShape="1">
          <a:blip r:embed="rId4">
            <a:lum bright="70000" contrast="-70000"/>
            <a:extLst>
              <a:ext uri="{28A0092B-C50C-407E-A947-70E740481C1C}">
                <a14:useLocalDpi xmlns:a14="http://schemas.microsoft.com/office/drawing/2010/main" val="0"/>
              </a:ext>
            </a:extLst>
          </a:blip>
          <a:srcRect t="21344" r="12954" b="17871"/>
          <a:stretch/>
        </p:blipFill>
        <p:spPr>
          <a:xfrm>
            <a:off x="10602132" y="84138"/>
            <a:ext cx="1486776" cy="1038225"/>
          </a:xfrm>
          <a:prstGeom prst="rect">
            <a:avLst/>
          </a:prstGeom>
        </p:spPr>
      </p:pic>
      <p:sp>
        <p:nvSpPr>
          <p:cNvPr id="12" name="Date Placeholder 11"/>
          <p:cNvSpPr>
            <a:spLocks noGrp="1"/>
          </p:cNvSpPr>
          <p:nvPr>
            <p:ph type="dt" sz="half" idx="10"/>
          </p:nvPr>
        </p:nvSpPr>
        <p:spPr/>
        <p:txBody>
          <a:bodyPr/>
          <a:lstStyle/>
          <a:p>
            <a:r>
              <a:rPr lang="en-US"/>
              <a:t>Pembelajaran Daring Kolaboratif</a:t>
            </a:r>
            <a:endParaRPr lang="en-US" dirty="0"/>
          </a:p>
        </p:txBody>
      </p:sp>
      <p:sp>
        <p:nvSpPr>
          <p:cNvPr id="13" name="TextBox 12"/>
          <p:cNvSpPr txBox="1"/>
          <p:nvPr userDrawn="1"/>
        </p:nvSpPr>
        <p:spPr>
          <a:xfrm>
            <a:off x="9824446" y="6440674"/>
            <a:ext cx="2264462"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Pembelajaran Daring </a:t>
            </a:r>
            <a:r>
              <a:rPr lang="en-US" sz="1200" dirty="0" err="1"/>
              <a:t>Kolaboratif</a:t>
            </a:r>
            <a:endParaRPr lang="en-US" sz="1200" dirty="0"/>
          </a:p>
        </p:txBody>
      </p:sp>
    </p:spTree>
    <p:extLst>
      <p:ext uri="{BB962C8B-B14F-4D97-AF65-F5344CB8AC3E}">
        <p14:creationId xmlns:p14="http://schemas.microsoft.com/office/powerpoint/2010/main" val="3902438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9D64D7-E6DD-475E-B897-2E12B674F994}" type="datetimeFigureOut">
              <a:rPr lang="en-US" smtClean="0"/>
              <a:t>9/9/2024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E17E23-B289-46E1-922A-CF6925F6C654}" type="slidenum">
              <a:rPr lang="en-US" smtClean="0"/>
              <a:t>‹#›</a:t>
            </a:fld>
            <a:endParaRPr lang="en-US"/>
          </a:p>
        </p:txBody>
      </p:sp>
      <p:sp>
        <p:nvSpPr>
          <p:cNvPr id="7" name="TextBox 6"/>
          <p:cNvSpPr txBox="1"/>
          <p:nvPr userDrawn="1"/>
        </p:nvSpPr>
        <p:spPr>
          <a:xfrm>
            <a:off x="9824446" y="6440674"/>
            <a:ext cx="2264462"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Pembelajaran Daring </a:t>
            </a:r>
            <a:r>
              <a:rPr lang="en-US" sz="1200" dirty="0" err="1"/>
              <a:t>Kolaboratif</a:t>
            </a:r>
            <a:endParaRPr lang="en-US" sz="1200" dirty="0"/>
          </a:p>
        </p:txBody>
      </p:sp>
    </p:spTree>
    <p:extLst>
      <p:ext uri="{BB962C8B-B14F-4D97-AF65-F5344CB8AC3E}">
        <p14:creationId xmlns:p14="http://schemas.microsoft.com/office/powerpoint/2010/main" val="1514823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9D64D7-E6DD-475E-B897-2E12B674F994}" type="datetimeFigureOut">
              <a:rPr lang="en-US" smtClean="0"/>
              <a:t>9/9/2024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E17E23-B289-46E1-922A-CF6925F6C654}" type="slidenum">
              <a:rPr lang="en-US" smtClean="0"/>
              <a:t>‹#›</a:t>
            </a:fld>
            <a:endParaRPr lang="en-US"/>
          </a:p>
        </p:txBody>
      </p:sp>
      <p:sp>
        <p:nvSpPr>
          <p:cNvPr id="7" name="TextBox 6"/>
          <p:cNvSpPr txBox="1"/>
          <p:nvPr userDrawn="1"/>
        </p:nvSpPr>
        <p:spPr>
          <a:xfrm>
            <a:off x="9824446" y="6440674"/>
            <a:ext cx="2264462"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Pembelajaran Daring </a:t>
            </a:r>
            <a:r>
              <a:rPr lang="en-US" sz="1200" dirty="0" err="1"/>
              <a:t>Kolaboratif</a:t>
            </a:r>
            <a:endParaRPr lang="en-US" sz="1200" dirty="0"/>
          </a:p>
        </p:txBody>
      </p:sp>
    </p:spTree>
    <p:extLst>
      <p:ext uri="{BB962C8B-B14F-4D97-AF65-F5344CB8AC3E}">
        <p14:creationId xmlns:p14="http://schemas.microsoft.com/office/powerpoint/2010/main" val="171425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Pembelajaran Daring Kolaboratif</a:t>
            </a:r>
            <a:endParaRPr lang="en-US" dirty="0"/>
          </a:p>
        </p:txBody>
      </p:sp>
      <p:sp>
        <p:nvSpPr>
          <p:cNvPr id="8" name="Footer Placeholder 7"/>
          <p:cNvSpPr>
            <a:spLocks noGrp="1"/>
          </p:cNvSpPr>
          <p:nvPr>
            <p:ph type="ftr" sz="quarter" idx="11"/>
          </p:nvPr>
        </p:nvSpPr>
        <p:spPr/>
        <p:txBody>
          <a:bodyPr/>
          <a:lstStyle/>
          <a:p>
            <a:r>
              <a:rPr lang="en-US" dirty="0"/>
              <a:t>Pembelajaran Daring </a:t>
            </a:r>
            <a:r>
              <a:rPr lang="en-US" dirty="0" err="1"/>
              <a:t>Kolaboratif</a:t>
            </a:r>
            <a:endParaRPr lang="en-US" dirty="0"/>
          </a:p>
          <a:p>
            <a:endParaRPr lang="en-US" dirty="0"/>
          </a:p>
        </p:txBody>
      </p:sp>
      <p:sp>
        <p:nvSpPr>
          <p:cNvPr id="9" name="TextBox 8"/>
          <p:cNvSpPr txBox="1"/>
          <p:nvPr userDrawn="1"/>
        </p:nvSpPr>
        <p:spPr>
          <a:xfrm>
            <a:off x="9824446" y="6440674"/>
            <a:ext cx="2264462"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Pembelajaran Daring </a:t>
            </a:r>
            <a:r>
              <a:rPr lang="en-US" sz="1200" dirty="0" err="1"/>
              <a:t>Kolaboratif</a:t>
            </a:r>
            <a:endParaRPr lang="en-US" sz="1200" dirty="0"/>
          </a:p>
        </p:txBody>
      </p:sp>
    </p:spTree>
    <p:extLst>
      <p:ext uri="{BB962C8B-B14F-4D97-AF65-F5344CB8AC3E}">
        <p14:creationId xmlns:p14="http://schemas.microsoft.com/office/powerpoint/2010/main" val="3625774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9D64D7-E6DD-475E-B897-2E12B674F994}" type="datetimeFigureOut">
              <a:rPr lang="en-US" smtClean="0"/>
              <a:t>9/9/2024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Pembelajaran Daring </a:t>
            </a:r>
            <a:r>
              <a:rPr lang="en-US" dirty="0" err="1"/>
              <a:t>Kolaboratif</a:t>
            </a:r>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E17E23-B289-46E1-922A-CF6925F6C654}" type="slidenum">
              <a:rPr lang="en-US" smtClean="0"/>
              <a:t>‹#›</a:t>
            </a:fld>
            <a:endParaRPr lang="en-US"/>
          </a:p>
        </p:txBody>
      </p:sp>
      <p:sp>
        <p:nvSpPr>
          <p:cNvPr id="7" name="TextBox 6"/>
          <p:cNvSpPr txBox="1"/>
          <p:nvPr userDrawn="1"/>
        </p:nvSpPr>
        <p:spPr>
          <a:xfrm>
            <a:off x="9824446" y="6440674"/>
            <a:ext cx="2264462"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Pembelajaran Daring </a:t>
            </a:r>
            <a:r>
              <a:rPr lang="en-US" sz="1200" dirty="0" err="1"/>
              <a:t>Kolaboratif</a:t>
            </a:r>
            <a:endParaRPr lang="en-US" sz="1200" dirty="0"/>
          </a:p>
        </p:txBody>
      </p:sp>
    </p:spTree>
    <p:extLst>
      <p:ext uri="{BB962C8B-B14F-4D97-AF65-F5344CB8AC3E}">
        <p14:creationId xmlns:p14="http://schemas.microsoft.com/office/powerpoint/2010/main" val="1432912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9D64D7-E6DD-475E-B897-2E12B674F994}" type="datetimeFigureOut">
              <a:rPr lang="en-US" smtClean="0"/>
              <a:t>9/9/2024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Pembelajaran Daring </a:t>
            </a:r>
            <a:r>
              <a:rPr lang="en-US" dirty="0" err="1"/>
              <a:t>Kolaboratif</a:t>
            </a:r>
            <a:endParaRPr lang="en-US" dirty="0"/>
          </a:p>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E17E23-B289-46E1-922A-CF6925F6C654}" type="slidenum">
              <a:rPr lang="en-US" smtClean="0"/>
              <a:t>‹#›</a:t>
            </a:fld>
            <a:endParaRPr lang="en-US"/>
          </a:p>
        </p:txBody>
      </p:sp>
      <p:sp>
        <p:nvSpPr>
          <p:cNvPr id="8" name="TextBox 7"/>
          <p:cNvSpPr txBox="1"/>
          <p:nvPr userDrawn="1"/>
        </p:nvSpPr>
        <p:spPr>
          <a:xfrm>
            <a:off x="9824446" y="6440674"/>
            <a:ext cx="2264462"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Pembelajaran Daring </a:t>
            </a:r>
            <a:r>
              <a:rPr lang="en-US" sz="1200" dirty="0" err="1"/>
              <a:t>Kolaboratif</a:t>
            </a:r>
            <a:endParaRPr lang="en-US" sz="1200" dirty="0"/>
          </a:p>
        </p:txBody>
      </p:sp>
    </p:spTree>
    <p:extLst>
      <p:ext uri="{BB962C8B-B14F-4D97-AF65-F5344CB8AC3E}">
        <p14:creationId xmlns:p14="http://schemas.microsoft.com/office/powerpoint/2010/main" val="3902522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9D64D7-E6DD-475E-B897-2E12B674F994}" type="datetimeFigureOut">
              <a:rPr lang="en-US" smtClean="0"/>
              <a:t>9/9/2024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dirty="0"/>
              <a:t>Pembelajaran Daring </a:t>
            </a:r>
            <a:r>
              <a:rPr lang="en-US" dirty="0" err="1"/>
              <a:t>Kolaboratif</a:t>
            </a:r>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5E17E23-B289-46E1-922A-CF6925F6C654}" type="slidenum">
              <a:rPr lang="en-US" smtClean="0"/>
              <a:t>‹#›</a:t>
            </a:fld>
            <a:endParaRPr lang="en-US"/>
          </a:p>
        </p:txBody>
      </p:sp>
      <p:sp>
        <p:nvSpPr>
          <p:cNvPr id="10" name="TextBox 9"/>
          <p:cNvSpPr txBox="1"/>
          <p:nvPr userDrawn="1"/>
        </p:nvSpPr>
        <p:spPr>
          <a:xfrm>
            <a:off x="9824446" y="6440674"/>
            <a:ext cx="2264462"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Pembelajaran Daring </a:t>
            </a:r>
            <a:r>
              <a:rPr lang="en-US" sz="1200" dirty="0" err="1"/>
              <a:t>Kolaboratif</a:t>
            </a:r>
            <a:endParaRPr lang="en-US" sz="1200" dirty="0"/>
          </a:p>
        </p:txBody>
      </p:sp>
    </p:spTree>
    <p:extLst>
      <p:ext uri="{BB962C8B-B14F-4D97-AF65-F5344CB8AC3E}">
        <p14:creationId xmlns:p14="http://schemas.microsoft.com/office/powerpoint/2010/main" val="1552558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9D64D7-E6DD-475E-B897-2E12B674F994}" type="datetimeFigureOut">
              <a:rPr lang="en-US" smtClean="0"/>
              <a:t>9/9/2024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5E17E23-B289-46E1-922A-CF6925F6C654}" type="slidenum">
              <a:rPr lang="en-US" smtClean="0"/>
              <a:t>‹#›</a:t>
            </a:fld>
            <a:endParaRPr lang="en-US"/>
          </a:p>
        </p:txBody>
      </p:sp>
      <p:sp>
        <p:nvSpPr>
          <p:cNvPr id="6" name="TextBox 5"/>
          <p:cNvSpPr txBox="1"/>
          <p:nvPr userDrawn="1"/>
        </p:nvSpPr>
        <p:spPr>
          <a:xfrm>
            <a:off x="9824446" y="6440674"/>
            <a:ext cx="2264462"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Pembelajaran Daring </a:t>
            </a:r>
            <a:r>
              <a:rPr lang="en-US" sz="1200" dirty="0" err="1"/>
              <a:t>Kolaboratif</a:t>
            </a:r>
            <a:endParaRPr lang="en-US" sz="1200" dirty="0"/>
          </a:p>
        </p:txBody>
      </p:sp>
    </p:spTree>
    <p:extLst>
      <p:ext uri="{BB962C8B-B14F-4D97-AF65-F5344CB8AC3E}">
        <p14:creationId xmlns:p14="http://schemas.microsoft.com/office/powerpoint/2010/main" val="2586059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9D64D7-E6DD-475E-B897-2E12B674F994}" type="datetimeFigureOut">
              <a:rPr lang="en-US" smtClean="0"/>
              <a:t>9/9/2024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5E17E23-B289-46E1-922A-CF6925F6C654}" type="slidenum">
              <a:rPr lang="en-US" smtClean="0"/>
              <a:t>‹#›</a:t>
            </a:fld>
            <a:endParaRPr lang="en-US"/>
          </a:p>
        </p:txBody>
      </p:sp>
      <p:sp>
        <p:nvSpPr>
          <p:cNvPr id="5" name="TextBox 4"/>
          <p:cNvSpPr txBox="1"/>
          <p:nvPr userDrawn="1"/>
        </p:nvSpPr>
        <p:spPr>
          <a:xfrm>
            <a:off x="9824446" y="6440674"/>
            <a:ext cx="2264462"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Pembelajaran Daring </a:t>
            </a:r>
            <a:r>
              <a:rPr lang="en-US" sz="1200" dirty="0" err="1"/>
              <a:t>Kolaboratif</a:t>
            </a:r>
            <a:endParaRPr lang="en-US" sz="1200" dirty="0"/>
          </a:p>
        </p:txBody>
      </p:sp>
    </p:spTree>
    <p:extLst>
      <p:ext uri="{BB962C8B-B14F-4D97-AF65-F5344CB8AC3E}">
        <p14:creationId xmlns:p14="http://schemas.microsoft.com/office/powerpoint/2010/main" val="148741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9D64D7-E6DD-475E-B897-2E12B674F994}" type="datetimeFigureOut">
              <a:rPr lang="en-US" smtClean="0"/>
              <a:t>9/9/2024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E17E23-B289-46E1-922A-CF6925F6C654}" type="slidenum">
              <a:rPr lang="en-US" smtClean="0"/>
              <a:t>‹#›</a:t>
            </a:fld>
            <a:endParaRPr lang="en-US"/>
          </a:p>
        </p:txBody>
      </p:sp>
      <p:sp>
        <p:nvSpPr>
          <p:cNvPr id="8" name="TextBox 7"/>
          <p:cNvSpPr txBox="1"/>
          <p:nvPr userDrawn="1"/>
        </p:nvSpPr>
        <p:spPr>
          <a:xfrm>
            <a:off x="9824446" y="6440674"/>
            <a:ext cx="2264462"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Pembelajaran Daring </a:t>
            </a:r>
            <a:r>
              <a:rPr lang="en-US" sz="1200" dirty="0" err="1"/>
              <a:t>Kolaboratif</a:t>
            </a:r>
            <a:endParaRPr lang="en-US" sz="1200" dirty="0"/>
          </a:p>
        </p:txBody>
      </p:sp>
    </p:spTree>
    <p:extLst>
      <p:ext uri="{BB962C8B-B14F-4D97-AF65-F5344CB8AC3E}">
        <p14:creationId xmlns:p14="http://schemas.microsoft.com/office/powerpoint/2010/main" val="2353121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9D64D7-E6DD-475E-B897-2E12B674F994}" type="datetimeFigureOut">
              <a:rPr lang="en-US" smtClean="0"/>
              <a:t>9/9/2024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E17E23-B289-46E1-922A-CF6925F6C654}" type="slidenum">
              <a:rPr lang="en-US" smtClean="0"/>
              <a:t>‹#›</a:t>
            </a:fld>
            <a:endParaRPr lang="en-US"/>
          </a:p>
        </p:txBody>
      </p:sp>
      <p:sp>
        <p:nvSpPr>
          <p:cNvPr id="8" name="TextBox 7"/>
          <p:cNvSpPr txBox="1"/>
          <p:nvPr userDrawn="1"/>
        </p:nvSpPr>
        <p:spPr>
          <a:xfrm>
            <a:off x="9824446" y="6440674"/>
            <a:ext cx="2264462"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Pembelajaran Daring </a:t>
            </a:r>
            <a:r>
              <a:rPr lang="en-US" sz="1200" dirty="0" err="1"/>
              <a:t>Kolaboratif</a:t>
            </a:r>
            <a:endParaRPr lang="en-US" sz="1200" dirty="0"/>
          </a:p>
        </p:txBody>
      </p:sp>
    </p:spTree>
    <p:extLst>
      <p:ext uri="{BB962C8B-B14F-4D97-AF65-F5344CB8AC3E}">
        <p14:creationId xmlns:p14="http://schemas.microsoft.com/office/powerpoint/2010/main" val="2185197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pic>
        <p:nvPicPr>
          <p:cNvPr id="7" name="Picture 6"/>
          <p:cNvPicPr>
            <a:picLocks noChangeAspect="1"/>
          </p:cNvPicPr>
          <p:nvPr userDrawn="1"/>
        </p:nvPicPr>
        <p:blipFill>
          <a:blip r:embed="rId13" cstate="print">
            <a:lum bright="70000" contrast="-70000"/>
            <a:extLst>
              <a:ext uri="{28A0092B-C50C-407E-A947-70E740481C1C}">
                <a14:useLocalDpi xmlns:a14="http://schemas.microsoft.com/office/drawing/2010/main" val="0"/>
              </a:ext>
            </a:extLst>
          </a:blip>
          <a:stretch>
            <a:fillRect/>
          </a:stretch>
        </p:blipFill>
        <p:spPr>
          <a:xfrm flipH="1">
            <a:off x="146266" y="67235"/>
            <a:ext cx="1047657" cy="1102659"/>
          </a:xfrm>
          <a:prstGeom prst="rect">
            <a:avLst/>
          </a:prstGeom>
        </p:spPr>
      </p:pic>
      <p:pic>
        <p:nvPicPr>
          <p:cNvPr id="8" name="Picture 7"/>
          <p:cNvPicPr>
            <a:picLocks noChangeAspect="1"/>
          </p:cNvPicPr>
          <p:nvPr userDrawn="1"/>
        </p:nvPicPr>
        <p:blipFill>
          <a:blip r:embed="rId14" cstate="print">
            <a:lum bright="70000" contrast="-70000"/>
            <a:extLst>
              <a:ext uri="{28A0092B-C50C-407E-A947-70E740481C1C}">
                <a14:useLocalDpi xmlns:a14="http://schemas.microsoft.com/office/drawing/2010/main" val="0"/>
              </a:ext>
            </a:extLst>
          </a:blip>
          <a:stretch>
            <a:fillRect/>
          </a:stretch>
        </p:blipFill>
        <p:spPr>
          <a:xfrm>
            <a:off x="4710953" y="67235"/>
            <a:ext cx="1972236" cy="1035424"/>
          </a:xfrm>
          <a:prstGeom prst="rect">
            <a:avLst/>
          </a:prstGeom>
        </p:spPr>
      </p:pic>
      <p:pic>
        <p:nvPicPr>
          <p:cNvPr id="9" name="Picture 8"/>
          <p:cNvPicPr>
            <a:picLocks noChangeAspect="1"/>
          </p:cNvPicPr>
          <p:nvPr userDrawn="1"/>
        </p:nvPicPr>
        <p:blipFill rotWithShape="1">
          <a:blip r:embed="rId15">
            <a:lum bright="70000" contrast="-70000"/>
            <a:extLst>
              <a:ext uri="{28A0092B-C50C-407E-A947-70E740481C1C}">
                <a14:useLocalDpi xmlns:a14="http://schemas.microsoft.com/office/drawing/2010/main" val="0"/>
              </a:ext>
            </a:extLst>
          </a:blip>
          <a:srcRect l="14761" t="20208" r="13139" b="19227"/>
          <a:stretch/>
        </p:blipFill>
        <p:spPr>
          <a:xfrm>
            <a:off x="11037204" y="67235"/>
            <a:ext cx="1008530" cy="847165"/>
          </a:xfrm>
          <a:prstGeom prst="rect">
            <a:avLst/>
          </a:prstGeom>
        </p:spPr>
      </p:pic>
      <p:sp>
        <p:nvSpPr>
          <p:cNvPr id="10" name="Footer Placeholder 9"/>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Pembelajaran Daring </a:t>
            </a:r>
            <a:r>
              <a:rPr lang="en-US" dirty="0" err="1"/>
              <a:t>Kolaboratif</a:t>
            </a:r>
            <a:endParaRPr lang="en-US" dirty="0"/>
          </a:p>
          <a:p>
            <a:endParaRPr lang="en-US" dirty="0"/>
          </a:p>
        </p:txBody>
      </p:sp>
    </p:spTree>
    <p:extLst>
      <p:ext uri="{BB962C8B-B14F-4D97-AF65-F5344CB8AC3E}">
        <p14:creationId xmlns:p14="http://schemas.microsoft.com/office/powerpoint/2010/main" val="1325451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68749"/>
            <a:ext cx="9144000" cy="875899"/>
          </a:xfrm>
          <a:ln/>
        </p:spPr>
        <p:style>
          <a:lnRef idx="3">
            <a:schemeClr val="lt1"/>
          </a:lnRef>
          <a:fillRef idx="1">
            <a:schemeClr val="accent6"/>
          </a:fillRef>
          <a:effectRef idx="1">
            <a:schemeClr val="accent6"/>
          </a:effectRef>
          <a:fontRef idx="minor">
            <a:schemeClr val="lt1"/>
          </a:fontRef>
        </p:style>
        <p:txBody>
          <a:bodyPr>
            <a:normAutofit/>
          </a:bodyPr>
          <a:lstStyle/>
          <a:p>
            <a:r>
              <a:rPr lang="en-US" sz="4400" dirty="0">
                <a:latin typeface="Arial Black" panose="020B0A04020102020204" pitchFamily="34" charset="0"/>
              </a:rPr>
              <a:t>Management and Appraisal </a:t>
            </a:r>
          </a:p>
        </p:txBody>
      </p:sp>
      <p:pic>
        <p:nvPicPr>
          <p:cNvPr id="5" name="Picture 4">
            <a:extLst>
              <a:ext uri="{FF2B5EF4-FFF2-40B4-BE49-F238E27FC236}">
                <a16:creationId xmlns:a16="http://schemas.microsoft.com/office/drawing/2014/main" id="{3E7D25E4-7C9C-40DD-9A6D-5AA6F0AB0A55}"/>
              </a:ext>
            </a:extLst>
          </p:cNvPr>
          <p:cNvPicPr>
            <a:picLocks noChangeAspect="1"/>
          </p:cNvPicPr>
          <p:nvPr/>
        </p:nvPicPr>
        <p:blipFill rotWithShape="1">
          <a:blip r:embed="rId3"/>
          <a:srcRect l="23793" t="16551" r="27241" b="13258"/>
          <a:stretch/>
        </p:blipFill>
        <p:spPr>
          <a:xfrm>
            <a:off x="1524000" y="2044648"/>
            <a:ext cx="9144000" cy="4230027"/>
          </a:xfrm>
          <a:prstGeom prst="rect">
            <a:avLst/>
          </a:prstGeom>
        </p:spPr>
      </p:pic>
    </p:spTree>
    <p:extLst>
      <p:ext uri="{BB962C8B-B14F-4D97-AF65-F5344CB8AC3E}">
        <p14:creationId xmlns:p14="http://schemas.microsoft.com/office/powerpoint/2010/main" val="1903917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3BAAA1-498A-4DF9-9190-F0EB6BF0FAAD}"/>
              </a:ext>
            </a:extLst>
          </p:cNvPr>
          <p:cNvPicPr/>
          <p:nvPr/>
        </p:nvPicPr>
        <p:blipFill rotWithShape="1">
          <a:blip r:embed="rId3"/>
          <a:srcRect l="39219" t="31137" r="30644" b="24562"/>
          <a:stretch/>
        </p:blipFill>
        <p:spPr bwMode="auto">
          <a:xfrm>
            <a:off x="659524" y="1211318"/>
            <a:ext cx="4976648" cy="4351338"/>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81DB9D13-925B-411A-B003-026D18E2F6B5}"/>
              </a:ext>
            </a:extLst>
          </p:cNvPr>
          <p:cNvPicPr/>
          <p:nvPr/>
        </p:nvPicPr>
        <p:blipFill rotWithShape="1">
          <a:blip r:embed="rId4"/>
          <a:srcRect l="38888" t="43134" r="30534" b="22396"/>
          <a:stretch/>
        </p:blipFill>
        <p:spPr bwMode="auto">
          <a:xfrm>
            <a:off x="5636172" y="1067784"/>
            <a:ext cx="5896304" cy="44396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607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BC0E33-4C09-467E-836E-25E4F9A72739}"/>
              </a:ext>
            </a:extLst>
          </p:cNvPr>
          <p:cNvSpPr>
            <a:spLocks noGrp="1"/>
          </p:cNvSpPr>
          <p:nvPr>
            <p:ph idx="1"/>
          </p:nvPr>
        </p:nvSpPr>
        <p:spPr>
          <a:xfrm>
            <a:off x="638504" y="1436742"/>
            <a:ext cx="5016062" cy="1768913"/>
          </a:xfrm>
        </p:spPr>
        <p:txBody>
          <a:bodyPr/>
          <a:lstStyle/>
          <a:p>
            <a:r>
              <a:rPr lang="en-ID" dirty="0"/>
              <a:t> Forced Distribution Method</a:t>
            </a:r>
          </a:p>
          <a:p>
            <a:r>
              <a:rPr lang="en-ID" dirty="0"/>
              <a:t>Critical Incident Method</a:t>
            </a:r>
          </a:p>
          <a:p>
            <a:r>
              <a:rPr lang="en-ID" dirty="0"/>
              <a:t> Narrative Forms </a:t>
            </a:r>
          </a:p>
        </p:txBody>
      </p:sp>
      <p:pic>
        <p:nvPicPr>
          <p:cNvPr id="4" name="Picture 3">
            <a:extLst>
              <a:ext uri="{FF2B5EF4-FFF2-40B4-BE49-F238E27FC236}">
                <a16:creationId xmlns:a16="http://schemas.microsoft.com/office/drawing/2014/main" id="{28F2C605-3312-4B19-8801-1154D91B2B19}"/>
              </a:ext>
            </a:extLst>
          </p:cNvPr>
          <p:cNvPicPr>
            <a:picLocks noChangeAspect="1"/>
          </p:cNvPicPr>
          <p:nvPr/>
        </p:nvPicPr>
        <p:blipFill>
          <a:blip r:embed="rId3"/>
          <a:stretch>
            <a:fillRect/>
          </a:stretch>
        </p:blipFill>
        <p:spPr>
          <a:xfrm>
            <a:off x="5360278" y="1163575"/>
            <a:ext cx="6067094" cy="4646566"/>
          </a:xfrm>
          <a:prstGeom prst="rect">
            <a:avLst/>
          </a:prstGeom>
        </p:spPr>
      </p:pic>
    </p:spTree>
    <p:extLst>
      <p:ext uri="{BB962C8B-B14F-4D97-AF65-F5344CB8AC3E}">
        <p14:creationId xmlns:p14="http://schemas.microsoft.com/office/powerpoint/2010/main" val="468244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8F9C3D-465E-4E77-9751-A1A6B40FCEF1}"/>
              </a:ext>
            </a:extLst>
          </p:cNvPr>
          <p:cNvSpPr>
            <a:spLocks noGrp="1"/>
          </p:cNvSpPr>
          <p:nvPr>
            <p:ph idx="1"/>
          </p:nvPr>
        </p:nvSpPr>
        <p:spPr>
          <a:xfrm>
            <a:off x="659524" y="1510314"/>
            <a:ext cx="6708228" cy="4351338"/>
          </a:xfrm>
        </p:spPr>
        <p:txBody>
          <a:bodyPr/>
          <a:lstStyle/>
          <a:p>
            <a:r>
              <a:rPr lang="en-ID" dirty="0" err="1"/>
              <a:t>Behaviorally</a:t>
            </a:r>
            <a:r>
              <a:rPr lang="en-ID" dirty="0"/>
              <a:t> Anchored Rating Scales (BARS)</a:t>
            </a:r>
          </a:p>
          <a:p>
            <a:pPr marL="0" indent="0">
              <a:buNone/>
            </a:pPr>
            <a:r>
              <a:rPr lang="en-US" dirty="0"/>
              <a:t>Developing a BARS typically involves five steps:</a:t>
            </a:r>
          </a:p>
          <a:p>
            <a:pPr marL="514350" indent="-514350">
              <a:buAutoNum type="arabicPeriod"/>
            </a:pPr>
            <a:r>
              <a:rPr lang="en-ID" dirty="0"/>
              <a:t>Write critical incidents.</a:t>
            </a:r>
          </a:p>
          <a:p>
            <a:pPr marL="514350" indent="-514350">
              <a:buAutoNum type="arabicPeriod"/>
            </a:pPr>
            <a:r>
              <a:rPr lang="en-ID" dirty="0"/>
              <a:t>Develop performance dimensions.</a:t>
            </a:r>
          </a:p>
          <a:p>
            <a:pPr marL="514350" indent="-514350">
              <a:buAutoNum type="arabicPeriod"/>
            </a:pPr>
            <a:r>
              <a:rPr lang="en-ID" dirty="0"/>
              <a:t>Reallocate incidents</a:t>
            </a:r>
          </a:p>
          <a:p>
            <a:pPr marL="514350" indent="-514350">
              <a:buAutoNum type="arabicPeriod"/>
            </a:pPr>
            <a:r>
              <a:rPr lang="en-ID" dirty="0"/>
              <a:t>Scale the incidents.</a:t>
            </a:r>
          </a:p>
          <a:p>
            <a:pPr marL="514350" indent="-514350">
              <a:buAutoNum type="arabicPeriod"/>
            </a:pPr>
            <a:r>
              <a:rPr lang="en-ID" dirty="0"/>
              <a:t>Develop a final instrument.</a:t>
            </a:r>
          </a:p>
        </p:txBody>
      </p:sp>
      <p:pic>
        <p:nvPicPr>
          <p:cNvPr id="4" name="Picture 3">
            <a:extLst>
              <a:ext uri="{FF2B5EF4-FFF2-40B4-BE49-F238E27FC236}">
                <a16:creationId xmlns:a16="http://schemas.microsoft.com/office/drawing/2014/main" id="{24D3C566-8F7C-4BE7-B1F4-B7A84B2E8C52}"/>
              </a:ext>
            </a:extLst>
          </p:cNvPr>
          <p:cNvPicPr/>
          <p:nvPr/>
        </p:nvPicPr>
        <p:blipFill rotWithShape="1">
          <a:blip r:embed="rId3"/>
          <a:srcRect l="39552" t="18712" r="30534" b="9790"/>
          <a:stretch/>
        </p:blipFill>
        <p:spPr bwMode="auto">
          <a:xfrm>
            <a:off x="7367751" y="1597517"/>
            <a:ext cx="4719145" cy="45930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7180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49C7A8-AA7E-4FCA-847D-D29B221D4F58}"/>
              </a:ext>
            </a:extLst>
          </p:cNvPr>
          <p:cNvSpPr>
            <a:spLocks noGrp="1"/>
          </p:cNvSpPr>
          <p:nvPr>
            <p:ph idx="1"/>
          </p:nvPr>
        </p:nvSpPr>
        <p:spPr>
          <a:xfrm>
            <a:off x="618796" y="1392934"/>
            <a:ext cx="7085287" cy="4905731"/>
          </a:xfrm>
        </p:spPr>
        <p:txBody>
          <a:bodyPr>
            <a:normAutofit lnSpcReduction="10000"/>
          </a:bodyPr>
          <a:lstStyle/>
          <a:p>
            <a:r>
              <a:rPr lang="en-ID" dirty="0"/>
              <a:t>Management by Objectives (MBO)</a:t>
            </a:r>
          </a:p>
          <a:p>
            <a:pPr marL="0" indent="0">
              <a:buNone/>
            </a:pPr>
            <a:r>
              <a:rPr lang="en-ID" dirty="0"/>
              <a:t>The steps are</a:t>
            </a:r>
          </a:p>
          <a:p>
            <a:pPr marL="514350" indent="-514350">
              <a:buAutoNum type="arabicPeriod"/>
            </a:pPr>
            <a:r>
              <a:rPr lang="en-US" dirty="0"/>
              <a:t>Set the organization’s goals</a:t>
            </a:r>
          </a:p>
          <a:p>
            <a:pPr marL="514350" indent="-514350">
              <a:buAutoNum type="arabicPeriod"/>
            </a:pPr>
            <a:r>
              <a:rPr lang="en-ID" dirty="0"/>
              <a:t>Set departmental goals.</a:t>
            </a:r>
          </a:p>
          <a:p>
            <a:pPr marL="514350" indent="-514350">
              <a:buAutoNum type="arabicPeriod"/>
            </a:pPr>
            <a:r>
              <a:rPr lang="en-ID" dirty="0"/>
              <a:t>Discuss departmental goals</a:t>
            </a:r>
          </a:p>
          <a:p>
            <a:pPr marL="514350" indent="-514350">
              <a:buAutoNum type="arabicPeriod"/>
            </a:pPr>
            <a:r>
              <a:rPr lang="en-US" dirty="0"/>
              <a:t>Define expected results (set individual goals)</a:t>
            </a:r>
          </a:p>
          <a:p>
            <a:pPr marL="514350" indent="-514350">
              <a:buAutoNum type="arabicPeriod"/>
            </a:pPr>
            <a:r>
              <a:rPr lang="en-ID" dirty="0"/>
              <a:t>Conduct performance reviews</a:t>
            </a:r>
          </a:p>
          <a:p>
            <a:pPr marL="514350" indent="-514350">
              <a:buAutoNum type="arabicPeriod"/>
            </a:pPr>
            <a:r>
              <a:rPr lang="en-ID" dirty="0"/>
              <a:t>Provide feedback</a:t>
            </a:r>
          </a:p>
          <a:p>
            <a:r>
              <a:rPr lang="en-ID" dirty="0"/>
              <a:t>Electronic performance monitoring (EPM)</a:t>
            </a:r>
          </a:p>
        </p:txBody>
      </p:sp>
      <p:pic>
        <p:nvPicPr>
          <p:cNvPr id="2" name="Picture 1">
            <a:extLst>
              <a:ext uri="{FF2B5EF4-FFF2-40B4-BE49-F238E27FC236}">
                <a16:creationId xmlns:a16="http://schemas.microsoft.com/office/drawing/2014/main" id="{329E7C34-363F-4132-8DA6-0DB1191B808F}"/>
              </a:ext>
            </a:extLst>
          </p:cNvPr>
          <p:cNvPicPr>
            <a:picLocks noChangeAspect="1"/>
          </p:cNvPicPr>
          <p:nvPr/>
        </p:nvPicPr>
        <p:blipFill rotWithShape="1">
          <a:blip r:embed="rId3"/>
          <a:srcRect t="14237"/>
          <a:stretch/>
        </p:blipFill>
        <p:spPr>
          <a:xfrm>
            <a:off x="7220608" y="1860331"/>
            <a:ext cx="4971392" cy="3413235"/>
          </a:xfrm>
          <a:prstGeom prst="rect">
            <a:avLst/>
          </a:prstGeom>
        </p:spPr>
      </p:pic>
    </p:spTree>
    <p:extLst>
      <p:ext uri="{BB962C8B-B14F-4D97-AF65-F5344CB8AC3E}">
        <p14:creationId xmlns:p14="http://schemas.microsoft.com/office/powerpoint/2010/main" val="519969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840BA-FF57-495B-A446-9CE6832BCEAB}"/>
              </a:ext>
            </a:extLst>
          </p:cNvPr>
          <p:cNvSpPr>
            <a:spLocks noGrp="1"/>
          </p:cNvSpPr>
          <p:nvPr>
            <p:ph type="title"/>
          </p:nvPr>
        </p:nvSpPr>
        <p:spPr>
          <a:xfrm>
            <a:off x="627994" y="920477"/>
            <a:ext cx="8295289" cy="1097510"/>
          </a:xfrm>
        </p:spPr>
        <p:txBody>
          <a:bodyPr>
            <a:normAutofit/>
          </a:bodyPr>
          <a:lstStyle/>
          <a:p>
            <a:pPr algn="ctr"/>
            <a:r>
              <a:rPr lang="en-US" sz="2800" dirty="0">
                <a:latin typeface="Arial Black" panose="020B0A04020102020204" pitchFamily="34" charset="0"/>
              </a:rPr>
              <a:t>Dealing with Rater Error Appraisal Problems </a:t>
            </a:r>
            <a:endParaRPr lang="en-ID" sz="28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0D1F74D8-0E07-4D94-8F26-5923C35797F8}"/>
              </a:ext>
            </a:extLst>
          </p:cNvPr>
          <p:cNvSpPr>
            <a:spLocks noGrp="1"/>
          </p:cNvSpPr>
          <p:nvPr>
            <p:ph idx="1"/>
          </p:nvPr>
        </p:nvSpPr>
        <p:spPr>
          <a:xfrm>
            <a:off x="627995" y="1909708"/>
            <a:ext cx="8148144" cy="4351338"/>
          </a:xfrm>
        </p:spPr>
        <p:txBody>
          <a:bodyPr>
            <a:normAutofit fontScale="92500" lnSpcReduction="20000"/>
          </a:bodyPr>
          <a:lstStyle/>
          <a:p>
            <a:pPr marL="0" indent="0" algn="just">
              <a:buNone/>
            </a:pPr>
            <a:r>
              <a:rPr lang="en-US" dirty="0"/>
              <a:t>In a perfect world, all employers would use performance appraisal systems with clear goals, fair appraisals, swift feedback, and useful coaching. Alas, that is rarely the case.</a:t>
            </a:r>
          </a:p>
          <a:p>
            <a:pPr marL="0" indent="0" algn="just">
              <a:buNone/>
            </a:pPr>
            <a:r>
              <a:rPr lang="en-US" dirty="0"/>
              <a:t>These are systematic errors in judgment that occur when people evaluate each other:</a:t>
            </a:r>
          </a:p>
          <a:p>
            <a:pPr algn="just">
              <a:buFont typeface="Wingdings" panose="05000000000000000000" pitchFamily="2" charset="2"/>
              <a:buChar char="v"/>
            </a:pPr>
            <a:r>
              <a:rPr lang="en-ID" b="1" i="1" dirty="0"/>
              <a:t>UNCLEAR STANDARDS</a:t>
            </a:r>
          </a:p>
          <a:p>
            <a:pPr algn="just">
              <a:buFont typeface="Wingdings" panose="05000000000000000000" pitchFamily="2" charset="2"/>
              <a:buChar char="v"/>
            </a:pPr>
            <a:r>
              <a:rPr lang="en-ID" b="1" i="1" dirty="0"/>
              <a:t>HALO EFFECT</a:t>
            </a:r>
          </a:p>
          <a:p>
            <a:pPr algn="just">
              <a:buFont typeface="Wingdings" panose="05000000000000000000" pitchFamily="2" charset="2"/>
              <a:buChar char="v"/>
            </a:pPr>
            <a:r>
              <a:rPr lang="en-ID" b="1" i="1" dirty="0"/>
              <a:t>CENTRAL TENDENCY </a:t>
            </a:r>
          </a:p>
          <a:p>
            <a:pPr algn="just">
              <a:buFont typeface="Wingdings" panose="05000000000000000000" pitchFamily="2" charset="2"/>
              <a:buChar char="v"/>
            </a:pPr>
            <a:r>
              <a:rPr lang="en-ID" b="1" i="1" dirty="0"/>
              <a:t>LENIENCY OR STRICTNESS</a:t>
            </a:r>
          </a:p>
          <a:p>
            <a:pPr algn="just">
              <a:buFont typeface="Wingdings" panose="05000000000000000000" pitchFamily="2" charset="2"/>
              <a:buChar char="v"/>
            </a:pPr>
            <a:r>
              <a:rPr lang="en-ID" b="1" i="1" dirty="0"/>
              <a:t>RECENCY EFFECTS </a:t>
            </a:r>
          </a:p>
          <a:p>
            <a:pPr algn="just">
              <a:buFont typeface="Wingdings" panose="05000000000000000000" pitchFamily="2" charset="2"/>
              <a:buChar char="v"/>
            </a:pPr>
            <a:r>
              <a:rPr lang="en-ID" b="1" i="1" dirty="0"/>
              <a:t>BIAS</a:t>
            </a:r>
          </a:p>
          <a:p>
            <a:pPr marL="0" indent="0" algn="just">
              <a:buNone/>
            </a:pPr>
            <a:endParaRPr lang="en-US" dirty="0"/>
          </a:p>
          <a:p>
            <a:pPr marL="0" indent="0" algn="just">
              <a:buNone/>
            </a:pPr>
            <a:endParaRPr lang="en-ID" dirty="0"/>
          </a:p>
        </p:txBody>
      </p:sp>
      <p:pic>
        <p:nvPicPr>
          <p:cNvPr id="5" name="Picture 4">
            <a:extLst>
              <a:ext uri="{FF2B5EF4-FFF2-40B4-BE49-F238E27FC236}">
                <a16:creationId xmlns:a16="http://schemas.microsoft.com/office/drawing/2014/main" id="{B8A95612-D53D-41B4-B34D-BFF8605C300C}"/>
              </a:ext>
            </a:extLst>
          </p:cNvPr>
          <p:cNvPicPr>
            <a:picLocks noChangeAspect="1"/>
          </p:cNvPicPr>
          <p:nvPr/>
        </p:nvPicPr>
        <p:blipFill rotWithShape="1">
          <a:blip r:embed="rId3"/>
          <a:srcRect l="34741" t="34177" r="29052" b="23064"/>
          <a:stretch/>
        </p:blipFill>
        <p:spPr>
          <a:xfrm>
            <a:off x="7041931" y="3429001"/>
            <a:ext cx="4522074" cy="3024352"/>
          </a:xfrm>
          <a:prstGeom prst="rect">
            <a:avLst/>
          </a:prstGeom>
        </p:spPr>
      </p:pic>
    </p:spTree>
    <p:extLst>
      <p:ext uri="{BB962C8B-B14F-4D97-AF65-F5344CB8AC3E}">
        <p14:creationId xmlns:p14="http://schemas.microsoft.com/office/powerpoint/2010/main" val="2681103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DC0E-6F3C-464A-B2CC-CE4073D25161}"/>
              </a:ext>
            </a:extLst>
          </p:cNvPr>
          <p:cNvSpPr>
            <a:spLocks noGrp="1"/>
          </p:cNvSpPr>
          <p:nvPr>
            <p:ph type="title"/>
          </p:nvPr>
        </p:nvSpPr>
        <p:spPr>
          <a:xfrm>
            <a:off x="712076" y="1040524"/>
            <a:ext cx="10515600" cy="672662"/>
          </a:xfrm>
        </p:spPr>
        <p:txBody>
          <a:bodyPr>
            <a:normAutofit/>
          </a:bodyPr>
          <a:lstStyle/>
          <a:p>
            <a:pPr algn="ctr"/>
            <a:r>
              <a:rPr lang="en-US" sz="3200" dirty="0">
                <a:latin typeface="Arial Black" panose="020B0A04020102020204" pitchFamily="34" charset="0"/>
              </a:rPr>
              <a:t>Managing the Appraisal Interview </a:t>
            </a:r>
            <a:endParaRPr lang="en-ID" sz="32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BD2CE7B0-1C1D-45E4-B2E7-6A726AAF906A}"/>
              </a:ext>
            </a:extLst>
          </p:cNvPr>
          <p:cNvSpPr>
            <a:spLocks noGrp="1"/>
          </p:cNvSpPr>
          <p:nvPr>
            <p:ph idx="1"/>
          </p:nvPr>
        </p:nvSpPr>
        <p:spPr>
          <a:xfrm>
            <a:off x="712076" y="1713186"/>
            <a:ext cx="10515600" cy="4550980"/>
          </a:xfrm>
        </p:spPr>
        <p:txBody>
          <a:bodyPr>
            <a:normAutofit fontScale="92500" lnSpcReduction="10000"/>
          </a:bodyPr>
          <a:lstStyle/>
          <a:p>
            <a:pPr marL="0" indent="0" algn="just">
              <a:buNone/>
            </a:pPr>
            <a:r>
              <a:rPr lang="en-US" dirty="0"/>
              <a:t>Periodic appraisals typically culminate in an appraisal interview.</a:t>
            </a:r>
          </a:p>
          <a:p>
            <a:pPr marL="0" indent="0" algn="just">
              <a:buNone/>
            </a:pPr>
            <a:r>
              <a:rPr lang="en-ID" b="1" dirty="0"/>
              <a:t>Appraisal Interview</a:t>
            </a:r>
            <a:r>
              <a:rPr lang="en-ID" dirty="0"/>
              <a:t>”</a:t>
            </a:r>
            <a:r>
              <a:rPr lang="en-US" dirty="0"/>
              <a:t> An interview in which the supervisor and subordinate review the appraisal and make plans to remedy </a:t>
            </a:r>
            <a:r>
              <a:rPr lang="en-US" dirty="0" err="1"/>
              <a:t>deficiecies</a:t>
            </a:r>
            <a:r>
              <a:rPr lang="en-US" dirty="0"/>
              <a:t> and reinforce strengths”</a:t>
            </a:r>
          </a:p>
          <a:p>
            <a:pPr marL="0" indent="0" algn="just">
              <a:buNone/>
            </a:pPr>
            <a:r>
              <a:rPr lang="en-US" dirty="0"/>
              <a:t>Supervisors face four types of appraisal situations, each with its unique objectives:</a:t>
            </a:r>
          </a:p>
          <a:p>
            <a:pPr marL="514350" indent="-514350" algn="just">
              <a:buFont typeface="+mj-lt"/>
              <a:buAutoNum type="arabicPeriod"/>
            </a:pPr>
            <a:r>
              <a:rPr lang="en-US" dirty="0"/>
              <a:t>Satisfactory—Promotable is the easiest interview</a:t>
            </a:r>
          </a:p>
          <a:p>
            <a:pPr marL="514350" indent="-514350" algn="just">
              <a:buFont typeface="+mj-lt"/>
              <a:buAutoNum type="arabicPeriod"/>
            </a:pPr>
            <a:r>
              <a:rPr lang="en-ID" dirty="0"/>
              <a:t>Satisfactory—Not promotable</a:t>
            </a:r>
          </a:p>
          <a:p>
            <a:pPr marL="514350" indent="-514350" algn="just">
              <a:buFont typeface="+mj-lt"/>
              <a:buAutoNum type="arabicPeriod"/>
            </a:pPr>
            <a:r>
              <a:rPr lang="en-US" dirty="0"/>
              <a:t>When the person’s performance is unsatisfactory but correctable</a:t>
            </a:r>
          </a:p>
          <a:p>
            <a:pPr marL="514350" indent="-514350" algn="just">
              <a:buFont typeface="+mj-lt"/>
              <a:buAutoNum type="arabicPeriod"/>
            </a:pPr>
            <a:r>
              <a:rPr lang="en-US" dirty="0"/>
              <a:t>Finally, the interview where the employee is unsatisfactory and the situation is uncorrectable may be particularly tense.</a:t>
            </a:r>
            <a:endParaRPr lang="en-ID" dirty="0"/>
          </a:p>
        </p:txBody>
      </p:sp>
    </p:spTree>
    <p:extLst>
      <p:ext uri="{BB962C8B-B14F-4D97-AF65-F5344CB8AC3E}">
        <p14:creationId xmlns:p14="http://schemas.microsoft.com/office/powerpoint/2010/main" val="2478170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35E26-378C-495E-8824-63DDF02AF2F8}"/>
              </a:ext>
            </a:extLst>
          </p:cNvPr>
          <p:cNvSpPr>
            <a:spLocks noGrp="1"/>
          </p:cNvSpPr>
          <p:nvPr>
            <p:ph type="title"/>
          </p:nvPr>
        </p:nvSpPr>
        <p:spPr>
          <a:xfrm>
            <a:off x="838201" y="971056"/>
            <a:ext cx="7265276" cy="1170481"/>
          </a:xfrm>
        </p:spPr>
        <p:txBody>
          <a:bodyPr>
            <a:normAutofit/>
          </a:bodyPr>
          <a:lstStyle/>
          <a:p>
            <a:pPr algn="ctr"/>
            <a:r>
              <a:rPr lang="en-US" sz="3200" dirty="0">
                <a:latin typeface="Arial Black" panose="020B0A04020102020204" pitchFamily="34" charset="0"/>
              </a:rPr>
              <a:t>How to Conduct the Appraisal Interview </a:t>
            </a:r>
            <a:endParaRPr lang="en-ID" sz="32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675B477A-DFEF-4CE9-92CA-96A606B655D9}"/>
              </a:ext>
            </a:extLst>
          </p:cNvPr>
          <p:cNvSpPr>
            <a:spLocks noGrp="1"/>
          </p:cNvSpPr>
          <p:nvPr>
            <p:ph idx="1"/>
          </p:nvPr>
        </p:nvSpPr>
        <p:spPr>
          <a:xfrm>
            <a:off x="838200" y="2141537"/>
            <a:ext cx="6413939" cy="3859870"/>
          </a:xfrm>
        </p:spPr>
        <p:txBody>
          <a:bodyPr/>
          <a:lstStyle/>
          <a:p>
            <a:pPr marL="0" indent="0">
              <a:buNone/>
            </a:pPr>
            <a:r>
              <a:rPr lang="en-US" dirty="0"/>
              <a:t>Useful guidelines include the following:</a:t>
            </a:r>
          </a:p>
          <a:p>
            <a:pPr marL="514350" indent="-514350">
              <a:buFont typeface="+mj-lt"/>
              <a:buAutoNum type="arabicPeriod"/>
            </a:pPr>
            <a:r>
              <a:rPr lang="en-US" dirty="0"/>
              <a:t>Talk in terms of objective work data.</a:t>
            </a:r>
          </a:p>
          <a:p>
            <a:pPr marL="514350" indent="-514350">
              <a:buFont typeface="+mj-lt"/>
              <a:buAutoNum type="arabicPeriod"/>
            </a:pPr>
            <a:r>
              <a:rPr lang="en-ID" dirty="0"/>
              <a:t>Don’t get personal</a:t>
            </a:r>
          </a:p>
          <a:p>
            <a:pPr marL="514350" indent="-514350">
              <a:buFont typeface="+mj-lt"/>
              <a:buAutoNum type="arabicPeriod"/>
            </a:pPr>
            <a:r>
              <a:rPr lang="en-US" dirty="0"/>
              <a:t>Encourage the person to talk</a:t>
            </a:r>
          </a:p>
          <a:p>
            <a:pPr marL="514350" indent="-514350">
              <a:buFont typeface="+mj-lt"/>
              <a:buAutoNum type="arabicPeriod"/>
            </a:pPr>
            <a:r>
              <a:rPr lang="en-ID" dirty="0"/>
              <a:t>Get agreement. </a:t>
            </a:r>
          </a:p>
        </p:txBody>
      </p:sp>
      <p:pic>
        <p:nvPicPr>
          <p:cNvPr id="4" name="Picture 3">
            <a:extLst>
              <a:ext uri="{FF2B5EF4-FFF2-40B4-BE49-F238E27FC236}">
                <a16:creationId xmlns:a16="http://schemas.microsoft.com/office/drawing/2014/main" id="{D27C7B80-4B63-4ABB-8428-D45203D280F0}"/>
              </a:ext>
            </a:extLst>
          </p:cNvPr>
          <p:cNvPicPr>
            <a:picLocks noChangeAspect="1"/>
          </p:cNvPicPr>
          <p:nvPr/>
        </p:nvPicPr>
        <p:blipFill>
          <a:blip r:embed="rId3"/>
          <a:stretch>
            <a:fillRect/>
          </a:stretch>
        </p:blipFill>
        <p:spPr>
          <a:xfrm>
            <a:off x="7252139" y="2191901"/>
            <a:ext cx="4939861" cy="3695043"/>
          </a:xfrm>
          <a:prstGeom prst="rect">
            <a:avLst/>
          </a:prstGeom>
        </p:spPr>
      </p:pic>
    </p:spTree>
    <p:extLst>
      <p:ext uri="{BB962C8B-B14F-4D97-AF65-F5344CB8AC3E}">
        <p14:creationId xmlns:p14="http://schemas.microsoft.com/office/powerpoint/2010/main" val="1322798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3E7A9-4B33-4E49-9811-210E47C4066B}"/>
              </a:ext>
            </a:extLst>
          </p:cNvPr>
          <p:cNvSpPr>
            <a:spLocks noGrp="1"/>
          </p:cNvSpPr>
          <p:nvPr>
            <p:ph type="title"/>
          </p:nvPr>
        </p:nvSpPr>
        <p:spPr>
          <a:xfrm>
            <a:off x="743607" y="882869"/>
            <a:ext cx="10515600" cy="851338"/>
          </a:xfrm>
        </p:spPr>
        <p:txBody>
          <a:bodyPr>
            <a:normAutofit/>
          </a:bodyPr>
          <a:lstStyle/>
          <a:p>
            <a:pPr algn="ctr"/>
            <a:r>
              <a:rPr lang="en-US" sz="2800" dirty="0">
                <a:latin typeface="Arial Black" panose="020B0A04020102020204" pitchFamily="34" charset="0"/>
              </a:rPr>
              <a:t>Employee Engagement Guide for Managers</a:t>
            </a:r>
            <a:endParaRPr lang="en-ID" sz="28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0CF1E524-A0DE-42FA-B4B1-048A0E919560}"/>
              </a:ext>
            </a:extLst>
          </p:cNvPr>
          <p:cNvSpPr>
            <a:spLocks noGrp="1"/>
          </p:cNvSpPr>
          <p:nvPr>
            <p:ph idx="1"/>
          </p:nvPr>
        </p:nvSpPr>
        <p:spPr>
          <a:xfrm>
            <a:off x="743607" y="1828801"/>
            <a:ext cx="10515600" cy="4664074"/>
          </a:xfrm>
        </p:spPr>
        <p:txBody>
          <a:bodyPr>
            <a:normAutofit fontScale="77500" lnSpcReduction="20000"/>
          </a:bodyPr>
          <a:lstStyle/>
          <a:p>
            <a:pPr marL="0" indent="0" algn="just">
              <a:buNone/>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Use the Appraisal Interview to Build Engagement </a:t>
            </a:r>
          </a:p>
          <a:p>
            <a:pPr marL="0" indent="0" algn="just">
              <a:buNone/>
            </a:pPr>
            <a:r>
              <a:rPr lang="en-US" dirty="0"/>
              <a:t>Managers can use the appraisal interview to improve their employees’ engagement. Here are relevant findings and implications.</a:t>
            </a:r>
          </a:p>
          <a:p>
            <a:pPr marL="514350" indent="-514350" algn="just">
              <a:buFont typeface="+mj-lt"/>
              <a:buAutoNum type="arabicPeriod"/>
            </a:pPr>
            <a:r>
              <a:rPr lang="en-US" dirty="0"/>
              <a:t>Employees who understand how they and their departments contribute to the company’s success are more engaged</a:t>
            </a:r>
          </a:p>
          <a:p>
            <a:pPr marL="514350" indent="-514350" algn="just">
              <a:buFont typeface="+mj-lt"/>
              <a:buAutoNum type="arabicPeriod"/>
            </a:pPr>
            <a:r>
              <a:rPr lang="en-ID" dirty="0"/>
              <a:t>Psychological meaningfulness</a:t>
            </a:r>
          </a:p>
          <a:p>
            <a:pPr marL="514350" indent="-514350" algn="just">
              <a:buFont typeface="+mj-lt"/>
              <a:buAutoNum type="arabicPeriod"/>
            </a:pPr>
            <a:r>
              <a:rPr lang="en-ID" dirty="0"/>
              <a:t>Psychological safety</a:t>
            </a:r>
          </a:p>
          <a:p>
            <a:pPr marL="514350" indent="-514350" algn="just">
              <a:buFont typeface="+mj-lt"/>
              <a:buAutoNum type="arabicPeriod"/>
            </a:pPr>
            <a:r>
              <a:rPr lang="en-ID" dirty="0"/>
              <a:t>Efficacy drives engagement</a:t>
            </a:r>
          </a:p>
          <a:p>
            <a:pPr marL="514350" indent="-514350" algn="just">
              <a:buFont typeface="+mj-lt"/>
              <a:buAutoNum type="arabicPeriod"/>
            </a:pPr>
            <a:r>
              <a:rPr lang="en-US" dirty="0"/>
              <a:t>Managers should be candid and honest</a:t>
            </a:r>
          </a:p>
          <a:p>
            <a:pPr marL="514350" indent="-514350" algn="just">
              <a:buFont typeface="+mj-lt"/>
              <a:buAutoNum type="arabicPeriod"/>
            </a:pPr>
            <a:r>
              <a:rPr lang="en-ID" dirty="0"/>
              <a:t>Involvement in decision making</a:t>
            </a:r>
          </a:p>
          <a:p>
            <a:pPr marL="514350" indent="-514350" algn="just">
              <a:buFont typeface="+mj-lt"/>
              <a:buAutoNum type="arabicPeriod"/>
            </a:pPr>
            <a:r>
              <a:rPr lang="en-US" dirty="0"/>
              <a:t>Engagement rises when employees have an opportunity to improve their careers</a:t>
            </a:r>
          </a:p>
          <a:p>
            <a:pPr marL="514350" indent="-514350" algn="just">
              <a:buFont typeface="+mj-lt"/>
              <a:buAutoNum type="arabicPeriod"/>
            </a:pPr>
            <a:r>
              <a:rPr lang="en-US" dirty="0"/>
              <a:t>Research shows “a significant positive association </a:t>
            </a:r>
            <a:endParaRPr lang="en-ID" b="1" dirty="0"/>
          </a:p>
        </p:txBody>
      </p:sp>
    </p:spTree>
    <p:extLst>
      <p:ext uri="{BB962C8B-B14F-4D97-AF65-F5344CB8AC3E}">
        <p14:creationId xmlns:p14="http://schemas.microsoft.com/office/powerpoint/2010/main" val="619063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8E0AE-FC24-40DE-B404-89AF3142CF60}"/>
              </a:ext>
            </a:extLst>
          </p:cNvPr>
          <p:cNvSpPr>
            <a:spLocks noGrp="1"/>
          </p:cNvSpPr>
          <p:nvPr>
            <p:ph type="title"/>
          </p:nvPr>
        </p:nvSpPr>
        <p:spPr>
          <a:xfrm>
            <a:off x="911772" y="840828"/>
            <a:ext cx="7843345" cy="767255"/>
          </a:xfrm>
        </p:spPr>
        <p:txBody>
          <a:bodyPr>
            <a:normAutofit/>
          </a:bodyPr>
          <a:lstStyle/>
          <a:p>
            <a:pPr algn="ctr"/>
            <a:r>
              <a:rPr lang="en-ID" sz="3200" dirty="0">
                <a:latin typeface="Arial Black" panose="020B0A04020102020204" pitchFamily="34" charset="0"/>
              </a:rPr>
              <a:t>Performance Management </a:t>
            </a:r>
          </a:p>
        </p:txBody>
      </p:sp>
      <p:sp>
        <p:nvSpPr>
          <p:cNvPr id="3" name="Content Placeholder 2">
            <a:extLst>
              <a:ext uri="{FF2B5EF4-FFF2-40B4-BE49-F238E27FC236}">
                <a16:creationId xmlns:a16="http://schemas.microsoft.com/office/drawing/2014/main" id="{E8039291-CD81-4422-96EB-C100E18CA389}"/>
              </a:ext>
            </a:extLst>
          </p:cNvPr>
          <p:cNvSpPr>
            <a:spLocks noGrp="1"/>
          </p:cNvSpPr>
          <p:nvPr>
            <p:ph idx="1"/>
          </p:nvPr>
        </p:nvSpPr>
        <p:spPr>
          <a:xfrm>
            <a:off x="659525" y="1825625"/>
            <a:ext cx="7769772" cy="4351338"/>
          </a:xfrm>
        </p:spPr>
        <p:txBody>
          <a:bodyPr>
            <a:normAutofit lnSpcReduction="10000"/>
          </a:bodyPr>
          <a:lstStyle/>
          <a:p>
            <a:pPr marL="0" indent="0" algn="just">
              <a:buNone/>
            </a:pPr>
            <a:r>
              <a:rPr lang="en-US" b="1" dirty="0"/>
              <a:t>Total Quality Management and Performance Appraisal</a:t>
            </a:r>
          </a:p>
          <a:p>
            <a:pPr marL="0" indent="0" algn="just">
              <a:buNone/>
            </a:pPr>
            <a:r>
              <a:rPr lang="en-US" sz="2400" dirty="0"/>
              <a:t>Total quality management (TQM) programs are </a:t>
            </a:r>
            <a:r>
              <a:rPr lang="en-US" sz="2400" dirty="0" err="1"/>
              <a:t>organizationwide</a:t>
            </a:r>
            <a:r>
              <a:rPr lang="en-US" sz="2400" dirty="0"/>
              <a:t> pro grams that integrate all functions and processes of the business such that all aspects of the business including design, planning, production, distribution, and field service are aimed at maximizing customer satisfaction through continuous improvements</a:t>
            </a:r>
          </a:p>
          <a:p>
            <a:pPr marL="0" indent="0" algn="just">
              <a:buNone/>
            </a:pPr>
            <a:r>
              <a:rPr lang="en-US" sz="2400" dirty="0"/>
              <a:t>Basically, TQM advocates argue that the organization is a system of interrelated parts, and that employees’ performance is more a function of things like training, communication, tools, and supervision than of their motivation.</a:t>
            </a:r>
            <a:endParaRPr lang="en-ID" sz="2400" dirty="0"/>
          </a:p>
        </p:txBody>
      </p:sp>
      <p:pic>
        <p:nvPicPr>
          <p:cNvPr id="4" name="Picture 3">
            <a:extLst>
              <a:ext uri="{FF2B5EF4-FFF2-40B4-BE49-F238E27FC236}">
                <a16:creationId xmlns:a16="http://schemas.microsoft.com/office/drawing/2014/main" id="{BFBE2E81-046C-4C6F-9504-5A1DE988E389}"/>
              </a:ext>
            </a:extLst>
          </p:cNvPr>
          <p:cNvPicPr>
            <a:picLocks noChangeAspect="1"/>
          </p:cNvPicPr>
          <p:nvPr/>
        </p:nvPicPr>
        <p:blipFill>
          <a:blip r:embed="rId3"/>
          <a:stretch>
            <a:fillRect/>
          </a:stretch>
        </p:blipFill>
        <p:spPr>
          <a:xfrm>
            <a:off x="8429296" y="2785241"/>
            <a:ext cx="3762703" cy="2827283"/>
          </a:xfrm>
          <a:prstGeom prst="rect">
            <a:avLst/>
          </a:prstGeom>
        </p:spPr>
      </p:pic>
    </p:spTree>
    <p:extLst>
      <p:ext uri="{BB962C8B-B14F-4D97-AF65-F5344CB8AC3E}">
        <p14:creationId xmlns:p14="http://schemas.microsoft.com/office/powerpoint/2010/main" val="58316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94290D-32DF-4C2A-9CA8-E139753EF7A9}"/>
              </a:ext>
            </a:extLst>
          </p:cNvPr>
          <p:cNvSpPr>
            <a:spLocks noGrp="1"/>
          </p:cNvSpPr>
          <p:nvPr>
            <p:ph idx="1"/>
          </p:nvPr>
        </p:nvSpPr>
        <p:spPr>
          <a:xfrm>
            <a:off x="461142" y="1324303"/>
            <a:ext cx="7422931" cy="4795892"/>
          </a:xfrm>
        </p:spPr>
        <p:txBody>
          <a:bodyPr>
            <a:normAutofit fontScale="92500" lnSpcReduction="10000"/>
          </a:bodyPr>
          <a:lstStyle/>
          <a:p>
            <a:pPr marL="0" indent="0" algn="ctr">
              <a:buNone/>
            </a:pPr>
            <a:r>
              <a:rPr lang="en-ID" dirty="0">
                <a:latin typeface="Arial Black" panose="020B0A04020102020204" pitchFamily="34" charset="0"/>
              </a:rPr>
              <a:t>What Is Performance Management</a:t>
            </a:r>
            <a:r>
              <a:rPr lang="en-ID" dirty="0"/>
              <a:t>?</a:t>
            </a:r>
          </a:p>
          <a:p>
            <a:pPr marL="0" indent="0" algn="just">
              <a:buNone/>
            </a:pPr>
            <a:r>
              <a:rPr lang="en-US" dirty="0"/>
              <a:t>“The continuous process of identifying, measuring, and developing the performance of individuals and teams and aligning their performance with the organization’s goals”.</a:t>
            </a:r>
          </a:p>
          <a:p>
            <a:pPr marL="0" indent="0" algn="just">
              <a:buNone/>
            </a:pPr>
            <a:r>
              <a:rPr lang="en-US" dirty="0"/>
              <a:t>In comparing performance management and performance appraisal, “the distinction is the contrast between </a:t>
            </a:r>
          </a:p>
          <a:p>
            <a:pPr marL="514350" indent="-514350" algn="just">
              <a:buAutoNum type="arabicParenBoth"/>
            </a:pPr>
            <a:r>
              <a:rPr lang="en-US" dirty="0"/>
              <a:t>a year-end event (the completion of the appraisal form) and </a:t>
            </a:r>
          </a:p>
          <a:p>
            <a:pPr marL="514350" indent="-514350" algn="just">
              <a:buAutoNum type="arabicParenBoth"/>
            </a:pPr>
            <a:r>
              <a:rPr lang="en-US" dirty="0"/>
              <a:t>a process that starts the year with performance planning and is integral to the way people are managed through out the year.</a:t>
            </a:r>
            <a:endParaRPr lang="en-ID" dirty="0"/>
          </a:p>
        </p:txBody>
      </p:sp>
      <p:pic>
        <p:nvPicPr>
          <p:cNvPr id="4" name="Picture 3">
            <a:extLst>
              <a:ext uri="{FF2B5EF4-FFF2-40B4-BE49-F238E27FC236}">
                <a16:creationId xmlns:a16="http://schemas.microsoft.com/office/drawing/2014/main" id="{37EE059B-8C43-4E04-8AA9-36338B16DFFB}"/>
              </a:ext>
            </a:extLst>
          </p:cNvPr>
          <p:cNvPicPr>
            <a:picLocks noChangeAspect="1"/>
          </p:cNvPicPr>
          <p:nvPr/>
        </p:nvPicPr>
        <p:blipFill rotWithShape="1">
          <a:blip r:embed="rId3"/>
          <a:srcRect l="3672" t="12918" r="3214" b="6090"/>
          <a:stretch/>
        </p:blipFill>
        <p:spPr>
          <a:xfrm>
            <a:off x="8019393" y="1923393"/>
            <a:ext cx="4172607" cy="4196802"/>
          </a:xfrm>
          <a:prstGeom prst="rect">
            <a:avLst/>
          </a:prstGeom>
        </p:spPr>
      </p:pic>
    </p:spTree>
    <p:extLst>
      <p:ext uri="{BB962C8B-B14F-4D97-AF65-F5344CB8AC3E}">
        <p14:creationId xmlns:p14="http://schemas.microsoft.com/office/powerpoint/2010/main" val="3325046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096" y="943795"/>
            <a:ext cx="10515600" cy="1009651"/>
          </a:xfrm>
        </p:spPr>
        <p:txBody>
          <a:bodyPr>
            <a:normAutofit/>
          </a:bodyPr>
          <a:lstStyle/>
          <a:p>
            <a:pPr algn="ctr"/>
            <a:r>
              <a:rPr lang="en-ID" sz="2800" dirty="0">
                <a:latin typeface="Arial Black" panose="020B0A04020102020204" pitchFamily="34" charset="0"/>
              </a:rPr>
              <a:t>LEARNING OBJECTIVES</a:t>
            </a:r>
            <a:endParaRPr lang="en-US" sz="2800" dirty="0">
              <a:latin typeface="Arial Black" panose="020B0A04020102020204" pitchFamily="34" charset="0"/>
            </a:endParaRPr>
          </a:p>
        </p:txBody>
      </p:sp>
      <p:sp>
        <p:nvSpPr>
          <p:cNvPr id="3" name="Content Placeholder 2"/>
          <p:cNvSpPr>
            <a:spLocks noGrp="1"/>
          </p:cNvSpPr>
          <p:nvPr>
            <p:ph idx="1"/>
          </p:nvPr>
        </p:nvSpPr>
        <p:spPr>
          <a:xfrm>
            <a:off x="943304" y="1953446"/>
            <a:ext cx="10515600" cy="4351338"/>
          </a:xfrm>
        </p:spPr>
        <p:txBody>
          <a:bodyPr>
            <a:normAutofit lnSpcReduction="10000"/>
          </a:bodyPr>
          <a:lstStyle/>
          <a:p>
            <a:pPr marL="514350" indent="-514350" algn="just">
              <a:buFont typeface="+mj-lt"/>
              <a:buAutoNum type="arabicPeriod"/>
            </a:pPr>
            <a:r>
              <a:rPr lang="en-US" b="1" dirty="0"/>
              <a:t>Describe the performance appraisal process.</a:t>
            </a:r>
          </a:p>
          <a:p>
            <a:pPr marL="514350" indent="-514350" algn="just">
              <a:buFont typeface="+mj-lt"/>
              <a:buAutoNum type="arabicPeriod"/>
            </a:pPr>
            <a:r>
              <a:rPr lang="en-US" b="1" dirty="0"/>
              <a:t>Discuss the pros and cons of at least eight traditional performance appraisal methods.</a:t>
            </a:r>
          </a:p>
          <a:p>
            <a:pPr marL="514350" indent="-514350" algn="just">
              <a:buFont typeface="+mj-lt"/>
              <a:buAutoNum type="arabicPeriod"/>
            </a:pPr>
            <a:r>
              <a:rPr lang="en-US" b="1" dirty="0"/>
              <a:t>Give examples of how to deal with potential appraisal error problems.</a:t>
            </a:r>
          </a:p>
          <a:p>
            <a:pPr marL="514350" indent="-514350" algn="just">
              <a:buFont typeface="+mj-lt"/>
              <a:buAutoNum type="arabicPeriod"/>
            </a:pPr>
            <a:r>
              <a:rPr lang="en-US" b="1" dirty="0"/>
              <a:t>List steps to take in the appraisal interview.</a:t>
            </a:r>
          </a:p>
          <a:p>
            <a:pPr marL="514350" indent="-514350" algn="just">
              <a:buFont typeface="+mj-lt"/>
              <a:buAutoNum type="arabicPeriod"/>
            </a:pPr>
            <a:r>
              <a:rPr lang="en-US" b="1" dirty="0"/>
              <a:t>Explain key points in how to use the appraisal interview to boost employee engagement.</a:t>
            </a:r>
          </a:p>
          <a:p>
            <a:pPr marL="514350" indent="-514350" algn="just">
              <a:buFont typeface="+mj-lt"/>
              <a:buAutoNum type="arabicPeriod"/>
            </a:pPr>
            <a:r>
              <a:rPr lang="en-US" b="1" dirty="0"/>
              <a:t>Explain how you would take a performance management approach to appraisal.</a:t>
            </a:r>
          </a:p>
        </p:txBody>
      </p:sp>
    </p:spTree>
    <p:extLst>
      <p:ext uri="{BB962C8B-B14F-4D97-AF65-F5344CB8AC3E}">
        <p14:creationId xmlns:p14="http://schemas.microsoft.com/office/powerpoint/2010/main" val="1480261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D736CC-F72E-4C69-9DBF-52B2BC73A9B3}"/>
              </a:ext>
            </a:extLst>
          </p:cNvPr>
          <p:cNvSpPr>
            <a:spLocks noGrp="1"/>
          </p:cNvSpPr>
          <p:nvPr>
            <p:ph idx="1"/>
          </p:nvPr>
        </p:nvSpPr>
        <p:spPr>
          <a:xfrm>
            <a:off x="725214" y="1287462"/>
            <a:ext cx="6663559" cy="4351338"/>
          </a:xfrm>
        </p:spPr>
        <p:txBody>
          <a:bodyPr/>
          <a:lstStyle/>
          <a:p>
            <a:pPr marL="0" indent="0">
              <a:buNone/>
            </a:pPr>
            <a:r>
              <a:rPr lang="en-US" dirty="0"/>
              <a:t>We can summarize performance management’s six basic elements as follows:</a:t>
            </a:r>
          </a:p>
          <a:p>
            <a:pPr marL="514350" indent="-514350">
              <a:buFont typeface="+mj-lt"/>
              <a:buAutoNum type="arabicPeriod"/>
            </a:pPr>
            <a:r>
              <a:rPr lang="en-ID" dirty="0"/>
              <a:t>Direction sharing</a:t>
            </a:r>
          </a:p>
          <a:p>
            <a:pPr marL="514350" indent="-514350">
              <a:buFont typeface="+mj-lt"/>
              <a:buAutoNum type="arabicPeriod"/>
            </a:pPr>
            <a:r>
              <a:rPr lang="en-ID" dirty="0"/>
              <a:t>Goal alignment</a:t>
            </a:r>
          </a:p>
          <a:p>
            <a:pPr marL="514350" indent="-514350">
              <a:buFont typeface="+mj-lt"/>
              <a:buAutoNum type="arabicPeriod"/>
            </a:pPr>
            <a:r>
              <a:rPr lang="en-ID" dirty="0"/>
              <a:t>Ongoing performance monitoring</a:t>
            </a:r>
          </a:p>
          <a:p>
            <a:pPr marL="514350" indent="-514350">
              <a:buFont typeface="+mj-lt"/>
              <a:buAutoNum type="arabicPeriod"/>
            </a:pPr>
            <a:r>
              <a:rPr lang="en-ID" dirty="0"/>
              <a:t>Ongoing feedback</a:t>
            </a:r>
          </a:p>
          <a:p>
            <a:pPr marL="514350" indent="-514350">
              <a:buFont typeface="+mj-lt"/>
              <a:buAutoNum type="arabicPeriod"/>
            </a:pPr>
            <a:r>
              <a:rPr lang="en-ID" dirty="0"/>
              <a:t>Coaching and developmental support</a:t>
            </a:r>
          </a:p>
          <a:p>
            <a:pPr marL="514350" indent="-514350">
              <a:buFont typeface="+mj-lt"/>
              <a:buAutoNum type="arabicPeriod"/>
            </a:pPr>
            <a:r>
              <a:rPr lang="en-ID" dirty="0"/>
              <a:t>Recognition and rewards</a:t>
            </a:r>
          </a:p>
        </p:txBody>
      </p:sp>
      <p:pic>
        <p:nvPicPr>
          <p:cNvPr id="4" name="Picture 3">
            <a:extLst>
              <a:ext uri="{FF2B5EF4-FFF2-40B4-BE49-F238E27FC236}">
                <a16:creationId xmlns:a16="http://schemas.microsoft.com/office/drawing/2014/main" id="{76EF0D87-F28E-43BC-8251-B8A784A9310B}"/>
              </a:ext>
            </a:extLst>
          </p:cNvPr>
          <p:cNvPicPr>
            <a:picLocks noChangeAspect="1"/>
          </p:cNvPicPr>
          <p:nvPr/>
        </p:nvPicPr>
        <p:blipFill>
          <a:blip r:embed="rId3"/>
          <a:stretch>
            <a:fillRect/>
          </a:stretch>
        </p:blipFill>
        <p:spPr>
          <a:xfrm>
            <a:off x="7178566" y="2091505"/>
            <a:ext cx="4834759" cy="4004441"/>
          </a:xfrm>
          <a:prstGeom prst="rect">
            <a:avLst/>
          </a:prstGeom>
        </p:spPr>
      </p:pic>
    </p:spTree>
    <p:extLst>
      <p:ext uri="{BB962C8B-B14F-4D97-AF65-F5344CB8AC3E}">
        <p14:creationId xmlns:p14="http://schemas.microsoft.com/office/powerpoint/2010/main" val="2421418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253AE-D18F-4256-9DA6-C198E5387AC3}"/>
              </a:ext>
            </a:extLst>
          </p:cNvPr>
          <p:cNvSpPr>
            <a:spLocks noGrp="1"/>
          </p:cNvSpPr>
          <p:nvPr>
            <p:ph type="title"/>
          </p:nvPr>
        </p:nvSpPr>
        <p:spPr>
          <a:xfrm>
            <a:off x="754117" y="985233"/>
            <a:ext cx="8169166" cy="1011731"/>
          </a:xfrm>
        </p:spPr>
        <p:txBody>
          <a:bodyPr>
            <a:normAutofit/>
          </a:bodyPr>
          <a:lstStyle/>
          <a:p>
            <a:pPr algn="ctr"/>
            <a:r>
              <a:rPr lang="en-ID" sz="3200" dirty="0">
                <a:latin typeface="Arial Black" panose="020B0A04020102020204" pitchFamily="34" charset="0"/>
              </a:rPr>
              <a:t>Discussion Questions </a:t>
            </a:r>
          </a:p>
        </p:txBody>
      </p:sp>
      <p:sp>
        <p:nvSpPr>
          <p:cNvPr id="3" name="Content Placeholder 2">
            <a:extLst>
              <a:ext uri="{FF2B5EF4-FFF2-40B4-BE49-F238E27FC236}">
                <a16:creationId xmlns:a16="http://schemas.microsoft.com/office/drawing/2014/main" id="{9103FEF7-040D-400D-89FE-AB125D5EAB26}"/>
              </a:ext>
            </a:extLst>
          </p:cNvPr>
          <p:cNvSpPr>
            <a:spLocks noGrp="1"/>
          </p:cNvSpPr>
          <p:nvPr>
            <p:ph idx="1"/>
          </p:nvPr>
        </p:nvSpPr>
        <p:spPr>
          <a:xfrm>
            <a:off x="754117" y="1846646"/>
            <a:ext cx="7422931" cy="4351338"/>
          </a:xfrm>
        </p:spPr>
        <p:txBody>
          <a:bodyPr>
            <a:normAutofit fontScale="92500"/>
          </a:bodyPr>
          <a:lstStyle/>
          <a:p>
            <a:pPr marL="514350" indent="-514350" algn="just">
              <a:buFont typeface="+mj-lt"/>
              <a:buAutoNum type="arabicPeriod"/>
            </a:pPr>
            <a:r>
              <a:rPr lang="en-US" dirty="0"/>
              <a:t>What is the purpose of a performance appraisal?</a:t>
            </a:r>
          </a:p>
          <a:p>
            <a:pPr marL="514350" indent="-514350" algn="just">
              <a:buFont typeface="+mj-lt"/>
              <a:buAutoNum type="arabicPeriod"/>
            </a:pPr>
            <a:r>
              <a:rPr lang="en-US" dirty="0"/>
              <a:t>Answer the question, “Who should do the appraising?”</a:t>
            </a:r>
          </a:p>
          <a:p>
            <a:pPr marL="514350" indent="-514350" algn="just">
              <a:buFont typeface="+mj-lt"/>
              <a:buAutoNum type="arabicPeriod"/>
            </a:pPr>
            <a:r>
              <a:rPr lang="en-US" dirty="0"/>
              <a:t>Explain how you would use the alternation ranking method, the paired comparison method, and the forced distribution method.</a:t>
            </a:r>
          </a:p>
          <a:p>
            <a:pPr marL="514350" indent="-514350" algn="just">
              <a:buFont typeface="+mj-lt"/>
              <a:buAutoNum type="arabicPeriod"/>
            </a:pPr>
            <a:r>
              <a:rPr lang="en-US" dirty="0"/>
              <a:t>Explain the problems to be avoided in appraising performance.</a:t>
            </a:r>
          </a:p>
          <a:p>
            <a:pPr marL="514350" indent="-514350" algn="just">
              <a:buFont typeface="+mj-lt"/>
              <a:buAutoNum type="arabicPeriod"/>
            </a:pPr>
            <a:r>
              <a:rPr lang="en-US" dirty="0"/>
              <a:t>Compare and contrast performance management and performance appraisal.</a:t>
            </a:r>
            <a:endParaRPr lang="en-ID" dirty="0"/>
          </a:p>
        </p:txBody>
      </p:sp>
      <p:pic>
        <p:nvPicPr>
          <p:cNvPr id="4" name="Picture 3">
            <a:extLst>
              <a:ext uri="{FF2B5EF4-FFF2-40B4-BE49-F238E27FC236}">
                <a16:creationId xmlns:a16="http://schemas.microsoft.com/office/drawing/2014/main" id="{01CDDF4E-536B-4E4E-A805-1793D3368ACB}"/>
              </a:ext>
            </a:extLst>
          </p:cNvPr>
          <p:cNvPicPr>
            <a:picLocks noChangeAspect="1"/>
          </p:cNvPicPr>
          <p:nvPr/>
        </p:nvPicPr>
        <p:blipFill>
          <a:blip r:embed="rId3"/>
          <a:stretch>
            <a:fillRect/>
          </a:stretch>
        </p:blipFill>
        <p:spPr>
          <a:xfrm>
            <a:off x="8177049" y="1846644"/>
            <a:ext cx="4014952" cy="4154763"/>
          </a:xfrm>
          <a:prstGeom prst="rect">
            <a:avLst/>
          </a:prstGeom>
        </p:spPr>
      </p:pic>
    </p:spTree>
    <p:extLst>
      <p:ext uri="{BB962C8B-B14F-4D97-AF65-F5344CB8AC3E}">
        <p14:creationId xmlns:p14="http://schemas.microsoft.com/office/powerpoint/2010/main" val="4182038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34BA-EF88-4254-A291-29189ECE5668}"/>
              </a:ext>
            </a:extLst>
          </p:cNvPr>
          <p:cNvSpPr>
            <a:spLocks noGrp="1"/>
          </p:cNvSpPr>
          <p:nvPr>
            <p:ph type="title"/>
          </p:nvPr>
        </p:nvSpPr>
        <p:spPr>
          <a:xfrm>
            <a:off x="396767" y="1064390"/>
            <a:ext cx="7895896" cy="713226"/>
          </a:xfrm>
        </p:spPr>
        <p:style>
          <a:lnRef idx="1">
            <a:schemeClr val="accent6"/>
          </a:lnRef>
          <a:fillRef idx="2">
            <a:schemeClr val="accent6"/>
          </a:fillRef>
          <a:effectRef idx="1">
            <a:schemeClr val="accent6"/>
          </a:effectRef>
          <a:fontRef idx="minor">
            <a:schemeClr val="dk1"/>
          </a:fontRef>
        </p:style>
        <p:txBody>
          <a:bodyPr>
            <a:normAutofit/>
          </a:bodyPr>
          <a:lstStyle/>
          <a:p>
            <a:pPr algn="ctr"/>
            <a:r>
              <a:rPr lang="en-US" sz="3200" dirty="0">
                <a:latin typeface="Arial Black" panose="020B0A04020102020204" pitchFamily="34" charset="0"/>
              </a:rPr>
              <a:t>Basics of Performance Appraisal</a:t>
            </a:r>
            <a:endParaRPr lang="en-ID" sz="32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E1BF0A48-0E3A-487E-8BD0-22DBBF3FFFAA}"/>
              </a:ext>
            </a:extLst>
          </p:cNvPr>
          <p:cNvSpPr>
            <a:spLocks noGrp="1"/>
          </p:cNvSpPr>
          <p:nvPr>
            <p:ph idx="1"/>
          </p:nvPr>
        </p:nvSpPr>
        <p:spPr>
          <a:xfrm>
            <a:off x="396767" y="1777616"/>
            <a:ext cx="7895896" cy="4682412"/>
          </a:xfrm>
        </p:spPr>
        <p:style>
          <a:lnRef idx="1">
            <a:schemeClr val="accent5"/>
          </a:lnRef>
          <a:fillRef idx="2">
            <a:schemeClr val="accent5"/>
          </a:fillRef>
          <a:effectRef idx="1">
            <a:schemeClr val="accent5"/>
          </a:effectRef>
          <a:fontRef idx="minor">
            <a:schemeClr val="dk1"/>
          </a:fontRef>
        </p:style>
        <p:txBody>
          <a:bodyPr>
            <a:noAutofit/>
          </a:bodyPr>
          <a:lstStyle/>
          <a:p>
            <a:pPr marL="0" indent="0" algn="just">
              <a:buNone/>
            </a:pPr>
            <a:r>
              <a:rPr lang="en-US" dirty="0"/>
              <a:t>Few things supervisors do are fraught with more peril than appraising subordinates’ performance. </a:t>
            </a:r>
          </a:p>
          <a:p>
            <a:pPr marL="0" indent="0" algn="just">
              <a:buNone/>
            </a:pPr>
            <a:r>
              <a:rPr lang="en-US" dirty="0"/>
              <a:t>Employees tend to be overly optimistic about their ratings. </a:t>
            </a:r>
          </a:p>
          <a:p>
            <a:pPr marL="0" indent="0" algn="just">
              <a:buNone/>
            </a:pPr>
            <a:r>
              <a:rPr lang="en-US" dirty="0"/>
              <a:t>And they know their raises, careers, and peace of mind may hinge on how you rate them. </a:t>
            </a:r>
          </a:p>
          <a:p>
            <a:pPr marL="0" indent="0" algn="just">
              <a:buNone/>
            </a:pPr>
            <a:r>
              <a:rPr lang="en-US" dirty="0"/>
              <a:t>As if that’s not enough, few appraisal processes are as fair as employers think they are. </a:t>
            </a:r>
          </a:p>
          <a:p>
            <a:pPr marL="0" indent="0" algn="just">
              <a:buNone/>
            </a:pPr>
            <a:r>
              <a:rPr lang="en-US" dirty="0"/>
              <a:t>Many obvious and not-so-obvious problems (such as the tendency to rate everyone “aver age”) distort the process.</a:t>
            </a:r>
            <a:endParaRPr lang="en-ID" dirty="0"/>
          </a:p>
        </p:txBody>
      </p:sp>
      <p:pic>
        <p:nvPicPr>
          <p:cNvPr id="5" name="Picture 4">
            <a:extLst>
              <a:ext uri="{FF2B5EF4-FFF2-40B4-BE49-F238E27FC236}">
                <a16:creationId xmlns:a16="http://schemas.microsoft.com/office/drawing/2014/main" id="{90AE90FF-2611-4683-86DC-AB75CD4DC656}"/>
              </a:ext>
            </a:extLst>
          </p:cNvPr>
          <p:cNvPicPr>
            <a:picLocks noChangeAspect="1"/>
          </p:cNvPicPr>
          <p:nvPr/>
        </p:nvPicPr>
        <p:blipFill>
          <a:blip r:embed="rId3"/>
          <a:stretch>
            <a:fillRect/>
          </a:stretch>
        </p:blipFill>
        <p:spPr>
          <a:xfrm>
            <a:off x="8292662" y="1057712"/>
            <a:ext cx="3899337" cy="5395638"/>
          </a:xfrm>
          <a:prstGeom prst="rect">
            <a:avLst/>
          </a:prstGeom>
        </p:spPr>
      </p:pic>
    </p:spTree>
    <p:extLst>
      <p:ext uri="{BB962C8B-B14F-4D97-AF65-F5344CB8AC3E}">
        <p14:creationId xmlns:p14="http://schemas.microsoft.com/office/powerpoint/2010/main" val="251521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24B19-F8FE-4254-8B1D-CA628EFB5ACC}"/>
              </a:ext>
            </a:extLst>
          </p:cNvPr>
          <p:cNvSpPr>
            <a:spLocks noGrp="1"/>
          </p:cNvSpPr>
          <p:nvPr>
            <p:ph type="title"/>
          </p:nvPr>
        </p:nvSpPr>
        <p:spPr>
          <a:xfrm>
            <a:off x="218091" y="1376855"/>
            <a:ext cx="7528033" cy="840829"/>
          </a:xfrm>
        </p:spPr>
        <p:style>
          <a:lnRef idx="1">
            <a:schemeClr val="accent5"/>
          </a:lnRef>
          <a:fillRef idx="2">
            <a:schemeClr val="accent5"/>
          </a:fillRef>
          <a:effectRef idx="1">
            <a:schemeClr val="accent5"/>
          </a:effectRef>
          <a:fontRef idx="minor">
            <a:schemeClr val="dk1"/>
          </a:fontRef>
        </p:style>
        <p:txBody>
          <a:bodyPr>
            <a:normAutofit/>
          </a:bodyPr>
          <a:lstStyle/>
          <a:p>
            <a:r>
              <a:rPr lang="en-US" sz="2800" dirty="0">
                <a:latin typeface="Arial Black" panose="020B0A04020102020204" pitchFamily="34" charset="0"/>
              </a:rPr>
              <a:t>The Performance Appraisal Process</a:t>
            </a:r>
            <a:endParaRPr lang="en-ID" sz="28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9BFD6A58-80E1-43BC-876C-D0F4305F4655}"/>
              </a:ext>
            </a:extLst>
          </p:cNvPr>
          <p:cNvSpPr>
            <a:spLocks noGrp="1"/>
          </p:cNvSpPr>
          <p:nvPr>
            <p:ph idx="1"/>
          </p:nvPr>
        </p:nvSpPr>
        <p:spPr>
          <a:xfrm>
            <a:off x="218091" y="2217684"/>
            <a:ext cx="7528033" cy="4351338"/>
          </a:xfrm>
        </p:spPr>
        <p:style>
          <a:lnRef idx="1">
            <a:schemeClr val="accent6"/>
          </a:lnRef>
          <a:fillRef idx="2">
            <a:schemeClr val="accent6"/>
          </a:fillRef>
          <a:effectRef idx="1">
            <a:schemeClr val="accent6"/>
          </a:effectRef>
          <a:fontRef idx="minor">
            <a:schemeClr val="dk1"/>
          </a:fontRef>
        </p:style>
        <p:txBody>
          <a:bodyPr>
            <a:normAutofit/>
          </a:bodyPr>
          <a:lstStyle/>
          <a:p>
            <a:pPr marL="0" indent="0" algn="just">
              <a:buNone/>
            </a:pPr>
            <a:r>
              <a:rPr lang="en-US" sz="2400" dirty="0"/>
              <a:t>Performance appraisal means evaluating an employee’s current and/or past performance relative to his or her performance standards</a:t>
            </a:r>
          </a:p>
          <a:p>
            <a:pPr marL="0" indent="0" algn="just">
              <a:buNone/>
            </a:pPr>
            <a:r>
              <a:rPr lang="en-US" sz="2400" dirty="0"/>
              <a:t>the three step performance appraisal process: </a:t>
            </a:r>
          </a:p>
          <a:p>
            <a:pPr marL="514350" indent="-514350" algn="just">
              <a:buAutoNum type="arabicParenBoth"/>
            </a:pPr>
            <a:r>
              <a:rPr lang="en-US" sz="2400" dirty="0"/>
              <a:t>Setting work standards; </a:t>
            </a:r>
          </a:p>
          <a:p>
            <a:pPr marL="514350" indent="-514350" algn="just">
              <a:buAutoNum type="arabicParenBoth"/>
            </a:pPr>
            <a:r>
              <a:rPr lang="en-US" sz="2400" dirty="0"/>
              <a:t>Assessing the employee’s actual performance relative to those standards (this often involves some rating form); and </a:t>
            </a:r>
          </a:p>
          <a:p>
            <a:pPr marL="514350" indent="-514350" algn="just">
              <a:buAutoNum type="arabicParenBoth"/>
            </a:pPr>
            <a:r>
              <a:rPr lang="en-US" sz="2400" dirty="0"/>
              <a:t>Providing  feedback to the employee with the aim of helping him or her to eliminate performance deficiencies or to continue to perform above par.</a:t>
            </a:r>
            <a:endParaRPr lang="en-ID" sz="2400" dirty="0"/>
          </a:p>
        </p:txBody>
      </p:sp>
      <p:pic>
        <p:nvPicPr>
          <p:cNvPr id="4" name="Picture 3">
            <a:extLst>
              <a:ext uri="{FF2B5EF4-FFF2-40B4-BE49-F238E27FC236}">
                <a16:creationId xmlns:a16="http://schemas.microsoft.com/office/drawing/2014/main" id="{4259F22E-B784-499F-AC0F-0E8D94E14C83}"/>
              </a:ext>
            </a:extLst>
          </p:cNvPr>
          <p:cNvPicPr>
            <a:picLocks noChangeAspect="1"/>
          </p:cNvPicPr>
          <p:nvPr/>
        </p:nvPicPr>
        <p:blipFill>
          <a:blip r:embed="rId3"/>
          <a:stretch>
            <a:fillRect/>
          </a:stretch>
        </p:blipFill>
        <p:spPr>
          <a:xfrm>
            <a:off x="7746124" y="1545021"/>
            <a:ext cx="4445876" cy="4771697"/>
          </a:xfrm>
          <a:prstGeom prst="rect">
            <a:avLst/>
          </a:prstGeom>
        </p:spPr>
      </p:pic>
    </p:spTree>
    <p:extLst>
      <p:ext uri="{BB962C8B-B14F-4D97-AF65-F5344CB8AC3E}">
        <p14:creationId xmlns:p14="http://schemas.microsoft.com/office/powerpoint/2010/main" val="342916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374DA-BFF1-4250-B2E7-EC0355505CF5}"/>
              </a:ext>
            </a:extLst>
          </p:cNvPr>
          <p:cNvSpPr>
            <a:spLocks noGrp="1"/>
          </p:cNvSpPr>
          <p:nvPr>
            <p:ph type="title"/>
          </p:nvPr>
        </p:nvSpPr>
        <p:spPr>
          <a:xfrm>
            <a:off x="274250" y="1061546"/>
            <a:ext cx="8354743" cy="651642"/>
          </a:xfrm>
        </p:spPr>
        <p:txBody>
          <a:bodyPr>
            <a:normAutofit/>
          </a:bodyPr>
          <a:lstStyle/>
          <a:p>
            <a:pPr algn="ctr"/>
            <a:r>
              <a:rPr lang="en-ID" sz="2800" dirty="0">
                <a:latin typeface="Arial Black" panose="020B0A04020102020204" pitchFamily="34" charset="0"/>
              </a:rPr>
              <a:t>Why Appraise Performance? </a:t>
            </a:r>
          </a:p>
        </p:txBody>
      </p:sp>
      <p:sp>
        <p:nvSpPr>
          <p:cNvPr id="3" name="Content Placeholder 2">
            <a:extLst>
              <a:ext uri="{FF2B5EF4-FFF2-40B4-BE49-F238E27FC236}">
                <a16:creationId xmlns:a16="http://schemas.microsoft.com/office/drawing/2014/main" id="{8D1F0222-4383-4E03-9D30-992D866B034B}"/>
              </a:ext>
            </a:extLst>
          </p:cNvPr>
          <p:cNvSpPr>
            <a:spLocks noGrp="1"/>
          </p:cNvSpPr>
          <p:nvPr>
            <p:ph idx="1"/>
          </p:nvPr>
        </p:nvSpPr>
        <p:spPr>
          <a:xfrm>
            <a:off x="274250" y="1713188"/>
            <a:ext cx="8354743" cy="4351338"/>
          </a:xfrm>
        </p:spPr>
        <p:txBody>
          <a:bodyPr>
            <a:normAutofit fontScale="85000" lnSpcReduction="20000"/>
          </a:bodyPr>
          <a:lstStyle/>
          <a:p>
            <a:pPr marL="0" indent="0" algn="just">
              <a:buNone/>
            </a:pPr>
            <a:r>
              <a:rPr lang="en-US" dirty="0"/>
              <a:t>There are five reasons to appraise subordinates’ performance.</a:t>
            </a:r>
          </a:p>
          <a:p>
            <a:pPr marL="514350" indent="-514350" algn="just">
              <a:buFont typeface="+mj-lt"/>
              <a:buAutoNum type="arabicPeriod"/>
            </a:pPr>
            <a:r>
              <a:rPr lang="en-US" dirty="0"/>
              <a:t>First we’ll see that although many employers are replacing or complementing annual reviews with frequent, informal discussions between managers and employees, most employers base pay, promotion, and retention decisions in large part on the employee’s appraisal.</a:t>
            </a:r>
          </a:p>
          <a:p>
            <a:pPr marL="514350" indent="-514350" algn="just">
              <a:buFont typeface="+mj-lt"/>
              <a:buAutoNum type="arabicPeriod"/>
            </a:pPr>
            <a:r>
              <a:rPr lang="en-US" dirty="0"/>
              <a:t>Appraisals play a central role in the employer’s performance management process.</a:t>
            </a:r>
          </a:p>
          <a:p>
            <a:pPr marL="514350" indent="-514350" algn="just">
              <a:buFont typeface="+mj-lt"/>
              <a:buAutoNum type="arabicPeriod"/>
            </a:pPr>
            <a:r>
              <a:rPr lang="en-US" dirty="0"/>
              <a:t>The appraisal lets the manager and subordinate develop plans for correcting deficiencies, and to reinforce strengths.</a:t>
            </a:r>
          </a:p>
          <a:p>
            <a:pPr marL="514350" indent="-514350" algn="just">
              <a:buFont typeface="+mj-lt"/>
              <a:buAutoNum type="arabicPeriod"/>
            </a:pPr>
            <a:r>
              <a:rPr lang="en-US" dirty="0"/>
              <a:t>Appraisals provide an opportunity to review the employee’s career plans in light of his or her strengths and weaknesses.</a:t>
            </a:r>
          </a:p>
          <a:p>
            <a:pPr marL="514350" indent="-514350" algn="just">
              <a:buFont typeface="+mj-lt"/>
              <a:buAutoNum type="arabicPeriod"/>
            </a:pPr>
            <a:r>
              <a:rPr lang="en-US" dirty="0"/>
              <a:t>Appraisals enable the supervisor to identify if there is a training need, and the training required.</a:t>
            </a:r>
          </a:p>
          <a:p>
            <a:pPr marL="0" indent="0" algn="just">
              <a:buNone/>
            </a:pPr>
            <a:endParaRPr lang="en-ID" dirty="0"/>
          </a:p>
        </p:txBody>
      </p:sp>
      <p:pic>
        <p:nvPicPr>
          <p:cNvPr id="4" name="Picture 3">
            <a:extLst>
              <a:ext uri="{FF2B5EF4-FFF2-40B4-BE49-F238E27FC236}">
                <a16:creationId xmlns:a16="http://schemas.microsoft.com/office/drawing/2014/main" id="{8AF8EE77-D8B5-48B6-A9F0-7184C1291083}"/>
              </a:ext>
            </a:extLst>
          </p:cNvPr>
          <p:cNvPicPr>
            <a:picLocks noChangeAspect="1"/>
          </p:cNvPicPr>
          <p:nvPr/>
        </p:nvPicPr>
        <p:blipFill>
          <a:blip r:embed="rId3"/>
          <a:stretch>
            <a:fillRect/>
          </a:stretch>
        </p:blipFill>
        <p:spPr>
          <a:xfrm>
            <a:off x="8702566" y="2212428"/>
            <a:ext cx="3489434" cy="3090040"/>
          </a:xfrm>
          <a:prstGeom prst="rect">
            <a:avLst/>
          </a:prstGeom>
        </p:spPr>
      </p:pic>
    </p:spTree>
    <p:extLst>
      <p:ext uri="{BB962C8B-B14F-4D97-AF65-F5344CB8AC3E}">
        <p14:creationId xmlns:p14="http://schemas.microsoft.com/office/powerpoint/2010/main" val="2848277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D98789-D1DB-4C16-BBC8-A4BF87CB28B2}"/>
              </a:ext>
            </a:extLst>
          </p:cNvPr>
          <p:cNvPicPr>
            <a:picLocks noChangeAspect="1"/>
          </p:cNvPicPr>
          <p:nvPr/>
        </p:nvPicPr>
        <p:blipFill rotWithShape="1">
          <a:blip r:embed="rId3"/>
          <a:srcRect l="37672" t="48430" r="26897" b="22298"/>
          <a:stretch/>
        </p:blipFill>
        <p:spPr>
          <a:xfrm>
            <a:off x="2259724" y="1030014"/>
            <a:ext cx="7903779" cy="4409881"/>
          </a:xfrm>
          <a:prstGeom prst="rect">
            <a:avLst/>
          </a:prstGeom>
        </p:spPr>
      </p:pic>
      <p:sp>
        <p:nvSpPr>
          <p:cNvPr id="5" name="TextBox 4">
            <a:extLst>
              <a:ext uri="{FF2B5EF4-FFF2-40B4-BE49-F238E27FC236}">
                <a16:creationId xmlns:a16="http://schemas.microsoft.com/office/drawing/2014/main" id="{73595278-3E30-4ACF-AFA1-D792747669F5}"/>
              </a:ext>
            </a:extLst>
          </p:cNvPr>
          <p:cNvSpPr txBox="1"/>
          <p:nvPr/>
        </p:nvSpPr>
        <p:spPr>
          <a:xfrm>
            <a:off x="2906111" y="5439895"/>
            <a:ext cx="6096000" cy="923330"/>
          </a:xfrm>
          <a:prstGeom prst="rect">
            <a:avLst/>
          </a:prstGeom>
          <a:noFill/>
        </p:spPr>
        <p:txBody>
          <a:bodyPr wrap="square">
            <a:spAutoFit/>
          </a:bodyPr>
          <a:lstStyle/>
          <a:p>
            <a:pPr algn="ctr"/>
            <a:r>
              <a:rPr lang="en-US" dirty="0"/>
              <a:t> FIGURE </a:t>
            </a:r>
          </a:p>
          <a:p>
            <a:pPr algn="ctr"/>
            <a:r>
              <a:rPr lang="en-US" dirty="0"/>
              <a:t> Sample  Faculty Evaluation Survey  Source</a:t>
            </a:r>
          </a:p>
          <a:p>
            <a:pPr algn="ctr"/>
            <a:r>
              <a:rPr lang="en-US" dirty="0"/>
              <a:t>: Copyright Gary </a:t>
            </a:r>
            <a:r>
              <a:rPr lang="en-US" dirty="0" err="1"/>
              <a:t>Dessler</a:t>
            </a:r>
            <a:r>
              <a:rPr lang="en-US" dirty="0"/>
              <a:t>, PhD</a:t>
            </a:r>
            <a:endParaRPr lang="en-ID" dirty="0"/>
          </a:p>
        </p:txBody>
      </p:sp>
    </p:spTree>
    <p:extLst>
      <p:ext uri="{BB962C8B-B14F-4D97-AF65-F5344CB8AC3E}">
        <p14:creationId xmlns:p14="http://schemas.microsoft.com/office/powerpoint/2010/main" val="2871642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AB71-730A-431C-A384-C3E5E04F073E}"/>
              </a:ext>
            </a:extLst>
          </p:cNvPr>
          <p:cNvSpPr>
            <a:spLocks noGrp="1"/>
          </p:cNvSpPr>
          <p:nvPr>
            <p:ph type="title"/>
          </p:nvPr>
        </p:nvSpPr>
        <p:spPr>
          <a:xfrm>
            <a:off x="806670" y="1690031"/>
            <a:ext cx="7275786" cy="1009651"/>
          </a:xfrm>
        </p:spPr>
        <p:style>
          <a:lnRef idx="1">
            <a:schemeClr val="accent6"/>
          </a:lnRef>
          <a:fillRef idx="2">
            <a:schemeClr val="accent6"/>
          </a:fillRef>
          <a:effectRef idx="1">
            <a:schemeClr val="accent6"/>
          </a:effectRef>
          <a:fontRef idx="minor">
            <a:schemeClr val="dk1"/>
          </a:fontRef>
        </p:style>
        <p:txBody>
          <a:bodyPr>
            <a:normAutofit/>
          </a:bodyPr>
          <a:lstStyle/>
          <a:p>
            <a:pPr algn="ctr"/>
            <a:r>
              <a:rPr lang="en-US" sz="2800" b="1" dirty="0">
                <a:latin typeface="Arial" panose="020B0604020202020204" pitchFamily="34" charset="0"/>
                <a:cs typeface="Arial" panose="020B0604020202020204" pitchFamily="34" charset="0"/>
              </a:rPr>
              <a:t>Defining the Employee’s Goals and Performance Standards </a:t>
            </a:r>
            <a:endParaRPr lang="en-ID" sz="28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68E50F5-E9AA-4328-B6E1-093C3D972E26}"/>
              </a:ext>
            </a:extLst>
          </p:cNvPr>
          <p:cNvSpPr>
            <a:spLocks noGrp="1"/>
          </p:cNvSpPr>
          <p:nvPr>
            <p:ph idx="1"/>
          </p:nvPr>
        </p:nvSpPr>
        <p:spPr>
          <a:xfrm>
            <a:off x="806670" y="2605088"/>
            <a:ext cx="7275786" cy="3722140"/>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0" indent="0" algn="just">
              <a:buNone/>
            </a:pPr>
            <a:r>
              <a:rPr lang="en-US" dirty="0"/>
              <a:t>The performance appraisal should compare </a:t>
            </a:r>
            <a:r>
              <a:rPr lang="en-US" b="1" i="1" dirty="0"/>
              <a:t>“what should be” with “what is.” </a:t>
            </a:r>
          </a:p>
          <a:p>
            <a:pPr marL="0" indent="0" algn="just">
              <a:buNone/>
            </a:pPr>
            <a:r>
              <a:rPr lang="en-US" dirty="0"/>
              <a:t>Managers use one or more of three bases—</a:t>
            </a:r>
            <a:r>
              <a:rPr lang="en-US" b="1" i="1" dirty="0"/>
              <a:t>goals, job dimensions or traits, and behaviors or competencies</a:t>
            </a:r>
            <a:r>
              <a:rPr lang="en-US" dirty="0"/>
              <a:t>—to establish ahead of time what the person’s performance standards should be.</a:t>
            </a:r>
          </a:p>
          <a:p>
            <a:pPr marL="0" indent="0" algn="just">
              <a:buNone/>
            </a:pPr>
            <a:r>
              <a:rPr lang="en-US" dirty="0"/>
              <a:t>Managers often say that effective goals are </a:t>
            </a:r>
            <a:r>
              <a:rPr lang="en-US" b="1" i="1" dirty="0"/>
              <a:t>“SMART.” </a:t>
            </a:r>
            <a:r>
              <a:rPr lang="en-ID" b="1" i="1" dirty="0"/>
              <a:t>specific, measurable, attainable, relevant, timely.</a:t>
            </a:r>
          </a:p>
        </p:txBody>
      </p:sp>
      <p:pic>
        <p:nvPicPr>
          <p:cNvPr id="4" name="Picture 3">
            <a:extLst>
              <a:ext uri="{FF2B5EF4-FFF2-40B4-BE49-F238E27FC236}">
                <a16:creationId xmlns:a16="http://schemas.microsoft.com/office/drawing/2014/main" id="{5FD87183-AC27-4877-A561-60446CF5027F}"/>
              </a:ext>
            </a:extLst>
          </p:cNvPr>
          <p:cNvPicPr>
            <a:picLocks noChangeAspect="1"/>
          </p:cNvPicPr>
          <p:nvPr/>
        </p:nvPicPr>
        <p:blipFill>
          <a:blip r:embed="rId3"/>
          <a:stretch>
            <a:fillRect/>
          </a:stretch>
        </p:blipFill>
        <p:spPr>
          <a:xfrm>
            <a:off x="8082456" y="1690031"/>
            <a:ext cx="4109544" cy="4637197"/>
          </a:xfrm>
          <a:prstGeom prst="rect">
            <a:avLst/>
          </a:prstGeom>
        </p:spPr>
      </p:pic>
    </p:spTree>
    <p:extLst>
      <p:ext uri="{BB962C8B-B14F-4D97-AF65-F5344CB8AC3E}">
        <p14:creationId xmlns:p14="http://schemas.microsoft.com/office/powerpoint/2010/main" val="3705266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9254C-56C5-43C6-A465-8A92948E0289}"/>
              </a:ext>
            </a:extLst>
          </p:cNvPr>
          <p:cNvSpPr>
            <a:spLocks noGrp="1"/>
          </p:cNvSpPr>
          <p:nvPr>
            <p:ph type="title"/>
          </p:nvPr>
        </p:nvSpPr>
        <p:spPr>
          <a:xfrm>
            <a:off x="838200" y="924910"/>
            <a:ext cx="8221717" cy="1026840"/>
          </a:xfrm>
        </p:spPr>
        <p:txBody>
          <a:bodyPr>
            <a:normAutofit/>
          </a:bodyPr>
          <a:lstStyle/>
          <a:p>
            <a:pPr algn="ctr"/>
            <a:r>
              <a:rPr lang="en-US" sz="2400" dirty="0">
                <a:latin typeface="Arial Black" panose="020B0A04020102020204" pitchFamily="34" charset="0"/>
              </a:rPr>
              <a:t>Who Should Do the Appraising?</a:t>
            </a:r>
            <a:endParaRPr lang="en-ID" sz="24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B5258830-1192-402E-87CC-44954EB5AEDC}"/>
              </a:ext>
            </a:extLst>
          </p:cNvPr>
          <p:cNvSpPr>
            <a:spLocks noGrp="1"/>
          </p:cNvSpPr>
          <p:nvPr>
            <p:ph idx="1"/>
          </p:nvPr>
        </p:nvSpPr>
        <p:spPr>
          <a:xfrm>
            <a:off x="838200" y="1815115"/>
            <a:ext cx="8221717" cy="4351338"/>
          </a:xfrm>
        </p:spPr>
        <p:txBody>
          <a:bodyPr>
            <a:normAutofit fontScale="92500" lnSpcReduction="10000"/>
          </a:bodyPr>
          <a:lstStyle/>
          <a:p>
            <a:pPr marL="0" indent="0" algn="just">
              <a:buNone/>
            </a:pPr>
            <a:r>
              <a:rPr lang="en-US" sz="2400" dirty="0"/>
              <a:t>Appraisal by the immediate supervisor is still the heart of most appraisals. This makes sense. The supervisor is usually in the best position to observe and evaluate the subordinate’s performance, and is responsible for that person’s performance.</a:t>
            </a:r>
          </a:p>
          <a:p>
            <a:pPr marL="0" indent="0" algn="just">
              <a:buNone/>
            </a:pPr>
            <a:r>
              <a:rPr lang="en-ID" sz="2400" dirty="0"/>
              <a:t>Managers have several options.</a:t>
            </a:r>
          </a:p>
          <a:p>
            <a:pPr algn="just">
              <a:buFont typeface="Wingdings" panose="05000000000000000000" pitchFamily="2" charset="2"/>
              <a:buChar char="ü"/>
            </a:pPr>
            <a:r>
              <a:rPr lang="en-ID" sz="2400" dirty="0"/>
              <a:t> </a:t>
            </a:r>
            <a:r>
              <a:rPr lang="en-ID" sz="2400" b="1" i="1" dirty="0"/>
              <a:t>PEER APPRAISALS</a:t>
            </a:r>
          </a:p>
          <a:p>
            <a:pPr algn="just">
              <a:buFont typeface="Wingdings" panose="05000000000000000000" pitchFamily="2" charset="2"/>
              <a:buChar char="ü"/>
            </a:pPr>
            <a:r>
              <a:rPr lang="en-ID" sz="2400" b="1" i="1" dirty="0"/>
              <a:t> Crowd Appraisals </a:t>
            </a:r>
          </a:p>
          <a:p>
            <a:pPr algn="just">
              <a:buFont typeface="Wingdings" panose="05000000000000000000" pitchFamily="2" charset="2"/>
              <a:buChar char="ü"/>
            </a:pPr>
            <a:r>
              <a:rPr lang="en-ID" sz="2400" b="1" i="1" dirty="0"/>
              <a:t> Virtual Games</a:t>
            </a:r>
          </a:p>
          <a:p>
            <a:pPr algn="just">
              <a:buFont typeface="Wingdings" panose="05000000000000000000" pitchFamily="2" charset="2"/>
              <a:buChar char="ü"/>
            </a:pPr>
            <a:r>
              <a:rPr lang="en-ID" sz="2400" b="1" i="1" dirty="0"/>
              <a:t> RATING COMMITTEES </a:t>
            </a:r>
          </a:p>
          <a:p>
            <a:pPr algn="just">
              <a:buFont typeface="Wingdings" panose="05000000000000000000" pitchFamily="2" charset="2"/>
              <a:buChar char="ü"/>
            </a:pPr>
            <a:r>
              <a:rPr lang="en-ID" sz="2400" b="1" i="1" dirty="0"/>
              <a:t> SELF-RATINGS </a:t>
            </a:r>
          </a:p>
          <a:p>
            <a:pPr algn="just">
              <a:buFont typeface="Wingdings" panose="05000000000000000000" pitchFamily="2" charset="2"/>
              <a:buChar char="ü"/>
            </a:pPr>
            <a:r>
              <a:rPr lang="en-ID" sz="2400" b="1" i="1" dirty="0"/>
              <a:t> APPRAISAL BY SUBORDINATES </a:t>
            </a:r>
          </a:p>
          <a:p>
            <a:pPr algn="just">
              <a:buFont typeface="Wingdings" panose="05000000000000000000" pitchFamily="2" charset="2"/>
              <a:buChar char="ü"/>
            </a:pPr>
            <a:r>
              <a:rPr lang="en-ID" sz="2400" b="1" i="1" dirty="0"/>
              <a:t> 360-DEGREE FEEDBACK</a:t>
            </a:r>
          </a:p>
        </p:txBody>
      </p:sp>
      <p:pic>
        <p:nvPicPr>
          <p:cNvPr id="5" name="Picture 4">
            <a:extLst>
              <a:ext uri="{FF2B5EF4-FFF2-40B4-BE49-F238E27FC236}">
                <a16:creationId xmlns:a16="http://schemas.microsoft.com/office/drawing/2014/main" id="{3204A440-7425-40CE-8935-9998DEF1DA20}"/>
              </a:ext>
            </a:extLst>
          </p:cNvPr>
          <p:cNvPicPr>
            <a:picLocks noChangeAspect="1"/>
          </p:cNvPicPr>
          <p:nvPr/>
        </p:nvPicPr>
        <p:blipFill rotWithShape="1">
          <a:blip r:embed="rId3"/>
          <a:srcRect l="34914" t="26467" r="29052" b="30575"/>
          <a:stretch/>
        </p:blipFill>
        <p:spPr>
          <a:xfrm>
            <a:off x="6716110" y="2963918"/>
            <a:ext cx="4750677" cy="3384330"/>
          </a:xfrm>
          <a:prstGeom prst="rect">
            <a:avLst/>
          </a:prstGeom>
        </p:spPr>
      </p:pic>
    </p:spTree>
    <p:extLst>
      <p:ext uri="{BB962C8B-B14F-4D97-AF65-F5344CB8AC3E}">
        <p14:creationId xmlns:p14="http://schemas.microsoft.com/office/powerpoint/2010/main" val="4268352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41E7-43D0-4859-B1B0-89242611E3F9}"/>
              </a:ext>
            </a:extLst>
          </p:cNvPr>
          <p:cNvSpPr>
            <a:spLocks noGrp="1"/>
          </p:cNvSpPr>
          <p:nvPr>
            <p:ph type="title"/>
          </p:nvPr>
        </p:nvSpPr>
        <p:spPr>
          <a:xfrm>
            <a:off x="480848" y="1025579"/>
            <a:ext cx="10515600" cy="1013428"/>
          </a:xfrm>
        </p:spPr>
        <p:txBody>
          <a:bodyPr>
            <a:normAutofit/>
          </a:bodyPr>
          <a:lstStyle/>
          <a:p>
            <a:pPr algn="ctr"/>
            <a:r>
              <a:rPr lang="en-US" sz="3200" dirty="0">
                <a:latin typeface="Arial Black" panose="020B0A04020102020204" pitchFamily="34" charset="0"/>
              </a:rPr>
              <a:t>Traditional Tools for Appraising Performance</a:t>
            </a:r>
            <a:endParaRPr lang="en-ID" sz="32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D8F677C0-B15D-475F-96F9-DF73842CBD47}"/>
              </a:ext>
            </a:extLst>
          </p:cNvPr>
          <p:cNvSpPr>
            <a:spLocks noGrp="1"/>
          </p:cNvSpPr>
          <p:nvPr>
            <p:ph idx="1"/>
          </p:nvPr>
        </p:nvSpPr>
        <p:spPr>
          <a:xfrm>
            <a:off x="767255" y="1849821"/>
            <a:ext cx="4813738" cy="798786"/>
          </a:xfrm>
        </p:spPr>
        <p:txBody>
          <a:bodyPr/>
          <a:lstStyle/>
          <a:p>
            <a:r>
              <a:rPr lang="en-US" dirty="0"/>
              <a:t>Graphic Rating Scale Method</a:t>
            </a:r>
          </a:p>
          <a:p>
            <a:pPr marL="0" indent="0">
              <a:buNone/>
            </a:pPr>
            <a:endParaRPr lang="en-ID" dirty="0"/>
          </a:p>
        </p:txBody>
      </p:sp>
      <p:pic>
        <p:nvPicPr>
          <p:cNvPr id="4" name="Picture 3">
            <a:extLst>
              <a:ext uri="{FF2B5EF4-FFF2-40B4-BE49-F238E27FC236}">
                <a16:creationId xmlns:a16="http://schemas.microsoft.com/office/drawing/2014/main" id="{AACE4221-9940-4551-8E98-8D8347470C09}"/>
              </a:ext>
            </a:extLst>
          </p:cNvPr>
          <p:cNvPicPr/>
          <p:nvPr/>
        </p:nvPicPr>
        <p:blipFill rotWithShape="1">
          <a:blip r:embed="rId3"/>
          <a:srcRect l="30438" t="15364" r="37846" b="11562"/>
          <a:stretch/>
        </p:blipFill>
        <p:spPr bwMode="auto">
          <a:xfrm>
            <a:off x="6216979" y="1849821"/>
            <a:ext cx="4779469" cy="4635062"/>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165861FD-C0C6-4A86-B636-F49833D71A9A}"/>
              </a:ext>
            </a:extLst>
          </p:cNvPr>
          <p:cNvPicPr>
            <a:picLocks noChangeAspect="1"/>
          </p:cNvPicPr>
          <p:nvPr/>
        </p:nvPicPr>
        <p:blipFill>
          <a:blip r:embed="rId4"/>
          <a:stretch>
            <a:fillRect/>
          </a:stretch>
        </p:blipFill>
        <p:spPr>
          <a:xfrm>
            <a:off x="680544" y="2235306"/>
            <a:ext cx="8400393" cy="1255885"/>
          </a:xfrm>
          <a:prstGeom prst="rect">
            <a:avLst/>
          </a:prstGeom>
        </p:spPr>
      </p:pic>
    </p:spTree>
    <p:extLst>
      <p:ext uri="{BB962C8B-B14F-4D97-AF65-F5344CB8AC3E}">
        <p14:creationId xmlns:p14="http://schemas.microsoft.com/office/powerpoint/2010/main" val="2947192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drap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641</TotalTime>
  <Words>2971</Words>
  <Application>Microsoft Office PowerPoint</Application>
  <PresentationFormat>Widescreen</PresentationFormat>
  <Paragraphs>268</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Black</vt:lpstr>
      <vt:lpstr>Calibri</vt:lpstr>
      <vt:lpstr>Calibri Light</vt:lpstr>
      <vt:lpstr>Times New Roman</vt:lpstr>
      <vt:lpstr>Wingdings</vt:lpstr>
      <vt:lpstr>Office Theme</vt:lpstr>
      <vt:lpstr>Management and Appraisal </vt:lpstr>
      <vt:lpstr>LEARNING OBJECTIVES</vt:lpstr>
      <vt:lpstr>Basics of Performance Appraisal</vt:lpstr>
      <vt:lpstr>The Performance Appraisal Process</vt:lpstr>
      <vt:lpstr>Why Appraise Performance? </vt:lpstr>
      <vt:lpstr>PowerPoint Presentation</vt:lpstr>
      <vt:lpstr>Defining the Employee’s Goals and Performance Standards </vt:lpstr>
      <vt:lpstr>Who Should Do the Appraising?</vt:lpstr>
      <vt:lpstr>Traditional Tools for Appraising Performance</vt:lpstr>
      <vt:lpstr>PowerPoint Presentation</vt:lpstr>
      <vt:lpstr>PowerPoint Presentation</vt:lpstr>
      <vt:lpstr>PowerPoint Presentation</vt:lpstr>
      <vt:lpstr>PowerPoint Presentation</vt:lpstr>
      <vt:lpstr>Dealing with Rater Error Appraisal Problems </vt:lpstr>
      <vt:lpstr>Managing the Appraisal Interview </vt:lpstr>
      <vt:lpstr>How to Conduct the Appraisal Interview </vt:lpstr>
      <vt:lpstr>Employee Engagement Guide for Managers</vt:lpstr>
      <vt:lpstr>Performance Management </vt:lpstr>
      <vt:lpstr>PowerPoint Presentation</vt:lpstr>
      <vt:lpstr>PowerPoint Presentation</vt:lpstr>
      <vt:lpstr>Discussion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Litka Tiadoraria Br Ginting</dc:creator>
  <cp:lastModifiedBy>Sugianta Ovinus Ginting</cp:lastModifiedBy>
  <cp:revision>41</cp:revision>
  <dcterms:created xsi:type="dcterms:W3CDTF">2024-08-12T07:57:50Z</dcterms:created>
  <dcterms:modified xsi:type="dcterms:W3CDTF">2024-09-09T08:34:24Z</dcterms:modified>
</cp:coreProperties>
</file>