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3"/>
  </p:notesMasterIdLst>
  <p:sldIdLst>
    <p:sldId id="303" r:id="rId2"/>
    <p:sldId id="257" r:id="rId3"/>
    <p:sldId id="259" r:id="rId4"/>
    <p:sldId id="304" r:id="rId5"/>
    <p:sldId id="305" r:id="rId6"/>
    <p:sldId id="306" r:id="rId7"/>
    <p:sldId id="307" r:id="rId8"/>
    <p:sldId id="309" r:id="rId9"/>
    <p:sldId id="308" r:id="rId10"/>
    <p:sldId id="310" r:id="rId11"/>
    <p:sldId id="311" r:id="rId12"/>
  </p:sldIdLst>
  <p:sldSz cx="9144000" cy="5143500" type="screen16x9"/>
  <p:notesSz cx="6858000" cy="9144000"/>
  <p:embeddedFontLst>
    <p:embeddedFont>
      <p:font typeface="Lato" charset="0"/>
      <p:regular r:id="rId14"/>
      <p:bold r:id="rId15"/>
      <p:italic r:id="rId16"/>
      <p:boldItalic r:id="rId17"/>
    </p:embeddedFont>
    <p:embeddedFont>
      <p:font typeface="Raleway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589" autoAdjust="0"/>
  </p:normalViewPr>
  <p:slideViewPr>
    <p:cSldViewPr snapToGrid="0">
      <p:cViewPr>
        <p:scale>
          <a:sx n="100" d="100"/>
          <a:sy n="100" d="100"/>
        </p:scale>
        <p:origin x="-1020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CEEBD-E2EC-47F0-892A-492A6F3FC73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id-ID"/>
        </a:p>
      </dgm:t>
    </dgm:pt>
    <dgm:pt modelId="{7818FC63-B803-485A-8540-9075C9EFEB03}">
      <dgm:prSet phldrT="[Text]"/>
      <dgm:spPr/>
      <dgm:t>
        <a:bodyPr/>
        <a:lstStyle/>
        <a:p>
          <a:r>
            <a:rPr lang="id-ID" dirty="0" smtClean="0"/>
            <a:t>1. Buat Database Perusahaan</a:t>
          </a:r>
          <a:endParaRPr lang="id-ID" dirty="0"/>
        </a:p>
      </dgm:t>
    </dgm:pt>
    <dgm:pt modelId="{45D27436-1E86-493F-AFC6-17147F0B91FF}" type="parTrans" cxnId="{51046252-C4BB-4EF2-987C-11BB051E3889}">
      <dgm:prSet/>
      <dgm:spPr/>
      <dgm:t>
        <a:bodyPr/>
        <a:lstStyle/>
        <a:p>
          <a:endParaRPr lang="id-ID"/>
        </a:p>
      </dgm:t>
    </dgm:pt>
    <dgm:pt modelId="{8D861373-106E-4FAE-B203-9FA4A94F613D}" type="sibTrans" cxnId="{51046252-C4BB-4EF2-987C-11BB051E3889}">
      <dgm:prSet/>
      <dgm:spPr/>
      <dgm:t>
        <a:bodyPr/>
        <a:lstStyle/>
        <a:p>
          <a:endParaRPr lang="id-ID"/>
        </a:p>
      </dgm:t>
    </dgm:pt>
    <dgm:pt modelId="{BA602D4B-6D26-4B02-BFD1-D1CDDF71136F}">
      <dgm:prSet phldrT="[Text]"/>
      <dgm:spPr/>
      <dgm:t>
        <a:bodyPr/>
        <a:lstStyle/>
        <a:p>
          <a:r>
            <a:rPr lang="id-ID" dirty="0" smtClean="0"/>
            <a:t>2. Membuat Akun</a:t>
          </a:r>
          <a:endParaRPr lang="id-ID" dirty="0"/>
        </a:p>
      </dgm:t>
    </dgm:pt>
    <dgm:pt modelId="{1824D5AD-5CE2-4CB6-9FBF-B27742290DBC}" type="parTrans" cxnId="{42471700-D95D-4FD3-8DF1-E5360FA9179C}">
      <dgm:prSet/>
      <dgm:spPr/>
      <dgm:t>
        <a:bodyPr/>
        <a:lstStyle/>
        <a:p>
          <a:endParaRPr lang="id-ID"/>
        </a:p>
      </dgm:t>
    </dgm:pt>
    <dgm:pt modelId="{3BA599C3-DE51-4EF4-AF32-27907D3F16E7}" type="sibTrans" cxnId="{42471700-D95D-4FD3-8DF1-E5360FA9179C}">
      <dgm:prSet/>
      <dgm:spPr/>
      <dgm:t>
        <a:bodyPr/>
        <a:lstStyle/>
        <a:p>
          <a:endParaRPr lang="id-ID"/>
        </a:p>
      </dgm:t>
    </dgm:pt>
    <dgm:pt modelId="{C38ED1D7-C6DE-43FC-A703-EDAD6BF83809}">
      <dgm:prSet phldrT="[Text]"/>
      <dgm:spPr/>
      <dgm:t>
        <a:bodyPr/>
        <a:lstStyle/>
        <a:p>
          <a:r>
            <a:rPr lang="id-ID" dirty="0" smtClean="0"/>
            <a:t>3. Input Saldo Awal Keseluruhan (Neraca)</a:t>
          </a:r>
        </a:p>
      </dgm:t>
    </dgm:pt>
    <dgm:pt modelId="{B82BE4A5-5952-4A4E-8861-19B906649910}" type="parTrans" cxnId="{A00FD63C-AE88-4A56-80FD-98E475C74F65}">
      <dgm:prSet/>
      <dgm:spPr/>
      <dgm:t>
        <a:bodyPr/>
        <a:lstStyle/>
        <a:p>
          <a:endParaRPr lang="id-ID"/>
        </a:p>
      </dgm:t>
    </dgm:pt>
    <dgm:pt modelId="{A01FE9CD-CA15-4D14-ABB8-3772F0FF51DB}" type="sibTrans" cxnId="{A00FD63C-AE88-4A56-80FD-98E475C74F65}">
      <dgm:prSet/>
      <dgm:spPr/>
      <dgm:t>
        <a:bodyPr/>
        <a:lstStyle/>
        <a:p>
          <a:endParaRPr lang="id-ID"/>
        </a:p>
      </dgm:t>
    </dgm:pt>
    <dgm:pt modelId="{D1BE5446-A84B-409E-8B70-4A43272D41F0}">
      <dgm:prSet phldrT="[Text]"/>
      <dgm:spPr/>
      <dgm:t>
        <a:bodyPr/>
        <a:lstStyle/>
        <a:p>
          <a:r>
            <a:rPr lang="id-ID" dirty="0" smtClean="0"/>
            <a:t>4. Membuat data Pelanggang &gt; Input Rincian Piutang</a:t>
          </a:r>
        </a:p>
      </dgm:t>
    </dgm:pt>
    <dgm:pt modelId="{CCD658AD-AD16-4151-B581-EE2723063F6A}" type="parTrans" cxnId="{917CEA58-C7E1-4A6E-938A-719C79CACFC5}">
      <dgm:prSet/>
      <dgm:spPr/>
      <dgm:t>
        <a:bodyPr/>
        <a:lstStyle/>
        <a:p>
          <a:endParaRPr lang="id-ID"/>
        </a:p>
      </dgm:t>
    </dgm:pt>
    <dgm:pt modelId="{EB383D37-4422-46E8-B8E0-8B2D33BA7769}" type="sibTrans" cxnId="{917CEA58-C7E1-4A6E-938A-719C79CACFC5}">
      <dgm:prSet/>
      <dgm:spPr/>
      <dgm:t>
        <a:bodyPr/>
        <a:lstStyle/>
        <a:p>
          <a:endParaRPr lang="id-ID"/>
        </a:p>
      </dgm:t>
    </dgm:pt>
    <dgm:pt modelId="{81D9BEF2-7D71-4F1A-8E51-33547111FBBA}">
      <dgm:prSet phldrT="[Text]"/>
      <dgm:spPr/>
      <dgm:t>
        <a:bodyPr/>
        <a:lstStyle/>
        <a:p>
          <a:r>
            <a:rPr lang="id-ID" dirty="0" smtClean="0"/>
            <a:t>5. Membuat Data Vendor &gt; Input Rincian Hutang</a:t>
          </a:r>
        </a:p>
      </dgm:t>
    </dgm:pt>
    <dgm:pt modelId="{6BDC8517-3024-4DFF-AF20-7E6ABABF7209}" type="parTrans" cxnId="{E834707B-16D5-41C2-8051-BB05E1873A64}">
      <dgm:prSet/>
      <dgm:spPr/>
      <dgm:t>
        <a:bodyPr/>
        <a:lstStyle/>
        <a:p>
          <a:endParaRPr lang="id-ID"/>
        </a:p>
      </dgm:t>
    </dgm:pt>
    <dgm:pt modelId="{F4135DBA-4F10-4EFF-87D7-AB6BFDB50C61}" type="sibTrans" cxnId="{E834707B-16D5-41C2-8051-BB05E1873A64}">
      <dgm:prSet/>
      <dgm:spPr/>
      <dgm:t>
        <a:bodyPr/>
        <a:lstStyle/>
        <a:p>
          <a:endParaRPr lang="id-ID"/>
        </a:p>
      </dgm:t>
    </dgm:pt>
    <dgm:pt modelId="{E7223CAA-4A24-4465-847C-6CF2236F32AC}" type="pres">
      <dgm:prSet presAssocID="{DFCCEEBD-E2EC-47F0-892A-492A6F3FC7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1374C161-8FA0-4D69-B9A8-C4728C88EFDF}" type="pres">
      <dgm:prSet presAssocID="{DFCCEEBD-E2EC-47F0-892A-492A6F3FC736}" presName="Name1" presStyleCnt="0"/>
      <dgm:spPr/>
      <dgm:t>
        <a:bodyPr/>
        <a:lstStyle/>
        <a:p>
          <a:endParaRPr lang="id-ID"/>
        </a:p>
      </dgm:t>
    </dgm:pt>
    <dgm:pt modelId="{91245C97-F044-4CB5-83D7-50626EA632D1}" type="pres">
      <dgm:prSet presAssocID="{DFCCEEBD-E2EC-47F0-892A-492A6F3FC736}" presName="cycle" presStyleCnt="0"/>
      <dgm:spPr/>
      <dgm:t>
        <a:bodyPr/>
        <a:lstStyle/>
        <a:p>
          <a:endParaRPr lang="id-ID"/>
        </a:p>
      </dgm:t>
    </dgm:pt>
    <dgm:pt modelId="{E950556A-F620-48C4-B197-F834DA1A3819}" type="pres">
      <dgm:prSet presAssocID="{DFCCEEBD-E2EC-47F0-892A-492A6F3FC736}" presName="srcNode" presStyleLbl="node1" presStyleIdx="0" presStyleCnt="5"/>
      <dgm:spPr/>
      <dgm:t>
        <a:bodyPr/>
        <a:lstStyle/>
        <a:p>
          <a:endParaRPr lang="id-ID"/>
        </a:p>
      </dgm:t>
    </dgm:pt>
    <dgm:pt modelId="{C47A8DB0-75C1-4454-BA65-F1BF46653FC2}" type="pres">
      <dgm:prSet presAssocID="{DFCCEEBD-E2EC-47F0-892A-492A6F3FC736}" presName="conn" presStyleLbl="parChTrans1D2" presStyleIdx="0" presStyleCnt="1"/>
      <dgm:spPr/>
      <dgm:t>
        <a:bodyPr/>
        <a:lstStyle/>
        <a:p>
          <a:endParaRPr lang="id-ID"/>
        </a:p>
      </dgm:t>
    </dgm:pt>
    <dgm:pt modelId="{A1F69865-B292-4624-90AC-B9A5535F878C}" type="pres">
      <dgm:prSet presAssocID="{DFCCEEBD-E2EC-47F0-892A-492A6F3FC736}" presName="extraNode" presStyleLbl="node1" presStyleIdx="0" presStyleCnt="5"/>
      <dgm:spPr/>
      <dgm:t>
        <a:bodyPr/>
        <a:lstStyle/>
        <a:p>
          <a:endParaRPr lang="id-ID"/>
        </a:p>
      </dgm:t>
    </dgm:pt>
    <dgm:pt modelId="{06D390AC-471E-41B1-98C3-76D3457F09E0}" type="pres">
      <dgm:prSet presAssocID="{DFCCEEBD-E2EC-47F0-892A-492A6F3FC736}" presName="dstNode" presStyleLbl="node1" presStyleIdx="0" presStyleCnt="5"/>
      <dgm:spPr/>
      <dgm:t>
        <a:bodyPr/>
        <a:lstStyle/>
        <a:p>
          <a:endParaRPr lang="id-ID"/>
        </a:p>
      </dgm:t>
    </dgm:pt>
    <dgm:pt modelId="{E7ADE206-C79A-4188-824E-9E40826C9478}" type="pres">
      <dgm:prSet presAssocID="{7818FC63-B803-485A-8540-9075C9EFEB0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0F2453-1DB5-4115-AFF4-E5C83126478E}" type="pres">
      <dgm:prSet presAssocID="{7818FC63-B803-485A-8540-9075C9EFEB03}" presName="accent_1" presStyleCnt="0"/>
      <dgm:spPr/>
      <dgm:t>
        <a:bodyPr/>
        <a:lstStyle/>
        <a:p>
          <a:endParaRPr lang="id-ID"/>
        </a:p>
      </dgm:t>
    </dgm:pt>
    <dgm:pt modelId="{24C6639E-1170-4E12-81CE-ADF42F13754D}" type="pres">
      <dgm:prSet presAssocID="{7818FC63-B803-485A-8540-9075C9EFEB03}" presName="accentRepeatNode" presStyleLbl="solidFgAcc1" presStyleIdx="0" presStyleCnt="5"/>
      <dgm:spPr/>
      <dgm:t>
        <a:bodyPr/>
        <a:lstStyle/>
        <a:p>
          <a:endParaRPr lang="id-ID"/>
        </a:p>
      </dgm:t>
    </dgm:pt>
    <dgm:pt modelId="{160DC493-56BB-4281-A972-013FF7B2A31D}" type="pres">
      <dgm:prSet presAssocID="{BA602D4B-6D26-4B02-BFD1-D1CDDF71136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F4F63B0-0007-495C-A4C0-234A545F7C22}" type="pres">
      <dgm:prSet presAssocID="{BA602D4B-6D26-4B02-BFD1-D1CDDF71136F}" presName="accent_2" presStyleCnt="0"/>
      <dgm:spPr/>
    </dgm:pt>
    <dgm:pt modelId="{3F5DC70B-6D2C-4631-AAD6-C4BFAAF05CE0}" type="pres">
      <dgm:prSet presAssocID="{BA602D4B-6D26-4B02-BFD1-D1CDDF71136F}" presName="accentRepeatNode" presStyleLbl="solidFgAcc1" presStyleIdx="1" presStyleCnt="5"/>
      <dgm:spPr/>
    </dgm:pt>
    <dgm:pt modelId="{E8054562-87FB-46DD-8448-6E60BA55734F}" type="pres">
      <dgm:prSet presAssocID="{C38ED1D7-C6DE-43FC-A703-EDAD6BF8380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7FC263C-5462-4801-840B-B0F3B72D3A76}" type="pres">
      <dgm:prSet presAssocID="{C38ED1D7-C6DE-43FC-A703-EDAD6BF83809}" presName="accent_3" presStyleCnt="0"/>
      <dgm:spPr/>
    </dgm:pt>
    <dgm:pt modelId="{CB5F4A94-2A0D-4283-933C-82291E1D4918}" type="pres">
      <dgm:prSet presAssocID="{C38ED1D7-C6DE-43FC-A703-EDAD6BF83809}" presName="accentRepeatNode" presStyleLbl="solidFgAcc1" presStyleIdx="2" presStyleCnt="5"/>
      <dgm:spPr/>
    </dgm:pt>
    <dgm:pt modelId="{BB63258C-5F12-4E5C-853E-A3369F257C17}" type="pres">
      <dgm:prSet presAssocID="{D1BE5446-A84B-409E-8B70-4A43272D41F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1D0DDD9-013C-403C-9E19-D89B4C4108A7}" type="pres">
      <dgm:prSet presAssocID="{D1BE5446-A84B-409E-8B70-4A43272D41F0}" presName="accent_4" presStyleCnt="0"/>
      <dgm:spPr/>
    </dgm:pt>
    <dgm:pt modelId="{D0C79AC1-FED0-4173-A3F4-3637833721F2}" type="pres">
      <dgm:prSet presAssocID="{D1BE5446-A84B-409E-8B70-4A43272D41F0}" presName="accentRepeatNode" presStyleLbl="solidFgAcc1" presStyleIdx="3" presStyleCnt="5"/>
      <dgm:spPr/>
    </dgm:pt>
    <dgm:pt modelId="{F3A6DABB-8B8A-47A3-AE18-C68EDA52347C}" type="pres">
      <dgm:prSet presAssocID="{81D9BEF2-7D71-4F1A-8E51-33547111FBB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BD09E0-213E-4D04-B24E-7E4451C6F543}" type="pres">
      <dgm:prSet presAssocID="{81D9BEF2-7D71-4F1A-8E51-33547111FBBA}" presName="accent_5" presStyleCnt="0"/>
      <dgm:spPr/>
    </dgm:pt>
    <dgm:pt modelId="{E232A3BA-A81F-4937-BCF8-2F88ED2CB37F}" type="pres">
      <dgm:prSet presAssocID="{81D9BEF2-7D71-4F1A-8E51-33547111FBBA}" presName="accentRepeatNode" presStyleLbl="solidFgAcc1" presStyleIdx="4" presStyleCnt="5"/>
      <dgm:spPr/>
    </dgm:pt>
  </dgm:ptLst>
  <dgm:cxnLst>
    <dgm:cxn modelId="{E0592F19-DE75-4CB0-9C27-BDF97F4A5AB8}" type="presOf" srcId="{8D861373-106E-4FAE-B203-9FA4A94F613D}" destId="{C47A8DB0-75C1-4454-BA65-F1BF46653FC2}" srcOrd="0" destOrd="0" presId="urn:microsoft.com/office/officeart/2008/layout/VerticalCurvedList"/>
    <dgm:cxn modelId="{A00FD63C-AE88-4A56-80FD-98E475C74F65}" srcId="{DFCCEEBD-E2EC-47F0-892A-492A6F3FC736}" destId="{C38ED1D7-C6DE-43FC-A703-EDAD6BF83809}" srcOrd="2" destOrd="0" parTransId="{B82BE4A5-5952-4A4E-8861-19B906649910}" sibTransId="{A01FE9CD-CA15-4D14-ABB8-3772F0FF51DB}"/>
    <dgm:cxn modelId="{5C4CE981-BEAD-435D-B180-7CC29545D0F5}" type="presOf" srcId="{C38ED1D7-C6DE-43FC-A703-EDAD6BF83809}" destId="{E8054562-87FB-46DD-8448-6E60BA55734F}" srcOrd="0" destOrd="0" presId="urn:microsoft.com/office/officeart/2008/layout/VerticalCurvedList"/>
    <dgm:cxn modelId="{2B4A9E1A-04E9-4201-9610-0A003838FE7A}" type="presOf" srcId="{BA602D4B-6D26-4B02-BFD1-D1CDDF71136F}" destId="{160DC493-56BB-4281-A972-013FF7B2A31D}" srcOrd="0" destOrd="0" presId="urn:microsoft.com/office/officeart/2008/layout/VerticalCurvedList"/>
    <dgm:cxn modelId="{4D12EA76-425A-4E99-8483-1DBD919FA22B}" type="presOf" srcId="{7818FC63-B803-485A-8540-9075C9EFEB03}" destId="{E7ADE206-C79A-4188-824E-9E40826C9478}" srcOrd="0" destOrd="0" presId="urn:microsoft.com/office/officeart/2008/layout/VerticalCurvedList"/>
    <dgm:cxn modelId="{42471700-D95D-4FD3-8DF1-E5360FA9179C}" srcId="{DFCCEEBD-E2EC-47F0-892A-492A6F3FC736}" destId="{BA602D4B-6D26-4B02-BFD1-D1CDDF71136F}" srcOrd="1" destOrd="0" parTransId="{1824D5AD-5CE2-4CB6-9FBF-B27742290DBC}" sibTransId="{3BA599C3-DE51-4EF4-AF32-27907D3F16E7}"/>
    <dgm:cxn modelId="{E834707B-16D5-41C2-8051-BB05E1873A64}" srcId="{DFCCEEBD-E2EC-47F0-892A-492A6F3FC736}" destId="{81D9BEF2-7D71-4F1A-8E51-33547111FBBA}" srcOrd="4" destOrd="0" parTransId="{6BDC8517-3024-4DFF-AF20-7E6ABABF7209}" sibTransId="{F4135DBA-4F10-4EFF-87D7-AB6BFDB50C61}"/>
    <dgm:cxn modelId="{0EB9383E-38D8-4D82-83C5-4860168B6347}" type="presOf" srcId="{81D9BEF2-7D71-4F1A-8E51-33547111FBBA}" destId="{F3A6DABB-8B8A-47A3-AE18-C68EDA52347C}" srcOrd="0" destOrd="0" presId="urn:microsoft.com/office/officeart/2008/layout/VerticalCurvedList"/>
    <dgm:cxn modelId="{51046252-C4BB-4EF2-987C-11BB051E3889}" srcId="{DFCCEEBD-E2EC-47F0-892A-492A6F3FC736}" destId="{7818FC63-B803-485A-8540-9075C9EFEB03}" srcOrd="0" destOrd="0" parTransId="{45D27436-1E86-493F-AFC6-17147F0B91FF}" sibTransId="{8D861373-106E-4FAE-B203-9FA4A94F613D}"/>
    <dgm:cxn modelId="{D4237C9D-2957-4BAE-917A-9EA2A4F46BB3}" type="presOf" srcId="{DFCCEEBD-E2EC-47F0-892A-492A6F3FC736}" destId="{E7223CAA-4A24-4465-847C-6CF2236F32AC}" srcOrd="0" destOrd="0" presId="urn:microsoft.com/office/officeart/2008/layout/VerticalCurvedList"/>
    <dgm:cxn modelId="{917CEA58-C7E1-4A6E-938A-719C79CACFC5}" srcId="{DFCCEEBD-E2EC-47F0-892A-492A6F3FC736}" destId="{D1BE5446-A84B-409E-8B70-4A43272D41F0}" srcOrd="3" destOrd="0" parTransId="{CCD658AD-AD16-4151-B581-EE2723063F6A}" sibTransId="{EB383D37-4422-46E8-B8E0-8B2D33BA7769}"/>
    <dgm:cxn modelId="{91BEB8D0-4066-45AA-91C4-CF5CFC68E795}" type="presOf" srcId="{D1BE5446-A84B-409E-8B70-4A43272D41F0}" destId="{BB63258C-5F12-4E5C-853E-A3369F257C17}" srcOrd="0" destOrd="0" presId="urn:microsoft.com/office/officeart/2008/layout/VerticalCurvedList"/>
    <dgm:cxn modelId="{046576D4-09D5-4635-B606-16556C05AC3D}" type="presParOf" srcId="{E7223CAA-4A24-4465-847C-6CF2236F32AC}" destId="{1374C161-8FA0-4D69-B9A8-C4728C88EFDF}" srcOrd="0" destOrd="0" presId="urn:microsoft.com/office/officeart/2008/layout/VerticalCurvedList"/>
    <dgm:cxn modelId="{88599D75-85F4-45B3-AD18-95855986CB74}" type="presParOf" srcId="{1374C161-8FA0-4D69-B9A8-C4728C88EFDF}" destId="{91245C97-F044-4CB5-83D7-50626EA632D1}" srcOrd="0" destOrd="0" presId="urn:microsoft.com/office/officeart/2008/layout/VerticalCurvedList"/>
    <dgm:cxn modelId="{1F2B967F-48BC-4DE9-B29B-91D3B7F6A949}" type="presParOf" srcId="{91245C97-F044-4CB5-83D7-50626EA632D1}" destId="{E950556A-F620-48C4-B197-F834DA1A3819}" srcOrd="0" destOrd="0" presId="urn:microsoft.com/office/officeart/2008/layout/VerticalCurvedList"/>
    <dgm:cxn modelId="{CC6C9F83-56D8-4DA9-ABC6-0A7A0A000A60}" type="presParOf" srcId="{91245C97-F044-4CB5-83D7-50626EA632D1}" destId="{C47A8DB0-75C1-4454-BA65-F1BF46653FC2}" srcOrd="1" destOrd="0" presId="urn:microsoft.com/office/officeart/2008/layout/VerticalCurvedList"/>
    <dgm:cxn modelId="{841BE438-4E0A-4171-800D-7ED1790AB80F}" type="presParOf" srcId="{91245C97-F044-4CB5-83D7-50626EA632D1}" destId="{A1F69865-B292-4624-90AC-B9A5535F878C}" srcOrd="2" destOrd="0" presId="urn:microsoft.com/office/officeart/2008/layout/VerticalCurvedList"/>
    <dgm:cxn modelId="{E99558DC-1FF1-40AF-955D-D6805AD453CB}" type="presParOf" srcId="{91245C97-F044-4CB5-83D7-50626EA632D1}" destId="{06D390AC-471E-41B1-98C3-76D3457F09E0}" srcOrd="3" destOrd="0" presId="urn:microsoft.com/office/officeart/2008/layout/VerticalCurvedList"/>
    <dgm:cxn modelId="{12B2C4BD-3B88-4A84-89DB-673B78188845}" type="presParOf" srcId="{1374C161-8FA0-4D69-B9A8-C4728C88EFDF}" destId="{E7ADE206-C79A-4188-824E-9E40826C9478}" srcOrd="1" destOrd="0" presId="urn:microsoft.com/office/officeart/2008/layout/VerticalCurvedList"/>
    <dgm:cxn modelId="{AA087F9D-FC88-401E-AFC5-E9FD2508BF45}" type="presParOf" srcId="{1374C161-8FA0-4D69-B9A8-C4728C88EFDF}" destId="{490F2453-1DB5-4115-AFF4-E5C83126478E}" srcOrd="2" destOrd="0" presId="urn:microsoft.com/office/officeart/2008/layout/VerticalCurvedList"/>
    <dgm:cxn modelId="{F32BCA83-C320-4A0C-97C7-0916715DD178}" type="presParOf" srcId="{490F2453-1DB5-4115-AFF4-E5C83126478E}" destId="{24C6639E-1170-4E12-81CE-ADF42F13754D}" srcOrd="0" destOrd="0" presId="urn:microsoft.com/office/officeart/2008/layout/VerticalCurvedList"/>
    <dgm:cxn modelId="{41D7D70A-2595-4E5D-856C-FEAA2CE0E936}" type="presParOf" srcId="{1374C161-8FA0-4D69-B9A8-C4728C88EFDF}" destId="{160DC493-56BB-4281-A972-013FF7B2A31D}" srcOrd="3" destOrd="0" presId="urn:microsoft.com/office/officeart/2008/layout/VerticalCurvedList"/>
    <dgm:cxn modelId="{57FBA3A3-F944-4537-89B6-B4650C2A399D}" type="presParOf" srcId="{1374C161-8FA0-4D69-B9A8-C4728C88EFDF}" destId="{1F4F63B0-0007-495C-A4C0-234A545F7C22}" srcOrd="4" destOrd="0" presId="urn:microsoft.com/office/officeart/2008/layout/VerticalCurvedList"/>
    <dgm:cxn modelId="{0C349B89-5A70-41B3-8F4C-BAA7AB80B374}" type="presParOf" srcId="{1F4F63B0-0007-495C-A4C0-234A545F7C22}" destId="{3F5DC70B-6D2C-4631-AAD6-C4BFAAF05CE0}" srcOrd="0" destOrd="0" presId="urn:microsoft.com/office/officeart/2008/layout/VerticalCurvedList"/>
    <dgm:cxn modelId="{EC6E52E3-84CC-4B0D-A0C3-DC9E6F3D7192}" type="presParOf" srcId="{1374C161-8FA0-4D69-B9A8-C4728C88EFDF}" destId="{E8054562-87FB-46DD-8448-6E60BA55734F}" srcOrd="5" destOrd="0" presId="urn:microsoft.com/office/officeart/2008/layout/VerticalCurvedList"/>
    <dgm:cxn modelId="{0AD82685-131E-44A2-9AED-1055A8808DEF}" type="presParOf" srcId="{1374C161-8FA0-4D69-B9A8-C4728C88EFDF}" destId="{17FC263C-5462-4801-840B-B0F3B72D3A76}" srcOrd="6" destOrd="0" presId="urn:microsoft.com/office/officeart/2008/layout/VerticalCurvedList"/>
    <dgm:cxn modelId="{91BA3A2E-CC75-4B5A-8BCB-40782F360A44}" type="presParOf" srcId="{17FC263C-5462-4801-840B-B0F3B72D3A76}" destId="{CB5F4A94-2A0D-4283-933C-82291E1D4918}" srcOrd="0" destOrd="0" presId="urn:microsoft.com/office/officeart/2008/layout/VerticalCurvedList"/>
    <dgm:cxn modelId="{1DC29FA3-3202-4361-AECD-8FD963A76BD7}" type="presParOf" srcId="{1374C161-8FA0-4D69-B9A8-C4728C88EFDF}" destId="{BB63258C-5F12-4E5C-853E-A3369F257C17}" srcOrd="7" destOrd="0" presId="urn:microsoft.com/office/officeart/2008/layout/VerticalCurvedList"/>
    <dgm:cxn modelId="{B75B9F81-4558-41F7-BD94-A6C1684A2E8F}" type="presParOf" srcId="{1374C161-8FA0-4D69-B9A8-C4728C88EFDF}" destId="{21D0DDD9-013C-403C-9E19-D89B4C4108A7}" srcOrd="8" destOrd="0" presId="urn:microsoft.com/office/officeart/2008/layout/VerticalCurvedList"/>
    <dgm:cxn modelId="{E8682EB9-289C-4B22-A11D-375D65CC9811}" type="presParOf" srcId="{21D0DDD9-013C-403C-9E19-D89B4C4108A7}" destId="{D0C79AC1-FED0-4173-A3F4-3637833721F2}" srcOrd="0" destOrd="0" presId="urn:microsoft.com/office/officeart/2008/layout/VerticalCurvedList"/>
    <dgm:cxn modelId="{202E907C-0139-49C7-A7A1-E329C9CEC08D}" type="presParOf" srcId="{1374C161-8FA0-4D69-B9A8-C4728C88EFDF}" destId="{F3A6DABB-8B8A-47A3-AE18-C68EDA52347C}" srcOrd="9" destOrd="0" presId="urn:microsoft.com/office/officeart/2008/layout/VerticalCurvedList"/>
    <dgm:cxn modelId="{00F20D76-6A47-4380-8698-071DE5C001FC}" type="presParOf" srcId="{1374C161-8FA0-4D69-B9A8-C4728C88EFDF}" destId="{88BD09E0-213E-4D04-B24E-7E4451C6F543}" srcOrd="10" destOrd="0" presId="urn:microsoft.com/office/officeart/2008/layout/VerticalCurvedList"/>
    <dgm:cxn modelId="{157E5793-60FA-4391-A699-02CDD7186807}" type="presParOf" srcId="{88BD09E0-213E-4D04-B24E-7E4451C6F543}" destId="{E232A3BA-A81F-4937-BCF8-2F88ED2CB3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A8DB0-75C1-4454-BA65-F1BF46653FC2}">
      <dsp:nvSpPr>
        <dsp:cNvPr id="0" name=""/>
        <dsp:cNvSpPr/>
      </dsp:nvSpPr>
      <dsp:spPr>
        <a:xfrm>
          <a:off x="-3212558" y="-494341"/>
          <a:ext cx="3831364" cy="3831364"/>
        </a:xfrm>
        <a:prstGeom prst="blockArc">
          <a:avLst>
            <a:gd name="adj1" fmla="val 18900000"/>
            <a:gd name="adj2" fmla="val 2700000"/>
            <a:gd name="adj3" fmla="val 564"/>
          </a:avLst>
        </a:pr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DE206-C79A-4188-824E-9E40826C9478}">
      <dsp:nvSpPr>
        <dsp:cNvPr id="0" name=""/>
        <dsp:cNvSpPr/>
      </dsp:nvSpPr>
      <dsp:spPr>
        <a:xfrm>
          <a:off x="271681" y="177610"/>
          <a:ext cx="6355688" cy="35544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13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1. Buat Database Perusahaan</a:t>
          </a:r>
          <a:endParaRPr lang="id-ID" sz="1900" kern="1200" dirty="0"/>
        </a:p>
      </dsp:txBody>
      <dsp:txXfrm>
        <a:off x="271681" y="177610"/>
        <a:ext cx="6355688" cy="355448"/>
      </dsp:txXfrm>
    </dsp:sp>
    <dsp:sp modelId="{24C6639E-1170-4E12-81CE-ADF42F13754D}">
      <dsp:nvSpPr>
        <dsp:cNvPr id="0" name=""/>
        <dsp:cNvSpPr/>
      </dsp:nvSpPr>
      <dsp:spPr>
        <a:xfrm>
          <a:off x="49525" y="133179"/>
          <a:ext cx="444311" cy="444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DC493-56BB-4281-A972-013FF7B2A31D}">
      <dsp:nvSpPr>
        <dsp:cNvPr id="0" name=""/>
        <dsp:cNvSpPr/>
      </dsp:nvSpPr>
      <dsp:spPr>
        <a:xfrm>
          <a:off x="526385" y="710613"/>
          <a:ext cx="6100984" cy="35544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8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13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2. Membuat Akun</a:t>
          </a:r>
          <a:endParaRPr lang="id-ID" sz="1900" kern="1200" dirty="0"/>
        </a:p>
      </dsp:txBody>
      <dsp:txXfrm>
        <a:off x="526385" y="710613"/>
        <a:ext cx="6100984" cy="355448"/>
      </dsp:txXfrm>
    </dsp:sp>
    <dsp:sp modelId="{3F5DC70B-6D2C-4631-AAD6-C4BFAAF05CE0}">
      <dsp:nvSpPr>
        <dsp:cNvPr id="0" name=""/>
        <dsp:cNvSpPr/>
      </dsp:nvSpPr>
      <dsp:spPr>
        <a:xfrm>
          <a:off x="304229" y="666182"/>
          <a:ext cx="444311" cy="444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8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54562-87FB-46DD-8448-6E60BA55734F}">
      <dsp:nvSpPr>
        <dsp:cNvPr id="0" name=""/>
        <dsp:cNvSpPr/>
      </dsp:nvSpPr>
      <dsp:spPr>
        <a:xfrm>
          <a:off x="604559" y="1243616"/>
          <a:ext cx="6022810" cy="35544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164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13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3. Input Saldo Awal Keseluruhan (Neraca)</a:t>
          </a:r>
        </a:p>
      </dsp:txBody>
      <dsp:txXfrm>
        <a:off x="604559" y="1243616"/>
        <a:ext cx="6022810" cy="355448"/>
      </dsp:txXfrm>
    </dsp:sp>
    <dsp:sp modelId="{CB5F4A94-2A0D-4283-933C-82291E1D4918}">
      <dsp:nvSpPr>
        <dsp:cNvPr id="0" name=""/>
        <dsp:cNvSpPr/>
      </dsp:nvSpPr>
      <dsp:spPr>
        <a:xfrm>
          <a:off x="382403" y="1199185"/>
          <a:ext cx="444311" cy="444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164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3258C-5F12-4E5C-853E-A3369F257C17}">
      <dsp:nvSpPr>
        <dsp:cNvPr id="0" name=""/>
        <dsp:cNvSpPr/>
      </dsp:nvSpPr>
      <dsp:spPr>
        <a:xfrm>
          <a:off x="526385" y="1776619"/>
          <a:ext cx="6100984" cy="35544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246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13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4. Membuat data Pelanggang &gt; Input Rincian Piutang</a:t>
          </a:r>
        </a:p>
      </dsp:txBody>
      <dsp:txXfrm>
        <a:off x="526385" y="1776619"/>
        <a:ext cx="6100984" cy="355448"/>
      </dsp:txXfrm>
    </dsp:sp>
    <dsp:sp modelId="{D0C79AC1-FED0-4173-A3F4-3637833721F2}">
      <dsp:nvSpPr>
        <dsp:cNvPr id="0" name=""/>
        <dsp:cNvSpPr/>
      </dsp:nvSpPr>
      <dsp:spPr>
        <a:xfrm>
          <a:off x="304229" y="1732188"/>
          <a:ext cx="444311" cy="444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246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6DABB-8B8A-47A3-AE18-C68EDA52347C}">
      <dsp:nvSpPr>
        <dsp:cNvPr id="0" name=""/>
        <dsp:cNvSpPr/>
      </dsp:nvSpPr>
      <dsp:spPr>
        <a:xfrm>
          <a:off x="271681" y="2309622"/>
          <a:ext cx="6355688" cy="35544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328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13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5. Membuat Data Vendor &gt; Input Rincian Hutang</a:t>
          </a:r>
        </a:p>
      </dsp:txBody>
      <dsp:txXfrm>
        <a:off x="271681" y="2309622"/>
        <a:ext cx="6355688" cy="355448"/>
      </dsp:txXfrm>
    </dsp:sp>
    <dsp:sp modelId="{E232A3BA-A81F-4937-BCF8-2F88ED2CB37F}">
      <dsp:nvSpPr>
        <dsp:cNvPr id="0" name=""/>
        <dsp:cNvSpPr/>
      </dsp:nvSpPr>
      <dsp:spPr>
        <a:xfrm>
          <a:off x="49525" y="2265191"/>
          <a:ext cx="444311" cy="444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328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97680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a733b4b9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a733b4b91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lt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3787800" cy="19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29595" y="3401500"/>
            <a:ext cx="37878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grpSp>
        <p:nvGrpSpPr>
          <p:cNvPr id="21" name="Google Shape;21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2" name="Google Shape;22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4" name="Google Shape;24;p3"/>
          <p:cNvSpPr/>
          <p:nvPr/>
        </p:nvSpPr>
        <p:spPr>
          <a:xfrm>
            <a:off x="0" y="1"/>
            <a:ext cx="9144000" cy="46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5" name="Google Shape;25;p3"/>
          <p:cNvGrpSpPr/>
          <p:nvPr/>
        </p:nvGrpSpPr>
        <p:grpSpPr>
          <a:xfrm>
            <a:off x="5063224" y="1313339"/>
            <a:ext cx="3459829" cy="2670551"/>
            <a:chOff x="3553042" y="1657806"/>
            <a:chExt cx="3461100" cy="2671532"/>
          </a:xfrm>
        </p:grpSpPr>
        <p:sp>
          <p:nvSpPr>
            <p:cNvPr id="26" name="Google Shape;26;p3"/>
            <p:cNvSpPr/>
            <p:nvPr/>
          </p:nvSpPr>
          <p:spPr>
            <a:xfrm>
              <a:off x="4856024" y="3625653"/>
              <a:ext cx="944700" cy="663300"/>
            </a:xfrm>
            <a:prstGeom prst="trapezoid">
              <a:avLst>
                <a:gd name="adj" fmla="val 25000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>
              <a:off x="4953871" y="3681997"/>
              <a:ext cx="400200" cy="606600"/>
            </a:xfrm>
            <a:prstGeom prst="triangle">
              <a:avLst>
                <a:gd name="adj" fmla="val 96745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4767796" y="3681816"/>
              <a:ext cx="163500" cy="606600"/>
            </a:xfrm>
            <a:prstGeom prst="triangle">
              <a:avLst>
                <a:gd name="adj" fmla="val 98558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10800000">
              <a:off x="4678237" y="4276102"/>
              <a:ext cx="1210800" cy="45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rot="10800000">
              <a:off x="4668343" y="4283738"/>
              <a:ext cx="1230600" cy="45600"/>
            </a:xfrm>
            <a:prstGeom prst="roundRect">
              <a:avLst>
                <a:gd name="adj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4926950" y="3681915"/>
              <a:ext cx="42900" cy="594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53042" y="1674645"/>
              <a:ext cx="3461100" cy="2014500"/>
            </a:xfrm>
            <a:prstGeom prst="roundRect">
              <a:avLst>
                <a:gd name="adj" fmla="val 1882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553042" y="1657806"/>
              <a:ext cx="3461100" cy="2014500"/>
            </a:xfrm>
            <a:prstGeom prst="roundRect">
              <a:avLst>
                <a:gd name="adj" fmla="val 1764"/>
              </a:avLst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4" name="Google Shape;34;p3" descr="Component Detail"/>
          <p:cNvPicPr preferRelativeResize="0"/>
          <p:nvPr/>
        </p:nvPicPr>
        <p:blipFill rotWithShape="1">
          <a:blip r:embed="rId2">
            <a:alphaModFix/>
          </a:blip>
          <a:srcRect b="25076"/>
          <a:stretch/>
        </p:blipFill>
        <p:spPr>
          <a:xfrm>
            <a:off x="5161725" y="1399791"/>
            <a:ext cx="3262825" cy="18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"/>
          <p:cNvSpPr/>
          <p:nvPr/>
        </p:nvSpPr>
        <p:spPr>
          <a:xfrm flipH="1">
            <a:off x="5156196" y="1401826"/>
            <a:ext cx="3268577" cy="1812993"/>
          </a:xfrm>
          <a:prstGeom prst="rtTriangle">
            <a:avLst/>
          </a:prstGeom>
          <a:solidFill>
            <a:srgbClr val="000000">
              <a:alpha val="3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6" name="Google Shape;36;p3"/>
          <p:cNvGrpSpPr/>
          <p:nvPr/>
        </p:nvGrpSpPr>
        <p:grpSpPr>
          <a:xfrm>
            <a:off x="7666681" y="2077877"/>
            <a:ext cx="1148179" cy="2282764"/>
            <a:chOff x="7666681" y="2077877"/>
            <a:chExt cx="1148179" cy="2282764"/>
          </a:xfrm>
        </p:grpSpPr>
        <p:grpSp>
          <p:nvGrpSpPr>
            <p:cNvPr id="37" name="Google Shape;37;p3"/>
            <p:cNvGrpSpPr/>
            <p:nvPr/>
          </p:nvGrpSpPr>
          <p:grpSpPr>
            <a:xfrm>
              <a:off x="7666681" y="2077877"/>
              <a:ext cx="1148179" cy="2282764"/>
              <a:chOff x="3983627" y="1676395"/>
              <a:chExt cx="1449538" cy="2881914"/>
            </a:xfrm>
          </p:grpSpPr>
          <p:sp>
            <p:nvSpPr>
              <p:cNvPr id="38" name="Google Shape;38;p3"/>
              <p:cNvSpPr/>
              <p:nvPr/>
            </p:nvSpPr>
            <p:spPr>
              <a:xfrm rot="-5400000">
                <a:off x="3276827" y="2404608"/>
                <a:ext cx="2860500" cy="1446900"/>
              </a:xfrm>
              <a:prstGeom prst="roundRect">
                <a:avLst>
                  <a:gd name="adj" fmla="val 4551"/>
                </a:avLst>
              </a:pr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 rot="-5400000">
                <a:off x="3279465" y="2383195"/>
                <a:ext cx="2860500" cy="1446900"/>
              </a:xfrm>
              <a:prstGeom prst="roundRect">
                <a:avLst>
                  <a:gd name="adj" fmla="val 4551"/>
                </a:avLst>
              </a:pr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4473243" y="4318802"/>
                <a:ext cx="472800" cy="76800"/>
              </a:xfrm>
              <a:prstGeom prst="roundRect">
                <a:avLst>
                  <a:gd name="adj" fmla="val 50000"/>
                </a:avLst>
              </a:prstGeom>
              <a:solidFill>
                <a:srgbClr val="4B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41" name="Google Shape;41;p3" descr="Mobile View"/>
            <p:cNvPicPr preferRelativeResize="0"/>
            <p:nvPr/>
          </p:nvPicPr>
          <p:blipFill rotWithShape="1">
            <a:blip>
              <a:alphaModFix/>
            </a:blip>
            <a:srcRect t="4362" b="4371"/>
            <a:stretch/>
          </p:blipFill>
          <p:spPr>
            <a:xfrm>
              <a:off x="7720839" y="2222723"/>
              <a:ext cx="1037555" cy="18334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Google Shape;42;p3"/>
            <p:cNvSpPr/>
            <p:nvPr/>
          </p:nvSpPr>
          <p:spPr>
            <a:xfrm flipH="1">
              <a:off x="7722342" y="2222973"/>
              <a:ext cx="1037700" cy="1833000"/>
            </a:xfrm>
            <a:prstGeom prst="rtTriangle">
              <a:avLst/>
            </a:prstGeom>
            <a:solidFill>
              <a:srgbClr val="000000">
                <a:alpha val="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373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1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5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24" name="Google Shape;124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6" name="Google Shape;126;p15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5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56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2" name="Google Shape;52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7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0" name="Google Shape;60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8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68" name="Google Shape;68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9" name="Google Shape;69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1" name="Google Shape;71;p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0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3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8" name="Google Shape;78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9" name="Google Shape;79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80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6" name="Google Shape;86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87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8" name="Google Shape;88;p1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2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92" name="Google Shape;92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3" name="Google Shape;93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94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5" name="Google Shape;95;p1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7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 title and description 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2" descr="Side view of hands writing in a notebook at a cafe"/>
          <p:cNvPicPr preferRelativeResize="0"/>
          <p:nvPr/>
        </p:nvPicPr>
        <p:blipFill rotWithShape="1">
          <a:blip r:embed="rId2">
            <a:alphaModFix/>
          </a:blip>
          <a:srcRect l="9050" t="12064" r="54351" b="26446"/>
          <a:stretch/>
        </p:blipFill>
        <p:spPr>
          <a:xfrm>
            <a:off x="1" y="-5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2"/>
          <p:cNvSpPr/>
          <p:nvPr/>
        </p:nvSpPr>
        <p:spPr>
          <a:xfrm>
            <a:off x="1650" y="0"/>
            <a:ext cx="4568700" cy="51435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2" name="Google Shape;102;p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3" name="Google Shape;103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104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5" name="Google Shape;105;p1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2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12"/>
          <p:cNvSpPr txBox="1">
            <a:spLocks noGrp="1"/>
          </p:cNvSpPr>
          <p:nvPr>
            <p:ph type="sldNum" idx="12"/>
          </p:nvPr>
        </p:nvSpPr>
        <p:spPr>
          <a:xfrm>
            <a:off x="8536300" y="4749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5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709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4" r:id="rId10"/>
    <p:sldLayoutId id="2147483675" r:id="rId11"/>
    <p:sldLayoutId id="214748367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3000" y="52450"/>
            <a:ext cx="2543200" cy="2830450"/>
          </a:xfrm>
        </p:spPr>
        <p:txBody>
          <a:bodyPr/>
          <a:lstStyle/>
          <a:p>
            <a:r>
              <a:rPr lang="id-ID" sz="36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Membuat Data Base</a:t>
            </a:r>
            <a:endParaRPr lang="id-ID" sz="3600" dirty="0">
              <a:solidFill>
                <a:srgbClr val="00AC4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50" y1="6111" x2="95188" y2="5333"/>
                        <a14:foregroundMark x1="5625" y1="12222" x2="96375" y2="96667"/>
                        <a14:foregroundMark x1="96500" y1="13778" x2="2688" y2="94556"/>
                        <a14:foregroundMark x1="5375" y1="35889" x2="95375" y2="54333"/>
                        <a14:foregroundMark x1="24875" y1="14667" x2="75813" y2="14333"/>
                        <a14:foregroundMark x1="29000" y1="28111" x2="88313" y2="25667"/>
                        <a14:foregroundMark x1="24125" y1="89111" x2="77125" y2="88889"/>
                        <a14:foregroundMark x1="86438" y1="39556" x2="49063" y2="88667"/>
                        <a14:foregroundMark x1="74688" y1="21667" x2="74000" y2="87556"/>
                        <a14:foregroundMark x1="76563" y1="43444" x2="78188" y2="55667"/>
                        <a14:foregroundMark x1="53125" y1="71222" x2="65438" y2="68000"/>
                        <a14:foregroundMark x1="53250" y1="56667" x2="53625" y2="90556"/>
                        <a14:foregroundMark x1="3250" y1="2556" x2="97688" y2="2333"/>
                        <a14:foregroundMark x1="8000" y1="55889" x2="15250" y2="64667"/>
                        <a14:foregroundMark x1="5813" y1="63111" x2="16625" y2="70111"/>
                        <a14:backgroundMark x1="813" y1="70889" x2="14500" y2="71222"/>
                        <a14:backgroundMark x1="14188" y1="70667" x2="14188" y2="99667"/>
                        <a14:backgroundMark x1="10063" y1="94111" x2="5125" y2="94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2540544" y="1352545"/>
            <a:ext cx="3619500" cy="209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6274539" y="3060693"/>
            <a:ext cx="2260372" cy="135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3028372"/>
            <a:ext cx="1193800" cy="163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D:\File Agus\VIDEO\Zahir Accounting\Group-468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3" t="19939" r="18331" b="29391"/>
          <a:stretch/>
        </p:blipFill>
        <p:spPr bwMode="auto">
          <a:xfrm>
            <a:off x="5119459" y="4006896"/>
            <a:ext cx="1040116" cy="38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38;p17"/>
          <p:cNvSpPr txBox="1">
            <a:spLocks noGrp="1"/>
          </p:cNvSpPr>
          <p:nvPr>
            <p:ph type="subTitle" idx="1"/>
          </p:nvPr>
        </p:nvSpPr>
        <p:spPr>
          <a:xfrm>
            <a:off x="6495423" y="1206820"/>
            <a:ext cx="2585077" cy="1523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d-ID" sz="3600" b="1" dirty="0">
                <a:solidFill>
                  <a:schemeClr val="accent6">
                    <a:lumMod val="75000"/>
                  </a:schemeClr>
                </a:solidFill>
              </a:rPr>
              <a:t>&amp; Input Saldo Awal </a:t>
            </a:r>
            <a:r>
              <a:rPr lang="id-ID" sz="3600" b="1" dirty="0" smtClean="0">
                <a:solidFill>
                  <a:schemeClr val="accent6">
                    <a:lumMod val="75000"/>
                  </a:schemeClr>
                </a:solidFill>
              </a:rPr>
              <a:t>Akun</a:t>
            </a:r>
            <a:endParaRPr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4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04050" y="213250"/>
            <a:ext cx="7688400" cy="1244700"/>
          </a:xfrm>
        </p:spPr>
        <p:txBody>
          <a:bodyPr/>
          <a:lstStyle/>
          <a:p>
            <a:pPr marL="449263" indent="-449263" algn="l"/>
            <a:r>
              <a:rPr lang="id-ID" sz="3200" dirty="0" smtClean="0"/>
              <a:t>Aktiva Tetap</a:t>
            </a:r>
            <a:endParaRPr lang="id-ID" sz="3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9450" y="990600"/>
            <a:ext cx="7688400" cy="685800"/>
          </a:xfrm>
        </p:spPr>
        <p:txBody>
          <a:bodyPr/>
          <a:lstStyle/>
          <a:p>
            <a:pPr marL="146050" indent="0">
              <a:buNone/>
            </a:pPr>
            <a:r>
              <a:rPr lang="id-ID" sz="1800" dirty="0" smtClean="0"/>
              <a:t>Kategori		: Peralatan</a:t>
            </a:r>
          </a:p>
          <a:p>
            <a:pPr marL="146050" indent="0">
              <a:buNone/>
            </a:pPr>
            <a:r>
              <a:rPr lang="id-ID" sz="1800" dirty="0" smtClean="0"/>
              <a:t>Metode Depresiasi	: Garis Lurus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550495"/>
              </p:ext>
            </p:extLst>
          </p:nvPr>
        </p:nvGraphicFramePr>
        <p:xfrm>
          <a:off x="749300" y="1949450"/>
          <a:ext cx="8140700" cy="211709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28140"/>
                <a:gridCol w="1628140"/>
                <a:gridCol w="1628140"/>
                <a:gridCol w="1628140"/>
                <a:gridCol w="1628140"/>
              </a:tblGrid>
              <a:tr h="42545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Nama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Harga Perolehan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Tanggal Akuisisi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Nilai Residu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Umur Ekonomis (Thn)</a:t>
                      </a:r>
                      <a:endParaRPr lang="id-ID" sz="1800" dirty="0"/>
                    </a:p>
                  </a:txBody>
                  <a:tcPr/>
                </a:tc>
              </a:tr>
              <a:tr h="402590">
                <a:tc>
                  <a:txBody>
                    <a:bodyPr/>
                    <a:lstStyle/>
                    <a:p>
                      <a:pPr algn="justLow"/>
                      <a:r>
                        <a:rPr lang="id-ID" sz="1600" b="1" dirty="0" smtClean="0"/>
                        <a:t>AC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/>
                      <a:r>
                        <a:rPr lang="id-ID" sz="1600" b="1" dirty="0" smtClean="0">
                          <a:solidFill>
                            <a:schemeClr val="accent3"/>
                          </a:solidFill>
                        </a:rPr>
                        <a:t>  2.575.000</a:t>
                      </a:r>
                      <a:endParaRPr lang="id-ID" sz="16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/>
                      <a:r>
                        <a:rPr lang="id-ID" sz="1600" b="1" dirty="0" smtClean="0"/>
                        <a:t>2 Feb 2015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/>
                      <a:r>
                        <a:rPr lang="id-ID" sz="1600" b="1" dirty="0" smtClean="0">
                          <a:solidFill>
                            <a:schemeClr val="accent3"/>
                          </a:solidFill>
                        </a:rPr>
                        <a:t>  250.000</a:t>
                      </a:r>
                      <a:endParaRPr lang="id-ID" sz="16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/>
                      <a:r>
                        <a:rPr lang="id-ID" sz="1600" b="1" dirty="0" smtClean="0"/>
                        <a:t>4</a:t>
                      </a:r>
                      <a:endParaRPr lang="id-ID" sz="1600" b="1" dirty="0"/>
                    </a:p>
                  </a:txBody>
                  <a:tcPr/>
                </a:tc>
              </a:tr>
              <a:tr h="393700">
                <a:tc>
                  <a:txBody>
                    <a:bodyPr/>
                    <a:lstStyle/>
                    <a:p>
                      <a:pPr algn="justLow"/>
                      <a:r>
                        <a:rPr lang="id-ID" sz="1600" b="1" dirty="0" smtClean="0"/>
                        <a:t>Komputer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/>
                      <a:r>
                        <a:rPr lang="id-ID" sz="1600" b="1" dirty="0" smtClean="0">
                          <a:solidFill>
                            <a:schemeClr val="accent3"/>
                          </a:solidFill>
                        </a:rPr>
                        <a:t>  4.950.000</a:t>
                      </a:r>
                      <a:endParaRPr lang="id-ID" sz="16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/>
                      <a:r>
                        <a:rPr lang="id-ID" sz="1600" b="1" dirty="0" smtClean="0"/>
                        <a:t>16 Apr 2015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/>
                      <a:r>
                        <a:rPr lang="id-ID" sz="1600" b="1" dirty="0" smtClean="0">
                          <a:solidFill>
                            <a:schemeClr val="accent3"/>
                          </a:solidFill>
                        </a:rPr>
                        <a:t>  500.000</a:t>
                      </a:r>
                      <a:endParaRPr lang="id-ID" sz="16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/>
                      <a:r>
                        <a:rPr lang="id-ID" sz="1600" b="1" dirty="0" smtClean="0"/>
                        <a:t>4</a:t>
                      </a:r>
                      <a:endParaRPr lang="id-ID" sz="1600" b="1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algn="justLow"/>
                      <a:r>
                        <a:rPr lang="id-ID" sz="1600" b="1" dirty="0" smtClean="0"/>
                        <a:t>Printer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/>
                      <a:r>
                        <a:rPr lang="id-ID" sz="1600" b="1" dirty="0" smtClean="0">
                          <a:solidFill>
                            <a:schemeClr val="accent3"/>
                          </a:solidFill>
                        </a:rPr>
                        <a:t>  1.650.000</a:t>
                      </a:r>
                      <a:endParaRPr lang="id-ID" sz="16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/>
                      <a:r>
                        <a:rPr lang="id-ID" sz="1600" b="1" dirty="0" smtClean="0"/>
                        <a:t>20 Apr</a:t>
                      </a:r>
                      <a:r>
                        <a:rPr lang="id-ID" sz="1600" b="1" baseline="0" dirty="0" smtClean="0"/>
                        <a:t> 2015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/>
                      <a:r>
                        <a:rPr lang="id-ID" sz="1600" b="1" dirty="0" smtClean="0">
                          <a:solidFill>
                            <a:schemeClr val="accent3"/>
                          </a:solidFill>
                        </a:rPr>
                        <a:t>  250.000</a:t>
                      </a:r>
                      <a:endParaRPr lang="id-ID" sz="16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/>
                      <a:r>
                        <a:rPr lang="id-ID" sz="1600" b="1" dirty="0" smtClean="0"/>
                        <a:t>4</a:t>
                      </a:r>
                      <a:endParaRPr lang="id-ID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0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/>
              <a:t>Tugas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</p:spPr>
        <p:txBody>
          <a:bodyPr/>
          <a:lstStyle/>
          <a:p>
            <a:r>
              <a:rPr lang="id-ID" dirty="0" smtClean="0"/>
              <a:t>Buat laporan neraca (standar)</a:t>
            </a:r>
          </a:p>
          <a:p>
            <a:r>
              <a:rPr lang="id-ID" dirty="0"/>
              <a:t>Buat laporan </a:t>
            </a:r>
            <a:r>
              <a:rPr lang="id-ID" dirty="0" smtClean="0"/>
              <a:t>Piutang Usaha (Rincian per pelanggan)</a:t>
            </a:r>
          </a:p>
          <a:p>
            <a:r>
              <a:rPr lang="id-ID" dirty="0"/>
              <a:t>Buat laporan </a:t>
            </a:r>
            <a:r>
              <a:rPr lang="id-ID" dirty="0" smtClean="0"/>
              <a:t>Hutang (kartu utang – mata uang dasar)</a:t>
            </a:r>
          </a:p>
          <a:p>
            <a:r>
              <a:rPr lang="id-ID" dirty="0" smtClean="0"/>
              <a:t>Buat Laporan Data Harta Tetap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19048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263782" y="433383"/>
            <a:ext cx="8537317" cy="10144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sz="4000" dirty="0" smtClean="0"/>
              <a:t>Tahapan Awal Penggunaan Zahir Accounting 6</a:t>
            </a:r>
            <a:endParaRPr sz="40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92699142"/>
              </p:ext>
            </p:extLst>
          </p:nvPr>
        </p:nvGraphicFramePr>
        <p:xfrm>
          <a:off x="372533" y="1761067"/>
          <a:ext cx="6663267" cy="2842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8DB0-75C1-4454-BA65-F1BF46653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C47A8DB0-75C1-4454-BA65-F1BF46653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C47A8DB0-75C1-4454-BA65-F1BF46653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6639E-1170-4E12-81CE-ADF42F137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24C6639E-1170-4E12-81CE-ADF42F137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24C6639E-1170-4E12-81CE-ADF42F137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ADE206-C79A-4188-824E-9E40826C9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E7ADE206-C79A-4188-824E-9E40826C9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E7ADE206-C79A-4188-824E-9E40826C9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5DC70B-6D2C-4631-AAD6-C4BFAAF05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3F5DC70B-6D2C-4631-AAD6-C4BFAAF05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3F5DC70B-6D2C-4631-AAD6-C4BFAAF05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0DC493-56BB-4281-A972-013FF7B2A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160DC493-56BB-4281-A972-013FF7B2A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160DC493-56BB-4281-A972-013FF7B2A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5F4A94-2A0D-4283-933C-82291E1D4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CB5F4A94-2A0D-4283-933C-82291E1D4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B5F4A94-2A0D-4283-933C-82291E1D4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054562-87FB-46DD-8448-6E60BA557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E8054562-87FB-46DD-8448-6E60BA557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E8054562-87FB-46DD-8448-6E60BA557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79AC1-FED0-4173-A3F4-363783372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D0C79AC1-FED0-4173-A3F4-363783372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D0C79AC1-FED0-4173-A3F4-363783372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63258C-5F12-4E5C-853E-A3369F257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BB63258C-5F12-4E5C-853E-A3369F257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BB63258C-5F12-4E5C-853E-A3369F257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32A3BA-A81F-4937-BCF8-2F88ED2CB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E232A3BA-A81F-4937-BCF8-2F88ED2CB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E232A3BA-A81F-4937-BCF8-2F88ED2CB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A6DABB-8B8A-47A3-AE18-C68EDA523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F3A6DABB-8B8A-47A3-AE18-C68EDA523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3A6DABB-8B8A-47A3-AE18-C68EDA523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49263" indent="-449263" algn="l"/>
            <a:r>
              <a:rPr lang="id-ID" sz="3200" dirty="0" smtClean="0"/>
              <a:t>1. Informasi Perusahaan</a:t>
            </a:r>
            <a:endParaRPr lang="id-ID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53250" y="1510888"/>
            <a:ext cx="8236750" cy="2565812"/>
          </a:xfrm>
        </p:spPr>
        <p:txBody>
          <a:bodyPr/>
          <a:lstStyle/>
          <a:p>
            <a:r>
              <a:rPr lang="id-ID" sz="1800" dirty="0"/>
              <a:t>Nama Perusahaan </a:t>
            </a:r>
            <a:r>
              <a:rPr lang="id-ID" sz="1800" dirty="0" smtClean="0"/>
              <a:t>	: </a:t>
            </a:r>
            <a:r>
              <a:rPr lang="id-ID" sz="1800" dirty="0"/>
              <a:t>Rudy </a:t>
            </a:r>
            <a:r>
              <a:rPr lang="id-ID" sz="1800" dirty="0" smtClean="0"/>
              <a:t>Travel  </a:t>
            </a:r>
            <a:r>
              <a:rPr lang="id-ID" sz="1800" b="1" dirty="0" smtClean="0">
                <a:solidFill>
                  <a:srgbClr val="FFFF00"/>
                </a:solidFill>
              </a:rPr>
              <a:t>(tiga digit terakhir NIM)</a:t>
            </a:r>
            <a:endParaRPr lang="id-ID" sz="1800" b="1" dirty="0">
              <a:solidFill>
                <a:srgbClr val="FFFF00"/>
              </a:solidFill>
            </a:endParaRPr>
          </a:p>
          <a:p>
            <a:r>
              <a:rPr lang="fi-FI" sz="1800" dirty="0"/>
              <a:t>Alamat </a:t>
            </a:r>
            <a:r>
              <a:rPr lang="id-ID" sz="1800" dirty="0" smtClean="0"/>
              <a:t>		</a:t>
            </a:r>
            <a:r>
              <a:rPr lang="fi-FI" sz="1800" dirty="0" smtClean="0"/>
              <a:t>: </a:t>
            </a:r>
            <a:r>
              <a:rPr lang="fi-FI" sz="1800" dirty="0"/>
              <a:t>Jl. Kemang Selatan 1C No. 20 Jakarta selatan</a:t>
            </a:r>
          </a:p>
          <a:p>
            <a:r>
              <a:rPr lang="id-ID" sz="1800" dirty="0"/>
              <a:t>Kode pos </a:t>
            </a:r>
            <a:r>
              <a:rPr lang="id-ID" sz="1800" dirty="0" smtClean="0"/>
              <a:t>		: </a:t>
            </a:r>
            <a:r>
              <a:rPr lang="id-ID" sz="1800" dirty="0"/>
              <a:t>12345</a:t>
            </a:r>
          </a:p>
          <a:p>
            <a:r>
              <a:rPr lang="id-ID" sz="1800" dirty="0"/>
              <a:t>Jenis Usaha </a:t>
            </a:r>
            <a:r>
              <a:rPr lang="id-ID" sz="1800" dirty="0" smtClean="0"/>
              <a:t>		: </a:t>
            </a:r>
            <a:r>
              <a:rPr lang="id-ID" sz="1800" dirty="0"/>
              <a:t>Jasa Travel</a:t>
            </a:r>
          </a:p>
          <a:p>
            <a:r>
              <a:rPr lang="id-ID" sz="1800" dirty="0"/>
              <a:t>Menggunakan Zahir </a:t>
            </a:r>
            <a:r>
              <a:rPr lang="id-ID" sz="1800" dirty="0" smtClean="0"/>
              <a:t>	: </a:t>
            </a:r>
            <a:r>
              <a:rPr lang="id-ID" sz="1800" dirty="0"/>
              <a:t>1 Januari 2016</a:t>
            </a:r>
          </a:p>
          <a:p>
            <a:r>
              <a:rPr lang="id-ID" sz="1800" dirty="0"/>
              <a:t>Periode Akuntansi </a:t>
            </a:r>
            <a:r>
              <a:rPr lang="id-ID" sz="1800" dirty="0" smtClean="0"/>
              <a:t>	: </a:t>
            </a:r>
            <a:r>
              <a:rPr lang="id-ID" sz="1800" dirty="0"/>
              <a:t>Januari – Desember </a:t>
            </a:r>
            <a:r>
              <a:rPr lang="id-ID" sz="1800" dirty="0" smtClean="0"/>
              <a:t>2016</a:t>
            </a:r>
          </a:p>
          <a:p>
            <a:r>
              <a:rPr lang="id-ID" sz="1800" dirty="0" smtClean="0"/>
              <a:t>Mata Uang Fungsional: Rupiah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35786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8" y="1098904"/>
            <a:ext cx="8161637" cy="376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1350" y="124350"/>
            <a:ext cx="7688400" cy="1244700"/>
          </a:xfrm>
        </p:spPr>
        <p:txBody>
          <a:bodyPr/>
          <a:lstStyle/>
          <a:p>
            <a:pPr marL="449263" indent="-449263" algn="l"/>
            <a:r>
              <a:rPr lang="id-ID" sz="3200" dirty="0" smtClean="0"/>
              <a:t>Neraca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26802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28" y="1282699"/>
            <a:ext cx="8292873" cy="165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7929" y="149750"/>
            <a:ext cx="7688400" cy="1244700"/>
          </a:xfrm>
        </p:spPr>
        <p:txBody>
          <a:bodyPr/>
          <a:lstStyle/>
          <a:p>
            <a:pPr marL="449263" indent="-449263" algn="l"/>
            <a:r>
              <a:rPr lang="id-ID" sz="3200" dirty="0" smtClean="0"/>
              <a:t>Rincian Piutang</a:t>
            </a:r>
            <a:endParaRPr lang="id-ID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37927" y="3154264"/>
            <a:ext cx="5453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FF00"/>
                </a:solidFill>
              </a:rPr>
              <a:t>Note: Tambahkan NIM anda di tiga digit terakhir nomor invoice</a:t>
            </a:r>
            <a:endParaRPr lang="id-ID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7929" y="149750"/>
            <a:ext cx="7688400" cy="1244700"/>
          </a:xfrm>
        </p:spPr>
        <p:txBody>
          <a:bodyPr/>
          <a:lstStyle/>
          <a:p>
            <a:pPr marL="449263" indent="-449263" algn="l"/>
            <a:r>
              <a:rPr lang="id-ID" sz="3200" dirty="0" smtClean="0"/>
              <a:t>Rincian Hutang</a:t>
            </a:r>
            <a:endParaRPr lang="id-ID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357313"/>
            <a:ext cx="8331200" cy="1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7927" y="3154264"/>
            <a:ext cx="5453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FF00"/>
                </a:solidFill>
              </a:rPr>
              <a:t>Note: Tambahkan NIM anda di tiga digit terakhir nomor invoice</a:t>
            </a:r>
            <a:endParaRPr lang="id-ID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1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2700" y="52450"/>
            <a:ext cx="2781300" cy="2830450"/>
          </a:xfrm>
        </p:spPr>
        <p:txBody>
          <a:bodyPr/>
          <a:lstStyle/>
          <a:p>
            <a:r>
              <a:rPr lang="id-ID" dirty="0" smtClean="0">
                <a:solidFill>
                  <a:srgbClr val="00B0F0"/>
                </a:solidFill>
              </a:rPr>
              <a:t>Menginput Data</a:t>
            </a:r>
            <a:endParaRPr lang="id-ID" dirty="0">
              <a:solidFill>
                <a:srgbClr val="00B0F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50" y1="6111" x2="95188" y2="5333"/>
                        <a14:foregroundMark x1="5625" y1="12222" x2="96375" y2="96667"/>
                        <a14:foregroundMark x1="96500" y1="13778" x2="2688" y2="94556"/>
                        <a14:foregroundMark x1="5375" y1="35889" x2="95375" y2="54333"/>
                        <a14:foregroundMark x1="24875" y1="14667" x2="75813" y2="14333"/>
                        <a14:foregroundMark x1="29000" y1="28111" x2="88313" y2="25667"/>
                        <a14:foregroundMark x1="24125" y1="89111" x2="77125" y2="88889"/>
                        <a14:foregroundMark x1="86438" y1="39556" x2="49063" y2="88667"/>
                        <a14:foregroundMark x1="74688" y1="21667" x2="74000" y2="87556"/>
                        <a14:foregroundMark x1="76563" y1="43444" x2="78188" y2="55667"/>
                        <a14:foregroundMark x1="53125" y1="71222" x2="65438" y2="68000"/>
                        <a14:foregroundMark x1="53250" y1="56667" x2="53625" y2="90556"/>
                        <a14:foregroundMark x1="3250" y1="2556" x2="97688" y2="2333"/>
                        <a14:foregroundMark x1="8000" y1="55889" x2="15250" y2="64667"/>
                        <a14:foregroundMark x1="5813" y1="63111" x2="16625" y2="70111"/>
                        <a14:backgroundMark x1="813" y1="70889" x2="14500" y2="71222"/>
                        <a14:backgroundMark x1="14188" y1="70667" x2="14188" y2="99667"/>
                        <a14:backgroundMark x1="10063" y1="94111" x2="5125" y2="94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2540544" y="1352545"/>
            <a:ext cx="3619500" cy="209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6274539" y="3060693"/>
            <a:ext cx="2260372" cy="135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3028372"/>
            <a:ext cx="1193800" cy="163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D:\File Agus\VIDEO\Zahir Accounting\Group-468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3" t="19939" r="18331" b="29391"/>
          <a:stretch/>
        </p:blipFill>
        <p:spPr bwMode="auto">
          <a:xfrm>
            <a:off x="5119459" y="4006896"/>
            <a:ext cx="1040116" cy="38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38;p17"/>
          <p:cNvSpPr txBox="1">
            <a:spLocks noGrp="1"/>
          </p:cNvSpPr>
          <p:nvPr>
            <p:ph type="subTitle" idx="1"/>
          </p:nvPr>
        </p:nvSpPr>
        <p:spPr>
          <a:xfrm>
            <a:off x="6419223" y="1257620"/>
            <a:ext cx="2585077" cy="1523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d-ID" sz="4000" b="1" dirty="0" smtClean="0">
                <a:solidFill>
                  <a:srgbClr val="7030A0"/>
                </a:solidFill>
              </a:rPr>
              <a:t>Aktiva Tetap</a:t>
            </a:r>
            <a:endParaRPr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49263" indent="-449263" algn="l"/>
            <a:r>
              <a:rPr lang="id-ID" sz="3200" dirty="0" smtClean="0"/>
              <a:t>1. Informasi Perusahaan</a:t>
            </a:r>
            <a:endParaRPr lang="id-ID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53250" y="1510888"/>
            <a:ext cx="8236750" cy="2565812"/>
          </a:xfrm>
        </p:spPr>
        <p:txBody>
          <a:bodyPr/>
          <a:lstStyle/>
          <a:p>
            <a:r>
              <a:rPr lang="id-ID" sz="1800" dirty="0"/>
              <a:t>Nama Perusahaan </a:t>
            </a:r>
            <a:r>
              <a:rPr lang="id-ID" sz="1800" dirty="0" smtClean="0"/>
              <a:t>	: </a:t>
            </a:r>
            <a:r>
              <a:rPr lang="id-ID" sz="1800" dirty="0"/>
              <a:t>Rudy </a:t>
            </a:r>
            <a:r>
              <a:rPr lang="id-ID" sz="1800" dirty="0" smtClean="0"/>
              <a:t>Travel </a:t>
            </a:r>
            <a:r>
              <a:rPr lang="id-ID" sz="1800" b="1" dirty="0">
                <a:solidFill>
                  <a:srgbClr val="FFFF00"/>
                </a:solidFill>
              </a:rPr>
              <a:t>(tiga digit terakhir NIM</a:t>
            </a:r>
            <a:r>
              <a:rPr lang="id-ID" sz="1800" b="1" dirty="0" smtClean="0">
                <a:solidFill>
                  <a:srgbClr val="FFFF00"/>
                </a:solidFill>
              </a:rPr>
              <a:t>)</a:t>
            </a:r>
            <a:endParaRPr lang="id-ID" sz="1800" dirty="0"/>
          </a:p>
          <a:p>
            <a:r>
              <a:rPr lang="fi-FI" sz="1800" dirty="0"/>
              <a:t>Alamat </a:t>
            </a:r>
            <a:r>
              <a:rPr lang="id-ID" sz="1800" dirty="0" smtClean="0"/>
              <a:t>		</a:t>
            </a:r>
            <a:r>
              <a:rPr lang="fi-FI" sz="1800" dirty="0" smtClean="0"/>
              <a:t>: </a:t>
            </a:r>
            <a:r>
              <a:rPr lang="fi-FI" sz="1800" dirty="0"/>
              <a:t>Jl. Kemang Selatan 1C No. 20 Jakarta selatan</a:t>
            </a:r>
          </a:p>
          <a:p>
            <a:r>
              <a:rPr lang="id-ID" sz="1800" dirty="0"/>
              <a:t>Kode pos </a:t>
            </a:r>
            <a:r>
              <a:rPr lang="id-ID" sz="1800" dirty="0" smtClean="0"/>
              <a:t>		: </a:t>
            </a:r>
            <a:r>
              <a:rPr lang="id-ID" sz="1800" dirty="0"/>
              <a:t>12345</a:t>
            </a:r>
          </a:p>
          <a:p>
            <a:r>
              <a:rPr lang="id-ID" sz="1800" dirty="0"/>
              <a:t>Jenis Usaha </a:t>
            </a:r>
            <a:r>
              <a:rPr lang="id-ID" sz="1800" dirty="0" smtClean="0"/>
              <a:t>		: </a:t>
            </a:r>
            <a:r>
              <a:rPr lang="id-ID" sz="1800" dirty="0"/>
              <a:t>Jasa Travel</a:t>
            </a:r>
          </a:p>
          <a:p>
            <a:r>
              <a:rPr lang="id-ID" sz="1800" dirty="0"/>
              <a:t>Menggunakan Zahir </a:t>
            </a:r>
            <a:r>
              <a:rPr lang="id-ID" sz="1800" dirty="0" smtClean="0"/>
              <a:t>	: </a:t>
            </a:r>
            <a:r>
              <a:rPr lang="id-ID" sz="1800" dirty="0"/>
              <a:t>1 Januari 2016</a:t>
            </a:r>
          </a:p>
          <a:p>
            <a:r>
              <a:rPr lang="id-ID" sz="1800" dirty="0"/>
              <a:t>Periode Akuntansi </a:t>
            </a:r>
            <a:r>
              <a:rPr lang="id-ID" sz="1800" dirty="0" smtClean="0"/>
              <a:t>	: </a:t>
            </a:r>
            <a:r>
              <a:rPr lang="id-ID" sz="1800" dirty="0"/>
              <a:t>Januari – Desember </a:t>
            </a:r>
            <a:r>
              <a:rPr lang="id-ID" sz="1800" dirty="0" smtClean="0"/>
              <a:t>2016</a:t>
            </a:r>
          </a:p>
          <a:p>
            <a:r>
              <a:rPr lang="id-ID" sz="1800" dirty="0" smtClean="0"/>
              <a:t>Mata Uang Fungsional: Rupiah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319951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04050" y="213250"/>
            <a:ext cx="7688400" cy="1244700"/>
          </a:xfrm>
        </p:spPr>
        <p:txBody>
          <a:bodyPr/>
          <a:lstStyle/>
          <a:p>
            <a:pPr marL="449263" indent="-449263" algn="l"/>
            <a:r>
              <a:rPr lang="id-ID" sz="3200" dirty="0" smtClean="0"/>
              <a:t>Aktiva Tetap</a:t>
            </a:r>
            <a:endParaRPr lang="id-ID" sz="3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9450" y="990600"/>
            <a:ext cx="7688400" cy="685800"/>
          </a:xfrm>
        </p:spPr>
        <p:txBody>
          <a:bodyPr/>
          <a:lstStyle/>
          <a:p>
            <a:pPr marL="146050" indent="0">
              <a:buNone/>
            </a:pPr>
            <a:r>
              <a:rPr lang="id-ID" sz="1800" dirty="0" smtClean="0"/>
              <a:t>Kategori		: Kendaraan</a:t>
            </a:r>
          </a:p>
          <a:p>
            <a:pPr marL="146050" indent="0">
              <a:buNone/>
            </a:pPr>
            <a:r>
              <a:rPr lang="id-ID" sz="1800" dirty="0" smtClean="0"/>
              <a:t>Metode Depresiasi	: Garis Lurus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617965"/>
              </p:ext>
            </p:extLst>
          </p:nvPr>
        </p:nvGraphicFramePr>
        <p:xfrm>
          <a:off x="749300" y="1949450"/>
          <a:ext cx="8140700" cy="211709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28140"/>
                <a:gridCol w="1628140"/>
                <a:gridCol w="1628140"/>
                <a:gridCol w="1628140"/>
                <a:gridCol w="1628140"/>
              </a:tblGrid>
              <a:tr h="42545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Nama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Harga Perolehan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Tanggal Akuisisi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Nilai Residu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Umur Ekonomis (Thn)</a:t>
                      </a:r>
                      <a:endParaRPr lang="id-ID" sz="1800" dirty="0"/>
                    </a:p>
                  </a:txBody>
                  <a:tcPr/>
                </a:tc>
              </a:tr>
              <a:tr h="402590">
                <a:tc>
                  <a:txBody>
                    <a:bodyPr/>
                    <a:lstStyle/>
                    <a:p>
                      <a:pPr algn="justLow"/>
                      <a:r>
                        <a:rPr lang="id-ID" sz="1600" b="1" dirty="0" smtClean="0"/>
                        <a:t>Mobil Pick Up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/>
                      <a:r>
                        <a:rPr lang="id-ID" sz="1600" b="1" dirty="0" smtClean="0">
                          <a:solidFill>
                            <a:schemeClr val="accent3"/>
                          </a:solidFill>
                        </a:rPr>
                        <a:t>  40.000.000</a:t>
                      </a:r>
                      <a:endParaRPr lang="id-ID" sz="16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/>
                      <a:r>
                        <a:rPr lang="id-ID" sz="1600" b="1" dirty="0" smtClean="0"/>
                        <a:t>2 Feb 2015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/>
                      <a:r>
                        <a:rPr lang="id-ID" sz="1600" b="1" dirty="0" smtClean="0">
                          <a:solidFill>
                            <a:schemeClr val="accent3"/>
                          </a:solidFill>
                        </a:rPr>
                        <a:t>  8.000.000</a:t>
                      </a:r>
                      <a:endParaRPr lang="id-ID" sz="16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/>
                      <a:r>
                        <a:rPr lang="id-ID" sz="1600" b="1" dirty="0" smtClean="0"/>
                        <a:t>10</a:t>
                      </a:r>
                      <a:endParaRPr lang="id-ID" sz="1600" b="1" dirty="0"/>
                    </a:p>
                  </a:txBody>
                  <a:tcPr/>
                </a:tc>
              </a:tr>
              <a:tr h="393700">
                <a:tc>
                  <a:txBody>
                    <a:bodyPr/>
                    <a:lstStyle/>
                    <a:p>
                      <a:pPr algn="justLow"/>
                      <a:r>
                        <a:rPr lang="id-ID" sz="1600" b="1" dirty="0" smtClean="0"/>
                        <a:t>Mobil </a:t>
                      </a:r>
                      <a:r>
                        <a:rPr lang="id-ID" sz="1600" b="1" dirty="0" smtClean="0"/>
                        <a:t>Sedan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/>
                      <a:r>
                        <a:rPr lang="id-ID" sz="1600" b="1" dirty="0" smtClean="0">
                          <a:solidFill>
                            <a:schemeClr val="accent3"/>
                          </a:solidFill>
                        </a:rPr>
                        <a:t>  60.000.000</a:t>
                      </a:r>
                      <a:endParaRPr lang="id-ID" sz="16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/>
                      <a:r>
                        <a:rPr lang="id-ID" sz="1600" b="1" dirty="0" smtClean="0"/>
                        <a:t>5 Ags 2015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/>
                      <a:r>
                        <a:rPr lang="id-ID" sz="1600" b="1" dirty="0" smtClean="0">
                          <a:solidFill>
                            <a:schemeClr val="accent3"/>
                          </a:solidFill>
                        </a:rPr>
                        <a:t>15.000.000</a:t>
                      </a:r>
                      <a:endParaRPr lang="id-ID" sz="16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/>
                      <a:r>
                        <a:rPr lang="id-ID" sz="1600" b="1" dirty="0" smtClean="0"/>
                        <a:t>10</a:t>
                      </a:r>
                      <a:endParaRPr lang="id-ID" sz="1600" b="1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algn="justLow"/>
                      <a:r>
                        <a:rPr lang="id-ID" sz="1600" b="1" dirty="0" smtClean="0"/>
                        <a:t>Motor Revo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/>
                      <a:r>
                        <a:rPr lang="id-ID" sz="1600" b="1" dirty="0" smtClean="0">
                          <a:solidFill>
                            <a:schemeClr val="accent3"/>
                          </a:solidFill>
                        </a:rPr>
                        <a:t>    9.500.000</a:t>
                      </a:r>
                      <a:endParaRPr lang="id-ID" sz="16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/>
                      <a:r>
                        <a:rPr lang="id-ID" sz="1600" b="1" dirty="0" smtClean="0"/>
                        <a:t>2</a:t>
                      </a:r>
                      <a:r>
                        <a:rPr lang="id-ID" sz="1600" b="1" baseline="0" dirty="0" smtClean="0"/>
                        <a:t> Nov 2015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/>
                      <a:r>
                        <a:rPr lang="id-ID" sz="1600" b="1" dirty="0" smtClean="0">
                          <a:solidFill>
                            <a:schemeClr val="accent3"/>
                          </a:solidFill>
                        </a:rPr>
                        <a:t>  2.000.000</a:t>
                      </a:r>
                      <a:endParaRPr lang="id-ID" sz="16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/>
                      <a:r>
                        <a:rPr lang="id-ID" sz="1600" b="1" dirty="0" smtClean="0"/>
                        <a:t>8</a:t>
                      </a:r>
                      <a:endParaRPr lang="id-ID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7002" y="4440139"/>
            <a:ext cx="5453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FF00"/>
                </a:solidFill>
              </a:rPr>
              <a:t>Note: Tambahkan NIM anda di akhir Nama Aset</a:t>
            </a:r>
          </a:p>
          <a:p>
            <a:r>
              <a:rPr lang="id-ID" dirty="0">
                <a:solidFill>
                  <a:srgbClr val="FFFF00"/>
                </a:solidFill>
              </a:rPr>
              <a:t> </a:t>
            </a:r>
            <a:r>
              <a:rPr lang="id-ID" dirty="0" smtClean="0">
                <a:solidFill>
                  <a:srgbClr val="FFFF00"/>
                </a:solidFill>
              </a:rPr>
              <a:t>          </a:t>
            </a:r>
            <a:r>
              <a:rPr lang="id-ID" dirty="0" smtClean="0">
                <a:solidFill>
                  <a:srgbClr val="FFC000"/>
                </a:solidFill>
              </a:rPr>
              <a:t>Contoh: </a:t>
            </a:r>
            <a:r>
              <a:rPr lang="id-ID" b="1" dirty="0">
                <a:solidFill>
                  <a:srgbClr val="FFC000"/>
                </a:solidFill>
              </a:rPr>
              <a:t>Mobil Pick </a:t>
            </a:r>
            <a:r>
              <a:rPr lang="id-ID" b="1" dirty="0" smtClean="0">
                <a:solidFill>
                  <a:srgbClr val="FFC000"/>
                </a:solidFill>
              </a:rPr>
              <a:t>Up</a:t>
            </a:r>
            <a:r>
              <a:rPr lang="id-ID" b="1" dirty="0">
                <a:solidFill>
                  <a:srgbClr val="FFC000"/>
                </a:solidFill>
              </a:rPr>
              <a:t> </a:t>
            </a:r>
            <a:r>
              <a:rPr lang="id-ID" b="1" dirty="0" smtClean="0">
                <a:solidFill>
                  <a:srgbClr val="FFC000"/>
                </a:solidFill>
              </a:rPr>
              <a:t>- 135</a:t>
            </a:r>
            <a:endParaRPr lang="id-ID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6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229</Words>
  <Application>Microsoft Office PowerPoint</Application>
  <PresentationFormat>On-screen Show (16:9)</PresentationFormat>
  <Paragraphs>84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Lato</vt:lpstr>
      <vt:lpstr>Raleway</vt:lpstr>
      <vt:lpstr>Streamline</vt:lpstr>
      <vt:lpstr>Membuat Data Base</vt:lpstr>
      <vt:lpstr>Tahapan Awal Penggunaan Zahir Accounting 6</vt:lpstr>
      <vt:lpstr>1. Informasi Perusahaan</vt:lpstr>
      <vt:lpstr>Neraca</vt:lpstr>
      <vt:lpstr>Rincian Piutang</vt:lpstr>
      <vt:lpstr>Rincian Hutang</vt:lpstr>
      <vt:lpstr>Menginput Data</vt:lpstr>
      <vt:lpstr>1. Informasi Perusahaan</vt:lpstr>
      <vt:lpstr>Aktiva Tetap</vt:lpstr>
      <vt:lpstr>Aktiva Tetap</vt:lpstr>
      <vt:lpstr>Tugas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Zahir Accounting 6</dc:title>
  <cp:lastModifiedBy>DELL</cp:lastModifiedBy>
  <cp:revision>66</cp:revision>
  <dcterms:modified xsi:type="dcterms:W3CDTF">2021-03-04T04:32:03Z</dcterms:modified>
</cp:coreProperties>
</file>