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Montserrat" charset="1" panose="00000500000000000000"/>
      <p:regular r:id="rId10"/>
    </p:embeddedFont>
    <p:embeddedFont>
      <p:font typeface="Montserrat Bold" charset="1" panose="00000800000000000000"/>
      <p:regular r:id="rId11"/>
    </p:embeddedFont>
    <p:embeddedFont>
      <p:font typeface="Montserrat Italics" charset="1" panose="00000500000000000000"/>
      <p:regular r:id="rId12"/>
    </p:embeddedFont>
    <p:embeddedFont>
      <p:font typeface="Montserrat Bold Italics" charset="1" panose="00000800000000000000"/>
      <p:regular r:id="rId13"/>
    </p:embeddedFont>
    <p:embeddedFont>
      <p:font typeface="Montserrat Thin" charset="1" panose="00000300000000000000"/>
      <p:regular r:id="rId14"/>
    </p:embeddedFont>
    <p:embeddedFont>
      <p:font typeface="Montserrat Thin Italics" charset="1" panose="00000300000000000000"/>
      <p:regular r:id="rId15"/>
    </p:embeddedFont>
    <p:embeddedFont>
      <p:font typeface="Montserrat Extra-Light" charset="1" panose="00000300000000000000"/>
      <p:regular r:id="rId16"/>
    </p:embeddedFont>
    <p:embeddedFont>
      <p:font typeface="Montserrat Extra-Light Italics" charset="1" panose="00000300000000000000"/>
      <p:regular r:id="rId17"/>
    </p:embeddedFont>
    <p:embeddedFont>
      <p:font typeface="Montserrat Light" charset="1" panose="00000400000000000000"/>
      <p:regular r:id="rId18"/>
    </p:embeddedFont>
    <p:embeddedFont>
      <p:font typeface="Montserrat Light Italics" charset="1" panose="00000400000000000000"/>
      <p:regular r:id="rId19"/>
    </p:embeddedFont>
    <p:embeddedFont>
      <p:font typeface="Montserrat Medium" charset="1" panose="00000600000000000000"/>
      <p:regular r:id="rId20"/>
    </p:embeddedFont>
    <p:embeddedFont>
      <p:font typeface="Montserrat Medium Italics" charset="1" panose="00000600000000000000"/>
      <p:regular r:id="rId21"/>
    </p:embeddedFont>
    <p:embeddedFont>
      <p:font typeface="Montserrat Semi-Bold" charset="1" panose="00000700000000000000"/>
      <p:regular r:id="rId22"/>
    </p:embeddedFont>
    <p:embeddedFont>
      <p:font typeface="Montserrat Semi-Bold Italics" charset="1" panose="00000700000000000000"/>
      <p:regular r:id="rId23"/>
    </p:embeddedFont>
    <p:embeddedFont>
      <p:font typeface="Montserrat Ultra-Bold" charset="1" panose="00000900000000000000"/>
      <p:regular r:id="rId24"/>
    </p:embeddedFont>
    <p:embeddedFont>
      <p:font typeface="Montserrat Ultra-Bold Italics" charset="1" panose="00000900000000000000"/>
      <p:regular r:id="rId25"/>
    </p:embeddedFont>
    <p:embeddedFont>
      <p:font typeface="Montserrat Heavy" charset="1" panose="00000A00000000000000"/>
      <p:regular r:id="rId26"/>
    </p:embeddedFont>
    <p:embeddedFont>
      <p:font typeface="Montserrat Heavy Italics" charset="1" panose="00000A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40" Target="slides/slide13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1.gif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VAEDqWzaa4g.mp4" Type="http://schemas.openxmlformats.org/officeDocument/2006/relationships/video"/><Relationship Id="rId4" Target="../media/VAEDqWzaa4g.mp4" Type="http://schemas.microsoft.com/office/2007/relationships/media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gif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jpeg" Type="http://schemas.openxmlformats.org/officeDocument/2006/relationships/image"/><Relationship Id="rId7" Target="../media/VAFMuDtFdAY.mp4" Type="http://schemas.openxmlformats.org/officeDocument/2006/relationships/video"/><Relationship Id="rId8" Target="../media/VAFMuDtFdAY.mp4" Type="http://schemas.microsoft.com/office/2007/relationships/media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6.gif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VAEDqWzaa4g.mp4" Type="http://schemas.openxmlformats.org/officeDocument/2006/relationships/video"/><Relationship Id="rId4" Target="../media/VAEDqWzaa4g.mp4" Type="http://schemas.microsoft.com/office/2007/relationships/media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10.gif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jpeg" Type="http://schemas.openxmlformats.org/officeDocument/2006/relationships/image"/><Relationship Id="rId7" Target="../media/VAFMuDtFdAY.mp4" Type="http://schemas.openxmlformats.org/officeDocument/2006/relationships/video"/><Relationship Id="rId8" Target="../media/VAFMuDtFdAY.mp4" Type="http://schemas.microsoft.com/office/2007/relationships/media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7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gif" Type="http://schemas.openxmlformats.org/officeDocument/2006/relationships/image"/><Relationship Id="rId3" Target="../media/image2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BE4B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07172" y="-239442"/>
            <a:ext cx="21341221" cy="10765884"/>
            <a:chOff x="0" y="0"/>
            <a:chExt cx="28454961" cy="1435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1" y="0"/>
                  </a:lnTo>
                  <a:lnTo>
                    <a:pt x="14227481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3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227481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0" y="0"/>
                  </a:lnTo>
                  <a:lnTo>
                    <a:pt x="14227480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3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5" id="5"/>
          <p:cNvSpPr/>
          <p:nvPr/>
        </p:nvSpPr>
        <p:spPr>
          <a:xfrm rot="0">
            <a:off x="1694226" y="-190150"/>
            <a:ext cx="29055" cy="10716592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1998525" y="0"/>
            <a:ext cx="15440150" cy="10287000"/>
          </a:xfrm>
          <a:custGeom>
            <a:avLst/>
            <a:gdLst/>
            <a:ahLst/>
            <a:cxnLst/>
            <a:rect r="r" b="b" t="t" l="l"/>
            <a:pathLst>
              <a:path h="10287000" w="15440150">
                <a:moveTo>
                  <a:pt x="0" y="0"/>
                </a:moveTo>
                <a:lnTo>
                  <a:pt x="15440151" y="0"/>
                </a:lnTo>
                <a:lnTo>
                  <a:pt x="154401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645998" y="662485"/>
            <a:ext cx="4659433" cy="1514570"/>
            <a:chOff x="0" y="0"/>
            <a:chExt cx="6212578" cy="201942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019426" cy="2019426"/>
            </a:xfrm>
            <a:custGeom>
              <a:avLst/>
              <a:gdLst/>
              <a:ahLst/>
              <a:cxnLst/>
              <a:rect r="r" b="b" t="t" l="l"/>
              <a:pathLst>
                <a:path h="2019426" w="2019426">
                  <a:moveTo>
                    <a:pt x="0" y="0"/>
                  </a:moveTo>
                  <a:lnTo>
                    <a:pt x="2019426" y="0"/>
                  </a:lnTo>
                  <a:lnTo>
                    <a:pt x="2019426" y="2019426"/>
                  </a:lnTo>
                  <a:lnTo>
                    <a:pt x="0" y="2019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260726" y="104925"/>
              <a:ext cx="1802033" cy="1780634"/>
            </a:xfrm>
            <a:custGeom>
              <a:avLst/>
              <a:gdLst/>
              <a:ahLst/>
              <a:cxnLst/>
              <a:rect r="r" b="b" t="t" l="l"/>
              <a:pathLst>
                <a:path h="1780634" w="1802033">
                  <a:moveTo>
                    <a:pt x="0" y="0"/>
                  </a:moveTo>
                  <a:lnTo>
                    <a:pt x="1802034" y="0"/>
                  </a:lnTo>
                  <a:lnTo>
                    <a:pt x="1802034" y="1780635"/>
                  </a:lnTo>
                  <a:lnTo>
                    <a:pt x="0" y="178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4304060" y="104925"/>
              <a:ext cx="1908518" cy="1914501"/>
            </a:xfrm>
            <a:custGeom>
              <a:avLst/>
              <a:gdLst/>
              <a:ahLst/>
              <a:cxnLst/>
              <a:rect r="r" b="b" t="t" l="l"/>
              <a:pathLst>
                <a:path h="1914501" w="1908518">
                  <a:moveTo>
                    <a:pt x="0" y="0"/>
                  </a:moveTo>
                  <a:lnTo>
                    <a:pt x="1908518" y="0"/>
                  </a:lnTo>
                  <a:lnTo>
                    <a:pt x="1908518" y="1914501"/>
                  </a:lnTo>
                  <a:lnTo>
                    <a:pt x="0" y="1914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1635999" y="3158463"/>
            <a:ext cx="11700579" cy="236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504"/>
              </a:lnSpc>
            </a:pPr>
            <a:r>
              <a:rPr lang="en-US" sz="6789">
                <a:solidFill>
                  <a:srgbClr val="2B2A2A"/>
                </a:solidFill>
                <a:latin typeface="Montserrat Bold"/>
              </a:rPr>
              <a:t>Perkembangan</a:t>
            </a:r>
          </a:p>
          <a:p>
            <a:pPr>
              <a:lnSpc>
                <a:spcPts val="9504"/>
              </a:lnSpc>
            </a:pPr>
            <a:r>
              <a:rPr lang="en-US" sz="6789">
                <a:solidFill>
                  <a:srgbClr val="2B2A2A"/>
                </a:solidFill>
                <a:latin typeface="Montserrat Bold"/>
              </a:rPr>
              <a:t>Teknologi Pendidikan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1635999" y="5958370"/>
            <a:ext cx="8132322" cy="725898"/>
            <a:chOff x="0" y="0"/>
            <a:chExt cx="8500450" cy="758758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500451" cy="760028"/>
            </a:xfrm>
            <a:custGeom>
              <a:avLst/>
              <a:gdLst/>
              <a:ahLst/>
              <a:cxnLst/>
              <a:rect r="r" b="b" t="t" l="l"/>
              <a:pathLst>
                <a:path h="760028" w="8500451">
                  <a:moveTo>
                    <a:pt x="8044521" y="0"/>
                  </a:moveTo>
                  <a:lnTo>
                    <a:pt x="7477089" y="0"/>
                  </a:lnTo>
                  <a:lnTo>
                    <a:pt x="7477089" y="1053"/>
                  </a:lnTo>
                  <a:lnTo>
                    <a:pt x="911860" y="1053"/>
                  </a:lnTo>
                  <a:lnTo>
                    <a:pt x="911860" y="0"/>
                  </a:lnTo>
                  <a:lnTo>
                    <a:pt x="455930" y="0"/>
                  </a:lnTo>
                  <a:cubicBezTo>
                    <a:pt x="204470" y="0"/>
                    <a:pt x="0" y="169549"/>
                    <a:pt x="0" y="378062"/>
                  </a:cubicBezTo>
                  <a:cubicBezTo>
                    <a:pt x="0" y="586575"/>
                    <a:pt x="204470" y="760028"/>
                    <a:pt x="455930" y="760028"/>
                  </a:cubicBezTo>
                  <a:lnTo>
                    <a:pt x="8044521" y="760028"/>
                  </a:lnTo>
                  <a:cubicBezTo>
                    <a:pt x="8295980" y="760028"/>
                    <a:pt x="8500451" y="587628"/>
                    <a:pt x="8500451" y="379115"/>
                  </a:cubicBezTo>
                  <a:cubicBezTo>
                    <a:pt x="8500451" y="170602"/>
                    <a:pt x="8295980" y="0"/>
                    <a:pt x="804452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41630" y="188504"/>
              <a:ext cx="1808480" cy="189557"/>
            </a:xfrm>
            <a:custGeom>
              <a:avLst/>
              <a:gdLst/>
              <a:ahLst/>
              <a:cxnLst/>
              <a:rect r="r" b="b" t="t" l="l"/>
              <a:pathLst>
                <a:path h="189557" w="1808480">
                  <a:moveTo>
                    <a:pt x="1695450" y="0"/>
                  </a:moveTo>
                  <a:lnTo>
                    <a:pt x="114300" y="0"/>
                  </a:lnTo>
                  <a:cubicBezTo>
                    <a:pt x="50800" y="0"/>
                    <a:pt x="0" y="42124"/>
                    <a:pt x="0" y="94779"/>
                  </a:cubicBezTo>
                  <a:cubicBezTo>
                    <a:pt x="0" y="147434"/>
                    <a:pt x="50800" y="189558"/>
                    <a:pt x="114300" y="189558"/>
                  </a:cubicBezTo>
                  <a:lnTo>
                    <a:pt x="570230" y="189558"/>
                  </a:lnTo>
                  <a:lnTo>
                    <a:pt x="570230" y="188505"/>
                  </a:lnTo>
                  <a:lnTo>
                    <a:pt x="1694180" y="188505"/>
                  </a:lnTo>
                  <a:cubicBezTo>
                    <a:pt x="1757680" y="188505"/>
                    <a:pt x="1808480" y="146381"/>
                    <a:pt x="1808480" y="93726"/>
                  </a:cubicBezTo>
                  <a:cubicBezTo>
                    <a:pt x="1808480" y="41071"/>
                    <a:pt x="1757680" y="0"/>
                    <a:pt x="16954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2822622" y="6031514"/>
            <a:ext cx="5280934" cy="51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B2A2A"/>
                </a:solidFill>
                <a:latin typeface="Montserrat"/>
              </a:rPr>
              <a:t>Dr. Zainal A Arief, M.sc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BE4B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07172" y="-239442"/>
            <a:ext cx="21341221" cy="10765884"/>
            <a:chOff x="0" y="0"/>
            <a:chExt cx="28454961" cy="1435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1" y="0"/>
                  </a:lnTo>
                  <a:lnTo>
                    <a:pt x="14227481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3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227481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0" y="0"/>
                  </a:lnTo>
                  <a:lnTo>
                    <a:pt x="14227480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3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5" id="5"/>
          <p:cNvSpPr/>
          <p:nvPr/>
        </p:nvSpPr>
        <p:spPr>
          <a:xfrm rot="0">
            <a:off x="17244772" y="-214796"/>
            <a:ext cx="29055" cy="10716592"/>
          </a:xfrm>
          <a:prstGeom prst="rect">
            <a:avLst/>
          </a:prstGeom>
          <a:solidFill>
            <a:srgbClr val="FFFFFF"/>
          </a:solid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48349" y="-423926"/>
            <a:ext cx="6084366" cy="1650384"/>
          </a:xfrm>
          <a:prstGeom prst="rect">
            <a:avLst/>
          </a:prstGeom>
        </p:spPr>
      </p:pic>
      <p:pic>
        <p:nvPicPr>
          <p:cNvPr name="Picture 7" id="7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-10730064">
            <a:off x="10516367" y="9024522"/>
            <a:ext cx="6084366" cy="1650384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2429972" y="5010150"/>
            <a:ext cx="13428056" cy="1193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2B2A2A"/>
                </a:solidFill>
                <a:latin typeface="Montserrat Bold"/>
              </a:rPr>
              <a:t>Terima Kasih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6814283" y="3329787"/>
            <a:ext cx="4659433" cy="1514570"/>
            <a:chOff x="0" y="0"/>
            <a:chExt cx="6212578" cy="201942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019426" cy="2019426"/>
            </a:xfrm>
            <a:custGeom>
              <a:avLst/>
              <a:gdLst/>
              <a:ahLst/>
              <a:cxnLst/>
              <a:rect r="r" b="b" t="t" l="l"/>
              <a:pathLst>
                <a:path h="2019426" w="2019426">
                  <a:moveTo>
                    <a:pt x="0" y="0"/>
                  </a:moveTo>
                  <a:lnTo>
                    <a:pt x="2019426" y="0"/>
                  </a:lnTo>
                  <a:lnTo>
                    <a:pt x="2019426" y="2019426"/>
                  </a:lnTo>
                  <a:lnTo>
                    <a:pt x="0" y="2019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2260726" y="104925"/>
              <a:ext cx="1802033" cy="1780634"/>
            </a:xfrm>
            <a:custGeom>
              <a:avLst/>
              <a:gdLst/>
              <a:ahLst/>
              <a:cxnLst/>
              <a:rect r="r" b="b" t="t" l="l"/>
              <a:pathLst>
                <a:path h="1780634" w="1802033">
                  <a:moveTo>
                    <a:pt x="0" y="0"/>
                  </a:moveTo>
                  <a:lnTo>
                    <a:pt x="1802034" y="0"/>
                  </a:lnTo>
                  <a:lnTo>
                    <a:pt x="1802034" y="1780635"/>
                  </a:lnTo>
                  <a:lnTo>
                    <a:pt x="0" y="1780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4304060" y="104925"/>
              <a:ext cx="1908518" cy="1914501"/>
            </a:xfrm>
            <a:custGeom>
              <a:avLst/>
              <a:gdLst/>
              <a:ahLst/>
              <a:cxnLst/>
              <a:rect r="r" b="b" t="t" l="l"/>
              <a:pathLst>
                <a:path h="1914501" w="1908518">
                  <a:moveTo>
                    <a:pt x="0" y="0"/>
                  </a:moveTo>
                  <a:lnTo>
                    <a:pt x="1908518" y="0"/>
                  </a:lnTo>
                  <a:lnTo>
                    <a:pt x="1908518" y="1914501"/>
                  </a:lnTo>
                  <a:lnTo>
                    <a:pt x="0" y="19145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07172" y="-239442"/>
            <a:ext cx="21341221" cy="10765884"/>
            <a:chOff x="0" y="0"/>
            <a:chExt cx="28454961" cy="1435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1" y="0"/>
                  </a:lnTo>
                  <a:lnTo>
                    <a:pt x="14227481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227481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0" y="0"/>
                  </a:lnTo>
                  <a:lnTo>
                    <a:pt x="14227480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5" id="5"/>
          <p:cNvSpPr/>
          <p:nvPr/>
        </p:nvSpPr>
        <p:spPr>
          <a:xfrm rot="0">
            <a:off x="17244772" y="-214796"/>
            <a:ext cx="29055" cy="10716592"/>
          </a:xfrm>
          <a:prstGeom prst="rect">
            <a:avLst/>
          </a:prstGeom>
          <a:solidFill>
            <a:srgbClr val="CBE4BD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597819"/>
            <a:ext cx="3287396" cy="2270837"/>
          </a:xfrm>
          <a:custGeom>
            <a:avLst/>
            <a:gdLst/>
            <a:ahLst/>
            <a:cxnLst/>
            <a:rect r="r" b="b" t="t" l="l"/>
            <a:pathLst>
              <a:path h="2270837" w="3287396">
                <a:moveTo>
                  <a:pt x="0" y="0"/>
                </a:moveTo>
                <a:lnTo>
                  <a:pt x="3287396" y="0"/>
                </a:lnTo>
                <a:lnTo>
                  <a:pt x="3287396" y="2270837"/>
                </a:lnTo>
                <a:lnTo>
                  <a:pt x="0" y="2270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398882" y="4473077"/>
            <a:ext cx="4318755" cy="6028719"/>
          </a:xfrm>
          <a:custGeom>
            <a:avLst/>
            <a:gdLst/>
            <a:ahLst/>
            <a:cxnLst/>
            <a:rect r="r" b="b" t="t" l="l"/>
            <a:pathLst>
              <a:path h="6028719" w="4318755">
                <a:moveTo>
                  <a:pt x="0" y="0"/>
                </a:moveTo>
                <a:lnTo>
                  <a:pt x="4318755" y="0"/>
                </a:lnTo>
                <a:lnTo>
                  <a:pt x="4318755" y="6028719"/>
                </a:lnTo>
                <a:lnTo>
                  <a:pt x="0" y="6028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692590" y="3427895"/>
            <a:ext cx="14902820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>
                <a:solidFill>
                  <a:srgbClr val="2B2A2A"/>
                </a:solidFill>
                <a:latin typeface="Montserrat Bold"/>
              </a:rPr>
              <a:t>1. Apa saja permasalahan dalam Perkembangan TP, sebutkan 3!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74250" y="627517"/>
            <a:ext cx="15469540" cy="102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66"/>
              </a:lnSpc>
            </a:pPr>
            <a:r>
              <a:rPr lang="en-US" sz="6047">
                <a:solidFill>
                  <a:srgbClr val="2B2A2A"/>
                </a:solidFill>
                <a:latin typeface="Montserrat Bold"/>
              </a:rPr>
              <a:t>Kuis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07172" y="-239442"/>
            <a:ext cx="21341221" cy="10765884"/>
            <a:chOff x="0" y="0"/>
            <a:chExt cx="28454961" cy="1435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1" y="0"/>
                  </a:lnTo>
                  <a:lnTo>
                    <a:pt x="14227481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227481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0" y="0"/>
                  </a:lnTo>
                  <a:lnTo>
                    <a:pt x="14227480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5" id="5"/>
          <p:cNvSpPr/>
          <p:nvPr/>
        </p:nvSpPr>
        <p:spPr>
          <a:xfrm rot="0">
            <a:off x="17244772" y="-214796"/>
            <a:ext cx="29055" cy="10716592"/>
          </a:xfrm>
          <a:prstGeom prst="rect">
            <a:avLst/>
          </a:prstGeom>
          <a:solidFill>
            <a:srgbClr val="CBE4BD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597819"/>
            <a:ext cx="3287396" cy="2270837"/>
          </a:xfrm>
          <a:custGeom>
            <a:avLst/>
            <a:gdLst/>
            <a:ahLst/>
            <a:cxnLst/>
            <a:rect r="r" b="b" t="t" l="l"/>
            <a:pathLst>
              <a:path h="2270837" w="3287396">
                <a:moveTo>
                  <a:pt x="0" y="0"/>
                </a:moveTo>
                <a:lnTo>
                  <a:pt x="3287396" y="0"/>
                </a:lnTo>
                <a:lnTo>
                  <a:pt x="3287396" y="2270837"/>
                </a:lnTo>
                <a:lnTo>
                  <a:pt x="0" y="2270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453689" y="5024857"/>
            <a:ext cx="4314957" cy="5262143"/>
          </a:xfrm>
          <a:custGeom>
            <a:avLst/>
            <a:gdLst/>
            <a:ahLst/>
            <a:cxnLst/>
            <a:rect r="r" b="b" t="t" l="l"/>
            <a:pathLst>
              <a:path h="5262143" w="4314957">
                <a:moveTo>
                  <a:pt x="0" y="0"/>
                </a:moveTo>
                <a:lnTo>
                  <a:pt x="4314957" y="0"/>
                </a:lnTo>
                <a:lnTo>
                  <a:pt x="4314957" y="5262143"/>
                </a:lnTo>
                <a:lnTo>
                  <a:pt x="0" y="52621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749740" y="3694595"/>
            <a:ext cx="14902820" cy="2362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>
                <a:solidFill>
                  <a:srgbClr val="2B2A2A"/>
                </a:solidFill>
                <a:latin typeface="Montserrat Bold"/>
              </a:rPr>
              <a:t>2. Berikan Solusi terkait Permasalahan Perkembangan teknologi Pendidikan</a:t>
            </a:r>
          </a:p>
          <a:p>
            <a:pPr algn="just">
              <a:lnSpc>
                <a:spcPts val="6299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774250" y="627517"/>
            <a:ext cx="15469540" cy="102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66"/>
              </a:lnSpc>
            </a:pPr>
            <a:r>
              <a:rPr lang="en-US" sz="6047">
                <a:solidFill>
                  <a:srgbClr val="2B2A2A"/>
                </a:solidFill>
                <a:latin typeface="Montserrat Bold"/>
              </a:rPr>
              <a:t>Kuis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07172" y="-239442"/>
            <a:ext cx="21341221" cy="10765884"/>
            <a:chOff x="0" y="0"/>
            <a:chExt cx="28454961" cy="1435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1" y="0"/>
                  </a:lnTo>
                  <a:lnTo>
                    <a:pt x="14227481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227481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0" y="0"/>
                  </a:lnTo>
                  <a:lnTo>
                    <a:pt x="14227480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5" id="5"/>
          <p:cNvSpPr/>
          <p:nvPr/>
        </p:nvSpPr>
        <p:spPr>
          <a:xfrm rot="0">
            <a:off x="17244772" y="-214796"/>
            <a:ext cx="29055" cy="10716592"/>
          </a:xfrm>
          <a:prstGeom prst="rect">
            <a:avLst/>
          </a:prstGeom>
          <a:solidFill>
            <a:srgbClr val="CBE4BD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597819"/>
            <a:ext cx="3287396" cy="2270837"/>
          </a:xfrm>
          <a:custGeom>
            <a:avLst/>
            <a:gdLst/>
            <a:ahLst/>
            <a:cxnLst/>
            <a:rect r="r" b="b" t="t" l="l"/>
            <a:pathLst>
              <a:path h="2270837" w="3287396">
                <a:moveTo>
                  <a:pt x="0" y="0"/>
                </a:moveTo>
                <a:lnTo>
                  <a:pt x="3287396" y="0"/>
                </a:lnTo>
                <a:lnTo>
                  <a:pt x="3287396" y="2270837"/>
                </a:lnTo>
                <a:lnTo>
                  <a:pt x="0" y="2270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692590" y="3294545"/>
            <a:ext cx="14902820" cy="3162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>
                <a:solidFill>
                  <a:srgbClr val="2B2A2A"/>
                </a:solidFill>
                <a:latin typeface="Montserrat Bold"/>
              </a:rPr>
              <a:t>3. Bagaimana pendapatmu terkait perubahan pembelajaran dari era pandemic hingga era digital?</a:t>
            </a:r>
          </a:p>
          <a:p>
            <a:pPr algn="just">
              <a:lnSpc>
                <a:spcPts val="6299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954478" y="5375609"/>
            <a:ext cx="3989554" cy="5150833"/>
          </a:xfrm>
          <a:custGeom>
            <a:avLst/>
            <a:gdLst/>
            <a:ahLst/>
            <a:cxnLst/>
            <a:rect r="r" b="b" t="t" l="l"/>
            <a:pathLst>
              <a:path h="5150833" w="3989554">
                <a:moveTo>
                  <a:pt x="0" y="0"/>
                </a:moveTo>
                <a:lnTo>
                  <a:pt x="3989554" y="0"/>
                </a:lnTo>
                <a:lnTo>
                  <a:pt x="3989554" y="5150833"/>
                </a:lnTo>
                <a:lnTo>
                  <a:pt x="0" y="51508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74250" y="627517"/>
            <a:ext cx="15469540" cy="102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66"/>
              </a:lnSpc>
            </a:pPr>
            <a:r>
              <a:rPr lang="en-US" sz="6047">
                <a:solidFill>
                  <a:srgbClr val="2B2A2A"/>
                </a:solidFill>
                <a:latin typeface="Montserrat Bold"/>
              </a:rPr>
              <a:t>Kuis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BE4B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52384" y="5869398"/>
            <a:ext cx="8132322" cy="1207138"/>
            <a:chOff x="0" y="0"/>
            <a:chExt cx="8500450" cy="126178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500451" cy="1263052"/>
            </a:xfrm>
            <a:custGeom>
              <a:avLst/>
              <a:gdLst/>
              <a:ahLst/>
              <a:cxnLst/>
              <a:rect r="r" b="b" t="t" l="l"/>
              <a:pathLst>
                <a:path h="1263052" w="8500451">
                  <a:moveTo>
                    <a:pt x="8044521" y="0"/>
                  </a:moveTo>
                  <a:lnTo>
                    <a:pt x="7477089" y="0"/>
                  </a:lnTo>
                  <a:lnTo>
                    <a:pt x="7477089" y="1772"/>
                  </a:lnTo>
                  <a:lnTo>
                    <a:pt x="911860" y="1772"/>
                  </a:lnTo>
                  <a:lnTo>
                    <a:pt x="911860" y="0"/>
                  </a:lnTo>
                  <a:lnTo>
                    <a:pt x="455930" y="0"/>
                  </a:lnTo>
                  <a:cubicBezTo>
                    <a:pt x="204470" y="0"/>
                    <a:pt x="0" y="285244"/>
                    <a:pt x="0" y="636041"/>
                  </a:cubicBezTo>
                  <a:cubicBezTo>
                    <a:pt x="0" y="986838"/>
                    <a:pt x="204470" y="1263052"/>
                    <a:pt x="455930" y="1263052"/>
                  </a:cubicBezTo>
                  <a:lnTo>
                    <a:pt x="8044521" y="1263052"/>
                  </a:lnTo>
                  <a:cubicBezTo>
                    <a:pt x="8295980" y="1263052"/>
                    <a:pt x="8500451" y="988610"/>
                    <a:pt x="8500451" y="637813"/>
                  </a:cubicBezTo>
                  <a:cubicBezTo>
                    <a:pt x="8500451" y="287016"/>
                    <a:pt x="8295980" y="0"/>
                    <a:pt x="804452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341630" y="317135"/>
              <a:ext cx="1808480" cy="318906"/>
            </a:xfrm>
            <a:custGeom>
              <a:avLst/>
              <a:gdLst/>
              <a:ahLst/>
              <a:cxnLst/>
              <a:rect r="r" b="b" t="t" l="l"/>
              <a:pathLst>
                <a:path h="318906" w="1808480">
                  <a:moveTo>
                    <a:pt x="1695450" y="0"/>
                  </a:moveTo>
                  <a:lnTo>
                    <a:pt x="114300" y="0"/>
                  </a:lnTo>
                  <a:cubicBezTo>
                    <a:pt x="50800" y="0"/>
                    <a:pt x="0" y="70868"/>
                    <a:pt x="0" y="159453"/>
                  </a:cubicBezTo>
                  <a:cubicBezTo>
                    <a:pt x="0" y="248038"/>
                    <a:pt x="50800" y="318906"/>
                    <a:pt x="114300" y="318906"/>
                  </a:cubicBezTo>
                  <a:lnTo>
                    <a:pt x="570230" y="318906"/>
                  </a:lnTo>
                  <a:lnTo>
                    <a:pt x="570230" y="317134"/>
                  </a:lnTo>
                  <a:lnTo>
                    <a:pt x="1694180" y="317134"/>
                  </a:lnTo>
                  <a:cubicBezTo>
                    <a:pt x="1757680" y="317134"/>
                    <a:pt x="1808480" y="246266"/>
                    <a:pt x="1808480" y="157681"/>
                  </a:cubicBezTo>
                  <a:cubicBezTo>
                    <a:pt x="1808480" y="69096"/>
                    <a:pt x="1757680" y="0"/>
                    <a:pt x="16954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652384" y="7228936"/>
            <a:ext cx="8132322" cy="725898"/>
            <a:chOff x="0" y="0"/>
            <a:chExt cx="8500450" cy="75875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500451" cy="760028"/>
            </a:xfrm>
            <a:custGeom>
              <a:avLst/>
              <a:gdLst/>
              <a:ahLst/>
              <a:cxnLst/>
              <a:rect r="r" b="b" t="t" l="l"/>
              <a:pathLst>
                <a:path h="760028" w="8500451">
                  <a:moveTo>
                    <a:pt x="8044521" y="0"/>
                  </a:moveTo>
                  <a:lnTo>
                    <a:pt x="7477089" y="0"/>
                  </a:lnTo>
                  <a:lnTo>
                    <a:pt x="7477089" y="1053"/>
                  </a:lnTo>
                  <a:lnTo>
                    <a:pt x="911860" y="1053"/>
                  </a:lnTo>
                  <a:lnTo>
                    <a:pt x="911860" y="0"/>
                  </a:lnTo>
                  <a:lnTo>
                    <a:pt x="455930" y="0"/>
                  </a:lnTo>
                  <a:cubicBezTo>
                    <a:pt x="204470" y="0"/>
                    <a:pt x="0" y="169549"/>
                    <a:pt x="0" y="378062"/>
                  </a:cubicBezTo>
                  <a:cubicBezTo>
                    <a:pt x="0" y="586575"/>
                    <a:pt x="204470" y="760028"/>
                    <a:pt x="455930" y="760028"/>
                  </a:cubicBezTo>
                  <a:lnTo>
                    <a:pt x="8044521" y="760028"/>
                  </a:lnTo>
                  <a:cubicBezTo>
                    <a:pt x="8295980" y="760028"/>
                    <a:pt x="8500451" y="587628"/>
                    <a:pt x="8500451" y="379115"/>
                  </a:cubicBezTo>
                  <a:cubicBezTo>
                    <a:pt x="8500451" y="170602"/>
                    <a:pt x="8295980" y="0"/>
                    <a:pt x="804452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41630" y="188504"/>
              <a:ext cx="1808480" cy="189557"/>
            </a:xfrm>
            <a:custGeom>
              <a:avLst/>
              <a:gdLst/>
              <a:ahLst/>
              <a:cxnLst/>
              <a:rect r="r" b="b" t="t" l="l"/>
              <a:pathLst>
                <a:path h="189557" w="1808480">
                  <a:moveTo>
                    <a:pt x="1695450" y="0"/>
                  </a:moveTo>
                  <a:lnTo>
                    <a:pt x="114300" y="0"/>
                  </a:lnTo>
                  <a:cubicBezTo>
                    <a:pt x="50800" y="0"/>
                    <a:pt x="0" y="42124"/>
                    <a:pt x="0" y="94779"/>
                  </a:cubicBezTo>
                  <a:cubicBezTo>
                    <a:pt x="0" y="147434"/>
                    <a:pt x="50800" y="189558"/>
                    <a:pt x="114300" y="189558"/>
                  </a:cubicBezTo>
                  <a:lnTo>
                    <a:pt x="570230" y="189558"/>
                  </a:lnTo>
                  <a:lnTo>
                    <a:pt x="570230" y="188505"/>
                  </a:lnTo>
                  <a:lnTo>
                    <a:pt x="1694180" y="188505"/>
                  </a:lnTo>
                  <a:cubicBezTo>
                    <a:pt x="1757680" y="188505"/>
                    <a:pt x="1808480" y="146381"/>
                    <a:pt x="1808480" y="93726"/>
                  </a:cubicBezTo>
                  <a:cubicBezTo>
                    <a:pt x="1808480" y="41071"/>
                    <a:pt x="1757680" y="0"/>
                    <a:pt x="16954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AutoShape 8" id="8"/>
          <p:cNvSpPr/>
          <p:nvPr/>
        </p:nvSpPr>
        <p:spPr>
          <a:xfrm rot="0">
            <a:off x="11272956" y="0"/>
            <a:ext cx="7015044" cy="102870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9" id="9"/>
          <p:cNvGrpSpPr/>
          <p:nvPr/>
        </p:nvGrpSpPr>
        <p:grpSpPr>
          <a:xfrm rot="0">
            <a:off x="12388877" y="8260386"/>
            <a:ext cx="4870423" cy="997914"/>
            <a:chOff x="0" y="0"/>
            <a:chExt cx="6493897" cy="1330551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6493897" cy="1330551"/>
              <a:chOff x="0" y="0"/>
              <a:chExt cx="5090894" cy="1043086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090894" cy="1044357"/>
              </a:xfrm>
              <a:custGeom>
                <a:avLst/>
                <a:gdLst/>
                <a:ahLst/>
                <a:cxnLst/>
                <a:rect r="r" b="b" t="t" l="l"/>
                <a:pathLst>
                  <a:path h="1044357" w="5090894">
                    <a:moveTo>
                      <a:pt x="4634964" y="0"/>
                    </a:moveTo>
                    <a:lnTo>
                      <a:pt x="4244319" y="0"/>
                    </a:lnTo>
                    <a:lnTo>
                      <a:pt x="4244319" y="1459"/>
                    </a:lnTo>
                    <a:lnTo>
                      <a:pt x="911860" y="1459"/>
                    </a:lnTo>
                    <a:lnTo>
                      <a:pt x="911860" y="0"/>
                    </a:lnTo>
                    <a:lnTo>
                      <a:pt x="455930" y="0"/>
                    </a:lnTo>
                    <a:cubicBezTo>
                      <a:pt x="204470" y="0"/>
                      <a:pt x="0" y="234944"/>
                      <a:pt x="0" y="523882"/>
                    </a:cubicBezTo>
                    <a:cubicBezTo>
                      <a:pt x="0" y="812819"/>
                      <a:pt x="204470" y="1044357"/>
                      <a:pt x="455930" y="1044357"/>
                    </a:cubicBezTo>
                    <a:lnTo>
                      <a:pt x="4634964" y="1044357"/>
                    </a:lnTo>
                    <a:cubicBezTo>
                      <a:pt x="4886424" y="1044357"/>
                      <a:pt x="5090894" y="814279"/>
                      <a:pt x="5090894" y="525341"/>
                    </a:cubicBezTo>
                    <a:cubicBezTo>
                      <a:pt x="5090894" y="236404"/>
                      <a:pt x="4886424" y="0"/>
                      <a:pt x="4634964" y="0"/>
                    </a:cubicBezTo>
                    <a:close/>
                  </a:path>
                </a:pathLst>
              </a:custGeom>
              <a:solidFill>
                <a:srgbClr val="CBE4BD"/>
              </a:solidFill>
            </p:spPr>
          </p:sp>
          <p:sp>
            <p:nvSpPr>
              <p:cNvPr name="Freeform 12" id="12"/>
              <p:cNvSpPr/>
              <p:nvPr/>
            </p:nvSpPr>
            <p:spPr>
              <a:xfrm flipH="false" flipV="false" rot="0">
                <a:off x="341630" y="261211"/>
                <a:ext cx="1808480" cy="262671"/>
              </a:xfrm>
              <a:custGeom>
                <a:avLst/>
                <a:gdLst/>
                <a:ahLst/>
                <a:cxnLst/>
                <a:rect r="r" b="b" t="t" l="l"/>
                <a:pathLst>
                  <a:path h="262671" w="1808480">
                    <a:moveTo>
                      <a:pt x="1695450" y="0"/>
                    </a:moveTo>
                    <a:lnTo>
                      <a:pt x="114300" y="0"/>
                    </a:lnTo>
                    <a:cubicBezTo>
                      <a:pt x="50800" y="0"/>
                      <a:pt x="0" y="58371"/>
                      <a:pt x="0" y="131336"/>
                    </a:cubicBezTo>
                    <a:cubicBezTo>
                      <a:pt x="0" y="204300"/>
                      <a:pt x="50800" y="262671"/>
                      <a:pt x="114300" y="262671"/>
                    </a:cubicBezTo>
                    <a:lnTo>
                      <a:pt x="570230" y="262671"/>
                    </a:lnTo>
                    <a:lnTo>
                      <a:pt x="570230" y="261211"/>
                    </a:lnTo>
                    <a:lnTo>
                      <a:pt x="1694180" y="261211"/>
                    </a:lnTo>
                    <a:cubicBezTo>
                      <a:pt x="1757680" y="261211"/>
                      <a:pt x="1808480" y="202840"/>
                      <a:pt x="1808480" y="129876"/>
                    </a:cubicBezTo>
                    <a:cubicBezTo>
                      <a:pt x="1808480" y="56912"/>
                      <a:pt x="1757680" y="0"/>
                      <a:pt x="1695450" y="0"/>
                    </a:cubicBezTo>
                    <a:close/>
                  </a:path>
                </a:pathLst>
              </a:custGeom>
              <a:solidFill>
                <a:srgbClr val="CBE4BD"/>
              </a:solidFill>
            </p:spPr>
          </p:sp>
        </p:grpSp>
        <p:sp>
          <p:nvSpPr>
            <p:cNvPr name="TextBox 13" id="13"/>
            <p:cNvSpPr txBox="true"/>
            <p:nvPr/>
          </p:nvSpPr>
          <p:spPr>
            <a:xfrm rot="0">
              <a:off x="483907" y="303212"/>
              <a:ext cx="5529949" cy="66697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sz="3000">
                  <a:solidFill>
                    <a:srgbClr val="2B2A2A"/>
                  </a:solidFill>
                  <a:latin typeface="Montserrat"/>
                </a:rPr>
                <a:t>Begini cara kerjanya:</a:t>
              </a:r>
            </a:p>
          </p:txBody>
        </p:sp>
      </p:grpSp>
      <p:pic>
        <p:nvPicPr>
          <p:cNvPr name="Picture 14" id="14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16354" t="0" r="21145" b="0"/>
          <a:stretch>
            <a:fillRect/>
          </a:stretch>
        </p:blipFill>
        <p:spPr>
          <a:xfrm flipH="false" flipV="false" rot="0">
            <a:off x="11272956" y="0"/>
            <a:ext cx="7015044" cy="6334337"/>
          </a:xfrm>
          <a:prstGeom prst="rect">
            <a:avLst/>
          </a:prstGeom>
        </p:spPr>
      </p:pic>
      <p:sp>
        <p:nvSpPr>
          <p:cNvPr name="Freeform 15" id="15"/>
          <p:cNvSpPr/>
          <p:nvPr/>
        </p:nvSpPr>
        <p:spPr>
          <a:xfrm flipH="false" flipV="false" rot="0">
            <a:off x="523999" y="471670"/>
            <a:ext cx="3287396" cy="2270837"/>
          </a:xfrm>
          <a:custGeom>
            <a:avLst/>
            <a:gdLst/>
            <a:ahLst/>
            <a:cxnLst/>
            <a:rect r="r" b="b" t="t" l="l"/>
            <a:pathLst>
              <a:path h="2270837" w="3287396">
                <a:moveTo>
                  <a:pt x="0" y="0"/>
                </a:moveTo>
                <a:lnTo>
                  <a:pt x="3287396" y="0"/>
                </a:lnTo>
                <a:lnTo>
                  <a:pt x="3287396" y="2270837"/>
                </a:lnTo>
                <a:lnTo>
                  <a:pt x="0" y="22708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028700" y="857250"/>
            <a:ext cx="9516377" cy="249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2B2A2A"/>
                </a:solidFill>
                <a:latin typeface="Montserrat Bold"/>
              </a:rPr>
              <a:t>Ciri - Ciri </a:t>
            </a:r>
            <a:r>
              <a:rPr lang="en-US" sz="7200">
                <a:solidFill>
                  <a:srgbClr val="2B2A2A"/>
                </a:solidFill>
                <a:latin typeface="Montserrat Bold"/>
              </a:rPr>
              <a:t>Negara Berkembang</a:t>
            </a:r>
          </a:p>
        </p:txBody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6876243" y="3386545"/>
            <a:ext cx="3434868" cy="644038"/>
          </a:xfrm>
          <a:prstGeom prst="rect">
            <a:avLst/>
          </a:prstGeom>
        </p:spPr>
      </p:pic>
      <p:grpSp>
        <p:nvGrpSpPr>
          <p:cNvPr name="Group 18" id="18"/>
          <p:cNvGrpSpPr/>
          <p:nvPr/>
        </p:nvGrpSpPr>
        <p:grpSpPr>
          <a:xfrm rot="0">
            <a:off x="1669405" y="3936362"/>
            <a:ext cx="8132322" cy="725898"/>
            <a:chOff x="0" y="0"/>
            <a:chExt cx="8500450" cy="758758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500451" cy="760028"/>
            </a:xfrm>
            <a:custGeom>
              <a:avLst/>
              <a:gdLst/>
              <a:ahLst/>
              <a:cxnLst/>
              <a:rect r="r" b="b" t="t" l="l"/>
              <a:pathLst>
                <a:path h="760028" w="8500451">
                  <a:moveTo>
                    <a:pt x="8044521" y="0"/>
                  </a:moveTo>
                  <a:lnTo>
                    <a:pt x="7477089" y="0"/>
                  </a:lnTo>
                  <a:lnTo>
                    <a:pt x="7477089" y="1053"/>
                  </a:lnTo>
                  <a:lnTo>
                    <a:pt x="911860" y="1053"/>
                  </a:lnTo>
                  <a:lnTo>
                    <a:pt x="911860" y="0"/>
                  </a:lnTo>
                  <a:lnTo>
                    <a:pt x="455930" y="0"/>
                  </a:lnTo>
                  <a:cubicBezTo>
                    <a:pt x="204470" y="0"/>
                    <a:pt x="0" y="169549"/>
                    <a:pt x="0" y="378062"/>
                  </a:cubicBezTo>
                  <a:cubicBezTo>
                    <a:pt x="0" y="586575"/>
                    <a:pt x="204470" y="760028"/>
                    <a:pt x="455930" y="760028"/>
                  </a:cubicBezTo>
                  <a:lnTo>
                    <a:pt x="8044521" y="760028"/>
                  </a:lnTo>
                  <a:cubicBezTo>
                    <a:pt x="8295980" y="760028"/>
                    <a:pt x="8500451" y="587628"/>
                    <a:pt x="8500451" y="379115"/>
                  </a:cubicBezTo>
                  <a:cubicBezTo>
                    <a:pt x="8500451" y="170602"/>
                    <a:pt x="8295980" y="0"/>
                    <a:pt x="804452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341630" y="188504"/>
              <a:ext cx="1808480" cy="189557"/>
            </a:xfrm>
            <a:custGeom>
              <a:avLst/>
              <a:gdLst/>
              <a:ahLst/>
              <a:cxnLst/>
              <a:rect r="r" b="b" t="t" l="l"/>
              <a:pathLst>
                <a:path h="189557" w="1808480">
                  <a:moveTo>
                    <a:pt x="1695450" y="0"/>
                  </a:moveTo>
                  <a:lnTo>
                    <a:pt x="114300" y="0"/>
                  </a:lnTo>
                  <a:cubicBezTo>
                    <a:pt x="50800" y="0"/>
                    <a:pt x="0" y="42124"/>
                    <a:pt x="0" y="94779"/>
                  </a:cubicBezTo>
                  <a:cubicBezTo>
                    <a:pt x="0" y="147434"/>
                    <a:pt x="50800" y="189558"/>
                    <a:pt x="114300" y="189558"/>
                  </a:cubicBezTo>
                  <a:lnTo>
                    <a:pt x="570230" y="189558"/>
                  </a:lnTo>
                  <a:lnTo>
                    <a:pt x="570230" y="188505"/>
                  </a:lnTo>
                  <a:lnTo>
                    <a:pt x="1694180" y="188505"/>
                  </a:lnTo>
                  <a:cubicBezTo>
                    <a:pt x="1757680" y="188505"/>
                    <a:pt x="1808480" y="146381"/>
                    <a:pt x="1808480" y="93726"/>
                  </a:cubicBezTo>
                  <a:cubicBezTo>
                    <a:pt x="1808480" y="41071"/>
                    <a:pt x="1757680" y="0"/>
                    <a:pt x="16954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2856028" y="4009506"/>
            <a:ext cx="5280934" cy="51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B2A2A"/>
                </a:solidFill>
                <a:latin typeface="Montserrat"/>
              </a:rPr>
              <a:t>Sumber daya rendah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669405" y="4933950"/>
            <a:ext cx="8132322" cy="725898"/>
            <a:chOff x="0" y="0"/>
            <a:chExt cx="8500450" cy="758758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500451" cy="760028"/>
            </a:xfrm>
            <a:custGeom>
              <a:avLst/>
              <a:gdLst/>
              <a:ahLst/>
              <a:cxnLst/>
              <a:rect r="r" b="b" t="t" l="l"/>
              <a:pathLst>
                <a:path h="760028" w="8500451">
                  <a:moveTo>
                    <a:pt x="8044521" y="0"/>
                  </a:moveTo>
                  <a:lnTo>
                    <a:pt x="7477089" y="0"/>
                  </a:lnTo>
                  <a:lnTo>
                    <a:pt x="7477089" y="1053"/>
                  </a:lnTo>
                  <a:lnTo>
                    <a:pt x="911860" y="1053"/>
                  </a:lnTo>
                  <a:lnTo>
                    <a:pt x="911860" y="0"/>
                  </a:lnTo>
                  <a:lnTo>
                    <a:pt x="455930" y="0"/>
                  </a:lnTo>
                  <a:cubicBezTo>
                    <a:pt x="204470" y="0"/>
                    <a:pt x="0" y="169549"/>
                    <a:pt x="0" y="378062"/>
                  </a:cubicBezTo>
                  <a:cubicBezTo>
                    <a:pt x="0" y="586575"/>
                    <a:pt x="204470" y="760028"/>
                    <a:pt x="455930" y="760028"/>
                  </a:cubicBezTo>
                  <a:lnTo>
                    <a:pt x="8044521" y="760028"/>
                  </a:lnTo>
                  <a:cubicBezTo>
                    <a:pt x="8295980" y="760028"/>
                    <a:pt x="8500451" y="587628"/>
                    <a:pt x="8500451" y="379115"/>
                  </a:cubicBezTo>
                  <a:cubicBezTo>
                    <a:pt x="8500451" y="170602"/>
                    <a:pt x="8295980" y="0"/>
                    <a:pt x="804452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341630" y="188504"/>
              <a:ext cx="1808480" cy="189557"/>
            </a:xfrm>
            <a:custGeom>
              <a:avLst/>
              <a:gdLst/>
              <a:ahLst/>
              <a:cxnLst/>
              <a:rect r="r" b="b" t="t" l="l"/>
              <a:pathLst>
                <a:path h="189557" w="1808480">
                  <a:moveTo>
                    <a:pt x="1695450" y="0"/>
                  </a:moveTo>
                  <a:lnTo>
                    <a:pt x="114300" y="0"/>
                  </a:lnTo>
                  <a:cubicBezTo>
                    <a:pt x="50800" y="0"/>
                    <a:pt x="0" y="42124"/>
                    <a:pt x="0" y="94779"/>
                  </a:cubicBezTo>
                  <a:cubicBezTo>
                    <a:pt x="0" y="147434"/>
                    <a:pt x="50800" y="189558"/>
                    <a:pt x="114300" y="189558"/>
                  </a:cubicBezTo>
                  <a:lnTo>
                    <a:pt x="570230" y="189558"/>
                  </a:lnTo>
                  <a:lnTo>
                    <a:pt x="570230" y="188505"/>
                  </a:lnTo>
                  <a:lnTo>
                    <a:pt x="1694180" y="188505"/>
                  </a:lnTo>
                  <a:cubicBezTo>
                    <a:pt x="1757680" y="188505"/>
                    <a:pt x="1808480" y="146381"/>
                    <a:pt x="1808480" y="93726"/>
                  </a:cubicBezTo>
                  <a:cubicBezTo>
                    <a:pt x="1808480" y="41071"/>
                    <a:pt x="1757680" y="0"/>
                    <a:pt x="16954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2500139" y="4983478"/>
            <a:ext cx="6049468" cy="51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B2A2A"/>
                </a:solidFill>
                <a:latin typeface="Montserrat"/>
              </a:rPr>
              <a:t>Pendapatan Perkapita Rendah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141123" y="5936073"/>
            <a:ext cx="709325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B2A2A"/>
                </a:solidFill>
                <a:latin typeface="Montserrat"/>
              </a:rPr>
              <a:t>Tingkat Pendidikan Penduduk 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B2A2A"/>
                </a:solidFill>
                <a:latin typeface="Montserrat"/>
              </a:rPr>
              <a:t>Relatif Rendah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500139" y="7307794"/>
            <a:ext cx="6049468" cy="51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B2A2A"/>
                </a:solidFill>
                <a:latin typeface="Montserrat"/>
              </a:rPr>
              <a:t>Angka Pengangguran Tinggi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1028700" y="8155774"/>
            <a:ext cx="9282411" cy="1892817"/>
            <a:chOff x="0" y="0"/>
            <a:chExt cx="9702601" cy="19785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9702601" cy="1979770"/>
            </a:xfrm>
            <a:custGeom>
              <a:avLst/>
              <a:gdLst/>
              <a:ahLst/>
              <a:cxnLst/>
              <a:rect r="r" b="b" t="t" l="l"/>
              <a:pathLst>
                <a:path h="1979770" w="9702601">
                  <a:moveTo>
                    <a:pt x="9246671" y="0"/>
                  </a:moveTo>
                  <a:lnTo>
                    <a:pt x="8616907" y="0"/>
                  </a:lnTo>
                  <a:lnTo>
                    <a:pt x="8616907" y="2796"/>
                  </a:lnTo>
                  <a:lnTo>
                    <a:pt x="911860" y="2796"/>
                  </a:lnTo>
                  <a:lnTo>
                    <a:pt x="911860" y="0"/>
                  </a:lnTo>
                  <a:lnTo>
                    <a:pt x="455930" y="0"/>
                  </a:lnTo>
                  <a:cubicBezTo>
                    <a:pt x="204470" y="0"/>
                    <a:pt x="0" y="450089"/>
                    <a:pt x="0" y="1003615"/>
                  </a:cubicBezTo>
                  <a:cubicBezTo>
                    <a:pt x="0" y="1557141"/>
                    <a:pt x="204470" y="1979770"/>
                    <a:pt x="455930" y="1979770"/>
                  </a:cubicBezTo>
                  <a:lnTo>
                    <a:pt x="9246671" y="1979770"/>
                  </a:lnTo>
                  <a:cubicBezTo>
                    <a:pt x="9498131" y="1979770"/>
                    <a:pt x="9702602" y="1559937"/>
                    <a:pt x="9702602" y="1006411"/>
                  </a:cubicBezTo>
                  <a:cubicBezTo>
                    <a:pt x="9702602" y="452885"/>
                    <a:pt x="9498131" y="0"/>
                    <a:pt x="924667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341630" y="500410"/>
              <a:ext cx="1808480" cy="503205"/>
            </a:xfrm>
            <a:custGeom>
              <a:avLst/>
              <a:gdLst/>
              <a:ahLst/>
              <a:cxnLst/>
              <a:rect r="r" b="b" t="t" l="l"/>
              <a:pathLst>
                <a:path h="503205" w="1808480">
                  <a:moveTo>
                    <a:pt x="1695450" y="0"/>
                  </a:moveTo>
                  <a:lnTo>
                    <a:pt x="114300" y="0"/>
                  </a:lnTo>
                  <a:cubicBezTo>
                    <a:pt x="50800" y="0"/>
                    <a:pt x="0" y="111823"/>
                    <a:pt x="0" y="251602"/>
                  </a:cubicBezTo>
                  <a:cubicBezTo>
                    <a:pt x="0" y="391382"/>
                    <a:pt x="50800" y="503205"/>
                    <a:pt x="114300" y="503205"/>
                  </a:cubicBezTo>
                  <a:lnTo>
                    <a:pt x="570230" y="503205"/>
                  </a:lnTo>
                  <a:lnTo>
                    <a:pt x="570230" y="500410"/>
                  </a:lnTo>
                  <a:lnTo>
                    <a:pt x="1694180" y="500410"/>
                  </a:lnTo>
                  <a:cubicBezTo>
                    <a:pt x="1757680" y="500410"/>
                    <a:pt x="1808480" y="388586"/>
                    <a:pt x="1808480" y="248807"/>
                  </a:cubicBezTo>
                  <a:cubicBezTo>
                    <a:pt x="1808480" y="109028"/>
                    <a:pt x="1757680" y="0"/>
                    <a:pt x="16954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1390053" y="8307259"/>
            <a:ext cx="8793671" cy="1581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2B2A2A"/>
                </a:solidFill>
                <a:latin typeface="Montserrat"/>
              </a:rPr>
              <a:t>Tingkat Ketergantungan pada negara maju masih sangat tinggi dalam hal, pendidikan, moral, teknologi, dan tenaga ahli 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07172" y="-239442"/>
            <a:ext cx="21341221" cy="10765884"/>
            <a:chOff x="0" y="0"/>
            <a:chExt cx="28454961" cy="1435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1" y="0"/>
                  </a:lnTo>
                  <a:lnTo>
                    <a:pt x="14227481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227481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0" y="0"/>
                  </a:lnTo>
                  <a:lnTo>
                    <a:pt x="14227480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5" id="5"/>
          <p:cNvSpPr/>
          <p:nvPr/>
        </p:nvSpPr>
        <p:spPr>
          <a:xfrm rot="0">
            <a:off x="17244772" y="-214796"/>
            <a:ext cx="29055" cy="10716592"/>
          </a:xfrm>
          <a:prstGeom prst="rect">
            <a:avLst/>
          </a:prstGeom>
          <a:solidFill>
            <a:srgbClr val="CBE4BD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5385263" y="348253"/>
            <a:ext cx="3287396" cy="2270837"/>
          </a:xfrm>
          <a:custGeom>
            <a:avLst/>
            <a:gdLst/>
            <a:ahLst/>
            <a:cxnLst/>
            <a:rect r="r" b="b" t="t" l="l"/>
            <a:pathLst>
              <a:path h="2270837" w="3287396">
                <a:moveTo>
                  <a:pt x="0" y="0"/>
                </a:moveTo>
                <a:lnTo>
                  <a:pt x="3287396" y="0"/>
                </a:lnTo>
                <a:lnTo>
                  <a:pt x="3287396" y="2270837"/>
                </a:lnTo>
                <a:lnTo>
                  <a:pt x="0" y="2270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51660" t="0" r="21858" b="0"/>
          <a:stretch>
            <a:fillRect/>
          </a:stretch>
        </p:blipFill>
        <p:spPr>
          <a:xfrm flipH="false" flipV="false" rot="0">
            <a:off x="0" y="0"/>
            <a:ext cx="4779113" cy="1028700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5588051" y="262528"/>
            <a:ext cx="12152039" cy="1730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2B2A2A"/>
                </a:solidFill>
                <a:latin typeface="Montserrat Bold"/>
              </a:rPr>
              <a:t>Permasalahan Dalam Perkembangan TP di Indonesia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058113" y="2352065"/>
            <a:ext cx="12681976" cy="7536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12468" indent="-356234" lvl="1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2B2A2A"/>
                </a:solidFill>
                <a:latin typeface="Montserrat Bold"/>
              </a:rPr>
              <a:t>Masih banyak dijumpai  masyarakat yang buta huruf di negara berkembang, karena akan berdampak pada memperoleh informasi serta berdampak pada penggunaan teknologi</a:t>
            </a:r>
          </a:p>
          <a:p>
            <a:pPr marL="712468" indent="-356234" lvl="1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2B2A2A"/>
                </a:solidFill>
                <a:latin typeface="Montserrat Bold"/>
              </a:rPr>
              <a:t>Masih banyaknya kekurangan tenaga ahli di negara berkembang yang mana di Indonesia dana pendidikan 4% sedangkan idealnya 25% </a:t>
            </a:r>
          </a:p>
          <a:p>
            <a:pPr marL="712468" indent="-356234" lvl="1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2B2A2A"/>
                </a:solidFill>
                <a:latin typeface="Montserrat Bold"/>
              </a:rPr>
              <a:t>Para pendidik masih belum profesional dalam pembelajaran baik dalam pemanfaatan media dan perangkatnya</a:t>
            </a:r>
          </a:p>
          <a:p>
            <a:pPr marL="712468" indent="-356234" lvl="1">
              <a:lnSpc>
                <a:spcPts val="4619"/>
              </a:lnSpc>
              <a:buFont typeface="Arial"/>
              <a:buChar char="•"/>
            </a:pPr>
            <a:r>
              <a:rPr lang="en-US" sz="3299">
                <a:solidFill>
                  <a:srgbClr val="2B2A2A"/>
                </a:solidFill>
                <a:latin typeface="Montserrat Bold"/>
              </a:rPr>
              <a:t> Kurangnya pengadaan infrastruktur TIK hal ini di sebabkan sulit dijangkaunya daerah tertentu di Indonesia sehingga penyebarannya tidak merata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07172" y="-239442"/>
            <a:ext cx="21341221" cy="10765884"/>
            <a:chOff x="0" y="0"/>
            <a:chExt cx="28454961" cy="1435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1" y="0"/>
                  </a:lnTo>
                  <a:lnTo>
                    <a:pt x="14227481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227481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0" y="0"/>
                  </a:lnTo>
                  <a:lnTo>
                    <a:pt x="14227480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5" id="5"/>
          <p:cNvSpPr/>
          <p:nvPr/>
        </p:nvSpPr>
        <p:spPr>
          <a:xfrm rot="0">
            <a:off x="17244772" y="-214796"/>
            <a:ext cx="29055" cy="10716592"/>
          </a:xfrm>
          <a:prstGeom prst="rect">
            <a:avLst/>
          </a:prstGeom>
          <a:solidFill>
            <a:srgbClr val="CBE4BD"/>
          </a:solidFill>
        </p:spPr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9061589">
            <a:off x="15245446" y="198910"/>
            <a:ext cx="5268510" cy="165958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490884" y="933450"/>
            <a:ext cx="16782944" cy="173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2B2A2A"/>
                </a:solidFill>
                <a:latin typeface="Montserrat Bold"/>
              </a:rPr>
              <a:t>Solusi Permasalahan Perkembangan 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2B2A2A"/>
                </a:solidFill>
                <a:latin typeface="Montserrat Bold"/>
              </a:rPr>
              <a:t>Teknologi Pendidikan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90884" y="3391566"/>
            <a:ext cx="17388817" cy="58667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911771" indent="-455885" lvl="1">
              <a:lnSpc>
                <a:spcPts val="5912"/>
              </a:lnSpc>
              <a:buFont typeface="Arial"/>
              <a:buChar char="•"/>
            </a:pPr>
            <a:r>
              <a:rPr lang="en-US" sz="4223">
                <a:solidFill>
                  <a:srgbClr val="2B2A2A"/>
                </a:solidFill>
                <a:latin typeface="Montserrat Bold"/>
              </a:rPr>
              <a:t>Diperlukan perubahan pola belajar dan karakteristik guru serta media pembelajaran yang mampu menunjang pembelajaran agar lebih efektif dan efesien.</a:t>
            </a:r>
          </a:p>
          <a:p>
            <a:pPr algn="ctr">
              <a:lnSpc>
                <a:spcPts val="5912"/>
              </a:lnSpc>
            </a:pPr>
          </a:p>
          <a:p>
            <a:pPr algn="ctr" marL="911771" indent="-455885" lvl="1">
              <a:lnSpc>
                <a:spcPts val="5912"/>
              </a:lnSpc>
              <a:buFont typeface="Arial"/>
              <a:buChar char="•"/>
            </a:pPr>
            <a:r>
              <a:rPr lang="en-US" sz="4223">
                <a:solidFill>
                  <a:srgbClr val="2B2A2A"/>
                </a:solidFill>
                <a:latin typeface="Montserrat Bold"/>
              </a:rPr>
              <a:t>Teknologi pada negara maju dapat di gunakan oleh semua kalangan dan masyarakat kecil hingga pejabat tinggi negara baik oleh para pelajar dan berbagai ahli</a:t>
            </a:r>
          </a:p>
          <a:p>
            <a:pPr algn="ctr">
              <a:lnSpc>
                <a:spcPts val="5321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BE4B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13302567" y="0"/>
            <a:ext cx="4985433" cy="10287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34437" t="0" r="21145" b="0"/>
          <a:stretch>
            <a:fillRect/>
          </a:stretch>
        </p:blipFill>
        <p:spPr>
          <a:xfrm flipH="false" flipV="false" rot="0">
            <a:off x="13302567" y="0"/>
            <a:ext cx="4985433" cy="6334337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0">
            <a:off x="523999" y="471670"/>
            <a:ext cx="3287396" cy="2270837"/>
          </a:xfrm>
          <a:custGeom>
            <a:avLst/>
            <a:gdLst/>
            <a:ahLst/>
            <a:cxnLst/>
            <a:rect r="r" b="b" t="t" l="l"/>
            <a:pathLst>
              <a:path h="2270837" w="3287396">
                <a:moveTo>
                  <a:pt x="0" y="0"/>
                </a:moveTo>
                <a:lnTo>
                  <a:pt x="3287396" y="0"/>
                </a:lnTo>
                <a:lnTo>
                  <a:pt x="3287396" y="2270837"/>
                </a:lnTo>
                <a:lnTo>
                  <a:pt x="0" y="22708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857250"/>
            <a:ext cx="9516377" cy="1220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2B2A2A"/>
                </a:solidFill>
                <a:latin typeface="Montserrat Bold"/>
              </a:rPr>
              <a:t>Perkembangan TP</a:t>
            </a:r>
          </a:p>
        </p:txBody>
      </p:sp>
      <p:pic>
        <p:nvPicPr>
          <p:cNvPr name="Picture 6" id="6"/>
          <p:cNvPicPr>
            <a:picLocks noChangeAspect="true"/>
          </p:cNvPicPr>
          <p:nvPr/>
        </p:nvPicPr>
        <p:blipFill>
          <a:blip r:embed="rId7"/>
          <a:srcRect l="0" t="0" r="0" b="0"/>
          <a:stretch>
            <a:fillRect/>
          </a:stretch>
        </p:blipFill>
        <p:spPr>
          <a:xfrm flipH="false" flipV="false" rot="0">
            <a:off x="8545147" y="2098469"/>
            <a:ext cx="3434868" cy="64403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523999" y="3100493"/>
            <a:ext cx="12778568" cy="678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755647" indent="-377824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2B2A2A"/>
                </a:solidFill>
                <a:latin typeface="Montserrat Bold"/>
              </a:rPr>
              <a:t>Munculnya metode metode pembelajaran baru yang memudahkan siswa dan guru dalam proses pembelajaran</a:t>
            </a:r>
          </a:p>
          <a:p>
            <a:pPr>
              <a:lnSpc>
                <a:spcPts val="4899"/>
              </a:lnSpc>
            </a:pPr>
          </a:p>
          <a:p>
            <a:pPr marL="755647" indent="-377824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2B2A2A"/>
                </a:solidFill>
                <a:latin typeface="Montserrat Bold"/>
              </a:rPr>
              <a:t>Adanya sistim pengelelolaan data dengan menggunakan media teknologi seperti komputer akan memudahkan guru dalam mengelola data hasil pembelajaran</a:t>
            </a:r>
          </a:p>
          <a:p>
            <a:pPr>
              <a:lnSpc>
                <a:spcPts val="4899"/>
              </a:lnSpc>
            </a:pPr>
          </a:p>
          <a:p>
            <a:pPr marL="755647" indent="-377824" lvl="1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2B2A2A"/>
                </a:solidFill>
                <a:latin typeface="Montserrat Bold"/>
              </a:rPr>
              <a:t>pembelajaran akan lebih efektif dan menarik dengan alat teknologi informasi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70822" y="-478884"/>
            <a:ext cx="21341221" cy="10765884"/>
            <a:chOff x="0" y="0"/>
            <a:chExt cx="28454961" cy="1435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1" y="0"/>
                  </a:lnTo>
                  <a:lnTo>
                    <a:pt x="14227481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227481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0" y="0"/>
                  </a:lnTo>
                  <a:lnTo>
                    <a:pt x="14227480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5" id="5"/>
          <p:cNvSpPr/>
          <p:nvPr/>
        </p:nvSpPr>
        <p:spPr>
          <a:xfrm rot="0">
            <a:off x="17244772" y="-214796"/>
            <a:ext cx="29055" cy="10716592"/>
          </a:xfrm>
          <a:prstGeom prst="rect">
            <a:avLst/>
          </a:prstGeom>
          <a:solidFill>
            <a:srgbClr val="CBE4BD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5385263" y="348253"/>
            <a:ext cx="3287396" cy="2270837"/>
          </a:xfrm>
          <a:custGeom>
            <a:avLst/>
            <a:gdLst/>
            <a:ahLst/>
            <a:cxnLst/>
            <a:rect r="r" b="b" t="t" l="l"/>
            <a:pathLst>
              <a:path h="2270837" w="3287396">
                <a:moveTo>
                  <a:pt x="0" y="0"/>
                </a:moveTo>
                <a:lnTo>
                  <a:pt x="3287396" y="0"/>
                </a:lnTo>
                <a:lnTo>
                  <a:pt x="3287396" y="2270837"/>
                </a:lnTo>
                <a:lnTo>
                  <a:pt x="0" y="2270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7" id="7">
            <a:hlinkClick action="ppaction://media"/>
          </p:cNvPr>
          <p:cNvPicPr>
            <a:picLocks noChangeAspect="true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rcRect l="54587" t="0" r="24785" b="0"/>
          <a:stretch>
            <a:fillRect/>
          </a:stretch>
        </p:blipFill>
        <p:spPr>
          <a:xfrm flipH="false" flipV="false" rot="0">
            <a:off x="0" y="47340"/>
            <a:ext cx="3333146" cy="9210960"/>
          </a:xfrm>
          <a:prstGeom prst="rect">
            <a:avLst/>
          </a:prstGeom>
        </p:spPr>
      </p:pic>
      <p:sp>
        <p:nvSpPr>
          <p:cNvPr name="TextBox 8" id="8"/>
          <p:cNvSpPr txBox="true"/>
          <p:nvPr/>
        </p:nvSpPr>
        <p:spPr>
          <a:xfrm rot="0">
            <a:off x="4241265" y="2189020"/>
            <a:ext cx="12095388" cy="24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2B2A2A"/>
                </a:solidFill>
                <a:latin typeface="Montserrat Bold"/>
              </a:rPr>
              <a:t>Krisis pendidikan di Indonesia sudah berlangsung lama diperparah oleh pandemi covid 19 dengan hilangnya pembelajaran, (learning loss), dan meningkatnya kesenjangan pembelajara</a:t>
            </a:r>
            <a:r>
              <a:rPr lang="en-US" sz="3500">
                <a:solidFill>
                  <a:srgbClr val="2B2A2A"/>
                </a:solidFill>
                <a:latin typeface="Montserrat"/>
              </a:rPr>
              <a:t>n 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66357" y="276225"/>
            <a:ext cx="12124443" cy="752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  <a:r>
              <a:rPr lang="en-US" sz="4499">
                <a:solidFill>
                  <a:srgbClr val="2B2A2A"/>
                </a:solidFill>
                <a:latin typeface="Montserrat Bold"/>
              </a:rPr>
              <a:t>Pembelajaran di masa pandemic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241265" y="5067300"/>
            <a:ext cx="12258691" cy="370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00"/>
              </a:lnSpc>
            </a:pPr>
            <a:r>
              <a:rPr lang="en-US" sz="3500">
                <a:solidFill>
                  <a:srgbClr val="2B2A2A"/>
                </a:solidFill>
                <a:latin typeface="Montserrat"/>
              </a:rPr>
              <a:t> </a:t>
            </a:r>
            <a:r>
              <a:rPr lang="en-US" sz="3500">
                <a:solidFill>
                  <a:srgbClr val="2B2A2A"/>
                </a:solidFill>
                <a:latin typeface="Montserrat Bold"/>
              </a:rPr>
              <a:t>Kegiatan pembelajaran di masa pandemic yang difasilitasi oleh keilmuan teknologi pembelajaran akan mengalami perubahan dan pergeseran paradigma yang signifikan diantaranya melalui aplikasi zoom, google meet, WhatsApp dan </a:t>
            </a:r>
            <a:r>
              <a:rPr lang="en-US" sz="3500">
                <a:solidFill>
                  <a:srgbClr val="2B2A2A"/>
                </a:solidFill>
                <a:latin typeface="Montserrat Bold"/>
              </a:rPr>
              <a:t>Video pembelajaran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07172" y="-239442"/>
            <a:ext cx="21341221" cy="10765884"/>
            <a:chOff x="0" y="0"/>
            <a:chExt cx="28454961" cy="1435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1" y="0"/>
                  </a:lnTo>
                  <a:lnTo>
                    <a:pt x="14227481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227481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0" y="0"/>
                  </a:lnTo>
                  <a:lnTo>
                    <a:pt x="14227480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5" id="5"/>
          <p:cNvSpPr/>
          <p:nvPr/>
        </p:nvSpPr>
        <p:spPr>
          <a:xfrm rot="0">
            <a:off x="17244772" y="-214796"/>
            <a:ext cx="29055" cy="10716592"/>
          </a:xfrm>
          <a:prstGeom prst="rect">
            <a:avLst/>
          </a:prstGeom>
          <a:solidFill>
            <a:srgbClr val="CBE4BD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597819"/>
            <a:ext cx="3287396" cy="2270837"/>
          </a:xfrm>
          <a:custGeom>
            <a:avLst/>
            <a:gdLst/>
            <a:ahLst/>
            <a:cxnLst/>
            <a:rect r="r" b="b" t="t" l="l"/>
            <a:pathLst>
              <a:path h="2270837" w="3287396">
                <a:moveTo>
                  <a:pt x="0" y="0"/>
                </a:moveTo>
                <a:lnTo>
                  <a:pt x="3287396" y="0"/>
                </a:lnTo>
                <a:lnTo>
                  <a:pt x="3287396" y="2270837"/>
                </a:lnTo>
                <a:lnTo>
                  <a:pt x="0" y="2270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273288" y="3538654"/>
            <a:ext cx="4803693" cy="3903001"/>
          </a:xfrm>
          <a:custGeom>
            <a:avLst/>
            <a:gdLst/>
            <a:ahLst/>
            <a:cxnLst/>
            <a:rect r="r" b="b" t="t" l="l"/>
            <a:pathLst>
              <a:path h="3903001" w="4803693">
                <a:moveTo>
                  <a:pt x="0" y="0"/>
                </a:moveTo>
                <a:lnTo>
                  <a:pt x="4803693" y="0"/>
                </a:lnTo>
                <a:lnTo>
                  <a:pt x="4803693" y="3903000"/>
                </a:lnTo>
                <a:lnTo>
                  <a:pt x="0" y="3903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74250" y="3776710"/>
            <a:ext cx="10697753" cy="4181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44"/>
              </a:lnSpc>
            </a:pPr>
            <a:r>
              <a:rPr lang="en-US" sz="3388">
                <a:solidFill>
                  <a:srgbClr val="2B2A2A"/>
                </a:solidFill>
                <a:latin typeface="Montserrat Bold"/>
              </a:rPr>
              <a:t> Perubahan terjadi pada masyarakat diantaranya dilembaga pendidikan salah satunya adalah munculnya model blended learning yang menggabungkan materi pembelajaran online dan peluang interaksi online dengan metode pembelajaran tatap muka berbasis tempat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74250" y="627517"/>
            <a:ext cx="15469540" cy="209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66"/>
              </a:lnSpc>
            </a:pPr>
            <a:r>
              <a:rPr lang="en-US" sz="6047">
                <a:solidFill>
                  <a:srgbClr val="2B2A2A"/>
                </a:solidFill>
                <a:latin typeface="Montserrat Bold"/>
              </a:rPr>
              <a:t>Teknologi Pendidikan di era new normal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07172" y="-239442"/>
            <a:ext cx="21341221" cy="10765884"/>
            <a:chOff x="0" y="0"/>
            <a:chExt cx="28454961" cy="1435451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1" y="0"/>
                  </a:lnTo>
                  <a:lnTo>
                    <a:pt x="14227481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4227481" y="0"/>
              <a:ext cx="14227481" cy="14354512"/>
            </a:xfrm>
            <a:custGeom>
              <a:avLst/>
              <a:gdLst/>
              <a:ahLst/>
              <a:cxnLst/>
              <a:rect r="r" b="b" t="t" l="l"/>
              <a:pathLst>
                <a:path h="14354512" w="14227481">
                  <a:moveTo>
                    <a:pt x="0" y="0"/>
                  </a:moveTo>
                  <a:lnTo>
                    <a:pt x="14227480" y="0"/>
                  </a:lnTo>
                  <a:lnTo>
                    <a:pt x="14227480" y="14354512"/>
                  </a:lnTo>
                  <a:lnTo>
                    <a:pt x="0" y="14354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5" id="5"/>
          <p:cNvSpPr/>
          <p:nvPr/>
        </p:nvSpPr>
        <p:spPr>
          <a:xfrm rot="0">
            <a:off x="17244772" y="-214796"/>
            <a:ext cx="29055" cy="10716592"/>
          </a:xfrm>
          <a:prstGeom prst="rect">
            <a:avLst/>
          </a:prstGeom>
          <a:solidFill>
            <a:srgbClr val="CBE4BD"/>
          </a:solid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597819"/>
            <a:ext cx="3287396" cy="2270837"/>
          </a:xfrm>
          <a:custGeom>
            <a:avLst/>
            <a:gdLst/>
            <a:ahLst/>
            <a:cxnLst/>
            <a:rect r="r" b="b" t="t" l="l"/>
            <a:pathLst>
              <a:path h="2270837" w="3287396">
                <a:moveTo>
                  <a:pt x="0" y="0"/>
                </a:moveTo>
                <a:lnTo>
                  <a:pt x="3287396" y="0"/>
                </a:lnTo>
                <a:lnTo>
                  <a:pt x="3287396" y="2270837"/>
                </a:lnTo>
                <a:lnTo>
                  <a:pt x="0" y="22708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191351" y="3775798"/>
            <a:ext cx="10697753" cy="3581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44"/>
              </a:lnSpc>
            </a:pPr>
            <a:r>
              <a:rPr lang="en-US" sz="3388">
                <a:solidFill>
                  <a:srgbClr val="2B2A2A"/>
                </a:solidFill>
                <a:latin typeface="Montserrat Bold"/>
              </a:rPr>
              <a:t>Pendidikan Digital merupakan konsep/cara memberikan pelajaran kepada peserta didik dengan menggunakan media multimedia antara lain menggunakan bantuan computer/notebook, smartphone, video, Audio dan visual.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776430" y="2868656"/>
            <a:ext cx="5062497" cy="5827334"/>
          </a:xfrm>
          <a:custGeom>
            <a:avLst/>
            <a:gdLst/>
            <a:ahLst/>
            <a:cxnLst/>
            <a:rect r="r" b="b" t="t" l="l"/>
            <a:pathLst>
              <a:path h="5827334" w="5062497">
                <a:moveTo>
                  <a:pt x="0" y="0"/>
                </a:moveTo>
                <a:lnTo>
                  <a:pt x="5062496" y="0"/>
                </a:lnTo>
                <a:lnTo>
                  <a:pt x="5062496" y="5827334"/>
                </a:lnTo>
                <a:lnTo>
                  <a:pt x="0" y="58273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74250" y="627517"/>
            <a:ext cx="15469540" cy="102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66"/>
              </a:lnSpc>
            </a:pPr>
            <a:r>
              <a:rPr lang="en-US" sz="6047">
                <a:solidFill>
                  <a:srgbClr val="2B2A2A"/>
                </a:solidFill>
                <a:latin typeface="Montserrat Bold"/>
              </a:rPr>
              <a:t>Teknologi Pendidikan di era digital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CBE4B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6876243" y="3386545"/>
            <a:ext cx="3434868" cy="644038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-378948" y="2068420"/>
            <a:ext cx="20731227" cy="7592528"/>
          </a:xfrm>
          <a:custGeom>
            <a:avLst/>
            <a:gdLst/>
            <a:ahLst/>
            <a:cxnLst/>
            <a:rect r="r" b="b" t="t" l="l"/>
            <a:pathLst>
              <a:path h="7592528" w="20731227">
                <a:moveTo>
                  <a:pt x="0" y="0"/>
                </a:moveTo>
                <a:lnTo>
                  <a:pt x="20731227" y="0"/>
                </a:lnTo>
                <a:lnTo>
                  <a:pt x="20731227" y="7592528"/>
                </a:lnTo>
                <a:lnTo>
                  <a:pt x="0" y="75925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34" t="-71352" r="-139731" b="-74902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118054" y="847725"/>
            <a:ext cx="9516377" cy="1220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2B2A2A"/>
                </a:solidFill>
                <a:latin typeface="Montserrat Bold"/>
              </a:rPr>
              <a:t>Konseptual TP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DAFtc7jARJ8</dc:identifier>
  <dcterms:modified xsi:type="dcterms:W3CDTF">2011-08-01T06:04:30Z</dcterms:modified>
  <cp:revision>1</cp:revision>
  <dc:title>Presentasi Video dan Animasi Bisnis Start Up Hijau dan Putih</dc:title>
</cp:coreProperties>
</file>