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6"/>
  </p:notesMasterIdLst>
  <p:sldIdLst>
    <p:sldId id="256" r:id="rId2"/>
    <p:sldId id="257" r:id="rId3"/>
    <p:sldId id="303" r:id="rId4"/>
    <p:sldId id="259" r:id="rId5"/>
    <p:sldId id="260" r:id="rId6"/>
    <p:sldId id="287" r:id="rId7"/>
    <p:sldId id="286" r:id="rId8"/>
    <p:sldId id="288" r:id="rId9"/>
    <p:sldId id="289" r:id="rId10"/>
    <p:sldId id="292" r:id="rId11"/>
    <p:sldId id="290" r:id="rId12"/>
    <p:sldId id="291" r:id="rId13"/>
    <p:sldId id="283" r:id="rId14"/>
    <p:sldId id="293" r:id="rId15"/>
    <p:sldId id="294" r:id="rId16"/>
    <p:sldId id="295" r:id="rId17"/>
    <p:sldId id="284" r:id="rId18"/>
    <p:sldId id="296" r:id="rId19"/>
    <p:sldId id="297" r:id="rId20"/>
    <p:sldId id="285" r:id="rId21"/>
    <p:sldId id="298" r:id="rId22"/>
    <p:sldId id="299" r:id="rId23"/>
    <p:sldId id="300" r:id="rId24"/>
    <p:sldId id="301" r:id="rId25"/>
    <p:sldId id="302" r:id="rId26"/>
    <p:sldId id="304" r:id="rId27"/>
    <p:sldId id="305" r:id="rId28"/>
    <p:sldId id="306" r:id="rId29"/>
    <p:sldId id="307" r:id="rId30"/>
    <p:sldId id="308" r:id="rId31"/>
    <p:sldId id="309" r:id="rId32"/>
    <p:sldId id="311" r:id="rId33"/>
    <p:sldId id="310" r:id="rId34"/>
    <p:sldId id="262" r:id="rId35"/>
  </p:sldIdLst>
  <p:sldSz cx="9144000" cy="5143500" type="screen16x9"/>
  <p:notesSz cx="6858000" cy="9144000"/>
  <p:embeddedFontLst>
    <p:embeddedFont>
      <p:font typeface="Titillium Web" panose="020B0604020202020204" charset="0"/>
      <p:regular r:id="rId37"/>
      <p:bold r:id="rId38"/>
      <p:italic r:id="rId39"/>
      <p:boldItalic r:id="rId40"/>
    </p:embeddedFont>
    <p:embeddedFont>
      <p:font typeface="Titillium Web ExtraLight" panose="020B0604020202020204" charset="0"/>
      <p:regular r:id="rId41"/>
      <p:bold r:id="rId42"/>
      <p:italic r:id="rId43"/>
      <p:boldItalic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124FF1-9ACE-403A-B6EE-834186377250}">
  <a:tblStyle styleId="{D4124FF1-9ACE-403A-B6EE-8341863772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1570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4390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5381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285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0875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1488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657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6812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8688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65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0093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781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92803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49865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00108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0795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98504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665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4463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991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64754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28698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36884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614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20999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9" name="Google Shape;81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1535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7808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0678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406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079400"/>
            <a:ext cx="9144000" cy="40641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1857000"/>
            <a:ext cx="5804400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0" y="4011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218009"/>
            <a:ext cx="3730800" cy="285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218009"/>
            <a:ext cx="3730800" cy="285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400" dirty="0"/>
              <a:t>EKSPERIMENTASI : MENDAPATKAN HASIL AKURAT</a:t>
            </a:r>
            <a:endParaRPr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9415CA-8717-4220-938B-3AA61B53C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327" y="120870"/>
            <a:ext cx="1096409" cy="1109619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BBC7C649-EA44-42D2-B585-19E478A69C93}"/>
              </a:ext>
            </a:extLst>
          </p:cNvPr>
          <p:cNvSpPr txBox="1">
            <a:spLocks/>
          </p:cNvSpPr>
          <p:nvPr/>
        </p:nvSpPr>
        <p:spPr>
          <a:xfrm>
            <a:off x="696525" y="2745379"/>
            <a:ext cx="8915399" cy="112628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d-ID" sz="2000" dirty="0">
                <a:solidFill>
                  <a:schemeClr val="bg1"/>
                </a:solidFill>
              </a:rPr>
              <a:t>I Dewa Made Bayu Atmaja Darmawan,S.Kom.M.Cs.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EC99C-4639-4A9B-B121-51FCD1678501}"/>
              </a:ext>
            </a:extLst>
          </p:cNvPr>
          <p:cNvSpPr txBox="1"/>
          <p:nvPr/>
        </p:nvSpPr>
        <p:spPr>
          <a:xfrm>
            <a:off x="696525" y="4111086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bg1"/>
                </a:solidFill>
              </a:rPr>
              <a:t>PS. Teknik Informatika, Universitas Udayana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Output </a:t>
            </a:r>
            <a:r>
              <a:rPr lang="en-US" sz="3200" dirty="0" err="1"/>
              <a:t>Stady</a:t>
            </a:r>
            <a:r>
              <a:rPr lang="en-US" sz="3200" dirty="0"/>
              <a:t>-State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r>
              <a:rPr lang="en-US" dirty="0"/>
              <a:t>	</a:t>
            </a:r>
          </a:p>
          <a:p>
            <a:pPr marL="101600" indent="0">
              <a:buNone/>
            </a:pPr>
            <a:r>
              <a:rPr lang="en-US" dirty="0"/>
              <a:t>	</a:t>
            </a:r>
            <a:endParaRPr lang="en-ID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BF09F-516F-472B-A129-56284C2280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22334" y="1651564"/>
            <a:ext cx="3733089" cy="22739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9AAF5A-052C-4A32-930D-BA1E04D6025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888579" y="1651564"/>
            <a:ext cx="3652910" cy="230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8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 err="1"/>
              <a:t>Jenis</a:t>
            </a:r>
            <a:r>
              <a:rPr lang="en-US" sz="3200" dirty="0"/>
              <a:t> Output </a:t>
            </a:r>
            <a:r>
              <a:rPr lang="en-US" sz="3200" dirty="0" err="1"/>
              <a:t>Lainnya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endParaRPr lang="en-US" sz="1800" dirty="0"/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Transient dan steady-state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output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r>
              <a:rPr lang="en-US" dirty="0"/>
              <a:t>.</a:t>
            </a:r>
            <a:endParaRPr lang="en-ID" dirty="0"/>
          </a:p>
          <a:p>
            <a:pPr marL="0" indent="0">
              <a:lnSpc>
                <a:spcPct val="150000"/>
              </a:lnSpc>
              <a:buClr>
                <a:schemeClr val="bg1"/>
              </a:buClr>
              <a:buSzPts val="1100"/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403386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Sifat</a:t>
            </a:r>
            <a:r>
              <a:rPr lang="en-US" sz="3200" dirty="0"/>
              <a:t> Output </a:t>
            </a:r>
            <a:r>
              <a:rPr lang="en-US" sz="3200" dirty="0" err="1"/>
              <a:t>Simulasi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output </a:t>
            </a:r>
            <a:r>
              <a:rPr lang="en-US" dirty="0" err="1"/>
              <a:t>dari</a:t>
            </a:r>
            <a:r>
              <a:rPr lang="en-US" dirty="0"/>
              <a:t> terminating simulations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dan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nonterminating </a:t>
            </a:r>
            <a:r>
              <a:rPr lang="en-US" dirty="0" err="1"/>
              <a:t>adalah</a:t>
            </a:r>
            <a:r>
              <a:rPr lang="en-US" dirty="0"/>
              <a:t> steady-state (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)</a:t>
            </a:r>
            <a:endParaRPr lang="en-ID" dirty="0"/>
          </a:p>
          <a:p>
            <a:pPr lvl="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Pertama</a:t>
            </a:r>
            <a:r>
              <a:rPr lang="en-US" dirty="0"/>
              <a:t>, data input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endParaRPr lang="en-ID" dirty="0"/>
          </a:p>
          <a:p>
            <a:pPr lvl="0" algn="just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Kedua</a:t>
            </a:r>
            <a:r>
              <a:rPr lang="en-US" dirty="0"/>
              <a:t>, data output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diselidiki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ID" dirty="0"/>
          </a:p>
          <a:p>
            <a:pPr marL="0" indent="0">
              <a:lnSpc>
                <a:spcPct val="150000"/>
              </a:lnSpc>
              <a:buClr>
                <a:schemeClr val="bg1"/>
              </a:buClr>
              <a:buSzPts val="1100"/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268853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 err="1"/>
              <a:t>Masalah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Memperoleh</a:t>
            </a:r>
            <a:r>
              <a:rPr lang="en-ID" sz="2800" dirty="0"/>
              <a:t> Hasil </a:t>
            </a:r>
            <a:r>
              <a:rPr lang="en-ID" sz="2800" dirty="0" err="1"/>
              <a:t>Simulasi</a:t>
            </a:r>
            <a:r>
              <a:rPr lang="en-ID" sz="2800" dirty="0"/>
              <a:t> Yang </a:t>
            </a:r>
            <a:r>
              <a:rPr lang="en-ID" sz="2800" dirty="0" err="1"/>
              <a:t>Akurat</a:t>
            </a:r>
            <a:r>
              <a:rPr lang="en-ID" sz="2800" dirty="0"/>
              <a:t>  </a:t>
            </a:r>
            <a:endParaRPr sz="2800" dirty="0"/>
          </a:p>
        </p:txBody>
      </p:sp>
      <p:sp>
        <p:nvSpPr>
          <p:cNvPr id="809" name="Google Shape;809;p19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solidFill>
                  <a:srgbClr val="6E86B6"/>
                </a:solidFill>
                <a:latin typeface="Titillium Web"/>
              </a:rPr>
              <a:t>2</a:t>
            </a:r>
            <a:endParaRPr b="1" i="0" dirty="0">
              <a:ln>
                <a:noFill/>
              </a:ln>
              <a:solidFill>
                <a:srgbClr val="6E86B6"/>
              </a:solidFill>
              <a:latin typeface="Titillium We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0ED27-ACC9-4D56-93E9-7F0A2CF7E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7426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148163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“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output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rata-rata (</a:t>
            </a:r>
            <a:r>
              <a:rPr lang="en-US" dirty="0" err="1"/>
              <a:t>biasanya</a:t>
            </a:r>
            <a:r>
              <a:rPr lang="en-US" dirty="0"/>
              <a:t> rata-rata)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variabilitas</a:t>
            </a:r>
            <a:r>
              <a:rPr lang="en-US" dirty="0"/>
              <a:t> juga </a:t>
            </a:r>
            <a:r>
              <a:rPr lang="en-US" dirty="0" err="1"/>
              <a:t>penting</a:t>
            </a:r>
            <a:r>
              <a:rPr lang="en" sz="2000" dirty="0">
                <a:solidFill>
                  <a:schemeClr val="lt1"/>
                </a:solidFill>
              </a:rPr>
              <a:t>”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94009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ID" sz="3200" dirty="0" err="1"/>
              <a:t>Inisialisasi</a:t>
            </a:r>
            <a:r>
              <a:rPr lang="en-ID" sz="3200" dirty="0"/>
              <a:t> Bias : Warm-Up dan Initial State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penghapusan</a:t>
            </a:r>
            <a:r>
              <a:rPr lang="en-US" dirty="0"/>
              <a:t> bias </a:t>
            </a:r>
            <a:r>
              <a:rPr lang="en-US" dirty="0" err="1"/>
              <a:t>inisialisasi</a:t>
            </a:r>
            <a:r>
              <a:rPr lang="en-US" dirty="0"/>
              <a:t>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non-terminating dan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ID" dirty="0"/>
          </a:p>
          <a:p>
            <a:pPr marL="0" indent="0">
              <a:lnSpc>
                <a:spcPct val="150000"/>
              </a:lnSpc>
              <a:buClr>
                <a:schemeClr val="bg1"/>
              </a:buClr>
              <a:buSzPts val="1100"/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85963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ID" sz="2800" dirty="0" err="1"/>
              <a:t>Memperoleh</a:t>
            </a:r>
            <a:r>
              <a:rPr lang="en-ID" sz="2800" dirty="0"/>
              <a:t> Data Output Yang </a:t>
            </a:r>
            <a:r>
              <a:rPr lang="en-ID" sz="2800" dirty="0" err="1"/>
              <a:t>Cukup</a:t>
            </a:r>
            <a:r>
              <a:rPr lang="en-ID" sz="2800" dirty="0"/>
              <a:t> : </a:t>
            </a:r>
            <a:r>
              <a:rPr lang="en-ID" sz="2800" dirty="0" err="1"/>
              <a:t>Berjalan</a:t>
            </a:r>
            <a:r>
              <a:rPr lang="en-ID" sz="2800" dirty="0"/>
              <a:t> Lama dan </a:t>
            </a:r>
            <a:r>
              <a:rPr lang="en-ID" sz="2800" dirty="0" err="1"/>
              <a:t>Beberapa</a:t>
            </a:r>
            <a:r>
              <a:rPr lang="en-ID" sz="2800" dirty="0"/>
              <a:t> Kali </a:t>
            </a:r>
            <a:r>
              <a:rPr lang="en-ID" sz="2800" dirty="0" err="1"/>
              <a:t>Replikasi</a:t>
            </a:r>
            <a:endParaRPr sz="28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data output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4530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/>
              <a:t>Model </a:t>
            </a:r>
            <a:r>
              <a:rPr lang="en-ID" sz="2800" dirty="0" err="1"/>
              <a:t>Contoh</a:t>
            </a:r>
            <a:r>
              <a:rPr lang="en-ID" sz="2800" dirty="0"/>
              <a:t> : Help Desk </a:t>
            </a:r>
            <a:r>
              <a:rPr lang="en-ID" sz="2800" dirty="0" err="1"/>
              <a:t>Pengguna</a:t>
            </a:r>
            <a:r>
              <a:rPr lang="en-ID" sz="2800" dirty="0"/>
              <a:t> </a:t>
            </a:r>
            <a:r>
              <a:rPr lang="en-ID" sz="2800" dirty="0" err="1"/>
              <a:t>Komputer</a:t>
            </a:r>
            <a:endParaRPr sz="2800" dirty="0"/>
          </a:p>
        </p:txBody>
      </p:sp>
      <p:sp>
        <p:nvSpPr>
          <p:cNvPr id="809" name="Google Shape;809;p19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solidFill>
                  <a:srgbClr val="6E86B6"/>
                </a:solidFill>
                <a:latin typeface="Titillium Web"/>
              </a:rPr>
              <a:t>3</a:t>
            </a:r>
            <a:endParaRPr b="1" i="0" dirty="0">
              <a:ln>
                <a:noFill/>
              </a:ln>
              <a:solidFill>
                <a:srgbClr val="6E86B6"/>
              </a:solidFill>
              <a:latin typeface="Titillium We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B76E-8707-4D95-BD7C-19E750A04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5833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686879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“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bias </a:t>
            </a:r>
            <a:r>
              <a:rPr lang="en-US" dirty="0" err="1"/>
              <a:t>inisialisasi</a:t>
            </a:r>
            <a:r>
              <a:rPr lang="en-US" dirty="0"/>
              <a:t> dan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" sz="2000" dirty="0">
                <a:solidFill>
                  <a:schemeClr val="lt1"/>
                </a:solidFill>
              </a:rPr>
              <a:t>”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94193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1D5A6-5FDE-4830-9281-26DF163BA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C30D36-1A8A-4458-8D2B-B42E5782F8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00882" y="1686052"/>
            <a:ext cx="6542236" cy="308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POKOK BAHASAN</a:t>
            </a:r>
            <a:endParaRPr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bg1"/>
              </a:buClr>
              <a:buSzPts val="1100"/>
              <a:buFont typeface="Wingdings" panose="05000000000000000000" pitchFamily="2" charset="2"/>
              <a:buChar char="v"/>
            </a:pPr>
            <a:r>
              <a:rPr lang="en-ID" sz="1400" b="1" dirty="0">
                <a:solidFill>
                  <a:srgbClr val="FFFFFF"/>
                </a:solidFill>
              </a:rPr>
              <a:t>SIFAT</a:t>
            </a:r>
            <a:r>
              <a:rPr lang="en-US" sz="1400" b="1" dirty="0">
                <a:solidFill>
                  <a:srgbClr val="FFFFFF"/>
                </a:solidFill>
              </a:rPr>
              <a:t> MODEL SIMULASI DAN OUTPUT SIMULASI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Terminating dan Non-Terminating Simulations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Output </a:t>
            </a:r>
            <a:r>
              <a:rPr lang="en-US" sz="1400" dirty="0" err="1"/>
              <a:t>Sementara</a:t>
            </a:r>
            <a:r>
              <a:rPr lang="en-US" sz="1400" dirty="0"/>
              <a:t> (Transient output)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Output </a:t>
            </a:r>
            <a:r>
              <a:rPr lang="en-US" sz="1400" dirty="0" err="1"/>
              <a:t>Stady</a:t>
            </a:r>
            <a:r>
              <a:rPr lang="en-US" sz="1400" dirty="0"/>
              <a:t>-State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Jenis</a:t>
            </a:r>
            <a:r>
              <a:rPr lang="en-US" sz="1400" dirty="0"/>
              <a:t> Output </a:t>
            </a:r>
            <a:r>
              <a:rPr lang="en-US" sz="1400" dirty="0" err="1"/>
              <a:t>Lainnya</a:t>
            </a:r>
            <a:endParaRPr lang="en-US" sz="1400" dirty="0"/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Menentukan</a:t>
            </a:r>
            <a:r>
              <a:rPr lang="en-US" sz="1400" dirty="0"/>
              <a:t> </a:t>
            </a:r>
            <a:r>
              <a:rPr lang="en-US" sz="1400" dirty="0" err="1"/>
              <a:t>Sifat</a:t>
            </a:r>
            <a:r>
              <a:rPr lang="en-US" sz="1400" dirty="0"/>
              <a:t> Output </a:t>
            </a:r>
            <a:r>
              <a:rPr lang="en-US" sz="1400" dirty="0" err="1"/>
              <a:t>Simulasi</a:t>
            </a: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buClr>
                <a:schemeClr val="bg1"/>
              </a:buClr>
              <a:buSzPts val="1100"/>
              <a:buFont typeface="Wingdings" panose="05000000000000000000" pitchFamily="2" charset="2"/>
              <a:buChar char="v"/>
            </a:pPr>
            <a:r>
              <a:rPr lang="en-ID" sz="1400" b="1" dirty="0"/>
              <a:t>MASALAH DALAM MEMPEROLEH HASIL SIMULASI YANG AKURAT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b="1" dirty="0"/>
              <a:t>	</a:t>
            </a:r>
            <a:r>
              <a:rPr lang="en-ID" sz="1400" dirty="0" err="1"/>
              <a:t>Inisialisasi</a:t>
            </a:r>
            <a:r>
              <a:rPr lang="en-ID" sz="1400" dirty="0"/>
              <a:t> Bias : Warm-Up dan Initial State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ID" sz="1400" dirty="0" err="1"/>
              <a:t>Memperoleh</a:t>
            </a:r>
            <a:r>
              <a:rPr lang="en-ID" sz="1400" dirty="0"/>
              <a:t> Data Output Yang </a:t>
            </a:r>
            <a:r>
              <a:rPr lang="en-ID" sz="1400" dirty="0" err="1"/>
              <a:t>Cukup</a:t>
            </a:r>
            <a:r>
              <a:rPr lang="en-ID" sz="1400" dirty="0"/>
              <a:t> : </a:t>
            </a:r>
            <a:r>
              <a:rPr lang="en-ID" sz="1400" dirty="0" err="1"/>
              <a:t>Berjalan</a:t>
            </a:r>
            <a:r>
              <a:rPr lang="en-ID" sz="1400" dirty="0"/>
              <a:t> Lama dan </a:t>
            </a:r>
            <a:r>
              <a:rPr lang="en-ID" sz="1400" dirty="0" err="1"/>
              <a:t>Beberapa</a:t>
            </a:r>
            <a:r>
              <a:rPr lang="en-ID" sz="1400" dirty="0"/>
              <a:t> Kali </a:t>
            </a:r>
            <a:r>
              <a:rPr lang="en-ID" sz="1400" dirty="0" err="1"/>
              <a:t>Replikasi</a:t>
            </a:r>
            <a:endParaRPr lang="en-ID" sz="1400" dirty="0"/>
          </a:p>
          <a:p>
            <a:pPr marL="285750" indent="-285750">
              <a:buClr>
                <a:schemeClr val="bg1"/>
              </a:buClr>
              <a:buSzPts val="1100"/>
              <a:buFont typeface="Wingdings" panose="05000000000000000000" pitchFamily="2" charset="2"/>
              <a:buChar char="v"/>
            </a:pPr>
            <a:r>
              <a:rPr lang="en-ID" sz="1400" b="1" dirty="0"/>
              <a:t>MODEL CONTOH : HELP DESK PENGGUNA KOMPUTER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endParaRPr lang="en-ID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 err="1"/>
              <a:t>Berurusan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Inisialisasi</a:t>
            </a:r>
            <a:r>
              <a:rPr lang="en-ID" sz="2800" dirty="0"/>
              <a:t> Bias : Warm-Up dan Initial State </a:t>
            </a:r>
            <a:endParaRPr sz="2800" dirty="0"/>
          </a:p>
        </p:txBody>
      </p:sp>
      <p:sp>
        <p:nvSpPr>
          <p:cNvPr id="809" name="Google Shape;809;p19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solidFill>
                  <a:srgbClr val="6E86B6"/>
                </a:solidFill>
                <a:latin typeface="Titillium Web"/>
              </a:rPr>
              <a:t>4</a:t>
            </a:r>
            <a:endParaRPr b="1" i="0" dirty="0">
              <a:ln>
                <a:noFill/>
              </a:ln>
              <a:solidFill>
                <a:srgbClr val="6E86B6"/>
              </a:solidFill>
              <a:latin typeface="Titillium We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23EB8-C03C-4F51-8F6F-96D09F213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272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686879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“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bias </a:t>
            </a:r>
            <a:r>
              <a:rPr lang="en-US" dirty="0" err="1"/>
              <a:t>inisialisasi</a:t>
            </a:r>
            <a:r>
              <a:rPr lang="en-US" dirty="0"/>
              <a:t>: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dan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" sz="2000" dirty="0">
                <a:solidFill>
                  <a:schemeClr val="lt1"/>
                </a:solidFill>
              </a:rPr>
              <a:t>”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5998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ID" sz="3200" dirty="0" err="1"/>
              <a:t>Menentukan</a:t>
            </a:r>
            <a:r>
              <a:rPr lang="en-ID" sz="3200" dirty="0"/>
              <a:t> </a:t>
            </a:r>
            <a:r>
              <a:rPr lang="en-ID" sz="3200" dirty="0" err="1"/>
              <a:t>Periode</a:t>
            </a:r>
            <a:r>
              <a:rPr lang="en-ID" sz="3200" dirty="0"/>
              <a:t> Warm-Up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5" y="1218009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grafis</a:t>
            </a:r>
            <a:r>
              <a:rPr lang="en-US" sz="1800" dirty="0"/>
              <a:t>: </a:t>
            </a:r>
            <a:r>
              <a:rPr lang="en-US" sz="1800" dirty="0" err="1"/>
              <a:t>melibatkan</a:t>
            </a:r>
            <a:r>
              <a:rPr lang="en-US" sz="1800" dirty="0"/>
              <a:t> </a:t>
            </a:r>
            <a:r>
              <a:rPr lang="en-US" sz="1800" dirty="0" err="1"/>
              <a:t>inspeksi</a:t>
            </a:r>
            <a:r>
              <a:rPr lang="en-US" sz="1800" dirty="0"/>
              <a:t> visual </a:t>
            </a:r>
            <a:r>
              <a:rPr lang="en-US" sz="1800" dirty="0" err="1"/>
              <a:t>seri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data output</a:t>
            </a:r>
            <a:endParaRPr lang="en-ID" sz="1800" dirty="0"/>
          </a:p>
          <a:p>
            <a:pPr lvl="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Pendekatan</a:t>
            </a:r>
            <a:r>
              <a:rPr lang="en-US" sz="1800" dirty="0"/>
              <a:t> </a:t>
            </a:r>
            <a:r>
              <a:rPr lang="en-US" sz="1800" dirty="0" err="1"/>
              <a:t>heuristik</a:t>
            </a:r>
            <a:r>
              <a:rPr lang="en-US" sz="1800" dirty="0"/>
              <a:t>: </a:t>
            </a:r>
            <a:r>
              <a:rPr lang="en-US" sz="1800" dirty="0" err="1"/>
              <a:t>terapkan</a:t>
            </a:r>
            <a:r>
              <a:rPr lang="en-US" sz="1800" dirty="0"/>
              <a:t> </a:t>
            </a:r>
            <a:r>
              <a:rPr lang="en-US" sz="1800" dirty="0" err="1"/>
              <a:t>aturan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asumsi</a:t>
            </a:r>
            <a:r>
              <a:rPr lang="en-US" sz="1800" dirty="0"/>
              <a:t> yang </a:t>
            </a:r>
            <a:r>
              <a:rPr lang="en-US" sz="1800" dirty="0" err="1"/>
              <a:t>mendasarinya</a:t>
            </a:r>
            <a:r>
              <a:rPr lang="en-US" sz="1800" dirty="0"/>
              <a:t>.</a:t>
            </a:r>
            <a:endParaRPr lang="en-ID" sz="1800" dirty="0"/>
          </a:p>
          <a:p>
            <a:pPr lvl="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statistik</a:t>
            </a:r>
            <a:r>
              <a:rPr lang="en-US" sz="1800" dirty="0"/>
              <a:t>: </a:t>
            </a:r>
            <a:r>
              <a:rPr lang="en-US" sz="1800" dirty="0" err="1"/>
              <a:t>bergantung</a:t>
            </a:r>
            <a:r>
              <a:rPr lang="en-US" sz="1800" dirty="0"/>
              <a:t> pada </a:t>
            </a:r>
            <a:r>
              <a:rPr lang="en-US" sz="1800" dirty="0" err="1"/>
              <a:t>prinsip-prinsip</a:t>
            </a:r>
            <a:r>
              <a:rPr lang="en-US" sz="1800" dirty="0"/>
              <a:t> </a:t>
            </a:r>
            <a:r>
              <a:rPr lang="en-US" sz="1800" dirty="0" err="1"/>
              <a:t>statistik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pemanasan</a:t>
            </a:r>
            <a:r>
              <a:rPr lang="en-US" sz="1800" dirty="0"/>
              <a:t>.</a:t>
            </a:r>
            <a:endParaRPr lang="en-ID" sz="1800" dirty="0"/>
          </a:p>
          <a:p>
            <a:pPr lvl="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Inisialisasi</a:t>
            </a:r>
            <a:r>
              <a:rPr lang="en-US" sz="1800" dirty="0"/>
              <a:t> </a:t>
            </a:r>
            <a:r>
              <a:rPr lang="en-US" sz="1800" dirty="0" err="1"/>
              <a:t>tes</a:t>
            </a:r>
            <a:r>
              <a:rPr lang="en-US" sz="1800" dirty="0"/>
              <a:t> bias: </a:t>
            </a:r>
            <a:r>
              <a:rPr lang="en-US" sz="1800" dirty="0" err="1"/>
              <a:t>identifikasi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bias </a:t>
            </a:r>
            <a:r>
              <a:rPr lang="en-US" sz="1800" dirty="0" err="1"/>
              <a:t>inisialisasi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data. </a:t>
            </a:r>
            <a:r>
              <a:rPr lang="en-US" sz="1800" dirty="0" err="1"/>
              <a:t>Sebenarnya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mengidentifikasi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pemanasan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kombinasi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pemanasan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endParaRPr lang="en-ID" sz="1800" dirty="0"/>
          </a:p>
          <a:p>
            <a:pPr lvl="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hibrida</a:t>
            </a:r>
            <a:r>
              <a:rPr lang="en-US" sz="1800" dirty="0"/>
              <a:t>: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melibatkan</a:t>
            </a:r>
            <a:r>
              <a:rPr lang="en-US" sz="1800" dirty="0"/>
              <a:t> </a:t>
            </a:r>
            <a:r>
              <a:rPr lang="en-US" sz="1800" dirty="0" err="1"/>
              <a:t>kombinasi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grafis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heuristik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uji bias </a:t>
            </a:r>
            <a:r>
              <a:rPr lang="en-US" sz="1800" dirty="0" err="1"/>
              <a:t>inisialisasi</a:t>
            </a:r>
            <a:r>
              <a:rPr lang="en-US" sz="1800" dirty="0"/>
              <a:t>.</a:t>
            </a:r>
            <a:endParaRPr lang="en-ID" sz="1800" dirty="0"/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D" sz="1050" dirty="0"/>
          </a:p>
        </p:txBody>
      </p:sp>
    </p:spTree>
    <p:extLst>
      <p:ext uri="{BB962C8B-B14F-4D97-AF65-F5344CB8AC3E}">
        <p14:creationId xmlns:p14="http://schemas.microsoft.com/office/powerpoint/2010/main" val="1491791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Clr>
                <a:schemeClr val="bg1"/>
              </a:buClr>
              <a:buSzPts val="1100"/>
            </a:pPr>
            <a:r>
              <a:rPr lang="en-ID" sz="3200" dirty="0" err="1"/>
              <a:t>Pengaturan</a:t>
            </a:r>
            <a:r>
              <a:rPr lang="en-ID" sz="3200" dirty="0"/>
              <a:t> Initial State</a:t>
            </a:r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endParaRPr lang="en-US" dirty="0"/>
          </a:p>
          <a:p>
            <a:pPr marL="10160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model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75400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Initial State </a:t>
            </a:r>
            <a:r>
              <a:rPr lang="en-US" sz="3200" dirty="0" err="1"/>
              <a:t>Campuran</a:t>
            </a:r>
            <a:r>
              <a:rPr lang="en-US" sz="3200" dirty="0"/>
              <a:t> dan Warm-Up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dan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688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Initial State Versus Warm-Up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terminating dan non-terminating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realistis</a:t>
            </a:r>
            <a:r>
              <a:rPr lang="en-US" dirty="0"/>
              <a:t> dan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dan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endParaRPr lang="en-ID" dirty="0"/>
          </a:p>
          <a:p>
            <a:pPr marL="101600" indent="0" algn="just">
              <a:lnSpc>
                <a:spcPct val="150000"/>
              </a:lnSpc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12739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 err="1"/>
              <a:t>Memilih</a:t>
            </a:r>
            <a:r>
              <a:rPr lang="en-ID" sz="2800" dirty="0"/>
              <a:t> </a:t>
            </a:r>
            <a:r>
              <a:rPr lang="en-ID" sz="2800" dirty="0" err="1"/>
              <a:t>Jumlah</a:t>
            </a:r>
            <a:r>
              <a:rPr lang="en-ID" sz="2800" dirty="0"/>
              <a:t> </a:t>
            </a:r>
            <a:r>
              <a:rPr lang="en-ID" sz="2800" dirty="0" err="1"/>
              <a:t>Replikasi</a:t>
            </a:r>
            <a:r>
              <a:rPr lang="en-ID" sz="2800" dirty="0"/>
              <a:t> dan Run-Length</a:t>
            </a:r>
            <a:endParaRPr sz="2800" dirty="0"/>
          </a:p>
        </p:txBody>
      </p:sp>
      <p:sp>
        <p:nvSpPr>
          <p:cNvPr id="809" name="Google Shape;809;p19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5</a:t>
            </a:r>
            <a:endParaRPr b="1" i="0" dirty="0">
              <a:ln>
                <a:noFill/>
              </a:ln>
              <a:solidFill>
                <a:srgbClr val="6E86B6"/>
              </a:solidFill>
              <a:latin typeface="Titillium We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23EB8-C03C-4F51-8F6F-96D09F213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3471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686879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“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dan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jangka-panjang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" sz="2000" dirty="0">
                <a:solidFill>
                  <a:schemeClr val="lt1"/>
                </a:solidFill>
              </a:rPr>
              <a:t>”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902865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Clr>
                <a:schemeClr val="bg1"/>
              </a:buClr>
              <a:buSzPts val="1100"/>
            </a:pP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Replikasi</a:t>
            </a:r>
            <a:endParaRPr lang="en-US"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3952320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Clr>
                <a:schemeClr val="bg1"/>
              </a:buClr>
              <a:buSzPts val="1100"/>
            </a:pPr>
            <a:r>
              <a:rPr lang="en-US" sz="3200" dirty="0" err="1"/>
              <a:t>Pengurangan</a:t>
            </a:r>
            <a:r>
              <a:rPr lang="en-US" sz="3200" dirty="0"/>
              <a:t> </a:t>
            </a:r>
            <a:r>
              <a:rPr lang="en-US" sz="3200" dirty="0" err="1"/>
              <a:t>Varians</a:t>
            </a:r>
            <a:endParaRPr lang="en-US"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endParaRPr lang="en-US" dirty="0"/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dirty="0"/>
              <a:t>	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model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712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POKOK BAHASAN</a:t>
            </a:r>
            <a:endParaRPr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bg1"/>
              </a:buClr>
              <a:buSzPts val="1100"/>
              <a:buFont typeface="Wingdings" panose="05000000000000000000" pitchFamily="2" charset="2"/>
              <a:buChar char="v"/>
            </a:pPr>
            <a:r>
              <a:rPr lang="en-ID" sz="1400" b="1" dirty="0"/>
              <a:t>BERURUSAN DENGAN INISIALISASI BIAS : WARM-UP DAN INITIAL STATE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b="1" dirty="0"/>
              <a:t>	</a:t>
            </a:r>
            <a:r>
              <a:rPr lang="en-ID" sz="1400" dirty="0" err="1"/>
              <a:t>Menentukan</a:t>
            </a:r>
            <a:r>
              <a:rPr lang="en-ID" sz="1400" dirty="0"/>
              <a:t> </a:t>
            </a:r>
            <a:r>
              <a:rPr lang="en-ID" sz="1400" dirty="0" err="1"/>
              <a:t>Periode</a:t>
            </a:r>
            <a:r>
              <a:rPr lang="en-ID" sz="1400" dirty="0"/>
              <a:t> Warm-Up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ID" sz="1400" dirty="0" err="1"/>
              <a:t>Pengaturan</a:t>
            </a:r>
            <a:r>
              <a:rPr lang="en-ID" sz="1400" dirty="0"/>
              <a:t> Initial State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Initial State </a:t>
            </a:r>
            <a:r>
              <a:rPr lang="en-US" sz="1400" dirty="0" err="1"/>
              <a:t>Campuran</a:t>
            </a:r>
            <a:r>
              <a:rPr lang="en-US" sz="1400" dirty="0"/>
              <a:t> dan Warm-Up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Initial State Versus Warm-Up</a:t>
            </a:r>
          </a:p>
          <a:p>
            <a:pPr marL="285750" indent="-285750">
              <a:buClr>
                <a:schemeClr val="bg1"/>
              </a:buClr>
              <a:buSzPts val="1100"/>
              <a:buFont typeface="Wingdings" panose="05000000000000000000" pitchFamily="2" charset="2"/>
              <a:buChar char="v"/>
            </a:pPr>
            <a:r>
              <a:rPr lang="en-ID" sz="1400" b="1" dirty="0"/>
              <a:t>MEMILIH JUMLAH REPLIKASI DAN RUN-LENGTH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Melakukan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Replikasi</a:t>
            </a:r>
            <a:endParaRPr lang="en-US" sz="1400" dirty="0"/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Pengurangan</a:t>
            </a:r>
            <a:r>
              <a:rPr lang="en-US" sz="1400" dirty="0"/>
              <a:t> </a:t>
            </a:r>
            <a:r>
              <a:rPr lang="en-US" sz="1400" dirty="0" err="1"/>
              <a:t>Varians</a:t>
            </a:r>
            <a:endParaRPr lang="en-US" sz="1400" dirty="0"/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Melakukan</a:t>
            </a:r>
            <a:r>
              <a:rPr lang="en-US" sz="1400" dirty="0"/>
              <a:t> Satu Long Run</a:t>
            </a:r>
          </a:p>
          <a:p>
            <a:pPr marL="0" indent="0">
              <a:buClr>
                <a:schemeClr val="bg1"/>
              </a:buClr>
              <a:buSzPts val="1100"/>
              <a:buNone/>
            </a:pPr>
            <a:r>
              <a:rPr lang="en-US" sz="1400" dirty="0"/>
              <a:t>	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Replikasi</a:t>
            </a:r>
            <a:r>
              <a:rPr lang="en-US" sz="1400" dirty="0"/>
              <a:t> Versus Long Run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1317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buClr>
                <a:schemeClr val="bg1"/>
              </a:buClr>
              <a:buSzPts val="1100"/>
            </a:pPr>
            <a:r>
              <a:rPr lang="en-US" sz="3200" dirty="0" err="1"/>
              <a:t>Melakukan</a:t>
            </a:r>
            <a:r>
              <a:rPr lang="en-US" sz="3200" dirty="0"/>
              <a:t> Satu Long Run</a:t>
            </a:r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Robinson (1995)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lain 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akurat</a:t>
            </a:r>
            <a:endParaRPr lang="en-ID" dirty="0"/>
          </a:p>
          <a:p>
            <a:pPr marL="101600" indent="0" algn="just">
              <a:lnSpc>
                <a:spcPct val="150000"/>
              </a:lnSpc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384548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Replikasi</a:t>
            </a:r>
            <a:r>
              <a:rPr lang="en-US" sz="3200" dirty="0"/>
              <a:t> Versus Long Run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non-terminating, </a:t>
            </a:r>
            <a:r>
              <a:rPr lang="en-US" dirty="0" err="1"/>
              <a:t>seperti</a:t>
            </a:r>
            <a:r>
              <a:rPr lang="en-US" dirty="0"/>
              <a:t> model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opsi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182600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KESIMPULAN</a:t>
            </a:r>
            <a:endParaRPr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301255" y="1202145"/>
            <a:ext cx="8541489" cy="37738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n-US" sz="2000" dirty="0"/>
              <a:t>	Ada </a:t>
            </a:r>
            <a:r>
              <a:rPr lang="en-US" sz="2000" dirty="0" err="1"/>
              <a:t>serangkaian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simulasi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  <a:endParaRPr lang="en-ID" sz="2000" dirty="0"/>
          </a:p>
          <a:p>
            <a:pPr lvl="0" algn="just">
              <a:lnSpc>
                <a:spcPct val="150000"/>
              </a:lnSpc>
            </a:pP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model </a:t>
            </a:r>
            <a:r>
              <a:rPr lang="en-US" sz="2000" dirty="0" err="1"/>
              <a:t>simulasi</a:t>
            </a:r>
            <a:r>
              <a:rPr lang="en-US" sz="2000" dirty="0"/>
              <a:t>: </a:t>
            </a:r>
            <a:r>
              <a:rPr lang="en-US" sz="2000" dirty="0" err="1"/>
              <a:t>menghentikan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mengakhiri</a:t>
            </a:r>
            <a:r>
              <a:rPr lang="en-US" sz="2000" dirty="0"/>
              <a:t>.</a:t>
            </a:r>
            <a:endParaRPr lang="en-ID" sz="2000" dirty="0"/>
          </a:p>
          <a:p>
            <a:pPr lvl="0" algn="just">
              <a:lnSpc>
                <a:spcPct val="150000"/>
              </a:lnSpc>
            </a:pP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output model </a:t>
            </a:r>
            <a:r>
              <a:rPr lang="en-US" sz="2000" dirty="0" err="1"/>
              <a:t>simulasi</a:t>
            </a:r>
            <a:r>
              <a:rPr lang="en-US" sz="2000" dirty="0"/>
              <a:t>: transient </a:t>
            </a:r>
            <a:r>
              <a:rPr lang="en-US" sz="2000" dirty="0" err="1"/>
              <a:t>atau</a:t>
            </a:r>
            <a:r>
              <a:rPr lang="en-US" sz="2000" dirty="0"/>
              <a:t> steady-state (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steadystate</a:t>
            </a:r>
            <a:r>
              <a:rPr lang="en-US" sz="2000" dirty="0"/>
              <a:t>, </a:t>
            </a:r>
            <a:r>
              <a:rPr lang="en-US" sz="2000" dirty="0" err="1"/>
              <a:t>pergeseran</a:t>
            </a:r>
            <a:r>
              <a:rPr lang="en-US" sz="2000" dirty="0"/>
              <a:t> steady state).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0607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KESIMPULAN</a:t>
            </a:r>
            <a:endParaRPr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301255" y="1202145"/>
            <a:ext cx="8541489" cy="37738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menangani</a:t>
            </a:r>
            <a:r>
              <a:rPr lang="en-US" sz="2000" dirty="0"/>
              <a:t> bias </a:t>
            </a:r>
            <a:r>
              <a:rPr lang="en-US" sz="2000" dirty="0" err="1"/>
              <a:t>inisialisasi</a:t>
            </a:r>
            <a:r>
              <a:rPr lang="en-US" sz="2000" dirty="0"/>
              <a:t>: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,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dan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campuran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simulasi</a:t>
            </a:r>
            <a:r>
              <a:rPr lang="en-US" sz="2000" dirty="0"/>
              <a:t> </a:t>
            </a:r>
            <a:r>
              <a:rPr lang="en-US" sz="2000" dirty="0" err="1"/>
              <a:t>terminasi</a:t>
            </a:r>
            <a:r>
              <a:rPr lang="en-US" sz="2000" dirty="0"/>
              <a:t> dan non-terminating.</a:t>
            </a:r>
            <a:endParaRPr lang="en-ID" sz="2000" dirty="0"/>
          </a:p>
          <a:p>
            <a:pPr lvl="0" algn="just">
              <a:lnSpc>
                <a:spcPct val="150000"/>
              </a:lnSpc>
            </a:pP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data output yang </a:t>
            </a:r>
            <a:r>
              <a:rPr lang="en-US" sz="2000" dirty="0" err="1"/>
              <a:t>dibutuhkan</a:t>
            </a:r>
            <a:r>
              <a:rPr lang="en-US" sz="2000" dirty="0"/>
              <a:t>: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replikasi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lama.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mengakhiri</a:t>
            </a:r>
            <a:r>
              <a:rPr lang="en-US" sz="2000" dirty="0"/>
              <a:t> </a:t>
            </a:r>
            <a:r>
              <a:rPr lang="en-US" sz="2000" dirty="0" err="1"/>
              <a:t>simulasi</a:t>
            </a:r>
            <a:r>
              <a:rPr lang="en-US" sz="2000" dirty="0"/>
              <a:t> </a:t>
            </a:r>
            <a:r>
              <a:rPr lang="en-US" sz="2000" dirty="0" err="1"/>
              <a:t>satu-satunya</a:t>
            </a:r>
            <a:r>
              <a:rPr lang="en-US" sz="2000" dirty="0"/>
              <a:t> </a:t>
            </a:r>
            <a:r>
              <a:rPr lang="en-US" sz="2000" dirty="0" err="1"/>
              <a:t>pilihan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replikasi</a:t>
            </a:r>
            <a:r>
              <a:rPr lang="en-US" sz="2000" dirty="0"/>
              <a:t>.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model non-terminating. 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02750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21"/>
          <p:cNvSpPr txBox="1">
            <a:spLocks noGrp="1"/>
          </p:cNvSpPr>
          <p:nvPr>
            <p:ph type="ctrTitle" idx="4294967295"/>
          </p:nvPr>
        </p:nvSpPr>
        <p:spPr>
          <a:xfrm>
            <a:off x="717051" y="2834510"/>
            <a:ext cx="517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200" dirty="0"/>
              <a:t>TERIMA KASIH!</a:t>
            </a:r>
            <a:endParaRPr sz="9200" dirty="0"/>
          </a:p>
        </p:txBody>
      </p:sp>
      <p:grpSp>
        <p:nvGrpSpPr>
          <p:cNvPr id="823" name="Google Shape;823;p21"/>
          <p:cNvGrpSpPr/>
          <p:nvPr/>
        </p:nvGrpSpPr>
        <p:grpSpPr>
          <a:xfrm>
            <a:off x="6386449" y="535979"/>
            <a:ext cx="2049541" cy="2049503"/>
            <a:chOff x="6643075" y="3664250"/>
            <a:chExt cx="407950" cy="407975"/>
          </a:xfrm>
        </p:grpSpPr>
        <p:sp>
          <p:nvSpPr>
            <p:cNvPr id="824" name="Google Shape;82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21"/>
          <p:cNvGrpSpPr/>
          <p:nvPr/>
        </p:nvGrpSpPr>
        <p:grpSpPr>
          <a:xfrm rot="-587398">
            <a:off x="6265771" y="2852329"/>
            <a:ext cx="842620" cy="842572"/>
            <a:chOff x="576250" y="4319400"/>
            <a:chExt cx="442075" cy="442050"/>
          </a:xfrm>
        </p:grpSpPr>
        <p:sp>
          <p:nvSpPr>
            <p:cNvPr id="827" name="Google Shape;82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1" name="Google Shape;831;p21"/>
          <p:cNvSpPr/>
          <p:nvPr/>
        </p:nvSpPr>
        <p:spPr>
          <a:xfrm>
            <a:off x="5895981" y="1009302"/>
            <a:ext cx="320368" cy="30589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21"/>
          <p:cNvSpPr/>
          <p:nvPr/>
        </p:nvSpPr>
        <p:spPr>
          <a:xfrm rot="2697547">
            <a:off x="8007055" y="2575333"/>
            <a:ext cx="486304" cy="46434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21"/>
          <p:cNvSpPr/>
          <p:nvPr/>
        </p:nvSpPr>
        <p:spPr>
          <a:xfrm>
            <a:off x="8391773" y="2310235"/>
            <a:ext cx="194803" cy="18607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21"/>
          <p:cNvSpPr/>
          <p:nvPr/>
        </p:nvSpPr>
        <p:spPr>
          <a:xfrm rot="1280241">
            <a:off x="5674028" y="1931959"/>
            <a:ext cx="194750" cy="18604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148163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400" dirty="0"/>
              <a:t>“</a:t>
            </a:r>
            <a:r>
              <a:rPr lang="en-US" sz="2400" dirty="0"/>
              <a:t>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eksperimen</a:t>
            </a:r>
            <a:r>
              <a:rPr lang="en-US" sz="2400" dirty="0"/>
              <a:t> </a:t>
            </a:r>
            <a:r>
              <a:rPr lang="en-US" sz="2400" dirty="0" err="1"/>
              <a:t>simulasi</a:t>
            </a:r>
            <a:r>
              <a:rPr lang="en-US" sz="2400" dirty="0"/>
              <a:t>. Yang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akurat</a:t>
            </a:r>
            <a:r>
              <a:rPr lang="en-US" sz="2400" dirty="0"/>
              <a:t> pada </a:t>
            </a:r>
            <a:r>
              <a:rPr lang="en-US" sz="2400" dirty="0" err="1"/>
              <a:t>kinerja</a:t>
            </a:r>
            <a:r>
              <a:rPr lang="en-US" sz="2400" dirty="0"/>
              <a:t> model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model </a:t>
            </a:r>
            <a:r>
              <a:rPr lang="en-US" sz="2400" dirty="0" err="1"/>
              <a:t>simulasi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bahasan</a:t>
            </a:r>
            <a:r>
              <a:rPr lang="en-US" sz="2400" dirty="0"/>
              <a:t> pada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Yang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dan </a:t>
            </a:r>
            <a:r>
              <a:rPr lang="en-US" sz="2400" dirty="0" err="1"/>
              <a:t>perbaikan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seefisien</a:t>
            </a:r>
            <a:r>
              <a:rPr lang="en-US" sz="2400" dirty="0"/>
              <a:t> dan </a:t>
            </a:r>
            <a:r>
              <a:rPr lang="en-US" sz="2400" dirty="0" err="1"/>
              <a:t>seefektif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" sz="2400" dirty="0">
                <a:solidFill>
                  <a:schemeClr val="lt1"/>
                </a:solidFill>
              </a:rPr>
              <a:t>”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200" dirty="0" err="1"/>
              <a:t>Sifat</a:t>
            </a:r>
            <a:r>
              <a:rPr lang="en-ID" sz="3200" dirty="0"/>
              <a:t> Model </a:t>
            </a:r>
            <a:r>
              <a:rPr lang="en-ID" sz="3200" dirty="0" err="1"/>
              <a:t>Simulasi</a:t>
            </a:r>
            <a:r>
              <a:rPr lang="en-ID" sz="3200" dirty="0"/>
              <a:t> dan Output </a:t>
            </a:r>
            <a:r>
              <a:rPr lang="en-ID" sz="3200" dirty="0" err="1"/>
              <a:t>Simulasi</a:t>
            </a:r>
            <a:r>
              <a:rPr lang="en-ID" sz="3200" dirty="0"/>
              <a:t>   </a:t>
            </a:r>
            <a:endParaRPr sz="3200" dirty="0"/>
          </a:p>
        </p:txBody>
      </p:sp>
      <p:sp>
        <p:nvSpPr>
          <p:cNvPr id="809" name="Google Shape;809;p19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47200-C3F7-476D-B15F-D2EF3F19B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8"/>
          <p:cNvSpPr txBox="1">
            <a:spLocks noGrp="1"/>
          </p:cNvSpPr>
          <p:nvPr>
            <p:ph type="body" idx="1"/>
          </p:nvPr>
        </p:nvSpPr>
        <p:spPr>
          <a:xfrm>
            <a:off x="1231604" y="1148163"/>
            <a:ext cx="6680791" cy="27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“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model </a:t>
            </a:r>
            <a:r>
              <a:rPr lang="en-US" sz="2800" dirty="0" err="1"/>
              <a:t>simulasi</a:t>
            </a:r>
            <a:r>
              <a:rPr lang="en-US" sz="2800" dirty="0"/>
              <a:t> dan </a:t>
            </a:r>
            <a:r>
              <a:rPr lang="en-US" sz="2800" dirty="0" err="1"/>
              <a:t>outputnya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akurat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model.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keperluan</a:t>
            </a:r>
            <a:r>
              <a:rPr lang="en-US" sz="2800" dirty="0"/>
              <a:t>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diasumsikan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output </a:t>
            </a:r>
            <a:r>
              <a:rPr lang="en-US" sz="2800" dirty="0" err="1"/>
              <a:t>simulasi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stokastik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model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kejadian</a:t>
            </a:r>
            <a:r>
              <a:rPr lang="en-US" sz="2800" dirty="0"/>
              <a:t> </a:t>
            </a:r>
            <a:r>
              <a:rPr lang="en-US" sz="2800" dirty="0" err="1"/>
              <a:t>acak</a:t>
            </a:r>
            <a:r>
              <a:rPr lang="en" sz="2000" dirty="0">
                <a:solidFill>
                  <a:schemeClr val="lt1"/>
                </a:solidFill>
              </a:rPr>
              <a:t>”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8365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800" dirty="0"/>
              <a:t>Terminating dan Non-Terminating Simulations</a:t>
            </a:r>
            <a:endParaRPr sz="28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buNone/>
            </a:pPr>
            <a:r>
              <a:rPr lang="en-US" sz="1800" dirty="0"/>
              <a:t>	Model </a:t>
            </a:r>
            <a:r>
              <a:rPr lang="en-US" sz="1800" dirty="0" err="1"/>
              <a:t>simulasi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diklasifikasikan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salah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: terminating dan non-terminating.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simulasi</a:t>
            </a:r>
            <a:r>
              <a:rPr lang="en-US" sz="1800" dirty="0"/>
              <a:t> terminating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alami</a:t>
            </a:r>
            <a:r>
              <a:rPr lang="en-US" sz="1800" dirty="0"/>
              <a:t> yang </a:t>
            </a: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 </a:t>
            </a:r>
            <a:r>
              <a:rPr lang="en-US" sz="1800" dirty="0" err="1"/>
              <a:t>lari</a:t>
            </a:r>
            <a:r>
              <a:rPr lang="en-US" sz="1800" dirty="0"/>
              <a:t>.</a:t>
            </a:r>
            <a:endParaRPr lang="en-ID" sz="1800" dirty="0"/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Model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kosong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bank yang </a:t>
            </a:r>
            <a:r>
              <a:rPr lang="en-US" sz="1800" dirty="0" err="1"/>
              <a:t>tutup</a:t>
            </a:r>
            <a:r>
              <a:rPr lang="en-US" sz="1800" dirty="0"/>
              <a:t> pada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endParaRPr lang="en-ID" sz="1800" dirty="0"/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Penyelesaian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sedang</a:t>
            </a:r>
            <a:r>
              <a:rPr lang="en-US" sz="1800" dirty="0"/>
              <a:t> </a:t>
            </a:r>
            <a:r>
              <a:rPr lang="en-US" sz="1800" dirty="0" err="1"/>
              <a:t>diselidiki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makan</a:t>
            </a:r>
            <a:r>
              <a:rPr lang="en-US" sz="1800" dirty="0"/>
              <a:t> </a:t>
            </a:r>
            <a:r>
              <a:rPr lang="en-US" sz="1800" dirty="0" err="1"/>
              <a:t>siang</a:t>
            </a:r>
            <a:r>
              <a:rPr lang="en-US" sz="1800" dirty="0"/>
              <a:t> yang </a:t>
            </a:r>
            <a:r>
              <a:rPr lang="en-US" sz="1800" dirty="0" err="1"/>
              <a:t>sibuk</a:t>
            </a:r>
            <a:r>
              <a:rPr lang="en-US" sz="1800" dirty="0"/>
              <a:t> di supermarket.</a:t>
            </a:r>
            <a:endParaRPr lang="en-ID" sz="1800" dirty="0"/>
          </a:p>
          <a:p>
            <a:pPr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 err="1"/>
              <a:t>Penyelesaian</a:t>
            </a:r>
            <a:r>
              <a:rPr lang="en-US" sz="1800" dirty="0"/>
              <a:t> </a:t>
            </a:r>
            <a:r>
              <a:rPr lang="en-US" sz="1800" dirty="0" err="1"/>
              <a:t>jejak</a:t>
            </a:r>
            <a:r>
              <a:rPr lang="en-US" sz="1800" dirty="0"/>
              <a:t> data </a:t>
            </a:r>
            <a:r>
              <a:rPr lang="en-US" sz="1800" dirty="0" err="1"/>
              <a:t>masukan</a:t>
            </a:r>
            <a:r>
              <a:rPr lang="en-US" sz="1800" dirty="0"/>
              <a:t>, </a:t>
            </a:r>
            <a:r>
              <a:rPr lang="en-US" sz="1800" dirty="0" err="1"/>
              <a:t>misalkan</a:t>
            </a:r>
            <a:r>
              <a:rPr lang="en-US" sz="1800" dirty="0"/>
              <a:t> </a:t>
            </a:r>
            <a:r>
              <a:rPr lang="en-US" sz="1800" dirty="0" err="1"/>
              <a:t>penyelesaian</a:t>
            </a:r>
            <a:r>
              <a:rPr lang="en-US" sz="1800" dirty="0"/>
              <a:t> </a:t>
            </a:r>
            <a:r>
              <a:rPr lang="en-US" sz="1800" dirty="0" err="1"/>
              <a:t>jadwal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endParaRPr lang="en-ID" sz="1800" dirty="0"/>
          </a:p>
          <a:p>
            <a:pPr marL="101600" indent="0" algn="just">
              <a:buNone/>
            </a:pPr>
            <a:r>
              <a:rPr lang="en-US" sz="1800" dirty="0"/>
              <a:t>	</a:t>
            </a:r>
            <a:r>
              <a:rPr lang="en-US" sz="1800" dirty="0" err="1"/>
              <a:t>Sementara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r>
              <a:rPr lang="en-US" sz="1800" dirty="0" err="1"/>
              <a:t>simulasi</a:t>
            </a:r>
            <a:r>
              <a:rPr lang="en-US" sz="1800" dirty="0"/>
              <a:t> non-terminating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yang </a:t>
            </a:r>
            <a:r>
              <a:rPr lang="en-US" sz="1800" dirty="0" err="1"/>
              <a:t>alami</a:t>
            </a:r>
            <a:endParaRPr lang="en-ID" sz="1800" dirty="0"/>
          </a:p>
          <a:p>
            <a:pPr marL="0" indent="0">
              <a:buClr>
                <a:schemeClr val="bg1"/>
              </a:buClr>
              <a:buSzPts val="1100"/>
              <a:buNone/>
            </a:pP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140374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3200" dirty="0"/>
              <a:t>Output </a:t>
            </a:r>
            <a:r>
              <a:rPr lang="en-US" sz="3200" dirty="0" err="1"/>
              <a:t>Sementara</a:t>
            </a:r>
            <a:r>
              <a:rPr lang="en-US" sz="3200" dirty="0"/>
              <a:t> (Transient output)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endParaRPr lang="en-US" dirty="0"/>
          </a:p>
          <a:p>
            <a:pPr marL="101600" indent="0" algn="just">
              <a:buNone/>
            </a:pPr>
            <a:r>
              <a:rPr lang="en-US" dirty="0"/>
              <a:t>Output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output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288086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6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Output </a:t>
            </a:r>
            <a:r>
              <a:rPr lang="en-US" sz="3200" dirty="0" err="1"/>
              <a:t>Stady</a:t>
            </a:r>
            <a:r>
              <a:rPr lang="en-US" sz="3200" dirty="0"/>
              <a:t>-State</a:t>
            </a:r>
            <a:endParaRPr sz="3200" dirty="0"/>
          </a:p>
        </p:txBody>
      </p:sp>
      <p:sp>
        <p:nvSpPr>
          <p:cNvPr id="786" name="Google Shape;786;p16"/>
          <p:cNvSpPr txBox="1">
            <a:spLocks noGrp="1"/>
          </p:cNvSpPr>
          <p:nvPr>
            <p:ph type="body" idx="1"/>
          </p:nvPr>
        </p:nvSpPr>
        <p:spPr>
          <a:xfrm>
            <a:off x="739674" y="1218008"/>
            <a:ext cx="7468661" cy="39254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lnSpc>
                <a:spcPct val="150000"/>
              </a:lnSpc>
              <a:buNone/>
            </a:pPr>
            <a:r>
              <a:rPr lang="en-US" dirty="0"/>
              <a:t>	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output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outputnya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(</a:t>
            </a:r>
            <a:r>
              <a:rPr lang="en-US" dirty="0" err="1"/>
              <a:t>distribusi</a:t>
            </a:r>
            <a:r>
              <a:rPr lang="en-US" dirty="0"/>
              <a:t> steady-state)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32091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487</Words>
  <Application>Microsoft Office PowerPoint</Application>
  <PresentationFormat>On-screen Show (16:9)</PresentationFormat>
  <Paragraphs>104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Titillium Web ExtraLight</vt:lpstr>
      <vt:lpstr>Titillium Web</vt:lpstr>
      <vt:lpstr>Wingdings</vt:lpstr>
      <vt:lpstr>Thaliard template</vt:lpstr>
      <vt:lpstr>EKSPERIMENTASI : MENDAPATKAN HASIL AKURAT</vt:lpstr>
      <vt:lpstr>POKOK BAHASAN</vt:lpstr>
      <vt:lpstr>POKOK BAHASAN</vt:lpstr>
      <vt:lpstr>PowerPoint Presentation</vt:lpstr>
      <vt:lpstr>Sifat Model Simulasi dan Output Simulasi   </vt:lpstr>
      <vt:lpstr>PowerPoint Presentation</vt:lpstr>
      <vt:lpstr>Terminating dan Non-Terminating Simulations</vt:lpstr>
      <vt:lpstr>Output Sementara (Transient output)</vt:lpstr>
      <vt:lpstr>Output Stady-State</vt:lpstr>
      <vt:lpstr>Output Stady-State</vt:lpstr>
      <vt:lpstr>Jenis Output Lainnya</vt:lpstr>
      <vt:lpstr>Menentukan Sifat Output Simulasi</vt:lpstr>
      <vt:lpstr>Masalah Dalam Memperoleh Hasil Simulasi Yang Akurat  </vt:lpstr>
      <vt:lpstr>PowerPoint Presentation</vt:lpstr>
      <vt:lpstr>Inisialisasi Bias : Warm-Up dan Initial State</vt:lpstr>
      <vt:lpstr>Memperoleh Data Output Yang Cukup : Berjalan Lama dan Beberapa Kali Replikasi</vt:lpstr>
      <vt:lpstr>Model Contoh : Help Desk Pengguna Komputer</vt:lpstr>
      <vt:lpstr>PowerPoint Presentation</vt:lpstr>
      <vt:lpstr>PowerPoint Presentation</vt:lpstr>
      <vt:lpstr>Berurusan Dengan Inisialisasi Bias : Warm-Up dan Initial State </vt:lpstr>
      <vt:lpstr>PowerPoint Presentation</vt:lpstr>
      <vt:lpstr>Menentukan Periode Warm-Up</vt:lpstr>
      <vt:lpstr>Pengaturan Initial State</vt:lpstr>
      <vt:lpstr>Initial State Campuran dan Warm-Up</vt:lpstr>
      <vt:lpstr>Initial State Versus Warm-Up</vt:lpstr>
      <vt:lpstr>Memilih Jumlah Replikasi dan Run-Length</vt:lpstr>
      <vt:lpstr>PowerPoint Presentation</vt:lpstr>
      <vt:lpstr>Melakukan Beberapa Replikasi</vt:lpstr>
      <vt:lpstr>Pengurangan Varians</vt:lpstr>
      <vt:lpstr>Melakukan Satu Long Run</vt:lpstr>
      <vt:lpstr>Beberapa Replikasi Versus Long Run</vt:lpstr>
      <vt:lpstr>KESIMPULAN</vt:lpstr>
      <vt:lpstr>KESIMPULAN</vt:lpstr>
      <vt:lpstr>TERIMA KASIH!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EKSPERIMENTASI : MENDAPATKAN HASIL AKURAT</dc:title>
  <cp:lastModifiedBy>Dewa Bayu</cp:lastModifiedBy>
  <cp:revision>18</cp:revision>
  <dcterms:modified xsi:type="dcterms:W3CDTF">2018-10-31T13:35:33Z</dcterms:modified>
</cp:coreProperties>
</file>