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2" r:id="rId2"/>
    <p:sldId id="279" r:id="rId3"/>
    <p:sldId id="262" r:id="rId4"/>
    <p:sldId id="274" r:id="rId5"/>
    <p:sldId id="265" r:id="rId6"/>
    <p:sldId id="288" r:id="rId7"/>
    <p:sldId id="289" r:id="rId8"/>
    <p:sldId id="290" r:id="rId9"/>
    <p:sldId id="291" r:id="rId10"/>
    <p:sldId id="294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5211" autoAdjust="0"/>
  </p:normalViewPr>
  <p:slideViewPr>
    <p:cSldViewPr snapToGrid="0">
      <p:cViewPr varScale="1">
        <p:scale>
          <a:sx n="100" d="100"/>
          <a:sy n="100" d="100"/>
        </p:scale>
        <p:origin x="848" y="160"/>
      </p:cViewPr>
      <p:guideLst/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ZA" smtClean="0"/>
              <a:t>2022/12/13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ZA" smtClean="0"/>
              <a:t>2022/12/13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7972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Opsi</a:t>
            </a:r>
            <a:r>
              <a:rPr lang="en-US" dirty="0"/>
              <a:t> 2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C </a:t>
            </a:r>
            <a:r>
              <a:rPr lang="en-US" dirty="0" err="1"/>
              <a:t>bereaksi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</a:t>
            </a:r>
          </a:p>
          <a:p>
            <a:r>
              <a:rPr lang="en-US" dirty="0" err="1"/>
              <a:t>Opsi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,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, </a:t>
            </a:r>
            <a:r>
              <a:rPr lang="en-US" dirty="0" err="1"/>
              <a:t>katalis</a:t>
            </a:r>
            <a:r>
              <a:rPr lang="en-US" dirty="0"/>
              <a:t>, </a:t>
            </a:r>
            <a:r>
              <a:rPr lang="en-US" dirty="0" err="1"/>
              <a:t>polaritas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dll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728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Opsi</a:t>
            </a:r>
            <a:r>
              <a:rPr lang="en-US" dirty="0"/>
              <a:t> 2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C </a:t>
            </a:r>
            <a:r>
              <a:rPr lang="en-US" dirty="0" err="1"/>
              <a:t>bereaksi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</a:t>
            </a:r>
          </a:p>
          <a:p>
            <a:r>
              <a:rPr lang="en-US" dirty="0" err="1"/>
              <a:t>Opsi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,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, </a:t>
            </a:r>
            <a:r>
              <a:rPr lang="en-US" dirty="0" err="1"/>
              <a:t>katalis</a:t>
            </a:r>
            <a:r>
              <a:rPr lang="en-US" dirty="0"/>
              <a:t>, </a:t>
            </a:r>
            <a:r>
              <a:rPr lang="en-US" dirty="0" err="1"/>
              <a:t>polaritas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dll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7871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Opsi</a:t>
            </a:r>
            <a:r>
              <a:rPr lang="en-US" dirty="0"/>
              <a:t> 2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C </a:t>
            </a:r>
            <a:r>
              <a:rPr lang="en-US" dirty="0" err="1"/>
              <a:t>bereaksi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</a:t>
            </a:r>
          </a:p>
          <a:p>
            <a:r>
              <a:rPr lang="en-US" dirty="0" err="1"/>
              <a:t>Opsi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,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, </a:t>
            </a:r>
            <a:r>
              <a:rPr lang="en-US" dirty="0" err="1"/>
              <a:t>katalis</a:t>
            </a:r>
            <a:r>
              <a:rPr lang="en-US" dirty="0"/>
              <a:t>, </a:t>
            </a:r>
            <a:r>
              <a:rPr lang="en-US" dirty="0" err="1"/>
              <a:t>polaritas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dll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965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NH3 90.1 g</a:t>
            </a:r>
          </a:p>
          <a:p>
            <a:r>
              <a:rPr lang="en-US"/>
              <a:t>N2 74.1 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8251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NH3 90.1 g</a:t>
            </a:r>
          </a:p>
          <a:p>
            <a:r>
              <a:rPr lang="en-US"/>
              <a:t>N2 74.1 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1492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4113900" cy="2828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4113900" cy="2828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ZA" dirty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728000"/>
            <a:ext cx="5472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000" y="1728000"/>
            <a:ext cx="5472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617A5-FA6C-44C9-ABCB-DCA5D4615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10852"/>
            <a:ext cx="5472000" cy="3868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22ACD-5C8B-4CDA-89C5-565C88865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2210852"/>
            <a:ext cx="5472000" cy="3868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Divider Line">
            <a:extLst>
              <a:ext uri="{FF2B5EF4-FFF2-40B4-BE49-F238E27FC236}">
                <a16:creationId xmlns:a16="http://schemas.microsoft.com/office/drawing/2014/main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1844C96-F6D4-4E32-8A11-B1815109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654025"/>
            <a:ext cx="54720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A0BCCC6-F846-426B-B421-41B835224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700" y="1654025"/>
            <a:ext cx="54593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/>
            <a:r>
              <a:rPr lang="en-US" dirty="0"/>
              <a:t>Contact Number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/>
            <a:r>
              <a:rPr lang="en-US" dirty="0"/>
              <a:t>Email or Social Media Handle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of a cell phone&#10;&#10;Description generated with high confidence">
            <a:extLst>
              <a:ext uri="{FF2B5EF4-FFF2-40B4-BE49-F238E27FC236}">
                <a16:creationId xmlns:a16="http://schemas.microsoft.com/office/drawing/2014/main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Picture 8" descr="Screen of a cell phone&#10;&#10;Description generated with high confidence">
            <a:extLst>
              <a:ext uri="{FF2B5EF4-FFF2-40B4-BE49-F238E27FC236}">
                <a16:creationId xmlns:a16="http://schemas.microsoft.com/office/drawing/2014/main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Picture 9" descr="Screen of a cell phone&#10;&#10;Description generated with high confidence">
            <a:extLst>
              <a:ext uri="{FF2B5EF4-FFF2-40B4-BE49-F238E27FC236}">
                <a16:creationId xmlns:a16="http://schemas.microsoft.com/office/drawing/2014/main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Details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Name</a:t>
            </a:r>
            <a:endParaRPr lang="en-ZA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Details</a:t>
            </a:r>
            <a:endParaRPr lang="en-ZA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Name</a:t>
            </a:r>
            <a:endParaRPr lang="en-ZA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Details</a:t>
            </a:r>
            <a:endParaRPr lang="en-ZA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Name</a:t>
            </a:r>
            <a:endParaRPr lang="en-ZA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4EB921-BD58-4C2E-BDD5-FC8D262982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CB44DE3-C599-4EA7-BFDA-4E39AE89FC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4392E45-2A0B-49BF-9952-79C42AF8DE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dirty="0"/>
              <a:t>Testimonial goes here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 and Title</a:t>
            </a:r>
            <a:endParaRPr lang="en-ZA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dirty="0"/>
              <a:t>Testimonial goes here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 and Title</a:t>
            </a:r>
            <a:endParaRPr lang="en-ZA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dirty="0"/>
              <a:t>Testimonial goes here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 and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554488-3F7D-4F3A-9AAF-73FB0977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62" y="457200"/>
            <a:ext cx="5501126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3714746"/>
            <a:ext cx="4416225" cy="2364591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ZA" dirty="0"/>
              <a:t>Insert or Drag &amp; Drop your photo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Subtitle, tagline or blurb can go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tagline or blurb can go here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ZA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tagline or blurb can go here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ZA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613424"/>
            <a:ext cx="3974900" cy="2465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Emphasized Text</a:t>
            </a:r>
            <a:endParaRPr lang="en-ZA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Single line of text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1</a:t>
            </a:r>
            <a:endParaRPr lang="en-Z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2</a:t>
            </a:r>
            <a:endParaRPr lang="en-Z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EB16B-9FE5-4954-8D9A-47381E739BF5}"/>
              </a:ext>
            </a:extLst>
          </p:cNvPr>
          <p:cNvSpPr txBox="1"/>
          <p:nvPr userDrawn="1"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ZA" sz="1200" b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NAME OR LOGO</a:t>
            </a:r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05D089D-7A15-41BC-B971-911CC28C4A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843"/>
            <a:ext cx="10179844" cy="6786563"/>
          </a:xfrm>
        </p:spPr>
      </p:pic>
      <p:sp>
        <p:nvSpPr>
          <p:cNvPr id="28" name="Rectangle 27" title="Dark semi-transparent background">
            <a:extLst>
              <a:ext uri="{FF2B5EF4-FFF2-40B4-BE49-F238E27FC236}">
                <a16:creationId xmlns:a16="http://schemas.microsoft.com/office/drawing/2014/main" id="{E93CFE69-79B0-440B-949E-DA17AD834A10}"/>
              </a:ext>
            </a:extLst>
          </p:cNvPr>
          <p:cNvSpPr/>
          <p:nvPr/>
        </p:nvSpPr>
        <p:spPr>
          <a:xfrm>
            <a:off x="8205440" y="0"/>
            <a:ext cx="3979575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409336" y="2377000"/>
            <a:ext cx="3571782" cy="2387600"/>
          </a:xfrm>
        </p:spPr>
        <p:txBody>
          <a:bodyPr/>
          <a:lstStyle/>
          <a:p>
            <a:r>
              <a:rPr lang="en-ZA" dirty="0">
                <a:latin typeface="Eras Demi ITC" panose="020B0805030504020804" pitchFamily="34" charset="0"/>
              </a:rPr>
              <a:t>Kimia Dasar </a:t>
            </a:r>
            <a:br>
              <a:rPr lang="en-ZA" dirty="0">
                <a:latin typeface="Eras Demi ITC" panose="020B0805030504020804" pitchFamily="34" charset="0"/>
              </a:rPr>
            </a:br>
            <a:r>
              <a:rPr lang="en-ZA" sz="4400" dirty="0">
                <a:latin typeface="Eras Demi ITC" panose="020B0805030504020804" pitchFamily="34" charset="0"/>
              </a:rPr>
              <a:t>REAKSI KIMIA</a:t>
            </a:r>
            <a:endParaRPr lang="en-ZA" dirty="0">
              <a:latin typeface="Eras Demi ITC" panose="020B0805030504020804" pitchFamily="34" charset="0"/>
            </a:endParaRPr>
          </a:p>
        </p:txBody>
      </p:sp>
      <p:cxnSp>
        <p:nvCxnSpPr>
          <p:cNvPr id="16" name="Straight Connector 15" title="Divider Line">
            <a:extLst>
              <a:ext uri="{FF2B5EF4-FFF2-40B4-BE49-F238E27FC236}">
                <a16:creationId xmlns:a16="http://schemas.microsoft.com/office/drawing/2014/main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8409336" y="4876800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409336" y="4962525"/>
            <a:ext cx="3571782" cy="1219200"/>
          </a:xfrm>
        </p:spPr>
        <p:txBody>
          <a:bodyPr/>
          <a:lstStyle/>
          <a:p>
            <a:r>
              <a:rPr lang="en-ZA" sz="2000" dirty="0" err="1"/>
              <a:t>Fakultas</a:t>
            </a:r>
            <a:r>
              <a:rPr lang="en-ZA" sz="2000" dirty="0"/>
              <a:t> </a:t>
            </a:r>
            <a:r>
              <a:rPr lang="en-ZA" sz="2000" dirty="0" err="1"/>
              <a:t>Teknologi</a:t>
            </a:r>
            <a:r>
              <a:rPr lang="en-ZA" sz="2000" dirty="0"/>
              <a:t> </a:t>
            </a:r>
            <a:r>
              <a:rPr lang="en-ZA" sz="2000" dirty="0" err="1"/>
              <a:t>Pertanian</a:t>
            </a:r>
            <a:endParaRPr lang="en-ZA" sz="2000" dirty="0"/>
          </a:p>
          <a:p>
            <a:r>
              <a:rPr lang="en-ZA" dirty="0" err="1"/>
              <a:t>Instiper</a:t>
            </a:r>
            <a:r>
              <a:rPr lang="en-ZA" dirty="0"/>
              <a:t> Jogjakarta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400" y="0"/>
            <a:ext cx="2380615" cy="22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5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Stoikiometri</a:t>
            </a:r>
            <a:r>
              <a:rPr lang="en-US" dirty="0"/>
              <a:t> 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000" y="2059035"/>
            <a:ext cx="11340000" cy="652634"/>
          </a:xfrm>
        </p:spPr>
        <p:txBody>
          <a:bodyPr/>
          <a:lstStyle/>
          <a:p>
            <a:r>
              <a:rPr lang="en-US" dirty="0" err="1"/>
              <a:t>Hitung</a:t>
            </a:r>
            <a:r>
              <a:rPr lang="en-US" dirty="0"/>
              <a:t> volume gas nitrogen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80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 dan </a:t>
            </a:r>
            <a:r>
              <a:rPr lang="en-US" dirty="0" err="1"/>
              <a:t>tekanan</a:t>
            </a:r>
            <a:r>
              <a:rPr lang="en-US" dirty="0"/>
              <a:t> 823 mmHg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mendekomposisikan</a:t>
            </a:r>
            <a:r>
              <a:rPr lang="en-US" dirty="0"/>
              <a:t> 60 gram </a:t>
            </a:r>
            <a:r>
              <a:rPr lang="en-US" dirty="0" err="1"/>
              <a:t>reaktan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923" y="1055456"/>
            <a:ext cx="7098153" cy="636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00" y="2893101"/>
            <a:ext cx="1694879" cy="1013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866" y="2887201"/>
            <a:ext cx="6121210" cy="614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518" y="3677586"/>
            <a:ext cx="6321905" cy="1071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518" y="5016087"/>
            <a:ext cx="5315292" cy="10483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 descr="A group of people in a room through a glass wall">
            <a:extLst>
              <a:ext uri="{FF2B5EF4-FFF2-40B4-BE49-F238E27FC236}">
                <a16:creationId xmlns:a16="http://schemas.microsoft.com/office/drawing/2014/main" id="{AC966987-B293-404A-BBED-86957A0603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86563"/>
          </a:xfrm>
        </p:spPr>
      </p:pic>
      <p:sp>
        <p:nvSpPr>
          <p:cNvPr id="32" name="Rectangle 31" title="Dark semi-transparent background">
            <a:extLst>
              <a:ext uri="{FF2B5EF4-FFF2-40B4-BE49-F238E27FC236}">
                <a16:creationId xmlns:a16="http://schemas.microsoft.com/office/drawing/2014/main" id="{A851B3CA-790D-465D-9B97-AA9876E357B9}"/>
              </a:ext>
            </a:extLst>
          </p:cNvPr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ZA" dirty="0" err="1"/>
              <a:t>Terima</a:t>
            </a:r>
            <a:r>
              <a:rPr lang="en-ZA" dirty="0"/>
              <a:t> </a:t>
            </a:r>
            <a:r>
              <a:rPr lang="en-ZA" dirty="0" err="1"/>
              <a:t>Kasih</a:t>
            </a:r>
            <a:endParaRPr lang="en-ZA" dirty="0"/>
          </a:p>
        </p:txBody>
      </p:sp>
      <p:cxnSp>
        <p:nvCxnSpPr>
          <p:cNvPr id="16" name="Straight Connector 15" title="Divider Line">
            <a:extLst>
              <a:ext uri="{FF2B5EF4-FFF2-40B4-BE49-F238E27FC236}">
                <a16:creationId xmlns:a16="http://schemas.microsoft.com/office/drawing/2014/main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6539896" y="4848225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User" title="Icon - Presenter Name">
            <a:extLst>
              <a:ext uri="{FF2B5EF4-FFF2-40B4-BE49-F238E27FC236}">
                <a16:creationId xmlns:a16="http://schemas.microsoft.com/office/drawing/2014/main" id="{97242EBD-470B-4FB1-9B4C-E6DCB28215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2150" y="5034270"/>
            <a:ext cx="218900" cy="2189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ZA" dirty="0"/>
              <a:t>M. Prasanto Bimantio, S.T., </a:t>
            </a:r>
            <a:r>
              <a:rPr lang="en-ZA" dirty="0" err="1"/>
              <a:t>M.Eng</a:t>
            </a:r>
            <a:r>
              <a:rPr lang="en-ZA" dirty="0"/>
              <a:t>.</a:t>
            </a:r>
          </a:p>
        </p:txBody>
      </p:sp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B1BC719A-AAF0-4DB7-9856-CF7AC6A988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2150" y="5388742"/>
            <a:ext cx="218900" cy="2189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1CED8F1-B63A-4FD2-9699-34AD761A88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905625" y="5412943"/>
            <a:ext cx="3206750" cy="247650"/>
          </a:xfrm>
        </p:spPr>
        <p:txBody>
          <a:bodyPr/>
          <a:lstStyle/>
          <a:p>
            <a:r>
              <a:rPr lang="en-ZA" dirty="0"/>
              <a:t>+62 857 5164 2211</a:t>
            </a:r>
          </a:p>
        </p:txBody>
      </p:sp>
      <p:pic>
        <p:nvPicPr>
          <p:cNvPr id="23" name="Graphic 22" descr="Envelope" title="Icon Presenter Email">
            <a:extLst>
              <a:ext uri="{FF2B5EF4-FFF2-40B4-BE49-F238E27FC236}">
                <a16:creationId xmlns:a16="http://schemas.microsoft.com/office/drawing/2014/main" id="{D99072B1-8690-4652-9009-362F46A213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2150" y="5780263"/>
            <a:ext cx="218900" cy="2189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48632CD-1506-46F5-A0DE-640903269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05625" y="5768111"/>
            <a:ext cx="3206750" cy="247650"/>
          </a:xfrm>
        </p:spPr>
        <p:txBody>
          <a:bodyPr/>
          <a:lstStyle/>
          <a:p>
            <a:r>
              <a:rPr lang="en-ZA" dirty="0"/>
              <a:t>bimantiomp@instiperjogja.ac.id</a:t>
            </a:r>
          </a:p>
        </p:txBody>
      </p:sp>
      <p:pic>
        <p:nvPicPr>
          <p:cNvPr id="17" name="Graphic 16" descr="World">
            <a:extLst>
              <a:ext uri="{FF2B5EF4-FFF2-40B4-BE49-F238E27FC236}">
                <a16:creationId xmlns:a16="http://schemas.microsoft.com/office/drawing/2014/main" id="{67AFAC0E-54F2-8843-9BDA-C965BFBBFBF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76383" y="6123279"/>
            <a:ext cx="231342" cy="2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C97E-A437-4843-81CB-2F215D3E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Reaksi</a:t>
            </a:r>
            <a:r>
              <a:rPr lang="en-ZA" dirty="0"/>
              <a:t> Kimia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3E64F-4DBA-44B0-97B6-58474E70E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15" name="Worlds best Chemical Reaction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9440" y="102643"/>
            <a:ext cx="6262720" cy="6262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8B618502-6263-424A-824A-C269440BC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798023"/>
            <a:ext cx="5472000" cy="326113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ZA" dirty="0" err="1"/>
              <a:t>Persamaan</a:t>
            </a:r>
            <a:r>
              <a:rPr lang="en-ZA" dirty="0"/>
              <a:t> Kimia</a:t>
            </a:r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id="{3E48293B-B086-4048-863C-47E7C47880A1}"/>
              </a:ext>
            </a:extLst>
          </p:cNvPr>
          <p:cNvCxnSpPr>
            <a:cxnSpLocks/>
          </p:cNvCxnSpPr>
          <p:nvPr/>
        </p:nvCxnSpPr>
        <p:spPr bwMode="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ZA" dirty="0" err="1"/>
              <a:t>Menunjukkan</a:t>
            </a:r>
            <a:r>
              <a:rPr lang="en-ZA" dirty="0"/>
              <a:t> </a:t>
            </a:r>
            <a:r>
              <a:rPr lang="en-ZA" dirty="0" err="1"/>
              <a:t>reaktan</a:t>
            </a:r>
            <a:r>
              <a:rPr lang="en-ZA" dirty="0"/>
              <a:t>, </a:t>
            </a:r>
            <a:r>
              <a:rPr lang="en-ZA" dirty="0" err="1"/>
              <a:t>produk</a:t>
            </a:r>
            <a:r>
              <a:rPr lang="en-ZA" dirty="0"/>
              <a:t>, </a:t>
            </a:r>
            <a:r>
              <a:rPr lang="en-ZA" dirty="0" err="1"/>
              <a:t>perubahan</a:t>
            </a:r>
            <a:r>
              <a:rPr lang="en-ZA" dirty="0"/>
              <a:t> energy, </a:t>
            </a:r>
            <a:r>
              <a:rPr lang="en-ZA" dirty="0" err="1"/>
              <a:t>perubahan</a:t>
            </a:r>
            <a:r>
              <a:rPr lang="en-ZA" dirty="0"/>
              <a:t> </a:t>
            </a:r>
            <a:r>
              <a:rPr lang="en-ZA" dirty="0" err="1"/>
              <a:t>fase</a:t>
            </a:r>
            <a:r>
              <a:rPr lang="en-ZA" dirty="0"/>
              <a:t>, </a:t>
            </a:r>
            <a:r>
              <a:rPr lang="en-ZA" dirty="0" err="1"/>
              <a:t>jenis</a:t>
            </a:r>
            <a:r>
              <a:rPr lang="en-ZA" dirty="0"/>
              <a:t> </a:t>
            </a:r>
            <a:r>
              <a:rPr lang="en-ZA" dirty="0" err="1"/>
              <a:t>katalis</a:t>
            </a:r>
            <a:r>
              <a:rPr lang="en-ZA" dirty="0"/>
              <a:t>, </a:t>
            </a:r>
            <a:r>
              <a:rPr lang="en-ZA" dirty="0" err="1"/>
              <a:t>dsb</a:t>
            </a:r>
            <a:r>
              <a:rPr lang="en-ZA" dirty="0"/>
              <a:t>.</a:t>
            </a:r>
          </a:p>
        </p:txBody>
      </p:sp>
      <p:sp>
        <p:nvSpPr>
          <p:cNvPr id="16" name="Rectangle 15" title="Icon Background">
            <a:extLst>
              <a:ext uri="{FF2B5EF4-FFF2-40B4-BE49-F238E27FC236}">
                <a16:creationId xmlns:a16="http://schemas.microsoft.com/office/drawing/2014/main" id="{05860339-31F7-4884-957E-5C40F818EBB8}"/>
              </a:ext>
            </a:extLst>
          </p:cNvPr>
          <p:cNvSpPr/>
          <p:nvPr/>
        </p:nvSpPr>
        <p:spPr>
          <a:xfrm>
            <a:off x="7421366" y="110872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8577" y="2360347"/>
            <a:ext cx="1800000" cy="360000"/>
          </a:xfrm>
        </p:spPr>
        <p:txBody>
          <a:bodyPr/>
          <a:lstStyle/>
          <a:p>
            <a:r>
              <a:rPr lang="en-Z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Reaktan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 title="Divider Line">
            <a:extLst>
              <a:ext uri="{FF2B5EF4-FFF2-40B4-BE49-F238E27FC236}">
                <a16:creationId xmlns:a16="http://schemas.microsoft.com/office/drawing/2014/main" id="{45C26E9A-3991-49A2-8D63-94C577E8A0AC}"/>
              </a:ext>
            </a:extLst>
          </p:cNvPr>
          <p:cNvCxnSpPr>
            <a:cxnSpLocks/>
          </p:cNvCxnSpPr>
          <p:nvPr/>
        </p:nvCxnSpPr>
        <p:spPr>
          <a:xfrm>
            <a:off x="7204577" y="2857547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78577" y="2994747"/>
            <a:ext cx="1800000" cy="720000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reaksi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 title="Icon Background">
            <a:extLst>
              <a:ext uri="{FF2B5EF4-FFF2-40B4-BE49-F238E27FC236}">
                <a16:creationId xmlns:a16="http://schemas.microsoft.com/office/drawing/2014/main" id="{056960D0-0A22-4E28-82F3-B9AA805E96A4}"/>
              </a:ext>
            </a:extLst>
          </p:cNvPr>
          <p:cNvSpPr/>
          <p:nvPr/>
        </p:nvSpPr>
        <p:spPr>
          <a:xfrm>
            <a:off x="9745466" y="110872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25661-92B1-4FD6-80E6-C1A1C5F5B8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02677" y="2360347"/>
            <a:ext cx="1800000" cy="360000"/>
          </a:xfrm>
        </p:spPr>
        <p:txBody>
          <a:bodyPr/>
          <a:lstStyle/>
          <a:p>
            <a:r>
              <a:rPr lang="en-Z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Produk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8" title="Divider Line">
            <a:extLst>
              <a:ext uri="{FF2B5EF4-FFF2-40B4-BE49-F238E27FC236}">
                <a16:creationId xmlns:a16="http://schemas.microsoft.com/office/drawing/2014/main" id="{4EAA895A-8A04-4C68-83A5-3E4F5209FB7E}"/>
              </a:ext>
            </a:extLst>
          </p:cNvPr>
          <p:cNvCxnSpPr>
            <a:cxnSpLocks/>
          </p:cNvCxnSpPr>
          <p:nvPr/>
        </p:nvCxnSpPr>
        <p:spPr>
          <a:xfrm>
            <a:off x="9528677" y="2857547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2C294C-1590-42EF-AA55-43D984432B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02677" y="2994747"/>
            <a:ext cx="1800000" cy="720000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reaksi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Graphic 20" descr="Network" title="Placeholder Icon">
            <a:extLst>
              <a:ext uri="{FF2B5EF4-FFF2-40B4-BE49-F238E27FC236}">
                <a16:creationId xmlns:a16="http://schemas.microsoft.com/office/drawing/2014/main" id="{E34FD3C6-9F01-4A17-AD96-054AF50040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1177" y="1421136"/>
            <a:ext cx="514800" cy="514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34" name="Graphic 33" descr="Bullseye" title="Placeholder Icon">
            <a:extLst>
              <a:ext uri="{FF2B5EF4-FFF2-40B4-BE49-F238E27FC236}">
                <a16:creationId xmlns:a16="http://schemas.microsoft.com/office/drawing/2014/main" id="{01B04A53-CFF0-41E3-A36F-790D2F6B63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48747" y="1408536"/>
            <a:ext cx="514800" cy="51480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875585" y="4059153"/>
            <a:ext cx="4441392" cy="480200"/>
          </a:xfrm>
        </p:spPr>
        <p:txBody>
          <a:bodyPr/>
          <a:lstStyle/>
          <a:p>
            <a:r>
              <a:rPr lang="en-US" sz="3600" dirty="0"/>
              <a:t>REAKTAN </a:t>
            </a:r>
            <a:r>
              <a:rPr lang="en-US" sz="3600" dirty="0">
                <a:sym typeface="Wingdings" panose="05000000000000000000" pitchFamily="2" charset="2"/>
              </a:rPr>
              <a:t> PRODUK</a:t>
            </a:r>
            <a:endParaRPr lang="en-US" sz="3600" dirty="0"/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6268916" y="4844275"/>
            <a:ext cx="5846884" cy="480200"/>
          </a:xfrm>
        </p:spPr>
        <p:txBody>
          <a:bodyPr/>
          <a:lstStyle/>
          <a:p>
            <a:r>
              <a:rPr lang="en-US" sz="2400" dirty="0"/>
              <a:t>CH</a:t>
            </a:r>
            <a:r>
              <a:rPr lang="en-US" sz="2400" baseline="-25000" dirty="0"/>
              <a:t>4(g)</a:t>
            </a:r>
            <a:r>
              <a:rPr lang="en-US" sz="2400" dirty="0"/>
              <a:t> + 2O</a:t>
            </a:r>
            <a:r>
              <a:rPr lang="en-US" sz="2400" baseline="-25000" dirty="0"/>
              <a:t>2(g)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CO</a:t>
            </a:r>
            <a:r>
              <a:rPr lang="en-US" sz="2400" baseline="-25000" dirty="0">
                <a:sym typeface="Wingdings" panose="05000000000000000000" pitchFamily="2" charset="2"/>
              </a:rPr>
              <a:t>2(g)</a:t>
            </a:r>
            <a:r>
              <a:rPr lang="en-US" sz="2400" dirty="0">
                <a:sym typeface="Wingdings" panose="05000000000000000000" pitchFamily="2" charset="2"/>
              </a:rPr>
              <a:t> + 2H</a:t>
            </a:r>
            <a:r>
              <a:rPr lang="en-US" sz="2400" baseline="-25000" dirty="0">
                <a:sym typeface="Wingdings" panose="05000000000000000000" pitchFamily="2" charset="2"/>
              </a:rPr>
              <a:t>2</a:t>
            </a:r>
            <a:r>
              <a:rPr lang="en-US" sz="2400" dirty="0">
                <a:sym typeface="Wingdings" panose="05000000000000000000" pitchFamily="2" charset="2"/>
              </a:rPr>
              <a:t>O</a:t>
            </a:r>
            <a:r>
              <a:rPr lang="en-US" sz="2400" baseline="-25000" dirty="0">
                <a:sym typeface="Wingdings" panose="05000000000000000000" pitchFamily="2" charset="2"/>
              </a:rPr>
              <a:t>(g)</a:t>
            </a:r>
            <a:endParaRPr lang="en-US" sz="2400" baseline="-25000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5585" y="5465118"/>
            <a:ext cx="4695092" cy="720000"/>
          </a:xfrm>
        </p:spPr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molekul</a:t>
            </a:r>
            <a:r>
              <a:rPr lang="en-US" dirty="0"/>
              <a:t> gas </a:t>
            </a:r>
            <a:r>
              <a:rPr lang="en-US" dirty="0" err="1"/>
              <a:t>metan</a:t>
            </a:r>
            <a:r>
              <a:rPr lang="en-US" dirty="0"/>
              <a:t> </a:t>
            </a:r>
            <a:r>
              <a:rPr lang="en-US" dirty="0" err="1"/>
              <a:t>bereaksi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2 </a:t>
            </a:r>
            <a:r>
              <a:rPr lang="en-US" dirty="0" err="1"/>
              <a:t>molekul</a:t>
            </a:r>
            <a:r>
              <a:rPr lang="en-US" dirty="0"/>
              <a:t> gas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1 </a:t>
            </a:r>
            <a:r>
              <a:rPr lang="en-US" dirty="0" err="1"/>
              <a:t>molekul</a:t>
            </a:r>
            <a:r>
              <a:rPr lang="en-US" dirty="0"/>
              <a:t> gas </a:t>
            </a:r>
            <a:r>
              <a:rPr lang="en-US" dirty="0" err="1"/>
              <a:t>karbondioksida</a:t>
            </a:r>
            <a:r>
              <a:rPr lang="en-US" dirty="0"/>
              <a:t> dan 2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air</a:t>
            </a:r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build="p"/>
      <p:bldP spid="11" grpId="0" build="p"/>
      <p:bldP spid="15" grpId="0" animBg="1"/>
      <p:bldP spid="4" grpId="0" build="p"/>
      <p:bldP spid="13" grpId="0" build="p"/>
      <p:bldP spid="22" grpId="0" build="p"/>
      <p:bldP spid="31" grpId="0" build="p"/>
      <p:bldP spid="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60280"/>
            <a:ext cx="11340000" cy="432000"/>
          </a:xfrm>
        </p:spPr>
        <p:txBody>
          <a:bodyPr/>
          <a:lstStyle/>
          <a:p>
            <a:r>
              <a:rPr lang="en-ZA" dirty="0" err="1"/>
              <a:t>Jenis-Jenis</a:t>
            </a:r>
            <a:r>
              <a:rPr lang="en-ZA" dirty="0"/>
              <a:t> </a:t>
            </a:r>
            <a:r>
              <a:rPr lang="en-ZA" dirty="0" err="1"/>
              <a:t>Reaksi</a:t>
            </a:r>
            <a:r>
              <a:rPr lang="en-ZA" dirty="0"/>
              <a:t> Kimia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449BBFB-CA06-403B-A774-11459956BDA0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97" y="1735138"/>
            <a:ext cx="1910619" cy="19812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AA788-5F14-43DB-B035-1BC6DA150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ZA" dirty="0" err="1"/>
              <a:t>Kombinasi</a:t>
            </a:r>
            <a:endParaRPr lang="en-ZA" dirty="0"/>
          </a:p>
        </p:txBody>
      </p:sp>
      <p:cxnSp>
        <p:nvCxnSpPr>
          <p:cNvPr id="20" name="Straight Connector 19" title="Divider Line">
            <a:extLst>
              <a:ext uri="{FF2B5EF4-FFF2-40B4-BE49-F238E27FC236}">
                <a16:creationId xmlns:a16="http://schemas.microsoft.com/office/drawing/2014/main" id="{B674B9A6-D55C-478C-8D92-D0BFBCD7B598}"/>
              </a:ext>
            </a:extLst>
          </p:cNvPr>
          <p:cNvCxnSpPr>
            <a:cxnSpLocks/>
          </p:cNvCxnSpPr>
          <p:nvPr/>
        </p:nvCxnSpPr>
        <p:spPr>
          <a:xfrm>
            <a:off x="611413" y="4484234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675343-79F8-46AA-B56E-932984AB7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2Na</a:t>
            </a:r>
            <a:r>
              <a:rPr lang="en-US" baseline="-25000" dirty="0"/>
              <a:t>(s)</a:t>
            </a:r>
            <a:r>
              <a:rPr lang="en-US" dirty="0"/>
              <a:t> + Cl</a:t>
            </a:r>
            <a:r>
              <a:rPr lang="en-US" baseline="-25000" dirty="0"/>
              <a:t>2(g)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2NaCl</a:t>
            </a:r>
            <a:r>
              <a:rPr lang="en-US" baseline="-25000" dirty="0">
                <a:sym typeface="Wingdings" panose="05000000000000000000" pitchFamily="2" charset="2"/>
              </a:rPr>
              <a:t>(s)</a:t>
            </a:r>
            <a:endParaRPr lang="ru-RU" baseline="-25000" dirty="0"/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0DDAC36A-574D-4761-9BCF-874D3C265750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50" y="1937852"/>
            <a:ext cx="1979613" cy="157577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06F98B-6BF9-4D0F-B7E7-561F064602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ZA" dirty="0" err="1"/>
              <a:t>Dekomposisi</a:t>
            </a:r>
            <a:endParaRPr lang="en-ZA" dirty="0"/>
          </a:p>
        </p:txBody>
      </p:sp>
      <p:cxnSp>
        <p:nvCxnSpPr>
          <p:cNvPr id="21" name="Straight Connector 20" title="Divider Line">
            <a:extLst>
              <a:ext uri="{FF2B5EF4-FFF2-40B4-BE49-F238E27FC236}">
                <a16:creationId xmlns:a16="http://schemas.microsoft.com/office/drawing/2014/main" id="{5A0322F4-E79A-4E4D-98CA-2DC1692F90C3}"/>
              </a:ext>
            </a:extLst>
          </p:cNvPr>
          <p:cNvCxnSpPr>
            <a:cxnSpLocks/>
          </p:cNvCxnSpPr>
          <p:nvPr/>
        </p:nvCxnSpPr>
        <p:spPr>
          <a:xfrm>
            <a:off x="2861850" y="4484234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71850" y="4605832"/>
            <a:ext cx="1980000" cy="720000"/>
          </a:xfrm>
        </p:spPr>
        <p:txBody>
          <a:bodyPr/>
          <a:lstStyle/>
          <a:p>
            <a:r>
              <a:rPr lang="en-US" dirty="0"/>
              <a:t>2H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(l)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2H</a:t>
            </a:r>
            <a:r>
              <a:rPr lang="en-US" baseline="-25000" dirty="0">
                <a:sym typeface="Wingdings" panose="05000000000000000000" pitchFamily="2" charset="2"/>
              </a:rPr>
              <a:t>2(g)</a:t>
            </a:r>
            <a:r>
              <a:rPr lang="en-US" dirty="0">
                <a:sym typeface="Wingdings" panose="05000000000000000000" pitchFamily="2" charset="2"/>
              </a:rPr>
              <a:t> + O</a:t>
            </a:r>
            <a:r>
              <a:rPr lang="en-US" baseline="-25000" dirty="0">
                <a:sym typeface="Wingdings" panose="05000000000000000000" pitchFamily="2" charset="2"/>
              </a:rPr>
              <a:t>2(g)</a:t>
            </a:r>
            <a:endParaRPr lang="ru-RU" baseline="-25000" dirty="0"/>
          </a:p>
        </p:txBody>
      </p:sp>
      <p:pic>
        <p:nvPicPr>
          <p:cNvPr id="43" name="Picture Placeholder 42">
            <a:extLst>
              <a:ext uri="{FF2B5EF4-FFF2-40B4-BE49-F238E27FC236}">
                <a16:creationId xmlns:a16="http://schemas.microsoft.com/office/drawing/2014/main" id="{3A7E12C8-81B9-4B69-8557-9B66C1AD1251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287" y="2049641"/>
            <a:ext cx="1979613" cy="1352194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ZA" dirty="0" err="1"/>
              <a:t>Substitusi</a:t>
            </a:r>
            <a:endParaRPr lang="en-ZA" dirty="0"/>
          </a:p>
        </p:txBody>
      </p:sp>
      <p:cxnSp>
        <p:nvCxnSpPr>
          <p:cNvPr id="22" name="Straight Connector 21" title="Divider Line">
            <a:extLst>
              <a:ext uri="{FF2B5EF4-FFF2-40B4-BE49-F238E27FC236}">
                <a16:creationId xmlns:a16="http://schemas.microsoft.com/office/drawing/2014/main" id="{0DC27E82-D5C7-4AE4-BAF3-5DBB12CA0835}"/>
              </a:ext>
            </a:extLst>
          </p:cNvPr>
          <p:cNvCxnSpPr>
            <a:cxnSpLocks/>
          </p:cNvCxnSpPr>
          <p:nvPr/>
        </p:nvCxnSpPr>
        <p:spPr>
          <a:xfrm>
            <a:off x="5201900" y="4484234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804944-6423-4C0F-ABB0-9CF01A05FD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49645" y="4586526"/>
            <a:ext cx="2602305" cy="720000"/>
          </a:xfrm>
        </p:spPr>
        <p:txBody>
          <a:bodyPr/>
          <a:lstStyle/>
          <a:p>
            <a:r>
              <a:rPr lang="en-US" sz="1100" dirty="0"/>
              <a:t>Zn</a:t>
            </a:r>
            <a:r>
              <a:rPr lang="en-US" sz="1100" baseline="-25000" dirty="0"/>
              <a:t>(s)</a:t>
            </a:r>
            <a:r>
              <a:rPr lang="en-US" sz="1100" dirty="0"/>
              <a:t>+CuSO</a:t>
            </a:r>
            <a:r>
              <a:rPr lang="en-US" sz="1100" baseline="-25000" dirty="0"/>
              <a:t>4(</a:t>
            </a:r>
            <a:r>
              <a:rPr lang="en-US" sz="1100" baseline="-25000" dirty="0" err="1"/>
              <a:t>aq</a:t>
            </a:r>
            <a:r>
              <a:rPr lang="en-US" sz="1100" baseline="-25000" dirty="0"/>
              <a:t>)</a:t>
            </a:r>
            <a:r>
              <a:rPr lang="en-US" sz="1100" dirty="0"/>
              <a:t> </a:t>
            </a:r>
            <a:r>
              <a:rPr lang="en-US" sz="1100" dirty="0">
                <a:sym typeface="Wingdings" panose="05000000000000000000" pitchFamily="2" charset="2"/>
              </a:rPr>
              <a:t> ZnSO</a:t>
            </a:r>
            <a:r>
              <a:rPr lang="en-US" sz="1100" baseline="-25000" dirty="0">
                <a:sym typeface="Wingdings" panose="05000000000000000000" pitchFamily="2" charset="2"/>
              </a:rPr>
              <a:t>4(</a:t>
            </a:r>
            <a:r>
              <a:rPr lang="en-US" sz="1100" baseline="-25000" dirty="0" err="1">
                <a:sym typeface="Wingdings" panose="05000000000000000000" pitchFamily="2" charset="2"/>
              </a:rPr>
              <a:t>aq</a:t>
            </a:r>
            <a:r>
              <a:rPr lang="en-US" sz="1100" baseline="-25000" dirty="0">
                <a:sym typeface="Wingdings" panose="05000000000000000000" pitchFamily="2" charset="2"/>
              </a:rPr>
              <a:t>)</a:t>
            </a:r>
            <a:r>
              <a:rPr lang="en-US" sz="1100" dirty="0">
                <a:sym typeface="Wingdings" panose="05000000000000000000" pitchFamily="2" charset="2"/>
              </a:rPr>
              <a:t>+Cu</a:t>
            </a:r>
            <a:r>
              <a:rPr lang="en-US" sz="1100" baseline="-25000" dirty="0">
                <a:sym typeface="Wingdings" panose="05000000000000000000" pitchFamily="2" charset="2"/>
              </a:rPr>
              <a:t>(s)</a:t>
            </a:r>
          </a:p>
          <a:p>
            <a:r>
              <a:rPr lang="en-US" sz="1100" dirty="0">
                <a:sym typeface="Wingdings" panose="05000000000000000000" pitchFamily="2" charset="2"/>
              </a:rPr>
              <a:t>H</a:t>
            </a:r>
            <a:r>
              <a:rPr lang="en-US" sz="1100" baseline="-25000" dirty="0">
                <a:sym typeface="Wingdings" panose="05000000000000000000" pitchFamily="2" charset="2"/>
              </a:rPr>
              <a:t>2</a:t>
            </a:r>
            <a:r>
              <a:rPr lang="en-US" sz="1100" dirty="0">
                <a:sym typeface="Wingdings" panose="05000000000000000000" pitchFamily="2" charset="2"/>
              </a:rPr>
              <a:t>SO</a:t>
            </a:r>
            <a:r>
              <a:rPr lang="en-US" sz="1100" baseline="-25000" dirty="0">
                <a:sym typeface="Wingdings" panose="05000000000000000000" pitchFamily="2" charset="2"/>
              </a:rPr>
              <a:t>4(</a:t>
            </a:r>
            <a:r>
              <a:rPr lang="en-US" sz="1100" baseline="-25000" dirty="0" err="1">
                <a:sym typeface="Wingdings" panose="05000000000000000000" pitchFamily="2" charset="2"/>
              </a:rPr>
              <a:t>aq</a:t>
            </a:r>
            <a:r>
              <a:rPr lang="en-US" sz="1100" baseline="-25000" dirty="0">
                <a:sym typeface="Wingdings" panose="05000000000000000000" pitchFamily="2" charset="2"/>
              </a:rPr>
              <a:t>)</a:t>
            </a:r>
            <a:r>
              <a:rPr lang="en-US" sz="1100" dirty="0">
                <a:sym typeface="Wingdings" panose="05000000000000000000" pitchFamily="2" charset="2"/>
              </a:rPr>
              <a:t>+2NaOH</a:t>
            </a:r>
            <a:r>
              <a:rPr lang="en-US" sz="1100" baseline="-25000" dirty="0">
                <a:sym typeface="Wingdings" panose="05000000000000000000" pitchFamily="2" charset="2"/>
              </a:rPr>
              <a:t>(</a:t>
            </a:r>
            <a:r>
              <a:rPr lang="en-US" sz="1100" baseline="-25000" dirty="0" err="1">
                <a:sym typeface="Wingdings" panose="05000000000000000000" pitchFamily="2" charset="2"/>
              </a:rPr>
              <a:t>aq</a:t>
            </a:r>
            <a:r>
              <a:rPr lang="en-US" sz="1100" baseline="-25000" dirty="0">
                <a:sym typeface="Wingdings" panose="05000000000000000000" pitchFamily="2" charset="2"/>
              </a:rPr>
              <a:t>)</a:t>
            </a:r>
            <a:r>
              <a:rPr lang="en-US" sz="1100" dirty="0">
                <a:sym typeface="Wingdings" panose="05000000000000000000" pitchFamily="2" charset="2"/>
              </a:rPr>
              <a:t>  Na</a:t>
            </a:r>
            <a:r>
              <a:rPr lang="en-US" sz="1100" baseline="-25000" dirty="0">
                <a:sym typeface="Wingdings" panose="05000000000000000000" pitchFamily="2" charset="2"/>
              </a:rPr>
              <a:t>2</a:t>
            </a:r>
            <a:r>
              <a:rPr lang="en-US" sz="1100" dirty="0">
                <a:sym typeface="Wingdings" panose="05000000000000000000" pitchFamily="2" charset="2"/>
              </a:rPr>
              <a:t>SO</a:t>
            </a:r>
            <a:r>
              <a:rPr lang="en-US" sz="1100" baseline="-25000" dirty="0">
                <a:sym typeface="Wingdings" panose="05000000000000000000" pitchFamily="2" charset="2"/>
              </a:rPr>
              <a:t>4(</a:t>
            </a:r>
            <a:r>
              <a:rPr lang="en-US" sz="1100" baseline="-25000" dirty="0" err="1">
                <a:sym typeface="Wingdings" panose="05000000000000000000" pitchFamily="2" charset="2"/>
              </a:rPr>
              <a:t>aq</a:t>
            </a:r>
            <a:r>
              <a:rPr lang="en-US" sz="1100" baseline="-25000" dirty="0">
                <a:sym typeface="Wingdings" panose="05000000000000000000" pitchFamily="2" charset="2"/>
              </a:rPr>
              <a:t>)</a:t>
            </a:r>
            <a:r>
              <a:rPr lang="en-US" sz="1100" dirty="0">
                <a:sym typeface="Wingdings" panose="05000000000000000000" pitchFamily="2" charset="2"/>
              </a:rPr>
              <a:t>+H</a:t>
            </a:r>
            <a:r>
              <a:rPr lang="en-US" sz="1100" baseline="-25000" dirty="0">
                <a:sym typeface="Wingdings" panose="05000000000000000000" pitchFamily="2" charset="2"/>
              </a:rPr>
              <a:t>2</a:t>
            </a:r>
            <a:r>
              <a:rPr lang="en-US" sz="1100" dirty="0">
                <a:sym typeface="Wingdings" panose="05000000000000000000" pitchFamily="2" charset="2"/>
              </a:rPr>
              <a:t>O</a:t>
            </a:r>
            <a:r>
              <a:rPr lang="en-US" sz="1100" baseline="-25000" dirty="0">
                <a:sym typeface="Wingdings" panose="05000000000000000000" pitchFamily="2" charset="2"/>
              </a:rPr>
              <a:t>(l)</a:t>
            </a:r>
            <a:endParaRPr lang="ru-RU" sz="1100" baseline="-25000" dirty="0"/>
          </a:p>
        </p:txBody>
      </p:sp>
      <p:pic>
        <p:nvPicPr>
          <p:cNvPr id="71" name="Picture Placeholder 70">
            <a:extLst>
              <a:ext uri="{FF2B5EF4-FFF2-40B4-BE49-F238E27FC236}">
                <a16:creationId xmlns:a16="http://schemas.microsoft.com/office/drawing/2014/main" id="{C698E7AD-8D61-4952-9F38-6E6313EE4B05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7667" y="1735138"/>
            <a:ext cx="1508179" cy="19812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F93F76-B979-4659-9F60-ADD378371A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ZA" dirty="0" err="1"/>
              <a:t>Pembakaran</a:t>
            </a:r>
            <a:endParaRPr lang="en-ZA" dirty="0"/>
          </a:p>
        </p:txBody>
      </p:sp>
      <p:cxnSp>
        <p:nvCxnSpPr>
          <p:cNvPr id="23" name="Straight Connector 22" title="Divider Line">
            <a:extLst>
              <a:ext uri="{FF2B5EF4-FFF2-40B4-BE49-F238E27FC236}">
                <a16:creationId xmlns:a16="http://schemas.microsoft.com/office/drawing/2014/main" id="{8C3BE7D2-4C35-4BA9-9A98-1A6E17A84A71}"/>
              </a:ext>
            </a:extLst>
          </p:cNvPr>
          <p:cNvCxnSpPr>
            <a:cxnSpLocks/>
          </p:cNvCxnSpPr>
          <p:nvPr/>
        </p:nvCxnSpPr>
        <p:spPr>
          <a:xfrm>
            <a:off x="7541950" y="4484234"/>
            <a:ext cx="18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9E7FC2-4098-49F6-8F55-7D42A85A40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51950" y="4605832"/>
            <a:ext cx="2340050" cy="720000"/>
          </a:xfrm>
        </p:spPr>
        <p:txBody>
          <a:bodyPr/>
          <a:lstStyle/>
          <a:p>
            <a:pPr algn="l"/>
            <a:r>
              <a:rPr lang="en-US" sz="1200" dirty="0"/>
              <a:t>C</a:t>
            </a:r>
            <a:r>
              <a:rPr lang="en-US" sz="1200" baseline="-25000" dirty="0"/>
              <a:t>3</a:t>
            </a:r>
            <a:r>
              <a:rPr lang="en-US" sz="1200" dirty="0"/>
              <a:t>H</a:t>
            </a:r>
            <a:r>
              <a:rPr lang="en-US" sz="1200" baseline="-25000" dirty="0"/>
              <a:t>8(g)</a:t>
            </a:r>
            <a:r>
              <a:rPr lang="en-US" sz="1200" dirty="0"/>
              <a:t>+5O</a:t>
            </a:r>
            <a:r>
              <a:rPr lang="en-US" sz="1200" baseline="-25000" dirty="0"/>
              <a:t>2(g)</a:t>
            </a:r>
            <a:r>
              <a:rPr lang="en-US" sz="1200" dirty="0"/>
              <a:t> </a:t>
            </a:r>
            <a:r>
              <a:rPr lang="en-US" sz="1200" dirty="0">
                <a:sym typeface="Wingdings" panose="05000000000000000000" pitchFamily="2" charset="2"/>
              </a:rPr>
              <a:t> 3CO</a:t>
            </a:r>
            <a:r>
              <a:rPr lang="en-US" sz="1200" baseline="-25000" dirty="0">
                <a:sym typeface="Wingdings" panose="05000000000000000000" pitchFamily="2" charset="2"/>
              </a:rPr>
              <a:t>2(g)</a:t>
            </a:r>
            <a:r>
              <a:rPr lang="en-US" sz="1200" dirty="0">
                <a:sym typeface="Wingdings" panose="05000000000000000000" pitchFamily="2" charset="2"/>
              </a:rPr>
              <a:t>+4H</a:t>
            </a:r>
            <a:r>
              <a:rPr lang="en-US" sz="1200" baseline="-25000" dirty="0">
                <a:sym typeface="Wingdings" panose="05000000000000000000" pitchFamily="2" charset="2"/>
              </a:rPr>
              <a:t>2</a:t>
            </a:r>
            <a:r>
              <a:rPr lang="en-US" sz="1200" dirty="0">
                <a:sym typeface="Wingdings" panose="05000000000000000000" pitchFamily="2" charset="2"/>
              </a:rPr>
              <a:t>O</a:t>
            </a:r>
            <a:r>
              <a:rPr lang="en-US" sz="1200" baseline="-25000" dirty="0">
                <a:sym typeface="Wingdings" panose="05000000000000000000" pitchFamily="2" charset="2"/>
              </a:rPr>
              <a:t>(l)</a:t>
            </a:r>
            <a:endParaRPr lang="ru-RU" sz="1200" baseline="-25000" dirty="0"/>
          </a:p>
        </p:txBody>
      </p:sp>
      <p:pic>
        <p:nvPicPr>
          <p:cNvPr id="63" name="Picture Placeholder 62">
            <a:extLst>
              <a:ext uri="{FF2B5EF4-FFF2-40B4-BE49-F238E27FC236}">
                <a16:creationId xmlns:a16="http://schemas.microsoft.com/office/drawing/2014/main" id="{DA70A5B7-C485-42A2-BB9D-2180002A6220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587" y="2154950"/>
            <a:ext cx="1979613" cy="1141576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2EB40D-8479-42AF-A4AE-92D6BE6908B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ZA" dirty="0" err="1"/>
              <a:t>Redoks</a:t>
            </a:r>
            <a:endParaRPr lang="en-ZA" dirty="0"/>
          </a:p>
        </p:txBody>
      </p:sp>
      <p:cxnSp>
        <p:nvCxnSpPr>
          <p:cNvPr id="24" name="Straight Connector 23" title="Divider Line">
            <a:extLst>
              <a:ext uri="{FF2B5EF4-FFF2-40B4-BE49-F238E27FC236}">
                <a16:creationId xmlns:a16="http://schemas.microsoft.com/office/drawing/2014/main" id="{75979D46-D664-4267-B673-E6B048C084A4}"/>
              </a:ext>
            </a:extLst>
          </p:cNvPr>
          <p:cNvCxnSpPr>
            <a:cxnSpLocks/>
          </p:cNvCxnSpPr>
          <p:nvPr/>
        </p:nvCxnSpPr>
        <p:spPr>
          <a:xfrm>
            <a:off x="9882000" y="4484234"/>
            <a:ext cx="180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1578AB-8F47-4648-B827-D4367249BDB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792000" y="4605831"/>
            <a:ext cx="1980000" cy="1408469"/>
          </a:xfrm>
        </p:spPr>
        <p:txBody>
          <a:bodyPr/>
          <a:lstStyle/>
          <a:p>
            <a:r>
              <a:rPr lang="en-US" dirty="0"/>
              <a:t>4Fe</a:t>
            </a:r>
            <a:r>
              <a:rPr lang="en-US" baseline="-25000" dirty="0"/>
              <a:t>(s)</a:t>
            </a:r>
            <a:r>
              <a:rPr lang="en-US" dirty="0"/>
              <a:t>+3O</a:t>
            </a:r>
            <a:r>
              <a:rPr lang="en-US" baseline="-25000" dirty="0"/>
              <a:t>2(g)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2Fe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O</a:t>
            </a:r>
            <a:r>
              <a:rPr lang="en-US" baseline="-25000" dirty="0">
                <a:sym typeface="Wingdings" panose="05000000000000000000" pitchFamily="2" charset="2"/>
              </a:rPr>
              <a:t>3(s)</a:t>
            </a:r>
          </a:p>
          <a:p>
            <a:pPr algn="l"/>
            <a:r>
              <a:rPr lang="en-US" dirty="0" err="1"/>
              <a:t>Reduksi</a:t>
            </a:r>
            <a:r>
              <a:rPr lang="en-US" dirty="0"/>
              <a:t>: O: -4 </a:t>
            </a:r>
            <a:r>
              <a:rPr lang="en-US" dirty="0">
                <a:sym typeface="Wingdings" panose="05000000000000000000" pitchFamily="2" charset="2"/>
              </a:rPr>
              <a:t> -6</a:t>
            </a:r>
          </a:p>
          <a:p>
            <a:pPr algn="l"/>
            <a:r>
              <a:rPr lang="en-US" dirty="0" err="1">
                <a:sym typeface="Wingdings" panose="05000000000000000000" pitchFamily="2" charset="2"/>
              </a:rPr>
              <a:t>Oksidasi</a:t>
            </a:r>
            <a:r>
              <a:rPr lang="en-US" dirty="0">
                <a:sym typeface="Wingdings" panose="05000000000000000000" pitchFamily="2" charset="2"/>
              </a:rPr>
              <a:t>: Fe: +2  +3</a:t>
            </a:r>
          </a:p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F4F6B-299B-431B-AD93-01AF893D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25" name="Rectangle 24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7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/>
      <p:bldP spid="11" grpId="0" build="p"/>
      <p:bldP spid="12" grpId="0" build="p"/>
      <p:bldP spid="13" grpId="0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1F8E-48FE-488B-A9FF-5984CD8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Bagaimana</a:t>
            </a:r>
            <a:r>
              <a:rPr lang="en-ZA" dirty="0"/>
              <a:t> </a:t>
            </a:r>
            <a:r>
              <a:rPr lang="en-ZA" dirty="0" err="1"/>
              <a:t>Reaksi</a:t>
            </a:r>
            <a:r>
              <a:rPr lang="en-ZA" dirty="0"/>
              <a:t> Kimia </a:t>
            </a:r>
            <a:r>
              <a:rPr lang="en-ZA" dirty="0" err="1"/>
              <a:t>dapat</a:t>
            </a:r>
            <a:r>
              <a:rPr lang="en-ZA" dirty="0"/>
              <a:t> </a:t>
            </a:r>
            <a:r>
              <a:rPr lang="en-ZA" dirty="0" err="1"/>
              <a:t>Terjadi</a:t>
            </a:r>
            <a:r>
              <a:rPr lang="en-ZA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B5E6-B409-4DC6-A6BD-4CDB7349C1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/>
              <a:t>Tubrukan</a:t>
            </a:r>
            <a:r>
              <a:rPr lang="en-ZA" dirty="0"/>
              <a:t> </a:t>
            </a:r>
            <a:r>
              <a:rPr lang="en-ZA" dirty="0" err="1"/>
              <a:t>antar</a:t>
            </a:r>
            <a:r>
              <a:rPr lang="en-ZA" dirty="0"/>
              <a:t> </a:t>
            </a:r>
            <a:r>
              <a:rPr lang="en-ZA" dirty="0" err="1"/>
              <a:t>molekul</a:t>
            </a:r>
            <a:r>
              <a:rPr lang="en-ZA" dirty="0"/>
              <a:t> </a:t>
            </a:r>
            <a:r>
              <a:rPr lang="en-ZA" dirty="0">
                <a:sym typeface="Wingdings" panose="05000000000000000000" pitchFamily="2" charset="2"/>
              </a:rPr>
              <a:t> transfer energy </a:t>
            </a:r>
            <a:r>
              <a:rPr lang="en-ZA" dirty="0" err="1">
                <a:sym typeface="Wingdings" panose="05000000000000000000" pitchFamily="2" charset="2"/>
              </a:rPr>
              <a:t>kinetik</a:t>
            </a:r>
            <a:r>
              <a:rPr lang="en-ZA" dirty="0">
                <a:sym typeface="Wingdings" panose="05000000000000000000" pitchFamily="2" charset="2"/>
              </a:rPr>
              <a:t>  </a:t>
            </a:r>
            <a:r>
              <a:rPr lang="en-ZA" dirty="0" err="1">
                <a:sym typeface="Wingdings" panose="05000000000000000000" pitchFamily="2" charset="2"/>
              </a:rPr>
              <a:t>pemecahan</a:t>
            </a:r>
            <a:r>
              <a:rPr lang="en-ZA" dirty="0">
                <a:sym typeface="Wingdings" panose="05000000000000000000" pitchFamily="2" charset="2"/>
              </a:rPr>
              <a:t> </a:t>
            </a:r>
            <a:r>
              <a:rPr lang="en-ZA" dirty="0" err="1">
                <a:sym typeface="Wingdings" panose="05000000000000000000" pitchFamily="2" charset="2"/>
              </a:rPr>
              <a:t>dan</a:t>
            </a:r>
            <a:r>
              <a:rPr lang="en-ZA" dirty="0">
                <a:sym typeface="Wingdings" panose="05000000000000000000" pitchFamily="2" charset="2"/>
              </a:rPr>
              <a:t> </a:t>
            </a:r>
            <a:r>
              <a:rPr lang="en-ZA" dirty="0" err="1">
                <a:sym typeface="Wingdings" panose="05000000000000000000" pitchFamily="2" charset="2"/>
              </a:rPr>
              <a:t>pembentukan</a:t>
            </a:r>
            <a:r>
              <a:rPr lang="en-ZA" dirty="0">
                <a:sym typeface="Wingdings" panose="05000000000000000000" pitchFamily="2" charset="2"/>
              </a:rPr>
              <a:t> </a:t>
            </a:r>
            <a:r>
              <a:rPr lang="en-ZA" dirty="0" err="1">
                <a:sym typeface="Wingdings" panose="05000000000000000000" pitchFamily="2" charset="2"/>
              </a:rPr>
              <a:t>ikatan</a:t>
            </a:r>
            <a:endParaRPr lang="en-Z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2973" y="1512000"/>
            <a:ext cx="5514274" cy="676181"/>
          </a:xfrm>
        </p:spPr>
        <p:txBody>
          <a:bodyPr/>
          <a:lstStyle/>
          <a:p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A-</a:t>
            </a:r>
            <a:r>
              <a:rPr lang="en-ZA" sz="4400" dirty="0">
                <a:solidFill>
                  <a:srgbClr val="FF0000"/>
                </a:solidFill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-A + 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endParaRPr lang="en-ZA" sz="4400" dirty="0">
              <a:solidFill>
                <a:srgbClr val="FF000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00764" y="1720893"/>
            <a:ext cx="1980000" cy="258393"/>
          </a:xfrm>
        </p:spPr>
        <p:txBody>
          <a:bodyPr/>
          <a:lstStyle/>
          <a:p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Akhir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498C9-E1DA-42F3-BFAC-49037F6A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2973" y="2541075"/>
            <a:ext cx="5514274" cy="676181"/>
          </a:xfrm>
        </p:spPr>
        <p:txBody>
          <a:bodyPr/>
          <a:lstStyle/>
          <a:p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A-</a:t>
            </a:r>
            <a:r>
              <a:rPr lang="en-ZA" sz="4400" dirty="0">
                <a:solidFill>
                  <a:srgbClr val="FF0000"/>
                </a:solidFill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-A-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endParaRPr lang="en-ZA" sz="4400" dirty="0">
              <a:solidFill>
                <a:srgbClr val="FF0000"/>
              </a:solidFill>
            </a:endParaRPr>
          </a:p>
        </p:txBody>
      </p:sp>
      <p:sp>
        <p:nvSpPr>
          <p:cNvPr id="27" name="Content Placeholder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 txBox="1">
            <a:spLocks/>
          </p:cNvSpPr>
          <p:nvPr/>
        </p:nvSpPr>
        <p:spPr>
          <a:xfrm>
            <a:off x="9269359" y="2773706"/>
            <a:ext cx="2471236" cy="210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C-A</a:t>
            </a:r>
            <a:endParaRPr lang="en-ZA" dirty="0"/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 txBox="1">
            <a:spLocks/>
          </p:cNvSpPr>
          <p:nvPr/>
        </p:nvSpPr>
        <p:spPr>
          <a:xfrm>
            <a:off x="221737" y="2332181"/>
            <a:ext cx="2471236" cy="210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Opsi</a:t>
            </a:r>
            <a:r>
              <a:rPr lang="en-US" dirty="0"/>
              <a:t> 1</a:t>
            </a:r>
            <a:endParaRPr lang="en-ZA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2973" y="3335099"/>
            <a:ext cx="5514274" cy="676181"/>
          </a:xfrm>
        </p:spPr>
        <p:txBody>
          <a:bodyPr/>
          <a:lstStyle/>
          <a:p>
            <a:r>
              <a:rPr lang="en-ZA" sz="4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-A-</a:t>
            </a:r>
            <a:r>
              <a:rPr lang="en-ZA" sz="4400" dirty="0">
                <a:solidFill>
                  <a:srgbClr val="FF0000"/>
                </a:solidFill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-A + 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endParaRPr lang="en-ZA" sz="4400" dirty="0">
              <a:solidFill>
                <a:srgbClr val="FF0000"/>
              </a:solidFill>
            </a:endParaRPr>
          </a:p>
        </p:txBody>
      </p:sp>
      <p:sp>
        <p:nvSpPr>
          <p:cNvPr id="30" name="Content Placeholder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 txBox="1">
            <a:spLocks/>
          </p:cNvSpPr>
          <p:nvPr/>
        </p:nvSpPr>
        <p:spPr>
          <a:xfrm>
            <a:off x="9269359" y="3568126"/>
            <a:ext cx="2471236" cy="210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A-B</a:t>
            </a:r>
            <a:endParaRPr lang="en-ZA" dirty="0"/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4378" y="4729248"/>
            <a:ext cx="5514274" cy="676181"/>
          </a:xfrm>
        </p:spPr>
        <p:txBody>
          <a:bodyPr/>
          <a:lstStyle/>
          <a:p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A-</a:t>
            </a:r>
            <a:r>
              <a:rPr lang="en-ZA" sz="4400" dirty="0">
                <a:solidFill>
                  <a:srgbClr val="FF0000"/>
                </a:solidFill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A + 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+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endParaRPr lang="en-ZA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Content Placeholder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 txBox="1">
            <a:spLocks/>
          </p:cNvSpPr>
          <p:nvPr/>
        </p:nvSpPr>
        <p:spPr>
          <a:xfrm>
            <a:off x="9300764" y="4961879"/>
            <a:ext cx="2471236" cy="210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A-B</a:t>
            </a:r>
            <a:endParaRPr lang="en-ZA" dirty="0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4378" y="5523272"/>
            <a:ext cx="5514274" cy="676181"/>
          </a:xfrm>
        </p:spPr>
        <p:txBody>
          <a:bodyPr/>
          <a:lstStyle/>
          <a:p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+ </a:t>
            </a:r>
            <a:r>
              <a:rPr lang="en-ZA" sz="4400" dirty="0">
                <a:solidFill>
                  <a:srgbClr val="FF0000"/>
                </a:solidFill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-A + 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endParaRPr lang="en-ZA" sz="4400" dirty="0">
              <a:solidFill>
                <a:srgbClr val="FF0000"/>
              </a:solidFill>
            </a:endParaRPr>
          </a:p>
        </p:txBody>
      </p:sp>
      <p:sp>
        <p:nvSpPr>
          <p:cNvPr id="34" name="Content Placeholder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 txBox="1">
            <a:spLocks/>
          </p:cNvSpPr>
          <p:nvPr/>
        </p:nvSpPr>
        <p:spPr>
          <a:xfrm>
            <a:off x="9300764" y="5756299"/>
            <a:ext cx="2471236" cy="210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C-A</a:t>
            </a:r>
            <a:endParaRPr lang="en-ZA" dirty="0"/>
          </a:p>
        </p:txBody>
      </p:sp>
      <p:sp>
        <p:nvSpPr>
          <p:cNvPr id="35" name="Content Placeholder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 txBox="1">
            <a:spLocks/>
          </p:cNvSpPr>
          <p:nvPr/>
        </p:nvSpPr>
        <p:spPr>
          <a:xfrm>
            <a:off x="253142" y="4353950"/>
            <a:ext cx="2471236" cy="210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Opsi</a:t>
            </a:r>
            <a:r>
              <a:rPr lang="en-US" dirty="0"/>
              <a:t> 2</a:t>
            </a:r>
            <a:endParaRPr lang="en-ZA" dirty="0"/>
          </a:p>
        </p:txBody>
      </p:sp>
      <p:sp>
        <p:nvSpPr>
          <p:cNvPr id="18" name="Rectangle 17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/>
      <p:bldP spid="28" grpId="0"/>
      <p:bldP spid="29" grpId="0" build="p"/>
      <p:bldP spid="30" grpId="0"/>
      <p:bldP spid="31" grpId="0" build="p"/>
      <p:bldP spid="32" grpId="0"/>
      <p:bldP spid="33" grpId="0" build="p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1F8E-48FE-488B-A9FF-5984CD8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Keberadaan</a:t>
            </a:r>
            <a:r>
              <a:rPr lang="en-ZA" dirty="0"/>
              <a:t> </a:t>
            </a:r>
            <a:r>
              <a:rPr lang="en-ZA" dirty="0" err="1"/>
              <a:t>Katalis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B5E6-B409-4DC6-A6BD-4CDB7349C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07999"/>
            <a:ext cx="11340000" cy="900853"/>
          </a:xfrm>
        </p:spPr>
        <p:txBody>
          <a:bodyPr/>
          <a:lstStyle/>
          <a:p>
            <a:r>
              <a:rPr lang="en-ZA" dirty="0" err="1"/>
              <a:t>Mempercepat</a:t>
            </a:r>
            <a:r>
              <a:rPr lang="en-ZA" dirty="0"/>
              <a:t> </a:t>
            </a:r>
            <a:r>
              <a:rPr lang="en-ZA" dirty="0" err="1"/>
              <a:t>reaksi</a:t>
            </a:r>
            <a:r>
              <a:rPr lang="en-ZA" dirty="0"/>
              <a:t> </a:t>
            </a:r>
            <a:r>
              <a:rPr lang="en-ZA" dirty="0" err="1"/>
              <a:t>dengan</a:t>
            </a:r>
            <a:r>
              <a:rPr lang="en-ZA" dirty="0"/>
              <a:t> </a:t>
            </a:r>
            <a:r>
              <a:rPr lang="en-ZA" dirty="0" err="1"/>
              <a:t>mengurangi</a:t>
            </a:r>
            <a:r>
              <a:rPr lang="en-ZA" dirty="0"/>
              <a:t> energy </a:t>
            </a:r>
            <a:r>
              <a:rPr lang="en-ZA" dirty="0" err="1"/>
              <a:t>aktivasi</a:t>
            </a:r>
            <a:endParaRPr lang="en-ZA" dirty="0"/>
          </a:p>
          <a:p>
            <a:pPr marL="342900" indent="-342900">
              <a:buFont typeface="+mj-lt"/>
              <a:buAutoNum type="arabicPeriod"/>
            </a:pPr>
            <a:r>
              <a:rPr lang="en-ZA" dirty="0" err="1"/>
              <a:t>Memberikan</a:t>
            </a:r>
            <a:r>
              <a:rPr lang="en-ZA" dirty="0"/>
              <a:t> </a:t>
            </a:r>
            <a:r>
              <a:rPr lang="en-ZA" dirty="0" err="1"/>
              <a:t>tempat</a:t>
            </a:r>
            <a:r>
              <a:rPr lang="en-ZA" dirty="0"/>
              <a:t> </a:t>
            </a:r>
            <a:r>
              <a:rPr lang="en-ZA" dirty="0" err="1"/>
              <a:t>bereaksi</a:t>
            </a:r>
            <a:endParaRPr lang="en-ZA" dirty="0"/>
          </a:p>
          <a:p>
            <a:endParaRPr lang="en-Z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15521" y="2371541"/>
            <a:ext cx="5514274" cy="676181"/>
          </a:xfrm>
        </p:spPr>
        <p:txBody>
          <a:bodyPr/>
          <a:lstStyle/>
          <a:p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A-</a:t>
            </a:r>
            <a:r>
              <a:rPr lang="en-ZA" sz="4400" dirty="0">
                <a:solidFill>
                  <a:srgbClr val="FF0000"/>
                </a:solidFill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</a:rPr>
              <a:t>C 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-A + 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endParaRPr lang="en-ZA" sz="4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498C9-E1DA-42F3-BFAC-49037F6A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384" y="4255562"/>
            <a:ext cx="5514274" cy="676181"/>
          </a:xfrm>
        </p:spPr>
        <p:txBody>
          <a:bodyPr/>
          <a:lstStyle/>
          <a:p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A-</a:t>
            </a:r>
            <a:r>
              <a:rPr lang="en-ZA" sz="4400" dirty="0">
                <a:solidFill>
                  <a:srgbClr val="FF0000"/>
                </a:solidFill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A-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endParaRPr lang="en-ZA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Content Placeholder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 txBox="1">
            <a:spLocks/>
          </p:cNvSpPr>
          <p:nvPr/>
        </p:nvSpPr>
        <p:spPr>
          <a:xfrm>
            <a:off x="8882860" y="2562788"/>
            <a:ext cx="2471236" cy="210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diinginkan</a:t>
            </a:r>
            <a:endParaRPr lang="en-ZA" dirty="0"/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 txBox="1">
            <a:spLocks/>
          </p:cNvSpPr>
          <p:nvPr/>
        </p:nvSpPr>
        <p:spPr>
          <a:xfrm>
            <a:off x="1117284" y="3787989"/>
            <a:ext cx="2471236" cy="210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katalis</a:t>
            </a:r>
            <a:endParaRPr lang="en-ZA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384" y="5161010"/>
            <a:ext cx="5514274" cy="676181"/>
          </a:xfrm>
        </p:spPr>
        <p:txBody>
          <a:bodyPr/>
          <a:lstStyle/>
          <a:p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A-</a:t>
            </a:r>
            <a:r>
              <a:rPr lang="en-ZA" sz="4400" dirty="0">
                <a:solidFill>
                  <a:srgbClr val="FF0000"/>
                </a:solidFill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A + 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endParaRPr lang="en-ZA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7726" y="4092574"/>
            <a:ext cx="5514274" cy="676181"/>
          </a:xfrm>
        </p:spPr>
        <p:txBody>
          <a:bodyPr/>
          <a:lstStyle/>
          <a:p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A-</a:t>
            </a:r>
            <a:r>
              <a:rPr lang="en-ZA" sz="4400" dirty="0">
                <a:solidFill>
                  <a:srgbClr val="FF0000"/>
                </a:solidFill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A-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</a:t>
            </a:r>
            <a:r>
              <a:rPr lang="en-ZA" sz="4400" dirty="0">
                <a:solidFill>
                  <a:srgbClr val="FFC000"/>
                </a:solidFill>
                <a:sym typeface="Wingdings" panose="05000000000000000000" pitchFamily="2" charset="2"/>
              </a:rPr>
              <a:t>K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+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endParaRPr lang="en-ZA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 txBox="1">
            <a:spLocks/>
          </p:cNvSpPr>
          <p:nvPr/>
        </p:nvSpPr>
        <p:spPr>
          <a:xfrm>
            <a:off x="7316626" y="3787989"/>
            <a:ext cx="2471236" cy="210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katalis</a:t>
            </a:r>
            <a:r>
              <a:rPr lang="en-US" dirty="0"/>
              <a:t> (K)</a:t>
            </a:r>
            <a:endParaRPr lang="en-ZA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7726" y="4765981"/>
            <a:ext cx="5514274" cy="676181"/>
          </a:xfrm>
        </p:spPr>
        <p:txBody>
          <a:bodyPr/>
          <a:lstStyle/>
          <a:p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A-</a:t>
            </a:r>
            <a:r>
              <a:rPr lang="en-ZA" sz="4400" dirty="0">
                <a:solidFill>
                  <a:srgbClr val="FF0000"/>
                </a:solidFill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ZA" sz="4400" dirty="0">
                <a:solidFill>
                  <a:srgbClr val="FFC000"/>
                </a:solidFill>
              </a:rPr>
              <a:t>K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-A-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</a:t>
            </a:r>
            <a:r>
              <a:rPr lang="en-ZA" sz="4400" dirty="0">
                <a:solidFill>
                  <a:srgbClr val="FFC000"/>
                </a:solidFill>
                <a:sym typeface="Wingdings" panose="05000000000000000000" pitchFamily="2" charset="2"/>
              </a:rPr>
              <a:t>K</a:t>
            </a:r>
            <a:endParaRPr lang="en-ZA" sz="4400" dirty="0">
              <a:solidFill>
                <a:srgbClr val="FFC000"/>
              </a:solidFill>
            </a:endParaRP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7726" y="5499100"/>
            <a:ext cx="5514274" cy="676181"/>
          </a:xfrm>
        </p:spPr>
        <p:txBody>
          <a:bodyPr/>
          <a:lstStyle/>
          <a:p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n-ZA" sz="4400" dirty="0">
                <a:sym typeface="Wingdings" panose="05000000000000000000" pitchFamily="2" charset="2"/>
              </a:rPr>
              <a:t>-A-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ZA" sz="4400" dirty="0">
                <a:sym typeface="Wingdings" panose="05000000000000000000" pitchFamily="2" charset="2"/>
              </a:rPr>
              <a:t>-</a:t>
            </a:r>
            <a:r>
              <a:rPr lang="en-ZA" sz="4400" dirty="0">
                <a:solidFill>
                  <a:srgbClr val="FFC000"/>
                </a:solidFill>
                <a:sym typeface="Wingdings" panose="05000000000000000000" pitchFamily="2" charset="2"/>
              </a:rPr>
              <a:t>K</a:t>
            </a:r>
            <a:r>
              <a:rPr lang="en-ZA" sz="4400" dirty="0">
                <a:sym typeface="Wingdings" panose="05000000000000000000" pitchFamily="2" charset="2"/>
              </a:rPr>
              <a:t> 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-A + 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</a:t>
            </a:r>
            <a:r>
              <a:rPr lang="en-ZA" sz="4400" dirty="0">
                <a:solidFill>
                  <a:srgbClr val="FFC000"/>
                </a:solidFill>
                <a:sym typeface="Wingdings" panose="05000000000000000000" pitchFamily="2" charset="2"/>
              </a:rPr>
              <a:t>K</a:t>
            </a:r>
            <a:endParaRPr lang="en-ZA" sz="4400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6" grpId="0" build="p"/>
      <p:bldP spid="27" grpId="0"/>
      <p:bldP spid="28" grpId="0"/>
      <p:bldP spid="29" grpId="0" build="p"/>
      <p:bldP spid="19" grpId="0" build="p"/>
      <p:bldP spid="20" grpId="0"/>
      <p:bldP spid="21" grpId="0" build="p"/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1F8E-48FE-488B-A9FF-5984CD8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Keberadaan</a:t>
            </a:r>
            <a:r>
              <a:rPr lang="en-ZA" dirty="0"/>
              <a:t> </a:t>
            </a:r>
            <a:r>
              <a:rPr lang="en-ZA" dirty="0" err="1"/>
              <a:t>Katalis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B5E6-B409-4DC6-A6BD-4CDB7349C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07999"/>
            <a:ext cx="11340000" cy="900853"/>
          </a:xfrm>
        </p:spPr>
        <p:txBody>
          <a:bodyPr/>
          <a:lstStyle/>
          <a:p>
            <a:r>
              <a:rPr lang="en-ZA" dirty="0" err="1"/>
              <a:t>Mempercepat</a:t>
            </a:r>
            <a:r>
              <a:rPr lang="en-ZA" dirty="0"/>
              <a:t> </a:t>
            </a:r>
            <a:r>
              <a:rPr lang="en-ZA" dirty="0" err="1"/>
              <a:t>reaksi</a:t>
            </a:r>
            <a:r>
              <a:rPr lang="en-ZA" dirty="0"/>
              <a:t> </a:t>
            </a:r>
            <a:r>
              <a:rPr lang="en-ZA" dirty="0" err="1"/>
              <a:t>dengan</a:t>
            </a:r>
            <a:r>
              <a:rPr lang="en-ZA" dirty="0"/>
              <a:t> </a:t>
            </a:r>
            <a:r>
              <a:rPr lang="en-ZA" dirty="0" err="1"/>
              <a:t>mengurangi</a:t>
            </a:r>
            <a:r>
              <a:rPr lang="en-ZA" dirty="0"/>
              <a:t> energy </a:t>
            </a:r>
            <a:r>
              <a:rPr lang="en-ZA" dirty="0" err="1"/>
              <a:t>aktivasi</a:t>
            </a:r>
            <a:endParaRPr lang="en-ZA" dirty="0"/>
          </a:p>
          <a:p>
            <a:r>
              <a:rPr lang="en-ZA" dirty="0"/>
              <a:t>2. </a:t>
            </a:r>
            <a:r>
              <a:rPr lang="en-ZA" dirty="0" err="1"/>
              <a:t>Memberikan</a:t>
            </a:r>
            <a:r>
              <a:rPr lang="en-ZA" dirty="0"/>
              <a:t> </a:t>
            </a:r>
            <a:r>
              <a:rPr lang="en-ZA" dirty="0" err="1"/>
              <a:t>jalur</a:t>
            </a:r>
            <a:r>
              <a:rPr lang="en-ZA" dirty="0"/>
              <a:t> </a:t>
            </a:r>
            <a:r>
              <a:rPr lang="en-ZA" dirty="0" err="1"/>
              <a:t>reaksi</a:t>
            </a:r>
            <a:r>
              <a:rPr lang="en-ZA" dirty="0"/>
              <a:t> </a:t>
            </a:r>
            <a:r>
              <a:rPr lang="en-ZA" dirty="0" err="1"/>
              <a:t>baru</a:t>
            </a:r>
            <a:endParaRPr lang="en-ZA" dirty="0"/>
          </a:p>
          <a:p>
            <a:endParaRPr lang="en-Z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15521" y="2371541"/>
            <a:ext cx="5514274" cy="676181"/>
          </a:xfrm>
        </p:spPr>
        <p:txBody>
          <a:bodyPr/>
          <a:lstStyle/>
          <a:p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A-</a:t>
            </a:r>
            <a:r>
              <a:rPr lang="en-ZA" sz="4400" dirty="0">
                <a:solidFill>
                  <a:srgbClr val="FF0000"/>
                </a:solidFill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-A + 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endParaRPr lang="en-ZA" sz="4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498C9-E1DA-42F3-BFAC-49037F6A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384" y="4255562"/>
            <a:ext cx="5514274" cy="676181"/>
          </a:xfrm>
        </p:spPr>
        <p:txBody>
          <a:bodyPr/>
          <a:lstStyle/>
          <a:p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A-</a:t>
            </a:r>
            <a:r>
              <a:rPr lang="en-ZA" sz="4400" dirty="0">
                <a:solidFill>
                  <a:srgbClr val="FF0000"/>
                </a:solidFill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A-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endParaRPr lang="en-ZA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Content Placeholder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 txBox="1">
            <a:spLocks/>
          </p:cNvSpPr>
          <p:nvPr/>
        </p:nvSpPr>
        <p:spPr>
          <a:xfrm>
            <a:off x="8882860" y="2562788"/>
            <a:ext cx="2471236" cy="210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diinginkan</a:t>
            </a:r>
            <a:endParaRPr lang="en-ZA" dirty="0"/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 txBox="1">
            <a:spLocks/>
          </p:cNvSpPr>
          <p:nvPr/>
        </p:nvSpPr>
        <p:spPr>
          <a:xfrm>
            <a:off x="1117284" y="3787989"/>
            <a:ext cx="2471236" cy="210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katalis</a:t>
            </a:r>
            <a:endParaRPr lang="en-ZA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384" y="5161010"/>
            <a:ext cx="5514274" cy="676181"/>
          </a:xfrm>
        </p:spPr>
        <p:txBody>
          <a:bodyPr/>
          <a:lstStyle/>
          <a:p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A-</a:t>
            </a:r>
            <a:r>
              <a:rPr lang="en-ZA" sz="4400" dirty="0">
                <a:solidFill>
                  <a:srgbClr val="FF0000"/>
                </a:solidFill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A + 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endParaRPr lang="en-ZA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7726" y="4092574"/>
            <a:ext cx="5514274" cy="676181"/>
          </a:xfrm>
        </p:spPr>
        <p:txBody>
          <a:bodyPr/>
          <a:lstStyle/>
          <a:p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A-</a:t>
            </a:r>
            <a:r>
              <a:rPr lang="en-ZA" sz="4400" dirty="0">
                <a:solidFill>
                  <a:srgbClr val="FF0000"/>
                </a:solidFill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A-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+ </a:t>
            </a:r>
            <a:r>
              <a:rPr lang="en-ZA" sz="4400" dirty="0">
                <a:solidFill>
                  <a:srgbClr val="FFC000"/>
                </a:solidFill>
                <a:sym typeface="Wingdings" panose="05000000000000000000" pitchFamily="2" charset="2"/>
              </a:rPr>
              <a:t>K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endParaRPr lang="en-ZA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7E306DD9-7B8A-4C24-A2E4-926B6BF6C2E8}"/>
              </a:ext>
            </a:extLst>
          </p:cNvPr>
          <p:cNvSpPr txBox="1">
            <a:spLocks/>
          </p:cNvSpPr>
          <p:nvPr/>
        </p:nvSpPr>
        <p:spPr>
          <a:xfrm>
            <a:off x="7316626" y="3787989"/>
            <a:ext cx="2471236" cy="210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katalis</a:t>
            </a:r>
            <a:r>
              <a:rPr lang="en-US" dirty="0"/>
              <a:t> (K)</a:t>
            </a:r>
            <a:endParaRPr lang="en-ZA" dirty="0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14084BC5-2173-45D5-9E56-563C563D3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8631" y="4765981"/>
            <a:ext cx="5993369" cy="676181"/>
          </a:xfrm>
        </p:spPr>
        <p:txBody>
          <a:bodyPr/>
          <a:lstStyle/>
          <a:p>
            <a:r>
              <a:rPr lang="en-ZA" sz="4400" dirty="0">
                <a:sym typeface="Wingdings" panose="05000000000000000000" pitchFamily="2" charset="2"/>
              </a:rPr>
              <a:t>A-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ZA" sz="4400" dirty="0">
                <a:sym typeface="Wingdings" panose="05000000000000000000" pitchFamily="2" charset="2"/>
              </a:rPr>
              <a:t> + </a:t>
            </a:r>
            <a:r>
              <a:rPr lang="en-ZA" sz="4400" dirty="0">
                <a:solidFill>
                  <a:srgbClr val="FFC000"/>
                </a:solidFill>
                <a:sym typeface="Wingdings" panose="05000000000000000000" pitchFamily="2" charset="2"/>
              </a:rPr>
              <a:t>K</a:t>
            </a:r>
            <a:r>
              <a:rPr lang="en-ZA" sz="4400" dirty="0">
                <a:sym typeface="Wingdings" panose="05000000000000000000" pitchFamily="2" charset="2"/>
              </a:rPr>
              <a:t>-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n-ZA" sz="4400" dirty="0">
                <a:sym typeface="Wingdings" panose="05000000000000000000" pitchFamily="2" charset="2"/>
              </a:rPr>
              <a:t>  </a:t>
            </a:r>
            <a:r>
              <a:rPr lang="en-ZA" sz="4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C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-A + </a:t>
            </a:r>
            <a:r>
              <a:rPr lang="en-ZA" sz="4400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ZA" sz="4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-</a:t>
            </a:r>
            <a:r>
              <a:rPr lang="en-ZA" sz="4400" dirty="0">
                <a:solidFill>
                  <a:srgbClr val="FFC000"/>
                </a:solidFill>
                <a:sym typeface="Wingdings" panose="05000000000000000000" pitchFamily="2" charset="2"/>
              </a:rPr>
              <a:t>K</a:t>
            </a:r>
            <a:endParaRPr lang="en-ZA" sz="4400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3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8B618502-6263-424A-824A-C269440BC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1239541"/>
            <a:ext cx="5472000" cy="237809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ZA" dirty="0" err="1"/>
              <a:t>Stoikiometri</a:t>
            </a:r>
            <a:endParaRPr lang="en-ZA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id="{3E48293B-B086-4048-863C-47E7C47880A1}"/>
              </a:ext>
            </a:extLst>
          </p:cNvPr>
          <p:cNvCxnSpPr>
            <a:cxnSpLocks/>
          </p:cNvCxnSpPr>
          <p:nvPr/>
        </p:nvCxnSpPr>
        <p:spPr bwMode="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ZA" dirty="0" err="1"/>
              <a:t>Perbandingan</a:t>
            </a:r>
            <a:r>
              <a:rPr lang="en-ZA" dirty="0"/>
              <a:t> </a:t>
            </a:r>
            <a:r>
              <a:rPr lang="en-ZA" dirty="0" err="1"/>
              <a:t>kuantitatif</a:t>
            </a:r>
            <a:r>
              <a:rPr lang="en-ZA" dirty="0"/>
              <a:t> </a:t>
            </a:r>
            <a:r>
              <a:rPr lang="en-ZA" dirty="0" err="1"/>
              <a:t>antara</a:t>
            </a:r>
            <a:r>
              <a:rPr lang="en-ZA" dirty="0"/>
              <a:t> </a:t>
            </a:r>
            <a:r>
              <a:rPr lang="en-ZA" dirty="0" err="1"/>
              <a:t>reaktan</a:t>
            </a:r>
            <a:r>
              <a:rPr lang="en-ZA" dirty="0"/>
              <a:t> </a:t>
            </a:r>
            <a:r>
              <a:rPr lang="en-ZA" dirty="0" err="1"/>
              <a:t>dengan</a:t>
            </a:r>
            <a:r>
              <a:rPr lang="en-ZA" dirty="0"/>
              <a:t> </a:t>
            </a:r>
            <a:r>
              <a:rPr lang="en-ZA" dirty="0" err="1"/>
              <a:t>produk</a:t>
            </a:r>
            <a:r>
              <a:rPr lang="en-ZA" dirty="0"/>
              <a:t> </a:t>
            </a:r>
            <a:r>
              <a:rPr lang="en-ZA" dirty="0" err="1"/>
              <a:t>dalam</a:t>
            </a:r>
            <a:r>
              <a:rPr lang="en-ZA" dirty="0"/>
              <a:t> </a:t>
            </a:r>
            <a:r>
              <a:rPr lang="en-ZA" dirty="0" err="1"/>
              <a:t>suatu</a:t>
            </a:r>
            <a:r>
              <a:rPr lang="en-ZA" dirty="0"/>
              <a:t> </a:t>
            </a:r>
            <a:r>
              <a:rPr lang="en-ZA" dirty="0" err="1"/>
              <a:t>reaksi</a:t>
            </a:r>
            <a:r>
              <a:rPr lang="en-ZA" dirty="0"/>
              <a:t> </a:t>
            </a:r>
            <a:r>
              <a:rPr lang="en-ZA" dirty="0" err="1"/>
              <a:t>kimia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30" y="478766"/>
            <a:ext cx="4718583" cy="6147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070" y="1583757"/>
            <a:ext cx="6099930" cy="989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410227" y="2573517"/>
                <a:ext cx="5188486" cy="11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mol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r>
                        <a:rPr lang="en-US" sz="2000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b="0" baseline="-250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≅2 </m:t>
                      </m:r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mol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r>
                        <a:rPr lang="en-US" sz="2000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baseline="-250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mol</m:t>
                      </m:r>
                      <m: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aseline="-25000" dirty="0">
                  <a:ea typeface="Cambria Math" panose="02040503050406030204" pitchFamily="18" charset="0"/>
                </a:endParaRPr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27" y="2573517"/>
                <a:ext cx="5188486" cy="11789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645178" y="3729632"/>
            <a:ext cx="5188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: 6 </a:t>
            </a:r>
            <a:r>
              <a:rPr lang="en-US" dirty="0" err="1"/>
              <a:t>mol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bereaksi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NH</a:t>
            </a:r>
            <a:r>
              <a:rPr lang="en-US" baseline="-25000" dirty="0"/>
              <a:t>3</a:t>
            </a:r>
            <a:r>
              <a:rPr lang="en-US" dirty="0"/>
              <a:t>.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mol</a:t>
            </a:r>
            <a:r>
              <a:rPr lang="en-US" dirty="0"/>
              <a:t> NH3 yang </a:t>
            </a:r>
            <a:r>
              <a:rPr lang="en-US" dirty="0" err="1"/>
              <a:t>dihasilkan</a:t>
            </a:r>
            <a:r>
              <a:rPr lang="en-US" dirty="0"/>
              <a:t>?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5178" y="4885356"/>
            <a:ext cx="5126822" cy="9681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Stoikiometri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008000"/>
            <a:ext cx="11340000" cy="957434"/>
          </a:xfrm>
        </p:spPr>
        <p:txBody>
          <a:bodyPr/>
          <a:lstStyle/>
          <a:p>
            <a:r>
              <a:rPr lang="en-US" dirty="0"/>
              <a:t>16 gram 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bereaksi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NH</a:t>
            </a:r>
            <a:r>
              <a:rPr lang="en-US" baseline="-25000" dirty="0"/>
              <a:t>3</a:t>
            </a:r>
            <a:r>
              <a:rPr lang="en-US" dirty="0"/>
              <a:t>. </a:t>
            </a:r>
            <a:r>
              <a:rPr lang="en-US" dirty="0" err="1"/>
              <a:t>Berapa</a:t>
            </a:r>
            <a:r>
              <a:rPr lang="en-US" dirty="0"/>
              <a:t> gram NH</a:t>
            </a:r>
            <a:r>
              <a:rPr lang="en-US" baseline="-25000" dirty="0"/>
              <a:t>3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dan N</a:t>
            </a:r>
            <a:r>
              <a:rPr lang="en-US" baseline="-25000" dirty="0"/>
              <a:t>2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?</a:t>
            </a:r>
          </a:p>
          <a:p>
            <a:r>
              <a:rPr lang="en-US" dirty="0" err="1"/>
              <a:t>Ar</a:t>
            </a:r>
            <a:r>
              <a:rPr lang="en-US" dirty="0"/>
              <a:t> H = 1 g/</a:t>
            </a:r>
            <a:r>
              <a:rPr lang="en-US" dirty="0" err="1"/>
              <a:t>mol</a:t>
            </a:r>
            <a:r>
              <a:rPr lang="en-US" dirty="0"/>
              <a:t>	N = 14 g/</a:t>
            </a:r>
            <a:r>
              <a:rPr lang="en-US" dirty="0" err="1"/>
              <a:t>mol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121" y="2401351"/>
            <a:ext cx="8600159" cy="44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2">
                <a:extLst>
                  <a:ext uri="{FF2B5EF4-FFF2-40B4-BE49-F238E27FC236}">
                    <a16:creationId xmlns:a16="http://schemas.microsoft.com/office/drawing/2014/main" id="{348A36BD-3D0C-42D5-A5D3-CE11F484185A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3402676" y="3598848"/>
                <a:ext cx="4813300" cy="1304131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noProof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4000" b="1" i="1" noProof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noProof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noProof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000" b="1" i="1" noProof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noProof="1" smtClean="0">
                              <a:latin typeface="Cambria Math" panose="02040503050406030204" pitchFamily="18" charset="0"/>
                            </a:rPr>
                            <m:t>𝑨𝒓</m:t>
                          </m:r>
                          <m:r>
                            <a:rPr lang="en-US" sz="4000" b="1" i="1" noProof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noProof="1" smtClean="0">
                              <a:latin typeface="Cambria Math" panose="02040503050406030204" pitchFamily="18" charset="0"/>
                            </a:rPr>
                            <m:t>𝒐𝒓</m:t>
                          </m:r>
                          <m:r>
                            <a:rPr lang="en-US" sz="4000" b="1" i="1" noProof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noProof="1" smtClean="0">
                              <a:latin typeface="Cambria Math" panose="02040503050406030204" pitchFamily="18" charset="0"/>
                            </a:rPr>
                            <m:t>𝑴𝒓</m:t>
                          </m:r>
                          <m:r>
                            <a:rPr lang="en-US" sz="4000" b="1" i="1" noProof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ZA" noProof="1"/>
              </a:p>
            </p:txBody>
          </p:sp>
        </mc:Choice>
        <mc:Fallback xmlns="">
          <p:sp>
            <p:nvSpPr>
              <p:cNvPr id="12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48A36BD-3D0C-42D5-A5D3-CE11F4841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3402676" y="3598848"/>
                <a:ext cx="4813300" cy="1304131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ch Pitch Deck_SB - v6.potx" id="{93EB355F-44AA-4C3B-B422-06FEF3368D10}" vid="{6D3ED4B3-79CD-40AE-9163-46339FA987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 pitch deck</Template>
  <TotalTime>0</TotalTime>
  <Words>628</Words>
  <Application>Microsoft Macintosh PowerPoint</Application>
  <PresentationFormat>Widescreen</PresentationFormat>
  <Paragraphs>105</Paragraphs>
  <Slides>11</Slides>
  <Notes>6</Notes>
  <HiddenSlides>4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Cambria Math</vt:lpstr>
      <vt:lpstr>Eras Demi ITC</vt:lpstr>
      <vt:lpstr>Tahoma</vt:lpstr>
      <vt:lpstr>Times New Roman</vt:lpstr>
      <vt:lpstr>Office Theme</vt:lpstr>
      <vt:lpstr>Kimia Dasar  REAKSI KIMIA</vt:lpstr>
      <vt:lpstr>Reaksi Kimia</vt:lpstr>
      <vt:lpstr>Persamaan Kimia</vt:lpstr>
      <vt:lpstr>Jenis-Jenis Reaksi Kimia</vt:lpstr>
      <vt:lpstr>Bagaimana Reaksi Kimia dapat Terjadi?</vt:lpstr>
      <vt:lpstr>Keberadaan Katalis</vt:lpstr>
      <vt:lpstr>Keberadaan Katalis</vt:lpstr>
      <vt:lpstr>Stoikiometri</vt:lpstr>
      <vt:lpstr>Stoikiometri</vt:lpstr>
      <vt:lpstr>Stoikiometri Gas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2018-08-15T06:26:25Z</dcterms:created>
  <dcterms:modified xsi:type="dcterms:W3CDTF">2022-12-13T06:55:55Z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2018-08-01T18:58:27.2090037Z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