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95"/>
  </p:notesMasterIdLst>
  <p:sldIdLst>
    <p:sldId id="256" r:id="rId3"/>
    <p:sldId id="265" r:id="rId4"/>
    <p:sldId id="270" r:id="rId5"/>
    <p:sldId id="284" r:id="rId6"/>
    <p:sldId id="257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314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312" r:id="rId35"/>
    <p:sldId id="313" r:id="rId36"/>
    <p:sldId id="282" r:id="rId37"/>
    <p:sldId id="315" r:id="rId38"/>
    <p:sldId id="316" r:id="rId39"/>
    <p:sldId id="317" r:id="rId40"/>
    <p:sldId id="318" r:id="rId41"/>
    <p:sldId id="319" r:id="rId42"/>
    <p:sldId id="320" r:id="rId43"/>
    <p:sldId id="321" r:id="rId44"/>
    <p:sldId id="322" r:id="rId45"/>
    <p:sldId id="323" r:id="rId46"/>
    <p:sldId id="324" r:id="rId47"/>
    <p:sldId id="325" r:id="rId48"/>
    <p:sldId id="326" r:id="rId49"/>
    <p:sldId id="327" r:id="rId50"/>
    <p:sldId id="328" r:id="rId51"/>
    <p:sldId id="329" r:id="rId52"/>
    <p:sldId id="330" r:id="rId53"/>
    <p:sldId id="331" r:id="rId54"/>
    <p:sldId id="332" r:id="rId55"/>
    <p:sldId id="333" r:id="rId56"/>
    <p:sldId id="334" r:id="rId57"/>
    <p:sldId id="335" r:id="rId58"/>
    <p:sldId id="336" r:id="rId59"/>
    <p:sldId id="337" r:id="rId60"/>
    <p:sldId id="338" r:id="rId61"/>
    <p:sldId id="339" r:id="rId62"/>
    <p:sldId id="340" r:id="rId63"/>
    <p:sldId id="342" r:id="rId64"/>
    <p:sldId id="343" r:id="rId65"/>
    <p:sldId id="344" r:id="rId66"/>
    <p:sldId id="345" r:id="rId67"/>
    <p:sldId id="346" r:id="rId68"/>
    <p:sldId id="347" r:id="rId69"/>
    <p:sldId id="348" r:id="rId70"/>
    <p:sldId id="349" r:id="rId71"/>
    <p:sldId id="350" r:id="rId72"/>
    <p:sldId id="351" r:id="rId73"/>
    <p:sldId id="352" r:id="rId74"/>
    <p:sldId id="353" r:id="rId75"/>
    <p:sldId id="354" r:id="rId76"/>
    <p:sldId id="355" r:id="rId77"/>
    <p:sldId id="356" r:id="rId78"/>
    <p:sldId id="357" r:id="rId79"/>
    <p:sldId id="358" r:id="rId80"/>
    <p:sldId id="359" r:id="rId81"/>
    <p:sldId id="360" r:id="rId82"/>
    <p:sldId id="361" r:id="rId83"/>
    <p:sldId id="362" r:id="rId84"/>
    <p:sldId id="363" r:id="rId85"/>
    <p:sldId id="364" r:id="rId86"/>
    <p:sldId id="365" r:id="rId87"/>
    <p:sldId id="366" r:id="rId88"/>
    <p:sldId id="367" r:id="rId89"/>
    <p:sldId id="368" r:id="rId90"/>
    <p:sldId id="369" r:id="rId91"/>
    <p:sldId id="370" r:id="rId92"/>
    <p:sldId id="371" r:id="rId93"/>
    <p:sldId id="372" r:id="rId94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9" d="100"/>
          <a:sy n="139" d="100"/>
        </p:scale>
        <p:origin x="72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notesMaster" Target="notesMasters/notesMaster1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FFBD7D-DEBB-495E-A2DF-A502E7C1BFFC}" type="doc">
      <dgm:prSet loTypeId="urn:microsoft.com/office/officeart/2005/8/layout/chevron2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4AC6F3F2-A441-4FB2-955F-52B48E670DD4}">
      <dgm:prSet phldrT="[Text]"/>
      <dgm:spPr/>
      <dgm:t>
        <a:bodyPr/>
        <a:lstStyle/>
        <a:p>
          <a:r>
            <a:rPr lang="id-ID" dirty="0" smtClean="0"/>
            <a:t>Tutup Buku</a:t>
          </a:r>
          <a:endParaRPr lang="id-ID" dirty="0"/>
        </a:p>
      </dgm:t>
    </dgm:pt>
    <dgm:pt modelId="{EBC099B7-78F9-4B47-B555-71D4E3D7BCA9}" type="parTrans" cxnId="{024211C0-4529-4455-BE5D-41963A122A5F}">
      <dgm:prSet/>
      <dgm:spPr/>
      <dgm:t>
        <a:bodyPr/>
        <a:lstStyle/>
        <a:p>
          <a:endParaRPr lang="id-ID"/>
        </a:p>
      </dgm:t>
    </dgm:pt>
    <dgm:pt modelId="{96BC2B3C-7396-46E8-8078-547DB6F935A0}" type="sibTrans" cxnId="{024211C0-4529-4455-BE5D-41963A122A5F}">
      <dgm:prSet/>
      <dgm:spPr/>
      <dgm:t>
        <a:bodyPr/>
        <a:lstStyle/>
        <a:p>
          <a:endParaRPr lang="id-ID"/>
        </a:p>
      </dgm:t>
    </dgm:pt>
    <dgm:pt modelId="{2C7D874A-B3F1-451A-902A-1ACA1EA8AB6C}">
      <dgm:prSet phldrT="[Text]"/>
      <dgm:spPr/>
      <dgm:t>
        <a:bodyPr/>
        <a:lstStyle/>
        <a:p>
          <a:r>
            <a:rPr lang="id-ID" dirty="0" smtClean="0"/>
            <a:t>Lakukan proses akhir Bulan (31 Desember 2020), rate USD Rp. 14,000</a:t>
          </a:r>
          <a:endParaRPr lang="id-ID" dirty="0"/>
        </a:p>
      </dgm:t>
    </dgm:pt>
    <dgm:pt modelId="{54FDB5A9-9BA9-4121-BB24-1EFC98C4FC20}" type="sibTrans" cxnId="{AF9850D6-A9AF-4D58-9D63-E5B26A286C2A}">
      <dgm:prSet/>
      <dgm:spPr/>
      <dgm:t>
        <a:bodyPr/>
        <a:lstStyle/>
        <a:p>
          <a:endParaRPr lang="id-ID"/>
        </a:p>
      </dgm:t>
    </dgm:pt>
    <dgm:pt modelId="{02AE8222-4E22-4B32-8580-4494FC737CE8}" type="parTrans" cxnId="{AF9850D6-A9AF-4D58-9D63-E5B26A286C2A}">
      <dgm:prSet/>
      <dgm:spPr/>
      <dgm:t>
        <a:bodyPr/>
        <a:lstStyle/>
        <a:p>
          <a:endParaRPr lang="id-ID"/>
        </a:p>
      </dgm:t>
    </dgm:pt>
    <dgm:pt modelId="{706097B4-E270-4784-B61F-BD47BDF32A16}">
      <dgm:prSet phldrT="[Text]"/>
      <dgm:spPr/>
      <dgm:t>
        <a:bodyPr/>
        <a:lstStyle/>
        <a:p>
          <a:r>
            <a:rPr lang="id-ID" smtClean="0"/>
            <a:t>Mencocokkan saldo awal dengan saldo akhir yang ada pada laporan manual</a:t>
          </a:r>
          <a:endParaRPr lang="id-ID" dirty="0"/>
        </a:p>
      </dgm:t>
    </dgm:pt>
    <dgm:pt modelId="{0E192032-E8E6-4707-A54C-82C2FAA0BB2F}" type="parTrans" cxnId="{FF903F18-DB8B-4BAD-81CE-A60FA891B502}">
      <dgm:prSet/>
      <dgm:spPr/>
      <dgm:t>
        <a:bodyPr/>
        <a:lstStyle/>
        <a:p>
          <a:endParaRPr lang="id-ID"/>
        </a:p>
      </dgm:t>
    </dgm:pt>
    <dgm:pt modelId="{36807C55-0BB5-4757-9DB9-02ADB07F0028}" type="sibTrans" cxnId="{FF903F18-DB8B-4BAD-81CE-A60FA891B502}">
      <dgm:prSet/>
      <dgm:spPr/>
      <dgm:t>
        <a:bodyPr/>
        <a:lstStyle/>
        <a:p>
          <a:endParaRPr lang="id-ID"/>
        </a:p>
      </dgm:t>
    </dgm:pt>
    <dgm:pt modelId="{9503EEEA-28EE-44D0-A87C-622C3428DE0C}">
      <dgm:prSet phldrT="[Text]"/>
      <dgm:spPr/>
      <dgm:t>
        <a:bodyPr/>
        <a:lstStyle/>
        <a:p>
          <a:r>
            <a:rPr lang="id-ID" dirty="0" smtClean="0"/>
            <a:t>Pengecekan</a:t>
          </a:r>
          <a:endParaRPr lang="id-ID" dirty="0"/>
        </a:p>
      </dgm:t>
    </dgm:pt>
    <dgm:pt modelId="{526E3C7E-9F9E-41A9-8D85-DFF9A90EE9A4}" type="parTrans" cxnId="{224D1D95-C4C2-4739-BBA3-73E3D5CE7434}">
      <dgm:prSet/>
      <dgm:spPr/>
      <dgm:t>
        <a:bodyPr/>
        <a:lstStyle/>
        <a:p>
          <a:endParaRPr lang="id-ID"/>
        </a:p>
      </dgm:t>
    </dgm:pt>
    <dgm:pt modelId="{EFF2B73C-2CF8-4A8E-B88C-80C2958D014E}" type="sibTrans" cxnId="{224D1D95-C4C2-4739-BBA3-73E3D5CE7434}">
      <dgm:prSet/>
      <dgm:spPr/>
      <dgm:t>
        <a:bodyPr/>
        <a:lstStyle/>
        <a:p>
          <a:endParaRPr lang="id-ID"/>
        </a:p>
      </dgm:t>
    </dgm:pt>
    <dgm:pt modelId="{F1272BE2-160F-46B7-B0C3-37268C19D86B}" type="pres">
      <dgm:prSet presAssocID="{3CFFBD7D-DEBB-495E-A2DF-A502E7C1BFF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0EDCDAF8-4F42-46D1-88D1-F54879A617A9}" type="pres">
      <dgm:prSet presAssocID="{4AC6F3F2-A441-4FB2-955F-52B48E670DD4}" presName="composite" presStyleCnt="0"/>
      <dgm:spPr/>
    </dgm:pt>
    <dgm:pt modelId="{7BE707A1-2687-4327-81DB-47C871D12424}" type="pres">
      <dgm:prSet presAssocID="{4AC6F3F2-A441-4FB2-955F-52B48E670DD4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C6B6F9D-CF8F-43DA-89FC-F1941D2A3685}" type="pres">
      <dgm:prSet presAssocID="{4AC6F3F2-A441-4FB2-955F-52B48E670DD4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EC68151-02F3-40AB-8578-9D32566EAAEA}" type="pres">
      <dgm:prSet presAssocID="{96BC2B3C-7396-46E8-8078-547DB6F935A0}" presName="sp" presStyleCnt="0"/>
      <dgm:spPr/>
    </dgm:pt>
    <dgm:pt modelId="{F62D2E84-BA68-4AE4-8870-5E68480F74BB}" type="pres">
      <dgm:prSet presAssocID="{9503EEEA-28EE-44D0-A87C-622C3428DE0C}" presName="composite" presStyleCnt="0"/>
      <dgm:spPr/>
    </dgm:pt>
    <dgm:pt modelId="{16F7C4E1-C54F-4746-9040-DF60ACDDFD57}" type="pres">
      <dgm:prSet presAssocID="{9503EEEA-28EE-44D0-A87C-622C3428DE0C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B1121A7-19D2-46F5-969B-340F2AC2486E}" type="pres">
      <dgm:prSet presAssocID="{9503EEEA-28EE-44D0-A87C-622C3428DE0C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6F332E48-71F2-4133-B8D3-B6E96E12E696}" type="presOf" srcId="{4AC6F3F2-A441-4FB2-955F-52B48E670DD4}" destId="{7BE707A1-2687-4327-81DB-47C871D12424}" srcOrd="0" destOrd="0" presId="urn:microsoft.com/office/officeart/2005/8/layout/chevron2"/>
    <dgm:cxn modelId="{25085237-EC21-487E-AA31-CABF04A33DE4}" type="presOf" srcId="{2C7D874A-B3F1-451A-902A-1ACA1EA8AB6C}" destId="{4C6B6F9D-CF8F-43DA-89FC-F1941D2A3685}" srcOrd="0" destOrd="0" presId="urn:microsoft.com/office/officeart/2005/8/layout/chevron2"/>
    <dgm:cxn modelId="{AF9850D6-A9AF-4D58-9D63-E5B26A286C2A}" srcId="{4AC6F3F2-A441-4FB2-955F-52B48E670DD4}" destId="{2C7D874A-B3F1-451A-902A-1ACA1EA8AB6C}" srcOrd="0" destOrd="0" parTransId="{02AE8222-4E22-4B32-8580-4494FC737CE8}" sibTransId="{54FDB5A9-9BA9-4121-BB24-1EFC98C4FC20}"/>
    <dgm:cxn modelId="{D9B0DC5A-DB44-4A27-B34F-5E6943584603}" type="presOf" srcId="{3CFFBD7D-DEBB-495E-A2DF-A502E7C1BFFC}" destId="{F1272BE2-160F-46B7-B0C3-37268C19D86B}" srcOrd="0" destOrd="0" presId="urn:microsoft.com/office/officeart/2005/8/layout/chevron2"/>
    <dgm:cxn modelId="{4169254C-E440-4F7C-82F5-FD0683C13AB3}" type="presOf" srcId="{9503EEEA-28EE-44D0-A87C-622C3428DE0C}" destId="{16F7C4E1-C54F-4746-9040-DF60ACDDFD57}" srcOrd="0" destOrd="0" presId="urn:microsoft.com/office/officeart/2005/8/layout/chevron2"/>
    <dgm:cxn modelId="{BCC4B291-DD83-4CE4-9AB6-2C9EDC86B8E8}" type="presOf" srcId="{706097B4-E270-4784-B61F-BD47BDF32A16}" destId="{FB1121A7-19D2-46F5-969B-340F2AC2486E}" srcOrd="0" destOrd="0" presId="urn:microsoft.com/office/officeart/2005/8/layout/chevron2"/>
    <dgm:cxn modelId="{FF903F18-DB8B-4BAD-81CE-A60FA891B502}" srcId="{9503EEEA-28EE-44D0-A87C-622C3428DE0C}" destId="{706097B4-E270-4784-B61F-BD47BDF32A16}" srcOrd="0" destOrd="0" parTransId="{0E192032-E8E6-4707-A54C-82C2FAA0BB2F}" sibTransId="{36807C55-0BB5-4757-9DB9-02ADB07F0028}"/>
    <dgm:cxn modelId="{224D1D95-C4C2-4739-BBA3-73E3D5CE7434}" srcId="{3CFFBD7D-DEBB-495E-A2DF-A502E7C1BFFC}" destId="{9503EEEA-28EE-44D0-A87C-622C3428DE0C}" srcOrd="1" destOrd="0" parTransId="{526E3C7E-9F9E-41A9-8D85-DFF9A90EE9A4}" sibTransId="{EFF2B73C-2CF8-4A8E-B88C-80C2958D014E}"/>
    <dgm:cxn modelId="{024211C0-4529-4455-BE5D-41963A122A5F}" srcId="{3CFFBD7D-DEBB-495E-A2DF-A502E7C1BFFC}" destId="{4AC6F3F2-A441-4FB2-955F-52B48E670DD4}" srcOrd="0" destOrd="0" parTransId="{EBC099B7-78F9-4B47-B555-71D4E3D7BCA9}" sibTransId="{96BC2B3C-7396-46E8-8078-547DB6F935A0}"/>
    <dgm:cxn modelId="{DAC524D6-24E5-460C-B530-7CEAA34F861C}" type="presParOf" srcId="{F1272BE2-160F-46B7-B0C3-37268C19D86B}" destId="{0EDCDAF8-4F42-46D1-88D1-F54879A617A9}" srcOrd="0" destOrd="0" presId="urn:microsoft.com/office/officeart/2005/8/layout/chevron2"/>
    <dgm:cxn modelId="{D08CE9E9-BB9F-4C0F-AB5C-8A851185A2C1}" type="presParOf" srcId="{0EDCDAF8-4F42-46D1-88D1-F54879A617A9}" destId="{7BE707A1-2687-4327-81DB-47C871D12424}" srcOrd="0" destOrd="0" presId="urn:microsoft.com/office/officeart/2005/8/layout/chevron2"/>
    <dgm:cxn modelId="{A67DF4F1-3C0D-481C-B23A-73560225F33C}" type="presParOf" srcId="{0EDCDAF8-4F42-46D1-88D1-F54879A617A9}" destId="{4C6B6F9D-CF8F-43DA-89FC-F1941D2A3685}" srcOrd="1" destOrd="0" presId="urn:microsoft.com/office/officeart/2005/8/layout/chevron2"/>
    <dgm:cxn modelId="{7C93A145-4EA3-4DCB-87B3-B7AFBC0B168E}" type="presParOf" srcId="{F1272BE2-160F-46B7-B0C3-37268C19D86B}" destId="{EEC68151-02F3-40AB-8578-9D32566EAAEA}" srcOrd="1" destOrd="0" presId="urn:microsoft.com/office/officeart/2005/8/layout/chevron2"/>
    <dgm:cxn modelId="{6632895D-0B50-4688-902E-255C7B288168}" type="presParOf" srcId="{F1272BE2-160F-46B7-B0C3-37268C19D86B}" destId="{F62D2E84-BA68-4AE4-8870-5E68480F74BB}" srcOrd="2" destOrd="0" presId="urn:microsoft.com/office/officeart/2005/8/layout/chevron2"/>
    <dgm:cxn modelId="{A5CB2A80-B116-4482-9413-96D7886D1118}" type="presParOf" srcId="{F62D2E84-BA68-4AE4-8870-5E68480F74BB}" destId="{16F7C4E1-C54F-4746-9040-DF60ACDDFD57}" srcOrd="0" destOrd="0" presId="urn:microsoft.com/office/officeart/2005/8/layout/chevron2"/>
    <dgm:cxn modelId="{CC16C1A7-C4D5-44FC-88F9-6627AF6A727A}" type="presParOf" srcId="{F62D2E84-BA68-4AE4-8870-5E68480F74BB}" destId="{FB1121A7-19D2-46F5-969B-340F2AC2486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1855AD-38A6-43CE-85F9-87445586D908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567E7167-B6D0-432C-A2B0-F7A84DA0D83B}">
      <dgm:prSet phldrT="[Text]"/>
      <dgm:spPr/>
      <dgm:t>
        <a:bodyPr/>
        <a:lstStyle/>
        <a:p>
          <a:r>
            <a:rPr lang="id-ID" b="1" dirty="0" smtClean="0"/>
            <a:t>Permintaan Pembelian</a:t>
          </a:r>
          <a:endParaRPr lang="id-ID" b="1" dirty="0"/>
        </a:p>
      </dgm:t>
    </dgm:pt>
    <dgm:pt modelId="{87C2947B-B925-42FE-AAC1-9A6048E49FC5}" type="parTrans" cxnId="{7FA952B9-59CB-4BDD-AD13-239906C2C4F7}">
      <dgm:prSet/>
      <dgm:spPr/>
      <dgm:t>
        <a:bodyPr/>
        <a:lstStyle/>
        <a:p>
          <a:endParaRPr lang="id-ID"/>
        </a:p>
      </dgm:t>
    </dgm:pt>
    <dgm:pt modelId="{B6E8DF43-D19D-4109-8220-4998551A42CD}" type="sibTrans" cxnId="{7FA952B9-59CB-4BDD-AD13-239906C2C4F7}">
      <dgm:prSet/>
      <dgm:spPr/>
      <dgm:t>
        <a:bodyPr/>
        <a:lstStyle/>
        <a:p>
          <a:endParaRPr lang="id-ID"/>
        </a:p>
      </dgm:t>
    </dgm:pt>
    <dgm:pt modelId="{7F814A11-11C3-4824-816C-A8A7C03BE4F7}">
      <dgm:prSet phldrT="[Text]"/>
      <dgm:spPr/>
      <dgm:t>
        <a:bodyPr/>
        <a:lstStyle/>
        <a:p>
          <a:r>
            <a:rPr lang="id-ID" b="1" dirty="0" smtClean="0"/>
            <a:t>Penerimaan Barang</a:t>
          </a:r>
          <a:endParaRPr lang="id-ID" b="1" dirty="0"/>
        </a:p>
      </dgm:t>
    </dgm:pt>
    <dgm:pt modelId="{B0941363-B800-40CB-8C5B-08240AEE5152}" type="parTrans" cxnId="{6EC44466-3989-4576-9994-BE213F4865CE}">
      <dgm:prSet/>
      <dgm:spPr/>
      <dgm:t>
        <a:bodyPr/>
        <a:lstStyle/>
        <a:p>
          <a:endParaRPr lang="id-ID"/>
        </a:p>
      </dgm:t>
    </dgm:pt>
    <dgm:pt modelId="{603BBFCD-4EFC-41C4-BA56-CD5A1DE37334}" type="sibTrans" cxnId="{6EC44466-3989-4576-9994-BE213F4865CE}">
      <dgm:prSet/>
      <dgm:spPr/>
      <dgm:t>
        <a:bodyPr/>
        <a:lstStyle/>
        <a:p>
          <a:endParaRPr lang="id-ID"/>
        </a:p>
      </dgm:t>
    </dgm:pt>
    <dgm:pt modelId="{23E930E7-D708-48AA-ADC1-4505AE69D2EA}">
      <dgm:prSet phldrT="[Text]"/>
      <dgm:spPr/>
      <dgm:t>
        <a:bodyPr/>
        <a:lstStyle/>
        <a:p>
          <a:r>
            <a:rPr lang="id-ID" b="1" dirty="0" smtClean="0"/>
            <a:t>Penerimaan Faktur Tagihan</a:t>
          </a:r>
          <a:endParaRPr lang="id-ID" b="1" dirty="0"/>
        </a:p>
      </dgm:t>
    </dgm:pt>
    <dgm:pt modelId="{17BBBFCC-761E-4619-B849-7F9DC37D0230}" type="parTrans" cxnId="{E66F5962-0529-4C92-91E8-F9F09EB6B2D2}">
      <dgm:prSet/>
      <dgm:spPr/>
      <dgm:t>
        <a:bodyPr/>
        <a:lstStyle/>
        <a:p>
          <a:endParaRPr lang="id-ID"/>
        </a:p>
      </dgm:t>
    </dgm:pt>
    <dgm:pt modelId="{DAAB34DE-602B-4C1D-B1C5-76ED691351BE}" type="sibTrans" cxnId="{E66F5962-0529-4C92-91E8-F9F09EB6B2D2}">
      <dgm:prSet/>
      <dgm:spPr/>
      <dgm:t>
        <a:bodyPr/>
        <a:lstStyle/>
        <a:p>
          <a:endParaRPr lang="id-ID"/>
        </a:p>
      </dgm:t>
    </dgm:pt>
    <dgm:pt modelId="{4DEED91E-F8C0-4D28-9712-F14107DF4718}">
      <dgm:prSet phldrT="[Text]"/>
      <dgm:spPr/>
      <dgm:t>
        <a:bodyPr/>
        <a:lstStyle/>
        <a:p>
          <a:r>
            <a:rPr lang="id-ID" b="1" dirty="0" smtClean="0"/>
            <a:t>Uang Muka Pembelian</a:t>
          </a:r>
          <a:endParaRPr lang="id-ID" b="1" dirty="0"/>
        </a:p>
      </dgm:t>
    </dgm:pt>
    <dgm:pt modelId="{1E712D45-CC93-45A2-A6B0-3B9A65C2E819}" type="parTrans" cxnId="{69A2165C-44F4-4027-BF70-682C6A7B0092}">
      <dgm:prSet/>
      <dgm:spPr/>
      <dgm:t>
        <a:bodyPr/>
        <a:lstStyle/>
        <a:p>
          <a:endParaRPr lang="id-ID"/>
        </a:p>
      </dgm:t>
    </dgm:pt>
    <dgm:pt modelId="{815301F1-BBD2-471E-A03D-BF3C67ABE4A9}" type="sibTrans" cxnId="{69A2165C-44F4-4027-BF70-682C6A7B0092}">
      <dgm:prSet/>
      <dgm:spPr/>
      <dgm:t>
        <a:bodyPr/>
        <a:lstStyle/>
        <a:p>
          <a:endParaRPr lang="id-ID"/>
        </a:p>
      </dgm:t>
    </dgm:pt>
    <dgm:pt modelId="{5DC67BF8-0565-4556-9A8D-DAA1D4442A96}">
      <dgm:prSet phldrT="[Text]"/>
      <dgm:spPr/>
      <dgm:t>
        <a:bodyPr/>
        <a:lstStyle/>
        <a:p>
          <a:r>
            <a:rPr lang="id-ID" b="1" dirty="0" smtClean="0"/>
            <a:t>Klaim Barang Ke Pemasok</a:t>
          </a:r>
          <a:endParaRPr lang="id-ID" b="1" dirty="0"/>
        </a:p>
      </dgm:t>
    </dgm:pt>
    <dgm:pt modelId="{F02736CC-88DB-4FD1-9A46-E1340316472B}" type="parTrans" cxnId="{C61275C7-4665-4DED-B0DC-14DC35B76ECF}">
      <dgm:prSet/>
      <dgm:spPr/>
      <dgm:t>
        <a:bodyPr/>
        <a:lstStyle/>
        <a:p>
          <a:endParaRPr lang="id-ID"/>
        </a:p>
      </dgm:t>
    </dgm:pt>
    <dgm:pt modelId="{576F91AD-45C9-4BC0-A130-D5E8D907C653}" type="sibTrans" cxnId="{C61275C7-4665-4DED-B0DC-14DC35B76ECF}">
      <dgm:prSet/>
      <dgm:spPr/>
      <dgm:t>
        <a:bodyPr/>
        <a:lstStyle/>
        <a:p>
          <a:endParaRPr lang="id-ID"/>
        </a:p>
      </dgm:t>
    </dgm:pt>
    <dgm:pt modelId="{39331440-3629-48AA-A443-BD224FC1A979}">
      <dgm:prSet phldrT="[Text]"/>
      <dgm:spPr/>
      <dgm:t>
        <a:bodyPr/>
        <a:lstStyle/>
        <a:p>
          <a:r>
            <a:rPr lang="id-ID" b="1" dirty="0" smtClean="0"/>
            <a:t>Persanan Pembelian (PO)</a:t>
          </a:r>
          <a:endParaRPr lang="id-ID" b="1" dirty="0"/>
        </a:p>
      </dgm:t>
    </dgm:pt>
    <dgm:pt modelId="{51E33F81-4629-495C-965F-2F7E9BFE6058}" type="parTrans" cxnId="{1DC431F5-8A0C-437A-B26E-9BF4C2F195B1}">
      <dgm:prSet/>
      <dgm:spPr/>
      <dgm:t>
        <a:bodyPr/>
        <a:lstStyle/>
        <a:p>
          <a:endParaRPr lang="id-ID"/>
        </a:p>
      </dgm:t>
    </dgm:pt>
    <dgm:pt modelId="{E538BFB5-4E62-4471-8ABE-F3A86A1CBE9D}" type="sibTrans" cxnId="{1DC431F5-8A0C-437A-B26E-9BF4C2F195B1}">
      <dgm:prSet/>
      <dgm:spPr/>
      <dgm:t>
        <a:bodyPr/>
        <a:lstStyle/>
        <a:p>
          <a:endParaRPr lang="id-ID"/>
        </a:p>
      </dgm:t>
    </dgm:pt>
    <dgm:pt modelId="{970DAD4F-1C89-4DC9-B337-A6962A3BDA17}">
      <dgm:prSet phldrT="[Text]"/>
      <dgm:spPr/>
      <dgm:t>
        <a:bodyPr/>
        <a:lstStyle/>
        <a:p>
          <a:r>
            <a:rPr lang="id-ID" b="1" dirty="0" smtClean="0"/>
            <a:t>Retur Pembelian</a:t>
          </a:r>
          <a:endParaRPr lang="id-ID" b="1" dirty="0"/>
        </a:p>
      </dgm:t>
    </dgm:pt>
    <dgm:pt modelId="{E17A2F3F-D978-46FF-9496-64089F964D09}" type="parTrans" cxnId="{5A377938-EE96-4F1A-96F4-20488B6269EC}">
      <dgm:prSet/>
      <dgm:spPr/>
      <dgm:t>
        <a:bodyPr/>
        <a:lstStyle/>
        <a:p>
          <a:endParaRPr lang="id-ID"/>
        </a:p>
      </dgm:t>
    </dgm:pt>
    <dgm:pt modelId="{A40FEB3E-A556-41FF-831B-06950EC2BD4A}" type="sibTrans" cxnId="{5A377938-EE96-4F1A-96F4-20488B6269EC}">
      <dgm:prSet/>
      <dgm:spPr/>
      <dgm:t>
        <a:bodyPr/>
        <a:lstStyle/>
        <a:p>
          <a:endParaRPr lang="id-ID"/>
        </a:p>
      </dgm:t>
    </dgm:pt>
    <dgm:pt modelId="{4D498878-9897-49BF-85A8-C05655805F47}">
      <dgm:prSet phldrT="[Text]"/>
      <dgm:spPr/>
      <dgm:t>
        <a:bodyPr/>
        <a:lstStyle/>
        <a:p>
          <a:r>
            <a:rPr lang="id-ID" b="1" dirty="0" smtClean="0"/>
            <a:t>Pembayaran Pembelian Dimuka</a:t>
          </a:r>
          <a:endParaRPr lang="id-ID" b="1" dirty="0"/>
        </a:p>
      </dgm:t>
    </dgm:pt>
    <dgm:pt modelId="{4236ED19-2D16-4424-B3A1-4FE0C06264CD}" type="parTrans" cxnId="{28603850-3004-44B5-84EA-ACF58900B8B8}">
      <dgm:prSet/>
      <dgm:spPr/>
      <dgm:t>
        <a:bodyPr/>
        <a:lstStyle/>
        <a:p>
          <a:endParaRPr lang="id-ID"/>
        </a:p>
      </dgm:t>
    </dgm:pt>
    <dgm:pt modelId="{038A4A62-1258-45C2-A732-223E72054C15}" type="sibTrans" cxnId="{28603850-3004-44B5-84EA-ACF58900B8B8}">
      <dgm:prSet/>
      <dgm:spPr/>
      <dgm:t>
        <a:bodyPr/>
        <a:lstStyle/>
        <a:p>
          <a:endParaRPr lang="id-ID"/>
        </a:p>
      </dgm:t>
    </dgm:pt>
    <dgm:pt modelId="{ECB26322-8E89-447E-AA64-A08FE9AA9883}">
      <dgm:prSet phldrT="[Text]"/>
      <dgm:spPr/>
      <dgm:t>
        <a:bodyPr/>
        <a:lstStyle/>
        <a:p>
          <a:r>
            <a:rPr lang="id-ID" b="1" dirty="0" smtClean="0"/>
            <a:t>Pembelian Tunai</a:t>
          </a:r>
          <a:endParaRPr lang="id-ID" b="1" dirty="0"/>
        </a:p>
      </dgm:t>
    </dgm:pt>
    <dgm:pt modelId="{A8F1027D-9CF9-4F81-B33A-13351770D589}" type="parTrans" cxnId="{79D8AE1A-9B39-4528-A8ED-B3826A6E8070}">
      <dgm:prSet/>
      <dgm:spPr/>
      <dgm:t>
        <a:bodyPr/>
        <a:lstStyle/>
        <a:p>
          <a:endParaRPr lang="id-ID"/>
        </a:p>
      </dgm:t>
    </dgm:pt>
    <dgm:pt modelId="{D4DAC0EC-E5E2-4F78-9BC8-AC89B38AA527}" type="sibTrans" cxnId="{79D8AE1A-9B39-4528-A8ED-B3826A6E8070}">
      <dgm:prSet/>
      <dgm:spPr/>
      <dgm:t>
        <a:bodyPr/>
        <a:lstStyle/>
        <a:p>
          <a:endParaRPr lang="id-ID"/>
        </a:p>
      </dgm:t>
    </dgm:pt>
    <dgm:pt modelId="{EFF90B9B-6503-46D2-9EA5-382291796D4C}">
      <dgm:prSet phldrT="[Text]"/>
      <dgm:spPr/>
      <dgm:t>
        <a:bodyPr/>
        <a:lstStyle/>
        <a:p>
          <a:r>
            <a:rPr lang="id-ID" b="1" dirty="0" smtClean="0"/>
            <a:t>Pembelian Kredit</a:t>
          </a:r>
          <a:endParaRPr lang="id-ID" b="1" dirty="0"/>
        </a:p>
      </dgm:t>
    </dgm:pt>
    <dgm:pt modelId="{DACCD099-3677-454F-8E03-347CE405862B}" type="parTrans" cxnId="{1FF7B360-A6E3-428D-BE12-2D33B694934E}">
      <dgm:prSet/>
      <dgm:spPr/>
      <dgm:t>
        <a:bodyPr/>
        <a:lstStyle/>
        <a:p>
          <a:endParaRPr lang="id-ID"/>
        </a:p>
      </dgm:t>
    </dgm:pt>
    <dgm:pt modelId="{BE52787B-DCD8-4713-97B7-368A38A64AF4}" type="sibTrans" cxnId="{1FF7B360-A6E3-428D-BE12-2D33B694934E}">
      <dgm:prSet/>
      <dgm:spPr/>
      <dgm:t>
        <a:bodyPr/>
        <a:lstStyle/>
        <a:p>
          <a:endParaRPr lang="id-ID"/>
        </a:p>
      </dgm:t>
    </dgm:pt>
    <dgm:pt modelId="{70C1E226-D478-42B8-8077-8219786C6980}">
      <dgm:prSet phldrT="[Text]"/>
      <dgm:spPr/>
      <dgm:t>
        <a:bodyPr/>
        <a:lstStyle/>
        <a:p>
          <a:r>
            <a:rPr lang="id-ID" b="1" dirty="0" smtClean="0"/>
            <a:t>Pembayaran Utang</a:t>
          </a:r>
          <a:endParaRPr lang="id-ID" b="1" dirty="0"/>
        </a:p>
      </dgm:t>
    </dgm:pt>
    <dgm:pt modelId="{EA727D39-CFBF-4A88-B06D-F617CC2CB311}" type="parTrans" cxnId="{7CD133AA-936A-432A-9D53-3CCB079EA61E}">
      <dgm:prSet/>
      <dgm:spPr/>
      <dgm:t>
        <a:bodyPr/>
        <a:lstStyle/>
        <a:p>
          <a:endParaRPr lang="id-ID"/>
        </a:p>
      </dgm:t>
    </dgm:pt>
    <dgm:pt modelId="{231327A1-FD5B-4AAC-84E4-70EFB961B73B}" type="sibTrans" cxnId="{7CD133AA-936A-432A-9D53-3CCB079EA61E}">
      <dgm:prSet/>
      <dgm:spPr/>
      <dgm:t>
        <a:bodyPr/>
        <a:lstStyle/>
        <a:p>
          <a:endParaRPr lang="id-ID"/>
        </a:p>
      </dgm:t>
    </dgm:pt>
    <dgm:pt modelId="{193218BA-286C-4389-B832-0C0A966B0422}" type="pres">
      <dgm:prSet presAssocID="{801855AD-38A6-43CE-85F9-87445586D90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0F50BD99-666F-4C4E-9DF9-31756C866DFE}" type="pres">
      <dgm:prSet presAssocID="{ECB26322-8E89-447E-AA64-A08FE9AA9883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96684E9-EE04-41C1-A78D-F221548CF02B}" type="pres">
      <dgm:prSet presAssocID="{D4DAC0EC-E5E2-4F78-9BC8-AC89B38AA527}" presName="sibTrans" presStyleCnt="0"/>
      <dgm:spPr/>
    </dgm:pt>
    <dgm:pt modelId="{D17F450E-FF66-4AC5-87C8-D20B82EB0F4D}" type="pres">
      <dgm:prSet presAssocID="{EFF90B9B-6503-46D2-9EA5-382291796D4C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1C9B96F-70EB-4854-9A25-51D148C3ACD9}" type="pres">
      <dgm:prSet presAssocID="{BE52787B-DCD8-4713-97B7-368A38A64AF4}" presName="sibTrans" presStyleCnt="0"/>
      <dgm:spPr/>
    </dgm:pt>
    <dgm:pt modelId="{8B8B5FB1-8A4E-48B1-8AAE-AA9F8B776C52}" type="pres">
      <dgm:prSet presAssocID="{567E7167-B6D0-432C-A2B0-F7A84DA0D83B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69F8033-2605-47DF-B8DE-7BCDE8A3153C}" type="pres">
      <dgm:prSet presAssocID="{B6E8DF43-D19D-4109-8220-4998551A42CD}" presName="sibTrans" presStyleCnt="0"/>
      <dgm:spPr/>
    </dgm:pt>
    <dgm:pt modelId="{51B89DFB-461F-4786-9CFE-C9C74BCF60D6}" type="pres">
      <dgm:prSet presAssocID="{39331440-3629-48AA-A443-BD224FC1A979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E72A2F9-8A1C-4AC4-AD04-121D60E2C0B3}" type="pres">
      <dgm:prSet presAssocID="{E538BFB5-4E62-4471-8ABE-F3A86A1CBE9D}" presName="sibTrans" presStyleCnt="0"/>
      <dgm:spPr/>
    </dgm:pt>
    <dgm:pt modelId="{CD69B2A5-9EB8-44E1-B97A-0113A7209D0B}" type="pres">
      <dgm:prSet presAssocID="{7F814A11-11C3-4824-816C-A8A7C03BE4F7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6D9B0AB-B05E-4F00-ABF9-1E8B0699BDE6}" type="pres">
      <dgm:prSet presAssocID="{603BBFCD-4EFC-41C4-BA56-CD5A1DE37334}" presName="sibTrans" presStyleCnt="0"/>
      <dgm:spPr/>
    </dgm:pt>
    <dgm:pt modelId="{3D427D7F-0FD3-4143-A5F1-B163DB6358B0}" type="pres">
      <dgm:prSet presAssocID="{23E930E7-D708-48AA-ADC1-4505AE69D2EA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401371D-E811-44A1-9DEB-7DBD6C292FB6}" type="pres">
      <dgm:prSet presAssocID="{DAAB34DE-602B-4C1D-B1C5-76ED691351BE}" presName="sibTrans" presStyleCnt="0"/>
      <dgm:spPr/>
    </dgm:pt>
    <dgm:pt modelId="{EE3D01A5-CD85-4D6C-9B3B-0987823FC950}" type="pres">
      <dgm:prSet presAssocID="{70C1E226-D478-42B8-8077-8219786C6980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E861A24-FA3E-4A4B-AA3F-AA9AFF7FB1B3}" type="pres">
      <dgm:prSet presAssocID="{231327A1-FD5B-4AAC-84E4-70EFB961B73B}" presName="sibTrans" presStyleCnt="0"/>
      <dgm:spPr/>
    </dgm:pt>
    <dgm:pt modelId="{4D1A25C2-074B-4F39-A831-86D1ACD22405}" type="pres">
      <dgm:prSet presAssocID="{4DEED91E-F8C0-4D28-9712-F14107DF4718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848B210-7509-4015-AB0C-4CEFB7EF6D76}" type="pres">
      <dgm:prSet presAssocID="{815301F1-BBD2-471E-A03D-BF3C67ABE4A9}" presName="sibTrans" presStyleCnt="0"/>
      <dgm:spPr/>
    </dgm:pt>
    <dgm:pt modelId="{FDDA8E29-0722-4CC4-818D-5822FDBF6053}" type="pres">
      <dgm:prSet presAssocID="{970DAD4F-1C89-4DC9-B337-A6962A3BDA17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11E7DD5-4001-4735-BED4-893A6EA10980}" type="pres">
      <dgm:prSet presAssocID="{A40FEB3E-A556-41FF-831B-06950EC2BD4A}" presName="sibTrans" presStyleCnt="0"/>
      <dgm:spPr/>
    </dgm:pt>
    <dgm:pt modelId="{0A43137C-75BE-4F85-8529-5FBDC5257F0B}" type="pres">
      <dgm:prSet presAssocID="{5DC67BF8-0565-4556-9A8D-DAA1D4442A96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EE2E36E-3B88-4272-92A9-3B7C67F9E6AB}" type="pres">
      <dgm:prSet presAssocID="{576F91AD-45C9-4BC0-A130-D5E8D907C653}" presName="sibTrans" presStyleCnt="0"/>
      <dgm:spPr/>
    </dgm:pt>
    <dgm:pt modelId="{0BDA15EC-F88C-4C54-8FE3-636DD26EDBBD}" type="pres">
      <dgm:prSet presAssocID="{4D498878-9897-49BF-85A8-C05655805F47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28603850-3004-44B5-84EA-ACF58900B8B8}" srcId="{801855AD-38A6-43CE-85F9-87445586D908}" destId="{4D498878-9897-49BF-85A8-C05655805F47}" srcOrd="10" destOrd="0" parTransId="{4236ED19-2D16-4424-B3A1-4FE0C06264CD}" sibTransId="{038A4A62-1258-45C2-A732-223E72054C15}"/>
    <dgm:cxn modelId="{CE534C52-FFEC-44D9-B207-238FA2B5E1BB}" type="presOf" srcId="{70C1E226-D478-42B8-8077-8219786C6980}" destId="{EE3D01A5-CD85-4D6C-9B3B-0987823FC950}" srcOrd="0" destOrd="0" presId="urn:microsoft.com/office/officeart/2005/8/layout/default"/>
    <dgm:cxn modelId="{E66F5962-0529-4C92-91E8-F9F09EB6B2D2}" srcId="{801855AD-38A6-43CE-85F9-87445586D908}" destId="{23E930E7-D708-48AA-ADC1-4505AE69D2EA}" srcOrd="5" destOrd="0" parTransId="{17BBBFCC-761E-4619-B849-7F9DC37D0230}" sibTransId="{DAAB34DE-602B-4C1D-B1C5-76ED691351BE}"/>
    <dgm:cxn modelId="{69A2165C-44F4-4027-BF70-682C6A7B0092}" srcId="{801855AD-38A6-43CE-85F9-87445586D908}" destId="{4DEED91E-F8C0-4D28-9712-F14107DF4718}" srcOrd="7" destOrd="0" parTransId="{1E712D45-CC93-45A2-A6B0-3B9A65C2E819}" sibTransId="{815301F1-BBD2-471E-A03D-BF3C67ABE4A9}"/>
    <dgm:cxn modelId="{5A377938-EE96-4F1A-96F4-20488B6269EC}" srcId="{801855AD-38A6-43CE-85F9-87445586D908}" destId="{970DAD4F-1C89-4DC9-B337-A6962A3BDA17}" srcOrd="8" destOrd="0" parTransId="{E17A2F3F-D978-46FF-9496-64089F964D09}" sibTransId="{A40FEB3E-A556-41FF-831B-06950EC2BD4A}"/>
    <dgm:cxn modelId="{1C9EBC9A-C1C2-4F41-A93D-CACD467AD5D3}" type="presOf" srcId="{ECB26322-8E89-447E-AA64-A08FE9AA9883}" destId="{0F50BD99-666F-4C4E-9DF9-31756C866DFE}" srcOrd="0" destOrd="0" presId="urn:microsoft.com/office/officeart/2005/8/layout/default"/>
    <dgm:cxn modelId="{51582BF5-AF6E-42B1-9A45-D4E8C77417D0}" type="presOf" srcId="{4D498878-9897-49BF-85A8-C05655805F47}" destId="{0BDA15EC-F88C-4C54-8FE3-636DD26EDBBD}" srcOrd="0" destOrd="0" presId="urn:microsoft.com/office/officeart/2005/8/layout/default"/>
    <dgm:cxn modelId="{0CB6D301-1EFB-460A-BB91-669364E084F3}" type="presOf" srcId="{801855AD-38A6-43CE-85F9-87445586D908}" destId="{193218BA-286C-4389-B832-0C0A966B0422}" srcOrd="0" destOrd="0" presId="urn:microsoft.com/office/officeart/2005/8/layout/default"/>
    <dgm:cxn modelId="{9BAA5A1B-5395-4ED5-A7B6-29BC92A36D3F}" type="presOf" srcId="{39331440-3629-48AA-A443-BD224FC1A979}" destId="{51B89DFB-461F-4786-9CFE-C9C74BCF60D6}" srcOrd="0" destOrd="0" presId="urn:microsoft.com/office/officeart/2005/8/layout/default"/>
    <dgm:cxn modelId="{A221E825-9CC8-4018-8E04-994239B3FA55}" type="presOf" srcId="{7F814A11-11C3-4824-816C-A8A7C03BE4F7}" destId="{CD69B2A5-9EB8-44E1-B97A-0113A7209D0B}" srcOrd="0" destOrd="0" presId="urn:microsoft.com/office/officeart/2005/8/layout/default"/>
    <dgm:cxn modelId="{1DC431F5-8A0C-437A-B26E-9BF4C2F195B1}" srcId="{801855AD-38A6-43CE-85F9-87445586D908}" destId="{39331440-3629-48AA-A443-BD224FC1A979}" srcOrd="3" destOrd="0" parTransId="{51E33F81-4629-495C-965F-2F7E9BFE6058}" sibTransId="{E538BFB5-4E62-4471-8ABE-F3A86A1CBE9D}"/>
    <dgm:cxn modelId="{D99D2CE1-A5A6-4CAE-8E7A-F9A85F57B906}" type="presOf" srcId="{970DAD4F-1C89-4DC9-B337-A6962A3BDA17}" destId="{FDDA8E29-0722-4CC4-818D-5822FDBF6053}" srcOrd="0" destOrd="0" presId="urn:microsoft.com/office/officeart/2005/8/layout/default"/>
    <dgm:cxn modelId="{1FF7B360-A6E3-428D-BE12-2D33B694934E}" srcId="{801855AD-38A6-43CE-85F9-87445586D908}" destId="{EFF90B9B-6503-46D2-9EA5-382291796D4C}" srcOrd="1" destOrd="0" parTransId="{DACCD099-3677-454F-8E03-347CE405862B}" sibTransId="{BE52787B-DCD8-4713-97B7-368A38A64AF4}"/>
    <dgm:cxn modelId="{7CD133AA-936A-432A-9D53-3CCB079EA61E}" srcId="{801855AD-38A6-43CE-85F9-87445586D908}" destId="{70C1E226-D478-42B8-8077-8219786C6980}" srcOrd="6" destOrd="0" parTransId="{EA727D39-CFBF-4A88-B06D-F617CC2CB311}" sibTransId="{231327A1-FD5B-4AAC-84E4-70EFB961B73B}"/>
    <dgm:cxn modelId="{883037F1-6E93-4042-BFDF-367DCF6DF1F8}" type="presOf" srcId="{5DC67BF8-0565-4556-9A8D-DAA1D4442A96}" destId="{0A43137C-75BE-4F85-8529-5FBDC5257F0B}" srcOrd="0" destOrd="0" presId="urn:microsoft.com/office/officeart/2005/8/layout/default"/>
    <dgm:cxn modelId="{1DC43EAC-5A5B-4FF6-818B-267BD7B43917}" type="presOf" srcId="{567E7167-B6D0-432C-A2B0-F7A84DA0D83B}" destId="{8B8B5FB1-8A4E-48B1-8AAE-AA9F8B776C52}" srcOrd="0" destOrd="0" presId="urn:microsoft.com/office/officeart/2005/8/layout/default"/>
    <dgm:cxn modelId="{89F356E0-FF76-4017-AA82-892A6F43BAAD}" type="presOf" srcId="{EFF90B9B-6503-46D2-9EA5-382291796D4C}" destId="{D17F450E-FF66-4AC5-87C8-D20B82EB0F4D}" srcOrd="0" destOrd="0" presId="urn:microsoft.com/office/officeart/2005/8/layout/default"/>
    <dgm:cxn modelId="{BC7D3F35-2E09-4C4D-BBB4-C75C803BDCFD}" type="presOf" srcId="{4DEED91E-F8C0-4D28-9712-F14107DF4718}" destId="{4D1A25C2-074B-4F39-A831-86D1ACD22405}" srcOrd="0" destOrd="0" presId="urn:microsoft.com/office/officeart/2005/8/layout/default"/>
    <dgm:cxn modelId="{79D8AE1A-9B39-4528-A8ED-B3826A6E8070}" srcId="{801855AD-38A6-43CE-85F9-87445586D908}" destId="{ECB26322-8E89-447E-AA64-A08FE9AA9883}" srcOrd="0" destOrd="0" parTransId="{A8F1027D-9CF9-4F81-B33A-13351770D589}" sibTransId="{D4DAC0EC-E5E2-4F78-9BC8-AC89B38AA527}"/>
    <dgm:cxn modelId="{6EC44466-3989-4576-9994-BE213F4865CE}" srcId="{801855AD-38A6-43CE-85F9-87445586D908}" destId="{7F814A11-11C3-4824-816C-A8A7C03BE4F7}" srcOrd="4" destOrd="0" parTransId="{B0941363-B800-40CB-8C5B-08240AEE5152}" sibTransId="{603BBFCD-4EFC-41C4-BA56-CD5A1DE37334}"/>
    <dgm:cxn modelId="{7FA952B9-59CB-4BDD-AD13-239906C2C4F7}" srcId="{801855AD-38A6-43CE-85F9-87445586D908}" destId="{567E7167-B6D0-432C-A2B0-F7A84DA0D83B}" srcOrd="2" destOrd="0" parTransId="{87C2947B-B925-42FE-AAC1-9A6048E49FC5}" sibTransId="{B6E8DF43-D19D-4109-8220-4998551A42CD}"/>
    <dgm:cxn modelId="{C61275C7-4665-4DED-B0DC-14DC35B76ECF}" srcId="{801855AD-38A6-43CE-85F9-87445586D908}" destId="{5DC67BF8-0565-4556-9A8D-DAA1D4442A96}" srcOrd="9" destOrd="0" parTransId="{F02736CC-88DB-4FD1-9A46-E1340316472B}" sibTransId="{576F91AD-45C9-4BC0-A130-D5E8D907C653}"/>
    <dgm:cxn modelId="{D4C3C45E-8EB7-4CFE-A81D-13010B92AF46}" type="presOf" srcId="{23E930E7-D708-48AA-ADC1-4505AE69D2EA}" destId="{3D427D7F-0FD3-4143-A5F1-B163DB6358B0}" srcOrd="0" destOrd="0" presId="urn:microsoft.com/office/officeart/2005/8/layout/default"/>
    <dgm:cxn modelId="{3A88EA16-EC06-4535-A392-DAE66A9019DC}" type="presParOf" srcId="{193218BA-286C-4389-B832-0C0A966B0422}" destId="{0F50BD99-666F-4C4E-9DF9-31756C866DFE}" srcOrd="0" destOrd="0" presId="urn:microsoft.com/office/officeart/2005/8/layout/default"/>
    <dgm:cxn modelId="{63F716A0-F64D-42C5-88ED-160DB7BDB552}" type="presParOf" srcId="{193218BA-286C-4389-B832-0C0A966B0422}" destId="{996684E9-EE04-41C1-A78D-F221548CF02B}" srcOrd="1" destOrd="0" presId="urn:microsoft.com/office/officeart/2005/8/layout/default"/>
    <dgm:cxn modelId="{73F46783-AF4A-4E95-9254-133793628A95}" type="presParOf" srcId="{193218BA-286C-4389-B832-0C0A966B0422}" destId="{D17F450E-FF66-4AC5-87C8-D20B82EB0F4D}" srcOrd="2" destOrd="0" presId="urn:microsoft.com/office/officeart/2005/8/layout/default"/>
    <dgm:cxn modelId="{3AA5B10D-7B1C-4B55-B746-3E45E66481F0}" type="presParOf" srcId="{193218BA-286C-4389-B832-0C0A966B0422}" destId="{21C9B96F-70EB-4854-9A25-51D148C3ACD9}" srcOrd="3" destOrd="0" presId="urn:microsoft.com/office/officeart/2005/8/layout/default"/>
    <dgm:cxn modelId="{3865A703-6B2C-48C4-A421-31E795C30712}" type="presParOf" srcId="{193218BA-286C-4389-B832-0C0A966B0422}" destId="{8B8B5FB1-8A4E-48B1-8AAE-AA9F8B776C52}" srcOrd="4" destOrd="0" presId="urn:microsoft.com/office/officeart/2005/8/layout/default"/>
    <dgm:cxn modelId="{ED95FB97-2D3B-41BC-AA2D-50F9E0CB3883}" type="presParOf" srcId="{193218BA-286C-4389-B832-0C0A966B0422}" destId="{969F8033-2605-47DF-B8DE-7BCDE8A3153C}" srcOrd="5" destOrd="0" presId="urn:microsoft.com/office/officeart/2005/8/layout/default"/>
    <dgm:cxn modelId="{AFAC344C-0CA8-4ED4-A0EB-45CE4A94489E}" type="presParOf" srcId="{193218BA-286C-4389-B832-0C0A966B0422}" destId="{51B89DFB-461F-4786-9CFE-C9C74BCF60D6}" srcOrd="6" destOrd="0" presId="urn:microsoft.com/office/officeart/2005/8/layout/default"/>
    <dgm:cxn modelId="{9CB11ED3-0AA7-4BAC-ACED-D330574597B6}" type="presParOf" srcId="{193218BA-286C-4389-B832-0C0A966B0422}" destId="{CE72A2F9-8A1C-4AC4-AD04-121D60E2C0B3}" srcOrd="7" destOrd="0" presId="urn:microsoft.com/office/officeart/2005/8/layout/default"/>
    <dgm:cxn modelId="{74D8663D-BA7E-4608-A873-45624EA0D49C}" type="presParOf" srcId="{193218BA-286C-4389-B832-0C0A966B0422}" destId="{CD69B2A5-9EB8-44E1-B97A-0113A7209D0B}" srcOrd="8" destOrd="0" presId="urn:microsoft.com/office/officeart/2005/8/layout/default"/>
    <dgm:cxn modelId="{301F5A45-A848-47A9-803D-B0A1C4DDF398}" type="presParOf" srcId="{193218BA-286C-4389-B832-0C0A966B0422}" destId="{46D9B0AB-B05E-4F00-ABF9-1E8B0699BDE6}" srcOrd="9" destOrd="0" presId="urn:microsoft.com/office/officeart/2005/8/layout/default"/>
    <dgm:cxn modelId="{3A21050F-B90F-4955-A31C-3D73B30A41FF}" type="presParOf" srcId="{193218BA-286C-4389-B832-0C0A966B0422}" destId="{3D427D7F-0FD3-4143-A5F1-B163DB6358B0}" srcOrd="10" destOrd="0" presId="urn:microsoft.com/office/officeart/2005/8/layout/default"/>
    <dgm:cxn modelId="{2317962A-A011-44BD-B8D5-340AC66987EE}" type="presParOf" srcId="{193218BA-286C-4389-B832-0C0A966B0422}" destId="{1401371D-E811-44A1-9DEB-7DBD6C292FB6}" srcOrd="11" destOrd="0" presId="urn:microsoft.com/office/officeart/2005/8/layout/default"/>
    <dgm:cxn modelId="{BF7BBBA4-184C-4ED6-A909-DD68CD43E9AC}" type="presParOf" srcId="{193218BA-286C-4389-B832-0C0A966B0422}" destId="{EE3D01A5-CD85-4D6C-9B3B-0987823FC950}" srcOrd="12" destOrd="0" presId="urn:microsoft.com/office/officeart/2005/8/layout/default"/>
    <dgm:cxn modelId="{105F7A97-3330-4E38-8436-C878AF8B8F61}" type="presParOf" srcId="{193218BA-286C-4389-B832-0C0A966B0422}" destId="{BE861A24-FA3E-4A4B-AA3F-AA9AFF7FB1B3}" srcOrd="13" destOrd="0" presId="urn:microsoft.com/office/officeart/2005/8/layout/default"/>
    <dgm:cxn modelId="{4C73F824-2707-4CE3-A9B1-794C729738F6}" type="presParOf" srcId="{193218BA-286C-4389-B832-0C0A966B0422}" destId="{4D1A25C2-074B-4F39-A831-86D1ACD22405}" srcOrd="14" destOrd="0" presId="urn:microsoft.com/office/officeart/2005/8/layout/default"/>
    <dgm:cxn modelId="{89065A06-2095-44D0-81A9-C4C6258137F6}" type="presParOf" srcId="{193218BA-286C-4389-B832-0C0A966B0422}" destId="{0848B210-7509-4015-AB0C-4CEFB7EF6D76}" srcOrd="15" destOrd="0" presId="urn:microsoft.com/office/officeart/2005/8/layout/default"/>
    <dgm:cxn modelId="{7045CB02-7CB2-4B17-A9FD-5949F7AB4938}" type="presParOf" srcId="{193218BA-286C-4389-B832-0C0A966B0422}" destId="{FDDA8E29-0722-4CC4-818D-5822FDBF6053}" srcOrd="16" destOrd="0" presId="urn:microsoft.com/office/officeart/2005/8/layout/default"/>
    <dgm:cxn modelId="{0762E150-C801-4618-9ECF-C5683E1DBFC3}" type="presParOf" srcId="{193218BA-286C-4389-B832-0C0A966B0422}" destId="{B11E7DD5-4001-4735-BED4-893A6EA10980}" srcOrd="17" destOrd="0" presId="urn:microsoft.com/office/officeart/2005/8/layout/default"/>
    <dgm:cxn modelId="{B78151D9-91B3-416E-A1F9-D96DAB430DE2}" type="presParOf" srcId="{193218BA-286C-4389-B832-0C0A966B0422}" destId="{0A43137C-75BE-4F85-8529-5FBDC5257F0B}" srcOrd="18" destOrd="0" presId="urn:microsoft.com/office/officeart/2005/8/layout/default"/>
    <dgm:cxn modelId="{435051E8-ACBE-42FC-915C-E2E18A48EC09}" type="presParOf" srcId="{193218BA-286C-4389-B832-0C0A966B0422}" destId="{2EE2E36E-3B88-4272-92A9-3B7C67F9E6AB}" srcOrd="19" destOrd="0" presId="urn:microsoft.com/office/officeart/2005/8/layout/default"/>
    <dgm:cxn modelId="{1483F030-F712-49DD-B232-0B4A235BA4D5}" type="presParOf" srcId="{193218BA-286C-4389-B832-0C0A966B0422}" destId="{0BDA15EC-F88C-4C54-8FE3-636DD26EDBBD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E707A1-2687-4327-81DB-47C871D12424}">
      <dsp:nvSpPr>
        <dsp:cNvPr id="0" name=""/>
        <dsp:cNvSpPr/>
      </dsp:nvSpPr>
      <dsp:spPr>
        <a:xfrm rot="5400000">
          <a:off x="-184605" y="184734"/>
          <a:ext cx="1230700" cy="86149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/>
            <a:t>Tutup Buku</a:t>
          </a:r>
          <a:endParaRPr lang="id-ID" sz="1200" kern="1200" dirty="0"/>
        </a:p>
      </dsp:txBody>
      <dsp:txXfrm rot="-5400000">
        <a:off x="0" y="430874"/>
        <a:ext cx="861490" cy="369210"/>
      </dsp:txXfrm>
    </dsp:sp>
    <dsp:sp modelId="{4C6B6F9D-CF8F-43DA-89FC-F1941D2A3685}">
      <dsp:nvSpPr>
        <dsp:cNvPr id="0" name=""/>
        <dsp:cNvSpPr/>
      </dsp:nvSpPr>
      <dsp:spPr>
        <a:xfrm rot="5400000">
          <a:off x="4135223" y="-3273604"/>
          <a:ext cx="799955" cy="73474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700" kern="1200" dirty="0" smtClean="0"/>
            <a:t>Lakukan proses akhir Bulan (31 Desember 2020), rate USD Rp. 14,000</a:t>
          </a:r>
          <a:endParaRPr lang="id-ID" sz="1700" kern="1200" dirty="0"/>
        </a:p>
      </dsp:txBody>
      <dsp:txXfrm rot="-5400000">
        <a:off x="861491" y="39179"/>
        <a:ext cx="7308370" cy="721853"/>
      </dsp:txXfrm>
    </dsp:sp>
    <dsp:sp modelId="{16F7C4E1-C54F-4746-9040-DF60ACDDFD57}">
      <dsp:nvSpPr>
        <dsp:cNvPr id="0" name=""/>
        <dsp:cNvSpPr/>
      </dsp:nvSpPr>
      <dsp:spPr>
        <a:xfrm rot="5400000">
          <a:off x="-184605" y="1156987"/>
          <a:ext cx="1230700" cy="861490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/>
            <a:t>Pengecekan</a:t>
          </a:r>
          <a:endParaRPr lang="id-ID" sz="1200" kern="1200" dirty="0"/>
        </a:p>
      </dsp:txBody>
      <dsp:txXfrm rot="-5400000">
        <a:off x="0" y="1403127"/>
        <a:ext cx="861490" cy="369210"/>
      </dsp:txXfrm>
    </dsp:sp>
    <dsp:sp modelId="{FB1121A7-19D2-46F5-969B-340F2AC2486E}">
      <dsp:nvSpPr>
        <dsp:cNvPr id="0" name=""/>
        <dsp:cNvSpPr/>
      </dsp:nvSpPr>
      <dsp:spPr>
        <a:xfrm rot="5400000">
          <a:off x="4135223" y="-2301350"/>
          <a:ext cx="799955" cy="73474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700" kern="1200" smtClean="0"/>
            <a:t>Mencocokkan saldo awal dengan saldo akhir yang ada pada laporan manual</a:t>
          </a:r>
          <a:endParaRPr lang="id-ID" sz="1700" kern="1200" dirty="0"/>
        </a:p>
      </dsp:txBody>
      <dsp:txXfrm rot="-5400000">
        <a:off x="861491" y="1011433"/>
        <a:ext cx="7308370" cy="7218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50BD99-666F-4C4E-9DF9-31756C866DFE}">
      <dsp:nvSpPr>
        <dsp:cNvPr id="0" name=""/>
        <dsp:cNvSpPr/>
      </dsp:nvSpPr>
      <dsp:spPr>
        <a:xfrm>
          <a:off x="248994" y="263"/>
          <a:ext cx="1943952" cy="116637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b="1" kern="1200" dirty="0" smtClean="0"/>
            <a:t>Pembelian Tunai</a:t>
          </a:r>
          <a:endParaRPr lang="id-ID" sz="1700" b="1" kern="1200" dirty="0"/>
        </a:p>
      </dsp:txBody>
      <dsp:txXfrm>
        <a:off x="248994" y="263"/>
        <a:ext cx="1943952" cy="1166371"/>
      </dsp:txXfrm>
    </dsp:sp>
    <dsp:sp modelId="{D17F450E-FF66-4AC5-87C8-D20B82EB0F4D}">
      <dsp:nvSpPr>
        <dsp:cNvPr id="0" name=""/>
        <dsp:cNvSpPr/>
      </dsp:nvSpPr>
      <dsp:spPr>
        <a:xfrm>
          <a:off x="2387342" y="263"/>
          <a:ext cx="1943952" cy="116637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b="1" kern="1200" dirty="0" smtClean="0"/>
            <a:t>Pembelian Kredit</a:t>
          </a:r>
          <a:endParaRPr lang="id-ID" sz="1700" b="1" kern="1200" dirty="0"/>
        </a:p>
      </dsp:txBody>
      <dsp:txXfrm>
        <a:off x="2387342" y="263"/>
        <a:ext cx="1943952" cy="1166371"/>
      </dsp:txXfrm>
    </dsp:sp>
    <dsp:sp modelId="{8B8B5FB1-8A4E-48B1-8AAE-AA9F8B776C52}">
      <dsp:nvSpPr>
        <dsp:cNvPr id="0" name=""/>
        <dsp:cNvSpPr/>
      </dsp:nvSpPr>
      <dsp:spPr>
        <a:xfrm>
          <a:off x="4525689" y="263"/>
          <a:ext cx="1943952" cy="116637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b="1" kern="1200" dirty="0" smtClean="0"/>
            <a:t>Permintaan Pembelian</a:t>
          </a:r>
          <a:endParaRPr lang="id-ID" sz="1700" b="1" kern="1200" dirty="0"/>
        </a:p>
      </dsp:txBody>
      <dsp:txXfrm>
        <a:off x="4525689" y="263"/>
        <a:ext cx="1943952" cy="1166371"/>
      </dsp:txXfrm>
    </dsp:sp>
    <dsp:sp modelId="{51B89DFB-461F-4786-9CFE-C9C74BCF60D6}">
      <dsp:nvSpPr>
        <dsp:cNvPr id="0" name=""/>
        <dsp:cNvSpPr/>
      </dsp:nvSpPr>
      <dsp:spPr>
        <a:xfrm>
          <a:off x="6664037" y="263"/>
          <a:ext cx="1943952" cy="116637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b="1" kern="1200" dirty="0" smtClean="0"/>
            <a:t>Persanan Pembelian (PO)</a:t>
          </a:r>
          <a:endParaRPr lang="id-ID" sz="1700" b="1" kern="1200" dirty="0"/>
        </a:p>
      </dsp:txBody>
      <dsp:txXfrm>
        <a:off x="6664037" y="263"/>
        <a:ext cx="1943952" cy="1166371"/>
      </dsp:txXfrm>
    </dsp:sp>
    <dsp:sp modelId="{CD69B2A5-9EB8-44E1-B97A-0113A7209D0B}">
      <dsp:nvSpPr>
        <dsp:cNvPr id="0" name=""/>
        <dsp:cNvSpPr/>
      </dsp:nvSpPr>
      <dsp:spPr>
        <a:xfrm>
          <a:off x="248994" y="1361029"/>
          <a:ext cx="1943952" cy="116637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b="1" kern="1200" dirty="0" smtClean="0"/>
            <a:t>Penerimaan Barang</a:t>
          </a:r>
          <a:endParaRPr lang="id-ID" sz="1700" b="1" kern="1200" dirty="0"/>
        </a:p>
      </dsp:txBody>
      <dsp:txXfrm>
        <a:off x="248994" y="1361029"/>
        <a:ext cx="1943952" cy="1166371"/>
      </dsp:txXfrm>
    </dsp:sp>
    <dsp:sp modelId="{3D427D7F-0FD3-4143-A5F1-B163DB6358B0}">
      <dsp:nvSpPr>
        <dsp:cNvPr id="0" name=""/>
        <dsp:cNvSpPr/>
      </dsp:nvSpPr>
      <dsp:spPr>
        <a:xfrm>
          <a:off x="2387342" y="1361029"/>
          <a:ext cx="1943952" cy="116637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b="1" kern="1200" dirty="0" smtClean="0"/>
            <a:t>Penerimaan Faktur Tagihan</a:t>
          </a:r>
          <a:endParaRPr lang="id-ID" sz="1700" b="1" kern="1200" dirty="0"/>
        </a:p>
      </dsp:txBody>
      <dsp:txXfrm>
        <a:off x="2387342" y="1361029"/>
        <a:ext cx="1943952" cy="1166371"/>
      </dsp:txXfrm>
    </dsp:sp>
    <dsp:sp modelId="{EE3D01A5-CD85-4D6C-9B3B-0987823FC950}">
      <dsp:nvSpPr>
        <dsp:cNvPr id="0" name=""/>
        <dsp:cNvSpPr/>
      </dsp:nvSpPr>
      <dsp:spPr>
        <a:xfrm>
          <a:off x="4525689" y="1361029"/>
          <a:ext cx="1943952" cy="116637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b="1" kern="1200" dirty="0" smtClean="0"/>
            <a:t>Pembayaran Utang</a:t>
          </a:r>
          <a:endParaRPr lang="id-ID" sz="1700" b="1" kern="1200" dirty="0"/>
        </a:p>
      </dsp:txBody>
      <dsp:txXfrm>
        <a:off x="4525689" y="1361029"/>
        <a:ext cx="1943952" cy="1166371"/>
      </dsp:txXfrm>
    </dsp:sp>
    <dsp:sp modelId="{4D1A25C2-074B-4F39-A831-86D1ACD22405}">
      <dsp:nvSpPr>
        <dsp:cNvPr id="0" name=""/>
        <dsp:cNvSpPr/>
      </dsp:nvSpPr>
      <dsp:spPr>
        <a:xfrm>
          <a:off x="6664037" y="1361029"/>
          <a:ext cx="1943952" cy="116637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b="1" kern="1200" dirty="0" smtClean="0"/>
            <a:t>Uang Muka Pembelian</a:t>
          </a:r>
          <a:endParaRPr lang="id-ID" sz="1700" b="1" kern="1200" dirty="0"/>
        </a:p>
      </dsp:txBody>
      <dsp:txXfrm>
        <a:off x="6664037" y="1361029"/>
        <a:ext cx="1943952" cy="1166371"/>
      </dsp:txXfrm>
    </dsp:sp>
    <dsp:sp modelId="{FDDA8E29-0722-4CC4-818D-5822FDBF6053}">
      <dsp:nvSpPr>
        <dsp:cNvPr id="0" name=""/>
        <dsp:cNvSpPr/>
      </dsp:nvSpPr>
      <dsp:spPr>
        <a:xfrm>
          <a:off x="1318168" y="2721796"/>
          <a:ext cx="1943952" cy="116637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b="1" kern="1200" dirty="0" smtClean="0"/>
            <a:t>Retur Pembelian</a:t>
          </a:r>
          <a:endParaRPr lang="id-ID" sz="1700" b="1" kern="1200" dirty="0"/>
        </a:p>
      </dsp:txBody>
      <dsp:txXfrm>
        <a:off x="1318168" y="2721796"/>
        <a:ext cx="1943952" cy="1166371"/>
      </dsp:txXfrm>
    </dsp:sp>
    <dsp:sp modelId="{0A43137C-75BE-4F85-8529-5FBDC5257F0B}">
      <dsp:nvSpPr>
        <dsp:cNvPr id="0" name=""/>
        <dsp:cNvSpPr/>
      </dsp:nvSpPr>
      <dsp:spPr>
        <a:xfrm>
          <a:off x="3456515" y="2721796"/>
          <a:ext cx="1943952" cy="116637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b="1" kern="1200" dirty="0" smtClean="0"/>
            <a:t>Klaim Barang Ke Pemasok</a:t>
          </a:r>
          <a:endParaRPr lang="id-ID" sz="1700" b="1" kern="1200" dirty="0"/>
        </a:p>
      </dsp:txBody>
      <dsp:txXfrm>
        <a:off x="3456515" y="2721796"/>
        <a:ext cx="1943952" cy="1166371"/>
      </dsp:txXfrm>
    </dsp:sp>
    <dsp:sp modelId="{0BDA15EC-F88C-4C54-8FE3-636DD26EDBBD}">
      <dsp:nvSpPr>
        <dsp:cNvPr id="0" name=""/>
        <dsp:cNvSpPr/>
      </dsp:nvSpPr>
      <dsp:spPr>
        <a:xfrm>
          <a:off x="5594863" y="2721796"/>
          <a:ext cx="1943952" cy="116637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b="1" kern="1200" dirty="0" smtClean="0"/>
            <a:t>Pembayaran Pembelian Dimuka</a:t>
          </a:r>
          <a:endParaRPr lang="id-ID" sz="1700" b="1" kern="1200" dirty="0"/>
        </a:p>
      </dsp:txBody>
      <dsp:txXfrm>
        <a:off x="5594863" y="2721796"/>
        <a:ext cx="1943952" cy="11663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DCE13-36FC-40BC-A03D-FAF7F8A0E0A8}" type="datetimeFigureOut">
              <a:rPr lang="id-ID" smtClean="0"/>
              <a:t>12/10/2021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6836AB-7A20-4AEF-A344-FC5E62A2963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4769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Buat akun beban dulu</a:t>
            </a:r>
          </a:p>
          <a:p>
            <a:r>
              <a:rPr lang="id-ID" dirty="0" smtClean="0"/>
              <a:t>Aset</a:t>
            </a:r>
            <a:r>
              <a:rPr lang="id-ID" baseline="0" dirty="0" smtClean="0"/>
              <a:t> tetap &gt; disposisi aset tetap &gt; klik dijual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836AB-7A20-4AEF-A344-FC5E62A29630}" type="slidenum">
              <a:rPr lang="id-ID" smtClean="0"/>
              <a:t>78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06395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Ubah</a:t>
            </a:r>
            <a:r>
              <a:rPr lang="id-ID" baseline="0" dirty="0" smtClean="0"/>
              <a:t> referensi &gt; persediaan &gt; penyesuaian persediaan &gt; input akun “tansaksi aktiva tetap”</a:t>
            </a:r>
          </a:p>
          <a:p>
            <a:r>
              <a:rPr lang="id-ID" baseline="0" dirty="0" smtClean="0"/>
              <a:t>Penyesuaian persediaan : input data. Di Informasi ganti dengan akun transaksi aktiva tetap (lihat harga pokok barang dari jurnal yang telah disimpan)</a:t>
            </a:r>
          </a:p>
          <a:p>
            <a:r>
              <a:rPr lang="id-ID" baseline="0" dirty="0" smtClean="0"/>
              <a:t>Aset tetap&gt; aset tetap: input informasi aset tetap</a:t>
            </a:r>
          </a:p>
          <a:p>
            <a:r>
              <a:rPr lang="id-ID" baseline="0" dirty="0" smtClean="0"/>
              <a:t>Pilih akun pengeluaran, masukan transaksi aktiva tetap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836AB-7A20-4AEF-A344-FC5E62A29630}" type="slidenum">
              <a:rPr lang="id-ID" smtClean="0"/>
              <a:t>79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83953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Kas bank: isikan bang</a:t>
            </a:r>
            <a:r>
              <a:rPr lang="id-ID" baseline="0" dirty="0" smtClean="0"/>
              <a:t> pengirim dan penerima, di penerima input informasi lengkap</a:t>
            </a:r>
          </a:p>
          <a:p>
            <a:r>
              <a:rPr lang="id-ID" baseline="0" dirty="0" smtClean="0"/>
              <a:t>Masuk biaya transfer isikan biaya transfer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836AB-7A20-4AEF-A344-FC5E62A29630}" type="slidenum">
              <a:rPr lang="id-ID" smtClean="0"/>
              <a:t>84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73702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Kas bank</a:t>
            </a:r>
            <a:r>
              <a:rPr lang="id-ID" baseline="0" dirty="0" smtClean="0"/>
              <a:t> &gt; penerimaan</a:t>
            </a:r>
          </a:p>
          <a:p>
            <a:r>
              <a:rPr lang="id-ID" baseline="0" dirty="0" smtClean="0"/>
              <a:t>Isikan keterangan di “ i ”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836AB-7A20-4AEF-A344-FC5E62A29630}" type="slidenum">
              <a:rPr lang="id-ID" smtClean="0"/>
              <a:t>85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21718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059582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736253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85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2080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239542"/>
            <a:ext cx="9144000" cy="3348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4098" name="Picture 2" descr="D:\KBM-정애\014-Fullppt\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6568" y="1419622"/>
            <a:ext cx="5760640" cy="292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070504" y="1806558"/>
            <a:ext cx="2701398" cy="19894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90156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  <p:sldLayoutId id="2147483676" r:id="rId5"/>
    <p:sldLayoutId id="2147483677" r:id="rId6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6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7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8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9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0072" y="0"/>
            <a:ext cx="3923928" cy="5143500"/>
          </a:xfrm>
          <a:prstGeom prst="rect">
            <a:avLst/>
          </a:prstGeom>
          <a:noFill/>
          <a:ln>
            <a:noFill/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26" name="Picture 2" descr="D:\File Agus\VIDEO\Accurate\accurate-online-lit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7" b="97089" l="3301" r="97767">
                        <a14:foregroundMark x1="16311" y1="21980" x2="59417" y2="35226"/>
                        <a14:foregroundMark x1="59126" y1="9898" x2="17573" y2="20815"/>
                        <a14:foregroundMark x1="28932" y1="39156" x2="42039" y2="56186"/>
                        <a14:foregroundMark x1="66893" y1="35080" x2="81942" y2="38719"/>
                        <a14:foregroundMark x1="64660" y1="34789" x2="67961" y2="35662"/>
                        <a14:foregroundMark x1="83301" y1="39447" x2="87961" y2="40611"/>
                        <a14:foregroundMark x1="87670" y1="40611" x2="89806" y2="69869"/>
                        <a14:foregroundMark x1="90291" y1="69869" x2="61165" y2="72635"/>
                        <a14:foregroundMark x1="33689" y1="73362" x2="34175" y2="74090"/>
                        <a14:foregroundMark x1="58544" y1="21106" x2="61262" y2="57496"/>
                      </a14:backgroundRemoval>
                    </a14:imgEffect>
                    <a14:imgEffect>
                      <a14:sharpenSoften amount="8000"/>
                    </a14:imgEffect>
                    <a14:imgEffect>
                      <a14:brightnessContrast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1105942"/>
            <a:ext cx="6144735" cy="409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5289038" y="477128"/>
            <a:ext cx="403549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1">
              <a:buClrTx/>
              <a:buFontTx/>
              <a:buNone/>
            </a:pPr>
            <a:r>
              <a:rPr lang="id-ID" altLang="ko-KR" sz="4800" b="1" kern="1200" dirty="0" smtClean="0">
                <a:solidFill>
                  <a:prstClr val="white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Praktika Akuntansi</a:t>
            </a:r>
            <a:endParaRPr lang="en-US" altLang="ko-KR" sz="4800" b="1" kern="1200" dirty="0" smtClean="0">
              <a:solidFill>
                <a:prstClr val="white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52120" y="370082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200" b="1" dirty="0" smtClean="0">
                <a:solidFill>
                  <a:schemeClr val="bg1"/>
                </a:solidFill>
                <a:latin typeface="Candara" pitchFamily="34" charset="0"/>
              </a:rPr>
              <a:t>agus.maulana@upnvj.ac.id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9" t="29023" r="21713" b="29374"/>
          <a:stretch/>
        </p:blipFill>
        <p:spPr bwMode="auto">
          <a:xfrm>
            <a:off x="5368470" y="3815192"/>
            <a:ext cx="283649" cy="208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D:\File Agus\VIDEO\Tutorial Mendeley\logo youtub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74" b="90000" l="0" r="100000">
                        <a14:foregroundMark x1="47609" y1="47826" x2="54022" y2="50543"/>
                        <a14:foregroundMark x1="40217" y1="35326" x2="49022" y2="530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369" y="4060862"/>
            <a:ext cx="306751" cy="30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652120" y="4031216"/>
            <a:ext cx="1898277" cy="3407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200" b="1" dirty="0" smtClean="0">
                <a:solidFill>
                  <a:schemeClr val="bg1"/>
                </a:solidFill>
                <a:latin typeface="Candara" pitchFamily="34" charset="0"/>
              </a:rPr>
              <a:t>Studi Akuntansi </a:t>
            </a:r>
            <a:r>
              <a:rPr lang="en-US" sz="1200" b="1" dirty="0" smtClean="0">
                <a:solidFill>
                  <a:schemeClr val="bg1"/>
                </a:solidFill>
                <a:latin typeface="Candara" pitchFamily="34" charset="0"/>
              </a:rPr>
              <a:t>Indonesia</a:t>
            </a:r>
            <a:endParaRPr lang="id-ID" sz="12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20072" y="4443958"/>
            <a:ext cx="4032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altLang="ko-KR" sz="1200" b="1" kern="1200" dirty="0" smtClean="0">
                <a:solidFill>
                  <a:schemeClr val="accent6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Program Studi Akuntansi</a:t>
            </a:r>
          </a:p>
          <a:p>
            <a:r>
              <a:rPr lang="id-ID" altLang="ko-KR" sz="1200" b="1" kern="1200" dirty="0" smtClean="0">
                <a:solidFill>
                  <a:schemeClr val="accent6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Universitas Pembangunan Nasional Veteran Jakarta</a:t>
            </a:r>
            <a:endParaRPr lang="id-ID" sz="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9512" y="195486"/>
            <a:ext cx="79928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>
                <a:solidFill>
                  <a:srgbClr val="FFC000"/>
                </a:solidFill>
              </a:rPr>
              <a:t>1. Daftar Akun </a:t>
            </a:r>
          </a:p>
          <a:p>
            <a:r>
              <a:rPr lang="id-ID" sz="2000" b="1" dirty="0" smtClean="0">
                <a:solidFill>
                  <a:srgbClr val="FFC000"/>
                </a:solidFill>
              </a:rPr>
              <a:t>   </a:t>
            </a:r>
            <a:r>
              <a:rPr lang="id-ID" sz="1600" dirty="0" smtClean="0">
                <a:solidFill>
                  <a:schemeClr val="bg1"/>
                </a:solidFill>
              </a:rPr>
              <a:t>(lihat file excel)</a:t>
            </a:r>
          </a:p>
          <a:p>
            <a:pPr lvl="0"/>
            <a:endParaRPr lang="id-ID" sz="1400" b="1" dirty="0" smtClean="0">
              <a:solidFill>
                <a:srgbClr val="FFC000"/>
              </a:solidFill>
            </a:endParaRPr>
          </a:p>
          <a:p>
            <a:pPr lvl="0"/>
            <a:r>
              <a:rPr lang="id-ID" b="1" dirty="0" smtClean="0">
                <a:solidFill>
                  <a:srgbClr val="FFC000"/>
                </a:solidFill>
              </a:rPr>
              <a:t>2. Daftar Pemasok </a:t>
            </a:r>
            <a:endParaRPr lang="id-ID" b="1" dirty="0">
              <a:solidFill>
                <a:srgbClr val="FFC000"/>
              </a:solidFill>
            </a:endParaRPr>
          </a:p>
          <a:p>
            <a:endParaRPr lang="id-ID" dirty="0" smtClean="0">
              <a:solidFill>
                <a:schemeClr val="bg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26733"/>
              </p:ext>
            </p:extLst>
          </p:nvPr>
        </p:nvGraphicFramePr>
        <p:xfrm>
          <a:off x="611560" y="1419622"/>
          <a:ext cx="7571428" cy="138445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4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888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200" dirty="0">
                          <a:effectLst/>
                        </a:rPr>
                        <a:t>NAMA</a:t>
                      </a:r>
                      <a:endParaRPr lang="id-ID" sz="1200" b="1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200" dirty="0">
                          <a:effectLst/>
                        </a:rPr>
                        <a:t>Mata </a:t>
                      </a:r>
                      <a:r>
                        <a:rPr lang="en-ID" sz="1200" dirty="0" err="1">
                          <a:effectLst/>
                        </a:rPr>
                        <a:t>Uang</a:t>
                      </a:r>
                      <a:r>
                        <a:rPr lang="en-ID" sz="1200" dirty="0">
                          <a:effectLst/>
                        </a:rPr>
                        <a:t> </a:t>
                      </a:r>
                      <a:r>
                        <a:rPr lang="en-ID" sz="1200" dirty="0" err="1">
                          <a:effectLst/>
                        </a:rPr>
                        <a:t>Saldo</a:t>
                      </a:r>
                      <a:endParaRPr lang="id-ID" sz="1200" b="1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200" dirty="0" err="1">
                          <a:effectLst/>
                        </a:rPr>
                        <a:t>Saldo</a:t>
                      </a:r>
                      <a:r>
                        <a:rPr lang="en-ID" sz="1200" dirty="0">
                          <a:effectLst/>
                        </a:rPr>
                        <a:t> </a:t>
                      </a:r>
                      <a:r>
                        <a:rPr lang="en-ID" sz="1200" dirty="0" err="1">
                          <a:effectLst/>
                        </a:rPr>
                        <a:t>Awal</a:t>
                      </a:r>
                      <a:endParaRPr lang="id-ID" sz="1200" b="1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200" dirty="0">
                          <a:effectLst/>
                        </a:rPr>
                        <a:t>No. </a:t>
                      </a:r>
                      <a:r>
                        <a:rPr lang="en-ID" sz="1200" dirty="0" err="1">
                          <a:effectLst/>
                        </a:rPr>
                        <a:t>Faktur</a:t>
                      </a:r>
                      <a:r>
                        <a:rPr lang="en-ID" sz="1200" dirty="0">
                          <a:effectLst/>
                        </a:rPr>
                        <a:t> </a:t>
                      </a:r>
                      <a:r>
                        <a:rPr lang="en-ID" sz="1200" dirty="0" err="1">
                          <a:effectLst/>
                        </a:rPr>
                        <a:t>Saldo</a:t>
                      </a:r>
                      <a:endParaRPr lang="id-ID" sz="1200" b="1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200" dirty="0" err="1">
                          <a:effectLst/>
                        </a:rPr>
                        <a:t>Saldo</a:t>
                      </a:r>
                      <a:r>
                        <a:rPr lang="en-ID" sz="1200" dirty="0">
                          <a:effectLst/>
                        </a:rPr>
                        <a:t> </a:t>
                      </a:r>
                      <a:r>
                        <a:rPr lang="en-ID" sz="1200" dirty="0" err="1">
                          <a:effectLst/>
                        </a:rPr>
                        <a:t>Awal</a:t>
                      </a:r>
                      <a:r>
                        <a:rPr lang="en-ID" sz="1200" dirty="0">
                          <a:effectLst/>
                        </a:rPr>
                        <a:t> per </a:t>
                      </a:r>
                      <a:r>
                        <a:rPr lang="en-ID" sz="1200" dirty="0" err="1">
                          <a:effectLst/>
                        </a:rPr>
                        <a:t>Tanggal</a:t>
                      </a:r>
                      <a:endParaRPr lang="id-ID" sz="1200" b="1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2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200" dirty="0" err="1">
                          <a:effectLst/>
                        </a:rPr>
                        <a:t>Pemasok</a:t>
                      </a:r>
                      <a:r>
                        <a:rPr lang="en-ID" sz="1200" dirty="0">
                          <a:effectLst/>
                        </a:rPr>
                        <a:t> </a:t>
                      </a:r>
                      <a:r>
                        <a:rPr lang="en-ID" sz="1200" dirty="0" err="1">
                          <a:effectLst/>
                        </a:rPr>
                        <a:t>Umum</a:t>
                      </a:r>
                      <a:endParaRPr lang="id-ID" sz="1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200" dirty="0">
                          <a:effectLst/>
                        </a:rPr>
                        <a:t>IDR</a:t>
                      </a:r>
                      <a:endParaRPr lang="id-ID" sz="1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id-ID" sz="1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id-ID" sz="1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id-ID" sz="1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2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200" dirty="0">
                          <a:effectLst/>
                        </a:rPr>
                        <a:t>PT </a:t>
                      </a:r>
                      <a:r>
                        <a:rPr lang="en-ID" sz="1200" dirty="0" err="1">
                          <a:effectLst/>
                        </a:rPr>
                        <a:t>Mataaratanga</a:t>
                      </a:r>
                      <a:endParaRPr lang="id-ID" sz="1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200" dirty="0">
                          <a:effectLst/>
                        </a:rPr>
                        <a:t>IDR</a:t>
                      </a:r>
                      <a:endParaRPr lang="id-ID" sz="1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200" dirty="0">
                          <a:effectLst/>
                        </a:rPr>
                        <a:t>    5.900.000 </a:t>
                      </a:r>
                      <a:endParaRPr lang="id-ID" sz="1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200" dirty="0">
                          <a:effectLst/>
                        </a:rPr>
                        <a:t>IJ-MAR-6473</a:t>
                      </a:r>
                      <a:endParaRPr lang="id-ID" sz="1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200">
                          <a:effectLst/>
                        </a:rPr>
                        <a:t>25/12/2020</a:t>
                      </a:r>
                      <a:endParaRPr lang="id-ID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2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200" dirty="0">
                          <a:effectLst/>
                        </a:rPr>
                        <a:t>PT </a:t>
                      </a:r>
                      <a:r>
                        <a:rPr lang="en-ID" sz="1200" dirty="0" err="1">
                          <a:effectLst/>
                        </a:rPr>
                        <a:t>Uhren</a:t>
                      </a:r>
                      <a:endParaRPr lang="id-ID" sz="1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200">
                          <a:effectLst/>
                        </a:rPr>
                        <a:t>IDR</a:t>
                      </a:r>
                      <a:endParaRPr lang="id-ID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200" dirty="0">
                          <a:effectLst/>
                        </a:rPr>
                        <a:t>    5.752.000 </a:t>
                      </a:r>
                      <a:endParaRPr lang="id-ID" sz="1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200" dirty="0">
                          <a:effectLst/>
                        </a:rPr>
                        <a:t>IN/0873</a:t>
                      </a:r>
                      <a:endParaRPr lang="id-ID" sz="1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200">
                          <a:effectLst/>
                        </a:rPr>
                        <a:t>28/11/2020</a:t>
                      </a:r>
                      <a:endParaRPr lang="id-ID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2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200">
                          <a:effectLst/>
                        </a:rPr>
                        <a:t>PT Montres</a:t>
                      </a:r>
                      <a:endParaRPr lang="id-ID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200">
                          <a:effectLst/>
                        </a:rPr>
                        <a:t>IDR</a:t>
                      </a:r>
                      <a:endParaRPr lang="id-ID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200">
                          <a:effectLst/>
                        </a:rPr>
                        <a:t>  10.656.000 </a:t>
                      </a:r>
                      <a:endParaRPr lang="id-ID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200" dirty="0">
                          <a:effectLst/>
                        </a:rPr>
                        <a:t>VN-4738/2</a:t>
                      </a:r>
                      <a:endParaRPr lang="id-ID" sz="1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200" dirty="0">
                          <a:effectLst/>
                        </a:rPr>
                        <a:t>30/12/2020</a:t>
                      </a:r>
                      <a:endParaRPr lang="id-ID" sz="1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2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200">
                          <a:effectLst/>
                        </a:rPr>
                        <a:t>PT Hodinky</a:t>
                      </a:r>
                      <a:endParaRPr lang="id-ID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200">
                          <a:effectLst/>
                        </a:rPr>
                        <a:t>USD</a:t>
                      </a:r>
                      <a:endParaRPr lang="id-ID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200" dirty="0">
                          <a:effectLst/>
                        </a:rPr>
                        <a:t>              225 </a:t>
                      </a:r>
                      <a:endParaRPr lang="id-ID" sz="1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200" dirty="0">
                          <a:effectLst/>
                        </a:rPr>
                        <a:t>INT/9384</a:t>
                      </a:r>
                      <a:endParaRPr lang="id-ID" sz="1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200" dirty="0">
                          <a:effectLst/>
                        </a:rPr>
                        <a:t>16/12/2020</a:t>
                      </a:r>
                      <a:endParaRPr lang="id-ID" sz="1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98910" y="2859782"/>
            <a:ext cx="2291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b="1" dirty="0" smtClean="0">
                <a:solidFill>
                  <a:srgbClr val="FFC000"/>
                </a:solidFill>
              </a:rPr>
              <a:t>3. </a:t>
            </a:r>
            <a:r>
              <a:rPr lang="id-ID" b="1" dirty="0">
                <a:solidFill>
                  <a:srgbClr val="FFC000"/>
                </a:solidFill>
              </a:rPr>
              <a:t>Daftar </a:t>
            </a:r>
            <a:r>
              <a:rPr lang="id-ID" b="1" dirty="0" smtClean="0">
                <a:solidFill>
                  <a:srgbClr val="FFC000"/>
                </a:solidFill>
              </a:rPr>
              <a:t>Customer</a:t>
            </a:r>
            <a:endParaRPr lang="id-ID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057840"/>
              </p:ext>
            </p:extLst>
          </p:nvPr>
        </p:nvGraphicFramePr>
        <p:xfrm>
          <a:off x="611560" y="3315816"/>
          <a:ext cx="7940311" cy="143559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064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4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43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84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888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20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200" dirty="0">
                          <a:effectLst/>
                        </a:rPr>
                        <a:t>NAMA</a:t>
                      </a:r>
                      <a:endParaRPr lang="id-ID" sz="1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200" dirty="0">
                          <a:effectLst/>
                        </a:rPr>
                        <a:t>Mata </a:t>
                      </a:r>
                      <a:r>
                        <a:rPr lang="en-ID" sz="1200" dirty="0" err="1">
                          <a:effectLst/>
                        </a:rPr>
                        <a:t>Uang</a:t>
                      </a:r>
                      <a:r>
                        <a:rPr lang="en-ID" sz="1200" dirty="0">
                          <a:effectLst/>
                        </a:rPr>
                        <a:t> </a:t>
                      </a:r>
                      <a:r>
                        <a:rPr lang="en-ID" sz="1200" dirty="0" err="1">
                          <a:effectLst/>
                        </a:rPr>
                        <a:t>Saldo</a:t>
                      </a:r>
                      <a:endParaRPr lang="id-ID" sz="1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200">
                          <a:effectLst/>
                        </a:rPr>
                        <a:t>Saldo Awal</a:t>
                      </a:r>
                      <a:endParaRPr lang="id-ID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200">
                          <a:effectLst/>
                        </a:rPr>
                        <a:t>No. Faktur Saldo</a:t>
                      </a:r>
                      <a:endParaRPr lang="id-ID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200" dirty="0" err="1">
                          <a:effectLst/>
                        </a:rPr>
                        <a:t>Saldo</a:t>
                      </a:r>
                      <a:r>
                        <a:rPr lang="en-ID" sz="1200" dirty="0">
                          <a:effectLst/>
                        </a:rPr>
                        <a:t> </a:t>
                      </a:r>
                      <a:r>
                        <a:rPr lang="en-ID" sz="1200" dirty="0" err="1">
                          <a:effectLst/>
                        </a:rPr>
                        <a:t>Awal</a:t>
                      </a:r>
                      <a:r>
                        <a:rPr lang="en-ID" sz="1200" dirty="0">
                          <a:effectLst/>
                        </a:rPr>
                        <a:t> per </a:t>
                      </a:r>
                      <a:r>
                        <a:rPr lang="en-ID" sz="1200" dirty="0" err="1">
                          <a:effectLst/>
                        </a:rPr>
                        <a:t>Tanggal</a:t>
                      </a:r>
                      <a:endParaRPr lang="id-ID" sz="1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0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200">
                          <a:effectLst/>
                        </a:rPr>
                        <a:t>Pelanggan Umum</a:t>
                      </a:r>
                      <a:endParaRPr lang="id-ID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200">
                          <a:effectLst/>
                        </a:rPr>
                        <a:t>IDR</a:t>
                      </a:r>
                      <a:endParaRPr lang="id-ID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id-ID" sz="1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id-ID" sz="1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id-ID" sz="1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0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200">
                          <a:effectLst/>
                        </a:rPr>
                        <a:t>PT Hora</a:t>
                      </a:r>
                      <a:endParaRPr lang="id-ID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200">
                          <a:effectLst/>
                        </a:rPr>
                        <a:t>IDR</a:t>
                      </a:r>
                      <a:endParaRPr lang="id-ID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200">
                          <a:effectLst/>
                        </a:rPr>
                        <a:t>   6.100.000 </a:t>
                      </a:r>
                      <a:endParaRPr lang="id-ID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200">
                          <a:effectLst/>
                        </a:rPr>
                        <a:t>6897</a:t>
                      </a:r>
                      <a:endParaRPr lang="id-ID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200">
                          <a:effectLst/>
                        </a:rPr>
                        <a:t>31/12/2020</a:t>
                      </a:r>
                      <a:endParaRPr lang="id-ID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0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200">
                          <a:effectLst/>
                        </a:rPr>
                        <a:t>PT Ordua</a:t>
                      </a:r>
                      <a:endParaRPr lang="id-ID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200">
                          <a:effectLst/>
                        </a:rPr>
                        <a:t>IDR</a:t>
                      </a:r>
                      <a:endParaRPr lang="id-ID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200">
                          <a:effectLst/>
                        </a:rPr>
                        <a:t>   8.752.000 </a:t>
                      </a:r>
                      <a:endParaRPr lang="id-ID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200">
                          <a:effectLst/>
                        </a:rPr>
                        <a:t>6484</a:t>
                      </a:r>
                      <a:endParaRPr lang="id-ID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200">
                          <a:effectLst/>
                        </a:rPr>
                        <a:t>15/11/2020</a:t>
                      </a:r>
                      <a:endParaRPr lang="id-ID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60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200">
                          <a:effectLst/>
                        </a:rPr>
                        <a:t>PT SAT</a:t>
                      </a:r>
                      <a:endParaRPr lang="id-ID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200">
                          <a:effectLst/>
                        </a:rPr>
                        <a:t>IDR</a:t>
                      </a:r>
                      <a:endParaRPr lang="id-ID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200">
                          <a:effectLst/>
                        </a:rPr>
                        <a:t>   9.656.000 </a:t>
                      </a:r>
                      <a:endParaRPr lang="id-ID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200">
                          <a:effectLst/>
                        </a:rPr>
                        <a:t>6147</a:t>
                      </a:r>
                      <a:endParaRPr lang="id-ID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200">
                          <a:effectLst/>
                        </a:rPr>
                        <a:t>28/12/2020</a:t>
                      </a:r>
                      <a:endParaRPr lang="id-ID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0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200">
                          <a:effectLst/>
                        </a:rPr>
                        <a:t>PT Hodina</a:t>
                      </a:r>
                      <a:endParaRPr lang="id-ID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200">
                          <a:effectLst/>
                        </a:rPr>
                        <a:t>USD</a:t>
                      </a:r>
                      <a:endParaRPr lang="id-ID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200">
                          <a:effectLst/>
                        </a:rPr>
                        <a:t>             150 </a:t>
                      </a:r>
                      <a:endParaRPr lang="id-ID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200">
                          <a:effectLst/>
                        </a:rPr>
                        <a:t>6987</a:t>
                      </a:r>
                      <a:endParaRPr lang="id-ID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200" dirty="0">
                          <a:effectLst/>
                        </a:rPr>
                        <a:t>10/12/2020</a:t>
                      </a:r>
                      <a:endParaRPr lang="id-ID" sz="1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266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9512" y="195486"/>
            <a:ext cx="79928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>
                <a:solidFill>
                  <a:srgbClr val="FFC000"/>
                </a:solidFill>
              </a:rPr>
              <a:t>3. Daftar Barang</a:t>
            </a:r>
          </a:p>
          <a:p>
            <a:r>
              <a:rPr lang="id-ID" sz="2000" b="1" dirty="0" smtClean="0">
                <a:solidFill>
                  <a:srgbClr val="FFC000"/>
                </a:solidFill>
              </a:rPr>
              <a:t>   </a:t>
            </a:r>
            <a:endParaRPr lang="id-ID" dirty="0" smtClean="0">
              <a:solidFill>
                <a:schemeClr val="bg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43438"/>
              </p:ext>
            </p:extLst>
          </p:nvPr>
        </p:nvGraphicFramePr>
        <p:xfrm>
          <a:off x="539553" y="699546"/>
          <a:ext cx="6324789" cy="417645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600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6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07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70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81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41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81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96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000" dirty="0">
                          <a:effectLst/>
                        </a:rPr>
                        <a:t>No</a:t>
                      </a:r>
                      <a:endParaRPr lang="id-ID" sz="10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854" marR="5785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Kode    </a:t>
                      </a:r>
                      <a:endParaRPr lang="id-ID" sz="1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854" marR="5785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000" dirty="0" err="1">
                          <a:effectLst/>
                        </a:rPr>
                        <a:t>Kategori</a:t>
                      </a:r>
                      <a:endParaRPr lang="id-ID" sz="10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854" marR="5785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Deskripsi              </a:t>
                      </a:r>
                      <a:endParaRPr lang="id-ID" sz="1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854" marR="5785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Harga Satuan</a:t>
                      </a:r>
                      <a:endParaRPr lang="id-ID" sz="1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854" marR="5785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Kuantitas</a:t>
                      </a:r>
                      <a:endParaRPr lang="id-ID" sz="1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854" marR="5785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Gudang</a:t>
                      </a:r>
                      <a:endParaRPr lang="id-ID" sz="1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854" marR="5785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839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1</a:t>
                      </a:r>
                      <a:endParaRPr lang="id-ID" sz="1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854" marR="57854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JT-001 </a:t>
                      </a:r>
                      <a:endParaRPr lang="id-ID" sz="1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854" marR="57854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D" sz="1000" dirty="0">
                          <a:effectLst/>
                        </a:rPr>
                        <a:t>Jam </a:t>
                      </a:r>
                      <a:r>
                        <a:rPr lang="en-ID" sz="1000" dirty="0" err="1">
                          <a:effectLst/>
                        </a:rPr>
                        <a:t>tangan</a:t>
                      </a:r>
                      <a:r>
                        <a:rPr lang="en-ID" sz="1000" dirty="0">
                          <a:effectLst/>
                        </a:rPr>
                        <a:t> </a:t>
                      </a:r>
                      <a:r>
                        <a:rPr lang="en-ID" sz="1000" dirty="0" err="1">
                          <a:effectLst/>
                        </a:rPr>
                        <a:t>analog</a:t>
                      </a:r>
                      <a:endParaRPr lang="id-ID" sz="10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854" marR="57854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Rolex Skeleton </a:t>
                      </a:r>
                      <a:endParaRPr lang="id-ID" sz="1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854" marR="57854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165.000</a:t>
                      </a:r>
                      <a:endParaRPr lang="id-ID" sz="1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854" marR="5785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000" dirty="0">
                          <a:effectLst/>
                        </a:rPr>
                        <a:t>50</a:t>
                      </a:r>
                      <a:endParaRPr lang="id-ID" sz="10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854" marR="5785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000" dirty="0" err="1">
                          <a:effectLst/>
                        </a:rPr>
                        <a:t>Depan</a:t>
                      </a:r>
                      <a:endParaRPr lang="id-ID" sz="10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854" marR="5785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839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000" dirty="0">
                          <a:effectLst/>
                        </a:rPr>
                        <a:t>50</a:t>
                      </a:r>
                      <a:endParaRPr lang="id-ID" sz="10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854" marR="5785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000" dirty="0" err="1">
                          <a:effectLst/>
                        </a:rPr>
                        <a:t>Belakang</a:t>
                      </a:r>
                      <a:endParaRPr lang="id-ID" sz="10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854" marR="5785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839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2</a:t>
                      </a:r>
                      <a:endParaRPr lang="id-ID" sz="1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854" marR="57854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JT-002 </a:t>
                      </a:r>
                      <a:endParaRPr lang="id-ID" sz="1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854" marR="57854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D" sz="1000" dirty="0">
                          <a:effectLst/>
                        </a:rPr>
                        <a:t>Jam </a:t>
                      </a:r>
                      <a:r>
                        <a:rPr lang="en-ID" sz="1000" dirty="0" err="1">
                          <a:effectLst/>
                        </a:rPr>
                        <a:t>tangan</a:t>
                      </a:r>
                      <a:r>
                        <a:rPr lang="en-ID" sz="1000" dirty="0">
                          <a:effectLst/>
                        </a:rPr>
                        <a:t> </a:t>
                      </a:r>
                      <a:r>
                        <a:rPr lang="en-ID" sz="1000" dirty="0" err="1">
                          <a:effectLst/>
                        </a:rPr>
                        <a:t>analog</a:t>
                      </a:r>
                      <a:endParaRPr lang="id-ID" sz="10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854" marR="57854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Quiksilver 5155</a:t>
                      </a:r>
                      <a:endParaRPr lang="id-ID" sz="1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854" marR="57854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225.000</a:t>
                      </a:r>
                      <a:endParaRPr lang="id-ID" sz="1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854" marR="5785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100</a:t>
                      </a:r>
                      <a:endParaRPr lang="id-ID" sz="1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854" marR="5785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Depan</a:t>
                      </a:r>
                      <a:endParaRPr lang="id-ID" sz="1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854" marR="5785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839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25</a:t>
                      </a:r>
                      <a:endParaRPr lang="id-ID" sz="1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854" marR="5785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Belakang</a:t>
                      </a:r>
                      <a:endParaRPr lang="id-ID" sz="1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854" marR="5785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9839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3</a:t>
                      </a:r>
                      <a:endParaRPr lang="id-ID" sz="1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854" marR="57854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JT-003 </a:t>
                      </a:r>
                      <a:endParaRPr lang="id-ID" sz="1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854" marR="57854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D" sz="1000" dirty="0">
                          <a:effectLst/>
                        </a:rPr>
                        <a:t>Jam </a:t>
                      </a:r>
                      <a:r>
                        <a:rPr lang="en-ID" sz="1000" dirty="0" err="1">
                          <a:effectLst/>
                        </a:rPr>
                        <a:t>tangan</a:t>
                      </a:r>
                      <a:r>
                        <a:rPr lang="en-ID" sz="1000" dirty="0">
                          <a:effectLst/>
                        </a:rPr>
                        <a:t> </a:t>
                      </a:r>
                      <a:r>
                        <a:rPr lang="en-ID" sz="1000" dirty="0" err="1">
                          <a:effectLst/>
                        </a:rPr>
                        <a:t>analog</a:t>
                      </a:r>
                      <a:endParaRPr lang="id-ID" sz="10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854" marR="57854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000" dirty="0" err="1">
                          <a:effectLst/>
                        </a:rPr>
                        <a:t>Berrybenka</a:t>
                      </a:r>
                      <a:r>
                        <a:rPr lang="en-ID" sz="1000" dirty="0">
                          <a:effectLst/>
                        </a:rPr>
                        <a:t> Sophie </a:t>
                      </a:r>
                      <a:r>
                        <a:rPr lang="en-ID" sz="1000" dirty="0" err="1">
                          <a:effectLst/>
                        </a:rPr>
                        <a:t>Ciana</a:t>
                      </a:r>
                      <a:endParaRPr lang="id-ID" sz="10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854" marR="57854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000" dirty="0">
                          <a:effectLst/>
                        </a:rPr>
                        <a:t>125.000</a:t>
                      </a:r>
                      <a:endParaRPr lang="id-ID" sz="10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854" marR="5785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60</a:t>
                      </a:r>
                      <a:endParaRPr lang="id-ID" sz="1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854" marR="5785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Depan</a:t>
                      </a:r>
                      <a:endParaRPr lang="id-ID" sz="1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854" marR="57854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9839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20</a:t>
                      </a:r>
                      <a:endParaRPr lang="id-ID" sz="1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854" marR="5785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Belakang</a:t>
                      </a:r>
                      <a:endParaRPr lang="id-ID" sz="1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854" marR="57854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9839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4</a:t>
                      </a:r>
                      <a:endParaRPr lang="id-ID" sz="1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854" marR="57854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JD-001 </a:t>
                      </a:r>
                      <a:endParaRPr lang="id-ID" sz="1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854" marR="57854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Jam tangan digital</a:t>
                      </a:r>
                      <a:endParaRPr lang="id-ID" sz="1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854" marR="57854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Casio AE-1000</a:t>
                      </a:r>
                      <a:endParaRPr lang="id-ID" sz="1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854" marR="57854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304.000</a:t>
                      </a:r>
                      <a:endParaRPr lang="id-ID" sz="1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854" marR="5785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40</a:t>
                      </a:r>
                      <a:endParaRPr lang="id-ID" sz="1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854" marR="5785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Depan</a:t>
                      </a:r>
                      <a:endParaRPr lang="id-ID" sz="1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854" marR="57854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9839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30</a:t>
                      </a:r>
                      <a:endParaRPr lang="id-ID" sz="1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854" marR="5785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Belakang</a:t>
                      </a:r>
                      <a:endParaRPr lang="id-ID" sz="1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854" marR="57854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9839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5</a:t>
                      </a:r>
                      <a:endParaRPr lang="id-ID" sz="1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854" marR="57854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JD-002 </a:t>
                      </a:r>
                      <a:endParaRPr lang="id-ID" sz="1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854" marR="57854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D" sz="1000" dirty="0">
                          <a:effectLst/>
                        </a:rPr>
                        <a:t>Jam </a:t>
                      </a:r>
                      <a:r>
                        <a:rPr lang="en-ID" sz="1000" dirty="0" err="1">
                          <a:effectLst/>
                        </a:rPr>
                        <a:t>tangan</a:t>
                      </a:r>
                      <a:r>
                        <a:rPr lang="en-ID" sz="1000" dirty="0">
                          <a:effectLst/>
                        </a:rPr>
                        <a:t> digital</a:t>
                      </a:r>
                      <a:endParaRPr lang="id-ID" sz="10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854" marR="57854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Digitec SW Lite</a:t>
                      </a:r>
                      <a:endParaRPr lang="id-ID" sz="1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854" marR="57854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396.000</a:t>
                      </a:r>
                      <a:endParaRPr lang="id-ID" sz="1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854" marR="5785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50</a:t>
                      </a:r>
                      <a:endParaRPr lang="id-ID" sz="1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854" marR="5785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Depan</a:t>
                      </a:r>
                      <a:endParaRPr lang="id-ID" sz="1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854" marR="57854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9839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25</a:t>
                      </a:r>
                      <a:endParaRPr lang="id-ID" sz="1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854" marR="5785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Belakang</a:t>
                      </a:r>
                      <a:endParaRPr lang="id-ID" sz="1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854" marR="57854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9839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6</a:t>
                      </a:r>
                      <a:endParaRPr lang="id-ID" sz="1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854" marR="57854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JD-003 </a:t>
                      </a:r>
                      <a:endParaRPr lang="id-ID" sz="1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854" marR="57854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Jam tangan digital</a:t>
                      </a:r>
                      <a:endParaRPr lang="id-ID" sz="1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854" marR="57854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Digitec Toucscreen</a:t>
                      </a:r>
                      <a:endParaRPr lang="id-ID" sz="1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854" marR="57854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147.000</a:t>
                      </a:r>
                      <a:endParaRPr lang="id-ID" sz="1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854" marR="5785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50</a:t>
                      </a:r>
                      <a:endParaRPr lang="id-ID" sz="1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854" marR="5785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Depan</a:t>
                      </a:r>
                      <a:endParaRPr lang="id-ID" sz="1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854" marR="57854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9839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50</a:t>
                      </a:r>
                      <a:endParaRPr lang="id-ID" sz="1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854" marR="5785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Belakang</a:t>
                      </a:r>
                      <a:endParaRPr lang="id-ID" sz="1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854" marR="57854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9839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7</a:t>
                      </a:r>
                      <a:endParaRPr lang="id-ID" sz="1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854" marR="57854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JD-004 </a:t>
                      </a:r>
                      <a:endParaRPr lang="id-ID" sz="1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854" marR="57854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Jam tangan digital</a:t>
                      </a:r>
                      <a:endParaRPr lang="id-ID" sz="1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854" marR="57854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Alexandre Christie AC 9100</a:t>
                      </a:r>
                      <a:endParaRPr lang="id-ID" sz="1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854" marR="57854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750.000</a:t>
                      </a:r>
                      <a:endParaRPr lang="id-ID" sz="1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854" marR="5785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10</a:t>
                      </a:r>
                      <a:endParaRPr lang="id-ID" sz="1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854" marR="5785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Depan</a:t>
                      </a:r>
                      <a:endParaRPr lang="id-ID" sz="1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854" marR="57854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9839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10</a:t>
                      </a:r>
                      <a:endParaRPr lang="id-ID" sz="1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854" marR="5785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Belakang</a:t>
                      </a:r>
                      <a:endParaRPr lang="id-ID" sz="1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854" marR="57854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9839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8</a:t>
                      </a:r>
                      <a:endParaRPr lang="id-ID" sz="1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854" marR="57854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JH-001 </a:t>
                      </a:r>
                      <a:endParaRPr lang="id-ID" sz="1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854" marR="57854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D" sz="1000" dirty="0">
                          <a:effectLst/>
                        </a:rPr>
                        <a:t>Jam </a:t>
                      </a:r>
                      <a:r>
                        <a:rPr lang="en-ID" sz="1000" dirty="0" err="1">
                          <a:effectLst/>
                        </a:rPr>
                        <a:t>Hias</a:t>
                      </a:r>
                      <a:endParaRPr lang="id-ID" sz="10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854" marR="57854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Jam Dinding Kayu 3D</a:t>
                      </a:r>
                      <a:endParaRPr lang="id-ID" sz="1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854" marR="57854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749.000</a:t>
                      </a:r>
                      <a:endParaRPr lang="id-ID" sz="1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854" marR="5785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15</a:t>
                      </a:r>
                      <a:endParaRPr lang="id-ID" sz="1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854" marR="5785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Depan</a:t>
                      </a:r>
                      <a:endParaRPr lang="id-ID" sz="1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854" marR="57854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9839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15</a:t>
                      </a:r>
                      <a:endParaRPr lang="id-ID" sz="1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854" marR="5785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Belakang</a:t>
                      </a:r>
                      <a:endParaRPr lang="id-ID" sz="1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854" marR="57854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9839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9</a:t>
                      </a:r>
                      <a:endParaRPr lang="id-ID" sz="1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854" marR="57854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JH-002 </a:t>
                      </a:r>
                      <a:endParaRPr lang="id-ID" sz="1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854" marR="57854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Jam Hias</a:t>
                      </a:r>
                      <a:endParaRPr lang="id-ID" sz="1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854" marR="57854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SEIKO QXH202</a:t>
                      </a:r>
                      <a:endParaRPr lang="id-ID" sz="1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854" marR="57854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1.025.000</a:t>
                      </a:r>
                      <a:endParaRPr lang="id-ID" sz="1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854" marR="5785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10</a:t>
                      </a:r>
                      <a:endParaRPr lang="id-ID" sz="1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854" marR="5785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Depan</a:t>
                      </a:r>
                      <a:endParaRPr lang="id-ID" sz="1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854" marR="57854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9839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5</a:t>
                      </a:r>
                      <a:endParaRPr lang="id-ID" sz="1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854" marR="5785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Belakang</a:t>
                      </a:r>
                      <a:endParaRPr lang="id-ID" sz="1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854" marR="57854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9839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10</a:t>
                      </a:r>
                      <a:endParaRPr lang="id-ID" sz="1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854" marR="57854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JH-003 </a:t>
                      </a:r>
                      <a:endParaRPr lang="id-ID" sz="1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854" marR="57854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Jam Hias</a:t>
                      </a:r>
                      <a:endParaRPr lang="id-ID" sz="1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854" marR="57854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Bird Cuckoo</a:t>
                      </a:r>
                      <a:endParaRPr lang="id-ID" sz="1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854" marR="57854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588.000</a:t>
                      </a:r>
                      <a:endParaRPr lang="id-ID" sz="1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854" marR="5785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13</a:t>
                      </a:r>
                      <a:endParaRPr lang="id-ID" sz="1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854" marR="5785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Depan</a:t>
                      </a:r>
                      <a:endParaRPr lang="id-ID" sz="1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854" marR="57854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9839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10</a:t>
                      </a:r>
                      <a:endParaRPr lang="id-ID" sz="1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854" marR="5785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000" dirty="0" err="1">
                          <a:effectLst/>
                        </a:rPr>
                        <a:t>Belakang</a:t>
                      </a:r>
                      <a:endParaRPr lang="id-ID" sz="10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7854" marR="57854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331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9512" y="195486"/>
            <a:ext cx="79928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>
                <a:solidFill>
                  <a:srgbClr val="FFC000"/>
                </a:solidFill>
              </a:rPr>
              <a:t>4. Daftar Aset Tetap</a:t>
            </a:r>
          </a:p>
          <a:p>
            <a:r>
              <a:rPr lang="id-ID" sz="2000" b="1" dirty="0" smtClean="0">
                <a:solidFill>
                  <a:srgbClr val="FFC000"/>
                </a:solidFill>
              </a:rPr>
              <a:t>   </a:t>
            </a:r>
            <a:endParaRPr lang="id-ID" dirty="0" smtClean="0">
              <a:solidFill>
                <a:schemeClr val="bg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433081"/>
              </p:ext>
            </p:extLst>
          </p:nvPr>
        </p:nvGraphicFramePr>
        <p:xfrm>
          <a:off x="179512" y="699542"/>
          <a:ext cx="5112568" cy="148752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effectLst/>
                        </a:rPr>
                        <a:t>N</a:t>
                      </a:r>
                      <a:r>
                        <a:rPr lang="en-ID" sz="1200" dirty="0" err="1" smtClean="0">
                          <a:effectLst/>
                        </a:rPr>
                        <a:t>ama</a:t>
                      </a:r>
                      <a:endParaRPr lang="id-ID" sz="1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effectLst/>
                        </a:rPr>
                        <a:t>QTY</a:t>
                      </a:r>
                      <a:endParaRPr lang="id-ID" sz="1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D" sz="1200" dirty="0" err="1">
                          <a:effectLst/>
                        </a:rPr>
                        <a:t>Tanggal</a:t>
                      </a:r>
                      <a:r>
                        <a:rPr lang="en-ID" sz="1200" dirty="0">
                          <a:effectLst/>
                        </a:rPr>
                        <a:t> </a:t>
                      </a:r>
                      <a:r>
                        <a:rPr lang="en-ID" sz="1200" dirty="0" err="1">
                          <a:effectLst/>
                        </a:rPr>
                        <a:t>Beli</a:t>
                      </a:r>
                      <a:r>
                        <a:rPr lang="en-ID" sz="1200" dirty="0">
                          <a:effectLst/>
                        </a:rPr>
                        <a:t> &amp; </a:t>
                      </a:r>
                      <a:r>
                        <a:rPr lang="en-ID" sz="1200" dirty="0" err="1">
                          <a:effectLst/>
                        </a:rPr>
                        <a:t>Pakai</a:t>
                      </a:r>
                      <a:endParaRPr lang="id-ID" sz="1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D" sz="1200" dirty="0" err="1">
                          <a:effectLst/>
                        </a:rPr>
                        <a:t>umur</a:t>
                      </a:r>
                      <a:r>
                        <a:rPr lang="en-ID" sz="1200" dirty="0">
                          <a:effectLst/>
                        </a:rPr>
                        <a:t> </a:t>
                      </a:r>
                      <a:endParaRPr lang="id-ID" sz="1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effectLst/>
                        </a:rPr>
                        <a:t>ekonomis</a:t>
                      </a:r>
                      <a:endParaRPr lang="id-ID" sz="1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D" sz="1200" dirty="0" err="1">
                          <a:effectLst/>
                        </a:rPr>
                        <a:t>jumlah</a:t>
                      </a:r>
                      <a:endParaRPr lang="id-ID" sz="1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D" sz="1200" dirty="0">
                          <a:effectLst/>
                        </a:rPr>
                        <a:t>Jl. </a:t>
                      </a:r>
                      <a:r>
                        <a:rPr lang="en-ID" sz="1200" dirty="0" err="1">
                          <a:effectLst/>
                        </a:rPr>
                        <a:t>Kelapa</a:t>
                      </a:r>
                      <a:r>
                        <a:rPr lang="en-ID" sz="1200" dirty="0">
                          <a:effectLst/>
                        </a:rPr>
                        <a:t> </a:t>
                      </a:r>
                      <a:r>
                        <a:rPr lang="en-ID" sz="1200" dirty="0" err="1">
                          <a:effectLst/>
                        </a:rPr>
                        <a:t>Kenanga</a:t>
                      </a:r>
                      <a:r>
                        <a:rPr lang="en-ID" sz="1200" dirty="0">
                          <a:effectLst/>
                        </a:rPr>
                        <a:t> </a:t>
                      </a:r>
                      <a:r>
                        <a:rPr lang="en-ID" sz="1200" dirty="0" err="1">
                          <a:effectLst/>
                        </a:rPr>
                        <a:t>Terindah</a:t>
                      </a:r>
                      <a:endParaRPr lang="id-ID" sz="1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D" sz="1200" dirty="0">
                          <a:effectLst/>
                        </a:rPr>
                        <a:t>1</a:t>
                      </a:r>
                      <a:endParaRPr lang="id-ID" sz="1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D" sz="1200" dirty="0">
                          <a:effectLst/>
                        </a:rPr>
                        <a:t>5-Jan-19</a:t>
                      </a:r>
                      <a:endParaRPr lang="id-ID" sz="1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D" sz="1200" dirty="0">
                          <a:effectLst/>
                        </a:rPr>
                        <a:t>0</a:t>
                      </a:r>
                      <a:endParaRPr lang="id-ID" sz="1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D" sz="1200" dirty="0">
                          <a:effectLst/>
                        </a:rPr>
                        <a:t>525.000.000</a:t>
                      </a:r>
                      <a:endParaRPr lang="id-ID" sz="1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D" sz="1200" dirty="0" err="1">
                          <a:effectLst/>
                        </a:rPr>
                        <a:t>Rukan</a:t>
                      </a:r>
                      <a:r>
                        <a:rPr lang="en-ID" sz="1200" dirty="0">
                          <a:effectLst/>
                        </a:rPr>
                        <a:t> 2 </a:t>
                      </a:r>
                      <a:r>
                        <a:rPr lang="en-ID" sz="1200" dirty="0" err="1">
                          <a:effectLst/>
                        </a:rPr>
                        <a:t>Lantai</a:t>
                      </a:r>
                      <a:endParaRPr lang="id-ID" sz="1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D" sz="1200">
                          <a:effectLst/>
                        </a:rPr>
                        <a:t>1</a:t>
                      </a:r>
                      <a:endParaRPr lang="id-ID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D" sz="1200" dirty="0">
                          <a:effectLst/>
                        </a:rPr>
                        <a:t>10-Mar-19</a:t>
                      </a:r>
                      <a:endParaRPr lang="id-ID" sz="1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D" sz="1200" dirty="0">
                          <a:effectLst/>
                        </a:rPr>
                        <a:t>20</a:t>
                      </a:r>
                      <a:endParaRPr lang="id-ID" sz="1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D" sz="1200" dirty="0">
                          <a:effectLst/>
                        </a:rPr>
                        <a:t>672.000.000</a:t>
                      </a:r>
                      <a:endParaRPr lang="id-ID" sz="1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D" sz="1200">
                          <a:effectLst/>
                        </a:rPr>
                        <a:t>AC Philips</a:t>
                      </a:r>
                      <a:endParaRPr lang="id-ID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D" sz="1200">
                          <a:effectLst/>
                        </a:rPr>
                        <a:t>3</a:t>
                      </a:r>
                      <a:endParaRPr lang="id-ID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D" sz="1200">
                          <a:effectLst/>
                        </a:rPr>
                        <a:t>5-May-19</a:t>
                      </a:r>
                      <a:endParaRPr lang="id-ID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D" sz="1200" dirty="0">
                          <a:effectLst/>
                        </a:rPr>
                        <a:t>5</a:t>
                      </a:r>
                      <a:endParaRPr lang="id-ID" sz="1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D" sz="1200" dirty="0">
                          <a:effectLst/>
                        </a:rPr>
                        <a:t>12.480.000</a:t>
                      </a:r>
                      <a:endParaRPr lang="id-ID" sz="1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D" sz="1200">
                          <a:effectLst/>
                        </a:rPr>
                        <a:t>Laptop Accer</a:t>
                      </a:r>
                      <a:endParaRPr lang="id-ID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D" sz="1200">
                          <a:effectLst/>
                        </a:rPr>
                        <a:t>5</a:t>
                      </a:r>
                      <a:endParaRPr lang="id-ID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D" sz="1200">
                          <a:effectLst/>
                        </a:rPr>
                        <a:t>5-May-19</a:t>
                      </a:r>
                      <a:endParaRPr lang="id-ID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D" sz="1200" dirty="0">
                          <a:effectLst/>
                        </a:rPr>
                        <a:t>5</a:t>
                      </a:r>
                      <a:endParaRPr lang="id-ID" sz="1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D" sz="1200" dirty="0">
                          <a:effectLst/>
                        </a:rPr>
                        <a:t>34.200.000</a:t>
                      </a:r>
                      <a:endParaRPr lang="id-ID" sz="1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419650" y="267494"/>
            <a:ext cx="36160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1400" b="1" dirty="0" err="1">
                <a:solidFill>
                  <a:srgbClr val="FFC000"/>
                </a:solidFill>
              </a:rPr>
              <a:t>Informasi</a:t>
            </a:r>
            <a:r>
              <a:rPr lang="en-ID" sz="1400" b="1" dirty="0">
                <a:solidFill>
                  <a:srgbClr val="FFC000"/>
                </a:solidFill>
              </a:rPr>
              <a:t> </a:t>
            </a:r>
            <a:r>
              <a:rPr lang="en-ID" sz="1400" b="1" dirty="0" err="1">
                <a:solidFill>
                  <a:srgbClr val="FFC000"/>
                </a:solidFill>
              </a:rPr>
              <a:t>mengenai</a:t>
            </a:r>
            <a:r>
              <a:rPr lang="en-ID" sz="1400" b="1" dirty="0">
                <a:solidFill>
                  <a:srgbClr val="FFC000"/>
                </a:solidFill>
              </a:rPr>
              <a:t> </a:t>
            </a:r>
            <a:r>
              <a:rPr lang="en-ID" sz="1400" b="1" dirty="0" err="1">
                <a:solidFill>
                  <a:srgbClr val="FFC000"/>
                </a:solidFill>
              </a:rPr>
              <a:t>Aset</a:t>
            </a:r>
            <a:r>
              <a:rPr lang="en-ID" sz="1400" b="1" dirty="0">
                <a:solidFill>
                  <a:srgbClr val="FFC000"/>
                </a:solidFill>
              </a:rPr>
              <a:t> </a:t>
            </a:r>
            <a:r>
              <a:rPr lang="en-ID" sz="1400" b="1" dirty="0" err="1">
                <a:solidFill>
                  <a:srgbClr val="FFC000"/>
                </a:solidFill>
              </a:rPr>
              <a:t>Tetap</a:t>
            </a:r>
            <a:r>
              <a:rPr lang="en-ID" sz="1400" b="1" dirty="0" smtClean="0">
                <a:solidFill>
                  <a:srgbClr val="FFC000"/>
                </a:solidFill>
              </a:rPr>
              <a:t>:</a:t>
            </a:r>
            <a:endParaRPr lang="id-ID" sz="1400" b="1" dirty="0" smtClean="0">
              <a:solidFill>
                <a:srgbClr val="FFC000"/>
              </a:solidFill>
            </a:endParaRPr>
          </a:p>
          <a:p>
            <a:r>
              <a:rPr lang="en-ID" sz="1400" dirty="0" smtClean="0">
                <a:solidFill>
                  <a:schemeClr val="bg1"/>
                </a:solidFill>
              </a:rPr>
              <a:t> </a:t>
            </a:r>
            <a:endParaRPr lang="id-ID" sz="1400" dirty="0">
              <a:solidFill>
                <a:schemeClr val="bg1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ID" sz="1400" dirty="0" err="1">
                <a:solidFill>
                  <a:schemeClr val="bg1"/>
                </a:solidFill>
              </a:rPr>
              <a:t>Seluruh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Aset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Tetap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disusutkan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dengan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metode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b="1" dirty="0" err="1">
                <a:solidFill>
                  <a:srgbClr val="FFFF00"/>
                </a:solidFill>
              </a:rPr>
              <a:t>Garis</a:t>
            </a:r>
            <a:r>
              <a:rPr lang="en-ID" sz="1400" b="1" dirty="0">
                <a:solidFill>
                  <a:srgbClr val="FFFF00"/>
                </a:solidFill>
              </a:rPr>
              <a:t> </a:t>
            </a:r>
            <a:r>
              <a:rPr lang="en-ID" sz="1400" b="1" dirty="0" err="1">
                <a:solidFill>
                  <a:srgbClr val="FFFF00"/>
                </a:solidFill>
              </a:rPr>
              <a:t>Lurus</a:t>
            </a:r>
            <a:r>
              <a:rPr lang="en-ID" sz="1400" b="1" dirty="0">
                <a:solidFill>
                  <a:srgbClr val="FFFF00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kecuali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smtClean="0">
                <a:solidFill>
                  <a:schemeClr val="bg1"/>
                </a:solidFill>
              </a:rPr>
              <a:t>Tanah</a:t>
            </a:r>
            <a:r>
              <a:rPr lang="id-ID" sz="1400" dirty="0" smtClean="0">
                <a:solidFill>
                  <a:schemeClr val="bg1"/>
                </a:solidFill>
              </a:rPr>
              <a:t> </a:t>
            </a:r>
            <a:r>
              <a:rPr lang="en-ID" sz="1400" dirty="0" smtClean="0">
                <a:solidFill>
                  <a:schemeClr val="bg1"/>
                </a:solidFill>
              </a:rPr>
              <a:t>(</a:t>
            </a:r>
            <a:r>
              <a:rPr lang="en-ID" sz="1400" dirty="0" err="1" smtClean="0">
                <a:solidFill>
                  <a:schemeClr val="bg1"/>
                </a:solidFill>
              </a:rPr>
              <a:t>Tidak</a:t>
            </a:r>
            <a:r>
              <a:rPr lang="id-ID" sz="1400" dirty="0" smtClean="0">
                <a:solidFill>
                  <a:schemeClr val="bg1"/>
                </a:solidFill>
              </a:rPr>
              <a:t> </a:t>
            </a:r>
            <a:r>
              <a:rPr lang="en-ID" sz="1400" dirty="0" err="1" smtClean="0">
                <a:solidFill>
                  <a:schemeClr val="bg1"/>
                </a:solidFill>
              </a:rPr>
              <a:t>Disusutan</a:t>
            </a:r>
            <a:r>
              <a:rPr lang="en-ID" sz="1400" dirty="0">
                <a:solidFill>
                  <a:schemeClr val="bg1"/>
                </a:solidFill>
              </a:rPr>
              <a:t>). </a:t>
            </a:r>
            <a:endParaRPr lang="id-ID" sz="1400" dirty="0">
              <a:solidFill>
                <a:schemeClr val="bg1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ID" sz="1400" dirty="0" err="1">
                <a:solidFill>
                  <a:schemeClr val="bg1"/>
                </a:solidFill>
              </a:rPr>
              <a:t>Seluruh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Aset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Tetap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merupakan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b="1" dirty="0" err="1">
                <a:solidFill>
                  <a:srgbClr val="FFFF00"/>
                </a:solidFill>
              </a:rPr>
              <a:t>Aktiva</a:t>
            </a:r>
            <a:r>
              <a:rPr lang="en-ID" sz="1400" b="1" dirty="0">
                <a:solidFill>
                  <a:srgbClr val="FFFF00"/>
                </a:solidFill>
              </a:rPr>
              <a:t> </a:t>
            </a:r>
            <a:r>
              <a:rPr lang="en-ID" sz="1400" b="1" dirty="0" err="1">
                <a:solidFill>
                  <a:srgbClr val="FFFF00"/>
                </a:solidFill>
              </a:rPr>
              <a:t>Tetap</a:t>
            </a:r>
            <a:r>
              <a:rPr lang="en-ID" sz="1400" b="1" dirty="0">
                <a:solidFill>
                  <a:srgbClr val="FFFF00"/>
                </a:solidFill>
              </a:rPr>
              <a:t> </a:t>
            </a:r>
            <a:r>
              <a:rPr lang="en-ID" sz="1400" b="1" dirty="0" err="1">
                <a:solidFill>
                  <a:srgbClr val="FFFF00"/>
                </a:solidFill>
              </a:rPr>
              <a:t>Pajak</a:t>
            </a:r>
            <a:r>
              <a:rPr lang="en-ID" sz="1400" dirty="0">
                <a:solidFill>
                  <a:srgbClr val="FFFF00"/>
                </a:solidFill>
              </a:rPr>
              <a:t>. </a:t>
            </a:r>
            <a:endParaRPr lang="id-ID" sz="1400" dirty="0">
              <a:solidFill>
                <a:srgbClr val="FFFF00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ID" sz="1400" dirty="0" err="1">
                <a:solidFill>
                  <a:schemeClr val="bg1"/>
                </a:solidFill>
              </a:rPr>
              <a:t>Seluruh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Aset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Tetap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memiliki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Akun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Sumber</a:t>
            </a:r>
            <a:r>
              <a:rPr lang="en-ID" sz="1400" dirty="0">
                <a:solidFill>
                  <a:schemeClr val="bg1"/>
                </a:solidFill>
              </a:rPr>
              <a:t> Dana yang </a:t>
            </a:r>
            <a:r>
              <a:rPr lang="en-ID" sz="1400" dirty="0" err="1">
                <a:solidFill>
                  <a:schemeClr val="bg1"/>
                </a:solidFill>
              </a:rPr>
              <a:t>sama</a:t>
            </a:r>
            <a:r>
              <a:rPr lang="en-ID" sz="1400" dirty="0">
                <a:solidFill>
                  <a:schemeClr val="bg1"/>
                </a:solidFill>
              </a:rPr>
              <a:t>: </a:t>
            </a:r>
            <a:r>
              <a:rPr lang="en-ID" sz="1400" b="1" dirty="0">
                <a:solidFill>
                  <a:srgbClr val="FFFF00"/>
                </a:solidFill>
              </a:rPr>
              <a:t>30001 - </a:t>
            </a:r>
            <a:r>
              <a:rPr lang="en-ID" sz="1400" b="1" dirty="0" err="1">
                <a:solidFill>
                  <a:srgbClr val="FFFF00"/>
                </a:solidFill>
              </a:rPr>
              <a:t>Ekuitas</a:t>
            </a:r>
            <a:r>
              <a:rPr lang="en-ID" sz="1400" b="1" dirty="0">
                <a:solidFill>
                  <a:srgbClr val="FFFF00"/>
                </a:solidFill>
              </a:rPr>
              <a:t> </a:t>
            </a:r>
            <a:r>
              <a:rPr lang="en-ID" sz="1400" b="1" dirty="0" err="1">
                <a:solidFill>
                  <a:srgbClr val="FFFF00"/>
                </a:solidFill>
              </a:rPr>
              <a:t>Saldo</a:t>
            </a:r>
            <a:r>
              <a:rPr lang="en-ID" sz="1400" b="1" dirty="0">
                <a:solidFill>
                  <a:srgbClr val="FFFF00"/>
                </a:solidFill>
              </a:rPr>
              <a:t> </a:t>
            </a:r>
            <a:r>
              <a:rPr lang="en-ID" sz="1400" b="1" dirty="0" err="1" smtClean="0">
                <a:solidFill>
                  <a:srgbClr val="FFFF00"/>
                </a:solidFill>
              </a:rPr>
              <a:t>Awal</a:t>
            </a:r>
            <a:endParaRPr lang="id-ID" sz="140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0192" y="2571066"/>
            <a:ext cx="58619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1200" dirty="0">
                <a:solidFill>
                  <a:schemeClr val="bg1"/>
                </a:solidFill>
              </a:rPr>
              <a:t>Detail </a:t>
            </a:r>
            <a:r>
              <a:rPr lang="en-ID" sz="1200" dirty="0" err="1">
                <a:solidFill>
                  <a:schemeClr val="bg1"/>
                </a:solidFill>
              </a:rPr>
              <a:t>alokasi</a:t>
            </a:r>
            <a:r>
              <a:rPr lang="en-ID" sz="1200" dirty="0">
                <a:solidFill>
                  <a:schemeClr val="bg1"/>
                </a:solidFill>
              </a:rPr>
              <a:t> </a:t>
            </a:r>
            <a:r>
              <a:rPr lang="en-ID" sz="1200" dirty="0" err="1">
                <a:solidFill>
                  <a:schemeClr val="bg1"/>
                </a:solidFill>
              </a:rPr>
              <a:t>akun</a:t>
            </a:r>
            <a:r>
              <a:rPr lang="en-ID" sz="1200" dirty="0">
                <a:solidFill>
                  <a:schemeClr val="bg1"/>
                </a:solidFill>
              </a:rPr>
              <a:t> </a:t>
            </a:r>
            <a:r>
              <a:rPr lang="en-ID" sz="1200" dirty="0" err="1">
                <a:solidFill>
                  <a:schemeClr val="bg1"/>
                </a:solidFill>
              </a:rPr>
              <a:t>untuk</a:t>
            </a:r>
            <a:r>
              <a:rPr lang="en-ID" sz="1200" dirty="0">
                <a:solidFill>
                  <a:schemeClr val="bg1"/>
                </a:solidFill>
              </a:rPr>
              <a:t> </a:t>
            </a:r>
            <a:r>
              <a:rPr lang="en-ID" sz="1200" dirty="0" err="1">
                <a:solidFill>
                  <a:schemeClr val="bg1"/>
                </a:solidFill>
              </a:rPr>
              <a:t>masing-masing</a:t>
            </a:r>
            <a:r>
              <a:rPr lang="en-ID" sz="1200" dirty="0">
                <a:solidFill>
                  <a:schemeClr val="bg1"/>
                </a:solidFill>
              </a:rPr>
              <a:t> </a:t>
            </a:r>
            <a:r>
              <a:rPr lang="en-ID" sz="1200" dirty="0" err="1">
                <a:solidFill>
                  <a:schemeClr val="bg1"/>
                </a:solidFill>
              </a:rPr>
              <a:t>Tipe</a:t>
            </a:r>
            <a:r>
              <a:rPr lang="en-ID" sz="1200" dirty="0">
                <a:solidFill>
                  <a:schemeClr val="bg1"/>
                </a:solidFill>
              </a:rPr>
              <a:t> </a:t>
            </a:r>
            <a:r>
              <a:rPr lang="en-ID" sz="1200" dirty="0" err="1">
                <a:solidFill>
                  <a:schemeClr val="bg1"/>
                </a:solidFill>
              </a:rPr>
              <a:t>Aset</a:t>
            </a:r>
            <a:r>
              <a:rPr lang="en-ID" sz="1200" dirty="0">
                <a:solidFill>
                  <a:schemeClr val="bg1"/>
                </a:solidFill>
              </a:rPr>
              <a:t> </a:t>
            </a:r>
            <a:r>
              <a:rPr lang="en-ID" sz="1200" dirty="0" err="1">
                <a:solidFill>
                  <a:schemeClr val="bg1"/>
                </a:solidFill>
              </a:rPr>
              <a:t>Tetap</a:t>
            </a:r>
            <a:r>
              <a:rPr lang="en-ID" sz="1200" dirty="0">
                <a:solidFill>
                  <a:schemeClr val="bg1"/>
                </a:solidFill>
              </a:rPr>
              <a:t>, </a:t>
            </a:r>
            <a:r>
              <a:rPr lang="en-ID" sz="1200" dirty="0" err="1">
                <a:solidFill>
                  <a:schemeClr val="bg1"/>
                </a:solidFill>
              </a:rPr>
              <a:t>sebagai</a:t>
            </a:r>
            <a:r>
              <a:rPr lang="en-ID" sz="1200" dirty="0">
                <a:solidFill>
                  <a:schemeClr val="bg1"/>
                </a:solidFill>
              </a:rPr>
              <a:t> </a:t>
            </a:r>
            <a:r>
              <a:rPr lang="en-ID" sz="1200" dirty="0" err="1">
                <a:solidFill>
                  <a:schemeClr val="bg1"/>
                </a:solidFill>
              </a:rPr>
              <a:t>berikut</a:t>
            </a:r>
            <a:endParaRPr lang="id-ID" sz="1200" dirty="0">
              <a:solidFill>
                <a:schemeClr val="bg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00080"/>
              </p:ext>
            </p:extLst>
          </p:nvPr>
        </p:nvGraphicFramePr>
        <p:xfrm>
          <a:off x="179512" y="3003798"/>
          <a:ext cx="5328592" cy="1556752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ID" sz="1200" dirty="0">
                          <a:effectLst/>
                        </a:rPr>
                        <a:t>Tanah</a:t>
                      </a:r>
                      <a:endParaRPr lang="id-ID" sz="1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D" sz="1200" b="0" dirty="0" err="1">
                          <a:effectLst/>
                        </a:rPr>
                        <a:t>Akun</a:t>
                      </a:r>
                      <a:r>
                        <a:rPr lang="en-ID" sz="1200" b="0" dirty="0">
                          <a:effectLst/>
                        </a:rPr>
                        <a:t> </a:t>
                      </a:r>
                      <a:r>
                        <a:rPr lang="en-ID" sz="1200" b="0" dirty="0" err="1">
                          <a:effectLst/>
                        </a:rPr>
                        <a:t>Aset</a:t>
                      </a:r>
                      <a:r>
                        <a:rPr lang="en-ID" sz="1200" b="0" dirty="0">
                          <a:effectLst/>
                        </a:rPr>
                        <a:t>: </a:t>
                      </a:r>
                      <a:r>
                        <a:rPr lang="en-ID" sz="1200" b="1" dirty="0">
                          <a:effectLst/>
                        </a:rPr>
                        <a:t>120101 Tanah</a:t>
                      </a:r>
                      <a:r>
                        <a:rPr lang="en-ID" sz="1200" b="0" dirty="0">
                          <a:effectLst/>
                        </a:rPr>
                        <a:t> </a:t>
                      </a:r>
                      <a:endParaRPr lang="id-ID" sz="1200" b="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D" sz="1200" dirty="0" err="1">
                          <a:effectLst/>
                        </a:rPr>
                        <a:t>Gedung</a:t>
                      </a:r>
                      <a:r>
                        <a:rPr lang="en-ID" sz="1200" dirty="0">
                          <a:effectLst/>
                        </a:rPr>
                        <a:t> </a:t>
                      </a:r>
                      <a:endParaRPr lang="id-ID" sz="1200" dirty="0">
                        <a:effectLst/>
                      </a:endParaRPr>
                    </a:p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n-ID" sz="1200" dirty="0">
                          <a:effectLst/>
                        </a:rPr>
                        <a:t> </a:t>
                      </a:r>
                      <a:endParaRPr lang="id-ID" sz="1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D" sz="1200" dirty="0" err="1">
                          <a:effectLst/>
                        </a:rPr>
                        <a:t>Akun</a:t>
                      </a:r>
                      <a:r>
                        <a:rPr lang="en-ID" sz="1200" dirty="0">
                          <a:effectLst/>
                        </a:rPr>
                        <a:t> </a:t>
                      </a:r>
                      <a:r>
                        <a:rPr lang="en-ID" sz="1200" dirty="0" err="1">
                          <a:effectLst/>
                        </a:rPr>
                        <a:t>Aset</a:t>
                      </a:r>
                      <a:r>
                        <a:rPr lang="en-ID" sz="1200" dirty="0">
                          <a:effectLst/>
                        </a:rPr>
                        <a:t>: </a:t>
                      </a:r>
                      <a:r>
                        <a:rPr lang="en-ID" sz="1200" b="1" dirty="0">
                          <a:effectLst/>
                        </a:rPr>
                        <a:t>120102 </a:t>
                      </a:r>
                      <a:r>
                        <a:rPr lang="en-ID" sz="1200" b="1" dirty="0" err="1">
                          <a:effectLst/>
                        </a:rPr>
                        <a:t>Gedung</a:t>
                      </a:r>
                      <a:r>
                        <a:rPr lang="en-ID" sz="1200" dirty="0">
                          <a:effectLst/>
                        </a:rPr>
                        <a:t/>
                      </a:r>
                      <a:br>
                        <a:rPr lang="en-ID" sz="1200" dirty="0">
                          <a:effectLst/>
                        </a:rPr>
                      </a:br>
                      <a:r>
                        <a:rPr lang="en-ID" sz="1200" dirty="0" err="1">
                          <a:effectLst/>
                        </a:rPr>
                        <a:t>Akun</a:t>
                      </a:r>
                      <a:r>
                        <a:rPr lang="en-ID" sz="1200" dirty="0">
                          <a:effectLst/>
                        </a:rPr>
                        <a:t> </a:t>
                      </a:r>
                      <a:r>
                        <a:rPr lang="en-ID" sz="1200" dirty="0" err="1">
                          <a:effectLst/>
                        </a:rPr>
                        <a:t>Akum</a:t>
                      </a:r>
                      <a:r>
                        <a:rPr lang="en-ID" sz="1200" dirty="0">
                          <a:effectLst/>
                        </a:rPr>
                        <a:t>. </a:t>
                      </a:r>
                      <a:r>
                        <a:rPr lang="en-ID" sz="1200" dirty="0" err="1">
                          <a:effectLst/>
                        </a:rPr>
                        <a:t>Penyusutan</a:t>
                      </a:r>
                      <a:r>
                        <a:rPr lang="en-ID" sz="1200" dirty="0">
                          <a:effectLst/>
                        </a:rPr>
                        <a:t>: </a:t>
                      </a:r>
                      <a:r>
                        <a:rPr lang="en-ID" sz="1200" b="1" dirty="0">
                          <a:effectLst/>
                        </a:rPr>
                        <a:t>120201 </a:t>
                      </a:r>
                      <a:r>
                        <a:rPr lang="en-ID" sz="1200" b="1" dirty="0" err="1">
                          <a:effectLst/>
                        </a:rPr>
                        <a:t>Akum</a:t>
                      </a:r>
                      <a:r>
                        <a:rPr lang="en-ID" sz="1200" b="1" dirty="0">
                          <a:effectLst/>
                        </a:rPr>
                        <a:t> </a:t>
                      </a:r>
                      <a:r>
                        <a:rPr lang="en-ID" sz="1200" b="1" dirty="0" err="1">
                          <a:effectLst/>
                        </a:rPr>
                        <a:t>Penyust</a:t>
                      </a:r>
                      <a:r>
                        <a:rPr lang="en-ID" sz="1200" b="1" dirty="0">
                          <a:effectLst/>
                        </a:rPr>
                        <a:t> </a:t>
                      </a:r>
                      <a:r>
                        <a:rPr lang="en-ID" sz="1200" b="1" dirty="0" err="1">
                          <a:effectLst/>
                        </a:rPr>
                        <a:t>Gedung</a:t>
                      </a:r>
                      <a:r>
                        <a:rPr lang="en-ID" sz="1200" b="1" dirty="0">
                          <a:effectLst/>
                        </a:rPr>
                        <a:t> </a:t>
                      </a:r>
                      <a:endParaRPr lang="id-ID" sz="1200" b="1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D" sz="1200" b="0" dirty="0" err="1" smtClean="0">
                          <a:effectLst/>
                        </a:rPr>
                        <a:t>Akun</a:t>
                      </a:r>
                      <a:r>
                        <a:rPr lang="en-ID" sz="1200" b="0" dirty="0" smtClean="0">
                          <a:effectLst/>
                        </a:rPr>
                        <a:t> </a:t>
                      </a:r>
                      <a:r>
                        <a:rPr lang="en-ID" sz="1200" b="0" dirty="0" err="1">
                          <a:effectLst/>
                        </a:rPr>
                        <a:t>Biaya</a:t>
                      </a:r>
                      <a:r>
                        <a:rPr lang="en-ID" sz="1200" dirty="0">
                          <a:effectLst/>
                        </a:rPr>
                        <a:t>: </a:t>
                      </a:r>
                      <a:r>
                        <a:rPr lang="en-ID" sz="1200" b="1" dirty="0">
                          <a:effectLst/>
                        </a:rPr>
                        <a:t>610201 </a:t>
                      </a:r>
                      <a:r>
                        <a:rPr lang="en-ID" sz="1200" b="1" dirty="0" err="1">
                          <a:effectLst/>
                        </a:rPr>
                        <a:t>Beban</a:t>
                      </a:r>
                      <a:r>
                        <a:rPr lang="en-ID" sz="1200" b="1" dirty="0">
                          <a:effectLst/>
                        </a:rPr>
                        <a:t> </a:t>
                      </a:r>
                      <a:r>
                        <a:rPr lang="en-ID" sz="1200" b="1" dirty="0" err="1">
                          <a:effectLst/>
                        </a:rPr>
                        <a:t>Penyust</a:t>
                      </a:r>
                      <a:r>
                        <a:rPr lang="en-ID" sz="1200" b="1" dirty="0">
                          <a:effectLst/>
                        </a:rPr>
                        <a:t> </a:t>
                      </a:r>
                      <a:r>
                        <a:rPr lang="en-ID" sz="1200" b="1" dirty="0" err="1">
                          <a:effectLst/>
                        </a:rPr>
                        <a:t>Gedung</a:t>
                      </a:r>
                      <a:endParaRPr lang="id-ID" sz="12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D" sz="1200" dirty="0" err="1">
                          <a:effectLst/>
                        </a:rPr>
                        <a:t>Peralatan</a:t>
                      </a:r>
                      <a:r>
                        <a:rPr lang="en-ID" sz="1200" dirty="0">
                          <a:effectLst/>
                        </a:rPr>
                        <a:t> </a:t>
                      </a:r>
                      <a:endParaRPr lang="id-ID" sz="1200" dirty="0">
                        <a:effectLst/>
                      </a:endParaRPr>
                    </a:p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n-ID" sz="1200" dirty="0">
                          <a:effectLst/>
                        </a:rPr>
                        <a:t> </a:t>
                      </a:r>
                      <a:endParaRPr lang="id-ID" sz="1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D" sz="1200" dirty="0" err="1">
                          <a:effectLst/>
                        </a:rPr>
                        <a:t>Akun</a:t>
                      </a:r>
                      <a:r>
                        <a:rPr lang="en-ID" sz="1200" dirty="0">
                          <a:effectLst/>
                        </a:rPr>
                        <a:t> </a:t>
                      </a:r>
                      <a:r>
                        <a:rPr lang="en-ID" sz="1200" dirty="0" err="1">
                          <a:effectLst/>
                        </a:rPr>
                        <a:t>Aset</a:t>
                      </a:r>
                      <a:r>
                        <a:rPr lang="en-ID" sz="1200" dirty="0">
                          <a:effectLst/>
                        </a:rPr>
                        <a:t>: </a:t>
                      </a:r>
                      <a:r>
                        <a:rPr lang="en-ID" sz="1200" b="1" dirty="0">
                          <a:effectLst/>
                        </a:rPr>
                        <a:t>120103 </a:t>
                      </a:r>
                      <a:r>
                        <a:rPr lang="en-ID" sz="1200" b="1" dirty="0" err="1">
                          <a:effectLst/>
                        </a:rPr>
                        <a:t>Peralatan</a:t>
                      </a:r>
                      <a:r>
                        <a:rPr lang="en-ID" sz="1200" dirty="0">
                          <a:effectLst/>
                        </a:rPr>
                        <a:t/>
                      </a:r>
                      <a:br>
                        <a:rPr lang="en-ID" sz="1200" dirty="0">
                          <a:effectLst/>
                        </a:rPr>
                      </a:br>
                      <a:r>
                        <a:rPr lang="en-ID" sz="1200" dirty="0" err="1">
                          <a:effectLst/>
                        </a:rPr>
                        <a:t>Akun</a:t>
                      </a:r>
                      <a:r>
                        <a:rPr lang="en-ID" sz="1200" dirty="0">
                          <a:effectLst/>
                        </a:rPr>
                        <a:t> </a:t>
                      </a:r>
                      <a:r>
                        <a:rPr lang="en-ID" sz="1200" dirty="0" err="1">
                          <a:effectLst/>
                        </a:rPr>
                        <a:t>Akum</a:t>
                      </a:r>
                      <a:r>
                        <a:rPr lang="en-ID" sz="1200" dirty="0">
                          <a:effectLst/>
                        </a:rPr>
                        <a:t>. </a:t>
                      </a:r>
                      <a:r>
                        <a:rPr lang="en-ID" sz="1200" dirty="0" err="1">
                          <a:effectLst/>
                        </a:rPr>
                        <a:t>Penyusutan</a:t>
                      </a:r>
                      <a:r>
                        <a:rPr lang="en-ID" sz="1200" dirty="0">
                          <a:effectLst/>
                        </a:rPr>
                        <a:t>: </a:t>
                      </a:r>
                      <a:r>
                        <a:rPr lang="en-ID" sz="1200" b="1" dirty="0">
                          <a:effectLst/>
                        </a:rPr>
                        <a:t>120202 </a:t>
                      </a:r>
                      <a:r>
                        <a:rPr lang="en-ID" sz="1200" b="1" dirty="0" err="1">
                          <a:effectLst/>
                        </a:rPr>
                        <a:t>Akum</a:t>
                      </a:r>
                      <a:r>
                        <a:rPr lang="en-ID" sz="1200" b="1" dirty="0">
                          <a:effectLst/>
                        </a:rPr>
                        <a:t> </a:t>
                      </a:r>
                      <a:r>
                        <a:rPr lang="en-ID" sz="1200" b="1" dirty="0" err="1">
                          <a:effectLst/>
                        </a:rPr>
                        <a:t>Penyust</a:t>
                      </a:r>
                      <a:r>
                        <a:rPr lang="en-ID" sz="1200" b="1" dirty="0">
                          <a:effectLst/>
                        </a:rPr>
                        <a:t> </a:t>
                      </a:r>
                      <a:r>
                        <a:rPr lang="en-ID" sz="1200" b="1" dirty="0" err="1">
                          <a:effectLst/>
                        </a:rPr>
                        <a:t>Peralatan</a:t>
                      </a:r>
                      <a:r>
                        <a:rPr lang="en-ID" sz="1200" b="1" dirty="0">
                          <a:effectLst/>
                        </a:rPr>
                        <a:t> </a:t>
                      </a:r>
                      <a:endParaRPr lang="id-ID" sz="1200" b="1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D" sz="1200" dirty="0" err="1" smtClean="0">
                          <a:effectLst/>
                        </a:rPr>
                        <a:t>Akun</a:t>
                      </a:r>
                      <a:r>
                        <a:rPr lang="en-ID" sz="1200" dirty="0" smtClean="0">
                          <a:effectLst/>
                        </a:rPr>
                        <a:t> </a:t>
                      </a:r>
                      <a:r>
                        <a:rPr lang="en-ID" sz="1200" dirty="0" err="1">
                          <a:effectLst/>
                        </a:rPr>
                        <a:t>Biaya</a:t>
                      </a:r>
                      <a:r>
                        <a:rPr lang="en-ID" sz="1200" dirty="0">
                          <a:effectLst/>
                        </a:rPr>
                        <a:t>: </a:t>
                      </a:r>
                      <a:r>
                        <a:rPr lang="en-ID" sz="1200" b="1" dirty="0">
                          <a:effectLst/>
                        </a:rPr>
                        <a:t>610202 </a:t>
                      </a:r>
                      <a:r>
                        <a:rPr lang="en-ID" sz="1200" b="1" dirty="0" err="1">
                          <a:effectLst/>
                        </a:rPr>
                        <a:t>Beban</a:t>
                      </a:r>
                      <a:r>
                        <a:rPr lang="en-ID" sz="1200" b="1" dirty="0">
                          <a:effectLst/>
                        </a:rPr>
                        <a:t> </a:t>
                      </a:r>
                      <a:r>
                        <a:rPr lang="en-ID" sz="1200" b="1" dirty="0" err="1">
                          <a:effectLst/>
                        </a:rPr>
                        <a:t>Penyust</a:t>
                      </a:r>
                      <a:r>
                        <a:rPr lang="en-ID" sz="1200" b="1" dirty="0">
                          <a:effectLst/>
                        </a:rPr>
                        <a:t> </a:t>
                      </a:r>
                      <a:r>
                        <a:rPr lang="en-ID" sz="1200" b="1" dirty="0" err="1">
                          <a:effectLst/>
                        </a:rPr>
                        <a:t>Peralatan</a:t>
                      </a:r>
                      <a:r>
                        <a:rPr lang="en-ID" sz="1200" b="1" dirty="0">
                          <a:effectLst/>
                        </a:rPr>
                        <a:t> </a:t>
                      </a:r>
                      <a:endParaRPr lang="id-ID" sz="12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853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9512" y="195486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 smtClean="0">
                <a:solidFill>
                  <a:srgbClr val="FFC000"/>
                </a:solidFill>
              </a:rPr>
              <a:t>Proses Akhir Persiapan Data Awal Perusahaan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82545669"/>
              </p:ext>
            </p:extLst>
          </p:nvPr>
        </p:nvGraphicFramePr>
        <p:xfrm>
          <a:off x="323528" y="1707654"/>
          <a:ext cx="8208912" cy="2203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226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0072" y="0"/>
            <a:ext cx="3923928" cy="5143500"/>
          </a:xfrm>
          <a:prstGeom prst="rect">
            <a:avLst/>
          </a:prstGeom>
          <a:noFill/>
          <a:ln>
            <a:noFill/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26" name="Picture 2" descr="D:\File Agus\VIDEO\Accurate\accurate-online-lit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7" b="97089" l="3301" r="97767">
                        <a14:foregroundMark x1="16311" y1="21980" x2="59417" y2="35226"/>
                        <a14:foregroundMark x1="59126" y1="9898" x2="17573" y2="20815"/>
                        <a14:foregroundMark x1="28932" y1="39156" x2="42039" y2="56186"/>
                        <a14:foregroundMark x1="66893" y1="35080" x2="81942" y2="38719"/>
                        <a14:foregroundMark x1="64660" y1="34789" x2="67961" y2="35662"/>
                        <a14:foregroundMark x1="83301" y1="39447" x2="87961" y2="40611"/>
                        <a14:foregroundMark x1="87670" y1="40611" x2="89806" y2="69869"/>
                        <a14:foregroundMark x1="90291" y1="69869" x2="61165" y2="72635"/>
                        <a14:foregroundMark x1="33689" y1="73362" x2="34175" y2="74090"/>
                        <a14:foregroundMark x1="58544" y1="21106" x2="61262" y2="57496"/>
                      </a14:backgroundRemoval>
                    </a14:imgEffect>
                    <a14:imgEffect>
                      <a14:sharpenSoften amount="8000"/>
                    </a14:imgEffect>
                    <a14:imgEffect>
                      <a14:brightnessContrast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1105942"/>
            <a:ext cx="6144735" cy="409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5289038" y="477128"/>
            <a:ext cx="403549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1">
              <a:buClrTx/>
              <a:buFontTx/>
              <a:buNone/>
            </a:pPr>
            <a:r>
              <a:rPr lang="id-ID" altLang="ko-KR" sz="4800" b="1" kern="1200" dirty="0" smtClean="0">
                <a:solidFill>
                  <a:prstClr val="white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Praktika Akuntansi</a:t>
            </a:r>
            <a:endParaRPr lang="en-US" altLang="ko-KR" sz="4800" b="1" kern="1200" dirty="0" smtClean="0">
              <a:solidFill>
                <a:prstClr val="white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52120" y="370082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200" b="1" dirty="0" smtClean="0">
                <a:solidFill>
                  <a:schemeClr val="bg1"/>
                </a:solidFill>
                <a:latin typeface="Candara" pitchFamily="34" charset="0"/>
              </a:rPr>
              <a:t>agus.maulana@upnvj.ac.id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9" t="29023" r="21713" b="29374"/>
          <a:stretch/>
        </p:blipFill>
        <p:spPr bwMode="auto">
          <a:xfrm>
            <a:off x="5368470" y="3815192"/>
            <a:ext cx="283649" cy="208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D:\File Agus\VIDEO\Tutorial Mendeley\logo youtub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74" b="90000" l="0" r="100000">
                        <a14:foregroundMark x1="47609" y1="47826" x2="54022" y2="50543"/>
                        <a14:foregroundMark x1="40217" y1="35326" x2="49022" y2="530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369" y="4060862"/>
            <a:ext cx="306751" cy="30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652120" y="4031216"/>
            <a:ext cx="1745991" cy="3407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200" b="1" dirty="0" smtClean="0">
                <a:solidFill>
                  <a:schemeClr val="bg1"/>
                </a:solidFill>
                <a:latin typeface="Candara" pitchFamily="34" charset="0"/>
              </a:rPr>
              <a:t>Studi Akuntansi Syariah</a:t>
            </a:r>
            <a:endParaRPr lang="id-ID" sz="12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20072" y="4443958"/>
            <a:ext cx="4032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altLang="ko-KR" sz="1200" b="1" kern="1200" dirty="0" smtClean="0">
                <a:solidFill>
                  <a:schemeClr val="accent6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Program Studi Akuntansi</a:t>
            </a:r>
          </a:p>
          <a:p>
            <a:r>
              <a:rPr lang="id-ID" altLang="ko-KR" sz="1200" b="1" kern="1200" dirty="0" smtClean="0">
                <a:solidFill>
                  <a:schemeClr val="accent6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Universitas Pembangunan Nasional Veteran Jakarta</a:t>
            </a:r>
            <a:endParaRPr lang="id-ID" sz="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10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23528" y="1347614"/>
            <a:ext cx="48600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d-ID" altLang="ko-KR" sz="3200" b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  <a:ea typeface="맑은 고딕" pitchFamily="50" charset="-127"/>
                <a:cs typeface="Arial" pitchFamily="34" charset="0"/>
              </a:rPr>
              <a:t>ACCURATE ONLINE</a:t>
            </a:r>
            <a:endParaRPr lang="en-US" altLang="ko-KR" sz="3200" b="1" dirty="0" smtClean="0">
              <a:ln w="19050">
                <a:solidFill>
                  <a:schemeClr val="tx1"/>
                </a:solidFill>
              </a:ln>
              <a:solidFill>
                <a:srgbClr val="FFFF00"/>
              </a:solidFill>
              <a:latin typeface="Arial Black" pitchFamily="34" charset="0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2050" name="Picture 2" descr="D:\File Agus\VIDEO\Accurate\1-min-800x50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310"/>
          <a:stretch/>
        </p:blipFill>
        <p:spPr bwMode="auto">
          <a:xfrm>
            <a:off x="-756592" y="1752600"/>
            <a:ext cx="7504787" cy="392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528" y="267494"/>
            <a:ext cx="7776864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id-ID" sz="32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PRAKTIK PENGGUNAAN</a:t>
            </a:r>
          </a:p>
          <a:p>
            <a:pPr>
              <a:lnSpc>
                <a:spcPct val="110000"/>
              </a:lnSpc>
            </a:pPr>
            <a:r>
              <a:rPr lang="id-ID" sz="32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MODUL PEMBELIAN</a:t>
            </a:r>
          </a:p>
        </p:txBody>
      </p:sp>
    </p:spTree>
    <p:extLst>
      <p:ext uri="{BB962C8B-B14F-4D97-AF65-F5344CB8AC3E}">
        <p14:creationId xmlns:p14="http://schemas.microsoft.com/office/powerpoint/2010/main" val="298854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67494"/>
            <a:ext cx="8496944" cy="460648"/>
          </a:xfrm>
        </p:spPr>
        <p:txBody>
          <a:bodyPr/>
          <a:lstStyle/>
          <a:p>
            <a:r>
              <a:rPr lang="id-ID" sz="2400" b="1" dirty="0" smtClean="0">
                <a:solidFill>
                  <a:srgbClr val="FFFF00"/>
                </a:solidFill>
              </a:rPr>
              <a:t>Fitur Fitur Dalam Modul Pembelian</a:t>
            </a:r>
            <a:endParaRPr lang="id-ID" sz="2400" b="1" dirty="0">
              <a:solidFill>
                <a:srgbClr val="FFFF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415990254"/>
              </p:ext>
            </p:extLst>
          </p:nvPr>
        </p:nvGraphicFramePr>
        <p:xfrm>
          <a:off x="179512" y="1059582"/>
          <a:ext cx="8856984" cy="3888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822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1520" y="195486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rgbClr val="FFC000"/>
                </a:solidFill>
              </a:rPr>
              <a:t>Permintaan Pembelian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88804" y="718706"/>
            <a:ext cx="8496944" cy="1008112"/>
          </a:xfrm>
        </p:spPr>
        <p:txBody>
          <a:bodyPr/>
          <a:lstStyle/>
          <a:p>
            <a:r>
              <a:rPr lang="id-ID" sz="1800" b="1" dirty="0" smtClean="0"/>
              <a:t>Tanggal </a:t>
            </a:r>
            <a:r>
              <a:rPr lang="id-ID" sz="1800" b="1" dirty="0"/>
              <a:t>2 Januari </a:t>
            </a:r>
            <a:r>
              <a:rPr lang="id-ID" sz="1800" b="1" dirty="0" smtClean="0"/>
              <a:t>2021</a:t>
            </a:r>
          </a:p>
          <a:p>
            <a:r>
              <a:rPr lang="id-ID" sz="1800" dirty="0" smtClean="0"/>
              <a:t>Bagian </a:t>
            </a:r>
            <a:r>
              <a:rPr lang="id-ID" sz="1800" dirty="0"/>
              <a:t>gudang mengajukan permintaan pembelian barang, sebagai berikut:</a:t>
            </a:r>
          </a:p>
        </p:txBody>
      </p:sp>
      <p:sp>
        <p:nvSpPr>
          <p:cNvPr id="9" name="Rectangle 8"/>
          <p:cNvSpPr/>
          <p:nvPr/>
        </p:nvSpPr>
        <p:spPr>
          <a:xfrm>
            <a:off x="8604448" y="267494"/>
            <a:ext cx="362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 smtClean="0">
                <a:solidFill>
                  <a:srgbClr val="FFFF00"/>
                </a:solidFill>
              </a:rPr>
              <a:t>1</a:t>
            </a:r>
            <a:endParaRPr lang="id-ID" sz="2400" dirty="0">
              <a:solidFill>
                <a:srgbClr val="FFFF00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225868"/>
              </p:ext>
            </p:extLst>
          </p:nvPr>
        </p:nvGraphicFramePr>
        <p:xfrm>
          <a:off x="323528" y="1851670"/>
          <a:ext cx="7478649" cy="187220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966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6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6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8052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n-ID" sz="1400" dirty="0" err="1">
                          <a:effectLst/>
                        </a:rPr>
                        <a:t>Nama</a:t>
                      </a:r>
                      <a:r>
                        <a:rPr lang="en-ID" sz="1400" dirty="0">
                          <a:effectLst/>
                        </a:rPr>
                        <a:t> </a:t>
                      </a:r>
                      <a:r>
                        <a:rPr lang="en-ID" sz="1400" dirty="0" err="1">
                          <a:effectLst/>
                        </a:rPr>
                        <a:t>Barang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n-ID" sz="1400" dirty="0" err="1">
                          <a:effectLst/>
                        </a:rPr>
                        <a:t>Kuantitas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</a:rPr>
                        <a:t>Tanggal Diminta</a:t>
                      </a:r>
                      <a:endParaRPr lang="id-ID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n-ID" sz="1400" dirty="0" err="1">
                          <a:effectLst/>
                        </a:rPr>
                        <a:t>Digitec</a:t>
                      </a:r>
                      <a:r>
                        <a:rPr lang="en-ID" sz="1400" dirty="0">
                          <a:effectLst/>
                        </a:rPr>
                        <a:t> SW </a:t>
                      </a:r>
                      <a:r>
                        <a:rPr lang="en-ID" sz="1400" dirty="0" err="1">
                          <a:effectLst/>
                        </a:rPr>
                        <a:t>Lite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</a:rPr>
                        <a:t>10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</a:rPr>
                        <a:t>04/01/2021</a:t>
                      </a:r>
                      <a:endParaRPr lang="id-ID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</a:rPr>
                        <a:t>Digitec Toucscreen</a:t>
                      </a:r>
                      <a:endParaRPr lang="id-ID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</a:rPr>
                        <a:t>20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</a:rPr>
                        <a:t>04/01/2021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</a:rPr>
                        <a:t>Alexandre Christie AC 9100</a:t>
                      </a:r>
                      <a:endParaRPr lang="id-ID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</a:rPr>
                        <a:t>30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</a:rPr>
                        <a:t>04/01/2021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482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1520" y="195486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rgbClr val="FFC000"/>
                </a:solidFill>
              </a:rPr>
              <a:t>Purchase Order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1520" y="627534"/>
            <a:ext cx="8496944" cy="1008112"/>
          </a:xfrm>
        </p:spPr>
        <p:txBody>
          <a:bodyPr/>
          <a:lstStyle/>
          <a:p>
            <a:pPr lvl="0"/>
            <a:r>
              <a:rPr lang="id-ID" sz="1400" b="1" dirty="0" smtClean="0"/>
              <a:t>T</a:t>
            </a:r>
            <a:r>
              <a:rPr lang="en-ID" sz="1400" b="1" dirty="0" err="1" smtClean="0"/>
              <a:t>anggal</a:t>
            </a:r>
            <a:r>
              <a:rPr lang="en-ID" sz="1400" b="1" dirty="0" smtClean="0"/>
              <a:t> </a:t>
            </a:r>
            <a:r>
              <a:rPr lang="en-ID" sz="1400" b="1" dirty="0"/>
              <a:t>4 </a:t>
            </a:r>
            <a:r>
              <a:rPr lang="en-ID" sz="1400" b="1" dirty="0" err="1"/>
              <a:t>Januari</a:t>
            </a:r>
            <a:r>
              <a:rPr lang="en-ID" sz="1400" b="1" dirty="0"/>
              <a:t> 2021</a:t>
            </a:r>
            <a:endParaRPr lang="id-ID" sz="1400" dirty="0"/>
          </a:p>
          <a:p>
            <a:r>
              <a:rPr lang="id-ID" sz="1400" dirty="0" smtClean="0"/>
              <a:t>Perusahaan </a:t>
            </a:r>
            <a:r>
              <a:rPr lang="id-ID" sz="1400" dirty="0"/>
              <a:t>membuat PO atas permintaan pembelian dari bagian gudang kepada PT Hodinky dan </a:t>
            </a:r>
            <a:endParaRPr lang="id-ID" sz="1400" dirty="0" smtClean="0"/>
          </a:p>
          <a:p>
            <a:r>
              <a:rPr lang="id-ID" sz="1400" dirty="0" smtClean="0"/>
              <a:t>PT </a:t>
            </a:r>
            <a:r>
              <a:rPr lang="id-ID" sz="1400" dirty="0"/>
              <a:t>Uhren dengan detail sebagai berikut:</a:t>
            </a:r>
          </a:p>
        </p:txBody>
      </p:sp>
      <p:sp>
        <p:nvSpPr>
          <p:cNvPr id="9" name="Rectangle 8"/>
          <p:cNvSpPr/>
          <p:nvPr/>
        </p:nvSpPr>
        <p:spPr>
          <a:xfrm>
            <a:off x="8604448" y="267494"/>
            <a:ext cx="362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 smtClean="0">
                <a:solidFill>
                  <a:srgbClr val="FFFF00"/>
                </a:solidFill>
              </a:rPr>
              <a:t>2</a:t>
            </a:r>
            <a:endParaRPr lang="id-ID" sz="2400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520" y="1707654"/>
            <a:ext cx="31378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sz="1600" dirty="0" err="1">
                <a:solidFill>
                  <a:srgbClr val="00B0F0"/>
                </a:solidFill>
              </a:rPr>
              <a:t>Pemesanan</a:t>
            </a:r>
            <a:r>
              <a:rPr lang="en-ID" sz="1600" dirty="0">
                <a:solidFill>
                  <a:srgbClr val="00B0F0"/>
                </a:solidFill>
              </a:rPr>
              <a:t> </a:t>
            </a:r>
            <a:r>
              <a:rPr lang="en-ID" sz="1600" dirty="0" err="1">
                <a:solidFill>
                  <a:srgbClr val="00B0F0"/>
                </a:solidFill>
              </a:rPr>
              <a:t>Kepada</a:t>
            </a:r>
            <a:r>
              <a:rPr lang="en-ID" sz="1600" dirty="0">
                <a:solidFill>
                  <a:srgbClr val="00B0F0"/>
                </a:solidFill>
              </a:rPr>
              <a:t> PT </a:t>
            </a:r>
            <a:r>
              <a:rPr lang="en-ID" sz="1600" dirty="0" err="1">
                <a:solidFill>
                  <a:srgbClr val="00B0F0"/>
                </a:solidFill>
              </a:rPr>
              <a:t>Hodinky</a:t>
            </a:r>
            <a:endParaRPr lang="id-ID" sz="1600" dirty="0">
              <a:solidFill>
                <a:srgbClr val="00B0F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185619"/>
              </p:ext>
            </p:extLst>
          </p:nvPr>
        </p:nvGraphicFramePr>
        <p:xfrm>
          <a:off x="323528" y="2067790"/>
          <a:ext cx="4722306" cy="86400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943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37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47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n-ID" sz="1400" dirty="0" err="1">
                          <a:effectLst/>
                        </a:rPr>
                        <a:t>Nama</a:t>
                      </a:r>
                      <a:r>
                        <a:rPr lang="en-ID" sz="1400" dirty="0">
                          <a:effectLst/>
                        </a:rPr>
                        <a:t> </a:t>
                      </a:r>
                      <a:r>
                        <a:rPr lang="en-ID" sz="1400" dirty="0" err="1">
                          <a:effectLst/>
                        </a:rPr>
                        <a:t>Barang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en-ID" sz="1400" dirty="0" err="1">
                          <a:effectLst/>
                        </a:rPr>
                        <a:t>Kuantitas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</a:rPr>
                        <a:t>Harga/Satuan</a:t>
                      </a:r>
                      <a:endParaRPr lang="id-ID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n-ID" sz="1400" dirty="0" err="1">
                          <a:effectLst/>
                        </a:rPr>
                        <a:t>Digitec</a:t>
                      </a:r>
                      <a:r>
                        <a:rPr lang="en-ID" sz="1400" dirty="0">
                          <a:effectLst/>
                        </a:rPr>
                        <a:t> SW </a:t>
                      </a:r>
                      <a:r>
                        <a:rPr lang="en-ID" sz="1400" dirty="0" err="1">
                          <a:effectLst/>
                        </a:rPr>
                        <a:t>Lite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</a:rPr>
                        <a:t>10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</a:rPr>
                        <a:t>396.000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15195" y="3241308"/>
            <a:ext cx="29281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sz="1600" dirty="0" err="1">
                <a:solidFill>
                  <a:srgbClr val="00B0F0"/>
                </a:solidFill>
              </a:rPr>
              <a:t>Pemesanan</a:t>
            </a:r>
            <a:r>
              <a:rPr lang="en-ID" sz="1600" dirty="0">
                <a:solidFill>
                  <a:srgbClr val="00B0F0"/>
                </a:solidFill>
              </a:rPr>
              <a:t> </a:t>
            </a:r>
            <a:r>
              <a:rPr lang="en-ID" sz="1600" dirty="0" err="1">
                <a:solidFill>
                  <a:srgbClr val="00B0F0"/>
                </a:solidFill>
              </a:rPr>
              <a:t>Kepada</a:t>
            </a:r>
            <a:r>
              <a:rPr lang="en-ID" sz="1600" dirty="0">
                <a:solidFill>
                  <a:srgbClr val="00B0F0"/>
                </a:solidFill>
              </a:rPr>
              <a:t> PT </a:t>
            </a:r>
            <a:r>
              <a:rPr lang="id-ID" sz="1600" dirty="0" smtClean="0">
                <a:solidFill>
                  <a:srgbClr val="00B0F0"/>
                </a:solidFill>
              </a:rPr>
              <a:t>Uhren</a:t>
            </a:r>
            <a:endParaRPr lang="id-ID" sz="1600" dirty="0">
              <a:solidFill>
                <a:srgbClr val="00B0F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157972"/>
              </p:ext>
            </p:extLst>
          </p:nvPr>
        </p:nvGraphicFramePr>
        <p:xfrm>
          <a:off x="344413" y="3651870"/>
          <a:ext cx="5744289" cy="64008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966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34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47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n-ID" sz="1400" dirty="0" err="1">
                          <a:effectLst/>
                        </a:rPr>
                        <a:t>Nama</a:t>
                      </a:r>
                      <a:r>
                        <a:rPr lang="en-ID" sz="1400" dirty="0">
                          <a:effectLst/>
                        </a:rPr>
                        <a:t> </a:t>
                      </a:r>
                      <a:r>
                        <a:rPr lang="en-ID" sz="1400" dirty="0" err="1">
                          <a:effectLst/>
                        </a:rPr>
                        <a:t>Barang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en-ID" sz="1400" dirty="0" err="1">
                          <a:effectLst/>
                        </a:rPr>
                        <a:t>Kuantitas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</a:rPr>
                        <a:t>Harga/Satuan</a:t>
                      </a:r>
                      <a:endParaRPr lang="id-ID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n-ID" sz="1400" dirty="0" err="1">
                          <a:effectLst/>
                        </a:rPr>
                        <a:t>Digitec</a:t>
                      </a:r>
                      <a:r>
                        <a:rPr lang="en-ID" sz="1400" dirty="0">
                          <a:effectLst/>
                        </a:rPr>
                        <a:t> </a:t>
                      </a:r>
                      <a:r>
                        <a:rPr lang="en-ID" sz="1400" dirty="0" err="1">
                          <a:effectLst/>
                        </a:rPr>
                        <a:t>Toucscreen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</a:rPr>
                        <a:t>20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</a:rPr>
                        <a:t>147.000</a:t>
                      </a:r>
                      <a:endParaRPr lang="id-ID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</a:rPr>
                        <a:t>Alexandre Christie AC 9100</a:t>
                      </a:r>
                      <a:endParaRPr lang="id-ID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</a:rPr>
                        <a:t>30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</a:rPr>
                        <a:t>750.000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38834" y="4443958"/>
            <a:ext cx="77615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dirty="0">
                <a:solidFill>
                  <a:schemeClr val="bg1"/>
                </a:solidFill>
              </a:rPr>
              <a:t>Info: </a:t>
            </a:r>
            <a:r>
              <a:rPr lang="en-ID" dirty="0" err="1">
                <a:solidFill>
                  <a:schemeClr val="bg1"/>
                </a:solidFill>
              </a:rPr>
              <a:t>diharapkan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akan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dapat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diterima</a:t>
            </a:r>
            <a:r>
              <a:rPr lang="en-ID" dirty="0">
                <a:solidFill>
                  <a:schemeClr val="bg1"/>
                </a:solidFill>
              </a:rPr>
              <a:t> 5 </a:t>
            </a:r>
            <a:r>
              <a:rPr lang="en-ID" dirty="0" err="1">
                <a:solidFill>
                  <a:schemeClr val="bg1"/>
                </a:solidFill>
              </a:rPr>
              <a:t>Januari</a:t>
            </a:r>
            <a:r>
              <a:rPr lang="en-ID" dirty="0">
                <a:solidFill>
                  <a:schemeClr val="bg1"/>
                </a:solidFill>
              </a:rPr>
              <a:t> 2021</a:t>
            </a:r>
            <a:endParaRPr lang="id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93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1520" y="195486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rgbClr val="FFC000"/>
                </a:solidFill>
              </a:rPr>
              <a:t>Penerimaan Barang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1520" y="843558"/>
            <a:ext cx="8496944" cy="1008112"/>
          </a:xfrm>
        </p:spPr>
        <p:txBody>
          <a:bodyPr/>
          <a:lstStyle/>
          <a:p>
            <a:pPr lvl="0"/>
            <a:r>
              <a:rPr lang="id-ID" sz="1400" b="1" dirty="0" smtClean="0"/>
              <a:t>T</a:t>
            </a:r>
            <a:r>
              <a:rPr lang="en-ID" sz="1400" b="1" dirty="0" err="1" smtClean="0"/>
              <a:t>anggal</a:t>
            </a:r>
            <a:r>
              <a:rPr lang="en-ID" sz="1400" b="1" dirty="0" smtClean="0"/>
              <a:t> </a:t>
            </a:r>
            <a:r>
              <a:rPr lang="id-ID" sz="1400" b="1" dirty="0" smtClean="0"/>
              <a:t>5</a:t>
            </a:r>
            <a:r>
              <a:rPr lang="en-ID" sz="1400" b="1" dirty="0" smtClean="0"/>
              <a:t> </a:t>
            </a:r>
            <a:r>
              <a:rPr lang="en-ID" sz="1400" b="1" dirty="0" err="1"/>
              <a:t>Januari</a:t>
            </a:r>
            <a:r>
              <a:rPr lang="en-ID" sz="1400" b="1" dirty="0"/>
              <a:t> 2021</a:t>
            </a:r>
            <a:endParaRPr lang="id-ID" sz="1400" dirty="0"/>
          </a:p>
          <a:p>
            <a:endParaRPr lang="id-ID" sz="1400" dirty="0" smtClean="0"/>
          </a:p>
          <a:p>
            <a:r>
              <a:rPr lang="id-ID" sz="1400" dirty="0" smtClean="0"/>
              <a:t>Perusahaan </a:t>
            </a:r>
            <a:r>
              <a:rPr lang="id-ID" sz="1400" dirty="0"/>
              <a:t>menerima barang yang dipesan dari PT Hodinky </a:t>
            </a:r>
            <a:r>
              <a:rPr lang="id-ID" sz="1400" dirty="0" smtClean="0"/>
              <a:t>Barang</a:t>
            </a:r>
          </a:p>
          <a:p>
            <a:r>
              <a:rPr lang="id-ID" sz="1400" dirty="0" smtClean="0"/>
              <a:t>yang dikirimkan </a:t>
            </a:r>
            <a:r>
              <a:rPr lang="id-ID" sz="1400" dirty="0"/>
              <a:t>adalah sebagai berikut</a:t>
            </a:r>
            <a:r>
              <a:rPr lang="id-ID" sz="1400" dirty="0" smtClean="0"/>
              <a:t>:</a:t>
            </a:r>
            <a:endParaRPr lang="id-ID" sz="1400" dirty="0"/>
          </a:p>
        </p:txBody>
      </p:sp>
      <p:sp>
        <p:nvSpPr>
          <p:cNvPr id="9" name="Rectangle 8"/>
          <p:cNvSpPr/>
          <p:nvPr/>
        </p:nvSpPr>
        <p:spPr>
          <a:xfrm>
            <a:off x="8604448" y="267494"/>
            <a:ext cx="362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 smtClean="0">
                <a:solidFill>
                  <a:srgbClr val="FFFF00"/>
                </a:solidFill>
              </a:rPr>
              <a:t>3</a:t>
            </a:r>
            <a:endParaRPr lang="id-ID" sz="2400" dirty="0">
              <a:solidFill>
                <a:srgbClr val="FFFF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747742"/>
              </p:ext>
            </p:extLst>
          </p:nvPr>
        </p:nvGraphicFramePr>
        <p:xfrm>
          <a:off x="323528" y="1923678"/>
          <a:ext cx="5245677" cy="86400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572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37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07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88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marL="85725" indent="0" algn="just">
                        <a:spcAft>
                          <a:spcPts val="0"/>
                        </a:spcAft>
                      </a:pPr>
                      <a:r>
                        <a:rPr lang="en-ID" sz="1400" dirty="0" err="1">
                          <a:effectLst/>
                        </a:rPr>
                        <a:t>Nama</a:t>
                      </a:r>
                      <a:r>
                        <a:rPr lang="en-ID" sz="1400" dirty="0">
                          <a:effectLst/>
                        </a:rPr>
                        <a:t> </a:t>
                      </a:r>
                      <a:r>
                        <a:rPr lang="en-ID" sz="1400" dirty="0" err="1">
                          <a:effectLst/>
                        </a:rPr>
                        <a:t>Barang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en-ID" sz="1400" dirty="0" err="1">
                          <a:effectLst/>
                        </a:rPr>
                        <a:t>Kuantitas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id-ID" sz="1400" dirty="0" smtClean="0">
                          <a:effectLst/>
                        </a:rPr>
                        <a:t>Harga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id-ID" sz="14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Nomor Surat Jalan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85725" indent="0" algn="just">
                        <a:spcAft>
                          <a:spcPts val="0"/>
                        </a:spcAft>
                      </a:pPr>
                      <a:r>
                        <a:rPr lang="en-ID" sz="1400" dirty="0" err="1">
                          <a:effectLst/>
                        </a:rPr>
                        <a:t>Digitec</a:t>
                      </a:r>
                      <a:r>
                        <a:rPr lang="en-ID" sz="1400" dirty="0">
                          <a:effectLst/>
                        </a:rPr>
                        <a:t> SW </a:t>
                      </a:r>
                      <a:r>
                        <a:rPr lang="en-ID" sz="1400" dirty="0" err="1">
                          <a:effectLst/>
                        </a:rPr>
                        <a:t>Lite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</a:rPr>
                        <a:t>10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85725" indent="0" algn="just"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</a:rPr>
                        <a:t>396.000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85725" indent="0" algn="just">
                        <a:spcAft>
                          <a:spcPts val="0"/>
                        </a:spcAft>
                      </a:pPr>
                      <a:r>
                        <a:rPr lang="id-ID" sz="14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1028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79512" y="2920618"/>
            <a:ext cx="65389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Perusahaan </a:t>
            </a:r>
            <a:r>
              <a:rPr lang="en-ID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menerima</a:t>
            </a:r>
            <a:r>
              <a:rPr lang="en-ID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barang</a:t>
            </a:r>
            <a:r>
              <a:rPr lang="en-ID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sekaligus</a:t>
            </a:r>
            <a:r>
              <a:rPr lang="en-ID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tagihan</a:t>
            </a:r>
            <a:r>
              <a:rPr lang="id-ID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atas</a:t>
            </a:r>
            <a:r>
              <a:rPr lang="en-ID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barang</a:t>
            </a:r>
            <a:r>
              <a:rPr lang="en-ID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ID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dipesan</a:t>
            </a:r>
            <a:r>
              <a:rPr lang="en-ID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ID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id-ID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ID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PT </a:t>
            </a:r>
            <a:r>
              <a:rPr lang="en-ID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Uhren</a:t>
            </a:r>
            <a:r>
              <a:rPr lang="en-ID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ID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detail </a:t>
            </a:r>
            <a:r>
              <a:rPr lang="en-ID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sebagai</a:t>
            </a:r>
            <a:r>
              <a:rPr lang="en-ID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berikut</a:t>
            </a:r>
            <a:endParaRPr lang="id-ID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955339"/>
              </p:ext>
            </p:extLst>
          </p:nvPr>
        </p:nvGraphicFramePr>
        <p:xfrm>
          <a:off x="323528" y="3515846"/>
          <a:ext cx="4915981" cy="64008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5946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37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75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85725" indent="0" algn="just">
                        <a:spcAft>
                          <a:spcPts val="0"/>
                        </a:spcAft>
                      </a:pPr>
                      <a:r>
                        <a:rPr lang="en-ID" sz="1400" dirty="0" err="1">
                          <a:effectLst/>
                        </a:rPr>
                        <a:t>Nama</a:t>
                      </a:r>
                      <a:r>
                        <a:rPr lang="en-ID" sz="1400" dirty="0">
                          <a:effectLst/>
                        </a:rPr>
                        <a:t> </a:t>
                      </a:r>
                      <a:r>
                        <a:rPr lang="en-ID" sz="1400" dirty="0" err="1">
                          <a:effectLst/>
                        </a:rPr>
                        <a:t>Barang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en-ID" sz="1400" dirty="0" err="1">
                          <a:effectLst/>
                        </a:rPr>
                        <a:t>Kuantitas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en-ID" sz="1400" dirty="0" err="1">
                          <a:effectLst/>
                        </a:rPr>
                        <a:t>Harga</a:t>
                      </a:r>
                      <a:r>
                        <a:rPr lang="en-ID" sz="1400" dirty="0">
                          <a:effectLst/>
                        </a:rPr>
                        <a:t>/</a:t>
                      </a:r>
                      <a:r>
                        <a:rPr lang="en-ID" sz="1400" dirty="0" err="1">
                          <a:effectLst/>
                        </a:rPr>
                        <a:t>Satuan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85725" indent="0" algn="just">
                        <a:spcAft>
                          <a:spcPts val="0"/>
                        </a:spcAft>
                      </a:pPr>
                      <a:r>
                        <a:rPr lang="en-ID" sz="1400" dirty="0" err="1">
                          <a:effectLst/>
                        </a:rPr>
                        <a:t>Digitec</a:t>
                      </a:r>
                      <a:r>
                        <a:rPr lang="en-ID" sz="1400" dirty="0">
                          <a:effectLst/>
                        </a:rPr>
                        <a:t> </a:t>
                      </a:r>
                      <a:r>
                        <a:rPr lang="en-ID" sz="1400" dirty="0" err="1">
                          <a:effectLst/>
                        </a:rPr>
                        <a:t>Toucscreen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</a:rPr>
                        <a:t>20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</a:rPr>
                        <a:t>147.000</a:t>
                      </a:r>
                      <a:endParaRPr lang="id-ID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85725" indent="0" algn="just">
                        <a:spcAft>
                          <a:spcPts val="0"/>
                        </a:spcAft>
                      </a:pPr>
                      <a:r>
                        <a:rPr lang="en-ID" sz="1400" dirty="0" err="1">
                          <a:effectLst/>
                        </a:rPr>
                        <a:t>Alexandre</a:t>
                      </a:r>
                      <a:r>
                        <a:rPr lang="en-ID" sz="1400" dirty="0">
                          <a:effectLst/>
                        </a:rPr>
                        <a:t> Christie AC 9100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</a:rPr>
                        <a:t>30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</a:rPr>
                        <a:t>750.000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323528" y="4209931"/>
            <a:ext cx="6984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Info:</a:t>
            </a:r>
          </a:p>
          <a:p>
            <a:r>
              <a:rPr lang="id-ID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•Pengiriman </a:t>
            </a:r>
            <a:r>
              <a:rPr lang="id-ID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dilakukan dengan menggunakan </a:t>
            </a:r>
            <a:r>
              <a:rPr lang="id-ID" sz="1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Mobil Box</a:t>
            </a:r>
          </a:p>
          <a:p>
            <a:r>
              <a:rPr lang="id-ID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•Barang </a:t>
            </a:r>
            <a:r>
              <a:rPr lang="id-ID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dimasukkan ke gudang </a:t>
            </a:r>
            <a:r>
              <a:rPr lang="id-ID" sz="1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Depan</a:t>
            </a:r>
          </a:p>
          <a:p>
            <a:r>
              <a:rPr lang="id-ID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•Nomor </a:t>
            </a:r>
            <a:r>
              <a:rPr lang="id-ID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Faktur Pembelian </a:t>
            </a:r>
            <a:r>
              <a:rPr lang="id-ID" sz="1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INV/Uhren/01123</a:t>
            </a:r>
          </a:p>
        </p:txBody>
      </p:sp>
    </p:spTree>
    <p:extLst>
      <p:ext uri="{BB962C8B-B14F-4D97-AF65-F5344CB8AC3E}">
        <p14:creationId xmlns:p14="http://schemas.microsoft.com/office/powerpoint/2010/main" val="315685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23528" y="1275606"/>
            <a:ext cx="48600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d-ID" altLang="ko-KR" sz="3200" b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  <a:ea typeface="맑은 고딕" pitchFamily="50" charset="-127"/>
                <a:cs typeface="Arial" pitchFamily="34" charset="0"/>
              </a:rPr>
              <a:t>ACCURATE ONLINE</a:t>
            </a:r>
            <a:endParaRPr lang="en-US" altLang="ko-KR" sz="3200" b="1" dirty="0" smtClean="0">
              <a:ln w="19050">
                <a:solidFill>
                  <a:schemeClr val="tx1"/>
                </a:solidFill>
              </a:ln>
              <a:solidFill>
                <a:srgbClr val="FFFF00"/>
              </a:solidFill>
              <a:latin typeface="Arial Black" pitchFamily="34" charset="0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2050" name="Picture 2" descr="D:\File Agus\VIDEO\Accurate\1-min-800x50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310"/>
          <a:stretch/>
        </p:blipFill>
        <p:spPr bwMode="auto">
          <a:xfrm>
            <a:off x="-756592" y="1752600"/>
            <a:ext cx="7504787" cy="392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528" y="267494"/>
            <a:ext cx="7776864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id-ID" sz="28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MENGINPUT </a:t>
            </a:r>
            <a:r>
              <a:rPr lang="id-ID" sz="2800" b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INFORMASI &amp;</a:t>
            </a:r>
          </a:p>
          <a:p>
            <a:pPr>
              <a:lnSpc>
                <a:spcPct val="110000"/>
              </a:lnSpc>
            </a:pPr>
            <a:r>
              <a:rPr lang="id-ID" sz="2800" b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SALDO </a:t>
            </a:r>
            <a:r>
              <a:rPr lang="id-ID" sz="28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AWAL PERUSAHAAN</a:t>
            </a:r>
          </a:p>
        </p:txBody>
      </p:sp>
    </p:spTree>
    <p:extLst>
      <p:ext uri="{BB962C8B-B14F-4D97-AF65-F5344CB8AC3E}">
        <p14:creationId xmlns:p14="http://schemas.microsoft.com/office/powerpoint/2010/main" val="129379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1520" y="195486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rgbClr val="FFC000"/>
                </a:solidFill>
              </a:rPr>
              <a:t>Pembayaran Utang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46956" y="1203598"/>
            <a:ext cx="6557292" cy="1656184"/>
          </a:xfrm>
        </p:spPr>
        <p:txBody>
          <a:bodyPr/>
          <a:lstStyle/>
          <a:p>
            <a:pPr lvl="0"/>
            <a:r>
              <a:rPr lang="id-ID" sz="1400" b="1" dirty="0" smtClean="0"/>
              <a:t>T</a:t>
            </a:r>
            <a:r>
              <a:rPr lang="en-ID" sz="1400" b="1" dirty="0" err="1" smtClean="0"/>
              <a:t>anggal</a:t>
            </a:r>
            <a:r>
              <a:rPr lang="en-ID" sz="1400" b="1" dirty="0" smtClean="0"/>
              <a:t> </a:t>
            </a:r>
            <a:r>
              <a:rPr lang="id-ID" sz="1400" b="1" dirty="0" smtClean="0"/>
              <a:t>8</a:t>
            </a:r>
            <a:r>
              <a:rPr lang="en-ID" sz="1400" b="1" dirty="0" smtClean="0"/>
              <a:t> </a:t>
            </a:r>
            <a:r>
              <a:rPr lang="en-ID" sz="1400" b="1" dirty="0" err="1"/>
              <a:t>Januari</a:t>
            </a:r>
            <a:r>
              <a:rPr lang="en-ID" sz="1400" b="1" dirty="0"/>
              <a:t> 2021</a:t>
            </a:r>
            <a:endParaRPr lang="id-ID" sz="1400" dirty="0"/>
          </a:p>
          <a:p>
            <a:endParaRPr lang="id-ID" sz="1400" dirty="0" smtClean="0"/>
          </a:p>
          <a:p>
            <a:r>
              <a:rPr lang="id-ID" sz="1800" dirty="0"/>
              <a:t>Perusahaan melunasi hutang kepada PT Montres untuk nomor faktur : </a:t>
            </a:r>
            <a:r>
              <a:rPr lang="id-ID" sz="1800" dirty="0">
                <a:solidFill>
                  <a:srgbClr val="FFFF00"/>
                </a:solidFill>
              </a:rPr>
              <a:t>VN-4738/2</a:t>
            </a:r>
            <a:r>
              <a:rPr lang="id-ID" sz="1800" dirty="0"/>
              <a:t>. Pembayaran dilakukan dengan cek Bank Mandiri IDR nomor </a:t>
            </a:r>
            <a:r>
              <a:rPr lang="id-ID" sz="1800" dirty="0">
                <a:solidFill>
                  <a:srgbClr val="FFFF00"/>
                </a:solidFill>
              </a:rPr>
              <a:t>GR0075</a:t>
            </a:r>
            <a:r>
              <a:rPr lang="id-ID" sz="1800" dirty="0"/>
              <a:t> dan jatuh tempo </a:t>
            </a:r>
            <a:r>
              <a:rPr lang="id-ID" sz="1800" dirty="0" smtClean="0">
                <a:solidFill>
                  <a:srgbClr val="FFFF00"/>
                </a:solidFill>
              </a:rPr>
              <a:t>15/01/2021</a:t>
            </a:r>
            <a:endParaRPr lang="id-ID" sz="1800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04448" y="267494"/>
            <a:ext cx="362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 smtClean="0">
                <a:solidFill>
                  <a:srgbClr val="FFFF00"/>
                </a:solidFill>
              </a:rPr>
              <a:t>4</a:t>
            </a:r>
            <a:endParaRPr lang="id-ID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00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1520" y="195486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rgbClr val="FFC000"/>
                </a:solidFill>
              </a:rPr>
              <a:t>Penerimaan Tagihan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46956" y="1203598"/>
            <a:ext cx="6845324" cy="3672408"/>
          </a:xfrm>
        </p:spPr>
        <p:txBody>
          <a:bodyPr/>
          <a:lstStyle/>
          <a:p>
            <a:pPr lvl="0"/>
            <a:r>
              <a:rPr lang="id-ID" sz="1400" b="1" dirty="0" smtClean="0"/>
              <a:t>T</a:t>
            </a:r>
            <a:r>
              <a:rPr lang="en-ID" sz="1400" b="1" dirty="0" err="1" smtClean="0"/>
              <a:t>anggal</a:t>
            </a:r>
            <a:r>
              <a:rPr lang="en-ID" sz="1400" b="1" dirty="0" smtClean="0"/>
              <a:t> </a:t>
            </a:r>
            <a:r>
              <a:rPr lang="id-ID" sz="1400" b="1" dirty="0" smtClean="0"/>
              <a:t>9</a:t>
            </a:r>
            <a:r>
              <a:rPr lang="en-ID" sz="1400" b="1" dirty="0" smtClean="0"/>
              <a:t> </a:t>
            </a:r>
            <a:r>
              <a:rPr lang="en-ID" sz="1400" b="1" dirty="0" err="1"/>
              <a:t>Januari</a:t>
            </a:r>
            <a:r>
              <a:rPr lang="en-ID" sz="1400" b="1" dirty="0"/>
              <a:t> 2021</a:t>
            </a:r>
            <a:endParaRPr lang="id-ID" sz="1400" dirty="0"/>
          </a:p>
          <a:p>
            <a:endParaRPr lang="id-ID" sz="1400" dirty="0" smtClean="0"/>
          </a:p>
          <a:p>
            <a:r>
              <a:rPr lang="id-ID" sz="1800" dirty="0"/>
              <a:t>Perusahaan menerima tagihan dari PT Hodinky atas penerimaan barang tanggal 5 Januari 2021. Nomor faktur Pembelian </a:t>
            </a:r>
            <a:r>
              <a:rPr lang="id-ID" sz="1800" dirty="0" smtClean="0"/>
              <a:t>:</a:t>
            </a:r>
          </a:p>
          <a:p>
            <a:r>
              <a:rPr lang="id-ID" sz="1800" dirty="0" smtClean="0">
                <a:solidFill>
                  <a:srgbClr val="FFFF00"/>
                </a:solidFill>
              </a:rPr>
              <a:t>Hodin-015</a:t>
            </a:r>
            <a:r>
              <a:rPr lang="id-ID" sz="1800" dirty="0">
                <a:solidFill>
                  <a:srgbClr val="FFFF00"/>
                </a:solidFill>
              </a:rPr>
              <a:t>.</a:t>
            </a:r>
          </a:p>
          <a:p>
            <a:r>
              <a:rPr lang="id-ID" sz="1800" dirty="0"/>
              <a:t>Barang yang dibeli dikirim menggunakan vendor Jasa angkut </a:t>
            </a:r>
            <a:endParaRPr lang="id-ID" sz="1800" dirty="0" smtClean="0"/>
          </a:p>
          <a:p>
            <a:r>
              <a:rPr lang="id-ID" sz="1800" dirty="0" smtClean="0"/>
              <a:t>yaitu </a:t>
            </a:r>
            <a:r>
              <a:rPr lang="id-ID" sz="1800" dirty="0">
                <a:solidFill>
                  <a:srgbClr val="FFFF00"/>
                </a:solidFill>
              </a:rPr>
              <a:t>JJE Express </a:t>
            </a:r>
            <a:r>
              <a:rPr lang="id-ID" sz="1800" dirty="0"/>
              <a:t>(buat vendor baru dengan mata uang </a:t>
            </a:r>
            <a:r>
              <a:rPr lang="id-ID" sz="1800" dirty="0" smtClean="0"/>
              <a:t>IDR)</a:t>
            </a:r>
          </a:p>
          <a:p>
            <a:r>
              <a:rPr lang="id-ID" sz="1800" dirty="0" smtClean="0"/>
              <a:t>Namun </a:t>
            </a:r>
            <a:r>
              <a:rPr lang="id-ID" sz="1800" dirty="0"/>
              <a:t>hingga barang diterima tagihan atas biaya angkut tersebut belum diketahui oleh perusahaan. Untuk itu perusahaan membuat asumsi atas </a:t>
            </a:r>
            <a:r>
              <a:rPr lang="id-ID" sz="1800" dirty="0">
                <a:solidFill>
                  <a:srgbClr val="FFFF00"/>
                </a:solidFill>
              </a:rPr>
              <a:t>biaya angkut </a:t>
            </a:r>
            <a:r>
              <a:rPr lang="id-ID" sz="1800" dirty="0"/>
              <a:t>tersebut yaitu sebesar </a:t>
            </a:r>
            <a:r>
              <a:rPr lang="id-ID" sz="1800" dirty="0">
                <a:solidFill>
                  <a:srgbClr val="FFFF00"/>
                </a:solidFill>
              </a:rPr>
              <a:t>Rp 300,000</a:t>
            </a:r>
            <a:r>
              <a:rPr lang="id-ID" sz="1800" dirty="0"/>
              <a:t>.</a:t>
            </a:r>
          </a:p>
          <a:p>
            <a:r>
              <a:rPr lang="id-ID" sz="1800" dirty="0"/>
              <a:t>Biaya ongkos angkut ini akan menambah harga pokok pembelian dan dibayarkan ke JJE Express</a:t>
            </a:r>
            <a:r>
              <a:rPr lang="id-ID" sz="1800" dirty="0" smtClean="0"/>
              <a:t>.</a:t>
            </a:r>
            <a:endParaRPr lang="id-ID" sz="1800" dirty="0"/>
          </a:p>
        </p:txBody>
      </p:sp>
      <p:sp>
        <p:nvSpPr>
          <p:cNvPr id="9" name="Rectangle 8"/>
          <p:cNvSpPr/>
          <p:nvPr/>
        </p:nvSpPr>
        <p:spPr>
          <a:xfrm>
            <a:off x="8604448" y="267494"/>
            <a:ext cx="362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 smtClean="0">
                <a:solidFill>
                  <a:srgbClr val="FFFF00"/>
                </a:solidFill>
              </a:rPr>
              <a:t>5</a:t>
            </a:r>
            <a:endParaRPr lang="id-ID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69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1520" y="195486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rgbClr val="FFC000"/>
                </a:solidFill>
              </a:rPr>
              <a:t>Penyesuaian Biaya Kirim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46956" y="1203598"/>
            <a:ext cx="6773316" cy="2448272"/>
          </a:xfrm>
        </p:spPr>
        <p:txBody>
          <a:bodyPr/>
          <a:lstStyle/>
          <a:p>
            <a:pPr lvl="0"/>
            <a:r>
              <a:rPr lang="id-ID" sz="1400" b="1" dirty="0" smtClean="0"/>
              <a:t>T</a:t>
            </a:r>
            <a:r>
              <a:rPr lang="en-ID" sz="1400" b="1" dirty="0" err="1" smtClean="0"/>
              <a:t>anggal</a:t>
            </a:r>
            <a:r>
              <a:rPr lang="en-ID" sz="1400" b="1" dirty="0" smtClean="0"/>
              <a:t> </a:t>
            </a:r>
            <a:r>
              <a:rPr lang="id-ID" sz="1400" b="1" dirty="0" smtClean="0"/>
              <a:t>10</a:t>
            </a:r>
            <a:r>
              <a:rPr lang="en-ID" sz="1400" b="1" dirty="0" smtClean="0"/>
              <a:t> </a:t>
            </a:r>
            <a:r>
              <a:rPr lang="en-ID" sz="1400" b="1" dirty="0" err="1"/>
              <a:t>Januari</a:t>
            </a:r>
            <a:r>
              <a:rPr lang="en-ID" sz="1400" b="1" dirty="0"/>
              <a:t> 2021</a:t>
            </a:r>
            <a:endParaRPr lang="id-ID" sz="1400" dirty="0"/>
          </a:p>
          <a:p>
            <a:endParaRPr lang="id-ID" sz="1400" dirty="0" smtClean="0"/>
          </a:p>
          <a:p>
            <a:r>
              <a:rPr lang="id-ID" sz="1800" dirty="0"/>
              <a:t>Perusahaan menerima tagihan dari JJE Express atas jasa pengiriman barang yang dipesan kepada PT Hodinky tanggal 9 Januari 2021. Nomor Faktur dari JJE adalah </a:t>
            </a:r>
            <a:r>
              <a:rPr lang="id-ID" sz="1800" dirty="0">
                <a:solidFill>
                  <a:srgbClr val="FFFF00"/>
                </a:solidFill>
              </a:rPr>
              <a:t>JJE007</a:t>
            </a:r>
            <a:r>
              <a:rPr lang="id-ID" sz="1800" dirty="0"/>
              <a:t> dan nilai yang ditagihkan sebesar </a:t>
            </a:r>
            <a:r>
              <a:rPr lang="id-ID" sz="1800" dirty="0">
                <a:solidFill>
                  <a:srgbClr val="FFFF00"/>
                </a:solidFill>
              </a:rPr>
              <a:t>Rp 275.000</a:t>
            </a:r>
            <a:r>
              <a:rPr lang="id-ID" sz="1800" dirty="0" smtClean="0">
                <a:solidFill>
                  <a:srgbClr val="FFFF00"/>
                </a:solidFill>
              </a:rPr>
              <a:t>.</a:t>
            </a:r>
            <a:endParaRPr lang="id-ID" sz="1800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04448" y="267494"/>
            <a:ext cx="362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 smtClean="0">
                <a:solidFill>
                  <a:srgbClr val="FFFF00"/>
                </a:solidFill>
              </a:rPr>
              <a:t>6</a:t>
            </a:r>
            <a:endParaRPr lang="id-ID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1520" y="195486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rgbClr val="FFC000"/>
                </a:solidFill>
              </a:rPr>
              <a:t>Uang Muka Pembelian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46956" y="1203598"/>
            <a:ext cx="7205364" cy="2448272"/>
          </a:xfrm>
        </p:spPr>
        <p:txBody>
          <a:bodyPr/>
          <a:lstStyle/>
          <a:p>
            <a:pPr lvl="0"/>
            <a:r>
              <a:rPr lang="id-ID" sz="1400" b="1" dirty="0" smtClean="0"/>
              <a:t>T</a:t>
            </a:r>
            <a:r>
              <a:rPr lang="en-ID" sz="1400" b="1" dirty="0" err="1" smtClean="0"/>
              <a:t>anggal</a:t>
            </a:r>
            <a:r>
              <a:rPr lang="en-ID" sz="1400" b="1" dirty="0" smtClean="0"/>
              <a:t> </a:t>
            </a:r>
            <a:r>
              <a:rPr lang="id-ID" sz="1400" b="1" dirty="0" smtClean="0"/>
              <a:t>12</a:t>
            </a:r>
            <a:r>
              <a:rPr lang="en-ID" sz="1400" b="1" dirty="0" smtClean="0"/>
              <a:t> </a:t>
            </a:r>
            <a:r>
              <a:rPr lang="en-ID" sz="1400" b="1" dirty="0" err="1"/>
              <a:t>Januari</a:t>
            </a:r>
            <a:r>
              <a:rPr lang="en-ID" sz="1400" b="1" dirty="0"/>
              <a:t> 2021</a:t>
            </a:r>
            <a:endParaRPr lang="id-ID" sz="1400" dirty="0"/>
          </a:p>
          <a:p>
            <a:endParaRPr lang="id-ID" sz="1400" dirty="0" smtClean="0"/>
          </a:p>
          <a:p>
            <a:r>
              <a:rPr lang="id-ID" sz="1800" dirty="0"/>
              <a:t>Perusahaan melakukan deposit kepada PT Mataaratanga Sebesar Rp 2.500.000,- (termasuk pajak) dengan nomor faktur </a:t>
            </a:r>
            <a:r>
              <a:rPr lang="id-ID" sz="1800" dirty="0">
                <a:solidFill>
                  <a:srgbClr val="FFFF00"/>
                </a:solidFill>
              </a:rPr>
              <a:t>DP/1001</a:t>
            </a:r>
            <a:r>
              <a:rPr lang="id-ID" sz="1800" dirty="0"/>
              <a:t>. </a:t>
            </a:r>
            <a:endParaRPr lang="id-ID" sz="1800" dirty="0" smtClean="0"/>
          </a:p>
          <a:p>
            <a:r>
              <a:rPr lang="id-ID" sz="1800" dirty="0" smtClean="0"/>
              <a:t>Pembayaran </a:t>
            </a:r>
            <a:r>
              <a:rPr lang="id-ID" sz="1800" dirty="0"/>
              <a:t>dilakukan dengan transfer menggunakan Bank Mandiri </a:t>
            </a:r>
            <a:r>
              <a:rPr lang="id-ID" sz="1800" dirty="0" smtClean="0"/>
              <a:t>IDR. Deposit </a:t>
            </a:r>
            <a:r>
              <a:rPr lang="id-ID" sz="1800" dirty="0"/>
              <a:t>ini nantinya akan digunakan oleh Perusahaan untuk mengurangi nilai faktur </a:t>
            </a:r>
            <a:r>
              <a:rPr lang="id-ID" sz="1800" dirty="0" smtClean="0"/>
              <a:t>pembelian</a:t>
            </a:r>
            <a:endParaRPr lang="id-ID" sz="1800" dirty="0"/>
          </a:p>
        </p:txBody>
      </p:sp>
      <p:sp>
        <p:nvSpPr>
          <p:cNvPr id="9" name="Rectangle 8"/>
          <p:cNvSpPr/>
          <p:nvPr/>
        </p:nvSpPr>
        <p:spPr>
          <a:xfrm>
            <a:off x="8604448" y="267494"/>
            <a:ext cx="362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 smtClean="0">
                <a:solidFill>
                  <a:srgbClr val="FFFF00"/>
                </a:solidFill>
              </a:rPr>
              <a:t>7</a:t>
            </a:r>
            <a:endParaRPr lang="id-ID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74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1520" y="195486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rgbClr val="FFC000"/>
                </a:solidFill>
              </a:rPr>
              <a:t>Pesanan Pembelian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1520" y="771550"/>
            <a:ext cx="7344816" cy="1152128"/>
          </a:xfrm>
        </p:spPr>
        <p:txBody>
          <a:bodyPr/>
          <a:lstStyle/>
          <a:p>
            <a:pPr lvl="0"/>
            <a:r>
              <a:rPr lang="id-ID" sz="1400" b="1" dirty="0" smtClean="0"/>
              <a:t>T</a:t>
            </a:r>
            <a:r>
              <a:rPr lang="en-ID" sz="1400" b="1" dirty="0" err="1" smtClean="0"/>
              <a:t>anggal</a:t>
            </a:r>
            <a:r>
              <a:rPr lang="en-ID" sz="1400" b="1" dirty="0" smtClean="0"/>
              <a:t> </a:t>
            </a:r>
            <a:r>
              <a:rPr lang="id-ID" sz="1400" b="1" dirty="0" smtClean="0"/>
              <a:t>17</a:t>
            </a:r>
            <a:r>
              <a:rPr lang="en-ID" sz="1400" b="1" dirty="0" smtClean="0"/>
              <a:t> </a:t>
            </a:r>
            <a:r>
              <a:rPr lang="en-ID" sz="1400" b="1" dirty="0" err="1"/>
              <a:t>Januari</a:t>
            </a:r>
            <a:r>
              <a:rPr lang="en-ID" sz="1400" b="1" dirty="0"/>
              <a:t> 2021</a:t>
            </a:r>
            <a:endParaRPr lang="id-ID" sz="1400" dirty="0"/>
          </a:p>
          <a:p>
            <a:endParaRPr lang="id-ID" sz="1400" dirty="0" smtClean="0"/>
          </a:p>
          <a:p>
            <a:r>
              <a:rPr lang="id-ID" sz="1800" dirty="0"/>
              <a:t>Perusahaan melakukan pesanan pembelian kepada PT Mataaratanga dengan detail sebagai berikut ini </a:t>
            </a:r>
            <a:r>
              <a:rPr lang="id-ID" sz="1800" dirty="0" smtClean="0"/>
              <a:t>:</a:t>
            </a:r>
            <a:endParaRPr lang="id-ID" sz="1800" dirty="0"/>
          </a:p>
        </p:txBody>
      </p:sp>
      <p:sp>
        <p:nvSpPr>
          <p:cNvPr id="9" name="Rectangle 8"/>
          <p:cNvSpPr/>
          <p:nvPr/>
        </p:nvSpPr>
        <p:spPr>
          <a:xfrm>
            <a:off x="8604448" y="267494"/>
            <a:ext cx="362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 smtClean="0">
                <a:solidFill>
                  <a:srgbClr val="FFFF00"/>
                </a:solidFill>
              </a:rPr>
              <a:t>8</a:t>
            </a:r>
            <a:endParaRPr lang="id-ID" sz="2400" dirty="0">
              <a:solidFill>
                <a:srgbClr val="FFFF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339684"/>
              </p:ext>
            </p:extLst>
          </p:nvPr>
        </p:nvGraphicFramePr>
        <p:xfrm>
          <a:off x="457200" y="2531427"/>
          <a:ext cx="4634612" cy="129600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313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37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75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en-ID" sz="1400" dirty="0" err="1">
                          <a:effectLst/>
                        </a:rPr>
                        <a:t>Nama</a:t>
                      </a:r>
                      <a:r>
                        <a:rPr lang="en-ID" sz="1400" dirty="0">
                          <a:effectLst/>
                        </a:rPr>
                        <a:t> </a:t>
                      </a:r>
                      <a:r>
                        <a:rPr lang="en-ID" sz="1400" dirty="0" err="1">
                          <a:effectLst/>
                        </a:rPr>
                        <a:t>Barang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en-ID" sz="1400" dirty="0" err="1">
                          <a:effectLst/>
                        </a:rPr>
                        <a:t>Kuantitas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en-ID" sz="1400" dirty="0" err="1">
                          <a:effectLst/>
                        </a:rPr>
                        <a:t>Harga</a:t>
                      </a:r>
                      <a:r>
                        <a:rPr lang="en-ID" sz="1400" dirty="0">
                          <a:effectLst/>
                        </a:rPr>
                        <a:t>/</a:t>
                      </a:r>
                      <a:r>
                        <a:rPr lang="en-ID" sz="1400" dirty="0" err="1">
                          <a:effectLst/>
                        </a:rPr>
                        <a:t>Satuan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</a:rPr>
                        <a:t>Rolex Skeleton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</a:rPr>
                        <a:t>20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</a:rPr>
                        <a:t>165.000</a:t>
                      </a:r>
                      <a:endParaRPr lang="id-ID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en-ID" sz="1400" dirty="0" err="1">
                          <a:effectLst/>
                        </a:rPr>
                        <a:t>Quiksilver</a:t>
                      </a:r>
                      <a:r>
                        <a:rPr lang="en-ID" sz="1400" dirty="0">
                          <a:effectLst/>
                        </a:rPr>
                        <a:t> 5155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</a:rPr>
                        <a:t>20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</a:rPr>
                        <a:t>225.000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en-ID" sz="1400" dirty="0" err="1">
                          <a:effectLst/>
                        </a:rPr>
                        <a:t>Berrybenka</a:t>
                      </a:r>
                      <a:r>
                        <a:rPr lang="en-ID" sz="1400" dirty="0">
                          <a:effectLst/>
                        </a:rPr>
                        <a:t> Sophie </a:t>
                      </a:r>
                      <a:r>
                        <a:rPr lang="en-ID" sz="1400" dirty="0" err="1">
                          <a:effectLst/>
                        </a:rPr>
                        <a:t>Ciana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</a:rPr>
                        <a:t>10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</a:rPr>
                        <a:t>125.000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643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1520" y="195486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rgbClr val="FFC000"/>
                </a:solidFill>
              </a:rPr>
              <a:t>Penerimaan Barang dan Tagihan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1520" y="771550"/>
            <a:ext cx="7560840" cy="1944216"/>
          </a:xfrm>
        </p:spPr>
        <p:txBody>
          <a:bodyPr/>
          <a:lstStyle/>
          <a:p>
            <a:pPr lvl="0"/>
            <a:endParaRPr lang="id-ID" sz="1400" b="1" dirty="0" smtClean="0"/>
          </a:p>
          <a:p>
            <a:pPr lvl="0"/>
            <a:r>
              <a:rPr lang="id-ID" sz="1400" b="1" dirty="0" smtClean="0"/>
              <a:t>T</a:t>
            </a:r>
            <a:r>
              <a:rPr lang="en-ID" sz="1400" b="1" dirty="0" err="1" smtClean="0"/>
              <a:t>anggal</a:t>
            </a:r>
            <a:r>
              <a:rPr lang="en-ID" sz="1400" b="1" dirty="0" smtClean="0"/>
              <a:t> </a:t>
            </a:r>
            <a:r>
              <a:rPr lang="id-ID" sz="1400" b="1" dirty="0" smtClean="0"/>
              <a:t>20</a:t>
            </a:r>
            <a:r>
              <a:rPr lang="en-ID" sz="1400" b="1" dirty="0" smtClean="0"/>
              <a:t> </a:t>
            </a:r>
            <a:r>
              <a:rPr lang="en-ID" sz="1400" b="1" dirty="0" err="1"/>
              <a:t>Januari</a:t>
            </a:r>
            <a:r>
              <a:rPr lang="en-ID" sz="1400" b="1" dirty="0"/>
              <a:t> 2021</a:t>
            </a:r>
            <a:endParaRPr lang="id-ID" sz="1400" dirty="0"/>
          </a:p>
          <a:p>
            <a:r>
              <a:rPr lang="id-ID" sz="1800" dirty="0" smtClean="0"/>
              <a:t>Perusahaan </a:t>
            </a:r>
            <a:r>
              <a:rPr lang="id-ID" sz="1800" dirty="0"/>
              <a:t>menerima barang sekaligus tagihan atas pesanan pembeliannya pada tanggal 17 Januari 2021 kepada PT Mataaratanga. Barang dimasukkan ke </a:t>
            </a:r>
            <a:r>
              <a:rPr lang="id-ID" sz="1800" dirty="0">
                <a:solidFill>
                  <a:srgbClr val="FFFF00"/>
                </a:solidFill>
              </a:rPr>
              <a:t>gudang Depan</a:t>
            </a:r>
            <a:r>
              <a:rPr lang="id-ID" sz="1800" dirty="0"/>
              <a:t>. Nomor Faktur Pembelian yang diterima adalah </a:t>
            </a:r>
            <a:r>
              <a:rPr lang="id-ID" sz="1800" dirty="0">
                <a:solidFill>
                  <a:srgbClr val="FFFF00"/>
                </a:solidFill>
              </a:rPr>
              <a:t>Faktur-Jan/225</a:t>
            </a:r>
            <a:r>
              <a:rPr lang="id-ID" sz="1800" dirty="0"/>
              <a:t>. Atas tagihan ini perusahaan menggunakan deposit yang sudah diberikan sebelumnya untuk mengurangi nilai fakturnya</a:t>
            </a:r>
            <a:r>
              <a:rPr lang="id-ID" sz="1800" dirty="0" smtClean="0"/>
              <a:t>.</a:t>
            </a:r>
            <a:endParaRPr lang="id-ID" sz="1800" dirty="0"/>
          </a:p>
        </p:txBody>
      </p:sp>
      <p:sp>
        <p:nvSpPr>
          <p:cNvPr id="9" name="Rectangle 8"/>
          <p:cNvSpPr/>
          <p:nvPr/>
        </p:nvSpPr>
        <p:spPr>
          <a:xfrm>
            <a:off x="8604448" y="267494"/>
            <a:ext cx="362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>
                <a:solidFill>
                  <a:srgbClr val="FFFF00"/>
                </a:solidFill>
              </a:rPr>
              <a:t>9</a:t>
            </a:r>
            <a:endParaRPr lang="id-ID" sz="2400" dirty="0">
              <a:solidFill>
                <a:srgbClr val="FFFF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986103"/>
              </p:ext>
            </p:extLst>
          </p:nvPr>
        </p:nvGraphicFramePr>
        <p:xfrm>
          <a:off x="395536" y="3003798"/>
          <a:ext cx="4634612" cy="129600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313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37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75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en-ID" sz="1400" dirty="0" err="1">
                          <a:effectLst/>
                        </a:rPr>
                        <a:t>Nama</a:t>
                      </a:r>
                      <a:r>
                        <a:rPr lang="en-ID" sz="1400" dirty="0">
                          <a:effectLst/>
                        </a:rPr>
                        <a:t> </a:t>
                      </a:r>
                      <a:r>
                        <a:rPr lang="en-ID" sz="1400" dirty="0" err="1">
                          <a:effectLst/>
                        </a:rPr>
                        <a:t>Barang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en-ID" sz="1400" dirty="0" err="1">
                          <a:effectLst/>
                        </a:rPr>
                        <a:t>Kuantitas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en-ID" sz="1400" dirty="0" err="1">
                          <a:effectLst/>
                        </a:rPr>
                        <a:t>Harga</a:t>
                      </a:r>
                      <a:r>
                        <a:rPr lang="en-ID" sz="1400" dirty="0">
                          <a:effectLst/>
                        </a:rPr>
                        <a:t>/</a:t>
                      </a:r>
                      <a:r>
                        <a:rPr lang="en-ID" sz="1400" dirty="0" err="1">
                          <a:effectLst/>
                        </a:rPr>
                        <a:t>Satuan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</a:rPr>
                        <a:t>Rolex Skeleton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</a:rPr>
                        <a:t>20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</a:rPr>
                        <a:t>165.000</a:t>
                      </a:r>
                      <a:endParaRPr lang="id-ID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en-ID" sz="1400" dirty="0" err="1">
                          <a:effectLst/>
                        </a:rPr>
                        <a:t>Quiksilver</a:t>
                      </a:r>
                      <a:r>
                        <a:rPr lang="en-ID" sz="1400" dirty="0">
                          <a:effectLst/>
                        </a:rPr>
                        <a:t> 5155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</a:rPr>
                        <a:t>20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</a:rPr>
                        <a:t>225.000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en-ID" sz="1400" dirty="0" err="1">
                          <a:effectLst/>
                        </a:rPr>
                        <a:t>Berrybenka</a:t>
                      </a:r>
                      <a:r>
                        <a:rPr lang="en-ID" sz="1400" dirty="0">
                          <a:effectLst/>
                        </a:rPr>
                        <a:t> Sophie </a:t>
                      </a:r>
                      <a:r>
                        <a:rPr lang="en-ID" sz="1400" dirty="0" err="1">
                          <a:effectLst/>
                        </a:rPr>
                        <a:t>Ciana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</a:rPr>
                        <a:t>10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</a:rPr>
                        <a:t>125.000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64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1520" y="195486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rgbClr val="FFC000"/>
                </a:solidFill>
              </a:rPr>
              <a:t>Retur Pembelian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1520" y="771550"/>
            <a:ext cx="7560840" cy="1944216"/>
          </a:xfrm>
        </p:spPr>
        <p:txBody>
          <a:bodyPr/>
          <a:lstStyle/>
          <a:p>
            <a:pPr lvl="0"/>
            <a:endParaRPr lang="id-ID" sz="1400" b="1" dirty="0" smtClean="0"/>
          </a:p>
          <a:p>
            <a:pPr lvl="0"/>
            <a:r>
              <a:rPr lang="id-ID" sz="1400" b="1" dirty="0" smtClean="0"/>
              <a:t>T</a:t>
            </a:r>
            <a:r>
              <a:rPr lang="en-ID" sz="1400" b="1" dirty="0" err="1" smtClean="0"/>
              <a:t>anggal</a:t>
            </a:r>
            <a:r>
              <a:rPr lang="en-ID" sz="1400" b="1" dirty="0" smtClean="0"/>
              <a:t> </a:t>
            </a:r>
            <a:r>
              <a:rPr lang="id-ID" sz="1400" b="1" dirty="0" smtClean="0"/>
              <a:t>21</a:t>
            </a:r>
            <a:r>
              <a:rPr lang="en-ID" sz="1400" b="1" dirty="0" smtClean="0"/>
              <a:t> </a:t>
            </a:r>
            <a:r>
              <a:rPr lang="en-ID" sz="1400" b="1" dirty="0" err="1"/>
              <a:t>Januari</a:t>
            </a:r>
            <a:r>
              <a:rPr lang="en-ID" sz="1400" b="1" dirty="0"/>
              <a:t> </a:t>
            </a:r>
            <a:r>
              <a:rPr lang="en-ID" sz="1400" b="1" dirty="0" smtClean="0"/>
              <a:t>2021</a:t>
            </a:r>
            <a:endParaRPr lang="id-ID" sz="1400" b="1" dirty="0" smtClean="0"/>
          </a:p>
          <a:p>
            <a:pPr lvl="0"/>
            <a:endParaRPr lang="id-ID" sz="1400" dirty="0"/>
          </a:p>
          <a:p>
            <a:r>
              <a:rPr lang="id-ID" sz="1800" dirty="0"/>
              <a:t>Perusahaan meretur 1 jam Rolex Skeleton yang dibeli dari PT Mataaratanga dengan faktur nomor </a:t>
            </a:r>
            <a:r>
              <a:rPr lang="id-ID" sz="1800" dirty="0">
                <a:solidFill>
                  <a:srgbClr val="FFFF00"/>
                </a:solidFill>
              </a:rPr>
              <a:t>Faktur-Jan/225</a:t>
            </a:r>
            <a:r>
              <a:rPr lang="id-ID" sz="1800" dirty="0"/>
              <a:t>. Kursi tersebut diretur dikarenakan cacat dan tidak bisa dijual kembali. Kursi Bar yang diretur dikeluarkan dari gudang Depan</a:t>
            </a:r>
            <a:r>
              <a:rPr lang="id-ID" sz="1800" dirty="0" smtClean="0"/>
              <a:t>.</a:t>
            </a:r>
            <a:endParaRPr lang="id-ID" sz="1800" dirty="0"/>
          </a:p>
        </p:txBody>
      </p:sp>
      <p:sp>
        <p:nvSpPr>
          <p:cNvPr id="9" name="Rectangle 8"/>
          <p:cNvSpPr/>
          <p:nvPr/>
        </p:nvSpPr>
        <p:spPr>
          <a:xfrm>
            <a:off x="8604448" y="267494"/>
            <a:ext cx="5405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 smtClean="0">
                <a:solidFill>
                  <a:srgbClr val="FFFF00"/>
                </a:solidFill>
              </a:rPr>
              <a:t>10</a:t>
            </a:r>
            <a:endParaRPr lang="id-ID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52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1520" y="195486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rgbClr val="FFC000"/>
                </a:solidFill>
              </a:rPr>
              <a:t>Pembelian Tunai dari Pemasok Umum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1520" y="771550"/>
            <a:ext cx="7560840" cy="1368152"/>
          </a:xfrm>
        </p:spPr>
        <p:txBody>
          <a:bodyPr/>
          <a:lstStyle/>
          <a:p>
            <a:pPr lvl="0"/>
            <a:r>
              <a:rPr lang="id-ID" sz="1400" b="1" dirty="0" smtClean="0"/>
              <a:t>T</a:t>
            </a:r>
            <a:r>
              <a:rPr lang="en-ID" sz="1400" b="1" dirty="0" err="1" smtClean="0"/>
              <a:t>anggal</a:t>
            </a:r>
            <a:r>
              <a:rPr lang="en-ID" sz="1400" b="1" dirty="0" smtClean="0"/>
              <a:t> </a:t>
            </a:r>
            <a:r>
              <a:rPr lang="id-ID" sz="1400" b="1" dirty="0" smtClean="0"/>
              <a:t>22</a:t>
            </a:r>
            <a:r>
              <a:rPr lang="en-ID" sz="1400" b="1" dirty="0" smtClean="0"/>
              <a:t> </a:t>
            </a:r>
            <a:r>
              <a:rPr lang="en-ID" sz="1400" b="1" dirty="0" err="1"/>
              <a:t>Januari</a:t>
            </a:r>
            <a:r>
              <a:rPr lang="en-ID" sz="1400" b="1" dirty="0"/>
              <a:t> </a:t>
            </a:r>
            <a:r>
              <a:rPr lang="en-ID" sz="1400" b="1" dirty="0" smtClean="0"/>
              <a:t>2021</a:t>
            </a:r>
            <a:endParaRPr lang="id-ID" sz="1400" b="1" dirty="0" smtClean="0"/>
          </a:p>
          <a:p>
            <a:pPr lvl="0"/>
            <a:endParaRPr lang="id-ID" sz="1400" dirty="0"/>
          </a:p>
          <a:p>
            <a:r>
              <a:rPr lang="sv-SE" sz="1800" dirty="0"/>
              <a:t>Perusahaan melakukan pembelian secara tunai dari Pemasok Umum dengan informasi barang sebagai berikut </a:t>
            </a:r>
            <a:r>
              <a:rPr lang="sv-SE" sz="1800" dirty="0" smtClean="0"/>
              <a:t>:</a:t>
            </a:r>
            <a:endParaRPr lang="id-ID" sz="1800" dirty="0"/>
          </a:p>
        </p:txBody>
      </p:sp>
      <p:sp>
        <p:nvSpPr>
          <p:cNvPr id="9" name="Rectangle 8"/>
          <p:cNvSpPr/>
          <p:nvPr/>
        </p:nvSpPr>
        <p:spPr>
          <a:xfrm>
            <a:off x="8460432" y="267494"/>
            <a:ext cx="5405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 smtClean="0">
                <a:solidFill>
                  <a:srgbClr val="FFFF00"/>
                </a:solidFill>
              </a:rPr>
              <a:t>11</a:t>
            </a:r>
            <a:endParaRPr lang="id-ID" sz="2400" dirty="0">
              <a:solidFill>
                <a:srgbClr val="FFFF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876006"/>
              </p:ext>
            </p:extLst>
          </p:nvPr>
        </p:nvGraphicFramePr>
        <p:xfrm>
          <a:off x="395536" y="2139702"/>
          <a:ext cx="4658742" cy="50400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794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94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47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n-ID" sz="1400" dirty="0" err="1">
                          <a:effectLst/>
                        </a:rPr>
                        <a:t>Nama</a:t>
                      </a:r>
                      <a:r>
                        <a:rPr lang="en-ID" sz="1400" dirty="0">
                          <a:effectLst/>
                        </a:rPr>
                        <a:t> </a:t>
                      </a:r>
                      <a:r>
                        <a:rPr lang="en-ID" sz="1400" dirty="0" err="1">
                          <a:effectLst/>
                        </a:rPr>
                        <a:t>Barang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85725" indent="0" algn="just">
                        <a:spcAft>
                          <a:spcPts val="0"/>
                        </a:spcAft>
                      </a:pPr>
                      <a:r>
                        <a:rPr lang="en-ID" sz="1400" dirty="0" err="1">
                          <a:effectLst/>
                        </a:rPr>
                        <a:t>Kuantitas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en-ID" sz="1400" dirty="0" err="1">
                          <a:effectLst/>
                        </a:rPr>
                        <a:t>Harga</a:t>
                      </a:r>
                      <a:r>
                        <a:rPr lang="en-ID" sz="1400" dirty="0">
                          <a:effectLst/>
                        </a:rPr>
                        <a:t>/</a:t>
                      </a:r>
                      <a:r>
                        <a:rPr lang="en-ID" sz="1400" dirty="0" err="1">
                          <a:effectLst/>
                        </a:rPr>
                        <a:t>Satuan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</a:rPr>
                        <a:t>Casio N95</a:t>
                      </a:r>
                      <a:endParaRPr lang="id-ID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</a:rPr>
                        <a:t>20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</a:rPr>
                        <a:t>200.000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95536" y="2680340"/>
            <a:ext cx="712879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Atas pembelian ini perusahaan melakukan pembayaran melalui transfer </a:t>
            </a:r>
            <a:r>
              <a:rPr lang="id-ID" sz="1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Bank Mandiri IDR</a:t>
            </a:r>
            <a:endParaRPr lang="id-ID" sz="1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ID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id-ID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id-ID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Buat </a:t>
            </a:r>
            <a:r>
              <a:rPr lang="id-ID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Item </a:t>
            </a:r>
            <a:r>
              <a:rPr lang="id-ID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baru</a:t>
            </a:r>
          </a:p>
          <a:p>
            <a:r>
              <a:rPr lang="id-ID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Kategori </a:t>
            </a:r>
            <a:r>
              <a:rPr lang="id-ID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Barang 	</a:t>
            </a:r>
            <a:r>
              <a:rPr lang="id-ID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ID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Jam </a:t>
            </a:r>
            <a:r>
              <a:rPr lang="en-ID" sz="1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Tangan</a:t>
            </a:r>
            <a:r>
              <a:rPr lang="en-ID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Digital</a:t>
            </a:r>
            <a:endParaRPr lang="id-ID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id-ID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Nama </a:t>
            </a:r>
            <a:r>
              <a:rPr lang="id-ID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Barang </a:t>
            </a:r>
            <a:r>
              <a:rPr lang="id-ID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: </a:t>
            </a:r>
            <a:r>
              <a:rPr lang="en-ID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Casio </a:t>
            </a:r>
            <a:r>
              <a:rPr lang="en-ID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N95</a:t>
            </a:r>
            <a:endParaRPr lang="id-ID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id-ID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Jenis </a:t>
            </a:r>
            <a:r>
              <a:rPr lang="id-ID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Barang </a:t>
            </a:r>
            <a:r>
              <a:rPr lang="id-ID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: </a:t>
            </a:r>
            <a:r>
              <a:rPr lang="id-ID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Persediaan</a:t>
            </a:r>
            <a:endParaRPr lang="id-ID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id-ID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Satuan 		: </a:t>
            </a:r>
            <a:r>
              <a:rPr lang="id-ID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Pcs</a:t>
            </a:r>
            <a:endParaRPr lang="id-ID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id-ID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Def</a:t>
            </a:r>
            <a:r>
              <a:rPr lang="id-ID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Hrg. Jual Satuan #1 </a:t>
            </a:r>
            <a:r>
              <a:rPr lang="id-ID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: </a:t>
            </a:r>
            <a:r>
              <a:rPr lang="id-ID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Rp </a:t>
            </a:r>
            <a:r>
              <a:rPr lang="en-ID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id-ID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75.000</a:t>
            </a:r>
            <a:endParaRPr lang="id-ID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id-ID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Pajak 		: </a:t>
            </a:r>
            <a:r>
              <a:rPr lang="id-ID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PPN 10</a:t>
            </a:r>
            <a:r>
              <a:rPr lang="id-ID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</a:p>
          <a:p>
            <a:endParaRPr lang="id-ID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id-ID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Barang dimasukkan ke gudang </a:t>
            </a:r>
            <a:r>
              <a:rPr lang="id-ID" sz="1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Depan</a:t>
            </a:r>
            <a:r>
              <a:rPr lang="id-ID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Nomor faktur pembelian </a:t>
            </a:r>
            <a:r>
              <a:rPr lang="id-ID" sz="1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</a:t>
            </a:r>
            <a:endParaRPr lang="id-ID" sz="1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25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1520" y="195486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rgbClr val="FFC000"/>
                </a:solidFill>
              </a:rPr>
              <a:t>Pembayaran Utang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1520" y="771550"/>
            <a:ext cx="6480720" cy="2592288"/>
          </a:xfrm>
        </p:spPr>
        <p:txBody>
          <a:bodyPr/>
          <a:lstStyle/>
          <a:p>
            <a:pPr lvl="0"/>
            <a:r>
              <a:rPr lang="id-ID" sz="1400" b="1" dirty="0" smtClean="0"/>
              <a:t>T</a:t>
            </a:r>
            <a:r>
              <a:rPr lang="en-ID" sz="1400" b="1" dirty="0" err="1" smtClean="0"/>
              <a:t>anggal</a:t>
            </a:r>
            <a:r>
              <a:rPr lang="en-ID" sz="1400" b="1" dirty="0" smtClean="0"/>
              <a:t> </a:t>
            </a:r>
            <a:r>
              <a:rPr lang="id-ID" sz="1400" b="1" dirty="0" smtClean="0"/>
              <a:t>23</a:t>
            </a:r>
            <a:r>
              <a:rPr lang="en-ID" sz="1400" b="1" dirty="0" smtClean="0"/>
              <a:t> </a:t>
            </a:r>
            <a:r>
              <a:rPr lang="en-ID" sz="1400" b="1" dirty="0" err="1"/>
              <a:t>Januari</a:t>
            </a:r>
            <a:r>
              <a:rPr lang="en-ID" sz="1400" b="1" dirty="0"/>
              <a:t> </a:t>
            </a:r>
            <a:r>
              <a:rPr lang="en-ID" sz="1400" b="1" dirty="0" smtClean="0"/>
              <a:t>2021</a:t>
            </a:r>
            <a:endParaRPr lang="id-ID" sz="1400" b="1" dirty="0" smtClean="0"/>
          </a:p>
          <a:p>
            <a:pPr lvl="0"/>
            <a:endParaRPr lang="id-ID" sz="1400" dirty="0"/>
          </a:p>
          <a:p>
            <a:r>
              <a:rPr lang="sv-SE" sz="1800" dirty="0"/>
              <a:t>Perusahaan melunasi hutang kepada PT Mataaratanga untuk nomor faktur : </a:t>
            </a:r>
            <a:r>
              <a:rPr lang="sv-SE" sz="1800" dirty="0">
                <a:solidFill>
                  <a:srgbClr val="FFFF00"/>
                </a:solidFill>
              </a:rPr>
              <a:t>IJ-MAR-6473</a:t>
            </a:r>
            <a:r>
              <a:rPr lang="sv-SE" sz="1800" dirty="0"/>
              <a:t>. Pembayaran dilakukan dengan Cek </a:t>
            </a:r>
            <a:r>
              <a:rPr lang="sv-SE" sz="1800" dirty="0">
                <a:solidFill>
                  <a:srgbClr val="FFFF00"/>
                </a:solidFill>
              </a:rPr>
              <a:t>Bank Mandiri IDR </a:t>
            </a:r>
            <a:r>
              <a:rPr lang="sv-SE" sz="1800" dirty="0"/>
              <a:t>dengan nomor </a:t>
            </a:r>
            <a:r>
              <a:rPr lang="sv-SE" sz="1800" dirty="0">
                <a:solidFill>
                  <a:srgbClr val="FFFF00"/>
                </a:solidFill>
              </a:rPr>
              <a:t>cek GR0073 </a:t>
            </a:r>
            <a:r>
              <a:rPr lang="sv-SE" sz="1800" dirty="0"/>
              <a:t>dan tanggal jatuh tempo 31 Januari 2021. Untuk pelunasan yang dilakukan hanya sebagian yaitu </a:t>
            </a:r>
            <a:r>
              <a:rPr lang="sv-SE" sz="1800" dirty="0">
                <a:solidFill>
                  <a:srgbClr val="FFFF00"/>
                </a:solidFill>
              </a:rPr>
              <a:t>sebesar Rp 3.000.000</a:t>
            </a:r>
            <a:r>
              <a:rPr lang="sv-SE" sz="1800" dirty="0" smtClean="0"/>
              <a:t>,-</a:t>
            </a:r>
            <a:endParaRPr lang="id-ID" sz="1800" dirty="0"/>
          </a:p>
        </p:txBody>
      </p:sp>
      <p:sp>
        <p:nvSpPr>
          <p:cNvPr id="9" name="Rectangle 8"/>
          <p:cNvSpPr/>
          <p:nvPr/>
        </p:nvSpPr>
        <p:spPr>
          <a:xfrm>
            <a:off x="8460432" y="267494"/>
            <a:ext cx="5405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 smtClean="0">
                <a:solidFill>
                  <a:srgbClr val="FFFF00"/>
                </a:solidFill>
              </a:rPr>
              <a:t>12</a:t>
            </a:r>
            <a:endParaRPr lang="id-ID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16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1520" y="195486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rgbClr val="FFC000"/>
                </a:solidFill>
              </a:rPr>
              <a:t>Pembayaran Dimuka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1520" y="771550"/>
            <a:ext cx="6480720" cy="1584176"/>
          </a:xfrm>
        </p:spPr>
        <p:txBody>
          <a:bodyPr/>
          <a:lstStyle/>
          <a:p>
            <a:pPr lvl="0"/>
            <a:r>
              <a:rPr lang="id-ID" sz="1400" b="1" dirty="0" smtClean="0"/>
              <a:t>T</a:t>
            </a:r>
            <a:r>
              <a:rPr lang="en-ID" sz="1400" b="1" dirty="0" err="1" smtClean="0"/>
              <a:t>anggal</a:t>
            </a:r>
            <a:r>
              <a:rPr lang="en-ID" sz="1400" b="1" dirty="0" smtClean="0"/>
              <a:t> </a:t>
            </a:r>
            <a:r>
              <a:rPr lang="id-ID" sz="1400" b="1" dirty="0" smtClean="0"/>
              <a:t>23</a:t>
            </a:r>
            <a:r>
              <a:rPr lang="en-ID" sz="1400" b="1" dirty="0" smtClean="0"/>
              <a:t> </a:t>
            </a:r>
            <a:r>
              <a:rPr lang="en-ID" sz="1400" b="1" dirty="0" err="1"/>
              <a:t>Januari</a:t>
            </a:r>
            <a:r>
              <a:rPr lang="en-ID" sz="1400" b="1" dirty="0"/>
              <a:t> </a:t>
            </a:r>
            <a:r>
              <a:rPr lang="en-ID" sz="1400" b="1" dirty="0" smtClean="0"/>
              <a:t>2021</a:t>
            </a:r>
            <a:endParaRPr lang="id-ID" sz="1400" b="1" dirty="0" smtClean="0"/>
          </a:p>
          <a:p>
            <a:pPr lvl="0"/>
            <a:endParaRPr lang="id-ID" sz="1400" dirty="0"/>
          </a:p>
          <a:p>
            <a:r>
              <a:rPr lang="sv-SE" sz="1600" dirty="0"/>
              <a:t>Perusahaan melakukan pembelian kepada </a:t>
            </a:r>
            <a:r>
              <a:rPr lang="sv-SE" sz="1600" dirty="0">
                <a:solidFill>
                  <a:srgbClr val="FFFF00"/>
                </a:solidFill>
              </a:rPr>
              <a:t>PT Jam Makmur Sentosa </a:t>
            </a:r>
            <a:r>
              <a:rPr lang="sv-SE" sz="1600" dirty="0"/>
              <a:t>dimana pada pembelian ini perusahaan menerima faktur dan melunasinya terlebih dahulu, kemudian barang baru dikirimkan setelahnya. </a:t>
            </a:r>
            <a:endParaRPr lang="id-ID" sz="1600" dirty="0" smtClean="0"/>
          </a:p>
          <a:p>
            <a:r>
              <a:rPr lang="sv-SE" sz="1600" dirty="0" smtClean="0"/>
              <a:t>Untuk </a:t>
            </a:r>
            <a:r>
              <a:rPr lang="sv-SE" sz="1600" dirty="0"/>
              <a:t>detailnya sebagai berikut </a:t>
            </a:r>
            <a:r>
              <a:rPr lang="sv-SE" sz="1600" dirty="0" smtClean="0"/>
              <a:t>:</a:t>
            </a:r>
            <a:endParaRPr lang="id-ID" sz="1600" dirty="0"/>
          </a:p>
        </p:txBody>
      </p:sp>
      <p:sp>
        <p:nvSpPr>
          <p:cNvPr id="9" name="Rectangle 8"/>
          <p:cNvSpPr/>
          <p:nvPr/>
        </p:nvSpPr>
        <p:spPr>
          <a:xfrm>
            <a:off x="8460432" y="267494"/>
            <a:ext cx="5405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 smtClean="0">
                <a:solidFill>
                  <a:srgbClr val="FFFF00"/>
                </a:solidFill>
              </a:rPr>
              <a:t>13</a:t>
            </a:r>
            <a:endParaRPr lang="id-ID" sz="2400" dirty="0">
              <a:solidFill>
                <a:srgbClr val="FFFF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562780"/>
              </p:ext>
            </p:extLst>
          </p:nvPr>
        </p:nvGraphicFramePr>
        <p:xfrm>
          <a:off x="395536" y="2499742"/>
          <a:ext cx="4950460" cy="80835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{9DCAF9ED-07DC-4A11-8D7F-57B35C25682E}</a:tableStyleId>
              </a:tblPr>
              <a:tblGrid>
                <a:gridCol w="2247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3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88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669925"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Nama</a:t>
                      </a:r>
                      <a:r>
                        <a:rPr lang="id-ID" sz="1200" spc="-5" dirty="0">
                          <a:effectLst/>
                        </a:rPr>
                        <a:t> </a:t>
                      </a:r>
                      <a:r>
                        <a:rPr lang="id-ID" sz="1200" dirty="0">
                          <a:effectLst/>
                        </a:rPr>
                        <a:t>Barang</a:t>
                      </a:r>
                      <a:endParaRPr lang="id-ID" sz="1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975"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Kts</a:t>
                      </a:r>
                      <a:endParaRPr lang="id-ID" sz="1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1770"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Harga/barang</a:t>
                      </a:r>
                      <a:endParaRPr lang="id-ID" sz="1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4655"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Diskon</a:t>
                      </a:r>
                      <a:endParaRPr lang="id-ID" sz="1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223520"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Digitec SW Lite</a:t>
                      </a:r>
                      <a:endParaRPr lang="id-ID" sz="1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975"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50</a:t>
                      </a:r>
                      <a:endParaRPr lang="id-ID" sz="1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1770"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390.000</a:t>
                      </a:r>
                      <a:endParaRPr lang="id-ID" sz="1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4655"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5%</a:t>
                      </a:r>
                      <a:endParaRPr lang="id-ID" sz="1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L="223520"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Digitec Toucscreen</a:t>
                      </a:r>
                      <a:endParaRPr lang="id-ID" sz="1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975">
                        <a:spcAft>
                          <a:spcPts val="0"/>
                        </a:spcAft>
                      </a:pPr>
                      <a:r>
                        <a:rPr lang="id-ID" sz="1200" b="0" dirty="0">
                          <a:effectLst/>
                        </a:rPr>
                        <a:t>25</a:t>
                      </a:r>
                      <a:endParaRPr lang="id-ID" sz="1100" b="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1770">
                        <a:spcAft>
                          <a:spcPts val="0"/>
                        </a:spcAft>
                      </a:pPr>
                      <a:r>
                        <a:rPr lang="id-ID" sz="1200" b="0" dirty="0">
                          <a:effectLst/>
                        </a:rPr>
                        <a:t>145.000</a:t>
                      </a:r>
                      <a:endParaRPr lang="id-ID" sz="1100" b="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 </a:t>
                      </a:r>
                      <a:endParaRPr lang="id-ID" sz="1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66402" y="3491011"/>
            <a:ext cx="63938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Atas pembelian ini, Perusahaan melakukan pembayaran melalui </a:t>
            </a:r>
            <a:r>
              <a:rPr lang="id-ID" sz="1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transfer</a:t>
            </a:r>
            <a:r>
              <a:rPr lang="id-ID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dari </a:t>
            </a:r>
            <a:r>
              <a:rPr lang="id-ID" sz="1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Bank Mandiri </a:t>
            </a:r>
            <a:r>
              <a:rPr lang="id-ID" sz="1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IDR</a:t>
            </a:r>
            <a:r>
              <a:rPr lang="id-ID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ID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Kemudian</a:t>
            </a:r>
            <a:r>
              <a:rPr lang="en-ID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barang</a:t>
            </a:r>
            <a:r>
              <a:rPr lang="en-ID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baru</a:t>
            </a:r>
            <a:r>
              <a:rPr lang="en-ID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akan</a:t>
            </a:r>
            <a:r>
              <a:rPr lang="en-ID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diterima</a:t>
            </a:r>
            <a:r>
              <a:rPr lang="en-ID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ID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tanggal</a:t>
            </a:r>
            <a:r>
              <a:rPr lang="en-ID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25 </a:t>
            </a:r>
            <a:r>
              <a:rPr lang="en-ID" sz="1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Januari</a:t>
            </a:r>
            <a:r>
              <a:rPr lang="en-ID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20</a:t>
            </a:r>
            <a:r>
              <a:rPr lang="id-ID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21</a:t>
            </a:r>
            <a:r>
              <a:rPr lang="en-ID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id-ID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id-ID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id-ID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Nomor </a:t>
            </a:r>
            <a:r>
              <a:rPr lang="id-ID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Faktur Pembelian : </a:t>
            </a:r>
            <a:r>
              <a:rPr lang="id-ID" sz="1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Makmur/2021-775</a:t>
            </a:r>
          </a:p>
          <a:p>
            <a:r>
              <a:rPr lang="id-ID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320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rgbClr val="A8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999" y="0"/>
            <a:ext cx="9144000" cy="884466"/>
          </a:xfrm>
        </p:spPr>
        <p:txBody>
          <a:bodyPr/>
          <a:lstStyle/>
          <a:p>
            <a:r>
              <a:rPr lang="id-ID" altLang="ko-KR" dirty="0" smtClean="0">
                <a:solidFill>
                  <a:srgbClr val="FFC000"/>
                </a:solidFill>
              </a:rPr>
              <a:t>Informasi </a:t>
            </a:r>
            <a:r>
              <a:rPr lang="id-ID" altLang="ko-KR" dirty="0" smtClean="0"/>
              <a:t>Perusahaan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1520" y="987574"/>
            <a:ext cx="38164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ID" sz="1500" b="1" dirty="0">
                <a:solidFill>
                  <a:srgbClr val="FFFF00"/>
                </a:solidFill>
                <a:ea typeface="Times New Roman"/>
                <a:cs typeface="Times New Roman"/>
              </a:rPr>
              <a:t>PT Aneka Jaya Jam</a:t>
            </a:r>
            <a:r>
              <a:rPr lang="en-ID" sz="1500" dirty="0">
                <a:solidFill>
                  <a:srgbClr val="FFFF00"/>
                </a:solidFill>
                <a:ea typeface="Times New Roman"/>
                <a:cs typeface="Times New Roman"/>
              </a:rPr>
              <a:t> </a:t>
            </a:r>
            <a:r>
              <a:rPr lang="en-ID" sz="1500" dirty="0" err="1">
                <a:solidFill>
                  <a:schemeClr val="bg1"/>
                </a:solidFill>
                <a:ea typeface="Times New Roman"/>
                <a:cs typeface="Times New Roman"/>
              </a:rPr>
              <a:t>sebagai</a:t>
            </a:r>
            <a:r>
              <a:rPr lang="en-ID" sz="1500" dirty="0">
                <a:solidFill>
                  <a:schemeClr val="bg1"/>
                </a:solidFill>
                <a:ea typeface="Times New Roman"/>
                <a:cs typeface="Times New Roman"/>
              </a:rPr>
              <a:t> </a:t>
            </a:r>
            <a:r>
              <a:rPr lang="en-ID" sz="1500" dirty="0" err="1">
                <a:solidFill>
                  <a:schemeClr val="bg1"/>
                </a:solidFill>
                <a:ea typeface="Times New Roman"/>
                <a:cs typeface="Times New Roman"/>
              </a:rPr>
              <a:t>perusahaan</a:t>
            </a:r>
            <a:r>
              <a:rPr lang="en-ID" sz="1500" dirty="0">
                <a:solidFill>
                  <a:schemeClr val="bg1"/>
                </a:solidFill>
                <a:ea typeface="Times New Roman"/>
                <a:cs typeface="Times New Roman"/>
              </a:rPr>
              <a:t> yang </a:t>
            </a:r>
            <a:r>
              <a:rPr lang="en-ID" sz="1500" dirty="0" err="1">
                <a:solidFill>
                  <a:schemeClr val="bg1"/>
                </a:solidFill>
                <a:ea typeface="Times New Roman"/>
                <a:cs typeface="Times New Roman"/>
              </a:rPr>
              <a:t>bergerak</a:t>
            </a:r>
            <a:r>
              <a:rPr lang="en-ID" sz="1500" dirty="0">
                <a:solidFill>
                  <a:schemeClr val="bg1"/>
                </a:solidFill>
                <a:ea typeface="Times New Roman"/>
                <a:cs typeface="Times New Roman"/>
              </a:rPr>
              <a:t> di </a:t>
            </a:r>
            <a:r>
              <a:rPr lang="en-ID" sz="1500" dirty="0" err="1">
                <a:solidFill>
                  <a:schemeClr val="bg1"/>
                </a:solidFill>
                <a:ea typeface="Times New Roman"/>
                <a:cs typeface="Times New Roman"/>
              </a:rPr>
              <a:t>bidang</a:t>
            </a:r>
            <a:r>
              <a:rPr lang="en-ID" sz="1500" dirty="0">
                <a:solidFill>
                  <a:schemeClr val="bg1"/>
                </a:solidFill>
                <a:ea typeface="Times New Roman"/>
                <a:cs typeface="Times New Roman"/>
              </a:rPr>
              <a:t> </a:t>
            </a:r>
            <a:r>
              <a:rPr lang="en-ID" sz="1500" dirty="0" err="1">
                <a:solidFill>
                  <a:schemeClr val="bg1"/>
                </a:solidFill>
                <a:ea typeface="Times New Roman"/>
                <a:cs typeface="Times New Roman"/>
              </a:rPr>
              <a:t>penjualan</a:t>
            </a:r>
            <a:r>
              <a:rPr lang="en-ID" sz="1500" dirty="0">
                <a:solidFill>
                  <a:schemeClr val="bg1"/>
                </a:solidFill>
                <a:ea typeface="Times New Roman"/>
                <a:cs typeface="Times New Roman"/>
              </a:rPr>
              <a:t> </a:t>
            </a:r>
            <a:r>
              <a:rPr lang="id-ID" sz="1500" dirty="0">
                <a:solidFill>
                  <a:schemeClr val="bg1"/>
                </a:solidFill>
                <a:ea typeface="Times New Roman"/>
                <a:cs typeface="Times New Roman"/>
              </a:rPr>
              <a:t>berbagai jenis jam tangan dan jam dinding. P</a:t>
            </a:r>
            <a:r>
              <a:rPr lang="en-ID" sz="1500" dirty="0" err="1">
                <a:solidFill>
                  <a:schemeClr val="bg1"/>
                </a:solidFill>
                <a:ea typeface="Times New Roman"/>
                <a:cs typeface="Times New Roman"/>
              </a:rPr>
              <a:t>erusahaan</a:t>
            </a:r>
            <a:r>
              <a:rPr lang="en-ID" sz="1500" dirty="0">
                <a:solidFill>
                  <a:schemeClr val="bg1"/>
                </a:solidFill>
                <a:ea typeface="Times New Roman"/>
                <a:cs typeface="Times New Roman"/>
              </a:rPr>
              <a:t> </a:t>
            </a:r>
            <a:r>
              <a:rPr lang="en-ID" sz="1500" dirty="0" err="1">
                <a:solidFill>
                  <a:schemeClr val="bg1"/>
                </a:solidFill>
                <a:ea typeface="Times New Roman"/>
                <a:cs typeface="Times New Roman"/>
              </a:rPr>
              <a:t>berdiri</a:t>
            </a:r>
            <a:r>
              <a:rPr lang="en-ID" sz="1500" dirty="0">
                <a:solidFill>
                  <a:schemeClr val="bg1"/>
                </a:solidFill>
                <a:ea typeface="Times New Roman"/>
                <a:cs typeface="Times New Roman"/>
              </a:rPr>
              <a:t> </a:t>
            </a:r>
            <a:r>
              <a:rPr lang="en-ID" sz="1500" dirty="0" err="1">
                <a:solidFill>
                  <a:schemeClr val="bg1"/>
                </a:solidFill>
                <a:ea typeface="Times New Roman"/>
                <a:cs typeface="Times New Roman"/>
              </a:rPr>
              <a:t>sejak</a:t>
            </a:r>
            <a:r>
              <a:rPr lang="en-ID" sz="1500" dirty="0">
                <a:solidFill>
                  <a:schemeClr val="bg1"/>
                </a:solidFill>
                <a:ea typeface="Times New Roman"/>
                <a:cs typeface="Times New Roman"/>
              </a:rPr>
              <a:t> </a:t>
            </a:r>
            <a:r>
              <a:rPr lang="id-ID" sz="1500" dirty="0">
                <a:solidFill>
                  <a:schemeClr val="bg1"/>
                </a:solidFill>
                <a:ea typeface="Times New Roman"/>
                <a:cs typeface="Times New Roman"/>
              </a:rPr>
              <a:t>tahun </a:t>
            </a:r>
            <a:r>
              <a:rPr lang="en-ID" sz="1500" dirty="0">
                <a:solidFill>
                  <a:schemeClr val="bg1"/>
                </a:solidFill>
                <a:ea typeface="Times New Roman"/>
                <a:cs typeface="Times New Roman"/>
              </a:rPr>
              <a:t>2019. </a:t>
            </a:r>
            <a:r>
              <a:rPr lang="en-ID" sz="1500" dirty="0" err="1">
                <a:solidFill>
                  <a:schemeClr val="bg1"/>
                </a:solidFill>
                <a:ea typeface="Times New Roman"/>
                <a:cs typeface="Times New Roman"/>
              </a:rPr>
              <a:t>Semakin</a:t>
            </a:r>
            <a:r>
              <a:rPr lang="en-ID" sz="1500" dirty="0">
                <a:solidFill>
                  <a:schemeClr val="bg1"/>
                </a:solidFill>
                <a:ea typeface="Times New Roman"/>
                <a:cs typeface="Times New Roman"/>
              </a:rPr>
              <a:t> </a:t>
            </a:r>
            <a:r>
              <a:rPr lang="en-ID" sz="1500" dirty="0" err="1">
                <a:solidFill>
                  <a:schemeClr val="bg1"/>
                </a:solidFill>
                <a:ea typeface="Times New Roman"/>
                <a:cs typeface="Times New Roman"/>
              </a:rPr>
              <a:t>berkembangnya</a:t>
            </a:r>
            <a:r>
              <a:rPr lang="en-ID" sz="1500" dirty="0">
                <a:solidFill>
                  <a:schemeClr val="bg1"/>
                </a:solidFill>
                <a:ea typeface="Times New Roman"/>
                <a:cs typeface="Times New Roman"/>
              </a:rPr>
              <a:t> </a:t>
            </a:r>
            <a:r>
              <a:rPr lang="en-ID" sz="1500" dirty="0" err="1">
                <a:solidFill>
                  <a:schemeClr val="bg1"/>
                </a:solidFill>
                <a:ea typeface="Times New Roman"/>
                <a:cs typeface="Times New Roman"/>
              </a:rPr>
              <a:t>bisnis</a:t>
            </a:r>
            <a:r>
              <a:rPr lang="en-ID" sz="1500" dirty="0">
                <a:solidFill>
                  <a:schemeClr val="bg1"/>
                </a:solidFill>
                <a:ea typeface="Times New Roman"/>
                <a:cs typeface="Times New Roman"/>
              </a:rPr>
              <a:t> yang </a:t>
            </a:r>
            <a:r>
              <a:rPr lang="en-ID" sz="1500" dirty="0" err="1">
                <a:solidFill>
                  <a:schemeClr val="bg1"/>
                </a:solidFill>
                <a:ea typeface="Times New Roman"/>
                <a:cs typeface="Times New Roman"/>
              </a:rPr>
              <a:t>dijalankan</a:t>
            </a:r>
            <a:r>
              <a:rPr lang="en-ID" sz="1500" dirty="0">
                <a:solidFill>
                  <a:schemeClr val="bg1"/>
                </a:solidFill>
                <a:ea typeface="Times New Roman"/>
                <a:cs typeface="Times New Roman"/>
              </a:rPr>
              <a:t>, </a:t>
            </a:r>
            <a:r>
              <a:rPr lang="en-ID" sz="1500" dirty="0" err="1">
                <a:solidFill>
                  <a:schemeClr val="bg1"/>
                </a:solidFill>
                <a:ea typeface="Times New Roman"/>
                <a:cs typeface="Times New Roman"/>
              </a:rPr>
              <a:t>maka</a:t>
            </a:r>
            <a:r>
              <a:rPr lang="en-ID" sz="1500" dirty="0">
                <a:solidFill>
                  <a:schemeClr val="bg1"/>
                </a:solidFill>
                <a:ea typeface="Times New Roman"/>
                <a:cs typeface="Times New Roman"/>
              </a:rPr>
              <a:t> per </a:t>
            </a:r>
            <a:r>
              <a:rPr lang="en-ID" sz="1500" dirty="0">
                <a:solidFill>
                  <a:srgbClr val="FFFF00"/>
                </a:solidFill>
                <a:ea typeface="Times New Roman"/>
                <a:cs typeface="Times New Roman"/>
              </a:rPr>
              <a:t>01 </a:t>
            </a:r>
            <a:r>
              <a:rPr lang="en-ID" sz="1500" dirty="0" err="1">
                <a:solidFill>
                  <a:srgbClr val="FFFF00"/>
                </a:solidFill>
                <a:ea typeface="Times New Roman"/>
                <a:cs typeface="Times New Roman"/>
              </a:rPr>
              <a:t>Januari</a:t>
            </a:r>
            <a:r>
              <a:rPr lang="en-ID" sz="1500" dirty="0">
                <a:solidFill>
                  <a:srgbClr val="FFFF00"/>
                </a:solidFill>
                <a:ea typeface="Times New Roman"/>
                <a:cs typeface="Times New Roman"/>
              </a:rPr>
              <a:t> 2021</a:t>
            </a:r>
            <a:r>
              <a:rPr lang="en-ID" sz="1500" dirty="0">
                <a:solidFill>
                  <a:schemeClr val="bg1"/>
                </a:solidFill>
                <a:ea typeface="Times New Roman"/>
                <a:cs typeface="Times New Roman"/>
              </a:rPr>
              <a:t>, </a:t>
            </a:r>
            <a:r>
              <a:rPr lang="en-ID" sz="1500" dirty="0" err="1">
                <a:solidFill>
                  <a:schemeClr val="bg1"/>
                </a:solidFill>
                <a:ea typeface="Times New Roman"/>
                <a:cs typeface="Times New Roman"/>
              </a:rPr>
              <a:t>Manajemen</a:t>
            </a:r>
            <a:r>
              <a:rPr lang="en-ID" sz="1500" dirty="0">
                <a:solidFill>
                  <a:schemeClr val="bg1"/>
                </a:solidFill>
                <a:ea typeface="Times New Roman"/>
                <a:cs typeface="Times New Roman"/>
              </a:rPr>
              <a:t> </a:t>
            </a:r>
            <a:r>
              <a:rPr lang="en-ID" sz="1500" dirty="0" err="1">
                <a:solidFill>
                  <a:schemeClr val="bg1"/>
                </a:solidFill>
                <a:ea typeface="Times New Roman"/>
                <a:cs typeface="Times New Roman"/>
              </a:rPr>
              <a:t>memutuskan</a:t>
            </a:r>
            <a:r>
              <a:rPr lang="en-ID" sz="1500" dirty="0">
                <a:solidFill>
                  <a:schemeClr val="bg1"/>
                </a:solidFill>
                <a:ea typeface="Times New Roman"/>
                <a:cs typeface="Times New Roman"/>
              </a:rPr>
              <a:t> </a:t>
            </a:r>
            <a:r>
              <a:rPr lang="en-ID" sz="1500" dirty="0" err="1">
                <a:solidFill>
                  <a:schemeClr val="bg1"/>
                </a:solidFill>
                <a:ea typeface="Times New Roman"/>
                <a:cs typeface="Times New Roman"/>
              </a:rPr>
              <a:t>untuk</a:t>
            </a:r>
            <a:r>
              <a:rPr lang="en-ID" sz="1500" dirty="0">
                <a:solidFill>
                  <a:schemeClr val="bg1"/>
                </a:solidFill>
                <a:ea typeface="Times New Roman"/>
                <a:cs typeface="Times New Roman"/>
              </a:rPr>
              <a:t> </a:t>
            </a:r>
            <a:r>
              <a:rPr lang="en-ID" sz="1500" dirty="0" err="1">
                <a:solidFill>
                  <a:schemeClr val="bg1"/>
                </a:solidFill>
                <a:ea typeface="Times New Roman"/>
                <a:cs typeface="Times New Roman"/>
              </a:rPr>
              <a:t>menggunakan</a:t>
            </a:r>
            <a:r>
              <a:rPr lang="en-ID" sz="1500" dirty="0">
                <a:solidFill>
                  <a:schemeClr val="bg1"/>
                </a:solidFill>
                <a:ea typeface="Times New Roman"/>
                <a:cs typeface="Times New Roman"/>
              </a:rPr>
              <a:t> ACCURATE Online </a:t>
            </a:r>
            <a:r>
              <a:rPr lang="en-ID" sz="1500" dirty="0" err="1">
                <a:solidFill>
                  <a:schemeClr val="bg1"/>
                </a:solidFill>
                <a:ea typeface="Times New Roman"/>
                <a:cs typeface="Times New Roman"/>
              </a:rPr>
              <a:t>untuk</a:t>
            </a:r>
            <a:r>
              <a:rPr lang="en-ID" sz="1500" dirty="0">
                <a:solidFill>
                  <a:schemeClr val="bg1"/>
                </a:solidFill>
                <a:ea typeface="Times New Roman"/>
                <a:cs typeface="Times New Roman"/>
              </a:rPr>
              <a:t> proses </a:t>
            </a:r>
            <a:r>
              <a:rPr lang="en-ID" sz="1500" dirty="0" err="1">
                <a:solidFill>
                  <a:schemeClr val="bg1"/>
                </a:solidFill>
                <a:ea typeface="Times New Roman"/>
                <a:cs typeface="Times New Roman"/>
              </a:rPr>
              <a:t>pencatatan</a:t>
            </a:r>
            <a:r>
              <a:rPr lang="en-ID" sz="1500" dirty="0">
                <a:solidFill>
                  <a:schemeClr val="bg1"/>
                </a:solidFill>
                <a:ea typeface="Times New Roman"/>
                <a:cs typeface="Times New Roman"/>
              </a:rPr>
              <a:t> </a:t>
            </a:r>
            <a:r>
              <a:rPr lang="en-ID" sz="1500" dirty="0" err="1">
                <a:solidFill>
                  <a:schemeClr val="bg1"/>
                </a:solidFill>
                <a:ea typeface="Times New Roman"/>
                <a:cs typeface="Times New Roman"/>
              </a:rPr>
              <a:t>akuntansi</a:t>
            </a:r>
            <a:r>
              <a:rPr lang="en-ID" sz="1500" dirty="0">
                <a:solidFill>
                  <a:schemeClr val="bg1"/>
                </a:solidFill>
                <a:ea typeface="Times New Roman"/>
                <a:cs typeface="Times New Roman"/>
              </a:rPr>
              <a:t> </a:t>
            </a:r>
            <a:r>
              <a:rPr lang="en-ID" sz="1500" dirty="0" err="1">
                <a:solidFill>
                  <a:schemeClr val="bg1"/>
                </a:solidFill>
                <a:ea typeface="Times New Roman"/>
                <a:cs typeface="Times New Roman"/>
              </a:rPr>
              <a:t>operasional</a:t>
            </a:r>
            <a:r>
              <a:rPr lang="en-ID" sz="1500" dirty="0">
                <a:solidFill>
                  <a:schemeClr val="bg1"/>
                </a:solidFill>
                <a:ea typeface="Times New Roman"/>
                <a:cs typeface="Times New Roman"/>
              </a:rPr>
              <a:t> </a:t>
            </a:r>
            <a:r>
              <a:rPr lang="en-ID" sz="1500" dirty="0" err="1">
                <a:solidFill>
                  <a:schemeClr val="bg1"/>
                </a:solidFill>
                <a:ea typeface="Times New Roman"/>
                <a:cs typeface="Times New Roman"/>
              </a:rPr>
              <a:t>perusahaan</a:t>
            </a:r>
            <a:r>
              <a:rPr lang="en-ID" sz="1500" dirty="0">
                <a:solidFill>
                  <a:schemeClr val="bg1"/>
                </a:solidFill>
                <a:ea typeface="Times New Roman"/>
                <a:cs typeface="Times New Roman"/>
              </a:rPr>
              <a:t>. </a:t>
            </a:r>
            <a:endParaRPr lang="id-ID" sz="1500" dirty="0">
              <a:solidFill>
                <a:schemeClr val="bg1"/>
              </a:solidFill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en-ID" sz="1500" dirty="0" err="1">
                <a:solidFill>
                  <a:schemeClr val="bg1"/>
                </a:solidFill>
                <a:ea typeface="Times New Roman"/>
                <a:cs typeface="Times New Roman"/>
              </a:rPr>
              <a:t>Sebelum</a:t>
            </a:r>
            <a:r>
              <a:rPr lang="en-ID" sz="1500" dirty="0">
                <a:solidFill>
                  <a:schemeClr val="bg1"/>
                </a:solidFill>
                <a:ea typeface="Times New Roman"/>
                <a:cs typeface="Times New Roman"/>
              </a:rPr>
              <a:t> </a:t>
            </a:r>
            <a:r>
              <a:rPr lang="en-ID" sz="1500" dirty="0" err="1">
                <a:solidFill>
                  <a:schemeClr val="bg1"/>
                </a:solidFill>
                <a:ea typeface="Times New Roman"/>
                <a:cs typeface="Times New Roman"/>
              </a:rPr>
              <a:t>berpindah</a:t>
            </a:r>
            <a:r>
              <a:rPr lang="en-ID" sz="1500" dirty="0">
                <a:solidFill>
                  <a:schemeClr val="bg1"/>
                </a:solidFill>
                <a:ea typeface="Times New Roman"/>
                <a:cs typeface="Times New Roman"/>
              </a:rPr>
              <a:t> </a:t>
            </a:r>
            <a:r>
              <a:rPr lang="en-ID" sz="1500" dirty="0" err="1">
                <a:solidFill>
                  <a:schemeClr val="bg1"/>
                </a:solidFill>
                <a:ea typeface="Times New Roman"/>
                <a:cs typeface="Times New Roman"/>
              </a:rPr>
              <a:t>ke</a:t>
            </a:r>
            <a:r>
              <a:rPr lang="en-ID" sz="1500" dirty="0">
                <a:solidFill>
                  <a:schemeClr val="bg1"/>
                </a:solidFill>
                <a:ea typeface="Times New Roman"/>
                <a:cs typeface="Times New Roman"/>
              </a:rPr>
              <a:t> </a:t>
            </a:r>
            <a:r>
              <a:rPr lang="en-ID" sz="1500" dirty="0" err="1">
                <a:solidFill>
                  <a:schemeClr val="bg1"/>
                </a:solidFill>
                <a:ea typeface="Times New Roman"/>
                <a:cs typeface="Times New Roman"/>
              </a:rPr>
              <a:t>dalam</a:t>
            </a:r>
            <a:r>
              <a:rPr lang="en-ID" sz="1500" dirty="0">
                <a:solidFill>
                  <a:schemeClr val="bg1"/>
                </a:solidFill>
                <a:ea typeface="Times New Roman"/>
                <a:cs typeface="Times New Roman"/>
              </a:rPr>
              <a:t> </a:t>
            </a:r>
            <a:r>
              <a:rPr lang="en-ID" sz="1500" dirty="0" err="1">
                <a:solidFill>
                  <a:schemeClr val="bg1"/>
                </a:solidFill>
                <a:ea typeface="Times New Roman"/>
                <a:cs typeface="Times New Roman"/>
              </a:rPr>
              <a:t>sistem</a:t>
            </a:r>
            <a:r>
              <a:rPr lang="en-ID" sz="1500" dirty="0">
                <a:solidFill>
                  <a:schemeClr val="bg1"/>
                </a:solidFill>
                <a:ea typeface="Times New Roman"/>
                <a:cs typeface="Times New Roman"/>
              </a:rPr>
              <a:t> ACCURATE Online, Accounting </a:t>
            </a:r>
            <a:r>
              <a:rPr lang="en-ID" sz="1500" dirty="0" err="1">
                <a:solidFill>
                  <a:schemeClr val="bg1"/>
                </a:solidFill>
                <a:ea typeface="Times New Roman"/>
                <a:cs typeface="Times New Roman"/>
              </a:rPr>
              <a:t>Dept</a:t>
            </a:r>
            <a:r>
              <a:rPr lang="en-ID" sz="1500" dirty="0">
                <a:solidFill>
                  <a:schemeClr val="bg1"/>
                </a:solidFill>
                <a:ea typeface="Times New Roman"/>
                <a:cs typeface="Times New Roman"/>
              </a:rPr>
              <a:t> </a:t>
            </a:r>
            <a:r>
              <a:rPr lang="en-ID" sz="1500" dirty="0" err="1">
                <a:solidFill>
                  <a:schemeClr val="bg1"/>
                </a:solidFill>
                <a:ea typeface="Times New Roman"/>
                <a:cs typeface="Times New Roman"/>
              </a:rPr>
              <a:t>telah</a:t>
            </a:r>
            <a:r>
              <a:rPr lang="en-ID" sz="1500" dirty="0">
                <a:solidFill>
                  <a:schemeClr val="bg1"/>
                </a:solidFill>
                <a:ea typeface="Times New Roman"/>
                <a:cs typeface="Times New Roman"/>
              </a:rPr>
              <a:t> </a:t>
            </a:r>
            <a:r>
              <a:rPr lang="en-ID" sz="1500" dirty="0" err="1">
                <a:solidFill>
                  <a:schemeClr val="bg1"/>
                </a:solidFill>
                <a:ea typeface="Times New Roman"/>
                <a:cs typeface="Times New Roman"/>
              </a:rPr>
              <a:t>menyiapkan</a:t>
            </a:r>
            <a:r>
              <a:rPr lang="en-ID" sz="1500" dirty="0">
                <a:solidFill>
                  <a:schemeClr val="bg1"/>
                </a:solidFill>
                <a:ea typeface="Times New Roman"/>
                <a:cs typeface="Times New Roman"/>
              </a:rPr>
              <a:t> </a:t>
            </a:r>
            <a:r>
              <a:rPr lang="en-ID" sz="1500" dirty="0" err="1">
                <a:solidFill>
                  <a:schemeClr val="bg1"/>
                </a:solidFill>
                <a:ea typeface="Times New Roman"/>
                <a:cs typeface="Times New Roman"/>
              </a:rPr>
              <a:t>beberapa</a:t>
            </a:r>
            <a:r>
              <a:rPr lang="en-ID" sz="1500" dirty="0">
                <a:solidFill>
                  <a:schemeClr val="bg1"/>
                </a:solidFill>
                <a:ea typeface="Times New Roman"/>
                <a:cs typeface="Times New Roman"/>
              </a:rPr>
              <a:t> </a:t>
            </a:r>
            <a:r>
              <a:rPr lang="en-ID" sz="1500" dirty="0" err="1">
                <a:solidFill>
                  <a:schemeClr val="bg1"/>
                </a:solidFill>
                <a:ea typeface="Times New Roman"/>
                <a:cs typeface="Times New Roman"/>
              </a:rPr>
              <a:t>daftar</a:t>
            </a:r>
            <a:r>
              <a:rPr lang="en-ID" sz="1500" dirty="0">
                <a:solidFill>
                  <a:schemeClr val="bg1"/>
                </a:solidFill>
                <a:ea typeface="Times New Roman"/>
                <a:cs typeface="Times New Roman"/>
              </a:rPr>
              <a:t> </a:t>
            </a:r>
            <a:r>
              <a:rPr lang="en-ID" sz="1500" dirty="0" err="1">
                <a:solidFill>
                  <a:schemeClr val="bg1"/>
                </a:solidFill>
                <a:ea typeface="Times New Roman"/>
                <a:cs typeface="Times New Roman"/>
              </a:rPr>
              <a:t>dan</a:t>
            </a:r>
            <a:r>
              <a:rPr lang="en-ID" sz="1500" dirty="0">
                <a:solidFill>
                  <a:schemeClr val="bg1"/>
                </a:solidFill>
                <a:ea typeface="Times New Roman"/>
                <a:cs typeface="Times New Roman"/>
              </a:rPr>
              <a:t> </a:t>
            </a:r>
            <a:r>
              <a:rPr lang="en-ID" sz="1500" dirty="0" err="1">
                <a:solidFill>
                  <a:schemeClr val="bg1"/>
                </a:solidFill>
                <a:ea typeface="Times New Roman"/>
                <a:cs typeface="Times New Roman"/>
              </a:rPr>
              <a:t>laporan</a:t>
            </a:r>
            <a:r>
              <a:rPr lang="en-ID" sz="1500" dirty="0">
                <a:solidFill>
                  <a:schemeClr val="bg1"/>
                </a:solidFill>
                <a:ea typeface="Times New Roman"/>
                <a:cs typeface="Times New Roman"/>
              </a:rPr>
              <a:t> yang </a:t>
            </a:r>
            <a:r>
              <a:rPr lang="en-ID" sz="1500" dirty="0" err="1">
                <a:solidFill>
                  <a:schemeClr val="bg1"/>
                </a:solidFill>
                <a:ea typeface="Times New Roman"/>
                <a:cs typeface="Times New Roman"/>
              </a:rPr>
              <a:t>dibutuhkan</a:t>
            </a:r>
            <a:r>
              <a:rPr lang="en-ID" sz="1500" dirty="0">
                <a:solidFill>
                  <a:schemeClr val="bg1"/>
                </a:solidFill>
                <a:ea typeface="Times New Roman"/>
                <a:cs typeface="Times New Roman"/>
              </a:rPr>
              <a:t> </a:t>
            </a:r>
            <a:r>
              <a:rPr lang="en-ID" sz="1500" dirty="0" err="1">
                <a:solidFill>
                  <a:schemeClr val="bg1"/>
                </a:solidFill>
                <a:ea typeface="Times New Roman"/>
                <a:cs typeface="Times New Roman"/>
              </a:rPr>
              <a:t>dalam</a:t>
            </a:r>
            <a:r>
              <a:rPr lang="en-ID" sz="1500" dirty="0">
                <a:solidFill>
                  <a:schemeClr val="bg1"/>
                </a:solidFill>
                <a:ea typeface="Times New Roman"/>
                <a:cs typeface="Times New Roman"/>
              </a:rPr>
              <a:t> file excel (.</a:t>
            </a:r>
            <a:r>
              <a:rPr lang="en-ID" sz="1500" dirty="0" err="1">
                <a:solidFill>
                  <a:schemeClr val="bg1"/>
                </a:solidFill>
                <a:ea typeface="Times New Roman"/>
                <a:cs typeface="Times New Roman"/>
              </a:rPr>
              <a:t>xls</a:t>
            </a:r>
            <a:r>
              <a:rPr lang="en-ID" sz="1500" dirty="0">
                <a:solidFill>
                  <a:schemeClr val="bg1"/>
                </a:solidFill>
                <a:ea typeface="Times New Roman"/>
                <a:cs typeface="Times New Roman"/>
              </a:rPr>
              <a:t>) </a:t>
            </a:r>
            <a:r>
              <a:rPr lang="en-ID" sz="1500" dirty="0" err="1">
                <a:solidFill>
                  <a:schemeClr val="bg1"/>
                </a:solidFill>
                <a:ea typeface="Times New Roman"/>
                <a:cs typeface="Times New Roman"/>
              </a:rPr>
              <a:t>untuk</a:t>
            </a:r>
            <a:r>
              <a:rPr lang="en-ID" sz="1500" dirty="0">
                <a:solidFill>
                  <a:schemeClr val="bg1"/>
                </a:solidFill>
                <a:ea typeface="Times New Roman"/>
                <a:cs typeface="Times New Roman"/>
              </a:rPr>
              <a:t> </a:t>
            </a:r>
            <a:r>
              <a:rPr lang="en-ID" sz="1500" dirty="0">
                <a:solidFill>
                  <a:srgbClr val="FFFF00"/>
                </a:solidFill>
                <a:ea typeface="Times New Roman"/>
                <a:cs typeface="Times New Roman"/>
              </a:rPr>
              <a:t>data </a:t>
            </a:r>
            <a:r>
              <a:rPr lang="en-ID" sz="1500" dirty="0" err="1">
                <a:solidFill>
                  <a:srgbClr val="FFFF00"/>
                </a:solidFill>
                <a:ea typeface="Times New Roman"/>
                <a:cs typeface="Times New Roman"/>
              </a:rPr>
              <a:t>persiapan</a:t>
            </a:r>
            <a:r>
              <a:rPr lang="en-ID" sz="1500" dirty="0">
                <a:solidFill>
                  <a:srgbClr val="FFFF00"/>
                </a:solidFill>
                <a:ea typeface="Times New Roman"/>
                <a:cs typeface="Times New Roman"/>
              </a:rPr>
              <a:t> </a:t>
            </a:r>
            <a:r>
              <a:rPr lang="en-ID" sz="1500" dirty="0" err="1">
                <a:solidFill>
                  <a:srgbClr val="FFFF00"/>
                </a:solidFill>
                <a:ea typeface="Times New Roman"/>
                <a:cs typeface="Times New Roman"/>
              </a:rPr>
              <a:t>awal</a:t>
            </a:r>
            <a:r>
              <a:rPr lang="en-ID" sz="1500" dirty="0">
                <a:solidFill>
                  <a:schemeClr val="bg1"/>
                </a:solidFill>
                <a:ea typeface="Times New Roman"/>
                <a:cs typeface="Times New Roman"/>
              </a:rPr>
              <a:t>. </a:t>
            </a:r>
            <a:r>
              <a:rPr lang="en-ID" sz="1500" dirty="0" err="1">
                <a:solidFill>
                  <a:schemeClr val="bg1"/>
                </a:solidFill>
                <a:ea typeface="Times New Roman"/>
                <a:cs typeface="Times New Roman"/>
              </a:rPr>
              <a:t>Untuk</a:t>
            </a:r>
            <a:r>
              <a:rPr lang="en-ID" sz="1500" dirty="0">
                <a:solidFill>
                  <a:schemeClr val="bg1"/>
                </a:solidFill>
                <a:ea typeface="Times New Roman"/>
                <a:cs typeface="Times New Roman"/>
              </a:rPr>
              <a:t> Data excel </a:t>
            </a:r>
            <a:r>
              <a:rPr lang="en-ID" sz="1500" dirty="0" err="1">
                <a:solidFill>
                  <a:schemeClr val="bg1"/>
                </a:solidFill>
                <a:ea typeface="Times New Roman"/>
                <a:cs typeface="Times New Roman"/>
              </a:rPr>
              <a:t>bisa</a:t>
            </a:r>
            <a:r>
              <a:rPr lang="en-ID" sz="1500" dirty="0">
                <a:solidFill>
                  <a:schemeClr val="bg1"/>
                </a:solidFill>
                <a:ea typeface="Times New Roman"/>
                <a:cs typeface="Times New Roman"/>
              </a:rPr>
              <a:t> </a:t>
            </a:r>
            <a:r>
              <a:rPr lang="en-ID" sz="1500" dirty="0" err="1">
                <a:solidFill>
                  <a:schemeClr val="bg1"/>
                </a:solidFill>
                <a:ea typeface="Times New Roman"/>
                <a:cs typeface="Times New Roman"/>
              </a:rPr>
              <a:t>didownload</a:t>
            </a:r>
            <a:r>
              <a:rPr lang="en-ID" sz="1500" dirty="0">
                <a:solidFill>
                  <a:schemeClr val="bg1"/>
                </a:solidFill>
                <a:ea typeface="Times New Roman"/>
                <a:cs typeface="Times New Roman"/>
              </a:rPr>
              <a:t> </a:t>
            </a:r>
            <a:r>
              <a:rPr lang="en-ID" sz="1500" dirty="0" err="1">
                <a:solidFill>
                  <a:schemeClr val="bg1"/>
                </a:solidFill>
                <a:ea typeface="Times New Roman"/>
                <a:cs typeface="Times New Roman"/>
              </a:rPr>
              <a:t>pada</a:t>
            </a:r>
            <a:r>
              <a:rPr lang="en-ID" sz="1500" dirty="0">
                <a:solidFill>
                  <a:schemeClr val="bg1"/>
                </a:solidFill>
                <a:ea typeface="Times New Roman"/>
                <a:cs typeface="Times New Roman"/>
              </a:rPr>
              <a:t> link </a:t>
            </a:r>
            <a:r>
              <a:rPr lang="en-ID" sz="1500" dirty="0" err="1">
                <a:solidFill>
                  <a:schemeClr val="bg1"/>
                </a:solidFill>
                <a:ea typeface="Times New Roman"/>
                <a:cs typeface="Times New Roman"/>
              </a:rPr>
              <a:t>berikut</a:t>
            </a:r>
            <a:r>
              <a:rPr lang="en-ID" sz="1500" dirty="0">
                <a:solidFill>
                  <a:schemeClr val="bg1"/>
                </a:solidFill>
                <a:ea typeface="Times New Roman"/>
                <a:cs typeface="Times New Roman"/>
              </a:rPr>
              <a:t> </a:t>
            </a:r>
            <a:r>
              <a:rPr lang="en-ID" sz="1500" dirty="0" err="1">
                <a:solidFill>
                  <a:schemeClr val="bg1"/>
                </a:solidFill>
                <a:ea typeface="Times New Roman"/>
                <a:cs typeface="Times New Roman"/>
              </a:rPr>
              <a:t>ini</a:t>
            </a:r>
            <a:r>
              <a:rPr lang="en-ID" sz="1500" dirty="0">
                <a:solidFill>
                  <a:schemeClr val="bg1"/>
                </a:solidFill>
                <a:ea typeface="Times New Roman"/>
                <a:cs typeface="Times New Roman"/>
              </a:rPr>
              <a:t>: </a:t>
            </a:r>
            <a:endParaRPr lang="id-ID" sz="1500" dirty="0" smtClean="0">
              <a:solidFill>
                <a:schemeClr val="bg1"/>
              </a:solidFill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ID" sz="1500" b="1" dirty="0" smtClean="0">
                <a:solidFill>
                  <a:srgbClr val="FFFF00"/>
                </a:solidFill>
                <a:ea typeface="Times New Roman"/>
                <a:cs typeface="Times New Roman"/>
              </a:rPr>
              <a:t>https</a:t>
            </a:r>
            <a:r>
              <a:rPr lang="en-ID" sz="1500" b="1" dirty="0">
                <a:solidFill>
                  <a:srgbClr val="FFFF00"/>
                </a:solidFill>
                <a:ea typeface="Times New Roman"/>
                <a:cs typeface="Times New Roman"/>
              </a:rPr>
              <a:t>://</a:t>
            </a:r>
            <a:r>
              <a:rPr lang="en-ID" sz="1500" b="1" dirty="0" smtClean="0">
                <a:solidFill>
                  <a:srgbClr val="FFFF00"/>
                </a:solidFill>
                <a:ea typeface="Times New Roman"/>
                <a:cs typeface="Times New Roman"/>
              </a:rPr>
              <a:t>s.id/PTAJJ</a:t>
            </a:r>
            <a:endParaRPr lang="id-ID" sz="1500" dirty="0">
              <a:solidFill>
                <a:srgbClr val="FFFF00"/>
              </a:solidFill>
              <a:ea typeface="Times New Roman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790753"/>
              </p:ext>
            </p:extLst>
          </p:nvPr>
        </p:nvGraphicFramePr>
        <p:xfrm>
          <a:off x="4283968" y="1023955"/>
          <a:ext cx="4608512" cy="3420003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997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1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37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</a:rPr>
                        <a:t> </a:t>
                      </a:r>
                      <a:endParaRPr lang="id-ID" sz="14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D" sz="1400" dirty="0" err="1" smtClean="0">
                          <a:effectLst/>
                        </a:rPr>
                        <a:t>Keterangan</a:t>
                      </a:r>
                      <a:endParaRPr lang="id-ID" sz="14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400" dirty="0" err="1">
                          <a:effectLst/>
                        </a:rPr>
                        <a:t>Nama</a:t>
                      </a:r>
                      <a:r>
                        <a:rPr lang="en-ID" sz="1400" dirty="0">
                          <a:effectLst/>
                        </a:rPr>
                        <a:t> Perusahaan</a:t>
                      </a:r>
                      <a:endParaRPr lang="id-ID" sz="14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</a:rPr>
                        <a:t>PT Aneka Jaya Jam</a:t>
                      </a:r>
                      <a:endParaRPr lang="id-ID" sz="14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8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</a:rPr>
                        <a:t>Level </a:t>
                      </a:r>
                      <a:r>
                        <a:rPr lang="en-ID" sz="1400" dirty="0" err="1">
                          <a:effectLst/>
                        </a:rPr>
                        <a:t>Distribusi</a:t>
                      </a:r>
                      <a:endParaRPr lang="id-ID" sz="14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400" dirty="0" err="1">
                          <a:effectLst/>
                        </a:rPr>
                        <a:t>Distribusi</a:t>
                      </a:r>
                      <a:endParaRPr lang="id-ID" sz="14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8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400" dirty="0" err="1">
                          <a:effectLst/>
                        </a:rPr>
                        <a:t>Bidang</a:t>
                      </a:r>
                      <a:r>
                        <a:rPr lang="en-ID" sz="1400" dirty="0">
                          <a:effectLst/>
                        </a:rPr>
                        <a:t> Usaha</a:t>
                      </a:r>
                      <a:endParaRPr lang="id-ID" sz="14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</a:rPr>
                        <a:t>Others (</a:t>
                      </a:r>
                      <a:r>
                        <a:rPr lang="en-ID" sz="1400" dirty="0" err="1">
                          <a:effectLst/>
                        </a:rPr>
                        <a:t>Lainnya</a:t>
                      </a:r>
                      <a:r>
                        <a:rPr lang="en-ID" sz="1400" dirty="0">
                          <a:effectLst/>
                        </a:rPr>
                        <a:t>)</a:t>
                      </a:r>
                      <a:endParaRPr lang="id-ID" sz="14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8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400" dirty="0" err="1">
                          <a:effectLst/>
                        </a:rPr>
                        <a:t>Telepon</a:t>
                      </a:r>
                      <a:endParaRPr lang="id-ID" sz="14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</a:rPr>
                        <a:t>021-123 4XXX </a:t>
                      </a:r>
                      <a:endParaRPr lang="id-ID" sz="14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8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</a:rPr>
                        <a:t>Faksimili</a:t>
                      </a:r>
                      <a:endParaRPr lang="id-ID" sz="140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</a:rPr>
                        <a:t>021-987 6XXX</a:t>
                      </a:r>
                      <a:endParaRPr lang="id-ID" sz="14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8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</a:rPr>
                        <a:t>Email</a:t>
                      </a:r>
                      <a:endParaRPr lang="id-ID" sz="14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400" u="none" dirty="0">
                          <a:effectLst/>
                        </a:rPr>
                        <a:t>admin-@jaya.com</a:t>
                      </a:r>
                      <a:endParaRPr lang="id-ID" sz="1400" u="none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76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</a:rPr>
                        <a:t>Tanggal Mulai/Tutup Buku (Cut Off)</a:t>
                      </a:r>
                      <a:endParaRPr lang="id-ID" sz="140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</a:rPr>
                        <a:t>31 </a:t>
                      </a:r>
                      <a:r>
                        <a:rPr lang="en-ID" sz="1400" dirty="0" err="1">
                          <a:effectLst/>
                        </a:rPr>
                        <a:t>Desember</a:t>
                      </a:r>
                      <a:r>
                        <a:rPr lang="en-ID" sz="1400" dirty="0">
                          <a:effectLst/>
                        </a:rPr>
                        <a:t> 2020</a:t>
                      </a:r>
                      <a:endParaRPr lang="id-ID" sz="14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38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</a:rPr>
                        <a:t>Periode Akuntansi</a:t>
                      </a:r>
                      <a:endParaRPr lang="id-ID" sz="140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400" dirty="0" err="1">
                          <a:effectLst/>
                        </a:rPr>
                        <a:t>Januari-Desember</a:t>
                      </a:r>
                      <a:endParaRPr lang="id-ID" sz="14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38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</a:rPr>
                        <a:t>Alamat Perusahaan</a:t>
                      </a:r>
                      <a:endParaRPr lang="id-ID" sz="140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400" dirty="0" err="1">
                          <a:effectLst/>
                        </a:rPr>
                        <a:t>Jln</a:t>
                      </a:r>
                      <a:r>
                        <a:rPr lang="en-ID" sz="1400" dirty="0">
                          <a:effectLst/>
                        </a:rPr>
                        <a:t>. Radar </a:t>
                      </a:r>
                      <a:r>
                        <a:rPr lang="en-ID" sz="1400" dirty="0" err="1">
                          <a:effectLst/>
                        </a:rPr>
                        <a:t>Auri</a:t>
                      </a:r>
                      <a:r>
                        <a:rPr lang="en-ID" sz="1400" dirty="0">
                          <a:effectLst/>
                        </a:rPr>
                        <a:t> </a:t>
                      </a:r>
                      <a:endParaRPr lang="id-ID" sz="14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38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</a:rPr>
                        <a:t>Kota</a:t>
                      </a:r>
                      <a:endParaRPr lang="id-ID" sz="140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</a:rPr>
                        <a:t>DKI Jakarta</a:t>
                      </a:r>
                      <a:endParaRPr lang="id-ID" sz="14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38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</a:rPr>
                        <a:t>Kode Pos</a:t>
                      </a:r>
                      <a:endParaRPr lang="id-ID" sz="140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</a:rPr>
                        <a:t>14325</a:t>
                      </a:r>
                      <a:endParaRPr lang="id-ID" sz="14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594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1520" y="195486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rgbClr val="FFC000"/>
                </a:solidFill>
              </a:rPr>
              <a:t>Penerimaan Barang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1520" y="771550"/>
            <a:ext cx="6696744" cy="1584176"/>
          </a:xfrm>
        </p:spPr>
        <p:txBody>
          <a:bodyPr/>
          <a:lstStyle/>
          <a:p>
            <a:pPr lvl="0"/>
            <a:r>
              <a:rPr lang="id-ID" sz="1400" b="1" dirty="0" smtClean="0"/>
              <a:t>T</a:t>
            </a:r>
            <a:r>
              <a:rPr lang="en-ID" sz="1400" b="1" dirty="0" err="1" smtClean="0"/>
              <a:t>anggal</a:t>
            </a:r>
            <a:r>
              <a:rPr lang="en-ID" sz="1400" b="1" dirty="0" smtClean="0"/>
              <a:t> </a:t>
            </a:r>
            <a:r>
              <a:rPr lang="id-ID" sz="1400" b="1" dirty="0" smtClean="0"/>
              <a:t>25</a:t>
            </a:r>
            <a:r>
              <a:rPr lang="en-ID" sz="1400" b="1" dirty="0" smtClean="0"/>
              <a:t> </a:t>
            </a:r>
            <a:r>
              <a:rPr lang="en-ID" sz="1400" b="1" dirty="0" err="1"/>
              <a:t>Januari</a:t>
            </a:r>
            <a:r>
              <a:rPr lang="en-ID" sz="1400" b="1" dirty="0"/>
              <a:t> </a:t>
            </a:r>
            <a:r>
              <a:rPr lang="en-ID" sz="1400" b="1" dirty="0" smtClean="0"/>
              <a:t>2021</a:t>
            </a:r>
            <a:endParaRPr lang="id-ID" sz="1400" b="1" dirty="0" smtClean="0"/>
          </a:p>
          <a:p>
            <a:pPr lvl="0"/>
            <a:endParaRPr lang="id-ID" sz="1400" dirty="0"/>
          </a:p>
          <a:p>
            <a:r>
              <a:rPr lang="sv-SE" sz="1600" dirty="0"/>
              <a:t>Perusahaan menerima barang atas pembelian pada tanggal 23 Januari 2021. Pengiriman dilakukan dengan menggunakan </a:t>
            </a:r>
            <a:r>
              <a:rPr lang="sv-SE" sz="1600" b="1" dirty="0">
                <a:solidFill>
                  <a:srgbClr val="FFFF00"/>
                </a:solidFill>
              </a:rPr>
              <a:t>Mobil Box</a:t>
            </a:r>
            <a:r>
              <a:rPr lang="sv-SE" sz="1600" dirty="0"/>
              <a:t>. </a:t>
            </a:r>
            <a:endParaRPr lang="id-ID" sz="1600" dirty="0" smtClean="0"/>
          </a:p>
          <a:p>
            <a:r>
              <a:rPr lang="sv-SE" sz="1600" dirty="0" smtClean="0"/>
              <a:t>Dan </a:t>
            </a:r>
            <a:r>
              <a:rPr lang="sv-SE" sz="1600" dirty="0"/>
              <a:t>barang dimasukkan ke </a:t>
            </a:r>
            <a:r>
              <a:rPr lang="sv-SE" sz="1600" dirty="0">
                <a:solidFill>
                  <a:srgbClr val="FFFF00"/>
                </a:solidFill>
              </a:rPr>
              <a:t>gudang </a:t>
            </a:r>
            <a:r>
              <a:rPr lang="sv-SE" sz="1600" dirty="0" smtClean="0">
                <a:solidFill>
                  <a:srgbClr val="FFFF00"/>
                </a:solidFill>
              </a:rPr>
              <a:t>Depan</a:t>
            </a:r>
            <a:r>
              <a:rPr lang="id-ID" sz="1600" dirty="0">
                <a:solidFill>
                  <a:srgbClr val="FFFF00"/>
                </a:solidFill>
              </a:rPr>
              <a:t>. </a:t>
            </a:r>
            <a:r>
              <a:rPr lang="id-ID" sz="1600" dirty="0"/>
              <a:t>Nomor Surat Jalan</a:t>
            </a:r>
            <a:r>
              <a:rPr lang="id-ID" sz="1600" dirty="0">
                <a:solidFill>
                  <a:srgbClr val="FFFF00"/>
                </a:solidFill>
              </a:rPr>
              <a:t> :1038</a:t>
            </a:r>
          </a:p>
        </p:txBody>
      </p:sp>
      <p:sp>
        <p:nvSpPr>
          <p:cNvPr id="9" name="Rectangle 8"/>
          <p:cNvSpPr/>
          <p:nvPr/>
        </p:nvSpPr>
        <p:spPr>
          <a:xfrm>
            <a:off x="8460432" y="267494"/>
            <a:ext cx="5405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 smtClean="0">
                <a:solidFill>
                  <a:srgbClr val="FFFF00"/>
                </a:solidFill>
              </a:rPr>
              <a:t>14</a:t>
            </a:r>
            <a:endParaRPr lang="id-ID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60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1520" y="195486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rgbClr val="FFC000"/>
                </a:solidFill>
              </a:rPr>
              <a:t>Klaim Barang Rusak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85775" y="1059582"/>
            <a:ext cx="6768752" cy="1584176"/>
          </a:xfrm>
        </p:spPr>
        <p:txBody>
          <a:bodyPr/>
          <a:lstStyle/>
          <a:p>
            <a:pPr lvl="0"/>
            <a:r>
              <a:rPr lang="id-ID" sz="1400" b="1" dirty="0" smtClean="0"/>
              <a:t>T</a:t>
            </a:r>
            <a:r>
              <a:rPr lang="en-ID" sz="1400" b="1" dirty="0" err="1" smtClean="0"/>
              <a:t>anggal</a:t>
            </a:r>
            <a:r>
              <a:rPr lang="en-ID" sz="1400" b="1" dirty="0" smtClean="0"/>
              <a:t> </a:t>
            </a:r>
            <a:r>
              <a:rPr lang="id-ID" sz="1400" b="1" dirty="0" smtClean="0"/>
              <a:t>25</a:t>
            </a:r>
            <a:r>
              <a:rPr lang="en-ID" sz="1400" b="1" dirty="0" smtClean="0"/>
              <a:t> </a:t>
            </a:r>
            <a:r>
              <a:rPr lang="en-ID" sz="1400" b="1" dirty="0" err="1"/>
              <a:t>Januari</a:t>
            </a:r>
            <a:r>
              <a:rPr lang="en-ID" sz="1400" b="1" dirty="0"/>
              <a:t> </a:t>
            </a:r>
            <a:r>
              <a:rPr lang="en-ID" sz="1400" b="1" dirty="0" smtClean="0"/>
              <a:t>2021</a:t>
            </a:r>
            <a:endParaRPr lang="id-ID" sz="1400" b="1" dirty="0" smtClean="0"/>
          </a:p>
          <a:p>
            <a:pPr lvl="0"/>
            <a:endParaRPr lang="id-ID" sz="1400" dirty="0"/>
          </a:p>
          <a:p>
            <a:r>
              <a:rPr lang="sv-SE" sz="1600" dirty="0"/>
              <a:t>Perusahaan melakukan klaim atas pembelian tanggal 23 Januari 2021 </a:t>
            </a:r>
            <a:endParaRPr lang="id-ID" sz="1600" dirty="0" smtClean="0"/>
          </a:p>
          <a:p>
            <a:r>
              <a:rPr lang="sv-SE" sz="1600" dirty="0" smtClean="0"/>
              <a:t>kepada </a:t>
            </a:r>
            <a:r>
              <a:rPr lang="sv-SE" sz="1600" dirty="0"/>
              <a:t>PT Jam Makmur Sentosa untuk Jam Digitec Toucscreen sebanyak 1 Pcs. Dan barang dikeluarkan dari gudang Depan. Klaim ini dilakukan karena ada bagian Kursi Santai yang rusak</a:t>
            </a:r>
            <a:r>
              <a:rPr lang="sv-SE" sz="1600" dirty="0" smtClean="0"/>
              <a:t>.</a:t>
            </a:r>
            <a:endParaRPr lang="id-ID" sz="1600" dirty="0"/>
          </a:p>
        </p:txBody>
      </p:sp>
      <p:sp>
        <p:nvSpPr>
          <p:cNvPr id="9" name="Rectangle 8"/>
          <p:cNvSpPr/>
          <p:nvPr/>
        </p:nvSpPr>
        <p:spPr>
          <a:xfrm>
            <a:off x="8460432" y="267494"/>
            <a:ext cx="5405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 smtClean="0">
                <a:solidFill>
                  <a:srgbClr val="FFFF00"/>
                </a:solidFill>
              </a:rPr>
              <a:t>15</a:t>
            </a:r>
            <a:endParaRPr lang="id-ID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08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1520" y="195486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rgbClr val="FFC000"/>
                </a:solidFill>
              </a:rPr>
              <a:t>Klaim Barang Rusak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85775" y="1059582"/>
            <a:ext cx="6446465" cy="1584176"/>
          </a:xfrm>
        </p:spPr>
        <p:txBody>
          <a:bodyPr/>
          <a:lstStyle/>
          <a:p>
            <a:pPr lvl="0"/>
            <a:r>
              <a:rPr lang="id-ID" sz="1400" b="1" dirty="0" smtClean="0"/>
              <a:t>T</a:t>
            </a:r>
            <a:r>
              <a:rPr lang="en-ID" sz="1400" b="1" dirty="0" err="1" smtClean="0"/>
              <a:t>anggal</a:t>
            </a:r>
            <a:r>
              <a:rPr lang="en-ID" sz="1400" b="1" dirty="0" smtClean="0"/>
              <a:t> </a:t>
            </a:r>
            <a:r>
              <a:rPr lang="id-ID" sz="1400" b="1" dirty="0" smtClean="0"/>
              <a:t>27</a:t>
            </a:r>
            <a:r>
              <a:rPr lang="en-ID" sz="1400" b="1" dirty="0" smtClean="0"/>
              <a:t> </a:t>
            </a:r>
            <a:r>
              <a:rPr lang="en-ID" sz="1400" b="1" dirty="0" err="1"/>
              <a:t>Januari</a:t>
            </a:r>
            <a:r>
              <a:rPr lang="en-ID" sz="1400" b="1" dirty="0"/>
              <a:t> </a:t>
            </a:r>
            <a:r>
              <a:rPr lang="en-ID" sz="1400" b="1" dirty="0" smtClean="0"/>
              <a:t>2021</a:t>
            </a:r>
            <a:endParaRPr lang="id-ID" sz="1400" b="1" dirty="0" smtClean="0"/>
          </a:p>
          <a:p>
            <a:pPr lvl="0"/>
            <a:endParaRPr lang="id-ID" sz="1400" dirty="0"/>
          </a:p>
          <a:p>
            <a:r>
              <a:rPr lang="sv-SE" sz="1600" dirty="0"/>
              <a:t>Perusahaan menerima barang atas klaim pembelian yang dilakukan pada tanggal 26 Januari 2021. Untuk Kursi Santai dimasukkan </a:t>
            </a:r>
            <a:r>
              <a:rPr lang="sv-SE" sz="1600" dirty="0" smtClean="0"/>
              <a:t>ke</a:t>
            </a:r>
            <a:endParaRPr lang="id-ID" sz="1600" dirty="0" smtClean="0"/>
          </a:p>
          <a:p>
            <a:r>
              <a:rPr lang="sv-SE" sz="1600" dirty="0" smtClean="0"/>
              <a:t>Gudang </a:t>
            </a:r>
            <a:r>
              <a:rPr lang="sv-SE" sz="1600" dirty="0"/>
              <a:t>Depan</a:t>
            </a:r>
            <a:r>
              <a:rPr lang="sv-SE" sz="1600" dirty="0" smtClean="0"/>
              <a:t>.</a:t>
            </a:r>
            <a:endParaRPr lang="id-ID" sz="1600" dirty="0"/>
          </a:p>
        </p:txBody>
      </p:sp>
      <p:sp>
        <p:nvSpPr>
          <p:cNvPr id="9" name="Rectangle 8"/>
          <p:cNvSpPr/>
          <p:nvPr/>
        </p:nvSpPr>
        <p:spPr>
          <a:xfrm>
            <a:off x="8460432" y="267494"/>
            <a:ext cx="5405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 smtClean="0">
                <a:solidFill>
                  <a:srgbClr val="FFFF00"/>
                </a:solidFill>
              </a:rPr>
              <a:t>16</a:t>
            </a:r>
            <a:endParaRPr lang="id-ID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86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1520" y="195486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rgbClr val="FFC000"/>
                </a:solidFill>
              </a:rPr>
              <a:t>Pembayaran Utang </a:t>
            </a:r>
            <a:r>
              <a:rPr lang="id-ID" sz="2000" b="1" i="1" dirty="0" smtClean="0">
                <a:solidFill>
                  <a:srgbClr val="FFC000"/>
                </a:solidFill>
              </a:rPr>
              <a:t>(kelebihan)</a:t>
            </a:r>
            <a:endParaRPr lang="id-ID" sz="2800" b="1" i="1" dirty="0" smtClean="0">
              <a:solidFill>
                <a:srgbClr val="FFC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85775" y="1059582"/>
            <a:ext cx="6590481" cy="3024336"/>
          </a:xfrm>
        </p:spPr>
        <p:txBody>
          <a:bodyPr/>
          <a:lstStyle/>
          <a:p>
            <a:pPr lvl="0"/>
            <a:r>
              <a:rPr lang="id-ID" sz="1400" b="1" dirty="0" smtClean="0"/>
              <a:t>T</a:t>
            </a:r>
            <a:r>
              <a:rPr lang="en-ID" sz="1400" b="1" dirty="0" err="1" smtClean="0"/>
              <a:t>anggal</a:t>
            </a:r>
            <a:r>
              <a:rPr lang="en-ID" sz="1400" b="1" dirty="0" smtClean="0"/>
              <a:t> </a:t>
            </a:r>
            <a:r>
              <a:rPr lang="id-ID" sz="1400" b="1" dirty="0" smtClean="0"/>
              <a:t>27</a:t>
            </a:r>
            <a:r>
              <a:rPr lang="en-ID" sz="1400" b="1" dirty="0" smtClean="0"/>
              <a:t> </a:t>
            </a:r>
            <a:r>
              <a:rPr lang="en-ID" sz="1400" b="1" dirty="0" err="1"/>
              <a:t>Januari</a:t>
            </a:r>
            <a:r>
              <a:rPr lang="en-ID" sz="1400" b="1" dirty="0"/>
              <a:t> </a:t>
            </a:r>
            <a:r>
              <a:rPr lang="en-ID" sz="1400" b="1" dirty="0" smtClean="0"/>
              <a:t>2021</a:t>
            </a:r>
            <a:endParaRPr lang="id-ID" sz="1400" b="1" dirty="0" smtClean="0"/>
          </a:p>
          <a:p>
            <a:pPr lvl="0"/>
            <a:endParaRPr lang="id-ID" sz="1400" dirty="0"/>
          </a:p>
          <a:p>
            <a:r>
              <a:rPr lang="sv-SE" sz="1600" dirty="0"/>
              <a:t>Perusahaan melunasi hutang kepada PT Uhren untuk nomor faktur : </a:t>
            </a:r>
            <a:r>
              <a:rPr lang="sv-SE" sz="1600" dirty="0">
                <a:solidFill>
                  <a:srgbClr val="FFFF00"/>
                </a:solidFill>
              </a:rPr>
              <a:t>IN/0873</a:t>
            </a:r>
            <a:r>
              <a:rPr lang="sv-SE" sz="1600" dirty="0"/>
              <a:t> sebesar Rp </a:t>
            </a:r>
            <a:r>
              <a:rPr lang="sv-SE" sz="1600" dirty="0">
                <a:solidFill>
                  <a:srgbClr val="FFFF00"/>
                </a:solidFill>
              </a:rPr>
              <a:t>7.000.000</a:t>
            </a:r>
            <a:r>
              <a:rPr lang="sv-SE" sz="1600" dirty="0"/>
              <a:t>,- dengan kelebihan pembayaran akan dialokasikan untuk pelunasan pada piutang berikutnya. Pembayaran dilakukan dengan </a:t>
            </a:r>
            <a:r>
              <a:rPr lang="sv-SE" sz="1600" dirty="0">
                <a:solidFill>
                  <a:srgbClr val="FFFF00"/>
                </a:solidFill>
              </a:rPr>
              <a:t>transfer ke rekening Bank Mandiri </a:t>
            </a:r>
            <a:r>
              <a:rPr lang="sv-SE" sz="1600" dirty="0" smtClean="0">
                <a:solidFill>
                  <a:srgbClr val="FFFF00"/>
                </a:solidFill>
              </a:rPr>
              <a:t>IDR</a:t>
            </a:r>
            <a:endParaRPr lang="id-ID" sz="1600" dirty="0" smtClean="0">
              <a:solidFill>
                <a:srgbClr val="FFFF00"/>
              </a:solidFill>
            </a:endParaRPr>
          </a:p>
          <a:p>
            <a:endParaRPr lang="id-ID" sz="1600" dirty="0">
              <a:solidFill>
                <a:srgbClr val="FFFF00"/>
              </a:solidFill>
            </a:endParaRPr>
          </a:p>
          <a:p>
            <a:r>
              <a:rPr lang="id-ID" sz="1600" dirty="0" smtClean="0">
                <a:solidFill>
                  <a:srgbClr val="FFFF00"/>
                </a:solidFill>
              </a:rPr>
              <a:t>Note: </a:t>
            </a:r>
            <a:r>
              <a:rPr lang="id-ID" sz="1600" dirty="0" smtClean="0"/>
              <a:t>tambahkan akun baru untuk menampung kelebihan pembayaran</a:t>
            </a:r>
          </a:p>
          <a:p>
            <a:r>
              <a:rPr lang="id-ID" sz="1600" dirty="0" smtClean="0"/>
              <a:t>Tipe akun		: Aset Lancar Lainnya</a:t>
            </a:r>
          </a:p>
          <a:p>
            <a:r>
              <a:rPr lang="id-ID" sz="1600" dirty="0" smtClean="0"/>
              <a:t>Kode Akun	: 1109</a:t>
            </a:r>
          </a:p>
          <a:p>
            <a:r>
              <a:rPr lang="id-ID" sz="1600" dirty="0" smtClean="0"/>
              <a:t>Nama		: Kelebihan Pembayaran</a:t>
            </a:r>
          </a:p>
          <a:p>
            <a:r>
              <a:rPr lang="id-ID" sz="1600" dirty="0" smtClean="0"/>
              <a:t>Mata Uang	: Rupiah</a:t>
            </a:r>
            <a:endParaRPr lang="id-ID" sz="1600" dirty="0"/>
          </a:p>
        </p:txBody>
      </p:sp>
      <p:sp>
        <p:nvSpPr>
          <p:cNvPr id="9" name="Rectangle 8"/>
          <p:cNvSpPr/>
          <p:nvPr/>
        </p:nvSpPr>
        <p:spPr>
          <a:xfrm>
            <a:off x="8460432" y="267494"/>
            <a:ext cx="5405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 smtClean="0">
                <a:solidFill>
                  <a:srgbClr val="FFFF00"/>
                </a:solidFill>
              </a:rPr>
              <a:t>17</a:t>
            </a:r>
            <a:endParaRPr lang="id-ID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7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1520" y="195486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rgbClr val="FFC000"/>
                </a:solidFill>
              </a:rPr>
              <a:t>Pembelian Tunai</a:t>
            </a:r>
            <a:endParaRPr lang="id-ID" sz="2800" b="1" i="1" dirty="0" smtClean="0">
              <a:solidFill>
                <a:srgbClr val="FFC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85775" y="1059582"/>
            <a:ext cx="6446465" cy="1440160"/>
          </a:xfrm>
        </p:spPr>
        <p:txBody>
          <a:bodyPr/>
          <a:lstStyle/>
          <a:p>
            <a:pPr lvl="0"/>
            <a:r>
              <a:rPr lang="id-ID" sz="1400" b="1" dirty="0" smtClean="0"/>
              <a:t>T</a:t>
            </a:r>
            <a:r>
              <a:rPr lang="en-ID" sz="1400" b="1" dirty="0" err="1" smtClean="0"/>
              <a:t>anggal</a:t>
            </a:r>
            <a:r>
              <a:rPr lang="en-ID" sz="1400" b="1" dirty="0" smtClean="0"/>
              <a:t> </a:t>
            </a:r>
            <a:r>
              <a:rPr lang="id-ID" sz="1400" b="1" dirty="0" smtClean="0"/>
              <a:t>28</a:t>
            </a:r>
            <a:r>
              <a:rPr lang="en-ID" sz="1400" b="1" dirty="0" smtClean="0"/>
              <a:t> </a:t>
            </a:r>
            <a:r>
              <a:rPr lang="en-ID" sz="1400" b="1" dirty="0" err="1"/>
              <a:t>Januari</a:t>
            </a:r>
            <a:r>
              <a:rPr lang="en-ID" sz="1400" b="1" dirty="0"/>
              <a:t> </a:t>
            </a:r>
            <a:r>
              <a:rPr lang="en-ID" sz="1400" b="1" dirty="0" smtClean="0"/>
              <a:t>2021</a:t>
            </a:r>
            <a:endParaRPr lang="id-ID" sz="1400" b="1" dirty="0" smtClean="0"/>
          </a:p>
          <a:p>
            <a:pPr lvl="0"/>
            <a:endParaRPr lang="id-ID" sz="1400" dirty="0"/>
          </a:p>
          <a:p>
            <a:r>
              <a:rPr lang="sv-SE" sz="1600" dirty="0"/>
              <a:t>Perusahaan melakukan pembelian secara tunai kepada Pemasok </a:t>
            </a:r>
            <a:endParaRPr lang="id-ID" sz="1600" dirty="0" smtClean="0"/>
          </a:p>
          <a:p>
            <a:r>
              <a:rPr lang="sv-SE" sz="1600" dirty="0" smtClean="0"/>
              <a:t>Umum </a:t>
            </a:r>
            <a:r>
              <a:rPr lang="sv-SE" sz="1600" dirty="0"/>
              <a:t>dengan informasi barang sebagai berikut </a:t>
            </a:r>
            <a:r>
              <a:rPr lang="sv-SE" sz="1600" dirty="0" smtClean="0"/>
              <a:t>:</a:t>
            </a:r>
            <a:endParaRPr lang="id-ID" sz="1600" dirty="0"/>
          </a:p>
        </p:txBody>
      </p:sp>
      <p:sp>
        <p:nvSpPr>
          <p:cNvPr id="9" name="Rectangle 8"/>
          <p:cNvSpPr/>
          <p:nvPr/>
        </p:nvSpPr>
        <p:spPr>
          <a:xfrm>
            <a:off x="8460432" y="267494"/>
            <a:ext cx="5405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 smtClean="0">
                <a:solidFill>
                  <a:srgbClr val="FFFF00"/>
                </a:solidFill>
              </a:rPr>
              <a:t>18</a:t>
            </a:r>
            <a:endParaRPr lang="id-ID" sz="2400" dirty="0">
              <a:solidFill>
                <a:srgbClr val="FFFF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671924"/>
              </p:ext>
            </p:extLst>
          </p:nvPr>
        </p:nvGraphicFramePr>
        <p:xfrm>
          <a:off x="395536" y="2499742"/>
          <a:ext cx="3424556" cy="64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{9DCAF9ED-07DC-4A11-8D7F-57B35C25682E}</a:tableStyleId>
              </a:tblPr>
              <a:tblGrid>
                <a:gridCol w="1524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1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83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marL="184150" indent="0">
                        <a:spcAft>
                          <a:spcPts val="0"/>
                        </a:spcAft>
                        <a:tabLst>
                          <a:tab pos="2323465" algn="l"/>
                        </a:tabLst>
                      </a:pPr>
                      <a:r>
                        <a:rPr lang="id-ID" sz="1400" dirty="0">
                          <a:effectLst/>
                        </a:rPr>
                        <a:t>Nama</a:t>
                      </a:r>
                      <a:r>
                        <a:rPr lang="id-ID" sz="1400" spc="-5" dirty="0">
                          <a:effectLst/>
                        </a:rPr>
                        <a:t> </a:t>
                      </a:r>
                      <a:r>
                        <a:rPr lang="id-ID" sz="1400" dirty="0">
                          <a:effectLst/>
                        </a:rPr>
                        <a:t>Barang</a:t>
                      </a:r>
                      <a:endParaRPr lang="id-ID" sz="12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5725" indent="0">
                        <a:spcAft>
                          <a:spcPts val="0"/>
                        </a:spcAft>
                        <a:tabLst>
                          <a:tab pos="2323465" algn="l"/>
                        </a:tabLst>
                      </a:pPr>
                      <a:r>
                        <a:rPr lang="id-ID" sz="1400" dirty="0">
                          <a:effectLst/>
                        </a:rPr>
                        <a:t>Qty</a:t>
                      </a:r>
                      <a:endParaRPr lang="id-ID" sz="12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1770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Harga/barang</a:t>
                      </a:r>
                      <a:endParaRPr lang="id-ID" sz="12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223520">
                        <a:spcAft>
                          <a:spcPts val="0"/>
                        </a:spcAft>
                        <a:tabLst>
                          <a:tab pos="2513965" algn="r"/>
                        </a:tabLst>
                      </a:pPr>
                      <a:r>
                        <a:rPr lang="id-ID" sz="1400">
                          <a:effectLst/>
                        </a:rPr>
                        <a:t>Rolex Skeleton</a:t>
                      </a:r>
                      <a:endParaRPr lang="id-ID" sz="12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23520">
                        <a:spcAft>
                          <a:spcPts val="0"/>
                        </a:spcAft>
                        <a:tabLst>
                          <a:tab pos="2513965" algn="r"/>
                        </a:tabLst>
                      </a:pPr>
                      <a:r>
                        <a:rPr lang="id-ID" sz="1400">
                          <a:effectLst/>
                        </a:rPr>
                        <a:t>20</a:t>
                      </a:r>
                      <a:endParaRPr lang="id-ID" sz="12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1770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165.000</a:t>
                      </a:r>
                      <a:endParaRPr lang="id-ID" sz="12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95536" y="3291830"/>
            <a:ext cx="619268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1400" dirty="0" err="1">
                <a:solidFill>
                  <a:schemeClr val="bg1"/>
                </a:solidFill>
              </a:rPr>
              <a:t>Atas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pembelian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ini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perusahaan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melakukan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pembayaran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melalui</a:t>
            </a:r>
            <a:r>
              <a:rPr lang="en-ID" sz="1400" dirty="0">
                <a:solidFill>
                  <a:schemeClr val="bg1"/>
                </a:solidFill>
              </a:rPr>
              <a:t> transfer </a:t>
            </a:r>
            <a:r>
              <a:rPr lang="en-ID" sz="1400" b="1" dirty="0">
                <a:solidFill>
                  <a:schemeClr val="bg1"/>
                </a:solidFill>
              </a:rPr>
              <a:t>Bank </a:t>
            </a:r>
            <a:r>
              <a:rPr lang="en-ID" sz="1400" b="1" dirty="0" err="1">
                <a:solidFill>
                  <a:schemeClr val="bg1"/>
                </a:solidFill>
              </a:rPr>
              <a:t>Mandiri</a:t>
            </a:r>
            <a:r>
              <a:rPr lang="en-ID" sz="1400" b="1" dirty="0">
                <a:solidFill>
                  <a:schemeClr val="bg1"/>
                </a:solidFill>
              </a:rPr>
              <a:t> I</a:t>
            </a:r>
            <a:r>
              <a:rPr lang="id-ID" sz="1400" b="1" dirty="0">
                <a:solidFill>
                  <a:schemeClr val="bg1"/>
                </a:solidFill>
              </a:rPr>
              <a:t>DR</a:t>
            </a:r>
            <a:endParaRPr lang="id-ID" sz="1400" dirty="0">
              <a:solidFill>
                <a:schemeClr val="bg1"/>
              </a:solidFill>
            </a:endParaRPr>
          </a:p>
          <a:p>
            <a:endParaRPr lang="id-ID" sz="1400" dirty="0">
              <a:solidFill>
                <a:schemeClr val="bg1"/>
              </a:solidFill>
            </a:endParaRPr>
          </a:p>
          <a:p>
            <a:pPr lvl="0"/>
            <a:r>
              <a:rPr lang="en-ID" sz="1400" dirty="0" err="1">
                <a:solidFill>
                  <a:schemeClr val="bg1"/>
                </a:solidFill>
              </a:rPr>
              <a:t>Barang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dimasukkan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ke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gudang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b="1" dirty="0" err="1">
                <a:solidFill>
                  <a:srgbClr val="FFFF00"/>
                </a:solidFill>
              </a:rPr>
              <a:t>Depan</a:t>
            </a:r>
            <a:endParaRPr lang="id-ID" sz="1400" dirty="0">
              <a:solidFill>
                <a:srgbClr val="FFFF00"/>
              </a:solidFill>
            </a:endParaRPr>
          </a:p>
          <a:p>
            <a:pPr lvl="0"/>
            <a:r>
              <a:rPr lang="en-ID" sz="1400" dirty="0" err="1">
                <a:solidFill>
                  <a:schemeClr val="bg1"/>
                </a:solidFill>
              </a:rPr>
              <a:t>Nomor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Faktur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Pembelian</a:t>
            </a:r>
            <a:r>
              <a:rPr lang="en-ID" sz="1400" dirty="0">
                <a:solidFill>
                  <a:schemeClr val="bg1"/>
                </a:solidFill>
              </a:rPr>
              <a:t> : </a:t>
            </a:r>
            <a:r>
              <a:rPr lang="en-ID" sz="1400" b="1" dirty="0">
                <a:solidFill>
                  <a:srgbClr val="FFFF00"/>
                </a:solidFill>
              </a:rPr>
              <a:t>12</a:t>
            </a:r>
            <a:r>
              <a:rPr lang="id-ID" sz="1400" b="1" dirty="0">
                <a:solidFill>
                  <a:srgbClr val="FFFF00"/>
                </a:solidFill>
              </a:rPr>
              <a:t>758</a:t>
            </a:r>
            <a:endParaRPr lang="id-ID" sz="1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84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0072" y="0"/>
            <a:ext cx="3923928" cy="5143500"/>
          </a:xfrm>
          <a:prstGeom prst="rect">
            <a:avLst/>
          </a:prstGeom>
          <a:noFill/>
          <a:ln>
            <a:noFill/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26" name="Picture 2" descr="D:\File Agus\VIDEO\Accurate\accurate-online-lit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7" b="97089" l="3301" r="97767">
                        <a14:foregroundMark x1="16311" y1="21980" x2="59417" y2="35226"/>
                        <a14:foregroundMark x1="59126" y1="9898" x2="17573" y2="20815"/>
                        <a14:foregroundMark x1="28932" y1="39156" x2="42039" y2="56186"/>
                        <a14:foregroundMark x1="66893" y1="35080" x2="81942" y2="38719"/>
                        <a14:foregroundMark x1="64660" y1="34789" x2="67961" y2="35662"/>
                        <a14:foregroundMark x1="83301" y1="39447" x2="87961" y2="40611"/>
                        <a14:foregroundMark x1="87670" y1="40611" x2="89806" y2="69869"/>
                        <a14:foregroundMark x1="90291" y1="69869" x2="61165" y2="72635"/>
                        <a14:foregroundMark x1="33689" y1="73362" x2="34175" y2="74090"/>
                        <a14:foregroundMark x1="58544" y1="21106" x2="61262" y2="57496"/>
                      </a14:backgroundRemoval>
                    </a14:imgEffect>
                    <a14:imgEffect>
                      <a14:sharpenSoften amount="8000"/>
                    </a14:imgEffect>
                    <a14:imgEffect>
                      <a14:brightnessContrast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1105942"/>
            <a:ext cx="6144735" cy="409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5289038" y="477128"/>
            <a:ext cx="403549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1">
              <a:buClrTx/>
              <a:buFontTx/>
              <a:buNone/>
            </a:pPr>
            <a:r>
              <a:rPr lang="id-ID" altLang="ko-KR" sz="4800" b="1" kern="1200" dirty="0" smtClean="0">
                <a:solidFill>
                  <a:prstClr val="white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Praktika Akuntansi</a:t>
            </a:r>
            <a:endParaRPr lang="en-US" altLang="ko-KR" sz="4800" b="1" kern="1200" dirty="0" smtClean="0">
              <a:solidFill>
                <a:prstClr val="white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52120" y="370082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200" b="1" dirty="0" smtClean="0">
                <a:solidFill>
                  <a:schemeClr val="bg1"/>
                </a:solidFill>
                <a:latin typeface="Candara" pitchFamily="34" charset="0"/>
              </a:rPr>
              <a:t>agus.maulana@upnvj.ac.id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9" t="29023" r="21713" b="29374"/>
          <a:stretch/>
        </p:blipFill>
        <p:spPr bwMode="auto">
          <a:xfrm>
            <a:off x="5368470" y="3815192"/>
            <a:ext cx="283649" cy="208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D:\File Agus\VIDEO\Tutorial Mendeley\logo youtub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74" b="90000" l="0" r="100000">
                        <a14:foregroundMark x1="47609" y1="47826" x2="54022" y2="50543"/>
                        <a14:foregroundMark x1="40217" y1="35326" x2="49022" y2="530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369" y="4060862"/>
            <a:ext cx="306751" cy="30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652120" y="4031216"/>
            <a:ext cx="1745991" cy="3407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200" b="1" dirty="0" smtClean="0">
                <a:solidFill>
                  <a:schemeClr val="bg1"/>
                </a:solidFill>
                <a:latin typeface="Candara" pitchFamily="34" charset="0"/>
              </a:rPr>
              <a:t>Studi Akuntansi Syariah</a:t>
            </a:r>
            <a:endParaRPr lang="id-ID" sz="12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20072" y="4443958"/>
            <a:ext cx="4032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altLang="ko-KR" sz="1200" b="1" kern="1200" dirty="0" smtClean="0">
                <a:solidFill>
                  <a:schemeClr val="accent6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Program Studi Akuntansi</a:t>
            </a:r>
          </a:p>
          <a:p>
            <a:r>
              <a:rPr lang="id-ID" altLang="ko-KR" sz="1200" b="1" kern="1200" dirty="0" smtClean="0">
                <a:solidFill>
                  <a:schemeClr val="accent6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Universitas Pembangunan Nasional Veteran Jakarta</a:t>
            </a:r>
            <a:endParaRPr lang="id-ID" sz="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12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23528" y="1347614"/>
            <a:ext cx="48600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d-ID" altLang="ko-KR" sz="3200" b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  <a:ea typeface="맑은 고딕" pitchFamily="50" charset="-127"/>
                <a:cs typeface="Arial" pitchFamily="34" charset="0"/>
              </a:rPr>
              <a:t>ACCURATE ONLINE</a:t>
            </a:r>
            <a:endParaRPr lang="en-US" altLang="ko-KR" sz="3200" b="1" dirty="0" smtClean="0">
              <a:ln w="19050">
                <a:solidFill>
                  <a:schemeClr val="tx1"/>
                </a:solidFill>
              </a:ln>
              <a:solidFill>
                <a:srgbClr val="FFFF00"/>
              </a:solidFill>
              <a:latin typeface="Arial Black" pitchFamily="34" charset="0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2050" name="Picture 2" descr="D:\File Agus\VIDEO\Accurate\1-min-800x50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310"/>
          <a:stretch/>
        </p:blipFill>
        <p:spPr bwMode="auto">
          <a:xfrm>
            <a:off x="-756592" y="1752600"/>
            <a:ext cx="7504787" cy="392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528" y="267494"/>
            <a:ext cx="7776864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id-ID" sz="32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PRAKTIK PENGGUNAAN</a:t>
            </a:r>
          </a:p>
          <a:p>
            <a:pPr>
              <a:lnSpc>
                <a:spcPct val="110000"/>
              </a:lnSpc>
            </a:pPr>
            <a:r>
              <a:rPr lang="id-ID" sz="32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MODUL PENJUALAN</a:t>
            </a:r>
          </a:p>
        </p:txBody>
      </p:sp>
    </p:spTree>
    <p:extLst>
      <p:ext uri="{BB962C8B-B14F-4D97-AF65-F5344CB8AC3E}">
        <p14:creationId xmlns:p14="http://schemas.microsoft.com/office/powerpoint/2010/main" val="246122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67494"/>
            <a:ext cx="8496944" cy="460648"/>
          </a:xfrm>
        </p:spPr>
        <p:txBody>
          <a:bodyPr/>
          <a:lstStyle/>
          <a:p>
            <a:r>
              <a:rPr lang="id-ID" sz="2400" b="1" dirty="0" smtClean="0">
                <a:solidFill>
                  <a:srgbClr val="FFC000"/>
                </a:solidFill>
              </a:rPr>
              <a:t>Fitur Fitur Dalam Modul Penjualan</a:t>
            </a:r>
            <a:endParaRPr lang="id-ID" sz="2400" b="1" dirty="0">
              <a:solidFill>
                <a:srgbClr val="FFC000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428506" y="1059845"/>
            <a:ext cx="1943952" cy="1166371"/>
          </a:xfrm>
          <a:custGeom>
            <a:avLst/>
            <a:gdLst>
              <a:gd name="connsiteX0" fmla="*/ 0 w 1943952"/>
              <a:gd name="connsiteY0" fmla="*/ 0 h 1166371"/>
              <a:gd name="connsiteX1" fmla="*/ 1943952 w 1943952"/>
              <a:gd name="connsiteY1" fmla="*/ 0 h 1166371"/>
              <a:gd name="connsiteX2" fmla="*/ 1943952 w 1943952"/>
              <a:gd name="connsiteY2" fmla="*/ 1166371 h 1166371"/>
              <a:gd name="connsiteX3" fmla="*/ 0 w 1943952"/>
              <a:gd name="connsiteY3" fmla="*/ 1166371 h 1166371"/>
              <a:gd name="connsiteX4" fmla="*/ 0 w 1943952"/>
              <a:gd name="connsiteY4" fmla="*/ 0 h 1166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3952" h="1166371">
                <a:moveTo>
                  <a:pt x="0" y="0"/>
                </a:moveTo>
                <a:lnTo>
                  <a:pt x="1943952" y="0"/>
                </a:lnTo>
                <a:lnTo>
                  <a:pt x="1943952" y="1166371"/>
                </a:lnTo>
                <a:lnTo>
                  <a:pt x="0" y="116637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770" tIns="64770" rIns="64770" bIns="6477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1700" b="1" kern="1200" dirty="0" smtClean="0"/>
              <a:t>Penjualan Tunai</a:t>
            </a:r>
            <a:endParaRPr lang="id-ID" sz="1700" b="1" kern="1200" dirty="0"/>
          </a:p>
        </p:txBody>
      </p:sp>
      <p:sp>
        <p:nvSpPr>
          <p:cNvPr id="5" name="Freeform 4"/>
          <p:cNvSpPr/>
          <p:nvPr/>
        </p:nvSpPr>
        <p:spPr>
          <a:xfrm>
            <a:off x="2566854" y="1059845"/>
            <a:ext cx="1943952" cy="1166371"/>
          </a:xfrm>
          <a:custGeom>
            <a:avLst/>
            <a:gdLst>
              <a:gd name="connsiteX0" fmla="*/ 0 w 1943952"/>
              <a:gd name="connsiteY0" fmla="*/ 0 h 1166371"/>
              <a:gd name="connsiteX1" fmla="*/ 1943952 w 1943952"/>
              <a:gd name="connsiteY1" fmla="*/ 0 h 1166371"/>
              <a:gd name="connsiteX2" fmla="*/ 1943952 w 1943952"/>
              <a:gd name="connsiteY2" fmla="*/ 1166371 h 1166371"/>
              <a:gd name="connsiteX3" fmla="*/ 0 w 1943952"/>
              <a:gd name="connsiteY3" fmla="*/ 1166371 h 1166371"/>
              <a:gd name="connsiteX4" fmla="*/ 0 w 1943952"/>
              <a:gd name="connsiteY4" fmla="*/ 0 h 1166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3952" h="1166371">
                <a:moveTo>
                  <a:pt x="0" y="0"/>
                </a:moveTo>
                <a:lnTo>
                  <a:pt x="1943952" y="0"/>
                </a:lnTo>
                <a:lnTo>
                  <a:pt x="1943952" y="1166371"/>
                </a:lnTo>
                <a:lnTo>
                  <a:pt x="0" y="116637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770" tIns="64770" rIns="64770" bIns="6477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1700" b="1" kern="1200" dirty="0" smtClean="0"/>
              <a:t>Penjualan Kredit</a:t>
            </a:r>
            <a:endParaRPr lang="id-ID" sz="1700" b="1" kern="1200" dirty="0"/>
          </a:p>
        </p:txBody>
      </p:sp>
      <p:sp>
        <p:nvSpPr>
          <p:cNvPr id="7" name="Freeform 6"/>
          <p:cNvSpPr/>
          <p:nvPr/>
        </p:nvSpPr>
        <p:spPr>
          <a:xfrm>
            <a:off x="4705201" y="1059845"/>
            <a:ext cx="1943952" cy="1166371"/>
          </a:xfrm>
          <a:custGeom>
            <a:avLst/>
            <a:gdLst>
              <a:gd name="connsiteX0" fmla="*/ 0 w 1943952"/>
              <a:gd name="connsiteY0" fmla="*/ 0 h 1166371"/>
              <a:gd name="connsiteX1" fmla="*/ 1943952 w 1943952"/>
              <a:gd name="connsiteY1" fmla="*/ 0 h 1166371"/>
              <a:gd name="connsiteX2" fmla="*/ 1943952 w 1943952"/>
              <a:gd name="connsiteY2" fmla="*/ 1166371 h 1166371"/>
              <a:gd name="connsiteX3" fmla="*/ 0 w 1943952"/>
              <a:gd name="connsiteY3" fmla="*/ 1166371 h 1166371"/>
              <a:gd name="connsiteX4" fmla="*/ 0 w 1943952"/>
              <a:gd name="connsiteY4" fmla="*/ 0 h 1166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3952" h="1166371">
                <a:moveTo>
                  <a:pt x="0" y="0"/>
                </a:moveTo>
                <a:lnTo>
                  <a:pt x="1943952" y="0"/>
                </a:lnTo>
                <a:lnTo>
                  <a:pt x="1943952" y="1166371"/>
                </a:lnTo>
                <a:lnTo>
                  <a:pt x="0" y="116637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770" tIns="64770" rIns="64770" bIns="6477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1700" b="1" kern="1200" dirty="0" smtClean="0"/>
              <a:t>Penawaran </a:t>
            </a:r>
          </a:p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1700" b="1" kern="1200" dirty="0" smtClean="0"/>
              <a:t>Penjualan</a:t>
            </a:r>
            <a:endParaRPr lang="id-ID" sz="1700" b="1" kern="1200" dirty="0"/>
          </a:p>
        </p:txBody>
      </p:sp>
      <p:sp>
        <p:nvSpPr>
          <p:cNvPr id="8" name="Freeform 7"/>
          <p:cNvSpPr/>
          <p:nvPr/>
        </p:nvSpPr>
        <p:spPr>
          <a:xfrm>
            <a:off x="6843549" y="1059845"/>
            <a:ext cx="1943952" cy="1166371"/>
          </a:xfrm>
          <a:custGeom>
            <a:avLst/>
            <a:gdLst>
              <a:gd name="connsiteX0" fmla="*/ 0 w 1943952"/>
              <a:gd name="connsiteY0" fmla="*/ 0 h 1166371"/>
              <a:gd name="connsiteX1" fmla="*/ 1943952 w 1943952"/>
              <a:gd name="connsiteY1" fmla="*/ 0 h 1166371"/>
              <a:gd name="connsiteX2" fmla="*/ 1943952 w 1943952"/>
              <a:gd name="connsiteY2" fmla="*/ 1166371 h 1166371"/>
              <a:gd name="connsiteX3" fmla="*/ 0 w 1943952"/>
              <a:gd name="connsiteY3" fmla="*/ 1166371 h 1166371"/>
              <a:gd name="connsiteX4" fmla="*/ 0 w 1943952"/>
              <a:gd name="connsiteY4" fmla="*/ 0 h 1166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3952" h="1166371">
                <a:moveTo>
                  <a:pt x="0" y="0"/>
                </a:moveTo>
                <a:lnTo>
                  <a:pt x="1943952" y="0"/>
                </a:lnTo>
                <a:lnTo>
                  <a:pt x="1943952" y="1166371"/>
                </a:lnTo>
                <a:lnTo>
                  <a:pt x="0" y="116637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770" tIns="64770" rIns="64770" bIns="6477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1700" b="1" kern="1200" dirty="0" smtClean="0"/>
              <a:t>Pesanan </a:t>
            </a:r>
          </a:p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1700" b="1" kern="1200" dirty="0" smtClean="0"/>
              <a:t>Penjualan (SO)</a:t>
            </a:r>
            <a:endParaRPr lang="id-ID" sz="1700" b="1" kern="1200" dirty="0"/>
          </a:p>
        </p:txBody>
      </p:sp>
      <p:sp>
        <p:nvSpPr>
          <p:cNvPr id="9" name="Freeform 8"/>
          <p:cNvSpPr/>
          <p:nvPr/>
        </p:nvSpPr>
        <p:spPr>
          <a:xfrm>
            <a:off x="428506" y="2420611"/>
            <a:ext cx="1943952" cy="1166371"/>
          </a:xfrm>
          <a:custGeom>
            <a:avLst/>
            <a:gdLst>
              <a:gd name="connsiteX0" fmla="*/ 0 w 1943952"/>
              <a:gd name="connsiteY0" fmla="*/ 0 h 1166371"/>
              <a:gd name="connsiteX1" fmla="*/ 1943952 w 1943952"/>
              <a:gd name="connsiteY1" fmla="*/ 0 h 1166371"/>
              <a:gd name="connsiteX2" fmla="*/ 1943952 w 1943952"/>
              <a:gd name="connsiteY2" fmla="*/ 1166371 h 1166371"/>
              <a:gd name="connsiteX3" fmla="*/ 0 w 1943952"/>
              <a:gd name="connsiteY3" fmla="*/ 1166371 h 1166371"/>
              <a:gd name="connsiteX4" fmla="*/ 0 w 1943952"/>
              <a:gd name="connsiteY4" fmla="*/ 0 h 1166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3952" h="1166371">
                <a:moveTo>
                  <a:pt x="0" y="0"/>
                </a:moveTo>
                <a:lnTo>
                  <a:pt x="1943952" y="0"/>
                </a:lnTo>
                <a:lnTo>
                  <a:pt x="1943952" y="1166371"/>
                </a:lnTo>
                <a:lnTo>
                  <a:pt x="0" y="116637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770" tIns="64770" rIns="64770" bIns="6477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1700" b="1" kern="1200" dirty="0" smtClean="0"/>
              <a:t>Pengiriman </a:t>
            </a:r>
          </a:p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1700" b="1" kern="1200" dirty="0" smtClean="0"/>
              <a:t>Barang</a:t>
            </a:r>
            <a:endParaRPr lang="id-ID" sz="1700" b="1" kern="1200" dirty="0"/>
          </a:p>
        </p:txBody>
      </p:sp>
      <p:sp>
        <p:nvSpPr>
          <p:cNvPr id="10" name="Freeform 9"/>
          <p:cNvSpPr/>
          <p:nvPr/>
        </p:nvSpPr>
        <p:spPr>
          <a:xfrm>
            <a:off x="2566854" y="2420611"/>
            <a:ext cx="1943952" cy="1166371"/>
          </a:xfrm>
          <a:custGeom>
            <a:avLst/>
            <a:gdLst>
              <a:gd name="connsiteX0" fmla="*/ 0 w 1943952"/>
              <a:gd name="connsiteY0" fmla="*/ 0 h 1166371"/>
              <a:gd name="connsiteX1" fmla="*/ 1943952 w 1943952"/>
              <a:gd name="connsiteY1" fmla="*/ 0 h 1166371"/>
              <a:gd name="connsiteX2" fmla="*/ 1943952 w 1943952"/>
              <a:gd name="connsiteY2" fmla="*/ 1166371 h 1166371"/>
              <a:gd name="connsiteX3" fmla="*/ 0 w 1943952"/>
              <a:gd name="connsiteY3" fmla="*/ 1166371 h 1166371"/>
              <a:gd name="connsiteX4" fmla="*/ 0 w 1943952"/>
              <a:gd name="connsiteY4" fmla="*/ 0 h 1166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3952" h="1166371">
                <a:moveTo>
                  <a:pt x="0" y="0"/>
                </a:moveTo>
                <a:lnTo>
                  <a:pt x="1943952" y="0"/>
                </a:lnTo>
                <a:lnTo>
                  <a:pt x="1943952" y="1166371"/>
                </a:lnTo>
                <a:lnTo>
                  <a:pt x="0" y="116637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770" tIns="64770" rIns="64770" bIns="6477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1700" b="1" kern="1200" dirty="0" smtClean="0"/>
              <a:t>Pembuatan </a:t>
            </a:r>
          </a:p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1700" b="1" kern="1200" dirty="0" smtClean="0"/>
              <a:t>Faktur / Inovice</a:t>
            </a:r>
            <a:endParaRPr lang="id-ID" sz="1700" b="1" kern="1200" dirty="0"/>
          </a:p>
        </p:txBody>
      </p:sp>
      <p:sp>
        <p:nvSpPr>
          <p:cNvPr id="11" name="Freeform 10"/>
          <p:cNvSpPr/>
          <p:nvPr/>
        </p:nvSpPr>
        <p:spPr>
          <a:xfrm>
            <a:off x="4705201" y="2420611"/>
            <a:ext cx="1943952" cy="1166371"/>
          </a:xfrm>
          <a:custGeom>
            <a:avLst/>
            <a:gdLst>
              <a:gd name="connsiteX0" fmla="*/ 0 w 1943952"/>
              <a:gd name="connsiteY0" fmla="*/ 0 h 1166371"/>
              <a:gd name="connsiteX1" fmla="*/ 1943952 w 1943952"/>
              <a:gd name="connsiteY1" fmla="*/ 0 h 1166371"/>
              <a:gd name="connsiteX2" fmla="*/ 1943952 w 1943952"/>
              <a:gd name="connsiteY2" fmla="*/ 1166371 h 1166371"/>
              <a:gd name="connsiteX3" fmla="*/ 0 w 1943952"/>
              <a:gd name="connsiteY3" fmla="*/ 1166371 h 1166371"/>
              <a:gd name="connsiteX4" fmla="*/ 0 w 1943952"/>
              <a:gd name="connsiteY4" fmla="*/ 0 h 1166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3952" h="1166371">
                <a:moveTo>
                  <a:pt x="0" y="0"/>
                </a:moveTo>
                <a:lnTo>
                  <a:pt x="1943952" y="0"/>
                </a:lnTo>
                <a:lnTo>
                  <a:pt x="1943952" y="1166371"/>
                </a:lnTo>
                <a:lnTo>
                  <a:pt x="0" y="116637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770" tIns="64770" rIns="64770" bIns="6477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1700" b="1" kern="1200" dirty="0" smtClean="0"/>
              <a:t>Penerimaan </a:t>
            </a:r>
          </a:p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1700" b="1" kern="1200" dirty="0" smtClean="0"/>
              <a:t>Penjualan</a:t>
            </a:r>
            <a:endParaRPr lang="id-ID" sz="1700" b="1" kern="1200" dirty="0"/>
          </a:p>
        </p:txBody>
      </p:sp>
      <p:sp>
        <p:nvSpPr>
          <p:cNvPr id="12" name="Freeform 11"/>
          <p:cNvSpPr/>
          <p:nvPr/>
        </p:nvSpPr>
        <p:spPr>
          <a:xfrm>
            <a:off x="6843549" y="2420611"/>
            <a:ext cx="1943952" cy="1166371"/>
          </a:xfrm>
          <a:custGeom>
            <a:avLst/>
            <a:gdLst>
              <a:gd name="connsiteX0" fmla="*/ 0 w 1943952"/>
              <a:gd name="connsiteY0" fmla="*/ 0 h 1166371"/>
              <a:gd name="connsiteX1" fmla="*/ 1943952 w 1943952"/>
              <a:gd name="connsiteY1" fmla="*/ 0 h 1166371"/>
              <a:gd name="connsiteX2" fmla="*/ 1943952 w 1943952"/>
              <a:gd name="connsiteY2" fmla="*/ 1166371 h 1166371"/>
              <a:gd name="connsiteX3" fmla="*/ 0 w 1943952"/>
              <a:gd name="connsiteY3" fmla="*/ 1166371 h 1166371"/>
              <a:gd name="connsiteX4" fmla="*/ 0 w 1943952"/>
              <a:gd name="connsiteY4" fmla="*/ 0 h 1166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3952" h="1166371">
                <a:moveTo>
                  <a:pt x="0" y="0"/>
                </a:moveTo>
                <a:lnTo>
                  <a:pt x="1943952" y="0"/>
                </a:lnTo>
                <a:lnTo>
                  <a:pt x="1943952" y="1166371"/>
                </a:lnTo>
                <a:lnTo>
                  <a:pt x="0" y="116637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770" tIns="64770" rIns="64770" bIns="6477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1700" b="1" kern="1200" dirty="0" smtClean="0"/>
              <a:t>Uang Muka </a:t>
            </a:r>
          </a:p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1700" b="1" kern="1200" dirty="0" smtClean="0"/>
              <a:t>Penjualan</a:t>
            </a:r>
            <a:endParaRPr lang="id-ID" sz="1700" b="1" kern="1200" dirty="0"/>
          </a:p>
        </p:txBody>
      </p:sp>
      <p:sp>
        <p:nvSpPr>
          <p:cNvPr id="13" name="Freeform 12"/>
          <p:cNvSpPr/>
          <p:nvPr/>
        </p:nvSpPr>
        <p:spPr>
          <a:xfrm>
            <a:off x="395536" y="3781378"/>
            <a:ext cx="1943952" cy="1166371"/>
          </a:xfrm>
          <a:custGeom>
            <a:avLst/>
            <a:gdLst>
              <a:gd name="connsiteX0" fmla="*/ 0 w 1943952"/>
              <a:gd name="connsiteY0" fmla="*/ 0 h 1166371"/>
              <a:gd name="connsiteX1" fmla="*/ 1943952 w 1943952"/>
              <a:gd name="connsiteY1" fmla="*/ 0 h 1166371"/>
              <a:gd name="connsiteX2" fmla="*/ 1943952 w 1943952"/>
              <a:gd name="connsiteY2" fmla="*/ 1166371 h 1166371"/>
              <a:gd name="connsiteX3" fmla="*/ 0 w 1943952"/>
              <a:gd name="connsiteY3" fmla="*/ 1166371 h 1166371"/>
              <a:gd name="connsiteX4" fmla="*/ 0 w 1943952"/>
              <a:gd name="connsiteY4" fmla="*/ 0 h 1166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3952" h="1166371">
                <a:moveTo>
                  <a:pt x="0" y="0"/>
                </a:moveTo>
                <a:lnTo>
                  <a:pt x="1943952" y="0"/>
                </a:lnTo>
                <a:lnTo>
                  <a:pt x="1943952" y="1166371"/>
                </a:lnTo>
                <a:lnTo>
                  <a:pt x="0" y="116637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770" tIns="64770" rIns="64770" bIns="6477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1700" b="1" kern="1200" dirty="0" smtClean="0"/>
              <a:t>Retur Penjualan</a:t>
            </a:r>
            <a:endParaRPr lang="id-ID" sz="1700" b="1" kern="1200" dirty="0"/>
          </a:p>
        </p:txBody>
      </p:sp>
      <p:sp>
        <p:nvSpPr>
          <p:cNvPr id="14" name="Freeform 13"/>
          <p:cNvSpPr/>
          <p:nvPr/>
        </p:nvSpPr>
        <p:spPr>
          <a:xfrm>
            <a:off x="2533883" y="3781378"/>
            <a:ext cx="1943952" cy="1166371"/>
          </a:xfrm>
          <a:custGeom>
            <a:avLst/>
            <a:gdLst>
              <a:gd name="connsiteX0" fmla="*/ 0 w 1943952"/>
              <a:gd name="connsiteY0" fmla="*/ 0 h 1166371"/>
              <a:gd name="connsiteX1" fmla="*/ 1943952 w 1943952"/>
              <a:gd name="connsiteY1" fmla="*/ 0 h 1166371"/>
              <a:gd name="connsiteX2" fmla="*/ 1943952 w 1943952"/>
              <a:gd name="connsiteY2" fmla="*/ 1166371 h 1166371"/>
              <a:gd name="connsiteX3" fmla="*/ 0 w 1943952"/>
              <a:gd name="connsiteY3" fmla="*/ 1166371 h 1166371"/>
              <a:gd name="connsiteX4" fmla="*/ 0 w 1943952"/>
              <a:gd name="connsiteY4" fmla="*/ 0 h 1166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3952" h="1166371">
                <a:moveTo>
                  <a:pt x="0" y="0"/>
                </a:moveTo>
                <a:lnTo>
                  <a:pt x="1943952" y="0"/>
                </a:lnTo>
                <a:lnTo>
                  <a:pt x="1943952" y="1166371"/>
                </a:lnTo>
                <a:lnTo>
                  <a:pt x="0" y="116637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770" tIns="64770" rIns="64770" bIns="6477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1700" b="1" kern="1200" dirty="0" smtClean="0"/>
              <a:t>Klaim Barang </a:t>
            </a:r>
          </a:p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1700" b="1" kern="1200" dirty="0" smtClean="0"/>
              <a:t>dari Pelanggan</a:t>
            </a:r>
            <a:endParaRPr lang="id-ID" sz="1700" b="1" kern="1200" dirty="0"/>
          </a:p>
        </p:txBody>
      </p:sp>
      <p:sp>
        <p:nvSpPr>
          <p:cNvPr id="15" name="Freeform 14"/>
          <p:cNvSpPr/>
          <p:nvPr/>
        </p:nvSpPr>
        <p:spPr>
          <a:xfrm>
            <a:off x="4672230" y="3781378"/>
            <a:ext cx="2060009" cy="1166371"/>
          </a:xfrm>
          <a:custGeom>
            <a:avLst/>
            <a:gdLst>
              <a:gd name="connsiteX0" fmla="*/ 0 w 1943952"/>
              <a:gd name="connsiteY0" fmla="*/ 0 h 1166371"/>
              <a:gd name="connsiteX1" fmla="*/ 1943952 w 1943952"/>
              <a:gd name="connsiteY1" fmla="*/ 0 h 1166371"/>
              <a:gd name="connsiteX2" fmla="*/ 1943952 w 1943952"/>
              <a:gd name="connsiteY2" fmla="*/ 1166371 h 1166371"/>
              <a:gd name="connsiteX3" fmla="*/ 0 w 1943952"/>
              <a:gd name="connsiteY3" fmla="*/ 1166371 h 1166371"/>
              <a:gd name="connsiteX4" fmla="*/ 0 w 1943952"/>
              <a:gd name="connsiteY4" fmla="*/ 0 h 1166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3952" h="1166371">
                <a:moveTo>
                  <a:pt x="0" y="0"/>
                </a:moveTo>
                <a:lnTo>
                  <a:pt x="1943952" y="0"/>
                </a:lnTo>
                <a:lnTo>
                  <a:pt x="1943952" y="1166371"/>
                </a:lnTo>
                <a:lnTo>
                  <a:pt x="0" y="116637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770" tIns="64770" rIns="64770" bIns="6477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1700" b="1" kern="1200" dirty="0" smtClean="0"/>
              <a:t>Penerimaan </a:t>
            </a:r>
          </a:p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1700" b="1" kern="1200" dirty="0" smtClean="0"/>
              <a:t>Penjualan Dimuka</a:t>
            </a:r>
            <a:endParaRPr lang="id-ID" sz="1700" b="1" kern="1200" dirty="0"/>
          </a:p>
        </p:txBody>
      </p:sp>
    </p:spTree>
    <p:extLst>
      <p:ext uri="{BB962C8B-B14F-4D97-AF65-F5344CB8AC3E}">
        <p14:creationId xmlns:p14="http://schemas.microsoft.com/office/powerpoint/2010/main" val="395356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1520" y="195486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rgbClr val="FFC000"/>
                </a:solidFill>
              </a:rPr>
              <a:t>Penginputan Nomor Faktur Pajak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88804" y="1131590"/>
            <a:ext cx="8387652" cy="2664296"/>
          </a:xfrm>
        </p:spPr>
        <p:txBody>
          <a:bodyPr/>
          <a:lstStyle/>
          <a:p>
            <a:r>
              <a:rPr lang="id-ID" sz="1800" b="1" dirty="0" smtClean="0"/>
              <a:t>Tanggal </a:t>
            </a:r>
            <a:r>
              <a:rPr lang="id-ID" sz="1800" b="1" dirty="0"/>
              <a:t>2 Januari </a:t>
            </a:r>
            <a:r>
              <a:rPr lang="id-ID" sz="1800" b="1" dirty="0" smtClean="0"/>
              <a:t>2021</a:t>
            </a:r>
          </a:p>
          <a:p>
            <a:endParaRPr lang="id-ID" sz="1800" b="1" dirty="0" smtClean="0"/>
          </a:p>
          <a:p>
            <a:pPr marL="1588" algn="just">
              <a:spcAft>
                <a:spcPts val="0"/>
              </a:spcAft>
            </a:pPr>
            <a:r>
              <a:rPr lang="en-ID" sz="1800" dirty="0">
                <a:ea typeface="Times New Roman"/>
              </a:rPr>
              <a:t>Perusahaan </a:t>
            </a:r>
            <a:r>
              <a:rPr lang="en-ID" sz="1800" dirty="0" err="1">
                <a:ea typeface="Times New Roman"/>
              </a:rPr>
              <a:t>melakukan</a:t>
            </a:r>
            <a:r>
              <a:rPr lang="en-ID" sz="1800" dirty="0">
                <a:ea typeface="Times New Roman"/>
              </a:rPr>
              <a:t> </a:t>
            </a:r>
            <a:r>
              <a:rPr lang="en-ID" sz="1800" dirty="0" err="1">
                <a:ea typeface="Times New Roman"/>
              </a:rPr>
              <a:t>penginputan</a:t>
            </a:r>
            <a:r>
              <a:rPr lang="en-ID" sz="1800" dirty="0">
                <a:ea typeface="Times New Roman"/>
              </a:rPr>
              <a:t> </a:t>
            </a:r>
            <a:r>
              <a:rPr lang="en-ID" sz="1800" dirty="0" err="1">
                <a:ea typeface="Times New Roman"/>
              </a:rPr>
              <a:t>nomor</a:t>
            </a:r>
            <a:r>
              <a:rPr lang="en-ID" sz="1800" dirty="0">
                <a:ea typeface="Times New Roman"/>
              </a:rPr>
              <a:t> </a:t>
            </a:r>
            <a:r>
              <a:rPr lang="en-ID" sz="1800" dirty="0" err="1">
                <a:ea typeface="Times New Roman"/>
              </a:rPr>
              <a:t>faktur</a:t>
            </a:r>
            <a:r>
              <a:rPr lang="en-ID" sz="1800" dirty="0">
                <a:ea typeface="Times New Roman"/>
              </a:rPr>
              <a:t> </a:t>
            </a:r>
            <a:r>
              <a:rPr lang="en-ID" sz="1800" dirty="0" err="1">
                <a:ea typeface="Times New Roman"/>
              </a:rPr>
              <a:t>Pajak</a:t>
            </a:r>
            <a:r>
              <a:rPr lang="en-ID" sz="1800" dirty="0">
                <a:ea typeface="Times New Roman"/>
              </a:rPr>
              <a:t> yang </a:t>
            </a:r>
            <a:r>
              <a:rPr lang="en-ID" sz="1800" dirty="0" err="1">
                <a:ea typeface="Times New Roman"/>
              </a:rPr>
              <a:t>dapat</a:t>
            </a:r>
            <a:r>
              <a:rPr lang="en-ID" sz="1800" dirty="0">
                <a:ea typeface="Times New Roman"/>
              </a:rPr>
              <a:t> </a:t>
            </a:r>
            <a:r>
              <a:rPr lang="en-ID" sz="1800" dirty="0" err="1">
                <a:ea typeface="Times New Roman"/>
              </a:rPr>
              <a:t>digunakan</a:t>
            </a:r>
            <a:r>
              <a:rPr lang="en-ID" sz="1800" dirty="0">
                <a:ea typeface="Times New Roman"/>
              </a:rPr>
              <a:t> </a:t>
            </a:r>
            <a:r>
              <a:rPr lang="en-ID" sz="1800" dirty="0" err="1">
                <a:ea typeface="Times New Roman"/>
              </a:rPr>
              <a:t>oleh</a:t>
            </a:r>
            <a:r>
              <a:rPr lang="en-ID" sz="1800" dirty="0">
                <a:ea typeface="Times New Roman"/>
              </a:rPr>
              <a:t> </a:t>
            </a:r>
            <a:r>
              <a:rPr lang="en-ID" sz="1800" dirty="0" err="1">
                <a:ea typeface="Times New Roman"/>
              </a:rPr>
              <a:t>perusahaan</a:t>
            </a:r>
            <a:r>
              <a:rPr lang="en-ID" sz="1800" dirty="0">
                <a:ea typeface="Times New Roman"/>
              </a:rPr>
              <a:t> </a:t>
            </a:r>
            <a:r>
              <a:rPr lang="en-ID" sz="1800" dirty="0" err="1">
                <a:ea typeface="Times New Roman"/>
              </a:rPr>
              <a:t>yaitu</a:t>
            </a:r>
            <a:endParaRPr lang="id-ID" sz="1800" dirty="0"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en-ID" sz="1800" dirty="0">
                <a:solidFill>
                  <a:srgbClr val="FFFF00"/>
                </a:solidFill>
                <a:ea typeface="Times New Roman"/>
              </a:rPr>
              <a:t>801-18.121</a:t>
            </a:r>
            <a:r>
              <a:rPr lang="id-ID" sz="1800" dirty="0">
                <a:solidFill>
                  <a:srgbClr val="FFFF00"/>
                </a:solidFill>
                <a:ea typeface="Times New Roman"/>
              </a:rPr>
              <a:t>4</a:t>
            </a:r>
            <a:r>
              <a:rPr lang="en-ID" sz="1800" dirty="0">
                <a:solidFill>
                  <a:srgbClr val="FFFF00"/>
                </a:solidFill>
                <a:ea typeface="Times New Roman"/>
              </a:rPr>
              <a:t>1</a:t>
            </a:r>
            <a:r>
              <a:rPr lang="en-ID" sz="1800" b="1" dirty="0">
                <a:solidFill>
                  <a:srgbClr val="FFFF00"/>
                </a:solidFill>
                <a:ea typeface="Times New Roman"/>
              </a:rPr>
              <a:t>400</a:t>
            </a:r>
            <a:r>
              <a:rPr lang="en-ID" sz="1800" dirty="0">
                <a:solidFill>
                  <a:srgbClr val="FFFF00"/>
                </a:solidFill>
                <a:ea typeface="Times New Roman"/>
              </a:rPr>
              <a:t> </a:t>
            </a:r>
            <a:r>
              <a:rPr lang="en-ID" sz="1800" dirty="0" err="1">
                <a:solidFill>
                  <a:srgbClr val="FFFF00"/>
                </a:solidFill>
                <a:ea typeface="Times New Roman"/>
              </a:rPr>
              <a:t>s.d</a:t>
            </a:r>
            <a:r>
              <a:rPr lang="en-ID" sz="1800" dirty="0">
                <a:solidFill>
                  <a:srgbClr val="FFFF00"/>
                </a:solidFill>
                <a:ea typeface="Times New Roman"/>
              </a:rPr>
              <a:t> 801-18.121</a:t>
            </a:r>
            <a:r>
              <a:rPr lang="id-ID" sz="1800" dirty="0">
                <a:solidFill>
                  <a:srgbClr val="FFFF00"/>
                </a:solidFill>
                <a:ea typeface="Times New Roman"/>
              </a:rPr>
              <a:t>4</a:t>
            </a:r>
            <a:r>
              <a:rPr lang="en-ID" sz="1800" dirty="0" smtClean="0">
                <a:solidFill>
                  <a:srgbClr val="FFFF00"/>
                </a:solidFill>
                <a:ea typeface="Times New Roman"/>
              </a:rPr>
              <a:t>1</a:t>
            </a:r>
            <a:r>
              <a:rPr lang="en-ID" sz="1800" b="1" dirty="0" smtClean="0">
                <a:solidFill>
                  <a:srgbClr val="FFFF00"/>
                </a:solidFill>
                <a:ea typeface="Times New Roman"/>
              </a:rPr>
              <a:t>500</a:t>
            </a:r>
            <a:endParaRPr lang="id-ID" sz="1800" dirty="0">
              <a:solidFill>
                <a:srgbClr val="FFFF00"/>
              </a:solidFill>
              <a:ea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04448" y="267494"/>
            <a:ext cx="362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 smtClean="0">
                <a:solidFill>
                  <a:srgbClr val="FFFF00"/>
                </a:solidFill>
              </a:rPr>
              <a:t>1</a:t>
            </a:r>
            <a:endParaRPr lang="id-ID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46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1520" y="195486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rgbClr val="FFC000"/>
                </a:solidFill>
              </a:rPr>
              <a:t>Penawaran Penjualan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1520" y="1131590"/>
            <a:ext cx="8496944" cy="1008112"/>
          </a:xfrm>
        </p:spPr>
        <p:txBody>
          <a:bodyPr/>
          <a:lstStyle/>
          <a:p>
            <a:pPr lvl="0"/>
            <a:r>
              <a:rPr lang="id-ID" sz="1600" b="1" dirty="0" smtClean="0"/>
              <a:t>T</a:t>
            </a:r>
            <a:r>
              <a:rPr lang="en-ID" sz="1600" b="1" dirty="0" err="1" smtClean="0"/>
              <a:t>anggal</a:t>
            </a:r>
            <a:r>
              <a:rPr lang="en-ID" sz="1600" b="1" dirty="0" smtClean="0"/>
              <a:t> </a:t>
            </a:r>
            <a:r>
              <a:rPr lang="id-ID" sz="1600" b="1" dirty="0" smtClean="0"/>
              <a:t>3</a:t>
            </a:r>
            <a:r>
              <a:rPr lang="en-ID" sz="1600" b="1" dirty="0" smtClean="0"/>
              <a:t> </a:t>
            </a:r>
            <a:r>
              <a:rPr lang="en-ID" sz="1600" b="1" dirty="0" err="1"/>
              <a:t>Januari</a:t>
            </a:r>
            <a:r>
              <a:rPr lang="en-ID" sz="1600" b="1" dirty="0"/>
              <a:t> </a:t>
            </a:r>
            <a:r>
              <a:rPr lang="en-ID" sz="1600" b="1" dirty="0" smtClean="0"/>
              <a:t>2021</a:t>
            </a:r>
            <a:endParaRPr lang="id-ID" sz="1600" b="1" dirty="0" smtClean="0"/>
          </a:p>
          <a:p>
            <a:pPr lvl="0"/>
            <a:endParaRPr lang="id-ID" sz="1600" dirty="0"/>
          </a:p>
          <a:p>
            <a:r>
              <a:rPr lang="id-ID" sz="1600" dirty="0"/>
              <a:t>Perusahaan mengirimkan penawaran penjualan kepada PT SAT dengan rincian harga</a:t>
            </a:r>
            <a:r>
              <a:rPr lang="id-ID" sz="1600" dirty="0" smtClean="0"/>
              <a:t>:</a:t>
            </a:r>
            <a:endParaRPr lang="id-ID" sz="1600" dirty="0"/>
          </a:p>
        </p:txBody>
      </p:sp>
      <p:sp>
        <p:nvSpPr>
          <p:cNvPr id="9" name="Rectangle 8"/>
          <p:cNvSpPr/>
          <p:nvPr/>
        </p:nvSpPr>
        <p:spPr>
          <a:xfrm>
            <a:off x="8604448" y="267494"/>
            <a:ext cx="362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 smtClean="0">
                <a:solidFill>
                  <a:srgbClr val="FFFF00"/>
                </a:solidFill>
              </a:rPr>
              <a:t>2</a:t>
            </a:r>
            <a:endParaRPr lang="id-ID" sz="2400" dirty="0">
              <a:solidFill>
                <a:srgbClr val="FFFF00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920575"/>
              </p:ext>
            </p:extLst>
          </p:nvPr>
        </p:nvGraphicFramePr>
        <p:xfrm>
          <a:off x="374848" y="2211710"/>
          <a:ext cx="6275642" cy="144000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1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0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85725" indent="0" algn="just">
                        <a:spcAft>
                          <a:spcPts val="0"/>
                        </a:spcAft>
                      </a:pPr>
                      <a:r>
                        <a:rPr lang="en-ID" sz="1600" dirty="0" err="1">
                          <a:effectLst/>
                        </a:rPr>
                        <a:t>Nama</a:t>
                      </a:r>
                      <a:r>
                        <a:rPr lang="en-ID" sz="1600" dirty="0">
                          <a:effectLst/>
                        </a:rPr>
                        <a:t> </a:t>
                      </a:r>
                      <a:r>
                        <a:rPr lang="en-ID" sz="1600" dirty="0" err="1">
                          <a:effectLst/>
                        </a:rPr>
                        <a:t>Barang</a:t>
                      </a:r>
                      <a:endParaRPr lang="id-ID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n-ID" sz="1600">
                          <a:effectLst/>
                        </a:rPr>
                        <a:t>Kuantitas</a:t>
                      </a:r>
                      <a:endParaRPr lang="id-ID" sz="16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n-ID" sz="1600">
                          <a:effectLst/>
                        </a:rPr>
                        <a:t>Harga/Satuan</a:t>
                      </a:r>
                      <a:endParaRPr lang="id-ID" sz="16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85725" indent="0" algn="just">
                        <a:spcAft>
                          <a:spcPts val="0"/>
                        </a:spcAft>
                      </a:pPr>
                      <a:r>
                        <a:rPr lang="en-ID" sz="1600" dirty="0">
                          <a:effectLst/>
                        </a:rPr>
                        <a:t>Jam </a:t>
                      </a:r>
                      <a:r>
                        <a:rPr lang="en-ID" sz="1600" dirty="0" err="1">
                          <a:effectLst/>
                        </a:rPr>
                        <a:t>Dinding</a:t>
                      </a:r>
                      <a:r>
                        <a:rPr lang="en-ID" sz="1600" dirty="0">
                          <a:effectLst/>
                        </a:rPr>
                        <a:t> </a:t>
                      </a:r>
                      <a:r>
                        <a:rPr lang="en-ID" sz="1600" dirty="0" err="1">
                          <a:effectLst/>
                        </a:rPr>
                        <a:t>Kayu</a:t>
                      </a:r>
                      <a:r>
                        <a:rPr lang="en-ID" sz="1600" dirty="0">
                          <a:effectLst/>
                        </a:rPr>
                        <a:t> 3D</a:t>
                      </a:r>
                      <a:endParaRPr lang="id-ID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10</a:t>
                      </a:r>
                      <a:endParaRPr lang="id-ID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>
                        <a:spcAft>
                          <a:spcPts val="0"/>
                        </a:spcAft>
                      </a:pPr>
                      <a:r>
                        <a:rPr lang="en-ID" sz="1600">
                          <a:effectLst/>
                        </a:rPr>
                        <a:t>800.000</a:t>
                      </a:r>
                      <a:endParaRPr lang="id-ID" sz="16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85725" indent="0" algn="just">
                        <a:spcAft>
                          <a:spcPts val="0"/>
                        </a:spcAft>
                      </a:pPr>
                      <a:r>
                        <a:rPr lang="en-ID" sz="1600" dirty="0">
                          <a:effectLst/>
                        </a:rPr>
                        <a:t>SEIKO QXH202</a:t>
                      </a:r>
                      <a:endParaRPr lang="id-ID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10</a:t>
                      </a:r>
                      <a:endParaRPr lang="id-ID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>
                        <a:spcAft>
                          <a:spcPts val="0"/>
                        </a:spcAft>
                      </a:pPr>
                      <a:r>
                        <a:rPr lang="en-ID" sz="1600">
                          <a:effectLst/>
                        </a:rPr>
                        <a:t>1.100.000</a:t>
                      </a:r>
                      <a:endParaRPr lang="id-ID" sz="16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85725" indent="0" algn="just">
                        <a:spcAft>
                          <a:spcPts val="0"/>
                        </a:spcAft>
                      </a:pPr>
                      <a:r>
                        <a:rPr lang="en-ID" sz="1600" dirty="0">
                          <a:effectLst/>
                        </a:rPr>
                        <a:t>Bird Cuckoo</a:t>
                      </a:r>
                      <a:endParaRPr lang="id-ID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10</a:t>
                      </a:r>
                      <a:endParaRPr lang="id-ID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>
                        <a:spcAft>
                          <a:spcPts val="0"/>
                        </a:spcAft>
                      </a:pPr>
                      <a:r>
                        <a:rPr lang="en-ID" sz="1600" dirty="0">
                          <a:effectLst/>
                        </a:rPr>
                        <a:t>600.000</a:t>
                      </a:r>
                      <a:endParaRPr lang="id-ID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22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211960" y="1707654"/>
            <a:ext cx="4535488" cy="1512168"/>
          </a:xfrm>
        </p:spPr>
        <p:txBody>
          <a:bodyPr/>
          <a:lstStyle/>
          <a:p>
            <a:pPr algn="l"/>
            <a:r>
              <a:rPr lang="id-ID" altLang="ko-KR" dirty="0" smtClean="0">
                <a:solidFill>
                  <a:schemeClr val="bg1"/>
                </a:solidFill>
              </a:rPr>
              <a:t>Kebijakan</a:t>
            </a:r>
            <a:r>
              <a:rPr lang="id-ID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id-ID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id-ID" altLang="ko-KR" dirty="0" smtClean="0">
                <a:solidFill>
                  <a:srgbClr val="FFC000"/>
                </a:solidFill>
              </a:rPr>
              <a:t>Akuntansi</a:t>
            </a:r>
            <a:endParaRPr lang="ko-KR" altLang="en-US" dirty="0">
              <a:solidFill>
                <a:srgbClr val="FFC000"/>
              </a:solidFill>
            </a:endParaRP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4" r="131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6020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1520" y="195486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rgbClr val="FFC000"/>
                </a:solidFill>
              </a:rPr>
              <a:t>Penerimaan Pesanan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1520" y="843558"/>
            <a:ext cx="8715528" cy="2880320"/>
          </a:xfrm>
        </p:spPr>
        <p:txBody>
          <a:bodyPr/>
          <a:lstStyle/>
          <a:p>
            <a:pPr lvl="0"/>
            <a:r>
              <a:rPr lang="id-ID" sz="1600" b="1" dirty="0" smtClean="0"/>
              <a:t>T</a:t>
            </a:r>
            <a:r>
              <a:rPr lang="en-ID" sz="1600" b="1" dirty="0" err="1" smtClean="0"/>
              <a:t>anggal</a:t>
            </a:r>
            <a:r>
              <a:rPr lang="en-ID" sz="1600" b="1" dirty="0" smtClean="0"/>
              <a:t> </a:t>
            </a:r>
            <a:r>
              <a:rPr lang="id-ID" sz="1600" b="1" dirty="0" smtClean="0"/>
              <a:t>5</a:t>
            </a:r>
            <a:r>
              <a:rPr lang="en-ID" sz="1600" b="1" dirty="0" smtClean="0"/>
              <a:t> </a:t>
            </a:r>
            <a:r>
              <a:rPr lang="en-ID" sz="1600" b="1" dirty="0" err="1"/>
              <a:t>Januari</a:t>
            </a:r>
            <a:r>
              <a:rPr lang="en-ID" sz="1600" b="1" dirty="0"/>
              <a:t> 2021</a:t>
            </a:r>
            <a:endParaRPr lang="id-ID" sz="1600" dirty="0"/>
          </a:p>
          <a:p>
            <a:endParaRPr lang="id-ID" sz="1600" dirty="0" smtClean="0"/>
          </a:p>
          <a:p>
            <a:pPr algn="just">
              <a:spcAft>
                <a:spcPts val="0"/>
              </a:spcAft>
            </a:pPr>
            <a:r>
              <a:rPr lang="en-ID" sz="1600" dirty="0">
                <a:ea typeface="Times New Roman"/>
              </a:rPr>
              <a:t>Perusahaan </a:t>
            </a:r>
            <a:r>
              <a:rPr lang="en-ID" sz="1600" dirty="0" err="1">
                <a:ea typeface="Times New Roman"/>
              </a:rPr>
              <a:t>menerima</a:t>
            </a:r>
            <a:r>
              <a:rPr lang="en-ID" sz="1600" dirty="0">
                <a:ea typeface="Times New Roman"/>
              </a:rPr>
              <a:t> </a:t>
            </a:r>
            <a:r>
              <a:rPr lang="en-ID" sz="1600" dirty="0" err="1">
                <a:ea typeface="Times New Roman"/>
              </a:rPr>
              <a:t>pesanan</a:t>
            </a:r>
            <a:r>
              <a:rPr lang="en-ID" sz="1600" dirty="0">
                <a:ea typeface="Times New Roman"/>
              </a:rPr>
              <a:t> </a:t>
            </a:r>
            <a:r>
              <a:rPr lang="en-ID" sz="1600" dirty="0" err="1">
                <a:ea typeface="Times New Roman"/>
              </a:rPr>
              <a:t>penjualan</a:t>
            </a:r>
            <a:r>
              <a:rPr lang="en-ID" sz="1600" dirty="0">
                <a:ea typeface="Times New Roman"/>
              </a:rPr>
              <a:t> </a:t>
            </a:r>
            <a:r>
              <a:rPr lang="en-ID" sz="1600" dirty="0" err="1">
                <a:ea typeface="Times New Roman"/>
              </a:rPr>
              <a:t>dari</a:t>
            </a:r>
            <a:r>
              <a:rPr lang="en-ID" sz="1600" dirty="0">
                <a:ea typeface="Times New Roman"/>
              </a:rPr>
              <a:t> PT SAT </a:t>
            </a:r>
            <a:r>
              <a:rPr lang="en-ID" sz="1600" dirty="0" err="1">
                <a:ea typeface="Times New Roman"/>
              </a:rPr>
              <a:t>dengan</a:t>
            </a:r>
            <a:r>
              <a:rPr lang="en-ID" sz="1600" dirty="0">
                <a:ea typeface="Times New Roman"/>
              </a:rPr>
              <a:t> </a:t>
            </a:r>
            <a:r>
              <a:rPr lang="en-ID" sz="1600" dirty="0" err="1">
                <a:ea typeface="Times New Roman"/>
              </a:rPr>
              <a:t>nomor</a:t>
            </a:r>
            <a:r>
              <a:rPr lang="en-ID" sz="1600" dirty="0">
                <a:ea typeface="Times New Roman"/>
              </a:rPr>
              <a:t> PO :</a:t>
            </a:r>
            <a:r>
              <a:rPr lang="en-ID" sz="1600" b="1" dirty="0">
                <a:solidFill>
                  <a:srgbClr val="FFFF00"/>
                </a:solidFill>
                <a:ea typeface="Times New Roman"/>
              </a:rPr>
              <a:t>3247</a:t>
            </a:r>
            <a:r>
              <a:rPr lang="en-ID" sz="1600" dirty="0">
                <a:ea typeface="Times New Roman"/>
              </a:rPr>
              <a:t> </a:t>
            </a:r>
            <a:r>
              <a:rPr lang="en-ID" sz="1600" dirty="0" err="1">
                <a:ea typeface="Times New Roman"/>
              </a:rPr>
              <a:t>atas</a:t>
            </a:r>
            <a:r>
              <a:rPr lang="en-ID" sz="1600" dirty="0">
                <a:ea typeface="Times New Roman"/>
              </a:rPr>
              <a:t> </a:t>
            </a:r>
            <a:r>
              <a:rPr lang="en-ID" sz="1600" dirty="0" err="1">
                <a:ea typeface="Times New Roman"/>
              </a:rPr>
              <a:t>penawaran</a:t>
            </a:r>
            <a:r>
              <a:rPr lang="en-ID" sz="1600" dirty="0">
                <a:ea typeface="Times New Roman"/>
              </a:rPr>
              <a:t> </a:t>
            </a:r>
            <a:r>
              <a:rPr lang="en-ID" sz="1600" dirty="0" err="1">
                <a:ea typeface="Times New Roman"/>
              </a:rPr>
              <a:t>penjualan</a:t>
            </a:r>
            <a:r>
              <a:rPr lang="en-ID" sz="1600" dirty="0">
                <a:ea typeface="Times New Roman"/>
              </a:rPr>
              <a:t> yang </a:t>
            </a:r>
            <a:r>
              <a:rPr lang="en-ID" sz="1600" dirty="0" err="1">
                <a:ea typeface="Times New Roman"/>
              </a:rPr>
              <a:t>diberikan</a:t>
            </a:r>
            <a:r>
              <a:rPr lang="en-ID" sz="1600" dirty="0">
                <a:ea typeface="Times New Roman"/>
              </a:rPr>
              <a:t> </a:t>
            </a:r>
            <a:r>
              <a:rPr lang="en-ID" sz="1600" dirty="0" err="1">
                <a:ea typeface="Times New Roman"/>
              </a:rPr>
              <a:t>pada</a:t>
            </a:r>
            <a:r>
              <a:rPr lang="en-ID" sz="1600" dirty="0">
                <a:ea typeface="Times New Roman"/>
              </a:rPr>
              <a:t> </a:t>
            </a:r>
            <a:r>
              <a:rPr lang="en-ID" sz="1600" dirty="0" err="1">
                <a:ea typeface="Times New Roman"/>
              </a:rPr>
              <a:t>tanggal</a:t>
            </a:r>
            <a:r>
              <a:rPr lang="en-ID" sz="1600" dirty="0">
                <a:ea typeface="Times New Roman"/>
              </a:rPr>
              <a:t> 3 </a:t>
            </a:r>
            <a:r>
              <a:rPr lang="en-ID" sz="1600" dirty="0" err="1">
                <a:ea typeface="Times New Roman"/>
              </a:rPr>
              <a:t>Januari</a:t>
            </a:r>
            <a:r>
              <a:rPr lang="en-ID" sz="1600" dirty="0">
                <a:ea typeface="Times New Roman"/>
              </a:rPr>
              <a:t> 2021.</a:t>
            </a:r>
            <a:endParaRPr lang="id-ID" sz="1600" dirty="0"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en-ID" sz="1600" dirty="0" err="1">
                <a:ea typeface="Times New Roman"/>
              </a:rPr>
              <a:t>Atas</a:t>
            </a:r>
            <a:r>
              <a:rPr lang="en-ID" sz="1600" dirty="0">
                <a:ea typeface="Times New Roman"/>
              </a:rPr>
              <a:t> </a:t>
            </a:r>
            <a:r>
              <a:rPr lang="en-ID" sz="1600" dirty="0" err="1">
                <a:ea typeface="Times New Roman"/>
              </a:rPr>
              <a:t>pesanan</a:t>
            </a:r>
            <a:r>
              <a:rPr lang="en-ID" sz="1600" dirty="0">
                <a:ea typeface="Times New Roman"/>
              </a:rPr>
              <a:t> </a:t>
            </a:r>
            <a:r>
              <a:rPr lang="en-ID" sz="1600" dirty="0" err="1">
                <a:ea typeface="Times New Roman"/>
              </a:rPr>
              <a:t>ini</a:t>
            </a:r>
            <a:r>
              <a:rPr lang="en-ID" sz="1600" dirty="0">
                <a:ea typeface="Times New Roman"/>
              </a:rPr>
              <a:t>, PT SAT </a:t>
            </a:r>
            <a:r>
              <a:rPr lang="en-ID" sz="1600" dirty="0" err="1">
                <a:ea typeface="Times New Roman"/>
              </a:rPr>
              <a:t>memberikan</a:t>
            </a:r>
            <a:r>
              <a:rPr lang="en-ID" sz="1600" dirty="0">
                <a:ea typeface="Times New Roman"/>
              </a:rPr>
              <a:t> </a:t>
            </a:r>
            <a:r>
              <a:rPr lang="en-ID" sz="1600" dirty="0" err="1">
                <a:ea typeface="Times New Roman"/>
              </a:rPr>
              <a:t>uang</a:t>
            </a:r>
            <a:r>
              <a:rPr lang="en-ID" sz="1600" dirty="0">
                <a:ea typeface="Times New Roman"/>
              </a:rPr>
              <a:t> </a:t>
            </a:r>
            <a:r>
              <a:rPr lang="en-ID" sz="1600" dirty="0" err="1">
                <a:ea typeface="Times New Roman"/>
              </a:rPr>
              <a:t>muka</a:t>
            </a:r>
            <a:r>
              <a:rPr lang="en-ID" sz="1600" dirty="0">
                <a:ea typeface="Times New Roman"/>
              </a:rPr>
              <a:t> </a:t>
            </a:r>
            <a:r>
              <a:rPr lang="en-ID" sz="1600" dirty="0" err="1">
                <a:ea typeface="Times New Roman"/>
              </a:rPr>
              <a:t>sebesar</a:t>
            </a:r>
            <a:r>
              <a:rPr lang="en-ID" sz="1600" dirty="0">
                <a:ea typeface="Times New Roman"/>
              </a:rPr>
              <a:t> </a:t>
            </a:r>
            <a:r>
              <a:rPr lang="en-ID" sz="1600" dirty="0" err="1">
                <a:ea typeface="Times New Roman"/>
              </a:rPr>
              <a:t>Rp</a:t>
            </a:r>
            <a:r>
              <a:rPr lang="en-ID" sz="1600" dirty="0">
                <a:ea typeface="Times New Roman"/>
              </a:rPr>
              <a:t> 1.500.000,- (</a:t>
            </a:r>
            <a:r>
              <a:rPr lang="en-ID" sz="1600" dirty="0" err="1">
                <a:ea typeface="Times New Roman"/>
              </a:rPr>
              <a:t>termasuk</a:t>
            </a:r>
            <a:r>
              <a:rPr lang="en-ID" sz="1600" dirty="0">
                <a:ea typeface="Times New Roman"/>
              </a:rPr>
              <a:t> </a:t>
            </a:r>
            <a:r>
              <a:rPr lang="en-ID" sz="1600" dirty="0" err="1">
                <a:ea typeface="Times New Roman"/>
              </a:rPr>
              <a:t>pajak</a:t>
            </a:r>
            <a:r>
              <a:rPr lang="en-ID" sz="1600" dirty="0">
                <a:ea typeface="Times New Roman"/>
              </a:rPr>
              <a:t>). </a:t>
            </a:r>
            <a:r>
              <a:rPr lang="en-ID" sz="1600" dirty="0" err="1">
                <a:ea typeface="Times New Roman"/>
              </a:rPr>
              <a:t>Pembayaran</a:t>
            </a:r>
            <a:r>
              <a:rPr lang="en-ID" sz="1600" dirty="0">
                <a:ea typeface="Times New Roman"/>
              </a:rPr>
              <a:t> </a:t>
            </a:r>
            <a:r>
              <a:rPr lang="en-ID" sz="1600" dirty="0" err="1">
                <a:ea typeface="Times New Roman"/>
              </a:rPr>
              <a:t>dilakukan</a:t>
            </a:r>
            <a:r>
              <a:rPr lang="en-ID" sz="1600" dirty="0">
                <a:ea typeface="Times New Roman"/>
              </a:rPr>
              <a:t> </a:t>
            </a:r>
            <a:r>
              <a:rPr lang="en-ID" sz="1600" dirty="0" err="1">
                <a:ea typeface="Times New Roman"/>
              </a:rPr>
              <a:t>dengan</a:t>
            </a:r>
            <a:r>
              <a:rPr lang="en-ID" sz="1600" dirty="0">
                <a:ea typeface="Times New Roman"/>
              </a:rPr>
              <a:t> </a:t>
            </a:r>
            <a:r>
              <a:rPr lang="en-ID" sz="1600" b="1" dirty="0">
                <a:solidFill>
                  <a:srgbClr val="FFFF00"/>
                </a:solidFill>
                <a:ea typeface="Times New Roman"/>
              </a:rPr>
              <a:t>transfer</a:t>
            </a:r>
            <a:r>
              <a:rPr lang="en-ID" sz="1600" dirty="0">
                <a:solidFill>
                  <a:srgbClr val="FFFF00"/>
                </a:solidFill>
                <a:ea typeface="Times New Roman"/>
              </a:rPr>
              <a:t> </a:t>
            </a:r>
            <a:r>
              <a:rPr lang="en-ID" sz="1600" dirty="0" err="1">
                <a:ea typeface="Times New Roman"/>
              </a:rPr>
              <a:t>ke</a:t>
            </a:r>
            <a:r>
              <a:rPr lang="en-ID" sz="1600" dirty="0">
                <a:ea typeface="Times New Roman"/>
              </a:rPr>
              <a:t> </a:t>
            </a:r>
            <a:r>
              <a:rPr lang="en-ID" sz="1600" dirty="0" err="1">
                <a:ea typeface="Times New Roman"/>
              </a:rPr>
              <a:t>rekening</a:t>
            </a:r>
            <a:r>
              <a:rPr lang="en-ID" sz="1600" dirty="0">
                <a:ea typeface="Times New Roman"/>
              </a:rPr>
              <a:t> </a:t>
            </a:r>
            <a:r>
              <a:rPr lang="en-ID" sz="1600" b="1" dirty="0">
                <a:solidFill>
                  <a:srgbClr val="FFFF00"/>
                </a:solidFill>
                <a:ea typeface="Times New Roman"/>
              </a:rPr>
              <a:t>Bank </a:t>
            </a:r>
            <a:r>
              <a:rPr lang="en-ID" sz="1600" b="1" dirty="0" err="1">
                <a:solidFill>
                  <a:srgbClr val="FFFF00"/>
                </a:solidFill>
                <a:ea typeface="Times New Roman"/>
              </a:rPr>
              <a:t>Mandiri</a:t>
            </a:r>
            <a:r>
              <a:rPr lang="en-ID" sz="1600" b="1" dirty="0">
                <a:solidFill>
                  <a:srgbClr val="FFFF00"/>
                </a:solidFill>
                <a:ea typeface="Times New Roman"/>
              </a:rPr>
              <a:t> IDR</a:t>
            </a:r>
            <a:r>
              <a:rPr lang="en-ID" sz="1600" dirty="0" smtClean="0">
                <a:ea typeface="Times New Roman"/>
              </a:rPr>
              <a:t>.</a:t>
            </a:r>
            <a:endParaRPr lang="id-ID" sz="1600" dirty="0">
              <a:ea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04448" y="267494"/>
            <a:ext cx="362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 smtClean="0">
                <a:solidFill>
                  <a:srgbClr val="FFFF00"/>
                </a:solidFill>
              </a:rPr>
              <a:t>3</a:t>
            </a:r>
            <a:endParaRPr lang="id-ID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50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1520" y="195486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rgbClr val="FFC000"/>
                </a:solidFill>
              </a:rPr>
              <a:t>Pengiriman Barang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46956" y="1203598"/>
            <a:ext cx="7421388" cy="1656184"/>
          </a:xfrm>
        </p:spPr>
        <p:txBody>
          <a:bodyPr/>
          <a:lstStyle/>
          <a:p>
            <a:pPr lvl="0"/>
            <a:r>
              <a:rPr lang="id-ID" sz="1600" b="1" dirty="0" smtClean="0"/>
              <a:t>T</a:t>
            </a:r>
            <a:r>
              <a:rPr lang="en-ID" sz="1600" b="1" dirty="0" err="1" smtClean="0"/>
              <a:t>anggal</a:t>
            </a:r>
            <a:r>
              <a:rPr lang="en-ID" sz="1600" b="1" dirty="0" smtClean="0"/>
              <a:t> </a:t>
            </a:r>
            <a:r>
              <a:rPr lang="id-ID" sz="1600" b="1" dirty="0" smtClean="0"/>
              <a:t>8</a:t>
            </a:r>
            <a:r>
              <a:rPr lang="en-ID" sz="1600" b="1" dirty="0" smtClean="0"/>
              <a:t> </a:t>
            </a:r>
            <a:r>
              <a:rPr lang="en-ID" sz="1600" b="1" dirty="0" err="1"/>
              <a:t>Januari</a:t>
            </a:r>
            <a:r>
              <a:rPr lang="en-ID" sz="1600" b="1" dirty="0"/>
              <a:t> 2021</a:t>
            </a:r>
            <a:endParaRPr lang="id-ID" sz="1600" dirty="0"/>
          </a:p>
          <a:p>
            <a:endParaRPr lang="id-ID" sz="1600" dirty="0" smtClean="0"/>
          </a:p>
          <a:p>
            <a:pPr algn="just">
              <a:spcAft>
                <a:spcPts val="0"/>
              </a:spcAft>
            </a:pPr>
            <a:r>
              <a:rPr lang="en-ID" sz="1600" dirty="0">
                <a:ea typeface="Times New Roman"/>
              </a:rPr>
              <a:t>Perusahaan </a:t>
            </a:r>
            <a:r>
              <a:rPr lang="en-ID" sz="1600" dirty="0" err="1">
                <a:ea typeface="Times New Roman"/>
              </a:rPr>
              <a:t>mengirimkan</a:t>
            </a:r>
            <a:r>
              <a:rPr lang="en-ID" sz="1600" dirty="0">
                <a:ea typeface="Times New Roman"/>
              </a:rPr>
              <a:t> </a:t>
            </a:r>
            <a:r>
              <a:rPr lang="en-ID" sz="1600" dirty="0" err="1">
                <a:ea typeface="Times New Roman"/>
              </a:rPr>
              <a:t>barang</a:t>
            </a:r>
            <a:r>
              <a:rPr lang="en-ID" sz="1600" dirty="0">
                <a:ea typeface="Times New Roman"/>
              </a:rPr>
              <a:t> </a:t>
            </a:r>
            <a:r>
              <a:rPr lang="en-ID" sz="1600" dirty="0" err="1">
                <a:ea typeface="Times New Roman"/>
              </a:rPr>
              <a:t>kepada</a:t>
            </a:r>
            <a:r>
              <a:rPr lang="en-ID" sz="1600" dirty="0">
                <a:ea typeface="Times New Roman"/>
              </a:rPr>
              <a:t> PT SAT </a:t>
            </a:r>
            <a:r>
              <a:rPr lang="en-ID" sz="1600" dirty="0" err="1">
                <a:ea typeface="Times New Roman"/>
              </a:rPr>
              <a:t>atas</a:t>
            </a:r>
            <a:r>
              <a:rPr lang="en-ID" sz="1600" dirty="0">
                <a:ea typeface="Times New Roman"/>
              </a:rPr>
              <a:t> </a:t>
            </a:r>
            <a:r>
              <a:rPr lang="en-ID" sz="1600" dirty="0" err="1">
                <a:ea typeface="Times New Roman"/>
              </a:rPr>
              <a:t>pesanan</a:t>
            </a:r>
            <a:r>
              <a:rPr lang="en-ID" sz="1600" dirty="0">
                <a:ea typeface="Times New Roman"/>
              </a:rPr>
              <a:t> </a:t>
            </a:r>
            <a:r>
              <a:rPr lang="en-ID" sz="1600" dirty="0" err="1">
                <a:ea typeface="Times New Roman"/>
              </a:rPr>
              <a:t>penjualan</a:t>
            </a:r>
            <a:r>
              <a:rPr lang="en-ID" sz="1600" dirty="0">
                <a:ea typeface="Times New Roman"/>
              </a:rPr>
              <a:t> </a:t>
            </a:r>
            <a:r>
              <a:rPr lang="en-ID" sz="1600" dirty="0" err="1">
                <a:ea typeface="Times New Roman"/>
              </a:rPr>
              <a:t>pada</a:t>
            </a:r>
            <a:r>
              <a:rPr lang="en-ID" sz="1600" dirty="0">
                <a:ea typeface="Times New Roman"/>
              </a:rPr>
              <a:t> </a:t>
            </a:r>
            <a:r>
              <a:rPr lang="en-ID" sz="1600" dirty="0" err="1">
                <a:ea typeface="Times New Roman"/>
              </a:rPr>
              <a:t>tanggal</a:t>
            </a:r>
            <a:r>
              <a:rPr lang="en-ID" sz="1600" dirty="0">
                <a:ea typeface="Times New Roman"/>
              </a:rPr>
              <a:t> 5 </a:t>
            </a:r>
            <a:r>
              <a:rPr lang="en-ID" sz="1600" dirty="0" err="1">
                <a:ea typeface="Times New Roman"/>
              </a:rPr>
              <a:t>Januari</a:t>
            </a:r>
            <a:r>
              <a:rPr lang="en-ID" sz="1600" dirty="0">
                <a:ea typeface="Times New Roman"/>
              </a:rPr>
              <a:t> 2021. </a:t>
            </a:r>
            <a:r>
              <a:rPr lang="en-ID" sz="1600" dirty="0" err="1">
                <a:ea typeface="Times New Roman"/>
              </a:rPr>
              <a:t>Barang</a:t>
            </a:r>
            <a:r>
              <a:rPr lang="en-ID" sz="1600" dirty="0">
                <a:ea typeface="Times New Roman"/>
              </a:rPr>
              <a:t> </a:t>
            </a:r>
            <a:r>
              <a:rPr lang="en-ID" sz="1600" dirty="0" err="1">
                <a:ea typeface="Times New Roman"/>
              </a:rPr>
              <a:t>dikeluarkan</a:t>
            </a:r>
            <a:r>
              <a:rPr lang="en-ID" sz="1600" dirty="0">
                <a:ea typeface="Times New Roman"/>
              </a:rPr>
              <a:t> </a:t>
            </a:r>
            <a:r>
              <a:rPr lang="en-ID" sz="1600" dirty="0" err="1">
                <a:ea typeface="Times New Roman"/>
              </a:rPr>
              <a:t>dari</a:t>
            </a:r>
            <a:r>
              <a:rPr lang="en-ID" sz="1600" dirty="0">
                <a:ea typeface="Times New Roman"/>
              </a:rPr>
              <a:t> </a:t>
            </a:r>
            <a:r>
              <a:rPr lang="en-ID" sz="1600" b="1" dirty="0" err="1">
                <a:solidFill>
                  <a:srgbClr val="FFFF00"/>
                </a:solidFill>
                <a:ea typeface="Times New Roman"/>
              </a:rPr>
              <a:t>gudang</a:t>
            </a:r>
            <a:r>
              <a:rPr lang="en-ID" sz="1600" b="1" dirty="0">
                <a:solidFill>
                  <a:srgbClr val="FFFF00"/>
                </a:solidFill>
                <a:ea typeface="Times New Roman"/>
              </a:rPr>
              <a:t> </a:t>
            </a:r>
            <a:r>
              <a:rPr lang="en-ID" sz="1600" b="1" dirty="0" err="1">
                <a:solidFill>
                  <a:srgbClr val="FFFF00"/>
                </a:solidFill>
                <a:ea typeface="Times New Roman"/>
              </a:rPr>
              <a:t>Depan</a:t>
            </a:r>
            <a:r>
              <a:rPr lang="en-ID" sz="1600" dirty="0">
                <a:ea typeface="Times New Roman"/>
              </a:rPr>
              <a:t>. </a:t>
            </a:r>
            <a:r>
              <a:rPr lang="en-ID" sz="1600" dirty="0" err="1">
                <a:ea typeface="Times New Roman"/>
              </a:rPr>
              <a:t>Pengiriman</a:t>
            </a:r>
            <a:r>
              <a:rPr lang="en-ID" sz="1600" dirty="0">
                <a:ea typeface="Times New Roman"/>
              </a:rPr>
              <a:t> </a:t>
            </a:r>
            <a:r>
              <a:rPr lang="en-ID" sz="1600" dirty="0" err="1">
                <a:ea typeface="Times New Roman"/>
              </a:rPr>
              <a:t>dilakukan</a:t>
            </a:r>
            <a:r>
              <a:rPr lang="en-ID" sz="1600" dirty="0">
                <a:ea typeface="Times New Roman"/>
              </a:rPr>
              <a:t> </a:t>
            </a:r>
            <a:r>
              <a:rPr lang="en-ID" sz="1600" dirty="0" err="1">
                <a:ea typeface="Times New Roman"/>
              </a:rPr>
              <a:t>dengan</a:t>
            </a:r>
            <a:r>
              <a:rPr lang="en-ID" sz="1600" dirty="0">
                <a:ea typeface="Times New Roman"/>
              </a:rPr>
              <a:t> </a:t>
            </a:r>
            <a:r>
              <a:rPr lang="en-ID" sz="1600" dirty="0" err="1">
                <a:ea typeface="Times New Roman"/>
              </a:rPr>
              <a:t>menggunakan</a:t>
            </a:r>
            <a:r>
              <a:rPr lang="en-ID" sz="1600" dirty="0">
                <a:ea typeface="Times New Roman"/>
              </a:rPr>
              <a:t> </a:t>
            </a:r>
            <a:r>
              <a:rPr lang="en-ID" sz="1600" b="1" dirty="0">
                <a:solidFill>
                  <a:srgbClr val="FFFF00"/>
                </a:solidFill>
                <a:ea typeface="Times New Roman"/>
              </a:rPr>
              <a:t>Mobil Box</a:t>
            </a:r>
            <a:r>
              <a:rPr lang="id-ID" sz="1600" b="1" dirty="0" smtClean="0">
                <a:ea typeface="Times New Roman"/>
              </a:rPr>
              <a:t>.</a:t>
            </a:r>
            <a:endParaRPr lang="id-ID" sz="1600" dirty="0">
              <a:ea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04448" y="267494"/>
            <a:ext cx="362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 smtClean="0">
                <a:solidFill>
                  <a:srgbClr val="FFFF00"/>
                </a:solidFill>
              </a:rPr>
              <a:t>4</a:t>
            </a:r>
            <a:endParaRPr lang="id-ID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83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1520" y="195486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rgbClr val="FFC000"/>
                </a:solidFill>
              </a:rPr>
              <a:t>Pembuatan Faktur dan Penagihan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46956" y="1203598"/>
            <a:ext cx="7205364" cy="1584176"/>
          </a:xfrm>
        </p:spPr>
        <p:txBody>
          <a:bodyPr/>
          <a:lstStyle/>
          <a:p>
            <a:pPr lvl="0"/>
            <a:r>
              <a:rPr lang="id-ID" sz="1600" b="1" dirty="0" smtClean="0"/>
              <a:t>T</a:t>
            </a:r>
            <a:r>
              <a:rPr lang="en-ID" sz="1600" b="1" dirty="0" err="1" smtClean="0"/>
              <a:t>anggal</a:t>
            </a:r>
            <a:r>
              <a:rPr lang="en-ID" sz="1600" b="1" dirty="0" smtClean="0"/>
              <a:t> </a:t>
            </a:r>
            <a:r>
              <a:rPr lang="id-ID" sz="1600" b="1" dirty="0" smtClean="0"/>
              <a:t>9</a:t>
            </a:r>
            <a:r>
              <a:rPr lang="en-ID" sz="1600" b="1" dirty="0" smtClean="0"/>
              <a:t> </a:t>
            </a:r>
            <a:r>
              <a:rPr lang="en-ID" sz="1600" b="1" dirty="0" err="1"/>
              <a:t>Januari</a:t>
            </a:r>
            <a:r>
              <a:rPr lang="en-ID" sz="1600" b="1" dirty="0"/>
              <a:t> 2021</a:t>
            </a:r>
            <a:endParaRPr lang="id-ID" sz="1600" dirty="0"/>
          </a:p>
          <a:p>
            <a:endParaRPr lang="id-ID" sz="1600" dirty="0" smtClean="0"/>
          </a:p>
          <a:p>
            <a:pPr algn="just">
              <a:spcAft>
                <a:spcPts val="0"/>
              </a:spcAft>
            </a:pPr>
            <a:r>
              <a:rPr lang="en-ID" sz="1600" dirty="0">
                <a:ea typeface="Times New Roman"/>
              </a:rPr>
              <a:t>Perusahaan </a:t>
            </a:r>
            <a:r>
              <a:rPr lang="en-ID" sz="1600" dirty="0" err="1">
                <a:ea typeface="Times New Roman"/>
              </a:rPr>
              <a:t>melakukan</a:t>
            </a:r>
            <a:r>
              <a:rPr lang="en-ID" sz="1600" dirty="0">
                <a:ea typeface="Times New Roman"/>
              </a:rPr>
              <a:t> </a:t>
            </a:r>
            <a:r>
              <a:rPr lang="en-ID" sz="1600" dirty="0" err="1">
                <a:ea typeface="Times New Roman"/>
              </a:rPr>
              <a:t>penagihan</a:t>
            </a:r>
            <a:r>
              <a:rPr lang="en-ID" sz="1600" dirty="0">
                <a:ea typeface="Times New Roman"/>
              </a:rPr>
              <a:t> </a:t>
            </a:r>
            <a:r>
              <a:rPr lang="en-ID" sz="1600" dirty="0" err="1">
                <a:ea typeface="Times New Roman"/>
              </a:rPr>
              <a:t>kepada</a:t>
            </a:r>
            <a:r>
              <a:rPr lang="en-ID" sz="1600" dirty="0">
                <a:ea typeface="Times New Roman"/>
              </a:rPr>
              <a:t> PT SAT </a:t>
            </a:r>
            <a:r>
              <a:rPr lang="en-ID" sz="1600" dirty="0" err="1">
                <a:ea typeface="Times New Roman"/>
              </a:rPr>
              <a:t>atas</a:t>
            </a:r>
            <a:r>
              <a:rPr lang="en-ID" sz="1600" dirty="0">
                <a:ea typeface="Times New Roman"/>
              </a:rPr>
              <a:t> </a:t>
            </a:r>
            <a:r>
              <a:rPr lang="en-ID" sz="1600" dirty="0" err="1">
                <a:ea typeface="Times New Roman"/>
              </a:rPr>
              <a:t>pengiriman</a:t>
            </a:r>
            <a:r>
              <a:rPr lang="en-ID" sz="1600" dirty="0">
                <a:ea typeface="Times New Roman"/>
              </a:rPr>
              <a:t> </a:t>
            </a:r>
            <a:r>
              <a:rPr lang="en-ID" sz="1600" dirty="0" err="1">
                <a:ea typeface="Times New Roman"/>
              </a:rPr>
              <a:t>pesanan</a:t>
            </a:r>
            <a:r>
              <a:rPr lang="en-ID" sz="1600" dirty="0">
                <a:ea typeface="Times New Roman"/>
              </a:rPr>
              <a:t> </a:t>
            </a:r>
            <a:r>
              <a:rPr lang="en-ID" sz="1600" dirty="0" err="1">
                <a:ea typeface="Times New Roman"/>
              </a:rPr>
              <a:t>pada</a:t>
            </a:r>
            <a:r>
              <a:rPr lang="en-ID" sz="1600" dirty="0">
                <a:ea typeface="Times New Roman"/>
              </a:rPr>
              <a:t> </a:t>
            </a:r>
            <a:r>
              <a:rPr lang="en-ID" sz="1600" dirty="0" err="1">
                <a:ea typeface="Times New Roman"/>
              </a:rPr>
              <a:t>tanggal</a:t>
            </a:r>
            <a:r>
              <a:rPr lang="en-ID" sz="1600" dirty="0">
                <a:ea typeface="Times New Roman"/>
              </a:rPr>
              <a:t> 8 </a:t>
            </a:r>
            <a:r>
              <a:rPr lang="en-ID" sz="1600" dirty="0" err="1">
                <a:ea typeface="Times New Roman"/>
              </a:rPr>
              <a:t>Januari</a:t>
            </a:r>
            <a:r>
              <a:rPr lang="en-ID" sz="1600" dirty="0">
                <a:ea typeface="Times New Roman"/>
              </a:rPr>
              <a:t> </a:t>
            </a:r>
            <a:r>
              <a:rPr lang="en-ID" sz="1600" dirty="0" smtClean="0">
                <a:ea typeface="Times New Roman"/>
              </a:rPr>
              <a:t>2021</a:t>
            </a:r>
            <a:endParaRPr lang="id-ID" sz="1600" dirty="0">
              <a:ea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04448" y="267494"/>
            <a:ext cx="362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 smtClean="0">
                <a:solidFill>
                  <a:srgbClr val="FFFF00"/>
                </a:solidFill>
              </a:rPr>
              <a:t>5</a:t>
            </a:r>
            <a:endParaRPr lang="id-ID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36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1520" y="195486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rgbClr val="FFC000"/>
                </a:solidFill>
              </a:rPr>
              <a:t>Penjualan Tunai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46956" y="843558"/>
            <a:ext cx="6773316" cy="792088"/>
          </a:xfrm>
        </p:spPr>
        <p:txBody>
          <a:bodyPr/>
          <a:lstStyle/>
          <a:p>
            <a:pPr lvl="0"/>
            <a:r>
              <a:rPr lang="id-ID" sz="1600" b="1" dirty="0" smtClean="0"/>
              <a:t>T</a:t>
            </a:r>
            <a:r>
              <a:rPr lang="en-ID" sz="1600" b="1" dirty="0" err="1" smtClean="0"/>
              <a:t>anggal</a:t>
            </a:r>
            <a:r>
              <a:rPr lang="en-ID" sz="1600" b="1" dirty="0" smtClean="0"/>
              <a:t> </a:t>
            </a:r>
            <a:r>
              <a:rPr lang="id-ID" sz="1600" b="1" dirty="0" smtClean="0"/>
              <a:t>10</a:t>
            </a:r>
            <a:r>
              <a:rPr lang="en-ID" sz="1600" b="1" dirty="0" smtClean="0"/>
              <a:t> </a:t>
            </a:r>
            <a:r>
              <a:rPr lang="en-ID" sz="1600" b="1" dirty="0" err="1"/>
              <a:t>Januari</a:t>
            </a:r>
            <a:r>
              <a:rPr lang="en-ID" sz="1600" b="1" dirty="0"/>
              <a:t> 2021</a:t>
            </a:r>
            <a:endParaRPr lang="id-ID" sz="1600" dirty="0"/>
          </a:p>
          <a:p>
            <a:endParaRPr lang="id-ID" sz="16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8604448" y="267494"/>
            <a:ext cx="362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 smtClean="0">
                <a:solidFill>
                  <a:srgbClr val="FFFF00"/>
                </a:solidFill>
              </a:rPr>
              <a:t>6</a:t>
            </a:r>
            <a:endParaRPr lang="id-ID" sz="2400" dirty="0">
              <a:solidFill>
                <a:srgbClr val="FFFF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722038"/>
              </p:ext>
            </p:extLst>
          </p:nvPr>
        </p:nvGraphicFramePr>
        <p:xfrm>
          <a:off x="323528" y="2211710"/>
          <a:ext cx="6120680" cy="104400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025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58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9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88900" indent="0" algn="just">
                        <a:spcAft>
                          <a:spcPts val="0"/>
                        </a:spcAft>
                      </a:pPr>
                      <a:r>
                        <a:rPr lang="en-ID" sz="1600" dirty="0" err="1">
                          <a:effectLst/>
                        </a:rPr>
                        <a:t>Nama</a:t>
                      </a:r>
                      <a:r>
                        <a:rPr lang="en-ID" sz="1600" dirty="0">
                          <a:effectLst/>
                        </a:rPr>
                        <a:t> </a:t>
                      </a:r>
                      <a:r>
                        <a:rPr lang="en-ID" sz="1600" dirty="0" err="1">
                          <a:effectLst/>
                        </a:rPr>
                        <a:t>Barang</a:t>
                      </a:r>
                      <a:endParaRPr lang="id-ID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indent="0" algn="just">
                        <a:spcAft>
                          <a:spcPts val="0"/>
                        </a:spcAft>
                      </a:pPr>
                      <a:r>
                        <a:rPr lang="en-ID" sz="1600" dirty="0" err="1">
                          <a:effectLst/>
                        </a:rPr>
                        <a:t>Kuantitas</a:t>
                      </a:r>
                      <a:endParaRPr lang="id-ID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84138" indent="0" algn="just">
                        <a:spcAft>
                          <a:spcPts val="0"/>
                        </a:spcAft>
                      </a:pPr>
                      <a:r>
                        <a:rPr lang="en-ID" sz="1600" dirty="0" err="1">
                          <a:effectLst/>
                        </a:rPr>
                        <a:t>Harga</a:t>
                      </a:r>
                      <a:r>
                        <a:rPr lang="en-ID" sz="1600" dirty="0">
                          <a:effectLst/>
                        </a:rPr>
                        <a:t>/</a:t>
                      </a:r>
                      <a:r>
                        <a:rPr lang="en-ID" sz="1600" dirty="0" err="1">
                          <a:effectLst/>
                        </a:rPr>
                        <a:t>Satuan</a:t>
                      </a:r>
                      <a:endParaRPr lang="id-ID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88900" indent="0" algn="just">
                        <a:spcAft>
                          <a:spcPts val="0"/>
                        </a:spcAft>
                      </a:pPr>
                      <a:r>
                        <a:rPr lang="en-ID" sz="1600" dirty="0" err="1">
                          <a:effectLst/>
                        </a:rPr>
                        <a:t>Berrybenka</a:t>
                      </a:r>
                      <a:r>
                        <a:rPr lang="en-ID" sz="1600" dirty="0">
                          <a:effectLst/>
                        </a:rPr>
                        <a:t> Sophie </a:t>
                      </a:r>
                      <a:r>
                        <a:rPr lang="en-ID" sz="1600" dirty="0" err="1">
                          <a:effectLst/>
                        </a:rPr>
                        <a:t>Ciana</a:t>
                      </a:r>
                      <a:endParaRPr lang="id-ID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3</a:t>
                      </a:r>
                      <a:endParaRPr lang="id-ID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n-ID" sz="1600" dirty="0">
                          <a:effectLst/>
                        </a:rPr>
                        <a:t>200.000</a:t>
                      </a:r>
                      <a:endParaRPr lang="id-ID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88900" indent="0" algn="just">
                        <a:spcAft>
                          <a:spcPts val="0"/>
                        </a:spcAft>
                      </a:pPr>
                      <a:r>
                        <a:rPr lang="en-ID" sz="1600" dirty="0">
                          <a:effectLst/>
                        </a:rPr>
                        <a:t>Casio AE-1000</a:t>
                      </a:r>
                      <a:endParaRPr lang="id-ID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3</a:t>
                      </a:r>
                      <a:endParaRPr lang="id-ID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n-ID" sz="1600" dirty="0">
                          <a:effectLst/>
                        </a:rPr>
                        <a:t>400.000</a:t>
                      </a:r>
                      <a:endParaRPr lang="id-ID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88900" indent="0" algn="just">
                        <a:spcAft>
                          <a:spcPts val="0"/>
                        </a:spcAft>
                      </a:pPr>
                      <a:r>
                        <a:rPr lang="en-ID" sz="1600" dirty="0" err="1">
                          <a:effectLst/>
                        </a:rPr>
                        <a:t>Digitec</a:t>
                      </a:r>
                      <a:r>
                        <a:rPr lang="en-ID" sz="1600" dirty="0">
                          <a:effectLst/>
                        </a:rPr>
                        <a:t> SW </a:t>
                      </a:r>
                      <a:r>
                        <a:rPr lang="en-ID" sz="1600" dirty="0" err="1">
                          <a:effectLst/>
                        </a:rPr>
                        <a:t>Lite</a:t>
                      </a:r>
                      <a:endParaRPr lang="id-ID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3</a:t>
                      </a:r>
                      <a:endParaRPr lang="id-ID" sz="16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n-ID" sz="1600" dirty="0">
                          <a:effectLst/>
                        </a:rPr>
                        <a:t>450.000</a:t>
                      </a:r>
                      <a:endParaRPr lang="id-ID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1520" y="1308705"/>
            <a:ext cx="864352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Penjualan secara Tunai kepada pelanggan umum dengan detail sebagai berikut :</a:t>
            </a:r>
            <a:endParaRPr kumimoji="0" lang="id-ID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Atas produk ini dikenakan </a:t>
            </a:r>
            <a:r>
              <a:rPr kumimoji="0" lang="id-ID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biaya angkut</a:t>
            </a:r>
            <a:r>
              <a:rPr kumimoji="0" lang="id-ID" sz="1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d-ID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sebesar </a:t>
            </a:r>
            <a:r>
              <a:rPr kumimoji="0" lang="id-ID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Rp 100.000</a:t>
            </a:r>
            <a:r>
              <a:rPr kumimoji="0" lang="id-ID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,- 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Pembayaran langsung diterima dengan </a:t>
            </a:r>
            <a:r>
              <a:rPr kumimoji="0" lang="id-ID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transfer ke Bank Mandiri IDR.</a:t>
            </a:r>
            <a:endParaRPr kumimoji="0" lang="id-ID" sz="1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51520" y="3291830"/>
            <a:ext cx="864352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ID" sz="1600" b="1" dirty="0">
                <a:solidFill>
                  <a:schemeClr val="bg1"/>
                </a:solidFill>
              </a:rPr>
              <a:t>Info :</a:t>
            </a:r>
            <a:endParaRPr lang="id-ID" sz="1600" dirty="0">
              <a:solidFill>
                <a:schemeClr val="bg1"/>
              </a:solidFill>
            </a:endParaRPr>
          </a:p>
          <a:p>
            <a:r>
              <a:rPr lang="en-ID" sz="1600" dirty="0">
                <a:solidFill>
                  <a:schemeClr val="bg1"/>
                </a:solidFill>
              </a:rPr>
              <a:t>•</a:t>
            </a:r>
            <a:r>
              <a:rPr lang="en-ID" sz="1600" dirty="0" err="1">
                <a:solidFill>
                  <a:schemeClr val="bg1"/>
                </a:solidFill>
              </a:rPr>
              <a:t>Biaya</a:t>
            </a:r>
            <a:r>
              <a:rPr lang="en-ID" sz="1600" dirty="0">
                <a:solidFill>
                  <a:schemeClr val="bg1"/>
                </a:solidFill>
              </a:rPr>
              <a:t> </a:t>
            </a:r>
            <a:r>
              <a:rPr lang="en-ID" sz="1600" dirty="0" err="1">
                <a:solidFill>
                  <a:schemeClr val="bg1"/>
                </a:solidFill>
              </a:rPr>
              <a:t>angkut</a:t>
            </a:r>
            <a:r>
              <a:rPr lang="en-ID" sz="1600" dirty="0">
                <a:solidFill>
                  <a:schemeClr val="bg1"/>
                </a:solidFill>
              </a:rPr>
              <a:t> yang </a:t>
            </a:r>
            <a:r>
              <a:rPr lang="en-ID" sz="1600" dirty="0" err="1">
                <a:solidFill>
                  <a:schemeClr val="bg1"/>
                </a:solidFill>
              </a:rPr>
              <a:t>ditagihkan</a:t>
            </a:r>
            <a:r>
              <a:rPr lang="en-ID" sz="1600" dirty="0">
                <a:solidFill>
                  <a:schemeClr val="bg1"/>
                </a:solidFill>
              </a:rPr>
              <a:t> </a:t>
            </a:r>
            <a:r>
              <a:rPr lang="en-ID" sz="1600" dirty="0" err="1">
                <a:solidFill>
                  <a:schemeClr val="bg1"/>
                </a:solidFill>
              </a:rPr>
              <a:t>akan</a:t>
            </a:r>
            <a:r>
              <a:rPr lang="en-ID" sz="1600" dirty="0">
                <a:solidFill>
                  <a:schemeClr val="bg1"/>
                </a:solidFill>
              </a:rPr>
              <a:t> </a:t>
            </a:r>
            <a:r>
              <a:rPr lang="en-ID" sz="1600" dirty="0" err="1" smtClean="0">
                <a:solidFill>
                  <a:schemeClr val="bg1"/>
                </a:solidFill>
              </a:rPr>
              <a:t>ditampung</a:t>
            </a:r>
            <a:endParaRPr lang="id-ID" sz="1600" dirty="0" smtClean="0">
              <a:solidFill>
                <a:schemeClr val="bg1"/>
              </a:solidFill>
            </a:endParaRPr>
          </a:p>
          <a:p>
            <a:r>
              <a:rPr lang="id-ID" sz="1600" dirty="0">
                <a:solidFill>
                  <a:schemeClr val="bg1"/>
                </a:solidFill>
              </a:rPr>
              <a:t>  </a:t>
            </a:r>
            <a:r>
              <a:rPr lang="en-ID" sz="1600" dirty="0" err="1" smtClean="0">
                <a:solidFill>
                  <a:schemeClr val="bg1"/>
                </a:solidFill>
              </a:rPr>
              <a:t>ke</a:t>
            </a:r>
            <a:r>
              <a:rPr lang="en-ID" sz="1600" dirty="0" smtClean="0">
                <a:solidFill>
                  <a:schemeClr val="bg1"/>
                </a:solidFill>
              </a:rPr>
              <a:t> </a:t>
            </a:r>
            <a:r>
              <a:rPr lang="en-ID" sz="1600" dirty="0" err="1">
                <a:solidFill>
                  <a:schemeClr val="bg1"/>
                </a:solidFill>
              </a:rPr>
              <a:t>akun</a:t>
            </a:r>
            <a:r>
              <a:rPr lang="en-ID" sz="1600" dirty="0">
                <a:solidFill>
                  <a:schemeClr val="bg1"/>
                </a:solidFill>
              </a:rPr>
              <a:t> </a:t>
            </a:r>
            <a:r>
              <a:rPr lang="en-ID" sz="1600" b="1" dirty="0">
                <a:solidFill>
                  <a:srgbClr val="FFFF00"/>
                </a:solidFill>
              </a:rPr>
              <a:t>'</a:t>
            </a:r>
            <a:r>
              <a:rPr lang="en-ID" sz="1600" b="1" dirty="0" err="1">
                <a:solidFill>
                  <a:srgbClr val="FFFF00"/>
                </a:solidFill>
              </a:rPr>
              <a:t>Pendapatan</a:t>
            </a:r>
            <a:r>
              <a:rPr lang="en-ID" sz="1600" b="1" dirty="0">
                <a:solidFill>
                  <a:srgbClr val="FFFF00"/>
                </a:solidFill>
              </a:rPr>
              <a:t> Lain-Lain'</a:t>
            </a:r>
            <a:endParaRPr lang="id-ID" sz="1600" dirty="0">
              <a:solidFill>
                <a:srgbClr val="FFFF00"/>
              </a:solidFill>
            </a:endParaRPr>
          </a:p>
          <a:p>
            <a:r>
              <a:rPr lang="en-ID" sz="1600" dirty="0">
                <a:solidFill>
                  <a:schemeClr val="bg1"/>
                </a:solidFill>
              </a:rPr>
              <a:t>•</a:t>
            </a:r>
            <a:r>
              <a:rPr lang="en-ID" sz="1600" dirty="0" err="1">
                <a:solidFill>
                  <a:schemeClr val="bg1"/>
                </a:solidFill>
              </a:rPr>
              <a:t>Barang</a:t>
            </a:r>
            <a:r>
              <a:rPr lang="en-ID" sz="1600" dirty="0">
                <a:solidFill>
                  <a:schemeClr val="bg1"/>
                </a:solidFill>
              </a:rPr>
              <a:t> </a:t>
            </a:r>
            <a:r>
              <a:rPr lang="en-ID" sz="1600" dirty="0" err="1">
                <a:solidFill>
                  <a:schemeClr val="bg1"/>
                </a:solidFill>
              </a:rPr>
              <a:t>dikeluarkan</a:t>
            </a:r>
            <a:r>
              <a:rPr lang="en-ID" sz="1600" dirty="0">
                <a:solidFill>
                  <a:schemeClr val="bg1"/>
                </a:solidFill>
              </a:rPr>
              <a:t> </a:t>
            </a:r>
            <a:r>
              <a:rPr lang="en-ID" sz="1600" dirty="0" err="1">
                <a:solidFill>
                  <a:schemeClr val="bg1"/>
                </a:solidFill>
              </a:rPr>
              <a:t>dari</a:t>
            </a:r>
            <a:r>
              <a:rPr lang="en-ID" sz="1600" dirty="0">
                <a:solidFill>
                  <a:schemeClr val="bg1"/>
                </a:solidFill>
              </a:rPr>
              <a:t> </a:t>
            </a:r>
            <a:r>
              <a:rPr lang="en-ID" sz="1600" b="1" dirty="0" err="1">
                <a:solidFill>
                  <a:srgbClr val="FFFF00"/>
                </a:solidFill>
              </a:rPr>
              <a:t>gudang</a:t>
            </a:r>
            <a:r>
              <a:rPr lang="en-ID" sz="1600" b="1" dirty="0">
                <a:solidFill>
                  <a:srgbClr val="FFFF00"/>
                </a:solidFill>
              </a:rPr>
              <a:t> </a:t>
            </a:r>
            <a:r>
              <a:rPr lang="en-ID" sz="1600" b="1" dirty="0" err="1">
                <a:solidFill>
                  <a:srgbClr val="FFFF00"/>
                </a:solidFill>
              </a:rPr>
              <a:t>Depan</a:t>
            </a:r>
            <a:endParaRPr lang="id-ID" sz="1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5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1520" y="195486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rgbClr val="FFC000"/>
                </a:solidFill>
              </a:rPr>
              <a:t>Penerimaan Penjualan Mendahului </a:t>
            </a:r>
          </a:p>
          <a:p>
            <a:r>
              <a:rPr lang="id-ID" sz="2800" b="1" dirty="0" smtClean="0">
                <a:solidFill>
                  <a:srgbClr val="FFC000"/>
                </a:solidFill>
              </a:rPr>
              <a:t>Pengiriman Barang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46956" y="1347614"/>
            <a:ext cx="6629300" cy="3672408"/>
          </a:xfrm>
        </p:spPr>
        <p:txBody>
          <a:bodyPr/>
          <a:lstStyle/>
          <a:p>
            <a:pPr lvl="0"/>
            <a:r>
              <a:rPr lang="id-ID" sz="1600" b="1" dirty="0" smtClean="0"/>
              <a:t>T</a:t>
            </a:r>
            <a:r>
              <a:rPr lang="en-ID" sz="1600" b="1" dirty="0" err="1" smtClean="0"/>
              <a:t>anggal</a:t>
            </a:r>
            <a:r>
              <a:rPr lang="en-ID" sz="1600" b="1" dirty="0" smtClean="0"/>
              <a:t> </a:t>
            </a:r>
            <a:r>
              <a:rPr lang="id-ID" sz="1600" b="1" dirty="0" smtClean="0"/>
              <a:t>12</a:t>
            </a:r>
            <a:r>
              <a:rPr lang="en-ID" sz="1600" b="1" dirty="0" smtClean="0"/>
              <a:t> </a:t>
            </a:r>
            <a:r>
              <a:rPr lang="en-ID" sz="1600" b="1" dirty="0" err="1"/>
              <a:t>Januari</a:t>
            </a:r>
            <a:r>
              <a:rPr lang="en-ID" sz="1600" b="1" dirty="0"/>
              <a:t> 2021</a:t>
            </a:r>
            <a:endParaRPr lang="id-ID" sz="1600" dirty="0"/>
          </a:p>
          <a:p>
            <a:endParaRPr lang="id-ID" sz="1600" dirty="0" smtClean="0"/>
          </a:p>
          <a:p>
            <a:r>
              <a:rPr lang="en-ID" sz="1600" dirty="0"/>
              <a:t>Perusahaan </a:t>
            </a:r>
            <a:r>
              <a:rPr lang="en-ID" sz="1600" dirty="0" err="1"/>
              <a:t>menjual</a:t>
            </a:r>
            <a:r>
              <a:rPr lang="en-ID" sz="1600" dirty="0"/>
              <a:t> </a:t>
            </a:r>
            <a:r>
              <a:rPr lang="en-ID" sz="1600" dirty="0" err="1"/>
              <a:t>barang</a:t>
            </a:r>
            <a:r>
              <a:rPr lang="en-ID" sz="1600" dirty="0"/>
              <a:t> </a:t>
            </a:r>
            <a:r>
              <a:rPr lang="en-ID" sz="1600" dirty="0" err="1"/>
              <a:t>kepada</a:t>
            </a:r>
            <a:r>
              <a:rPr lang="en-ID" sz="1600" dirty="0"/>
              <a:t> </a:t>
            </a:r>
            <a:r>
              <a:rPr lang="en-ID" sz="1600" dirty="0" err="1"/>
              <a:t>dari</a:t>
            </a:r>
            <a:r>
              <a:rPr lang="en-ID" sz="1600" dirty="0"/>
              <a:t> PT </a:t>
            </a:r>
            <a:r>
              <a:rPr lang="en-ID" sz="1600" dirty="0" err="1"/>
              <a:t>Ordua</a:t>
            </a:r>
            <a:r>
              <a:rPr lang="en-ID" sz="1600" dirty="0"/>
              <a:t> </a:t>
            </a:r>
            <a:r>
              <a:rPr lang="en-ID" sz="1600" dirty="0" err="1"/>
              <a:t>dengan</a:t>
            </a:r>
            <a:r>
              <a:rPr lang="en-ID" sz="1600" dirty="0"/>
              <a:t> detail </a:t>
            </a:r>
            <a:endParaRPr lang="id-ID" sz="1600" dirty="0" smtClean="0"/>
          </a:p>
          <a:p>
            <a:r>
              <a:rPr lang="en-ID" sz="1600" dirty="0" err="1" smtClean="0"/>
              <a:t>barang</a:t>
            </a:r>
            <a:r>
              <a:rPr lang="en-ID" sz="1600" dirty="0" smtClean="0"/>
              <a:t> </a:t>
            </a:r>
            <a:r>
              <a:rPr lang="en-ID" sz="1600" dirty="0" err="1"/>
              <a:t>sebagai</a:t>
            </a:r>
            <a:r>
              <a:rPr lang="en-ID" sz="1600" dirty="0"/>
              <a:t> </a:t>
            </a:r>
            <a:r>
              <a:rPr lang="en-ID" sz="1600" dirty="0" err="1"/>
              <a:t>berikut</a:t>
            </a:r>
            <a:r>
              <a:rPr lang="en-ID" sz="1600" dirty="0"/>
              <a:t> </a:t>
            </a:r>
            <a:r>
              <a:rPr lang="en-ID" sz="1600" dirty="0" smtClean="0"/>
              <a:t>:</a:t>
            </a:r>
            <a:endParaRPr lang="id-ID" sz="1600" dirty="0" smtClean="0"/>
          </a:p>
          <a:p>
            <a:endParaRPr lang="id-ID" sz="1600" dirty="0"/>
          </a:p>
          <a:p>
            <a:endParaRPr lang="id-ID" sz="1600" dirty="0" smtClean="0"/>
          </a:p>
          <a:p>
            <a:endParaRPr lang="id-ID" sz="1600" dirty="0"/>
          </a:p>
          <a:p>
            <a:endParaRPr lang="id-ID" sz="1600" dirty="0" smtClean="0"/>
          </a:p>
          <a:p>
            <a:endParaRPr lang="id-ID" sz="1600" dirty="0" smtClean="0"/>
          </a:p>
          <a:p>
            <a:endParaRPr lang="id-ID" sz="1600" dirty="0" smtClean="0"/>
          </a:p>
          <a:p>
            <a:r>
              <a:rPr lang="en-ID" sz="1600" dirty="0" err="1" smtClean="0"/>
              <a:t>Atas</a:t>
            </a:r>
            <a:r>
              <a:rPr lang="en-ID" sz="1600" dirty="0" smtClean="0"/>
              <a:t> </a:t>
            </a:r>
            <a:r>
              <a:rPr lang="en-ID" sz="1600" dirty="0" err="1"/>
              <a:t>penjualan</a:t>
            </a:r>
            <a:r>
              <a:rPr lang="en-ID" sz="1600" dirty="0"/>
              <a:t> </a:t>
            </a:r>
            <a:r>
              <a:rPr lang="en-ID" sz="1600" dirty="0" err="1"/>
              <a:t>ini</a:t>
            </a:r>
            <a:r>
              <a:rPr lang="en-ID" sz="1600" dirty="0"/>
              <a:t>, </a:t>
            </a:r>
            <a:r>
              <a:rPr lang="en-ID" sz="1600" dirty="0" err="1"/>
              <a:t>pelanggan</a:t>
            </a:r>
            <a:r>
              <a:rPr lang="en-ID" sz="1600" dirty="0"/>
              <a:t> </a:t>
            </a:r>
            <a:r>
              <a:rPr lang="en-ID" sz="1600" dirty="0" err="1"/>
              <a:t>melakukan</a:t>
            </a:r>
            <a:r>
              <a:rPr lang="en-ID" sz="1600" dirty="0"/>
              <a:t> </a:t>
            </a:r>
            <a:r>
              <a:rPr lang="en-ID" sz="1600" dirty="0" err="1"/>
              <a:t>pembayaran</a:t>
            </a:r>
            <a:r>
              <a:rPr lang="en-ID" sz="1600" dirty="0"/>
              <a:t> </a:t>
            </a:r>
            <a:r>
              <a:rPr lang="en-ID" sz="1600" dirty="0" err="1"/>
              <a:t>melalui</a:t>
            </a:r>
            <a:r>
              <a:rPr lang="en-ID" sz="1600" dirty="0"/>
              <a:t> </a:t>
            </a:r>
            <a:r>
              <a:rPr lang="en-ID" sz="1600" b="1" dirty="0">
                <a:solidFill>
                  <a:srgbClr val="FFFF00"/>
                </a:solidFill>
              </a:rPr>
              <a:t>transfer </a:t>
            </a:r>
            <a:r>
              <a:rPr lang="en-ID" sz="1600" b="1" dirty="0" err="1">
                <a:solidFill>
                  <a:srgbClr val="FFFF00"/>
                </a:solidFill>
              </a:rPr>
              <a:t>ke</a:t>
            </a:r>
            <a:r>
              <a:rPr lang="en-ID" sz="1600" b="1" dirty="0">
                <a:solidFill>
                  <a:srgbClr val="FFFF00"/>
                </a:solidFill>
              </a:rPr>
              <a:t> Bank </a:t>
            </a:r>
            <a:r>
              <a:rPr lang="en-ID" sz="1600" b="1" dirty="0" err="1">
                <a:solidFill>
                  <a:srgbClr val="FFFF00"/>
                </a:solidFill>
              </a:rPr>
              <a:t>Mandiri</a:t>
            </a:r>
            <a:r>
              <a:rPr lang="en-ID" sz="1600" b="1" dirty="0">
                <a:solidFill>
                  <a:srgbClr val="FFFF00"/>
                </a:solidFill>
              </a:rPr>
              <a:t> IDR</a:t>
            </a:r>
            <a:r>
              <a:rPr lang="en-ID" sz="1600" dirty="0"/>
              <a:t>. </a:t>
            </a:r>
            <a:r>
              <a:rPr lang="en-ID" sz="1600" dirty="0" err="1"/>
              <a:t>Kemudian</a:t>
            </a:r>
            <a:r>
              <a:rPr lang="en-ID" sz="1600" dirty="0"/>
              <a:t> </a:t>
            </a:r>
            <a:r>
              <a:rPr lang="en-ID" sz="1600" dirty="0" err="1"/>
              <a:t>barang</a:t>
            </a:r>
            <a:r>
              <a:rPr lang="en-ID" sz="1600" dirty="0"/>
              <a:t> </a:t>
            </a:r>
            <a:r>
              <a:rPr lang="en-ID" sz="1600" dirty="0" err="1"/>
              <a:t>baru</a:t>
            </a:r>
            <a:r>
              <a:rPr lang="en-ID" sz="1600" dirty="0"/>
              <a:t> </a:t>
            </a:r>
            <a:r>
              <a:rPr lang="en-ID" sz="1600" dirty="0" err="1"/>
              <a:t>akan</a:t>
            </a:r>
            <a:r>
              <a:rPr lang="en-ID" sz="1600" dirty="0"/>
              <a:t> </a:t>
            </a:r>
            <a:r>
              <a:rPr lang="en-ID" sz="1600" dirty="0" err="1"/>
              <a:t>dikirim</a:t>
            </a:r>
            <a:r>
              <a:rPr lang="en-ID" sz="1600" dirty="0"/>
              <a:t> </a:t>
            </a:r>
            <a:r>
              <a:rPr lang="en-ID" sz="1600" dirty="0" err="1"/>
              <a:t>pada</a:t>
            </a:r>
            <a:r>
              <a:rPr lang="en-ID" sz="1600" dirty="0"/>
              <a:t> </a:t>
            </a:r>
            <a:r>
              <a:rPr lang="en-ID" sz="1600" dirty="0" err="1"/>
              <a:t>tanggal</a:t>
            </a:r>
            <a:r>
              <a:rPr lang="en-ID" sz="1600" dirty="0"/>
              <a:t> 13 </a:t>
            </a:r>
            <a:r>
              <a:rPr lang="en-ID" sz="1600" dirty="0" err="1"/>
              <a:t>Januari</a:t>
            </a:r>
            <a:r>
              <a:rPr lang="en-ID" sz="1600" dirty="0"/>
              <a:t> 2021.</a:t>
            </a:r>
            <a:endParaRPr lang="id-ID" sz="1600" dirty="0"/>
          </a:p>
          <a:p>
            <a:endParaRPr lang="id-ID" sz="1600" dirty="0"/>
          </a:p>
        </p:txBody>
      </p:sp>
      <p:sp>
        <p:nvSpPr>
          <p:cNvPr id="9" name="Rectangle 8"/>
          <p:cNvSpPr/>
          <p:nvPr/>
        </p:nvSpPr>
        <p:spPr>
          <a:xfrm>
            <a:off x="8604448" y="267494"/>
            <a:ext cx="362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 smtClean="0">
                <a:solidFill>
                  <a:srgbClr val="FFFF00"/>
                </a:solidFill>
              </a:rPr>
              <a:t>7</a:t>
            </a:r>
            <a:endParaRPr lang="id-ID" sz="2400" dirty="0">
              <a:solidFill>
                <a:srgbClr val="FFFF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206992"/>
              </p:ext>
            </p:extLst>
          </p:nvPr>
        </p:nvGraphicFramePr>
        <p:xfrm>
          <a:off x="457200" y="2531427"/>
          <a:ext cx="5714175" cy="115200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840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8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5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en-ID" sz="1600" dirty="0" err="1">
                          <a:effectLst/>
                        </a:rPr>
                        <a:t>Nama</a:t>
                      </a:r>
                      <a:r>
                        <a:rPr lang="en-ID" sz="1600" dirty="0">
                          <a:effectLst/>
                        </a:rPr>
                        <a:t> </a:t>
                      </a:r>
                      <a:r>
                        <a:rPr lang="en-ID" sz="1600" dirty="0" err="1">
                          <a:effectLst/>
                        </a:rPr>
                        <a:t>Barang</a:t>
                      </a:r>
                      <a:endParaRPr lang="id-ID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84138" indent="0" algn="just">
                        <a:spcAft>
                          <a:spcPts val="0"/>
                        </a:spcAft>
                      </a:pPr>
                      <a:r>
                        <a:rPr lang="en-ID" sz="1600" dirty="0" err="1">
                          <a:effectLst/>
                        </a:rPr>
                        <a:t>Kuantitas</a:t>
                      </a:r>
                      <a:endParaRPr lang="id-ID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indent="0" algn="just">
                        <a:spcAft>
                          <a:spcPts val="0"/>
                        </a:spcAft>
                      </a:pPr>
                      <a:r>
                        <a:rPr lang="en-ID" sz="1600" dirty="0" err="1">
                          <a:effectLst/>
                        </a:rPr>
                        <a:t>Harga</a:t>
                      </a:r>
                      <a:r>
                        <a:rPr lang="en-ID" sz="1600" dirty="0">
                          <a:effectLst/>
                        </a:rPr>
                        <a:t>/</a:t>
                      </a:r>
                      <a:r>
                        <a:rPr lang="en-ID" sz="1600" dirty="0" err="1">
                          <a:effectLst/>
                        </a:rPr>
                        <a:t>Satuan</a:t>
                      </a:r>
                      <a:endParaRPr lang="id-ID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en-ID" sz="1600" dirty="0" err="1">
                          <a:effectLst/>
                        </a:rPr>
                        <a:t>Alexandre</a:t>
                      </a:r>
                      <a:r>
                        <a:rPr lang="en-ID" sz="1600" dirty="0">
                          <a:effectLst/>
                        </a:rPr>
                        <a:t> Christie AC 9100</a:t>
                      </a:r>
                      <a:endParaRPr lang="id-ID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n-ID" sz="1600" dirty="0">
                          <a:effectLst/>
                        </a:rPr>
                        <a:t>3</a:t>
                      </a:r>
                      <a:endParaRPr lang="id-ID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n-ID" sz="1600" dirty="0">
                          <a:effectLst/>
                        </a:rPr>
                        <a:t>800.000</a:t>
                      </a:r>
                      <a:endParaRPr lang="id-ID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en-ID" sz="1600" dirty="0">
                          <a:effectLst/>
                        </a:rPr>
                        <a:t>Jam </a:t>
                      </a:r>
                      <a:r>
                        <a:rPr lang="en-ID" sz="1600" dirty="0" err="1">
                          <a:effectLst/>
                        </a:rPr>
                        <a:t>Dinding</a:t>
                      </a:r>
                      <a:r>
                        <a:rPr lang="en-ID" sz="1600" dirty="0">
                          <a:effectLst/>
                        </a:rPr>
                        <a:t> </a:t>
                      </a:r>
                      <a:r>
                        <a:rPr lang="en-ID" sz="1600" dirty="0" err="1">
                          <a:effectLst/>
                        </a:rPr>
                        <a:t>Kayu</a:t>
                      </a:r>
                      <a:r>
                        <a:rPr lang="en-ID" sz="1600" dirty="0">
                          <a:effectLst/>
                        </a:rPr>
                        <a:t> 3D</a:t>
                      </a:r>
                      <a:endParaRPr lang="id-ID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n-ID" sz="1600">
                          <a:effectLst/>
                        </a:rPr>
                        <a:t>4</a:t>
                      </a:r>
                      <a:endParaRPr lang="id-ID" sz="16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n-ID" sz="1600" dirty="0">
                          <a:effectLst/>
                        </a:rPr>
                        <a:t>850.000</a:t>
                      </a:r>
                      <a:endParaRPr lang="id-ID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en-ID" sz="1600" dirty="0">
                          <a:effectLst/>
                        </a:rPr>
                        <a:t>SEIKO QXH202</a:t>
                      </a:r>
                      <a:endParaRPr lang="id-ID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n-ID" sz="1600">
                          <a:effectLst/>
                        </a:rPr>
                        <a:t>5</a:t>
                      </a:r>
                      <a:endParaRPr lang="id-ID" sz="16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n-ID" sz="1600" dirty="0">
                          <a:effectLst/>
                        </a:rPr>
                        <a:t>1.200.000</a:t>
                      </a:r>
                      <a:endParaRPr lang="id-ID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377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1520" y="195486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rgbClr val="FFC000"/>
                </a:solidFill>
              </a:rPr>
              <a:t>Pengiriman Barang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1520" y="1059582"/>
            <a:ext cx="7344816" cy="1728192"/>
          </a:xfrm>
        </p:spPr>
        <p:txBody>
          <a:bodyPr/>
          <a:lstStyle/>
          <a:p>
            <a:pPr lvl="0"/>
            <a:r>
              <a:rPr lang="id-ID" sz="1600" b="1" dirty="0" smtClean="0"/>
              <a:t>T</a:t>
            </a:r>
            <a:r>
              <a:rPr lang="en-ID" sz="1600" b="1" dirty="0" err="1" smtClean="0"/>
              <a:t>anggal</a:t>
            </a:r>
            <a:r>
              <a:rPr lang="en-ID" sz="1600" b="1" dirty="0" smtClean="0"/>
              <a:t> </a:t>
            </a:r>
            <a:r>
              <a:rPr lang="id-ID" sz="1600" b="1" dirty="0" smtClean="0"/>
              <a:t>13</a:t>
            </a:r>
            <a:r>
              <a:rPr lang="en-ID" sz="1600" b="1" dirty="0" smtClean="0"/>
              <a:t> </a:t>
            </a:r>
            <a:r>
              <a:rPr lang="en-ID" sz="1600" b="1" dirty="0" err="1"/>
              <a:t>Januari</a:t>
            </a:r>
            <a:r>
              <a:rPr lang="en-ID" sz="1600" b="1" dirty="0"/>
              <a:t> 2021</a:t>
            </a:r>
            <a:endParaRPr lang="id-ID" sz="1600" dirty="0"/>
          </a:p>
          <a:p>
            <a:endParaRPr lang="id-ID" sz="1600" dirty="0" smtClean="0"/>
          </a:p>
          <a:p>
            <a:r>
              <a:rPr lang="en-ID" sz="1600" dirty="0"/>
              <a:t>Perusahaan </a:t>
            </a:r>
            <a:r>
              <a:rPr lang="en-ID" sz="1600" dirty="0" err="1"/>
              <a:t>melakukan</a:t>
            </a:r>
            <a:r>
              <a:rPr lang="en-ID" sz="1600" dirty="0"/>
              <a:t> </a:t>
            </a:r>
            <a:r>
              <a:rPr lang="en-ID" sz="1600" dirty="0" err="1"/>
              <a:t>pengiriman</a:t>
            </a:r>
            <a:r>
              <a:rPr lang="en-ID" sz="1600" dirty="0"/>
              <a:t> </a:t>
            </a:r>
            <a:r>
              <a:rPr lang="en-ID" sz="1600" dirty="0" err="1"/>
              <a:t>barang</a:t>
            </a:r>
            <a:r>
              <a:rPr lang="en-ID" sz="1600" dirty="0"/>
              <a:t> </a:t>
            </a:r>
            <a:r>
              <a:rPr lang="en-ID" sz="1600" dirty="0" err="1"/>
              <a:t>atas</a:t>
            </a:r>
            <a:r>
              <a:rPr lang="en-ID" sz="1600" dirty="0"/>
              <a:t> </a:t>
            </a:r>
            <a:r>
              <a:rPr lang="en-ID" sz="1600" dirty="0" err="1"/>
              <a:t>penjualan</a:t>
            </a:r>
            <a:r>
              <a:rPr lang="en-ID" sz="1600" dirty="0"/>
              <a:t> </a:t>
            </a:r>
            <a:r>
              <a:rPr lang="en-ID" sz="1600" dirty="0" err="1"/>
              <a:t>tunai</a:t>
            </a:r>
            <a:r>
              <a:rPr lang="en-ID" sz="1600" dirty="0"/>
              <a:t> </a:t>
            </a:r>
            <a:r>
              <a:rPr lang="en-ID" sz="1600" dirty="0" err="1"/>
              <a:t>pada</a:t>
            </a:r>
            <a:r>
              <a:rPr lang="en-ID" sz="1600" dirty="0"/>
              <a:t> </a:t>
            </a:r>
            <a:r>
              <a:rPr lang="en-ID" sz="1600" dirty="0" err="1"/>
              <a:t>tanggal</a:t>
            </a:r>
            <a:r>
              <a:rPr lang="en-ID" sz="1600" dirty="0"/>
              <a:t> </a:t>
            </a:r>
            <a:endParaRPr lang="id-ID" sz="1600" dirty="0" smtClean="0"/>
          </a:p>
          <a:p>
            <a:r>
              <a:rPr lang="en-ID" sz="1600" dirty="0" smtClean="0"/>
              <a:t>12 </a:t>
            </a:r>
            <a:r>
              <a:rPr lang="en-ID" sz="1600" dirty="0" err="1"/>
              <a:t>Januari</a:t>
            </a:r>
            <a:r>
              <a:rPr lang="en-ID" sz="1600" dirty="0"/>
              <a:t> 2021. </a:t>
            </a:r>
            <a:r>
              <a:rPr lang="en-ID" sz="1600" dirty="0" err="1"/>
              <a:t>Pengiriman</a:t>
            </a:r>
            <a:r>
              <a:rPr lang="en-ID" sz="1600" dirty="0"/>
              <a:t> </a:t>
            </a:r>
            <a:r>
              <a:rPr lang="en-ID" sz="1600" dirty="0" err="1"/>
              <a:t>dilakukan</a:t>
            </a:r>
            <a:r>
              <a:rPr lang="en-ID" sz="1600" dirty="0"/>
              <a:t> </a:t>
            </a:r>
            <a:r>
              <a:rPr lang="en-ID" sz="1600" dirty="0" err="1"/>
              <a:t>dengan</a:t>
            </a:r>
            <a:r>
              <a:rPr lang="en-ID" sz="1600" dirty="0"/>
              <a:t> </a:t>
            </a:r>
            <a:r>
              <a:rPr lang="en-ID" sz="1600" dirty="0" err="1"/>
              <a:t>menggunakan</a:t>
            </a:r>
            <a:r>
              <a:rPr lang="en-ID" sz="1600" dirty="0"/>
              <a:t> </a:t>
            </a:r>
            <a:r>
              <a:rPr lang="en-ID" sz="1600" b="1" dirty="0">
                <a:solidFill>
                  <a:srgbClr val="FFFF00"/>
                </a:solidFill>
              </a:rPr>
              <a:t>Mobil Box</a:t>
            </a:r>
            <a:r>
              <a:rPr lang="en-ID" sz="1600" dirty="0"/>
              <a:t>. Dan </a:t>
            </a:r>
            <a:r>
              <a:rPr lang="en-ID" sz="1600" dirty="0" err="1"/>
              <a:t>barang</a:t>
            </a:r>
            <a:r>
              <a:rPr lang="en-ID" sz="1600" dirty="0"/>
              <a:t> </a:t>
            </a:r>
            <a:r>
              <a:rPr lang="en-ID" sz="1600" dirty="0" err="1"/>
              <a:t>dikeluarkan</a:t>
            </a:r>
            <a:r>
              <a:rPr lang="en-ID" sz="1600" dirty="0"/>
              <a:t> </a:t>
            </a:r>
            <a:r>
              <a:rPr lang="en-ID" sz="1600" dirty="0" err="1"/>
              <a:t>dari</a:t>
            </a:r>
            <a:r>
              <a:rPr lang="en-ID" sz="1600" dirty="0"/>
              <a:t> </a:t>
            </a:r>
            <a:r>
              <a:rPr lang="en-ID" sz="1600" b="1" dirty="0" err="1">
                <a:solidFill>
                  <a:srgbClr val="FFFF00"/>
                </a:solidFill>
              </a:rPr>
              <a:t>gudang</a:t>
            </a:r>
            <a:r>
              <a:rPr lang="en-ID" sz="1600" b="1" dirty="0">
                <a:solidFill>
                  <a:srgbClr val="FFFF00"/>
                </a:solidFill>
              </a:rPr>
              <a:t> </a:t>
            </a:r>
            <a:r>
              <a:rPr lang="id-ID" sz="1600" b="1" dirty="0">
                <a:solidFill>
                  <a:srgbClr val="FFFF00"/>
                </a:solidFill>
              </a:rPr>
              <a:t>Belakang</a:t>
            </a:r>
            <a:r>
              <a:rPr lang="id-ID" sz="1600" dirty="0" smtClean="0"/>
              <a:t>.</a:t>
            </a:r>
            <a:endParaRPr lang="id-ID" sz="1600" dirty="0"/>
          </a:p>
        </p:txBody>
      </p:sp>
      <p:sp>
        <p:nvSpPr>
          <p:cNvPr id="9" name="Rectangle 8"/>
          <p:cNvSpPr/>
          <p:nvPr/>
        </p:nvSpPr>
        <p:spPr>
          <a:xfrm>
            <a:off x="8604448" y="267494"/>
            <a:ext cx="362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 smtClean="0">
                <a:solidFill>
                  <a:srgbClr val="FFFF00"/>
                </a:solidFill>
              </a:rPr>
              <a:t>8</a:t>
            </a:r>
            <a:endParaRPr lang="id-ID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81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1520" y="195486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rgbClr val="FFC000"/>
                </a:solidFill>
              </a:rPr>
              <a:t>Retur Penjualan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1520" y="699542"/>
            <a:ext cx="7560840" cy="1944216"/>
          </a:xfrm>
        </p:spPr>
        <p:txBody>
          <a:bodyPr/>
          <a:lstStyle/>
          <a:p>
            <a:pPr lvl="0"/>
            <a:endParaRPr lang="id-ID" sz="1600" b="1" dirty="0" smtClean="0"/>
          </a:p>
          <a:p>
            <a:pPr lvl="0"/>
            <a:r>
              <a:rPr lang="id-ID" sz="1600" b="1" dirty="0" smtClean="0"/>
              <a:t>T</a:t>
            </a:r>
            <a:r>
              <a:rPr lang="en-ID" sz="1600" b="1" dirty="0" err="1" smtClean="0"/>
              <a:t>anggal</a:t>
            </a:r>
            <a:r>
              <a:rPr lang="en-ID" sz="1600" b="1" dirty="0" smtClean="0"/>
              <a:t> </a:t>
            </a:r>
            <a:r>
              <a:rPr lang="id-ID" sz="1600" b="1" dirty="0" smtClean="0"/>
              <a:t>15</a:t>
            </a:r>
            <a:r>
              <a:rPr lang="en-ID" sz="1600" b="1" dirty="0" smtClean="0"/>
              <a:t> </a:t>
            </a:r>
            <a:r>
              <a:rPr lang="en-ID" sz="1600" b="1" dirty="0" err="1"/>
              <a:t>Januari</a:t>
            </a:r>
            <a:r>
              <a:rPr lang="en-ID" sz="1600" b="1" dirty="0"/>
              <a:t> </a:t>
            </a:r>
            <a:r>
              <a:rPr lang="en-ID" sz="1600" b="1" dirty="0" smtClean="0"/>
              <a:t>2021</a:t>
            </a:r>
          </a:p>
          <a:p>
            <a:endParaRPr lang="id-ID" sz="1600" dirty="0" smtClean="0"/>
          </a:p>
          <a:p>
            <a:r>
              <a:rPr lang="en-ID" sz="1600" dirty="0" smtClean="0"/>
              <a:t>Perusahaan </a:t>
            </a:r>
            <a:r>
              <a:rPr lang="en-ID" sz="1600" dirty="0" err="1"/>
              <a:t>menerima</a:t>
            </a:r>
            <a:r>
              <a:rPr lang="en-ID" sz="1600" dirty="0"/>
              <a:t> </a:t>
            </a:r>
            <a:r>
              <a:rPr lang="en-ID" sz="1600" dirty="0" err="1"/>
              <a:t>retur</a:t>
            </a:r>
            <a:r>
              <a:rPr lang="en-ID" sz="1600" dirty="0"/>
              <a:t> </a:t>
            </a:r>
            <a:r>
              <a:rPr lang="en-ID" sz="1600" dirty="0" err="1"/>
              <a:t>dari</a:t>
            </a:r>
            <a:r>
              <a:rPr lang="en-ID" sz="1600" dirty="0"/>
              <a:t> PT </a:t>
            </a:r>
            <a:r>
              <a:rPr lang="en-ID" sz="1600" dirty="0" err="1"/>
              <a:t>Ordua</a:t>
            </a:r>
            <a:r>
              <a:rPr lang="en-ID" sz="1600" dirty="0"/>
              <a:t> </a:t>
            </a:r>
            <a:r>
              <a:rPr lang="en-ID" sz="1600" dirty="0" err="1"/>
              <a:t>atas</a:t>
            </a:r>
            <a:r>
              <a:rPr lang="en-ID" sz="1600" dirty="0"/>
              <a:t> </a:t>
            </a:r>
            <a:r>
              <a:rPr lang="en-ID" sz="1600" dirty="0" err="1"/>
              <a:t>faktur</a:t>
            </a:r>
            <a:r>
              <a:rPr lang="en-ID" sz="1600" dirty="0"/>
              <a:t> </a:t>
            </a:r>
            <a:r>
              <a:rPr lang="en-ID" sz="1600" dirty="0" err="1"/>
              <a:t>tanggal</a:t>
            </a:r>
            <a:r>
              <a:rPr lang="en-ID" sz="1600" dirty="0"/>
              <a:t> 12 </a:t>
            </a:r>
            <a:r>
              <a:rPr lang="en-ID" sz="1600" dirty="0" err="1"/>
              <a:t>Januari</a:t>
            </a:r>
            <a:r>
              <a:rPr lang="en-ID" sz="1600" dirty="0"/>
              <a:t> 2021. </a:t>
            </a:r>
            <a:r>
              <a:rPr lang="en-ID" sz="1600" dirty="0" err="1"/>
              <a:t>Barang</a:t>
            </a:r>
            <a:r>
              <a:rPr lang="en-ID" sz="1600" dirty="0"/>
              <a:t> yang </a:t>
            </a:r>
            <a:r>
              <a:rPr lang="en-ID" sz="1600" dirty="0" err="1"/>
              <a:t>diretur</a:t>
            </a:r>
            <a:r>
              <a:rPr lang="en-ID" sz="1600" dirty="0"/>
              <a:t> </a:t>
            </a:r>
            <a:r>
              <a:rPr lang="en-ID" sz="1600" dirty="0" err="1"/>
              <a:t>adalah</a:t>
            </a:r>
            <a:r>
              <a:rPr lang="en-ID" sz="1600" dirty="0"/>
              <a:t> 1 unit </a:t>
            </a:r>
            <a:r>
              <a:rPr lang="en-ID" sz="1600" dirty="0" err="1"/>
              <a:t>Alexandre</a:t>
            </a:r>
            <a:r>
              <a:rPr lang="en-ID" sz="1600" dirty="0"/>
              <a:t> Christie AC 9100 </a:t>
            </a:r>
            <a:r>
              <a:rPr lang="en-ID" sz="1600" dirty="0" err="1"/>
              <a:t>karena</a:t>
            </a:r>
            <a:r>
              <a:rPr lang="en-ID" sz="1600" dirty="0"/>
              <a:t> </a:t>
            </a:r>
            <a:r>
              <a:rPr lang="en-ID" sz="1600" dirty="0" err="1"/>
              <a:t>barang</a:t>
            </a:r>
            <a:r>
              <a:rPr lang="en-ID" sz="1600" dirty="0"/>
              <a:t> </a:t>
            </a:r>
            <a:r>
              <a:rPr lang="en-ID" sz="1600" dirty="0" err="1"/>
              <a:t>cacat</a:t>
            </a:r>
            <a:r>
              <a:rPr lang="en-ID" sz="1600" dirty="0"/>
              <a:t>. </a:t>
            </a:r>
            <a:r>
              <a:rPr lang="en-ID" sz="1600" dirty="0" err="1"/>
              <a:t>Untuk</a:t>
            </a:r>
            <a:r>
              <a:rPr lang="en-ID" sz="1600" dirty="0"/>
              <a:t> </a:t>
            </a:r>
            <a:r>
              <a:rPr lang="en-ID" sz="1600" dirty="0" err="1"/>
              <a:t>barang</a:t>
            </a:r>
            <a:r>
              <a:rPr lang="en-ID" sz="1600" dirty="0"/>
              <a:t> </a:t>
            </a:r>
            <a:r>
              <a:rPr lang="en-ID" sz="1600" dirty="0" err="1"/>
              <a:t>retur</a:t>
            </a:r>
            <a:r>
              <a:rPr lang="en-ID" sz="1600" dirty="0"/>
              <a:t> </a:t>
            </a:r>
            <a:r>
              <a:rPr lang="en-ID" sz="1600" dirty="0" err="1"/>
              <a:t>dimasukkan</a:t>
            </a:r>
            <a:r>
              <a:rPr lang="en-ID" sz="1600" dirty="0"/>
              <a:t> </a:t>
            </a:r>
            <a:r>
              <a:rPr lang="en-ID" sz="1600" b="1" dirty="0" err="1">
                <a:solidFill>
                  <a:srgbClr val="FFFF00"/>
                </a:solidFill>
              </a:rPr>
              <a:t>ke</a:t>
            </a:r>
            <a:r>
              <a:rPr lang="en-ID" sz="1600" b="1" dirty="0">
                <a:solidFill>
                  <a:srgbClr val="FFFF00"/>
                </a:solidFill>
              </a:rPr>
              <a:t> </a:t>
            </a:r>
            <a:r>
              <a:rPr lang="en-ID" sz="1600" b="1" dirty="0" err="1">
                <a:solidFill>
                  <a:srgbClr val="FFFF00"/>
                </a:solidFill>
              </a:rPr>
              <a:t>Gudang</a:t>
            </a:r>
            <a:r>
              <a:rPr lang="en-ID" sz="1600" b="1" dirty="0">
                <a:solidFill>
                  <a:srgbClr val="FFFF00"/>
                </a:solidFill>
              </a:rPr>
              <a:t> </a:t>
            </a:r>
            <a:r>
              <a:rPr lang="en-ID" sz="1600" b="1" dirty="0" err="1">
                <a:solidFill>
                  <a:srgbClr val="FFFF00"/>
                </a:solidFill>
              </a:rPr>
              <a:t>Depan</a:t>
            </a:r>
            <a:r>
              <a:rPr lang="en-ID" sz="1600" dirty="0" smtClean="0"/>
              <a:t>.</a:t>
            </a:r>
            <a:endParaRPr lang="id-ID" sz="1600" dirty="0"/>
          </a:p>
        </p:txBody>
      </p:sp>
      <p:sp>
        <p:nvSpPr>
          <p:cNvPr id="9" name="Rectangle 8"/>
          <p:cNvSpPr/>
          <p:nvPr/>
        </p:nvSpPr>
        <p:spPr>
          <a:xfrm>
            <a:off x="8604448" y="267494"/>
            <a:ext cx="362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>
                <a:solidFill>
                  <a:srgbClr val="FFFF00"/>
                </a:solidFill>
              </a:rPr>
              <a:t>9</a:t>
            </a:r>
            <a:endParaRPr lang="id-ID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40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1520" y="195486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rgbClr val="FFC000"/>
                </a:solidFill>
              </a:rPr>
              <a:t>Penerimaan Pembayaran Melalui CG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1520" y="771550"/>
            <a:ext cx="7560840" cy="1944216"/>
          </a:xfrm>
        </p:spPr>
        <p:txBody>
          <a:bodyPr/>
          <a:lstStyle/>
          <a:p>
            <a:pPr lvl="0"/>
            <a:endParaRPr lang="id-ID" sz="1600" b="1" dirty="0" smtClean="0"/>
          </a:p>
          <a:p>
            <a:pPr lvl="0"/>
            <a:r>
              <a:rPr lang="id-ID" sz="1600" b="1" dirty="0" smtClean="0"/>
              <a:t>T</a:t>
            </a:r>
            <a:r>
              <a:rPr lang="en-ID" sz="1600" b="1" dirty="0" err="1" smtClean="0"/>
              <a:t>anggal</a:t>
            </a:r>
            <a:r>
              <a:rPr lang="en-ID" sz="1600" b="1" dirty="0" smtClean="0"/>
              <a:t> </a:t>
            </a:r>
            <a:r>
              <a:rPr lang="id-ID" sz="1600" b="1" dirty="0" smtClean="0"/>
              <a:t>16</a:t>
            </a:r>
            <a:r>
              <a:rPr lang="en-ID" sz="1600" b="1" dirty="0" smtClean="0"/>
              <a:t> </a:t>
            </a:r>
            <a:r>
              <a:rPr lang="en-ID" sz="1600" b="1" dirty="0" err="1"/>
              <a:t>Januari</a:t>
            </a:r>
            <a:r>
              <a:rPr lang="en-ID" sz="1600" b="1" dirty="0"/>
              <a:t> </a:t>
            </a:r>
            <a:r>
              <a:rPr lang="en-ID" sz="1600" b="1" dirty="0" smtClean="0"/>
              <a:t>2021</a:t>
            </a:r>
            <a:endParaRPr lang="id-ID" sz="1600" b="1" dirty="0" smtClean="0"/>
          </a:p>
          <a:p>
            <a:pPr lvl="0"/>
            <a:endParaRPr lang="id-ID" sz="1600" dirty="0"/>
          </a:p>
          <a:p>
            <a:r>
              <a:rPr lang="en-ID" sz="1600" dirty="0"/>
              <a:t>Perusahaan </a:t>
            </a:r>
            <a:r>
              <a:rPr lang="en-ID" sz="1600" dirty="0" err="1"/>
              <a:t>menerima</a:t>
            </a:r>
            <a:r>
              <a:rPr lang="en-ID" sz="1600" dirty="0"/>
              <a:t> </a:t>
            </a:r>
            <a:r>
              <a:rPr lang="en-ID" sz="1600" dirty="0" err="1"/>
              <a:t>pelunasan</a:t>
            </a:r>
            <a:r>
              <a:rPr lang="en-ID" sz="1600" dirty="0"/>
              <a:t> </a:t>
            </a:r>
            <a:r>
              <a:rPr lang="en-ID" sz="1600" dirty="0" err="1"/>
              <a:t>dari</a:t>
            </a:r>
            <a:r>
              <a:rPr lang="en-ID" sz="1600" dirty="0"/>
              <a:t> PT </a:t>
            </a:r>
            <a:r>
              <a:rPr lang="en-ID" sz="1600" dirty="0" err="1"/>
              <a:t>Hora</a:t>
            </a:r>
            <a:r>
              <a:rPr lang="en-ID" sz="1600" dirty="0"/>
              <a:t> </a:t>
            </a:r>
            <a:r>
              <a:rPr lang="en-ID" sz="1600" dirty="0" err="1"/>
              <a:t>atas</a:t>
            </a:r>
            <a:r>
              <a:rPr lang="en-ID" sz="1600" dirty="0"/>
              <a:t> invoice </a:t>
            </a:r>
            <a:r>
              <a:rPr lang="en-ID" sz="1600" dirty="0" err="1"/>
              <a:t>nomor</a:t>
            </a:r>
            <a:r>
              <a:rPr lang="en-ID" sz="1600" dirty="0"/>
              <a:t> </a:t>
            </a:r>
            <a:r>
              <a:rPr lang="en-ID" sz="1600" b="1" dirty="0">
                <a:solidFill>
                  <a:srgbClr val="FFFF00"/>
                </a:solidFill>
              </a:rPr>
              <a:t>6897</a:t>
            </a:r>
            <a:r>
              <a:rPr lang="en-ID" sz="1600" dirty="0"/>
              <a:t>. </a:t>
            </a:r>
            <a:r>
              <a:rPr lang="en-ID" sz="1600" dirty="0" err="1"/>
              <a:t>Pelunasan</a:t>
            </a:r>
            <a:r>
              <a:rPr lang="en-ID" sz="1600" dirty="0"/>
              <a:t> </a:t>
            </a:r>
            <a:r>
              <a:rPr lang="en-ID" sz="1600" dirty="0" err="1"/>
              <a:t>dilakukan</a:t>
            </a:r>
            <a:r>
              <a:rPr lang="en-ID" sz="1600" dirty="0"/>
              <a:t> </a:t>
            </a:r>
            <a:r>
              <a:rPr lang="en-ID" sz="1600" dirty="0" err="1"/>
              <a:t>dengan</a:t>
            </a:r>
            <a:r>
              <a:rPr lang="en-ID" sz="1600" dirty="0"/>
              <a:t> giro </a:t>
            </a:r>
            <a:r>
              <a:rPr lang="en-ID" sz="1600" b="1" dirty="0">
                <a:solidFill>
                  <a:srgbClr val="FFFF00"/>
                </a:solidFill>
              </a:rPr>
              <a:t>Bank </a:t>
            </a:r>
            <a:r>
              <a:rPr lang="en-ID" sz="1600" b="1" dirty="0" err="1">
                <a:solidFill>
                  <a:srgbClr val="FFFF00"/>
                </a:solidFill>
              </a:rPr>
              <a:t>Mandiri</a:t>
            </a:r>
            <a:r>
              <a:rPr lang="en-ID" sz="1600" b="1" dirty="0">
                <a:solidFill>
                  <a:srgbClr val="FFFF00"/>
                </a:solidFill>
              </a:rPr>
              <a:t> IDR</a:t>
            </a:r>
            <a:r>
              <a:rPr lang="en-ID" sz="1600" dirty="0">
                <a:solidFill>
                  <a:srgbClr val="FFFF00"/>
                </a:solidFill>
              </a:rPr>
              <a:t> </a:t>
            </a:r>
            <a:r>
              <a:rPr lang="en-ID" sz="1600" dirty="0" err="1"/>
              <a:t>nomor</a:t>
            </a:r>
            <a:r>
              <a:rPr lang="en-ID" sz="1600" dirty="0"/>
              <a:t> </a:t>
            </a:r>
            <a:r>
              <a:rPr lang="en-ID" sz="1600" b="1" dirty="0">
                <a:solidFill>
                  <a:srgbClr val="FFFF00"/>
                </a:solidFill>
              </a:rPr>
              <a:t>CG 099023</a:t>
            </a:r>
            <a:r>
              <a:rPr lang="en-ID" sz="1600" dirty="0">
                <a:solidFill>
                  <a:srgbClr val="FFFF00"/>
                </a:solidFill>
              </a:rPr>
              <a:t> </a:t>
            </a:r>
            <a:r>
              <a:rPr lang="en-ID" sz="1600" dirty="0" err="1"/>
              <a:t>dan</a:t>
            </a:r>
            <a:r>
              <a:rPr lang="en-ID" sz="1600" dirty="0"/>
              <a:t> </a:t>
            </a:r>
            <a:r>
              <a:rPr lang="en-ID" sz="1600" dirty="0" err="1"/>
              <a:t>tanggal</a:t>
            </a:r>
            <a:r>
              <a:rPr lang="en-ID" sz="1600" dirty="0"/>
              <a:t> </a:t>
            </a:r>
            <a:r>
              <a:rPr lang="en-ID" sz="1600" dirty="0" err="1"/>
              <a:t>cairnya</a:t>
            </a:r>
            <a:r>
              <a:rPr lang="en-ID" sz="1600" dirty="0"/>
              <a:t> </a:t>
            </a:r>
            <a:r>
              <a:rPr lang="en-ID" sz="1600" b="1" dirty="0">
                <a:solidFill>
                  <a:srgbClr val="FFFF00"/>
                </a:solidFill>
              </a:rPr>
              <a:t>23 </a:t>
            </a:r>
            <a:r>
              <a:rPr lang="en-ID" sz="1600" b="1" dirty="0" err="1">
                <a:solidFill>
                  <a:srgbClr val="FFFF00"/>
                </a:solidFill>
              </a:rPr>
              <a:t>Januari</a:t>
            </a:r>
            <a:r>
              <a:rPr lang="en-ID" sz="1600" b="1" dirty="0">
                <a:solidFill>
                  <a:srgbClr val="FFFF00"/>
                </a:solidFill>
              </a:rPr>
              <a:t> 2021</a:t>
            </a:r>
            <a:r>
              <a:rPr lang="id-ID" sz="1600" b="1" dirty="0" smtClean="0"/>
              <a:t>.</a:t>
            </a:r>
            <a:endParaRPr lang="id-ID" sz="1600" dirty="0"/>
          </a:p>
        </p:txBody>
      </p:sp>
      <p:sp>
        <p:nvSpPr>
          <p:cNvPr id="9" name="Rectangle 8"/>
          <p:cNvSpPr/>
          <p:nvPr/>
        </p:nvSpPr>
        <p:spPr>
          <a:xfrm>
            <a:off x="8604448" y="267494"/>
            <a:ext cx="5405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 smtClean="0">
                <a:solidFill>
                  <a:srgbClr val="FFFF00"/>
                </a:solidFill>
              </a:rPr>
              <a:t>10</a:t>
            </a:r>
            <a:endParaRPr lang="id-ID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70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1520" y="195486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rgbClr val="FFC000"/>
                </a:solidFill>
              </a:rPr>
              <a:t>Input Salesman dan Pengaturan Komisi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1520" y="1203598"/>
            <a:ext cx="7560840" cy="1368152"/>
          </a:xfrm>
        </p:spPr>
        <p:txBody>
          <a:bodyPr/>
          <a:lstStyle/>
          <a:p>
            <a:pPr lvl="0"/>
            <a:r>
              <a:rPr lang="id-ID" sz="1600" b="1" dirty="0" smtClean="0"/>
              <a:t>T</a:t>
            </a:r>
            <a:r>
              <a:rPr lang="en-ID" sz="1600" b="1" dirty="0" err="1" smtClean="0"/>
              <a:t>anggal</a:t>
            </a:r>
            <a:r>
              <a:rPr lang="en-ID" sz="1600" b="1" dirty="0" smtClean="0"/>
              <a:t> </a:t>
            </a:r>
            <a:r>
              <a:rPr lang="id-ID" sz="1600" b="1" dirty="0" smtClean="0"/>
              <a:t>16</a:t>
            </a:r>
            <a:r>
              <a:rPr lang="en-ID" sz="1600" b="1" dirty="0" smtClean="0"/>
              <a:t> </a:t>
            </a:r>
            <a:r>
              <a:rPr lang="en-ID" sz="1600" b="1" dirty="0" err="1"/>
              <a:t>Januari</a:t>
            </a:r>
            <a:r>
              <a:rPr lang="en-ID" sz="1600" b="1" dirty="0"/>
              <a:t> </a:t>
            </a:r>
            <a:r>
              <a:rPr lang="en-ID" sz="1600" b="1" dirty="0" smtClean="0"/>
              <a:t>2021</a:t>
            </a:r>
            <a:endParaRPr lang="id-ID" sz="1600" b="1" dirty="0" smtClean="0"/>
          </a:p>
          <a:p>
            <a:pPr lvl="0"/>
            <a:endParaRPr lang="id-ID" sz="1600" dirty="0"/>
          </a:p>
          <a:p>
            <a:r>
              <a:rPr lang="en-ID" sz="1600" dirty="0" err="1"/>
              <a:t>Untuk</a:t>
            </a:r>
            <a:r>
              <a:rPr lang="en-ID" sz="1600" dirty="0"/>
              <a:t> </a:t>
            </a:r>
            <a:r>
              <a:rPr lang="en-ID" sz="1600" dirty="0" err="1"/>
              <a:t>meningkatkan</a:t>
            </a:r>
            <a:r>
              <a:rPr lang="en-ID" sz="1600" dirty="0"/>
              <a:t> </a:t>
            </a:r>
            <a:r>
              <a:rPr lang="en-ID" sz="1600" dirty="0" err="1"/>
              <a:t>penjualan</a:t>
            </a:r>
            <a:r>
              <a:rPr lang="en-ID" sz="1600" dirty="0"/>
              <a:t>, </a:t>
            </a:r>
            <a:r>
              <a:rPr lang="en-ID" sz="1600" dirty="0" err="1"/>
              <a:t>perusahaan</a:t>
            </a:r>
            <a:r>
              <a:rPr lang="en-ID" sz="1600" dirty="0"/>
              <a:t> </a:t>
            </a:r>
            <a:r>
              <a:rPr lang="en-ID" sz="1600" dirty="0" err="1"/>
              <a:t>mempekerjakan</a:t>
            </a:r>
            <a:r>
              <a:rPr lang="en-ID" sz="1600" dirty="0"/>
              <a:t> salesman </a:t>
            </a:r>
            <a:r>
              <a:rPr lang="en-ID" sz="1600" dirty="0" err="1"/>
              <a:t>yaitu</a:t>
            </a:r>
            <a:r>
              <a:rPr lang="en-ID" sz="1600" dirty="0"/>
              <a:t> </a:t>
            </a:r>
            <a:endParaRPr lang="id-ID" sz="1600" dirty="0" smtClean="0"/>
          </a:p>
          <a:p>
            <a:r>
              <a:rPr lang="id-ID" sz="1600" b="1" dirty="0" smtClean="0">
                <a:solidFill>
                  <a:srgbClr val="FFFF00"/>
                </a:solidFill>
              </a:rPr>
              <a:t>Robert</a:t>
            </a:r>
            <a:r>
              <a:rPr lang="en-ID" sz="1600" dirty="0" smtClean="0">
                <a:solidFill>
                  <a:srgbClr val="FFFF00"/>
                </a:solidFill>
              </a:rPr>
              <a:t> </a:t>
            </a:r>
            <a:r>
              <a:rPr lang="en-ID" sz="1600" dirty="0" err="1"/>
              <a:t>dengan</a:t>
            </a:r>
            <a:r>
              <a:rPr lang="en-ID" sz="1600" dirty="0"/>
              <a:t> </a:t>
            </a:r>
            <a:r>
              <a:rPr lang="en-ID" sz="1600" b="1" dirty="0" err="1"/>
              <a:t>komisi</a:t>
            </a:r>
            <a:r>
              <a:rPr lang="en-ID" sz="1600" dirty="0"/>
              <a:t> </a:t>
            </a:r>
            <a:r>
              <a:rPr lang="en-ID" sz="1600" dirty="0" err="1"/>
              <a:t>penjualan</a:t>
            </a:r>
            <a:r>
              <a:rPr lang="en-ID" sz="1600" dirty="0"/>
              <a:t> </a:t>
            </a:r>
            <a:r>
              <a:rPr lang="en-ID" sz="1600" dirty="0" err="1"/>
              <a:t>sebesar</a:t>
            </a:r>
            <a:r>
              <a:rPr lang="en-ID" sz="1600" dirty="0"/>
              <a:t> </a:t>
            </a:r>
            <a:r>
              <a:rPr lang="id-ID" sz="1600" b="1" dirty="0">
                <a:solidFill>
                  <a:srgbClr val="FFFF00"/>
                </a:solidFill>
              </a:rPr>
              <a:t>4</a:t>
            </a:r>
            <a:r>
              <a:rPr lang="en-ID" sz="1600" b="1" dirty="0">
                <a:solidFill>
                  <a:srgbClr val="FFFF00"/>
                </a:solidFill>
              </a:rPr>
              <a:t>%</a:t>
            </a:r>
            <a:r>
              <a:rPr lang="en-ID" sz="1600" dirty="0">
                <a:solidFill>
                  <a:srgbClr val="FFFF00"/>
                </a:solidFill>
              </a:rPr>
              <a:t> </a:t>
            </a:r>
            <a:r>
              <a:rPr lang="en-ID" sz="1600" dirty="0" err="1"/>
              <a:t>untuk</a:t>
            </a:r>
            <a:r>
              <a:rPr lang="en-ID" sz="1600" dirty="0"/>
              <a:t> </a:t>
            </a:r>
            <a:r>
              <a:rPr lang="en-ID" sz="1600" b="1" dirty="0" err="1"/>
              <a:t>nilai</a:t>
            </a:r>
            <a:r>
              <a:rPr lang="en-ID" sz="1600" b="1" dirty="0"/>
              <a:t> </a:t>
            </a:r>
            <a:r>
              <a:rPr lang="en-ID" sz="1600" b="1" dirty="0" err="1"/>
              <a:t>penjualan</a:t>
            </a:r>
            <a:r>
              <a:rPr lang="en-ID" sz="1600" dirty="0"/>
              <a:t> </a:t>
            </a:r>
            <a:r>
              <a:rPr lang="en-ID" sz="1600" dirty="0" err="1"/>
              <a:t>antara</a:t>
            </a:r>
            <a:r>
              <a:rPr lang="en-ID" sz="1600" dirty="0"/>
              <a:t> </a:t>
            </a:r>
            <a:endParaRPr lang="id-ID" sz="1600" dirty="0" smtClean="0"/>
          </a:p>
          <a:p>
            <a:r>
              <a:rPr lang="en-ID" sz="1600" b="1" dirty="0" err="1" smtClean="0">
                <a:solidFill>
                  <a:srgbClr val="FFFF00"/>
                </a:solidFill>
              </a:rPr>
              <a:t>Rp</a:t>
            </a:r>
            <a:r>
              <a:rPr lang="en-ID" sz="1600" b="1" dirty="0" smtClean="0">
                <a:solidFill>
                  <a:srgbClr val="FFFF00"/>
                </a:solidFill>
              </a:rPr>
              <a:t> </a:t>
            </a:r>
            <a:r>
              <a:rPr lang="en-ID" sz="1600" b="1" dirty="0">
                <a:solidFill>
                  <a:srgbClr val="FFFF00"/>
                </a:solidFill>
              </a:rPr>
              <a:t>300.000</a:t>
            </a:r>
            <a:r>
              <a:rPr lang="en-ID" sz="1600" dirty="0"/>
              <a:t>,- </a:t>
            </a:r>
            <a:r>
              <a:rPr lang="en-ID" sz="1600" dirty="0" err="1"/>
              <a:t>sampai</a:t>
            </a:r>
            <a:r>
              <a:rPr lang="en-ID" sz="1600" dirty="0"/>
              <a:t> </a:t>
            </a:r>
            <a:r>
              <a:rPr lang="en-ID" sz="1600" dirty="0" err="1"/>
              <a:t>dengan</a:t>
            </a:r>
            <a:r>
              <a:rPr lang="en-ID" sz="1600" dirty="0"/>
              <a:t> </a:t>
            </a:r>
            <a:r>
              <a:rPr lang="en-ID" sz="1600" b="1" dirty="0" err="1">
                <a:solidFill>
                  <a:srgbClr val="FFFF00"/>
                </a:solidFill>
              </a:rPr>
              <a:t>Rp</a:t>
            </a:r>
            <a:r>
              <a:rPr lang="en-ID" sz="1600" b="1" dirty="0">
                <a:solidFill>
                  <a:srgbClr val="FFFF00"/>
                </a:solidFill>
              </a:rPr>
              <a:t> </a:t>
            </a:r>
            <a:r>
              <a:rPr lang="id-ID" sz="1600" b="1" dirty="0">
                <a:solidFill>
                  <a:srgbClr val="FFFF00"/>
                </a:solidFill>
              </a:rPr>
              <a:t>5</a:t>
            </a:r>
            <a:r>
              <a:rPr lang="en-ID" sz="1600" b="1" dirty="0">
                <a:solidFill>
                  <a:srgbClr val="FFFF00"/>
                </a:solidFill>
              </a:rPr>
              <a:t>00.000.000</a:t>
            </a:r>
            <a:r>
              <a:rPr lang="en-ID" sz="1600" b="1" dirty="0" smtClean="0">
                <a:solidFill>
                  <a:srgbClr val="FFFF00"/>
                </a:solidFill>
              </a:rPr>
              <a:t>,-</a:t>
            </a:r>
            <a:endParaRPr lang="id-ID" sz="1600" b="1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60432" y="267494"/>
            <a:ext cx="5405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 smtClean="0">
                <a:solidFill>
                  <a:srgbClr val="FFFF00"/>
                </a:solidFill>
              </a:rPr>
              <a:t>11</a:t>
            </a:r>
            <a:endParaRPr lang="id-ID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24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1520" y="195486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rgbClr val="FFC000"/>
                </a:solidFill>
              </a:rPr>
              <a:t>Penjualan Tunai oleh Salesman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1520" y="915566"/>
            <a:ext cx="6480720" cy="4176464"/>
          </a:xfrm>
        </p:spPr>
        <p:txBody>
          <a:bodyPr/>
          <a:lstStyle/>
          <a:p>
            <a:pPr lvl="0"/>
            <a:r>
              <a:rPr lang="id-ID" sz="1600" b="1" dirty="0" smtClean="0"/>
              <a:t>T</a:t>
            </a:r>
            <a:r>
              <a:rPr lang="en-ID" sz="1600" b="1" dirty="0" err="1" smtClean="0"/>
              <a:t>anggal</a:t>
            </a:r>
            <a:r>
              <a:rPr lang="en-ID" sz="1600" b="1" dirty="0" smtClean="0"/>
              <a:t> </a:t>
            </a:r>
            <a:r>
              <a:rPr lang="id-ID" sz="1600" b="1" dirty="0" smtClean="0"/>
              <a:t>18</a:t>
            </a:r>
            <a:r>
              <a:rPr lang="en-ID" sz="1600" b="1" dirty="0" smtClean="0"/>
              <a:t> </a:t>
            </a:r>
            <a:r>
              <a:rPr lang="en-ID" sz="1600" b="1" dirty="0" err="1"/>
              <a:t>Januari</a:t>
            </a:r>
            <a:r>
              <a:rPr lang="en-ID" sz="1600" b="1" dirty="0"/>
              <a:t> </a:t>
            </a:r>
            <a:r>
              <a:rPr lang="en-ID" sz="1600" b="1" dirty="0" smtClean="0"/>
              <a:t>2021</a:t>
            </a:r>
            <a:endParaRPr lang="id-ID" sz="1600" b="1" dirty="0" smtClean="0"/>
          </a:p>
          <a:p>
            <a:pPr lvl="0"/>
            <a:endParaRPr lang="id-ID" sz="1600" dirty="0"/>
          </a:p>
          <a:p>
            <a:r>
              <a:rPr lang="en-ID" sz="1600" b="1" dirty="0" err="1"/>
              <a:t>Bapak</a:t>
            </a:r>
            <a:r>
              <a:rPr lang="en-ID" sz="1600" b="1" dirty="0"/>
              <a:t> </a:t>
            </a:r>
            <a:r>
              <a:rPr lang="id-ID" sz="1600" b="1" dirty="0"/>
              <a:t>Robert </a:t>
            </a:r>
            <a:r>
              <a:rPr lang="en-ID" sz="1600" dirty="0" err="1"/>
              <a:t>berhasil</a:t>
            </a:r>
            <a:r>
              <a:rPr lang="en-ID" sz="1600" dirty="0"/>
              <a:t> </a:t>
            </a:r>
            <a:r>
              <a:rPr lang="en-ID" sz="1600" dirty="0" err="1"/>
              <a:t>menjual</a:t>
            </a:r>
            <a:r>
              <a:rPr lang="en-ID" sz="1600" dirty="0"/>
              <a:t> </a:t>
            </a:r>
            <a:r>
              <a:rPr lang="en-ID" sz="1600" dirty="0" err="1"/>
              <a:t>secara</a:t>
            </a:r>
            <a:r>
              <a:rPr lang="en-ID" sz="1600" dirty="0"/>
              <a:t> </a:t>
            </a:r>
            <a:r>
              <a:rPr lang="en-ID" sz="1600" dirty="0" err="1"/>
              <a:t>tunai</a:t>
            </a:r>
            <a:r>
              <a:rPr lang="en-ID" sz="1600" dirty="0"/>
              <a:t> </a:t>
            </a:r>
            <a:r>
              <a:rPr lang="en-ID" sz="1600" dirty="0" err="1"/>
              <a:t>kepada</a:t>
            </a:r>
            <a:r>
              <a:rPr lang="en-ID" sz="1600" dirty="0"/>
              <a:t> </a:t>
            </a:r>
            <a:r>
              <a:rPr lang="en-ID" sz="1600" b="1" dirty="0"/>
              <a:t>PT </a:t>
            </a:r>
            <a:r>
              <a:rPr lang="en-ID" sz="1600" b="1" dirty="0" err="1"/>
              <a:t>Hora</a:t>
            </a:r>
            <a:r>
              <a:rPr lang="en-ID" sz="1600" b="1" dirty="0"/>
              <a:t> </a:t>
            </a:r>
            <a:r>
              <a:rPr lang="en-ID" sz="1600" dirty="0" err="1"/>
              <a:t>dengan</a:t>
            </a:r>
            <a:r>
              <a:rPr lang="en-ID" sz="1600" dirty="0"/>
              <a:t> detail </a:t>
            </a:r>
            <a:r>
              <a:rPr lang="en-ID" sz="1600" dirty="0" err="1"/>
              <a:t>sebagai</a:t>
            </a:r>
            <a:r>
              <a:rPr lang="en-ID" sz="1600" dirty="0"/>
              <a:t> </a:t>
            </a:r>
            <a:r>
              <a:rPr lang="en-ID" sz="1600" dirty="0" err="1"/>
              <a:t>berikut</a:t>
            </a:r>
            <a:r>
              <a:rPr lang="en-ID" sz="1600" dirty="0"/>
              <a:t> </a:t>
            </a:r>
            <a:r>
              <a:rPr lang="en-ID" sz="1600" dirty="0" smtClean="0"/>
              <a:t>:</a:t>
            </a:r>
            <a:endParaRPr lang="id-ID" sz="1600" dirty="0" smtClean="0"/>
          </a:p>
          <a:p>
            <a:endParaRPr lang="id-ID" sz="1600" dirty="0" smtClean="0"/>
          </a:p>
          <a:p>
            <a:endParaRPr lang="id-ID" sz="1600" dirty="0"/>
          </a:p>
          <a:p>
            <a:endParaRPr lang="id-ID" sz="1600" dirty="0" smtClean="0"/>
          </a:p>
          <a:p>
            <a:endParaRPr lang="id-ID" sz="1600" dirty="0"/>
          </a:p>
          <a:p>
            <a:endParaRPr lang="id-ID" sz="1600" dirty="0" smtClean="0"/>
          </a:p>
          <a:p>
            <a:endParaRPr lang="id-ID" sz="1600" dirty="0"/>
          </a:p>
          <a:p>
            <a:r>
              <a:rPr lang="en-ID" sz="1600" dirty="0" err="1" smtClean="0"/>
              <a:t>Barang</a:t>
            </a:r>
            <a:r>
              <a:rPr lang="en-ID" sz="1600" dirty="0" smtClean="0"/>
              <a:t> </a:t>
            </a:r>
            <a:r>
              <a:rPr lang="en-ID" sz="1600" dirty="0" err="1"/>
              <a:t>dikeluarkan</a:t>
            </a:r>
            <a:r>
              <a:rPr lang="en-ID" sz="1600" dirty="0"/>
              <a:t> </a:t>
            </a:r>
            <a:r>
              <a:rPr lang="en-ID" sz="1600" dirty="0" err="1"/>
              <a:t>dari</a:t>
            </a:r>
            <a:r>
              <a:rPr lang="en-ID" sz="1600" dirty="0"/>
              <a:t> </a:t>
            </a:r>
            <a:r>
              <a:rPr lang="en-ID" sz="1600" dirty="0" err="1">
                <a:solidFill>
                  <a:srgbClr val="FFFF00"/>
                </a:solidFill>
              </a:rPr>
              <a:t>gudang</a:t>
            </a:r>
            <a:r>
              <a:rPr lang="en-ID" sz="1600" dirty="0">
                <a:solidFill>
                  <a:srgbClr val="FFFF00"/>
                </a:solidFill>
              </a:rPr>
              <a:t> </a:t>
            </a:r>
            <a:r>
              <a:rPr lang="id-ID" sz="1600" b="1" dirty="0">
                <a:solidFill>
                  <a:srgbClr val="FFFF00"/>
                </a:solidFill>
              </a:rPr>
              <a:t>belakang</a:t>
            </a:r>
            <a:r>
              <a:rPr lang="en-ID" sz="1600" dirty="0"/>
              <a:t>. </a:t>
            </a:r>
            <a:r>
              <a:rPr lang="en-ID" sz="1600" dirty="0" err="1"/>
              <a:t>Kemudian</a:t>
            </a:r>
            <a:r>
              <a:rPr lang="en-ID" sz="1600" dirty="0"/>
              <a:t> </a:t>
            </a:r>
            <a:r>
              <a:rPr lang="en-ID" sz="1600" dirty="0" err="1"/>
              <a:t>atas</a:t>
            </a:r>
            <a:r>
              <a:rPr lang="en-ID" sz="1600" dirty="0"/>
              <a:t> </a:t>
            </a:r>
            <a:r>
              <a:rPr lang="en-ID" sz="1600" dirty="0" err="1"/>
              <a:t>penjualan</a:t>
            </a:r>
            <a:r>
              <a:rPr lang="en-ID" sz="1600" dirty="0"/>
              <a:t> </a:t>
            </a:r>
            <a:r>
              <a:rPr lang="en-ID" sz="1600" dirty="0" err="1"/>
              <a:t>ini</a:t>
            </a:r>
            <a:r>
              <a:rPr lang="en-ID" sz="1600" dirty="0"/>
              <a:t> CV </a:t>
            </a:r>
            <a:r>
              <a:rPr lang="en-ID" sz="1600" dirty="0" err="1"/>
              <a:t>Utama</a:t>
            </a:r>
            <a:r>
              <a:rPr lang="en-ID" sz="1600" dirty="0"/>
              <a:t> Jaya </a:t>
            </a:r>
            <a:r>
              <a:rPr lang="en-ID" sz="1600" dirty="0" err="1"/>
              <a:t>mendapatkan</a:t>
            </a:r>
            <a:r>
              <a:rPr lang="en-ID" sz="1600" dirty="0"/>
              <a:t> </a:t>
            </a:r>
            <a:r>
              <a:rPr lang="en-ID" sz="1600" b="1" dirty="0" err="1">
                <a:solidFill>
                  <a:srgbClr val="FFFF00"/>
                </a:solidFill>
              </a:rPr>
              <a:t>diskon</a:t>
            </a:r>
            <a:r>
              <a:rPr lang="en-ID" sz="1600" b="1" dirty="0">
                <a:solidFill>
                  <a:srgbClr val="FFFF00"/>
                </a:solidFill>
              </a:rPr>
              <a:t> </a:t>
            </a:r>
            <a:r>
              <a:rPr lang="en-ID" sz="1600" b="1" dirty="0" err="1">
                <a:solidFill>
                  <a:srgbClr val="FFFF00"/>
                </a:solidFill>
              </a:rPr>
              <a:t>faktur</a:t>
            </a:r>
            <a:r>
              <a:rPr lang="en-ID" sz="1600" b="1" dirty="0">
                <a:solidFill>
                  <a:srgbClr val="FFFF00"/>
                </a:solidFill>
              </a:rPr>
              <a:t> </a:t>
            </a:r>
            <a:r>
              <a:rPr lang="en-ID" sz="1600" dirty="0" err="1">
                <a:solidFill>
                  <a:srgbClr val="FFFF00"/>
                </a:solidFill>
              </a:rPr>
              <a:t>sebesar</a:t>
            </a:r>
            <a:r>
              <a:rPr lang="en-ID" sz="1600" dirty="0">
                <a:solidFill>
                  <a:srgbClr val="FFFF00"/>
                </a:solidFill>
              </a:rPr>
              <a:t> </a:t>
            </a:r>
            <a:r>
              <a:rPr lang="id-ID" sz="1600" b="1" dirty="0">
                <a:solidFill>
                  <a:srgbClr val="FFFF00"/>
                </a:solidFill>
              </a:rPr>
              <a:t>3</a:t>
            </a:r>
            <a:r>
              <a:rPr lang="en-ID" sz="1600" b="1" dirty="0">
                <a:solidFill>
                  <a:srgbClr val="FFFF00"/>
                </a:solidFill>
              </a:rPr>
              <a:t>%. </a:t>
            </a:r>
            <a:r>
              <a:rPr lang="en-ID" sz="1600" dirty="0" err="1"/>
              <a:t>Penerimaan</a:t>
            </a:r>
            <a:r>
              <a:rPr lang="en-ID" sz="1600" dirty="0"/>
              <a:t> </a:t>
            </a:r>
            <a:r>
              <a:rPr lang="en-ID" sz="1600" dirty="0" err="1"/>
              <a:t>penjualan</a:t>
            </a:r>
            <a:r>
              <a:rPr lang="en-ID" sz="1600" dirty="0"/>
              <a:t> </a:t>
            </a:r>
            <a:r>
              <a:rPr lang="en-ID" sz="1600" dirty="0" err="1"/>
              <a:t>diterima</a:t>
            </a:r>
            <a:r>
              <a:rPr lang="en-ID" sz="1600" dirty="0"/>
              <a:t> </a:t>
            </a:r>
            <a:r>
              <a:rPr lang="en-ID" sz="1600" dirty="0" err="1"/>
              <a:t>melalui</a:t>
            </a:r>
            <a:r>
              <a:rPr lang="en-ID" sz="1600" dirty="0"/>
              <a:t> </a:t>
            </a:r>
            <a:r>
              <a:rPr lang="en-ID" sz="1600" b="1" dirty="0">
                <a:solidFill>
                  <a:srgbClr val="FFFF00"/>
                </a:solidFill>
              </a:rPr>
              <a:t>transfer Bank </a:t>
            </a:r>
            <a:r>
              <a:rPr lang="en-ID" sz="1600" b="1" dirty="0" err="1">
                <a:solidFill>
                  <a:srgbClr val="FFFF00"/>
                </a:solidFill>
              </a:rPr>
              <a:t>Mandiri</a:t>
            </a:r>
            <a:r>
              <a:rPr lang="en-ID" sz="1600" b="1" dirty="0">
                <a:solidFill>
                  <a:srgbClr val="FFFF00"/>
                </a:solidFill>
              </a:rPr>
              <a:t> IDR</a:t>
            </a:r>
            <a:r>
              <a:rPr lang="en-ID" sz="1600" dirty="0"/>
              <a:t>.</a:t>
            </a:r>
            <a:endParaRPr lang="id-ID" sz="1600" dirty="0"/>
          </a:p>
          <a:p>
            <a:endParaRPr lang="id-ID" sz="1600" dirty="0" smtClean="0"/>
          </a:p>
          <a:p>
            <a:endParaRPr lang="id-ID" sz="1600" dirty="0"/>
          </a:p>
        </p:txBody>
      </p:sp>
      <p:sp>
        <p:nvSpPr>
          <p:cNvPr id="9" name="Rectangle 8"/>
          <p:cNvSpPr/>
          <p:nvPr/>
        </p:nvSpPr>
        <p:spPr>
          <a:xfrm>
            <a:off x="8460432" y="267494"/>
            <a:ext cx="5405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 smtClean="0">
                <a:solidFill>
                  <a:srgbClr val="FFFF00"/>
                </a:solidFill>
              </a:rPr>
              <a:t>12</a:t>
            </a:r>
            <a:endParaRPr lang="id-ID" sz="2400" dirty="0">
              <a:solidFill>
                <a:srgbClr val="FFFF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952081"/>
              </p:ext>
            </p:extLst>
          </p:nvPr>
        </p:nvGraphicFramePr>
        <p:xfrm>
          <a:off x="323528" y="2244462"/>
          <a:ext cx="4320480" cy="12192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{21E4AEA4-8DFA-4A89-87EB-49C32662AFE0}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 Nama</a:t>
                      </a:r>
                      <a:r>
                        <a:rPr lang="id-ID" sz="1600" spc="-5" dirty="0">
                          <a:effectLst/>
                        </a:rPr>
                        <a:t> </a:t>
                      </a:r>
                      <a:r>
                        <a:rPr lang="id-ID" sz="1600" dirty="0">
                          <a:effectLst/>
                        </a:rPr>
                        <a:t>Barang</a:t>
                      </a:r>
                      <a:endParaRPr lang="id-ID" sz="16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0" algn="just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Kts</a:t>
                      </a:r>
                      <a:endParaRPr lang="id-ID" sz="16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0" algn="just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Harga</a:t>
                      </a:r>
                      <a:endParaRPr lang="id-ID" sz="16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340" algn="just"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Rolex Skeleton</a:t>
                      </a:r>
                      <a:endParaRPr lang="id-ID" sz="16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0" algn="just"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10</a:t>
                      </a:r>
                      <a:endParaRPr lang="id-ID" sz="16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0" algn="just"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250.000</a:t>
                      </a:r>
                      <a:endParaRPr lang="id-ID" sz="16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340" algn="just"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Casio AE-1000</a:t>
                      </a:r>
                      <a:endParaRPr lang="id-ID" sz="16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0" algn="just"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10</a:t>
                      </a:r>
                      <a:endParaRPr lang="id-ID" sz="16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0" algn="just"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370.000</a:t>
                      </a:r>
                      <a:endParaRPr lang="id-ID" sz="16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340" algn="just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Digitec Toucscreen</a:t>
                      </a:r>
                      <a:endParaRPr lang="id-ID" sz="16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0" algn="just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10</a:t>
                      </a:r>
                      <a:endParaRPr lang="id-ID" sz="16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0" algn="just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220.000</a:t>
                      </a:r>
                      <a:endParaRPr lang="id-ID" sz="16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340" algn="just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id-ID" sz="16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0" algn="just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id-ID" sz="16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0" algn="just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id-ID" sz="16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643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9512" y="195486"/>
            <a:ext cx="84249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2400" b="1" dirty="0" smtClean="0">
                <a:solidFill>
                  <a:srgbClr val="FFC000"/>
                </a:solidFill>
              </a:rPr>
              <a:t>Umum</a:t>
            </a:r>
          </a:p>
          <a:p>
            <a:pPr>
              <a:lnSpc>
                <a:spcPct val="150000"/>
              </a:lnSpc>
            </a:pPr>
            <a:endParaRPr lang="id-ID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id-ID" dirty="0" smtClean="0">
                <a:solidFill>
                  <a:schemeClr val="bg1"/>
                </a:solidFill>
              </a:rPr>
              <a:t>Beberapa </a:t>
            </a:r>
            <a:r>
              <a:rPr lang="id-ID" dirty="0">
                <a:solidFill>
                  <a:schemeClr val="bg1"/>
                </a:solidFill>
              </a:rPr>
              <a:t>pelanggan dan pemasok masih menggunakan </a:t>
            </a:r>
            <a:r>
              <a:rPr lang="id-ID" dirty="0">
                <a:solidFill>
                  <a:srgbClr val="FFFF00"/>
                </a:solidFill>
              </a:rPr>
              <a:t>USD</a:t>
            </a:r>
            <a:r>
              <a:rPr lang="id-ID" dirty="0">
                <a:solidFill>
                  <a:schemeClr val="bg1"/>
                </a:solidFill>
              </a:rPr>
              <a:t> dalam bertransaksi dengan perusahaan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id-ID" dirty="0" smtClean="0">
                <a:solidFill>
                  <a:schemeClr val="bg1"/>
                </a:solidFill>
              </a:rPr>
              <a:t>Perusahaan </a:t>
            </a:r>
            <a:r>
              <a:rPr lang="id-ID" dirty="0">
                <a:solidFill>
                  <a:schemeClr val="bg1"/>
                </a:solidFill>
              </a:rPr>
              <a:t>adalah pengusaha Kena Pajak yang memungut dan membayar </a:t>
            </a:r>
            <a:r>
              <a:rPr lang="id-ID" dirty="0">
                <a:solidFill>
                  <a:srgbClr val="FFFF00"/>
                </a:solidFill>
              </a:rPr>
              <a:t>PPN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id-ID" dirty="0" smtClean="0">
                <a:solidFill>
                  <a:srgbClr val="FFFF00"/>
                </a:solidFill>
              </a:rPr>
              <a:t>Aset</a:t>
            </a:r>
            <a:r>
              <a:rPr lang="id-ID" dirty="0" smtClean="0">
                <a:solidFill>
                  <a:schemeClr val="bg1"/>
                </a:solidFill>
              </a:rPr>
              <a:t> </a:t>
            </a:r>
            <a:r>
              <a:rPr lang="id-ID" dirty="0">
                <a:solidFill>
                  <a:schemeClr val="bg1"/>
                </a:solidFill>
              </a:rPr>
              <a:t>perusahaan diakui </a:t>
            </a:r>
            <a:r>
              <a:rPr lang="id-ID" dirty="0" smtClean="0">
                <a:solidFill>
                  <a:schemeClr val="bg1"/>
                </a:solidFill>
              </a:rPr>
              <a:t>dalam </a:t>
            </a:r>
            <a:r>
              <a:rPr lang="id-ID" dirty="0">
                <a:solidFill>
                  <a:schemeClr val="bg1"/>
                </a:solidFill>
              </a:rPr>
              <a:t>pencatatan perusahaan</a:t>
            </a:r>
            <a:endParaRPr lang="id-ID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1520" y="195486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rgbClr val="FFC000"/>
                </a:solidFill>
              </a:rPr>
              <a:t>Penjualan Kredit oleh Salesman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1520" y="771550"/>
            <a:ext cx="6480720" cy="1584176"/>
          </a:xfrm>
        </p:spPr>
        <p:txBody>
          <a:bodyPr/>
          <a:lstStyle/>
          <a:p>
            <a:pPr lvl="0"/>
            <a:r>
              <a:rPr lang="id-ID" sz="1400" b="1" dirty="0" smtClean="0"/>
              <a:t>T</a:t>
            </a:r>
            <a:r>
              <a:rPr lang="en-ID" sz="1400" b="1" dirty="0" err="1" smtClean="0"/>
              <a:t>anggal</a:t>
            </a:r>
            <a:r>
              <a:rPr lang="en-ID" sz="1400" b="1" dirty="0" smtClean="0"/>
              <a:t> </a:t>
            </a:r>
            <a:r>
              <a:rPr lang="id-ID" sz="1400" b="1" dirty="0" smtClean="0"/>
              <a:t>18</a:t>
            </a:r>
            <a:r>
              <a:rPr lang="en-ID" sz="1400" b="1" dirty="0" smtClean="0"/>
              <a:t> </a:t>
            </a:r>
            <a:r>
              <a:rPr lang="en-ID" sz="1400" b="1" dirty="0" err="1"/>
              <a:t>Januari</a:t>
            </a:r>
            <a:r>
              <a:rPr lang="en-ID" sz="1400" b="1" dirty="0"/>
              <a:t> </a:t>
            </a:r>
            <a:r>
              <a:rPr lang="en-ID" sz="1400" b="1" dirty="0" smtClean="0"/>
              <a:t>2021</a:t>
            </a:r>
            <a:endParaRPr lang="id-ID" sz="1400" b="1" dirty="0" smtClean="0"/>
          </a:p>
          <a:p>
            <a:pPr lvl="0"/>
            <a:endParaRPr lang="id-ID" sz="1400" dirty="0"/>
          </a:p>
          <a:p>
            <a:r>
              <a:rPr lang="en-ID" sz="1600" b="1" dirty="0" err="1"/>
              <a:t>Bapak</a:t>
            </a:r>
            <a:r>
              <a:rPr lang="en-ID" sz="1600" b="1" dirty="0"/>
              <a:t> </a:t>
            </a:r>
            <a:r>
              <a:rPr lang="id-ID" sz="1600" b="1" dirty="0"/>
              <a:t>Robert </a:t>
            </a:r>
            <a:r>
              <a:rPr lang="en-ID" sz="1600" dirty="0" err="1"/>
              <a:t>berhasil</a:t>
            </a:r>
            <a:r>
              <a:rPr lang="en-ID" sz="1600" dirty="0"/>
              <a:t> </a:t>
            </a:r>
            <a:r>
              <a:rPr lang="en-ID" sz="1600" dirty="0" err="1"/>
              <a:t>menjual</a:t>
            </a:r>
            <a:r>
              <a:rPr lang="en-ID" sz="1600" dirty="0"/>
              <a:t> </a:t>
            </a:r>
            <a:r>
              <a:rPr lang="en-ID" sz="1600" dirty="0" err="1"/>
              <a:t>sejumlah</a:t>
            </a:r>
            <a:r>
              <a:rPr lang="en-ID" sz="1600" dirty="0"/>
              <a:t> </a:t>
            </a:r>
            <a:r>
              <a:rPr lang="en-ID" sz="1600" dirty="0" err="1"/>
              <a:t>barang</a:t>
            </a:r>
            <a:r>
              <a:rPr lang="en-ID" sz="1600" dirty="0"/>
              <a:t> </a:t>
            </a:r>
            <a:r>
              <a:rPr lang="en-ID" sz="1600" dirty="0" err="1"/>
              <a:t>kepada</a:t>
            </a:r>
            <a:r>
              <a:rPr lang="en-ID" sz="1600" dirty="0"/>
              <a:t> </a:t>
            </a:r>
            <a:r>
              <a:rPr lang="en-ID" sz="1600" b="1" dirty="0">
                <a:solidFill>
                  <a:srgbClr val="FFFF00"/>
                </a:solidFill>
              </a:rPr>
              <a:t>PT </a:t>
            </a:r>
            <a:r>
              <a:rPr lang="en-ID" sz="1600" b="1" dirty="0" err="1">
                <a:solidFill>
                  <a:srgbClr val="FFFF00"/>
                </a:solidFill>
              </a:rPr>
              <a:t>Hodina</a:t>
            </a:r>
            <a:r>
              <a:rPr lang="en-ID" sz="1600" dirty="0">
                <a:solidFill>
                  <a:srgbClr val="FFFF00"/>
                </a:solidFill>
              </a:rPr>
              <a:t>  </a:t>
            </a:r>
            <a:r>
              <a:rPr lang="en-ID" sz="1600" dirty="0" err="1"/>
              <a:t>secara</a:t>
            </a:r>
            <a:r>
              <a:rPr lang="en-ID" sz="1600" dirty="0"/>
              <a:t> </a:t>
            </a:r>
            <a:r>
              <a:rPr lang="en-ID" sz="1600" dirty="0" err="1"/>
              <a:t>kredit</a:t>
            </a:r>
            <a:r>
              <a:rPr lang="en-ID" sz="1600" dirty="0"/>
              <a:t> </a:t>
            </a:r>
            <a:r>
              <a:rPr lang="id-ID" sz="1600" dirty="0"/>
              <a:t>(rupiah) </a:t>
            </a:r>
            <a:r>
              <a:rPr lang="en-ID" sz="1600" dirty="0" err="1"/>
              <a:t>dengan</a:t>
            </a:r>
            <a:r>
              <a:rPr lang="en-ID" sz="1600" dirty="0"/>
              <a:t> detail  </a:t>
            </a:r>
            <a:r>
              <a:rPr lang="en-ID" sz="1600" dirty="0" err="1"/>
              <a:t>sebagai</a:t>
            </a:r>
            <a:r>
              <a:rPr lang="en-ID" sz="1600" dirty="0"/>
              <a:t> </a:t>
            </a:r>
            <a:r>
              <a:rPr lang="en-ID" sz="1600" dirty="0" err="1"/>
              <a:t>berikut</a:t>
            </a:r>
            <a:r>
              <a:rPr lang="en-ID" sz="1600" dirty="0"/>
              <a:t> </a:t>
            </a:r>
            <a:r>
              <a:rPr lang="en-ID" sz="1600" dirty="0" smtClean="0"/>
              <a:t>:</a:t>
            </a:r>
            <a:endParaRPr lang="id-ID" sz="1600" dirty="0"/>
          </a:p>
        </p:txBody>
      </p:sp>
      <p:sp>
        <p:nvSpPr>
          <p:cNvPr id="9" name="Rectangle 8"/>
          <p:cNvSpPr/>
          <p:nvPr/>
        </p:nvSpPr>
        <p:spPr>
          <a:xfrm>
            <a:off x="8460432" y="267494"/>
            <a:ext cx="5405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 smtClean="0">
                <a:solidFill>
                  <a:srgbClr val="FFFF00"/>
                </a:solidFill>
              </a:rPr>
              <a:t>13</a:t>
            </a:r>
            <a:endParaRPr lang="id-ID" sz="2400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6402" y="3491011"/>
            <a:ext cx="63938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Barang</a:t>
            </a:r>
            <a:r>
              <a:rPr lang="en-ID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dikeluarkan</a:t>
            </a:r>
            <a:r>
              <a:rPr lang="en-ID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ID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16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gudang</a:t>
            </a:r>
            <a:r>
              <a:rPr lang="en-ID" sz="1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1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belakang</a:t>
            </a:r>
            <a:r>
              <a:rPr lang="en-ID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ID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ID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Faktur</a:t>
            </a:r>
            <a:r>
              <a:rPr lang="en-ID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langsung</a:t>
            </a:r>
            <a:r>
              <a:rPr lang="en-ID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dikirim</a:t>
            </a:r>
            <a:r>
              <a:rPr lang="en-ID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</a:t>
            </a:r>
            <a:r>
              <a:rPr lang="en-ID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1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PT </a:t>
            </a:r>
            <a:r>
              <a:rPr lang="id-ID" sz="1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Hodina </a:t>
            </a:r>
            <a:r>
              <a:rPr lang="en-ID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oleh</a:t>
            </a:r>
            <a:r>
              <a:rPr lang="en-ID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kurir</a:t>
            </a:r>
            <a:r>
              <a:rPr lang="en-ID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ID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perusahaan</a:t>
            </a:r>
            <a:r>
              <a:rPr lang="en-ID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ID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sebagai</a:t>
            </a:r>
            <a:r>
              <a:rPr lang="en-ID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gantinya</a:t>
            </a:r>
            <a:r>
              <a:rPr lang="en-ID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perusahan</a:t>
            </a:r>
            <a:r>
              <a:rPr lang="en-ID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menerima</a:t>
            </a:r>
            <a:r>
              <a:rPr lang="en-ID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bukti</a:t>
            </a:r>
            <a:r>
              <a:rPr lang="en-ID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16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Tukar</a:t>
            </a:r>
            <a:r>
              <a:rPr lang="en-ID" sz="1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16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Faktur</a:t>
            </a:r>
            <a:r>
              <a:rPr lang="en-ID" sz="1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ID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PT </a:t>
            </a:r>
            <a:r>
              <a:rPr lang="id-ID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Hodina</a:t>
            </a:r>
            <a:r>
              <a:rPr lang="en-ID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id-ID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619450"/>
              </p:ext>
            </p:extLst>
          </p:nvPr>
        </p:nvGraphicFramePr>
        <p:xfrm>
          <a:off x="395536" y="2499742"/>
          <a:ext cx="3744416" cy="7200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{9DCAF9ED-07DC-4A11-8D7F-57B35C25682E}</a:tableStyleId>
              </a:tblPr>
              <a:tblGrid>
                <a:gridCol w="3096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marL="90805" algn="l"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Nama</a:t>
                      </a:r>
                      <a:r>
                        <a:rPr lang="id-ID" sz="1600" spc="-5" dirty="0">
                          <a:effectLst/>
                        </a:rPr>
                        <a:t> </a:t>
                      </a:r>
                      <a:r>
                        <a:rPr lang="id-ID" sz="1600" dirty="0">
                          <a:effectLst/>
                        </a:rPr>
                        <a:t>Barang</a:t>
                      </a:r>
                      <a:endParaRPr lang="id-ID" sz="16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8740" marR="81915" algn="ctr"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effectLst/>
                        </a:rPr>
                        <a:t>Qty</a:t>
                      </a:r>
                      <a:endParaRPr lang="id-ID" sz="16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0">
                <a:tc>
                  <a:txBody>
                    <a:bodyPr/>
                    <a:lstStyle/>
                    <a:p>
                      <a:pPr marL="90805" algn="l"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Jam Dinding Kayu 3D</a:t>
                      </a:r>
                      <a:endParaRPr lang="id-ID" sz="16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890" marR="82550" algn="ctr"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3</a:t>
                      </a:r>
                      <a:endParaRPr lang="id-ID" sz="16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829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1520" y="195486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rgbClr val="FFC000"/>
                </a:solidFill>
              </a:rPr>
              <a:t>Klaim Barang Rusak Bergaransi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1520" y="1131590"/>
            <a:ext cx="6696744" cy="1800200"/>
          </a:xfrm>
        </p:spPr>
        <p:txBody>
          <a:bodyPr/>
          <a:lstStyle/>
          <a:p>
            <a:pPr lvl="0"/>
            <a:r>
              <a:rPr lang="id-ID" sz="1600" b="1" dirty="0" smtClean="0"/>
              <a:t>T</a:t>
            </a:r>
            <a:r>
              <a:rPr lang="en-ID" sz="1600" b="1" dirty="0" err="1" smtClean="0"/>
              <a:t>anggal</a:t>
            </a:r>
            <a:r>
              <a:rPr lang="en-ID" sz="1600" b="1" dirty="0" smtClean="0"/>
              <a:t> </a:t>
            </a:r>
            <a:r>
              <a:rPr lang="id-ID" sz="1600" b="1" dirty="0" smtClean="0"/>
              <a:t>20</a:t>
            </a:r>
            <a:r>
              <a:rPr lang="en-ID" sz="1600" b="1" dirty="0" smtClean="0"/>
              <a:t> </a:t>
            </a:r>
            <a:r>
              <a:rPr lang="en-ID" sz="1600" b="1" dirty="0" err="1"/>
              <a:t>Januari</a:t>
            </a:r>
            <a:r>
              <a:rPr lang="en-ID" sz="1600" b="1" dirty="0"/>
              <a:t> </a:t>
            </a:r>
            <a:r>
              <a:rPr lang="en-ID" sz="1600" b="1" dirty="0" smtClean="0"/>
              <a:t>2021</a:t>
            </a:r>
            <a:endParaRPr lang="id-ID" sz="1600" b="1" dirty="0" smtClean="0"/>
          </a:p>
          <a:p>
            <a:pPr lvl="0"/>
            <a:endParaRPr lang="id-ID" sz="1600" dirty="0"/>
          </a:p>
          <a:p>
            <a:r>
              <a:rPr lang="en-ID" sz="1600" dirty="0"/>
              <a:t>Perusahaan </a:t>
            </a:r>
            <a:r>
              <a:rPr lang="en-ID" sz="1600" dirty="0" err="1"/>
              <a:t>mendapatkan</a:t>
            </a:r>
            <a:r>
              <a:rPr lang="en-ID" sz="1600" dirty="0"/>
              <a:t> </a:t>
            </a:r>
            <a:r>
              <a:rPr lang="en-ID" sz="1600" dirty="0" err="1"/>
              <a:t>klaim</a:t>
            </a:r>
            <a:r>
              <a:rPr lang="en-ID" sz="1600" dirty="0"/>
              <a:t> </a:t>
            </a:r>
            <a:r>
              <a:rPr lang="en-ID" sz="1600" dirty="0" err="1"/>
              <a:t>barang</a:t>
            </a:r>
            <a:r>
              <a:rPr lang="en-ID" sz="1600" dirty="0"/>
              <a:t> </a:t>
            </a:r>
            <a:r>
              <a:rPr lang="en-ID" sz="1600" dirty="0" err="1"/>
              <a:t>rusak</a:t>
            </a:r>
            <a:r>
              <a:rPr lang="en-ID" sz="1600" dirty="0"/>
              <a:t> </a:t>
            </a:r>
            <a:r>
              <a:rPr lang="en-ID" sz="1600" dirty="0" err="1"/>
              <a:t>dari</a:t>
            </a:r>
            <a:r>
              <a:rPr lang="en-ID" sz="1600" dirty="0"/>
              <a:t> </a:t>
            </a:r>
            <a:r>
              <a:rPr lang="en-ID" sz="1600" dirty="0" err="1"/>
              <a:t>pelanggan</a:t>
            </a:r>
            <a:r>
              <a:rPr lang="en-ID" sz="1600" dirty="0"/>
              <a:t> </a:t>
            </a:r>
            <a:r>
              <a:rPr lang="en-ID" sz="1600" b="1" dirty="0">
                <a:solidFill>
                  <a:srgbClr val="FFFF00"/>
                </a:solidFill>
              </a:rPr>
              <a:t>PT </a:t>
            </a:r>
            <a:r>
              <a:rPr lang="en-ID" sz="1600" b="1" dirty="0" err="1">
                <a:solidFill>
                  <a:srgbClr val="FFFF00"/>
                </a:solidFill>
              </a:rPr>
              <a:t>Hora</a:t>
            </a:r>
            <a:r>
              <a:rPr lang="en-ID" sz="1600" dirty="0">
                <a:solidFill>
                  <a:srgbClr val="FFFF00"/>
                </a:solidFill>
              </a:rPr>
              <a:t> </a:t>
            </a:r>
            <a:r>
              <a:rPr lang="en-ID" sz="1600" dirty="0"/>
              <a:t>Jam </a:t>
            </a:r>
            <a:r>
              <a:rPr lang="en-ID" sz="1600" dirty="0" err="1"/>
              <a:t>Dinding</a:t>
            </a:r>
            <a:r>
              <a:rPr lang="en-ID" sz="1600" dirty="0"/>
              <a:t> </a:t>
            </a:r>
            <a:r>
              <a:rPr lang="en-ID" sz="1600" dirty="0" err="1"/>
              <a:t>Kayu</a:t>
            </a:r>
            <a:r>
              <a:rPr lang="en-ID" sz="1600" dirty="0"/>
              <a:t> 3D </a:t>
            </a:r>
            <a:r>
              <a:rPr lang="en-ID" sz="1600" dirty="0" err="1"/>
              <a:t>sebanyak</a:t>
            </a:r>
            <a:r>
              <a:rPr lang="en-ID" sz="1600" dirty="0"/>
              <a:t> 1 Pcs. </a:t>
            </a:r>
            <a:r>
              <a:rPr lang="en-ID" sz="1600" b="1" dirty="0">
                <a:solidFill>
                  <a:srgbClr val="FFFF00"/>
                </a:solidFill>
              </a:rPr>
              <a:t>Jam </a:t>
            </a:r>
            <a:r>
              <a:rPr lang="en-ID" sz="1600" b="1" dirty="0" err="1">
                <a:solidFill>
                  <a:srgbClr val="FFFF00"/>
                </a:solidFill>
              </a:rPr>
              <a:t>Dinding</a:t>
            </a:r>
            <a:r>
              <a:rPr lang="en-ID" sz="1600" b="1" dirty="0">
                <a:solidFill>
                  <a:srgbClr val="FFFF00"/>
                </a:solidFill>
              </a:rPr>
              <a:t> </a:t>
            </a:r>
            <a:r>
              <a:rPr lang="en-ID" sz="1600" b="1" dirty="0" err="1">
                <a:solidFill>
                  <a:srgbClr val="FFFF00"/>
                </a:solidFill>
              </a:rPr>
              <a:t>Kayu</a:t>
            </a:r>
            <a:r>
              <a:rPr lang="en-ID" sz="1600" b="1" dirty="0">
                <a:solidFill>
                  <a:srgbClr val="FFFF00"/>
                </a:solidFill>
              </a:rPr>
              <a:t> 3D</a:t>
            </a:r>
            <a:r>
              <a:rPr lang="en-ID" sz="1600" dirty="0">
                <a:solidFill>
                  <a:srgbClr val="FFFF00"/>
                </a:solidFill>
              </a:rPr>
              <a:t> </a:t>
            </a:r>
            <a:r>
              <a:rPr lang="en-ID" sz="1600" dirty="0" err="1"/>
              <a:t>diklaim</a:t>
            </a:r>
            <a:r>
              <a:rPr lang="en-ID" sz="1600" dirty="0"/>
              <a:t> </a:t>
            </a:r>
            <a:r>
              <a:rPr lang="en-ID" sz="1600" dirty="0" err="1"/>
              <a:t>karena</a:t>
            </a:r>
            <a:r>
              <a:rPr lang="en-ID" sz="1600" dirty="0"/>
              <a:t> </a:t>
            </a:r>
            <a:r>
              <a:rPr lang="en-ID" sz="1600" dirty="0" err="1"/>
              <a:t>ada</a:t>
            </a:r>
            <a:r>
              <a:rPr lang="en-ID" sz="1600" dirty="0"/>
              <a:t> </a:t>
            </a:r>
            <a:r>
              <a:rPr lang="en-ID" sz="1600" dirty="0" err="1"/>
              <a:t>cacat</a:t>
            </a:r>
            <a:r>
              <a:rPr lang="en-ID" sz="1600" dirty="0"/>
              <a:t> </a:t>
            </a:r>
            <a:r>
              <a:rPr lang="en-ID" sz="1600" dirty="0" err="1"/>
              <a:t>pada</a:t>
            </a:r>
            <a:r>
              <a:rPr lang="en-ID" sz="1600" dirty="0"/>
              <a:t> </a:t>
            </a:r>
            <a:r>
              <a:rPr lang="en-ID" sz="1600" dirty="0" err="1"/>
              <a:t>kaca</a:t>
            </a:r>
            <a:r>
              <a:rPr lang="en-ID" sz="1600" dirty="0"/>
              <a:t> </a:t>
            </a:r>
            <a:r>
              <a:rPr lang="en-ID" sz="1600" dirty="0" err="1"/>
              <a:t>tersebut</a:t>
            </a:r>
            <a:r>
              <a:rPr lang="en-ID" sz="1600" dirty="0"/>
              <a:t> </a:t>
            </a:r>
            <a:r>
              <a:rPr lang="en-ID" sz="1600" dirty="0" err="1"/>
              <a:t>sehingga</a:t>
            </a:r>
            <a:r>
              <a:rPr lang="en-ID" sz="1600" dirty="0"/>
              <a:t> </a:t>
            </a:r>
            <a:r>
              <a:rPr lang="en-ID" sz="1600" dirty="0" err="1"/>
              <a:t>tidak</a:t>
            </a:r>
            <a:r>
              <a:rPr lang="en-ID" sz="1600" dirty="0"/>
              <a:t> </a:t>
            </a:r>
            <a:r>
              <a:rPr lang="en-ID" sz="1600" dirty="0" err="1"/>
              <a:t>dapat</a:t>
            </a:r>
            <a:r>
              <a:rPr lang="en-ID" sz="1600" dirty="0"/>
              <a:t> </a:t>
            </a:r>
            <a:r>
              <a:rPr lang="en-ID" sz="1600" dirty="0" err="1"/>
              <a:t>dijual</a:t>
            </a:r>
            <a:r>
              <a:rPr lang="en-ID" sz="1600" dirty="0"/>
              <a:t> </a:t>
            </a:r>
            <a:r>
              <a:rPr lang="en-ID" sz="1600" dirty="0" err="1"/>
              <a:t>kembali</a:t>
            </a:r>
            <a:r>
              <a:rPr lang="en-ID" sz="1600" dirty="0"/>
              <a:t> </a:t>
            </a:r>
            <a:r>
              <a:rPr lang="en-ID" sz="1600" dirty="0" err="1"/>
              <a:t>oleh</a:t>
            </a:r>
            <a:r>
              <a:rPr lang="en-ID" sz="1600" dirty="0"/>
              <a:t> PT </a:t>
            </a:r>
            <a:r>
              <a:rPr lang="id-ID" sz="1600" dirty="0"/>
              <a:t>Hora</a:t>
            </a:r>
            <a:r>
              <a:rPr lang="en-ID" sz="1600" dirty="0"/>
              <a:t>. Jam </a:t>
            </a:r>
            <a:r>
              <a:rPr lang="en-ID" sz="1600" dirty="0" err="1"/>
              <a:t>Dinding</a:t>
            </a:r>
            <a:r>
              <a:rPr lang="en-ID" sz="1600" dirty="0"/>
              <a:t> </a:t>
            </a:r>
            <a:r>
              <a:rPr lang="en-ID" sz="1600" dirty="0" err="1"/>
              <a:t>Kayu</a:t>
            </a:r>
            <a:r>
              <a:rPr lang="en-ID" sz="1600" dirty="0"/>
              <a:t> 3D yang </a:t>
            </a:r>
            <a:r>
              <a:rPr lang="en-ID" sz="1600" dirty="0" err="1"/>
              <a:t>diklaim</a:t>
            </a:r>
            <a:r>
              <a:rPr lang="en-ID" sz="1600" dirty="0"/>
              <a:t> </a:t>
            </a:r>
            <a:r>
              <a:rPr lang="en-ID" sz="1600" dirty="0" err="1"/>
              <a:t>dimasukkan</a:t>
            </a:r>
            <a:r>
              <a:rPr lang="en-ID" sz="1600" dirty="0"/>
              <a:t> </a:t>
            </a:r>
            <a:r>
              <a:rPr lang="en-ID" sz="1600" dirty="0" err="1"/>
              <a:t>ke</a:t>
            </a:r>
            <a:r>
              <a:rPr lang="en-ID" sz="1600" dirty="0"/>
              <a:t> </a:t>
            </a:r>
            <a:endParaRPr lang="id-ID" sz="1600" dirty="0" smtClean="0"/>
          </a:p>
          <a:p>
            <a:r>
              <a:rPr lang="en-ID" sz="1600" b="1" dirty="0" err="1" smtClean="0">
                <a:solidFill>
                  <a:srgbClr val="FFFF00"/>
                </a:solidFill>
              </a:rPr>
              <a:t>Gudang</a:t>
            </a:r>
            <a:r>
              <a:rPr lang="en-ID" sz="1600" b="1" dirty="0" smtClean="0">
                <a:solidFill>
                  <a:srgbClr val="FFFF00"/>
                </a:solidFill>
              </a:rPr>
              <a:t> </a:t>
            </a:r>
            <a:r>
              <a:rPr lang="en-ID" sz="1600" b="1" dirty="0" err="1">
                <a:solidFill>
                  <a:srgbClr val="FFFF00"/>
                </a:solidFill>
              </a:rPr>
              <a:t>Depan</a:t>
            </a:r>
            <a:r>
              <a:rPr lang="id-ID" sz="1600" b="1" dirty="0" smtClean="0">
                <a:solidFill>
                  <a:srgbClr val="FFFF00"/>
                </a:solidFill>
              </a:rPr>
              <a:t>.</a:t>
            </a:r>
            <a:endParaRPr lang="id-ID" sz="1600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60432" y="267494"/>
            <a:ext cx="5405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 smtClean="0">
                <a:solidFill>
                  <a:srgbClr val="FFFF00"/>
                </a:solidFill>
              </a:rPr>
              <a:t>14</a:t>
            </a:r>
            <a:endParaRPr lang="id-ID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1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1520" y="195486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>
                <a:solidFill>
                  <a:srgbClr val="FFC000"/>
                </a:solidFill>
              </a:rPr>
              <a:t>Klaim Barang Rusak </a:t>
            </a:r>
            <a:r>
              <a:rPr lang="id-ID" sz="2400" b="1" dirty="0" smtClean="0">
                <a:solidFill>
                  <a:srgbClr val="FFC000"/>
                </a:solidFill>
              </a:rPr>
              <a:t>Bergaransi – Pengiriman </a:t>
            </a:r>
            <a:endParaRPr lang="id-ID" sz="2400" b="1" dirty="0">
              <a:solidFill>
                <a:srgbClr val="FFC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85774" y="1059582"/>
            <a:ext cx="7022529" cy="1584176"/>
          </a:xfrm>
        </p:spPr>
        <p:txBody>
          <a:bodyPr/>
          <a:lstStyle/>
          <a:p>
            <a:pPr lvl="0"/>
            <a:r>
              <a:rPr lang="id-ID" sz="1400" b="1" dirty="0" smtClean="0"/>
              <a:t>T</a:t>
            </a:r>
            <a:r>
              <a:rPr lang="en-ID" sz="1400" b="1" dirty="0" err="1" smtClean="0"/>
              <a:t>anggal</a:t>
            </a:r>
            <a:r>
              <a:rPr lang="en-ID" sz="1400" b="1" dirty="0" smtClean="0"/>
              <a:t> </a:t>
            </a:r>
            <a:r>
              <a:rPr lang="id-ID" sz="1400" b="1" dirty="0" smtClean="0"/>
              <a:t>21</a:t>
            </a:r>
            <a:r>
              <a:rPr lang="en-ID" sz="1400" b="1" dirty="0" smtClean="0"/>
              <a:t> </a:t>
            </a:r>
            <a:r>
              <a:rPr lang="en-ID" sz="1400" b="1" dirty="0" err="1"/>
              <a:t>Januari</a:t>
            </a:r>
            <a:r>
              <a:rPr lang="en-ID" sz="1400" b="1" dirty="0"/>
              <a:t> </a:t>
            </a:r>
            <a:r>
              <a:rPr lang="en-ID" sz="1400" b="1" dirty="0" smtClean="0"/>
              <a:t>2021</a:t>
            </a:r>
            <a:endParaRPr lang="id-ID" sz="1400" b="1" dirty="0" smtClean="0"/>
          </a:p>
          <a:p>
            <a:pPr lvl="0"/>
            <a:endParaRPr lang="id-ID" sz="1400" dirty="0"/>
          </a:p>
          <a:p>
            <a:r>
              <a:rPr lang="en-ID" sz="1600" dirty="0"/>
              <a:t>Perusahaan </a:t>
            </a:r>
            <a:r>
              <a:rPr lang="en-ID" sz="1600" dirty="0" err="1"/>
              <a:t>mengirimkan</a:t>
            </a:r>
            <a:r>
              <a:rPr lang="en-ID" sz="1600" dirty="0"/>
              <a:t> </a:t>
            </a:r>
            <a:r>
              <a:rPr lang="en-ID" sz="1600" b="1" dirty="0">
                <a:solidFill>
                  <a:srgbClr val="FFFF00"/>
                </a:solidFill>
              </a:rPr>
              <a:t>Jam </a:t>
            </a:r>
            <a:r>
              <a:rPr lang="en-ID" sz="1600" b="1" dirty="0" err="1">
                <a:solidFill>
                  <a:srgbClr val="FFFF00"/>
                </a:solidFill>
              </a:rPr>
              <a:t>Dinding</a:t>
            </a:r>
            <a:r>
              <a:rPr lang="en-ID" sz="1600" b="1" dirty="0">
                <a:solidFill>
                  <a:srgbClr val="FFFF00"/>
                </a:solidFill>
              </a:rPr>
              <a:t> </a:t>
            </a:r>
            <a:r>
              <a:rPr lang="en-ID" sz="1600" b="1" dirty="0" err="1">
                <a:solidFill>
                  <a:srgbClr val="FFFF00"/>
                </a:solidFill>
              </a:rPr>
              <a:t>Kayu</a:t>
            </a:r>
            <a:r>
              <a:rPr lang="en-ID" sz="1600" b="1" dirty="0">
                <a:solidFill>
                  <a:srgbClr val="FFFF00"/>
                </a:solidFill>
              </a:rPr>
              <a:t> 3D</a:t>
            </a:r>
            <a:r>
              <a:rPr lang="en-ID" sz="1600" dirty="0">
                <a:solidFill>
                  <a:srgbClr val="FFFF00"/>
                </a:solidFill>
              </a:rPr>
              <a:t> </a:t>
            </a:r>
            <a:r>
              <a:rPr lang="en-ID" sz="1600" dirty="0"/>
              <a:t>yang </a:t>
            </a:r>
            <a:r>
              <a:rPr lang="en-ID" sz="1600" dirty="0" err="1"/>
              <a:t>baru</a:t>
            </a:r>
            <a:r>
              <a:rPr lang="en-ID" sz="1600" dirty="0"/>
              <a:t> </a:t>
            </a:r>
            <a:r>
              <a:rPr lang="en-ID" sz="1600" dirty="0" err="1"/>
              <a:t>kepada</a:t>
            </a:r>
            <a:r>
              <a:rPr lang="en-ID" sz="1600" dirty="0"/>
              <a:t> </a:t>
            </a:r>
            <a:endParaRPr lang="id-ID" sz="1600" dirty="0" smtClean="0"/>
          </a:p>
          <a:p>
            <a:r>
              <a:rPr lang="en-ID" sz="1600" b="1" dirty="0" smtClean="0">
                <a:solidFill>
                  <a:srgbClr val="FFFF00"/>
                </a:solidFill>
              </a:rPr>
              <a:t>PT </a:t>
            </a:r>
            <a:r>
              <a:rPr lang="id-ID" sz="1600" b="1" dirty="0">
                <a:solidFill>
                  <a:srgbClr val="FFFF00"/>
                </a:solidFill>
              </a:rPr>
              <a:t>Hora</a:t>
            </a:r>
            <a:r>
              <a:rPr lang="en-ID" sz="1600" dirty="0"/>
              <a:t> </a:t>
            </a:r>
            <a:r>
              <a:rPr lang="en-ID" sz="1600" dirty="0" err="1"/>
              <a:t>dikarenakan</a:t>
            </a:r>
            <a:r>
              <a:rPr lang="en-ID" sz="1600" dirty="0"/>
              <a:t> </a:t>
            </a:r>
            <a:r>
              <a:rPr lang="en-ID" sz="1600" dirty="0" err="1"/>
              <a:t>barang</a:t>
            </a:r>
            <a:r>
              <a:rPr lang="en-ID" sz="1600" dirty="0"/>
              <a:t> </a:t>
            </a:r>
            <a:r>
              <a:rPr lang="en-ID" sz="1600" dirty="0" err="1"/>
              <a:t>tersebut</a:t>
            </a:r>
            <a:r>
              <a:rPr lang="en-ID" sz="1600" dirty="0"/>
              <a:t> </a:t>
            </a:r>
            <a:r>
              <a:rPr lang="en-ID" sz="1600" dirty="0" err="1"/>
              <a:t>masih</a:t>
            </a:r>
            <a:r>
              <a:rPr lang="en-ID" sz="1600" dirty="0"/>
              <a:t> </a:t>
            </a:r>
            <a:r>
              <a:rPr lang="en-ID" sz="1600" dirty="0" err="1"/>
              <a:t>dalam</a:t>
            </a:r>
            <a:r>
              <a:rPr lang="en-ID" sz="1600" dirty="0"/>
              <a:t> </a:t>
            </a:r>
            <a:r>
              <a:rPr lang="en-ID" sz="1600" b="1" dirty="0" err="1">
                <a:solidFill>
                  <a:srgbClr val="FFFF00"/>
                </a:solidFill>
              </a:rPr>
              <a:t>masa</a:t>
            </a:r>
            <a:r>
              <a:rPr lang="en-ID" sz="1600" b="1" dirty="0">
                <a:solidFill>
                  <a:srgbClr val="FFFF00"/>
                </a:solidFill>
              </a:rPr>
              <a:t> </a:t>
            </a:r>
            <a:r>
              <a:rPr lang="en-ID" sz="1600" b="1" dirty="0" err="1">
                <a:solidFill>
                  <a:srgbClr val="FFFF00"/>
                </a:solidFill>
              </a:rPr>
              <a:t>garansi</a:t>
            </a:r>
            <a:r>
              <a:rPr lang="en-ID" sz="1600" dirty="0"/>
              <a:t>, </a:t>
            </a:r>
            <a:r>
              <a:rPr lang="en-ID" sz="1600" dirty="0" err="1"/>
              <a:t>sehingga</a:t>
            </a:r>
            <a:r>
              <a:rPr lang="en-ID" sz="1600" dirty="0"/>
              <a:t> </a:t>
            </a:r>
            <a:r>
              <a:rPr lang="en-ID" sz="1600" dirty="0" err="1"/>
              <a:t>pelanggan</a:t>
            </a:r>
            <a:r>
              <a:rPr lang="en-ID" sz="1600" dirty="0"/>
              <a:t> </a:t>
            </a:r>
            <a:r>
              <a:rPr lang="en-ID" sz="1600" dirty="0" err="1"/>
              <a:t>tidak</a:t>
            </a:r>
            <a:r>
              <a:rPr lang="en-ID" sz="1600" dirty="0"/>
              <a:t> </a:t>
            </a:r>
            <a:r>
              <a:rPr lang="en-ID" sz="1600" dirty="0" err="1"/>
              <a:t>dikenakan</a:t>
            </a:r>
            <a:r>
              <a:rPr lang="en-ID" sz="1600" dirty="0"/>
              <a:t> </a:t>
            </a:r>
            <a:r>
              <a:rPr lang="en-ID" sz="1600" dirty="0" err="1"/>
              <a:t>biaya</a:t>
            </a:r>
            <a:r>
              <a:rPr lang="en-ID" sz="1600" dirty="0"/>
              <a:t>. </a:t>
            </a:r>
            <a:r>
              <a:rPr lang="en-ID" sz="1600" dirty="0" err="1"/>
              <a:t>Barang</a:t>
            </a:r>
            <a:r>
              <a:rPr lang="en-ID" sz="1600" dirty="0"/>
              <a:t> </a:t>
            </a:r>
            <a:r>
              <a:rPr lang="en-ID" sz="1600" dirty="0" err="1"/>
              <a:t>dikeluarkan</a:t>
            </a:r>
            <a:r>
              <a:rPr lang="en-ID" sz="1600" dirty="0"/>
              <a:t> </a:t>
            </a:r>
            <a:r>
              <a:rPr lang="en-ID" sz="1600" dirty="0" err="1"/>
              <a:t>dari</a:t>
            </a:r>
            <a:r>
              <a:rPr lang="en-ID" sz="1600" dirty="0"/>
              <a:t> </a:t>
            </a:r>
            <a:r>
              <a:rPr lang="en-ID" sz="1600" dirty="0" err="1" smtClean="0"/>
              <a:t>gudang</a:t>
            </a:r>
            <a:r>
              <a:rPr lang="en-ID" sz="1600" dirty="0" smtClean="0"/>
              <a:t> </a:t>
            </a:r>
            <a:r>
              <a:rPr lang="en-ID" sz="1600" b="1" dirty="0" err="1" smtClean="0">
                <a:solidFill>
                  <a:srgbClr val="FFFF00"/>
                </a:solidFill>
              </a:rPr>
              <a:t>Depan</a:t>
            </a:r>
            <a:endParaRPr lang="id-ID" sz="1600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60432" y="267494"/>
            <a:ext cx="5405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 smtClean="0">
                <a:solidFill>
                  <a:srgbClr val="FFFF00"/>
                </a:solidFill>
              </a:rPr>
              <a:t>15</a:t>
            </a:r>
            <a:endParaRPr lang="id-ID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23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1520" y="195486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rgbClr val="FFC000"/>
                </a:solidFill>
              </a:rPr>
              <a:t>Penawaran Penjualan oleh Salesman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85775" y="1059582"/>
            <a:ext cx="6662489" cy="1584176"/>
          </a:xfrm>
        </p:spPr>
        <p:txBody>
          <a:bodyPr/>
          <a:lstStyle/>
          <a:p>
            <a:pPr lvl="0"/>
            <a:r>
              <a:rPr lang="id-ID" sz="1600" b="1" dirty="0" smtClean="0"/>
              <a:t>T</a:t>
            </a:r>
            <a:r>
              <a:rPr lang="en-ID" sz="1600" b="1" dirty="0" err="1" smtClean="0"/>
              <a:t>anggal</a:t>
            </a:r>
            <a:r>
              <a:rPr lang="en-ID" sz="1600" b="1" dirty="0" smtClean="0"/>
              <a:t> </a:t>
            </a:r>
            <a:r>
              <a:rPr lang="id-ID" sz="1600" b="1" dirty="0" smtClean="0"/>
              <a:t>21</a:t>
            </a:r>
            <a:r>
              <a:rPr lang="en-ID" sz="1600" b="1" dirty="0" smtClean="0"/>
              <a:t> </a:t>
            </a:r>
            <a:r>
              <a:rPr lang="en-ID" sz="1600" b="1" dirty="0" err="1"/>
              <a:t>Januari</a:t>
            </a:r>
            <a:r>
              <a:rPr lang="en-ID" sz="1600" b="1" dirty="0"/>
              <a:t> </a:t>
            </a:r>
            <a:r>
              <a:rPr lang="en-ID" sz="1600" b="1" dirty="0" smtClean="0"/>
              <a:t>2021</a:t>
            </a:r>
            <a:endParaRPr lang="id-ID" sz="1600" b="1" dirty="0" smtClean="0"/>
          </a:p>
          <a:p>
            <a:pPr lvl="0"/>
            <a:endParaRPr lang="id-ID" sz="1600" dirty="0"/>
          </a:p>
          <a:p>
            <a:r>
              <a:rPr lang="en-ID" sz="1600" b="1" dirty="0" err="1">
                <a:solidFill>
                  <a:srgbClr val="FFFF00"/>
                </a:solidFill>
              </a:rPr>
              <a:t>Bapak</a:t>
            </a:r>
            <a:r>
              <a:rPr lang="en-ID" sz="1600" b="1" dirty="0">
                <a:solidFill>
                  <a:srgbClr val="FFFF00"/>
                </a:solidFill>
              </a:rPr>
              <a:t> </a:t>
            </a:r>
            <a:r>
              <a:rPr lang="id-ID" sz="1600" b="1" dirty="0">
                <a:solidFill>
                  <a:srgbClr val="FFFF00"/>
                </a:solidFill>
              </a:rPr>
              <a:t>Robert </a:t>
            </a:r>
            <a:r>
              <a:rPr lang="en-ID" sz="1600" dirty="0" err="1"/>
              <a:t>mengirimkan</a:t>
            </a:r>
            <a:r>
              <a:rPr lang="en-ID" sz="1600" dirty="0"/>
              <a:t> </a:t>
            </a:r>
            <a:r>
              <a:rPr lang="en-ID" sz="1600" b="1" dirty="0" err="1"/>
              <a:t>penawaran</a:t>
            </a:r>
            <a:r>
              <a:rPr lang="en-ID" sz="1600" b="1" dirty="0"/>
              <a:t> </a:t>
            </a:r>
            <a:r>
              <a:rPr lang="en-ID" sz="1600" b="1" dirty="0" err="1"/>
              <a:t>penjualan</a:t>
            </a:r>
            <a:r>
              <a:rPr lang="en-ID" sz="1600" b="1" dirty="0"/>
              <a:t> </a:t>
            </a:r>
            <a:r>
              <a:rPr lang="en-ID" sz="1600" dirty="0" err="1"/>
              <a:t>kepada</a:t>
            </a:r>
            <a:r>
              <a:rPr lang="en-ID" sz="1600" dirty="0"/>
              <a:t> </a:t>
            </a:r>
            <a:r>
              <a:rPr lang="id-ID" sz="1600" b="1" dirty="0">
                <a:solidFill>
                  <a:srgbClr val="FFFF00"/>
                </a:solidFill>
              </a:rPr>
              <a:t>PT Ordua</a:t>
            </a:r>
            <a:r>
              <a:rPr lang="id-ID" sz="1600" b="1" dirty="0"/>
              <a:t> </a:t>
            </a:r>
            <a:r>
              <a:rPr lang="en-ID" sz="1600" dirty="0" err="1"/>
              <a:t>dengan</a:t>
            </a:r>
            <a:r>
              <a:rPr lang="en-ID" sz="1600" dirty="0"/>
              <a:t> </a:t>
            </a:r>
            <a:r>
              <a:rPr lang="en-ID" sz="1600" dirty="0" err="1" smtClean="0"/>
              <a:t>rincian</a:t>
            </a:r>
            <a:r>
              <a:rPr lang="en-ID" sz="1600" dirty="0" smtClean="0"/>
              <a:t> </a:t>
            </a:r>
            <a:r>
              <a:rPr lang="en-ID" sz="1600" dirty="0" err="1" smtClean="0"/>
              <a:t>barang</a:t>
            </a:r>
            <a:r>
              <a:rPr lang="en-ID" sz="1600" dirty="0" smtClean="0"/>
              <a:t>:</a:t>
            </a:r>
            <a:endParaRPr lang="id-ID" sz="1600" dirty="0"/>
          </a:p>
        </p:txBody>
      </p:sp>
      <p:sp>
        <p:nvSpPr>
          <p:cNvPr id="9" name="Rectangle 8"/>
          <p:cNvSpPr/>
          <p:nvPr/>
        </p:nvSpPr>
        <p:spPr>
          <a:xfrm>
            <a:off x="8460432" y="267494"/>
            <a:ext cx="5405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 smtClean="0">
                <a:solidFill>
                  <a:srgbClr val="FFFF00"/>
                </a:solidFill>
              </a:rPr>
              <a:t>16</a:t>
            </a:r>
            <a:endParaRPr lang="id-ID" sz="2400" dirty="0">
              <a:solidFill>
                <a:srgbClr val="FFFF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531093"/>
              </p:ext>
            </p:extLst>
          </p:nvPr>
        </p:nvGraphicFramePr>
        <p:xfrm>
          <a:off x="395536" y="2643758"/>
          <a:ext cx="3888432" cy="1296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{9DCAF9ED-07DC-4A11-8D7F-57B35C25682E}</a:tableStyleId>
              </a:tblPr>
              <a:tblGrid>
                <a:gridCol w="3168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marL="474980"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Nama</a:t>
                      </a:r>
                      <a:r>
                        <a:rPr lang="id-ID" sz="1600" spc="-5" dirty="0">
                          <a:effectLst/>
                        </a:rPr>
                        <a:t> </a:t>
                      </a:r>
                      <a:r>
                        <a:rPr lang="id-ID" sz="1600" dirty="0">
                          <a:effectLst/>
                        </a:rPr>
                        <a:t>Barang</a:t>
                      </a:r>
                      <a:endParaRPr lang="id-ID" sz="16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155"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Qty</a:t>
                      </a:r>
                      <a:endParaRPr lang="id-ID" sz="16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6985"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Rolex Skeleton</a:t>
                      </a:r>
                      <a:endParaRPr lang="id-ID" sz="16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5255"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20</a:t>
                      </a:r>
                      <a:endParaRPr lang="id-ID" sz="16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6985"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Quiksilver 5155</a:t>
                      </a:r>
                      <a:endParaRPr lang="id-ID" sz="16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5255"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20</a:t>
                      </a:r>
                      <a:endParaRPr lang="id-ID" sz="16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6985"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Casio AE-1000</a:t>
                      </a:r>
                      <a:endParaRPr lang="id-ID" sz="16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5255"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25</a:t>
                      </a:r>
                      <a:endParaRPr lang="id-ID" sz="16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529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1520" y="195486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rgbClr val="FFC000"/>
                </a:solidFill>
              </a:rPr>
              <a:t>Pesanan Penjualan (SO)</a:t>
            </a:r>
            <a:endParaRPr lang="id-ID" sz="2800" b="1" i="1" dirty="0" smtClean="0">
              <a:solidFill>
                <a:srgbClr val="FFC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85775" y="1059582"/>
            <a:ext cx="6590481" cy="2448272"/>
          </a:xfrm>
        </p:spPr>
        <p:txBody>
          <a:bodyPr/>
          <a:lstStyle/>
          <a:p>
            <a:pPr lvl="0"/>
            <a:r>
              <a:rPr lang="id-ID" sz="1600" b="1" dirty="0" smtClean="0"/>
              <a:t>T</a:t>
            </a:r>
            <a:r>
              <a:rPr lang="en-ID" sz="1600" b="1" dirty="0" err="1" smtClean="0"/>
              <a:t>anggal</a:t>
            </a:r>
            <a:r>
              <a:rPr lang="en-ID" sz="1600" b="1" dirty="0" smtClean="0"/>
              <a:t> </a:t>
            </a:r>
            <a:r>
              <a:rPr lang="id-ID" sz="1600" b="1" dirty="0" smtClean="0"/>
              <a:t>22</a:t>
            </a:r>
            <a:r>
              <a:rPr lang="en-ID" sz="1600" b="1" dirty="0" smtClean="0"/>
              <a:t> </a:t>
            </a:r>
            <a:r>
              <a:rPr lang="en-ID" sz="1600" b="1" dirty="0" err="1"/>
              <a:t>Januari</a:t>
            </a:r>
            <a:r>
              <a:rPr lang="en-ID" sz="1600" b="1" dirty="0"/>
              <a:t> </a:t>
            </a:r>
            <a:r>
              <a:rPr lang="en-ID" sz="1600" b="1" dirty="0" smtClean="0"/>
              <a:t>2021</a:t>
            </a:r>
            <a:endParaRPr lang="id-ID" sz="1600" b="1" dirty="0" smtClean="0"/>
          </a:p>
          <a:p>
            <a:pPr lvl="0"/>
            <a:endParaRPr lang="id-ID" sz="1600" dirty="0"/>
          </a:p>
          <a:p>
            <a:r>
              <a:rPr lang="en-ID" sz="1600" dirty="0"/>
              <a:t>Perusahaan </a:t>
            </a:r>
            <a:r>
              <a:rPr lang="en-ID" sz="1600" dirty="0" err="1"/>
              <a:t>menerima</a:t>
            </a:r>
            <a:r>
              <a:rPr lang="en-ID" sz="1600" dirty="0"/>
              <a:t> </a:t>
            </a:r>
            <a:r>
              <a:rPr lang="en-ID" sz="1600" dirty="0" err="1"/>
              <a:t>pesanan</a:t>
            </a:r>
            <a:r>
              <a:rPr lang="en-ID" sz="1600" dirty="0"/>
              <a:t> </a:t>
            </a:r>
            <a:r>
              <a:rPr lang="en-ID" sz="1600" dirty="0" err="1"/>
              <a:t>penjualan</a:t>
            </a:r>
            <a:r>
              <a:rPr lang="en-ID" sz="1600" dirty="0"/>
              <a:t> </a:t>
            </a:r>
            <a:r>
              <a:rPr lang="en-ID" sz="1600" dirty="0" err="1"/>
              <a:t>dari</a:t>
            </a:r>
            <a:r>
              <a:rPr lang="en-ID" sz="1600" dirty="0"/>
              <a:t> </a:t>
            </a:r>
            <a:r>
              <a:rPr lang="id-ID" sz="1600" b="1" dirty="0">
                <a:solidFill>
                  <a:srgbClr val="FFFF00"/>
                </a:solidFill>
              </a:rPr>
              <a:t>PT Ordua</a:t>
            </a:r>
            <a:r>
              <a:rPr lang="en-ID" sz="1600" dirty="0">
                <a:solidFill>
                  <a:srgbClr val="FFFF00"/>
                </a:solidFill>
              </a:rPr>
              <a:t> </a:t>
            </a:r>
            <a:r>
              <a:rPr lang="en-ID" sz="1600" dirty="0" err="1"/>
              <a:t>dengan</a:t>
            </a:r>
            <a:r>
              <a:rPr lang="en-ID" sz="1600" dirty="0"/>
              <a:t> </a:t>
            </a:r>
            <a:r>
              <a:rPr lang="en-ID" sz="1600" dirty="0" err="1"/>
              <a:t>nomor</a:t>
            </a:r>
            <a:r>
              <a:rPr lang="en-ID" sz="1600" dirty="0"/>
              <a:t> PO :</a:t>
            </a:r>
            <a:r>
              <a:rPr lang="en-ID" sz="1600" b="1" dirty="0">
                <a:solidFill>
                  <a:srgbClr val="FFFF00"/>
                </a:solidFill>
              </a:rPr>
              <a:t>007</a:t>
            </a:r>
            <a:r>
              <a:rPr lang="id-ID" sz="1600" b="1" dirty="0">
                <a:solidFill>
                  <a:srgbClr val="FFFF00"/>
                </a:solidFill>
              </a:rPr>
              <a:t>88</a:t>
            </a:r>
            <a:r>
              <a:rPr lang="en-ID" sz="1600" b="1" dirty="0">
                <a:solidFill>
                  <a:srgbClr val="FFFF00"/>
                </a:solidFill>
              </a:rPr>
              <a:t> </a:t>
            </a:r>
            <a:r>
              <a:rPr lang="en-ID" sz="1600" dirty="0" err="1"/>
              <a:t>atas</a:t>
            </a:r>
            <a:r>
              <a:rPr lang="en-ID" sz="1600" dirty="0"/>
              <a:t> </a:t>
            </a:r>
            <a:r>
              <a:rPr lang="en-ID" sz="1600" dirty="0" err="1"/>
              <a:t>penawaran</a:t>
            </a:r>
            <a:r>
              <a:rPr lang="en-ID" sz="1600" dirty="0"/>
              <a:t> </a:t>
            </a:r>
            <a:r>
              <a:rPr lang="en-ID" sz="1600" dirty="0" err="1"/>
              <a:t>penjualan</a:t>
            </a:r>
            <a:r>
              <a:rPr lang="en-ID" sz="1600" dirty="0"/>
              <a:t> yang </a:t>
            </a:r>
            <a:r>
              <a:rPr lang="en-ID" sz="1600" dirty="0" err="1"/>
              <a:t>diberikan</a:t>
            </a:r>
            <a:r>
              <a:rPr lang="en-ID" sz="1600" dirty="0"/>
              <a:t> </a:t>
            </a:r>
            <a:r>
              <a:rPr lang="en-ID" sz="1600" dirty="0" err="1"/>
              <a:t>pada</a:t>
            </a:r>
            <a:r>
              <a:rPr lang="en-ID" sz="1600" dirty="0"/>
              <a:t> </a:t>
            </a:r>
            <a:r>
              <a:rPr lang="en-ID" sz="1600" dirty="0" err="1"/>
              <a:t>tanggal</a:t>
            </a:r>
            <a:r>
              <a:rPr lang="en-ID" sz="1600" dirty="0"/>
              <a:t> </a:t>
            </a:r>
            <a:r>
              <a:rPr lang="id-ID" sz="1600" dirty="0"/>
              <a:t>21</a:t>
            </a:r>
            <a:r>
              <a:rPr lang="en-ID" sz="1600" dirty="0"/>
              <a:t> </a:t>
            </a:r>
            <a:r>
              <a:rPr lang="en-ID" sz="1600" dirty="0" err="1"/>
              <a:t>Januari</a:t>
            </a:r>
            <a:r>
              <a:rPr lang="en-ID" sz="1600" dirty="0"/>
              <a:t> 20</a:t>
            </a:r>
            <a:r>
              <a:rPr lang="id-ID" sz="1600" dirty="0"/>
              <a:t>21</a:t>
            </a:r>
            <a:r>
              <a:rPr lang="en-ID" sz="1600" dirty="0" smtClean="0"/>
              <a:t>.</a:t>
            </a:r>
            <a:endParaRPr lang="id-ID" sz="1600" dirty="0"/>
          </a:p>
        </p:txBody>
      </p:sp>
      <p:sp>
        <p:nvSpPr>
          <p:cNvPr id="9" name="Rectangle 8"/>
          <p:cNvSpPr/>
          <p:nvPr/>
        </p:nvSpPr>
        <p:spPr>
          <a:xfrm>
            <a:off x="8460432" y="267494"/>
            <a:ext cx="5405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 smtClean="0">
                <a:solidFill>
                  <a:srgbClr val="FFFF00"/>
                </a:solidFill>
              </a:rPr>
              <a:t>17</a:t>
            </a:r>
            <a:endParaRPr lang="id-ID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73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1520" y="195486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rgbClr val="FFC000"/>
                </a:solidFill>
              </a:rPr>
              <a:t>Pembuatan Faktur dan Penagihan</a:t>
            </a:r>
            <a:endParaRPr lang="id-ID" sz="2800" b="1" i="1" dirty="0" smtClean="0">
              <a:solidFill>
                <a:srgbClr val="FFC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85775" y="1059582"/>
            <a:ext cx="6662489" cy="1728192"/>
          </a:xfrm>
        </p:spPr>
        <p:txBody>
          <a:bodyPr/>
          <a:lstStyle/>
          <a:p>
            <a:pPr lvl="0"/>
            <a:r>
              <a:rPr lang="id-ID" sz="1600" b="1" dirty="0" smtClean="0"/>
              <a:t>T</a:t>
            </a:r>
            <a:r>
              <a:rPr lang="en-ID" sz="1600" b="1" dirty="0" err="1" smtClean="0"/>
              <a:t>anggal</a:t>
            </a:r>
            <a:r>
              <a:rPr lang="en-ID" sz="1600" b="1" dirty="0" smtClean="0"/>
              <a:t> </a:t>
            </a:r>
            <a:r>
              <a:rPr lang="id-ID" sz="1600" b="1" dirty="0" smtClean="0"/>
              <a:t>23</a:t>
            </a:r>
            <a:r>
              <a:rPr lang="en-ID" sz="1600" b="1" dirty="0" smtClean="0"/>
              <a:t> </a:t>
            </a:r>
            <a:r>
              <a:rPr lang="en-ID" sz="1600" b="1" dirty="0" err="1"/>
              <a:t>Januari</a:t>
            </a:r>
            <a:r>
              <a:rPr lang="en-ID" sz="1600" b="1" dirty="0"/>
              <a:t> </a:t>
            </a:r>
            <a:r>
              <a:rPr lang="en-ID" sz="1600" b="1" dirty="0" smtClean="0"/>
              <a:t>2021</a:t>
            </a:r>
            <a:endParaRPr lang="id-ID" sz="1600" b="1" dirty="0" smtClean="0"/>
          </a:p>
          <a:p>
            <a:pPr lvl="0"/>
            <a:endParaRPr lang="id-ID" sz="1600" dirty="0"/>
          </a:p>
          <a:p>
            <a:r>
              <a:rPr lang="id-ID" sz="1600" dirty="0"/>
              <a:t>Perusahaan mengirimkan barang sekaligus </a:t>
            </a:r>
            <a:r>
              <a:rPr lang="id-ID" sz="1600" b="1" dirty="0">
                <a:solidFill>
                  <a:srgbClr val="FFFF00"/>
                </a:solidFill>
              </a:rPr>
              <a:t>tagihan</a:t>
            </a:r>
            <a:r>
              <a:rPr lang="id-ID" sz="1600" dirty="0">
                <a:solidFill>
                  <a:srgbClr val="FFFF00"/>
                </a:solidFill>
              </a:rPr>
              <a:t> </a:t>
            </a:r>
            <a:r>
              <a:rPr lang="id-ID" sz="1600" dirty="0"/>
              <a:t>kepada </a:t>
            </a:r>
            <a:r>
              <a:rPr lang="id-ID" sz="1600" b="1" dirty="0">
                <a:solidFill>
                  <a:srgbClr val="FFFF00"/>
                </a:solidFill>
              </a:rPr>
              <a:t>PT Ordua</a:t>
            </a:r>
            <a:r>
              <a:rPr lang="id-ID" sz="1600" dirty="0">
                <a:solidFill>
                  <a:srgbClr val="FFFF00"/>
                </a:solidFill>
              </a:rPr>
              <a:t> </a:t>
            </a:r>
            <a:r>
              <a:rPr lang="id-ID" sz="1600" dirty="0"/>
              <a:t>atas pesanan penjualan pada tanggal 22 Januari 2021. Barang dikeluarkan dari </a:t>
            </a:r>
            <a:r>
              <a:rPr lang="id-ID" sz="1600" b="1" dirty="0">
                <a:solidFill>
                  <a:srgbClr val="FFFF00"/>
                </a:solidFill>
              </a:rPr>
              <a:t>gudang Depan</a:t>
            </a:r>
            <a:r>
              <a:rPr lang="id-ID" sz="1600" dirty="0"/>
              <a:t>. Pengiriman dilakukan dengan menggunakan </a:t>
            </a:r>
            <a:r>
              <a:rPr lang="id-ID" sz="1600" b="1" dirty="0">
                <a:solidFill>
                  <a:srgbClr val="FFFF00"/>
                </a:solidFill>
              </a:rPr>
              <a:t>Mobil </a:t>
            </a:r>
            <a:r>
              <a:rPr lang="id-ID" sz="1600" b="1" dirty="0" smtClean="0">
                <a:solidFill>
                  <a:srgbClr val="FFFF00"/>
                </a:solidFill>
              </a:rPr>
              <a:t>Box</a:t>
            </a:r>
            <a:endParaRPr lang="id-ID" sz="1600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60432" y="267494"/>
            <a:ext cx="5405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 smtClean="0">
                <a:solidFill>
                  <a:srgbClr val="FFFF00"/>
                </a:solidFill>
              </a:rPr>
              <a:t>18</a:t>
            </a:r>
            <a:endParaRPr lang="id-ID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15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1520" y="195486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rgbClr val="FFC000"/>
                </a:solidFill>
              </a:rPr>
              <a:t>Penerimaan Uang Muka Penjualan</a:t>
            </a:r>
            <a:endParaRPr lang="id-ID" sz="2800" b="1" i="1" dirty="0" smtClean="0">
              <a:solidFill>
                <a:srgbClr val="FFC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85775" y="1059582"/>
            <a:ext cx="6662489" cy="1728192"/>
          </a:xfrm>
        </p:spPr>
        <p:txBody>
          <a:bodyPr/>
          <a:lstStyle/>
          <a:p>
            <a:pPr lvl="0"/>
            <a:r>
              <a:rPr lang="id-ID" sz="1600" b="1" dirty="0" smtClean="0"/>
              <a:t>T</a:t>
            </a:r>
            <a:r>
              <a:rPr lang="en-ID" sz="1600" b="1" dirty="0" err="1" smtClean="0"/>
              <a:t>anggal</a:t>
            </a:r>
            <a:r>
              <a:rPr lang="en-ID" sz="1600" b="1" dirty="0" smtClean="0"/>
              <a:t> </a:t>
            </a:r>
            <a:r>
              <a:rPr lang="id-ID" sz="1600" b="1" dirty="0" smtClean="0"/>
              <a:t>22</a:t>
            </a:r>
            <a:r>
              <a:rPr lang="en-ID" sz="1600" b="1" dirty="0" smtClean="0"/>
              <a:t> </a:t>
            </a:r>
            <a:r>
              <a:rPr lang="en-ID" sz="1600" b="1" dirty="0" err="1"/>
              <a:t>Januari</a:t>
            </a:r>
            <a:r>
              <a:rPr lang="en-ID" sz="1600" b="1" dirty="0"/>
              <a:t> </a:t>
            </a:r>
            <a:r>
              <a:rPr lang="en-ID" sz="1600" b="1" dirty="0" smtClean="0"/>
              <a:t>2021</a:t>
            </a:r>
            <a:endParaRPr lang="id-ID" sz="1600" b="1" dirty="0" smtClean="0"/>
          </a:p>
          <a:p>
            <a:pPr lvl="0"/>
            <a:endParaRPr lang="id-ID" sz="1600" dirty="0"/>
          </a:p>
          <a:p>
            <a:r>
              <a:rPr lang="id-ID" sz="1600" dirty="0"/>
              <a:t>Perusahaan menerima deposit dari </a:t>
            </a:r>
            <a:r>
              <a:rPr lang="id-ID" sz="1600" b="1" dirty="0">
                <a:solidFill>
                  <a:srgbClr val="FFFF00"/>
                </a:solidFill>
              </a:rPr>
              <a:t>PT SAT</a:t>
            </a:r>
            <a:r>
              <a:rPr lang="id-ID" sz="1600" dirty="0">
                <a:solidFill>
                  <a:srgbClr val="FFFF00"/>
                </a:solidFill>
              </a:rPr>
              <a:t> </a:t>
            </a:r>
            <a:r>
              <a:rPr lang="id-ID" sz="1600" dirty="0"/>
              <a:t>Sebesar Rp 3.500.000,- </a:t>
            </a:r>
            <a:endParaRPr lang="id-ID" sz="1600" dirty="0" smtClean="0"/>
          </a:p>
          <a:p>
            <a:r>
              <a:rPr lang="id-ID" sz="1600" dirty="0" smtClean="0"/>
              <a:t>(</a:t>
            </a:r>
            <a:r>
              <a:rPr lang="id-ID" sz="1600" dirty="0"/>
              <a:t>termasuk pajak). PT SAT membayar melalui </a:t>
            </a:r>
            <a:r>
              <a:rPr lang="id-ID" sz="1600" b="1" dirty="0">
                <a:solidFill>
                  <a:srgbClr val="FFFF00"/>
                </a:solidFill>
              </a:rPr>
              <a:t>transfer </a:t>
            </a:r>
            <a:r>
              <a:rPr lang="id-ID" sz="1600" b="1" dirty="0"/>
              <a:t>ke rekening </a:t>
            </a:r>
            <a:endParaRPr lang="id-ID" sz="1600" b="1" dirty="0" smtClean="0"/>
          </a:p>
          <a:p>
            <a:r>
              <a:rPr lang="id-ID" sz="1600" b="1" dirty="0" smtClean="0">
                <a:solidFill>
                  <a:srgbClr val="FFFF00"/>
                </a:solidFill>
              </a:rPr>
              <a:t>Bank </a:t>
            </a:r>
            <a:r>
              <a:rPr lang="id-ID" sz="1600" b="1" dirty="0">
                <a:solidFill>
                  <a:srgbClr val="FFFF00"/>
                </a:solidFill>
              </a:rPr>
              <a:t>Mandiri IDR</a:t>
            </a:r>
            <a:r>
              <a:rPr lang="id-ID" sz="1600" dirty="0"/>
              <a:t>. Deposit ini nantinya akan digunakan oleh PT SAT untuk mengurangi nilai faktur penjualan berikutnya</a:t>
            </a:r>
            <a:r>
              <a:rPr lang="id-ID" sz="1600" dirty="0" smtClean="0"/>
              <a:t>.</a:t>
            </a:r>
            <a:endParaRPr lang="id-ID" sz="1600" dirty="0"/>
          </a:p>
        </p:txBody>
      </p:sp>
      <p:sp>
        <p:nvSpPr>
          <p:cNvPr id="9" name="Rectangle 8"/>
          <p:cNvSpPr/>
          <p:nvPr/>
        </p:nvSpPr>
        <p:spPr>
          <a:xfrm>
            <a:off x="8460432" y="267494"/>
            <a:ext cx="5405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 smtClean="0">
                <a:solidFill>
                  <a:srgbClr val="FFFF00"/>
                </a:solidFill>
              </a:rPr>
              <a:t>19</a:t>
            </a:r>
            <a:endParaRPr lang="id-ID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52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1520" y="195486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rgbClr val="FFC000"/>
                </a:solidFill>
              </a:rPr>
              <a:t>Pesanan Penjualan</a:t>
            </a:r>
            <a:endParaRPr lang="id-ID" sz="2800" b="1" i="1" dirty="0" smtClean="0">
              <a:solidFill>
                <a:srgbClr val="FFC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85775" y="1059582"/>
            <a:ext cx="6662489" cy="1728192"/>
          </a:xfrm>
        </p:spPr>
        <p:txBody>
          <a:bodyPr/>
          <a:lstStyle/>
          <a:p>
            <a:pPr lvl="0"/>
            <a:r>
              <a:rPr lang="id-ID" sz="1600" b="1" dirty="0" smtClean="0"/>
              <a:t>T</a:t>
            </a:r>
            <a:r>
              <a:rPr lang="en-ID" sz="1600" b="1" dirty="0" err="1" smtClean="0"/>
              <a:t>anggal</a:t>
            </a:r>
            <a:r>
              <a:rPr lang="en-ID" sz="1600" b="1" dirty="0" smtClean="0"/>
              <a:t> </a:t>
            </a:r>
            <a:r>
              <a:rPr lang="id-ID" sz="1600" b="1" dirty="0" smtClean="0"/>
              <a:t>23</a:t>
            </a:r>
            <a:r>
              <a:rPr lang="en-ID" sz="1600" b="1" dirty="0" smtClean="0"/>
              <a:t> </a:t>
            </a:r>
            <a:r>
              <a:rPr lang="en-ID" sz="1600" b="1" dirty="0" err="1"/>
              <a:t>Januari</a:t>
            </a:r>
            <a:r>
              <a:rPr lang="en-ID" sz="1600" b="1" dirty="0"/>
              <a:t> </a:t>
            </a:r>
            <a:r>
              <a:rPr lang="en-ID" sz="1600" b="1" dirty="0" smtClean="0"/>
              <a:t>2021</a:t>
            </a:r>
            <a:endParaRPr lang="id-ID" sz="1600" b="1" dirty="0" smtClean="0"/>
          </a:p>
          <a:p>
            <a:pPr lvl="0"/>
            <a:endParaRPr lang="id-ID" sz="1600" dirty="0"/>
          </a:p>
          <a:p>
            <a:r>
              <a:rPr lang="id-ID" sz="1600" b="1" dirty="0">
                <a:solidFill>
                  <a:srgbClr val="FFFF00"/>
                </a:solidFill>
              </a:rPr>
              <a:t>PT SAT </a:t>
            </a:r>
            <a:r>
              <a:rPr lang="id-ID" sz="1600" dirty="0"/>
              <a:t>melakukan pesanan penjualan kepada Perusahaan dengan </a:t>
            </a:r>
            <a:endParaRPr lang="id-ID" sz="1600" dirty="0" smtClean="0"/>
          </a:p>
          <a:p>
            <a:r>
              <a:rPr lang="id-ID" sz="1600" dirty="0" smtClean="0"/>
              <a:t>detail </a:t>
            </a:r>
            <a:r>
              <a:rPr lang="id-ID" sz="1600" dirty="0"/>
              <a:t>sebagai berikut ini </a:t>
            </a:r>
            <a:r>
              <a:rPr lang="id-ID" sz="1600" dirty="0" smtClean="0"/>
              <a:t>:</a:t>
            </a:r>
          </a:p>
          <a:p>
            <a:endParaRPr lang="id-ID" sz="1600" dirty="0"/>
          </a:p>
        </p:txBody>
      </p:sp>
      <p:sp>
        <p:nvSpPr>
          <p:cNvPr id="9" name="Rectangle 8"/>
          <p:cNvSpPr/>
          <p:nvPr/>
        </p:nvSpPr>
        <p:spPr>
          <a:xfrm>
            <a:off x="8460432" y="267494"/>
            <a:ext cx="5405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 smtClean="0">
                <a:solidFill>
                  <a:srgbClr val="FFFF00"/>
                </a:solidFill>
              </a:rPr>
              <a:t>20</a:t>
            </a:r>
            <a:endParaRPr lang="id-ID" sz="2400" dirty="0">
              <a:solidFill>
                <a:srgbClr val="FFFF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403499"/>
              </p:ext>
            </p:extLst>
          </p:nvPr>
        </p:nvGraphicFramePr>
        <p:xfrm>
          <a:off x="395536" y="2427734"/>
          <a:ext cx="4032448" cy="1440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{9DCAF9ED-07DC-4A11-8D7F-57B35C25682E}</a:tableStyleId>
              </a:tblPr>
              <a:tblGrid>
                <a:gridCol w="3456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83820"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Nama</a:t>
                      </a:r>
                      <a:r>
                        <a:rPr lang="id-ID" sz="1600" spc="-5" dirty="0">
                          <a:effectLst/>
                        </a:rPr>
                        <a:t> </a:t>
                      </a:r>
                      <a:r>
                        <a:rPr lang="id-ID" sz="1600" dirty="0">
                          <a:effectLst/>
                        </a:rPr>
                        <a:t>Barang</a:t>
                      </a:r>
                      <a:endParaRPr lang="id-ID" sz="16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9055" marR="44450"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effectLst/>
                        </a:rPr>
                        <a:t>Qty</a:t>
                      </a:r>
                      <a:endParaRPr lang="id-ID" sz="16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5080"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Bird Cuckoo</a:t>
                      </a:r>
                      <a:endParaRPr lang="id-ID" sz="16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9055" marR="44450"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5</a:t>
                      </a:r>
                      <a:endParaRPr lang="id-ID" sz="16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5080"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Alexandre Christie AC 9100</a:t>
                      </a:r>
                      <a:endParaRPr lang="id-ID" sz="16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9055" marR="44450"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2</a:t>
                      </a:r>
                      <a:endParaRPr lang="id-ID" sz="16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5080"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Digitec Toucscreen</a:t>
                      </a:r>
                      <a:endParaRPr lang="id-ID" sz="16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9055" marR="44450"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10</a:t>
                      </a:r>
                      <a:endParaRPr lang="id-ID" sz="16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5080"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Casio AE-1000</a:t>
                      </a:r>
                      <a:endParaRPr lang="id-ID" sz="16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9055" marR="44450"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10</a:t>
                      </a:r>
                      <a:endParaRPr lang="id-ID" sz="16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07531" y="3939902"/>
            <a:ext cx="21762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Nomor PO: </a:t>
            </a:r>
            <a:r>
              <a:rPr lang="id-ID" sz="1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SAT-5546</a:t>
            </a:r>
            <a:endParaRPr lang="id-ID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21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1520" y="195486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rgbClr val="FFC000"/>
                </a:solidFill>
              </a:rPr>
              <a:t>Pengiriman barang dan Tagihan</a:t>
            </a:r>
            <a:endParaRPr lang="id-ID" sz="2800" b="1" i="1" dirty="0" smtClean="0">
              <a:solidFill>
                <a:srgbClr val="FFC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85775" y="1059582"/>
            <a:ext cx="6806505" cy="1728192"/>
          </a:xfrm>
        </p:spPr>
        <p:txBody>
          <a:bodyPr/>
          <a:lstStyle/>
          <a:p>
            <a:pPr lvl="0"/>
            <a:r>
              <a:rPr lang="id-ID" sz="1600" b="1" dirty="0" smtClean="0"/>
              <a:t>T</a:t>
            </a:r>
            <a:r>
              <a:rPr lang="en-ID" sz="1600" b="1" dirty="0" err="1" smtClean="0"/>
              <a:t>anggal</a:t>
            </a:r>
            <a:r>
              <a:rPr lang="en-ID" sz="1600" b="1" dirty="0" smtClean="0"/>
              <a:t> </a:t>
            </a:r>
            <a:r>
              <a:rPr lang="id-ID" sz="1600" b="1" dirty="0" smtClean="0"/>
              <a:t>24</a:t>
            </a:r>
            <a:r>
              <a:rPr lang="en-ID" sz="1600" b="1" dirty="0" smtClean="0"/>
              <a:t> </a:t>
            </a:r>
            <a:r>
              <a:rPr lang="en-ID" sz="1600" b="1" dirty="0" err="1"/>
              <a:t>Januari</a:t>
            </a:r>
            <a:r>
              <a:rPr lang="en-ID" sz="1600" b="1" dirty="0"/>
              <a:t> </a:t>
            </a:r>
            <a:r>
              <a:rPr lang="en-ID" sz="1600" b="1" dirty="0" smtClean="0"/>
              <a:t>2021</a:t>
            </a:r>
            <a:endParaRPr lang="id-ID" sz="1600" b="1" dirty="0" smtClean="0"/>
          </a:p>
          <a:p>
            <a:pPr lvl="0"/>
            <a:endParaRPr lang="id-ID" sz="1600" dirty="0" smtClean="0"/>
          </a:p>
          <a:p>
            <a:r>
              <a:rPr lang="en-ID" sz="1600" dirty="0"/>
              <a:t>Perusahaan </a:t>
            </a:r>
            <a:r>
              <a:rPr lang="en-ID" sz="1600" dirty="0" err="1"/>
              <a:t>mengirimkan</a:t>
            </a:r>
            <a:r>
              <a:rPr lang="en-ID" sz="1600" dirty="0"/>
              <a:t> </a:t>
            </a:r>
            <a:r>
              <a:rPr lang="en-ID" sz="1600" dirty="0" err="1"/>
              <a:t>barang</a:t>
            </a:r>
            <a:r>
              <a:rPr lang="en-ID" sz="1600" dirty="0"/>
              <a:t> </a:t>
            </a:r>
            <a:r>
              <a:rPr lang="en-ID" sz="1600" dirty="0" err="1"/>
              <a:t>sekaligus</a:t>
            </a:r>
            <a:r>
              <a:rPr lang="en-ID" sz="1600" dirty="0"/>
              <a:t> </a:t>
            </a:r>
            <a:r>
              <a:rPr lang="en-ID" sz="1600" dirty="0" err="1"/>
              <a:t>tagihan</a:t>
            </a:r>
            <a:r>
              <a:rPr lang="en-ID" sz="1600" dirty="0"/>
              <a:t> </a:t>
            </a:r>
            <a:r>
              <a:rPr lang="en-ID" sz="1600" dirty="0" err="1"/>
              <a:t>atas</a:t>
            </a:r>
            <a:r>
              <a:rPr lang="en-ID" sz="1600" dirty="0"/>
              <a:t> </a:t>
            </a:r>
            <a:r>
              <a:rPr lang="en-ID" sz="1600" dirty="0" err="1"/>
              <a:t>pesanan</a:t>
            </a:r>
            <a:r>
              <a:rPr lang="en-ID" sz="1600" dirty="0"/>
              <a:t> </a:t>
            </a:r>
            <a:r>
              <a:rPr lang="en-ID" sz="1600" dirty="0" err="1"/>
              <a:t>penjualan</a:t>
            </a:r>
            <a:r>
              <a:rPr lang="en-ID" sz="1600" dirty="0"/>
              <a:t> </a:t>
            </a:r>
            <a:r>
              <a:rPr lang="id-ID" sz="1600" b="1" dirty="0">
                <a:solidFill>
                  <a:srgbClr val="FFFF00"/>
                </a:solidFill>
              </a:rPr>
              <a:t>PT SAT </a:t>
            </a:r>
            <a:r>
              <a:rPr lang="en-ID" sz="1600" dirty="0" err="1"/>
              <a:t>pada</a:t>
            </a:r>
            <a:r>
              <a:rPr lang="en-ID" sz="1600" dirty="0"/>
              <a:t> </a:t>
            </a:r>
            <a:r>
              <a:rPr lang="en-ID" sz="1600" dirty="0" err="1"/>
              <a:t>tanggal</a:t>
            </a:r>
            <a:r>
              <a:rPr lang="en-ID" sz="1600" dirty="0"/>
              <a:t> </a:t>
            </a:r>
            <a:r>
              <a:rPr lang="id-ID" sz="1600" b="1" dirty="0">
                <a:solidFill>
                  <a:srgbClr val="FFFF00"/>
                </a:solidFill>
              </a:rPr>
              <a:t>23</a:t>
            </a:r>
            <a:r>
              <a:rPr lang="en-ID" sz="1600" b="1" dirty="0">
                <a:solidFill>
                  <a:srgbClr val="FFFF00"/>
                </a:solidFill>
              </a:rPr>
              <a:t> </a:t>
            </a:r>
            <a:r>
              <a:rPr lang="en-ID" sz="1600" b="1" dirty="0" err="1">
                <a:solidFill>
                  <a:srgbClr val="FFFF00"/>
                </a:solidFill>
              </a:rPr>
              <a:t>Januari</a:t>
            </a:r>
            <a:r>
              <a:rPr lang="en-ID" sz="1600" b="1" dirty="0">
                <a:solidFill>
                  <a:srgbClr val="FFFF00"/>
                </a:solidFill>
              </a:rPr>
              <a:t> 20</a:t>
            </a:r>
            <a:r>
              <a:rPr lang="id-ID" sz="1600" b="1" dirty="0">
                <a:solidFill>
                  <a:srgbClr val="FFFF00"/>
                </a:solidFill>
              </a:rPr>
              <a:t>21</a:t>
            </a:r>
            <a:r>
              <a:rPr lang="en-ID" sz="1600" b="1" dirty="0"/>
              <a:t>. </a:t>
            </a:r>
            <a:r>
              <a:rPr lang="en-ID" sz="1600" dirty="0" err="1"/>
              <a:t>Barang</a:t>
            </a:r>
            <a:r>
              <a:rPr lang="en-ID" sz="1600" dirty="0"/>
              <a:t> </a:t>
            </a:r>
            <a:r>
              <a:rPr lang="en-ID" sz="1600" dirty="0" err="1"/>
              <a:t>dikeluarikan</a:t>
            </a:r>
            <a:r>
              <a:rPr lang="en-ID" sz="1600" dirty="0"/>
              <a:t> </a:t>
            </a:r>
            <a:r>
              <a:rPr lang="en-ID" sz="1600" dirty="0" err="1"/>
              <a:t>dari</a:t>
            </a:r>
            <a:r>
              <a:rPr lang="en-ID" sz="1600" dirty="0"/>
              <a:t> </a:t>
            </a:r>
            <a:r>
              <a:rPr lang="en-ID" sz="1600" dirty="0" err="1"/>
              <a:t>gudang</a:t>
            </a:r>
            <a:r>
              <a:rPr lang="en-ID" sz="1600" dirty="0"/>
              <a:t> </a:t>
            </a:r>
            <a:r>
              <a:rPr lang="id-ID" sz="1600" b="1" dirty="0"/>
              <a:t>belakang</a:t>
            </a:r>
            <a:r>
              <a:rPr lang="en-ID" sz="1600" dirty="0"/>
              <a:t>. </a:t>
            </a:r>
            <a:r>
              <a:rPr lang="en-ID" sz="1600" dirty="0" err="1"/>
              <a:t>Atas</a:t>
            </a:r>
            <a:r>
              <a:rPr lang="en-ID" sz="1600" dirty="0"/>
              <a:t> </a:t>
            </a:r>
            <a:r>
              <a:rPr lang="en-ID" sz="1600" dirty="0" err="1"/>
              <a:t>tagihan</a:t>
            </a:r>
            <a:r>
              <a:rPr lang="en-ID" sz="1600" dirty="0"/>
              <a:t> </a:t>
            </a:r>
            <a:r>
              <a:rPr lang="en-ID" sz="1600" dirty="0" err="1"/>
              <a:t>ini</a:t>
            </a:r>
            <a:r>
              <a:rPr lang="en-ID" sz="1600" dirty="0"/>
              <a:t> </a:t>
            </a:r>
            <a:r>
              <a:rPr lang="id-ID" sz="1600" dirty="0"/>
              <a:t>PT SAT </a:t>
            </a:r>
            <a:r>
              <a:rPr lang="en-ID" sz="1600" dirty="0" err="1"/>
              <a:t>menggunakan</a:t>
            </a:r>
            <a:r>
              <a:rPr lang="en-ID" sz="1600" dirty="0"/>
              <a:t> deposit yang </a:t>
            </a:r>
            <a:r>
              <a:rPr lang="en-ID" sz="1600" dirty="0" err="1"/>
              <a:t>sudah</a:t>
            </a:r>
            <a:r>
              <a:rPr lang="en-ID" sz="1600" dirty="0"/>
              <a:t> </a:t>
            </a:r>
            <a:r>
              <a:rPr lang="en-ID" sz="1600" dirty="0" err="1"/>
              <a:t>diberikan</a:t>
            </a:r>
            <a:r>
              <a:rPr lang="en-ID" sz="1600" dirty="0"/>
              <a:t> </a:t>
            </a:r>
            <a:r>
              <a:rPr lang="en-ID" sz="1600" dirty="0" err="1"/>
              <a:t>sebelumnya</a:t>
            </a:r>
            <a:r>
              <a:rPr lang="en-ID" sz="1600" dirty="0"/>
              <a:t> </a:t>
            </a:r>
            <a:r>
              <a:rPr lang="en-ID" sz="1600" dirty="0" err="1"/>
              <a:t>untuk</a:t>
            </a:r>
            <a:r>
              <a:rPr lang="en-ID" sz="1600" dirty="0"/>
              <a:t> </a:t>
            </a:r>
            <a:r>
              <a:rPr lang="en-ID" sz="1600" dirty="0" err="1"/>
              <a:t>mengurangi</a:t>
            </a:r>
            <a:r>
              <a:rPr lang="en-ID" sz="1600" dirty="0"/>
              <a:t> </a:t>
            </a:r>
            <a:r>
              <a:rPr lang="en-ID" sz="1600" dirty="0" err="1"/>
              <a:t>ni</a:t>
            </a:r>
            <a:r>
              <a:rPr lang="id-ID" sz="1600" dirty="0"/>
              <a:t>lai fakturnya</a:t>
            </a:r>
            <a:r>
              <a:rPr lang="en-ID" sz="1600" dirty="0" smtClean="0"/>
              <a:t>.</a:t>
            </a:r>
            <a:endParaRPr lang="id-ID" sz="1600" dirty="0"/>
          </a:p>
        </p:txBody>
      </p:sp>
      <p:sp>
        <p:nvSpPr>
          <p:cNvPr id="9" name="Rectangle 8"/>
          <p:cNvSpPr/>
          <p:nvPr/>
        </p:nvSpPr>
        <p:spPr>
          <a:xfrm>
            <a:off x="8460432" y="267494"/>
            <a:ext cx="5405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 smtClean="0">
                <a:solidFill>
                  <a:srgbClr val="FFFF00"/>
                </a:solidFill>
              </a:rPr>
              <a:t>21</a:t>
            </a:r>
            <a:endParaRPr lang="id-ID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7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1520" y="195486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FFC000"/>
                </a:solidFill>
              </a:rPr>
              <a:t>Penerimaan Penjualan Mendahului</a:t>
            </a:r>
          </a:p>
          <a:p>
            <a:r>
              <a:rPr lang="id-ID" sz="2400" b="1" dirty="0" smtClean="0">
                <a:solidFill>
                  <a:srgbClr val="FFC000"/>
                </a:solidFill>
              </a:rPr>
              <a:t>Pengiriman Barang</a:t>
            </a:r>
            <a:endParaRPr lang="id-ID" sz="2400" b="1" i="1" dirty="0" smtClean="0">
              <a:solidFill>
                <a:srgbClr val="FFC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13767" y="1059582"/>
            <a:ext cx="6806505" cy="1728192"/>
          </a:xfrm>
        </p:spPr>
        <p:txBody>
          <a:bodyPr/>
          <a:lstStyle/>
          <a:p>
            <a:pPr lvl="0"/>
            <a:r>
              <a:rPr lang="id-ID" sz="1600" b="1" dirty="0" smtClean="0"/>
              <a:t>T</a:t>
            </a:r>
            <a:r>
              <a:rPr lang="en-ID" sz="1600" b="1" dirty="0" err="1" smtClean="0"/>
              <a:t>anggal</a:t>
            </a:r>
            <a:r>
              <a:rPr lang="en-ID" sz="1600" b="1" dirty="0" smtClean="0"/>
              <a:t> </a:t>
            </a:r>
            <a:r>
              <a:rPr lang="id-ID" sz="1600" b="1" dirty="0" smtClean="0"/>
              <a:t>25</a:t>
            </a:r>
            <a:r>
              <a:rPr lang="en-ID" sz="1600" b="1" dirty="0" smtClean="0"/>
              <a:t> </a:t>
            </a:r>
            <a:r>
              <a:rPr lang="en-ID" sz="1600" b="1" dirty="0" err="1"/>
              <a:t>Januari</a:t>
            </a:r>
            <a:r>
              <a:rPr lang="en-ID" sz="1600" b="1" dirty="0"/>
              <a:t> </a:t>
            </a:r>
            <a:r>
              <a:rPr lang="en-ID" sz="1600" b="1" dirty="0" smtClean="0"/>
              <a:t>2021</a:t>
            </a:r>
            <a:endParaRPr lang="id-ID" sz="1600" b="1" dirty="0" smtClean="0"/>
          </a:p>
          <a:p>
            <a:r>
              <a:rPr lang="id-ID" sz="1600" dirty="0" smtClean="0"/>
              <a:t>Perusahaan </a:t>
            </a:r>
            <a:r>
              <a:rPr lang="id-ID" sz="1600" dirty="0"/>
              <a:t>menjualan barang kepada </a:t>
            </a:r>
            <a:r>
              <a:rPr lang="id-ID" sz="1600" b="1" dirty="0"/>
              <a:t>PT Hodina</a:t>
            </a:r>
            <a:r>
              <a:rPr lang="id-ID" sz="1600" dirty="0"/>
              <a:t> dengan detail barang sebagai berikut </a:t>
            </a:r>
            <a:r>
              <a:rPr lang="id-ID" sz="1600" dirty="0" smtClean="0"/>
              <a:t>:</a:t>
            </a:r>
          </a:p>
          <a:p>
            <a:endParaRPr lang="id-ID" sz="1600" dirty="0"/>
          </a:p>
          <a:p>
            <a:endParaRPr lang="id-ID" sz="1600" dirty="0"/>
          </a:p>
        </p:txBody>
      </p:sp>
      <p:sp>
        <p:nvSpPr>
          <p:cNvPr id="9" name="Rectangle 8"/>
          <p:cNvSpPr/>
          <p:nvPr/>
        </p:nvSpPr>
        <p:spPr>
          <a:xfrm>
            <a:off x="8460432" y="267494"/>
            <a:ext cx="5405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 smtClean="0">
                <a:solidFill>
                  <a:srgbClr val="FFFF00"/>
                </a:solidFill>
              </a:rPr>
              <a:t>22</a:t>
            </a:r>
            <a:endParaRPr lang="id-ID" sz="2400" dirty="0">
              <a:solidFill>
                <a:srgbClr val="FFFF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942582"/>
              </p:ext>
            </p:extLst>
          </p:nvPr>
        </p:nvGraphicFramePr>
        <p:xfrm>
          <a:off x="323528" y="2139822"/>
          <a:ext cx="3672408" cy="1080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{9DCAF9ED-07DC-4A11-8D7F-57B35C25682E}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1588" marR="715645" indent="0" algn="ctr"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Produk</a:t>
                      </a:r>
                      <a:endParaRPr lang="id-ID" sz="16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26365" algn="ctr"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Qty</a:t>
                      </a:r>
                      <a:endParaRPr lang="id-ID" sz="16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26365" algn="ctr"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Harga</a:t>
                      </a:r>
                      <a:endParaRPr lang="id-ID" sz="16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5080" algn="ctr">
                        <a:spcAft>
                          <a:spcPts val="0"/>
                        </a:spcAft>
                      </a:pPr>
                      <a:r>
                        <a:rPr lang="id-ID" sz="1600" b="1" dirty="0">
                          <a:effectLst/>
                        </a:rPr>
                        <a:t>Casio AE-1000</a:t>
                      </a:r>
                      <a:endParaRPr lang="id-ID" sz="1600" b="1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65735" algn="ctr">
                        <a:spcAft>
                          <a:spcPts val="0"/>
                        </a:spcAft>
                      </a:pPr>
                      <a:r>
                        <a:rPr lang="id-ID" sz="1600" b="1" dirty="0">
                          <a:effectLst/>
                        </a:rPr>
                        <a:t>10</a:t>
                      </a:r>
                      <a:endParaRPr lang="id-ID" sz="1600" b="1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65735" algn="ctr"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304.000</a:t>
                      </a:r>
                      <a:endParaRPr lang="id-ID" sz="16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5080" algn="ctr"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Quiksilver 5155</a:t>
                      </a:r>
                      <a:endParaRPr lang="id-ID" sz="16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65735" algn="ctr"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25</a:t>
                      </a:r>
                      <a:endParaRPr lang="id-ID" sz="16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65735" algn="ctr"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300.000</a:t>
                      </a:r>
                      <a:endParaRPr lang="id-ID" sz="16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79512" y="3291830"/>
            <a:ext cx="6840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Atas</a:t>
            </a:r>
            <a:r>
              <a:rPr lang="en-ID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penjualan</a:t>
            </a:r>
            <a:r>
              <a:rPr lang="en-ID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ini</a:t>
            </a:r>
            <a:r>
              <a:rPr lang="en-ID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ID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perusahaan</a:t>
            </a:r>
            <a:r>
              <a:rPr lang="en-ID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memberikan</a:t>
            </a:r>
            <a:r>
              <a:rPr lang="en-ID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16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Diskon</a:t>
            </a:r>
            <a:r>
              <a:rPr lang="en-ID" sz="1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16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Faktur</a:t>
            </a:r>
            <a:r>
              <a:rPr lang="en-ID" sz="1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sebesar</a:t>
            </a:r>
            <a:r>
              <a:rPr lang="en-ID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1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2%</a:t>
            </a:r>
            <a:r>
              <a:rPr lang="en-ID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ID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Pelanggan</a:t>
            </a:r>
            <a:r>
              <a:rPr lang="en-ID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melakukan</a:t>
            </a:r>
            <a:r>
              <a:rPr lang="en-ID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ID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pembayaran</a:t>
            </a:r>
            <a:r>
              <a:rPr lang="en-ID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melalui</a:t>
            </a:r>
            <a:r>
              <a:rPr lang="en-ID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1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transfer</a:t>
            </a:r>
            <a:r>
              <a:rPr lang="en-ID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</a:t>
            </a:r>
            <a:r>
              <a:rPr lang="en-ID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id-ID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ID" sz="1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Bank </a:t>
            </a:r>
            <a:r>
              <a:rPr lang="en-ID" sz="16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Mandiri</a:t>
            </a:r>
            <a:r>
              <a:rPr lang="en-ID" sz="1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IDR</a:t>
            </a:r>
            <a:r>
              <a:rPr lang="en-ID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ID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Kemudian</a:t>
            </a:r>
            <a:r>
              <a:rPr lang="en-ID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barang</a:t>
            </a:r>
            <a:r>
              <a:rPr lang="en-ID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baru</a:t>
            </a:r>
            <a:r>
              <a:rPr lang="en-ID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akan</a:t>
            </a:r>
            <a:r>
              <a:rPr lang="en-ID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dikirim</a:t>
            </a:r>
            <a:r>
              <a:rPr lang="en-ID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ID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tanggal</a:t>
            </a:r>
            <a:r>
              <a:rPr lang="en-ID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1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id-ID" sz="1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en-ID" sz="16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Januari</a:t>
            </a:r>
            <a:r>
              <a:rPr lang="en-ID" sz="1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20</a:t>
            </a:r>
            <a:r>
              <a:rPr lang="id-ID" sz="1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21</a:t>
            </a:r>
            <a:r>
              <a:rPr lang="en-ID" sz="1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id-ID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0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9512" y="195486"/>
            <a:ext cx="8424936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FFC000"/>
                </a:solidFill>
              </a:rPr>
              <a:t>Penjualan</a:t>
            </a:r>
          </a:p>
          <a:p>
            <a:endParaRPr lang="id-ID" dirty="0" smtClean="0">
              <a:solidFill>
                <a:schemeClr val="bg1"/>
              </a:solidFill>
            </a:endParaRPr>
          </a:p>
          <a:p>
            <a:endParaRPr lang="id-ID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id-ID" dirty="0">
                <a:solidFill>
                  <a:srgbClr val="FFFF00"/>
                </a:solidFill>
              </a:rPr>
              <a:t>Penawaran Penjualan </a:t>
            </a:r>
            <a:r>
              <a:rPr lang="id-ID" dirty="0">
                <a:solidFill>
                  <a:schemeClr val="bg1"/>
                </a:solidFill>
              </a:rPr>
              <a:t>dibuat dan dikirimkan langsung kepada Pelanggan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id-ID" dirty="0" smtClean="0">
                <a:solidFill>
                  <a:srgbClr val="FFFF00"/>
                </a:solidFill>
              </a:rPr>
              <a:t>Retur </a:t>
            </a:r>
            <a:r>
              <a:rPr lang="id-ID" dirty="0">
                <a:solidFill>
                  <a:srgbClr val="FFFF00"/>
                </a:solidFill>
              </a:rPr>
              <a:t>Penjualan </a:t>
            </a:r>
            <a:r>
              <a:rPr lang="id-ID" dirty="0">
                <a:solidFill>
                  <a:schemeClr val="bg1"/>
                </a:solidFill>
              </a:rPr>
              <a:t>sebagai pengurang nilai </a:t>
            </a:r>
            <a:r>
              <a:rPr lang="id-ID" dirty="0" smtClean="0">
                <a:solidFill>
                  <a:schemeClr val="bg1"/>
                </a:solidFill>
              </a:rPr>
              <a:t>piutang </a:t>
            </a:r>
            <a:r>
              <a:rPr lang="id-ID" dirty="0">
                <a:solidFill>
                  <a:schemeClr val="bg1"/>
                </a:solidFill>
              </a:rPr>
              <a:t>berlaku untuk barang yang rusak (cacat)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id-ID" dirty="0">
                <a:solidFill>
                  <a:schemeClr val="bg1"/>
                </a:solidFill>
              </a:rPr>
              <a:t>Perusahaan akan melakukan perhitungan dan pembayaran </a:t>
            </a:r>
            <a:r>
              <a:rPr lang="id-ID" dirty="0">
                <a:solidFill>
                  <a:srgbClr val="FFFF00"/>
                </a:solidFill>
              </a:rPr>
              <a:t>komisi salesman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id-ID" dirty="0">
                <a:solidFill>
                  <a:schemeClr val="bg1"/>
                </a:solidFill>
              </a:rPr>
              <a:t>Perusahaan mengirimkan barang melalui </a:t>
            </a:r>
            <a:r>
              <a:rPr lang="id-ID" dirty="0">
                <a:solidFill>
                  <a:srgbClr val="FFFF00"/>
                </a:solidFill>
              </a:rPr>
              <a:t>jasa pengiriman</a:t>
            </a:r>
            <a:r>
              <a:rPr lang="id-ID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id-ID" dirty="0">
                <a:solidFill>
                  <a:schemeClr val="bg1"/>
                </a:solidFill>
              </a:rPr>
              <a:t>Perusahaan memberikan adanya </a:t>
            </a:r>
            <a:r>
              <a:rPr lang="id-ID" dirty="0">
                <a:solidFill>
                  <a:srgbClr val="FFFF00"/>
                </a:solidFill>
              </a:rPr>
              <a:t>syarat dan tenggang </a:t>
            </a:r>
            <a:r>
              <a:rPr lang="id-ID" dirty="0">
                <a:solidFill>
                  <a:schemeClr val="bg1"/>
                </a:solidFill>
              </a:rPr>
              <a:t>waktu pelunasan kepada pelanggan</a:t>
            </a:r>
            <a:r>
              <a:rPr lang="id-ID" dirty="0" smtClean="0">
                <a:solidFill>
                  <a:schemeClr val="bg1"/>
                </a:solidFill>
              </a:rPr>
              <a:t>.</a:t>
            </a:r>
            <a:endParaRPr lang="id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36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1520" y="195486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FFC000"/>
                </a:solidFill>
              </a:rPr>
              <a:t>Pengiriman Barang</a:t>
            </a:r>
            <a:endParaRPr lang="id-ID" sz="2400" b="1" i="1" dirty="0" smtClean="0">
              <a:solidFill>
                <a:srgbClr val="FFC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13767" y="1059582"/>
            <a:ext cx="6806505" cy="1728192"/>
          </a:xfrm>
        </p:spPr>
        <p:txBody>
          <a:bodyPr/>
          <a:lstStyle/>
          <a:p>
            <a:pPr lvl="0"/>
            <a:r>
              <a:rPr lang="id-ID" sz="1600" b="1" dirty="0" smtClean="0"/>
              <a:t>T</a:t>
            </a:r>
            <a:r>
              <a:rPr lang="en-ID" sz="1600" b="1" dirty="0" err="1" smtClean="0"/>
              <a:t>anggal</a:t>
            </a:r>
            <a:r>
              <a:rPr lang="en-ID" sz="1600" b="1" dirty="0" smtClean="0"/>
              <a:t> </a:t>
            </a:r>
            <a:r>
              <a:rPr lang="id-ID" sz="1600" b="1" dirty="0" smtClean="0"/>
              <a:t>26</a:t>
            </a:r>
            <a:r>
              <a:rPr lang="en-ID" sz="1600" b="1" dirty="0" smtClean="0"/>
              <a:t> </a:t>
            </a:r>
            <a:r>
              <a:rPr lang="en-ID" sz="1600" b="1" dirty="0" err="1"/>
              <a:t>Januari</a:t>
            </a:r>
            <a:r>
              <a:rPr lang="en-ID" sz="1600" b="1" dirty="0"/>
              <a:t> </a:t>
            </a:r>
            <a:r>
              <a:rPr lang="en-ID" sz="1600" b="1" dirty="0" smtClean="0"/>
              <a:t>2021</a:t>
            </a:r>
            <a:endParaRPr lang="id-ID" sz="1600" b="1" dirty="0" smtClean="0"/>
          </a:p>
          <a:p>
            <a:r>
              <a:rPr lang="en-ID" sz="1600" dirty="0"/>
              <a:t>Perusahaan </a:t>
            </a:r>
            <a:r>
              <a:rPr lang="en-ID" sz="1600" dirty="0" err="1"/>
              <a:t>melakukan</a:t>
            </a:r>
            <a:r>
              <a:rPr lang="en-ID" sz="1600" dirty="0"/>
              <a:t> </a:t>
            </a:r>
            <a:r>
              <a:rPr lang="en-ID" sz="1600" dirty="0" err="1"/>
              <a:t>pengiriman</a:t>
            </a:r>
            <a:r>
              <a:rPr lang="en-ID" sz="1600" dirty="0"/>
              <a:t> </a:t>
            </a:r>
            <a:r>
              <a:rPr lang="en-ID" sz="1600" dirty="0" err="1"/>
              <a:t>barang</a:t>
            </a:r>
            <a:r>
              <a:rPr lang="en-ID" sz="1600" dirty="0"/>
              <a:t> </a:t>
            </a:r>
            <a:r>
              <a:rPr lang="en-ID" sz="1600" dirty="0" err="1"/>
              <a:t>atas</a:t>
            </a:r>
            <a:r>
              <a:rPr lang="en-ID" sz="1600" dirty="0"/>
              <a:t> </a:t>
            </a:r>
            <a:r>
              <a:rPr lang="en-ID" sz="1600" dirty="0" err="1"/>
              <a:t>penjualan</a:t>
            </a:r>
            <a:r>
              <a:rPr lang="en-ID" sz="1600" dirty="0"/>
              <a:t> </a:t>
            </a:r>
            <a:r>
              <a:rPr lang="en-ID" sz="1600" dirty="0" err="1"/>
              <a:t>tunai</a:t>
            </a:r>
            <a:r>
              <a:rPr lang="en-ID" sz="1600" dirty="0"/>
              <a:t> </a:t>
            </a:r>
            <a:r>
              <a:rPr lang="en-ID" sz="1600" dirty="0" err="1"/>
              <a:t>pada</a:t>
            </a:r>
            <a:r>
              <a:rPr lang="en-ID" sz="1600" dirty="0"/>
              <a:t> </a:t>
            </a:r>
            <a:r>
              <a:rPr lang="en-ID" sz="1600" dirty="0" err="1"/>
              <a:t>tanggal</a:t>
            </a:r>
            <a:r>
              <a:rPr lang="en-ID" sz="1600" dirty="0"/>
              <a:t> 2</a:t>
            </a:r>
            <a:r>
              <a:rPr lang="id-ID" sz="1600" dirty="0"/>
              <a:t>5</a:t>
            </a:r>
            <a:r>
              <a:rPr lang="en-ID" sz="1600" dirty="0"/>
              <a:t> </a:t>
            </a:r>
            <a:r>
              <a:rPr lang="en-ID" sz="1600" dirty="0" err="1"/>
              <a:t>Januari</a:t>
            </a:r>
            <a:r>
              <a:rPr lang="en-ID" sz="1600" dirty="0"/>
              <a:t> 20</a:t>
            </a:r>
            <a:r>
              <a:rPr lang="id-ID" sz="1600" dirty="0"/>
              <a:t>21</a:t>
            </a:r>
            <a:r>
              <a:rPr lang="en-ID" sz="1600" dirty="0"/>
              <a:t>. </a:t>
            </a:r>
            <a:r>
              <a:rPr lang="en-ID" sz="1600" dirty="0" err="1"/>
              <a:t>Pengiriman</a:t>
            </a:r>
            <a:r>
              <a:rPr lang="en-ID" sz="1600" dirty="0"/>
              <a:t> </a:t>
            </a:r>
            <a:r>
              <a:rPr lang="en-ID" sz="1600" dirty="0" err="1"/>
              <a:t>dilakukan</a:t>
            </a:r>
            <a:r>
              <a:rPr lang="en-ID" sz="1600" dirty="0"/>
              <a:t> </a:t>
            </a:r>
            <a:r>
              <a:rPr lang="en-ID" sz="1600" dirty="0" err="1"/>
              <a:t>dengan</a:t>
            </a:r>
            <a:r>
              <a:rPr lang="en-ID" sz="1600" dirty="0"/>
              <a:t> </a:t>
            </a:r>
            <a:r>
              <a:rPr lang="en-ID" sz="1600" dirty="0" err="1"/>
              <a:t>menggunakan</a:t>
            </a:r>
            <a:r>
              <a:rPr lang="en-ID" sz="1600" dirty="0"/>
              <a:t> </a:t>
            </a:r>
            <a:r>
              <a:rPr lang="en-ID" sz="1600" b="1" dirty="0">
                <a:solidFill>
                  <a:srgbClr val="FFFF00"/>
                </a:solidFill>
              </a:rPr>
              <a:t>Mobil Box</a:t>
            </a:r>
            <a:r>
              <a:rPr lang="en-ID" sz="1600" dirty="0"/>
              <a:t>. Dan </a:t>
            </a:r>
            <a:r>
              <a:rPr lang="en-ID" sz="1600" dirty="0" err="1"/>
              <a:t>barang</a:t>
            </a:r>
            <a:r>
              <a:rPr lang="en-ID" sz="1600" dirty="0"/>
              <a:t> </a:t>
            </a:r>
            <a:r>
              <a:rPr lang="en-ID" sz="1600" dirty="0" err="1"/>
              <a:t>dikeluarkan</a:t>
            </a:r>
            <a:r>
              <a:rPr lang="en-ID" sz="1600" dirty="0"/>
              <a:t> </a:t>
            </a:r>
            <a:r>
              <a:rPr lang="en-ID" sz="1600" dirty="0" err="1"/>
              <a:t>dari</a:t>
            </a:r>
            <a:r>
              <a:rPr lang="en-ID" sz="1600" dirty="0"/>
              <a:t> </a:t>
            </a:r>
            <a:r>
              <a:rPr lang="en-ID" sz="1600" b="1" dirty="0" err="1">
                <a:solidFill>
                  <a:srgbClr val="FFFF00"/>
                </a:solidFill>
              </a:rPr>
              <a:t>gudang</a:t>
            </a:r>
            <a:r>
              <a:rPr lang="en-ID" sz="1600" b="1" dirty="0">
                <a:solidFill>
                  <a:srgbClr val="FFFF00"/>
                </a:solidFill>
              </a:rPr>
              <a:t> </a:t>
            </a:r>
            <a:r>
              <a:rPr lang="en-ID" sz="1600" b="1" dirty="0" err="1">
                <a:solidFill>
                  <a:srgbClr val="FFFF00"/>
                </a:solidFill>
              </a:rPr>
              <a:t>Depan</a:t>
            </a:r>
            <a:r>
              <a:rPr lang="id-ID" sz="1600" b="1" dirty="0" smtClean="0"/>
              <a:t>.</a:t>
            </a:r>
            <a:endParaRPr lang="id-ID" sz="1600" dirty="0"/>
          </a:p>
        </p:txBody>
      </p:sp>
      <p:sp>
        <p:nvSpPr>
          <p:cNvPr id="9" name="Rectangle 8"/>
          <p:cNvSpPr/>
          <p:nvPr/>
        </p:nvSpPr>
        <p:spPr>
          <a:xfrm>
            <a:off x="8460432" y="267494"/>
            <a:ext cx="5405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 smtClean="0">
                <a:solidFill>
                  <a:srgbClr val="FFFF00"/>
                </a:solidFill>
              </a:rPr>
              <a:t>23</a:t>
            </a:r>
            <a:endParaRPr lang="id-ID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40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1520" y="195486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FFC000"/>
                </a:solidFill>
              </a:rPr>
              <a:t>Pembayaran Piutang</a:t>
            </a:r>
            <a:endParaRPr lang="id-ID" sz="2400" b="1" i="1" dirty="0" smtClean="0">
              <a:solidFill>
                <a:srgbClr val="FFC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13767" y="1059582"/>
            <a:ext cx="6806505" cy="1728192"/>
          </a:xfrm>
        </p:spPr>
        <p:txBody>
          <a:bodyPr/>
          <a:lstStyle/>
          <a:p>
            <a:pPr lvl="0"/>
            <a:r>
              <a:rPr lang="id-ID" sz="1600" b="1" dirty="0" smtClean="0"/>
              <a:t>T</a:t>
            </a:r>
            <a:r>
              <a:rPr lang="en-ID" sz="1600" b="1" dirty="0" err="1" smtClean="0"/>
              <a:t>anggal</a:t>
            </a:r>
            <a:r>
              <a:rPr lang="en-ID" sz="1600" b="1" dirty="0" smtClean="0"/>
              <a:t> </a:t>
            </a:r>
            <a:r>
              <a:rPr lang="id-ID" sz="1600" b="1" dirty="0" smtClean="0"/>
              <a:t>27</a:t>
            </a:r>
            <a:r>
              <a:rPr lang="en-ID" sz="1600" b="1" dirty="0" smtClean="0"/>
              <a:t> </a:t>
            </a:r>
            <a:r>
              <a:rPr lang="en-ID" sz="1600" b="1" dirty="0" err="1"/>
              <a:t>Januari</a:t>
            </a:r>
            <a:r>
              <a:rPr lang="en-ID" sz="1600" b="1" dirty="0"/>
              <a:t> </a:t>
            </a:r>
            <a:r>
              <a:rPr lang="en-ID" sz="1600" b="1" dirty="0" smtClean="0"/>
              <a:t>2021</a:t>
            </a:r>
            <a:endParaRPr lang="id-ID" sz="1600" b="1" dirty="0" smtClean="0"/>
          </a:p>
          <a:p>
            <a:r>
              <a:rPr lang="en-ID" sz="1600" dirty="0"/>
              <a:t>Perusahaan </a:t>
            </a:r>
            <a:r>
              <a:rPr lang="en-ID" sz="1600" dirty="0" err="1"/>
              <a:t>menerima</a:t>
            </a:r>
            <a:r>
              <a:rPr lang="en-ID" sz="1600" dirty="0"/>
              <a:t> </a:t>
            </a:r>
            <a:r>
              <a:rPr lang="en-ID" sz="1600" dirty="0" err="1"/>
              <a:t>pelunasan</a:t>
            </a:r>
            <a:r>
              <a:rPr lang="en-ID" sz="1600" dirty="0"/>
              <a:t> </a:t>
            </a:r>
            <a:r>
              <a:rPr lang="en-ID" sz="1600" dirty="0" err="1"/>
              <a:t>dari</a:t>
            </a:r>
            <a:r>
              <a:rPr lang="en-ID" sz="1600" dirty="0"/>
              <a:t> </a:t>
            </a:r>
            <a:r>
              <a:rPr lang="id-ID" sz="1600" b="1" dirty="0">
                <a:solidFill>
                  <a:srgbClr val="FFFF00"/>
                </a:solidFill>
              </a:rPr>
              <a:t>PT Hodina</a:t>
            </a:r>
            <a:r>
              <a:rPr lang="en-ID" sz="1600" dirty="0">
                <a:solidFill>
                  <a:srgbClr val="FFFF00"/>
                </a:solidFill>
              </a:rPr>
              <a:t> </a:t>
            </a:r>
            <a:r>
              <a:rPr lang="en-ID" sz="1600" dirty="0" err="1"/>
              <a:t>atas</a:t>
            </a:r>
            <a:r>
              <a:rPr lang="en-ID" sz="1600" dirty="0"/>
              <a:t> invoice </a:t>
            </a:r>
            <a:r>
              <a:rPr lang="en-ID" sz="1600" dirty="0" err="1" smtClean="0"/>
              <a:t>nomor</a:t>
            </a:r>
            <a:endParaRPr lang="id-ID" sz="1600" dirty="0" smtClean="0"/>
          </a:p>
          <a:p>
            <a:r>
              <a:rPr lang="en-ID" sz="1600" b="1" dirty="0" smtClean="0">
                <a:solidFill>
                  <a:srgbClr val="FFFF00"/>
                </a:solidFill>
              </a:rPr>
              <a:t>6987</a:t>
            </a:r>
            <a:r>
              <a:rPr lang="en-ID" sz="1600" dirty="0"/>
              <a:t>. </a:t>
            </a:r>
            <a:r>
              <a:rPr lang="en-ID" sz="1600" dirty="0" err="1"/>
              <a:t>Pelunasan</a:t>
            </a:r>
            <a:r>
              <a:rPr lang="en-ID" sz="1600" dirty="0"/>
              <a:t> </a:t>
            </a:r>
            <a:r>
              <a:rPr lang="en-ID" sz="1600" dirty="0" err="1"/>
              <a:t>dilakukan</a:t>
            </a:r>
            <a:r>
              <a:rPr lang="en-ID" sz="1600" dirty="0"/>
              <a:t> </a:t>
            </a:r>
            <a:r>
              <a:rPr lang="en-ID" sz="1600" dirty="0" err="1"/>
              <a:t>dengan</a:t>
            </a:r>
            <a:r>
              <a:rPr lang="en-ID" sz="1600" dirty="0"/>
              <a:t> </a:t>
            </a:r>
            <a:r>
              <a:rPr lang="en-ID" sz="1600" b="1" dirty="0">
                <a:solidFill>
                  <a:srgbClr val="FFFF00"/>
                </a:solidFill>
              </a:rPr>
              <a:t>giro Bank </a:t>
            </a:r>
            <a:r>
              <a:rPr lang="en-ID" sz="1600" b="1" dirty="0" err="1">
                <a:solidFill>
                  <a:srgbClr val="FFFF00"/>
                </a:solidFill>
              </a:rPr>
              <a:t>Mandiri</a:t>
            </a:r>
            <a:r>
              <a:rPr lang="en-ID" sz="1600" b="1" dirty="0">
                <a:solidFill>
                  <a:srgbClr val="FFFF00"/>
                </a:solidFill>
              </a:rPr>
              <a:t> </a:t>
            </a:r>
            <a:r>
              <a:rPr lang="id-ID" sz="1600" b="1" dirty="0">
                <a:solidFill>
                  <a:srgbClr val="FFFF00"/>
                </a:solidFill>
              </a:rPr>
              <a:t>USD</a:t>
            </a:r>
            <a:r>
              <a:rPr lang="en-ID" sz="1600" dirty="0">
                <a:solidFill>
                  <a:srgbClr val="FFFF00"/>
                </a:solidFill>
              </a:rPr>
              <a:t> </a:t>
            </a:r>
            <a:r>
              <a:rPr lang="en-ID" sz="1600" dirty="0" err="1"/>
              <a:t>nomor</a:t>
            </a:r>
            <a:r>
              <a:rPr lang="en-ID" sz="1600" dirty="0"/>
              <a:t> </a:t>
            </a:r>
            <a:endParaRPr lang="id-ID" sz="1600" dirty="0" smtClean="0"/>
          </a:p>
          <a:p>
            <a:r>
              <a:rPr lang="en-ID" sz="1600" b="1" dirty="0" smtClean="0">
                <a:solidFill>
                  <a:srgbClr val="FFFF00"/>
                </a:solidFill>
              </a:rPr>
              <a:t>CG </a:t>
            </a:r>
            <a:r>
              <a:rPr lang="id-ID" sz="1600" b="1" dirty="0">
                <a:solidFill>
                  <a:srgbClr val="FFFF00"/>
                </a:solidFill>
              </a:rPr>
              <a:t>996526</a:t>
            </a:r>
            <a:r>
              <a:rPr lang="id-ID" sz="1600" dirty="0">
                <a:solidFill>
                  <a:srgbClr val="FFFF00"/>
                </a:solidFill>
              </a:rPr>
              <a:t> </a:t>
            </a:r>
            <a:r>
              <a:rPr lang="id-ID" sz="1600" dirty="0"/>
              <a:t>dengan jatuh tempo 31 Januari 2021</a:t>
            </a:r>
            <a:r>
              <a:rPr lang="en-ID" sz="1600" dirty="0" smtClean="0"/>
              <a:t>.</a:t>
            </a:r>
            <a:endParaRPr lang="id-ID" sz="1600" dirty="0"/>
          </a:p>
        </p:txBody>
      </p:sp>
      <p:sp>
        <p:nvSpPr>
          <p:cNvPr id="9" name="Rectangle 8"/>
          <p:cNvSpPr/>
          <p:nvPr/>
        </p:nvSpPr>
        <p:spPr>
          <a:xfrm>
            <a:off x="8460432" y="267494"/>
            <a:ext cx="5405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 smtClean="0">
                <a:solidFill>
                  <a:srgbClr val="FFFF00"/>
                </a:solidFill>
              </a:rPr>
              <a:t>24</a:t>
            </a:r>
            <a:endParaRPr lang="id-ID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05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0072" y="0"/>
            <a:ext cx="3923928" cy="5143500"/>
          </a:xfrm>
          <a:prstGeom prst="rect">
            <a:avLst/>
          </a:prstGeom>
          <a:noFill/>
          <a:ln>
            <a:noFill/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26" name="Picture 2" descr="D:\File Agus\VIDEO\Accurate\accurate-online-lit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7" b="97089" l="3301" r="97767">
                        <a14:foregroundMark x1="16311" y1="21980" x2="59417" y2="35226"/>
                        <a14:foregroundMark x1="59126" y1="9898" x2="17573" y2="20815"/>
                        <a14:foregroundMark x1="28932" y1="39156" x2="42039" y2="56186"/>
                        <a14:foregroundMark x1="66893" y1="35080" x2="81942" y2="38719"/>
                        <a14:foregroundMark x1="64660" y1="34789" x2="67961" y2="35662"/>
                        <a14:foregroundMark x1="83301" y1="39447" x2="87961" y2="40611"/>
                        <a14:foregroundMark x1="87670" y1="40611" x2="89806" y2="69869"/>
                        <a14:foregroundMark x1="90291" y1="69869" x2="61165" y2="72635"/>
                        <a14:foregroundMark x1="33689" y1="73362" x2="34175" y2="74090"/>
                        <a14:foregroundMark x1="58544" y1="21106" x2="61262" y2="57496"/>
                      </a14:backgroundRemoval>
                    </a14:imgEffect>
                    <a14:imgEffect>
                      <a14:sharpenSoften amount="8000"/>
                    </a14:imgEffect>
                    <a14:imgEffect>
                      <a14:brightnessContrast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1105942"/>
            <a:ext cx="6144735" cy="409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5289038" y="477128"/>
            <a:ext cx="403549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1">
              <a:buClrTx/>
              <a:buFontTx/>
              <a:buNone/>
            </a:pPr>
            <a:r>
              <a:rPr lang="id-ID" altLang="ko-KR" sz="4800" b="1" kern="1200" dirty="0" smtClean="0">
                <a:solidFill>
                  <a:prstClr val="white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Praktika Akuntansi</a:t>
            </a:r>
            <a:endParaRPr lang="en-US" altLang="ko-KR" sz="4800" b="1" kern="1200" dirty="0" smtClean="0">
              <a:solidFill>
                <a:prstClr val="white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52120" y="370082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200" b="1" dirty="0" smtClean="0">
                <a:solidFill>
                  <a:schemeClr val="bg1"/>
                </a:solidFill>
                <a:latin typeface="Candara" pitchFamily="34" charset="0"/>
              </a:rPr>
              <a:t>agus.maulana@upnvj.ac.id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9" t="29023" r="21713" b="29374"/>
          <a:stretch/>
        </p:blipFill>
        <p:spPr bwMode="auto">
          <a:xfrm>
            <a:off x="5368470" y="3815192"/>
            <a:ext cx="283649" cy="208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D:\File Agus\VIDEO\Tutorial Mendeley\logo youtub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74" b="90000" l="0" r="100000">
                        <a14:foregroundMark x1="47609" y1="47826" x2="54022" y2="50543"/>
                        <a14:foregroundMark x1="40217" y1="35326" x2="49022" y2="530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369" y="4060862"/>
            <a:ext cx="306751" cy="30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652120" y="4031216"/>
            <a:ext cx="1745991" cy="3407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200" b="1" dirty="0" smtClean="0">
                <a:solidFill>
                  <a:schemeClr val="bg1"/>
                </a:solidFill>
                <a:latin typeface="Candara" pitchFamily="34" charset="0"/>
              </a:rPr>
              <a:t>Studi Akuntansi Syariah</a:t>
            </a:r>
            <a:endParaRPr lang="id-ID" sz="12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20072" y="4443958"/>
            <a:ext cx="4032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altLang="ko-KR" sz="1200" b="1" kern="1200" dirty="0" smtClean="0">
                <a:solidFill>
                  <a:schemeClr val="accent6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Program Studi Akuntansi</a:t>
            </a:r>
          </a:p>
          <a:p>
            <a:r>
              <a:rPr lang="id-ID" altLang="ko-KR" sz="1200" b="1" kern="1200" dirty="0" smtClean="0">
                <a:solidFill>
                  <a:schemeClr val="accent6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Universitas Pembangunan Nasional Veteran Jakarta</a:t>
            </a:r>
            <a:endParaRPr lang="id-ID" sz="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49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23528" y="1338903"/>
            <a:ext cx="69127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d-ID" altLang="ko-KR" sz="3200" b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  <a:ea typeface="맑은 고딕" pitchFamily="50" charset="-127"/>
                <a:cs typeface="Arial" pitchFamily="34" charset="0"/>
              </a:rPr>
              <a:t>ACCURATE ONLINE</a:t>
            </a:r>
            <a:endParaRPr lang="en-US" altLang="ko-KR" sz="3200" b="1" dirty="0" smtClean="0">
              <a:ln w="19050">
                <a:solidFill>
                  <a:schemeClr val="tx1"/>
                </a:solidFill>
              </a:ln>
              <a:solidFill>
                <a:srgbClr val="FFFF00"/>
              </a:solidFill>
              <a:latin typeface="Arial Black" pitchFamily="34" charset="0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2050" name="Picture 2" descr="D:\File Agus\VIDEO\Accurate\1-min-800x50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" contras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02" t="17135" r="2720" b="11397"/>
          <a:stretch/>
        </p:blipFill>
        <p:spPr bwMode="auto">
          <a:xfrm>
            <a:off x="-36512" y="1644610"/>
            <a:ext cx="6444867" cy="335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1859" y="199223"/>
            <a:ext cx="7776864" cy="1148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id-ID" sz="32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PRAKTIK PENGGUNAAN</a:t>
            </a:r>
          </a:p>
          <a:p>
            <a:pPr>
              <a:lnSpc>
                <a:spcPct val="110000"/>
              </a:lnSpc>
            </a:pPr>
            <a:r>
              <a:rPr lang="id-ID" sz="32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MODUL PERSEDIAAN</a:t>
            </a:r>
          </a:p>
        </p:txBody>
      </p:sp>
    </p:spTree>
    <p:extLst>
      <p:ext uri="{BB962C8B-B14F-4D97-AF65-F5344CB8AC3E}">
        <p14:creationId xmlns:p14="http://schemas.microsoft.com/office/powerpoint/2010/main" val="338775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67494"/>
            <a:ext cx="8496944" cy="460648"/>
          </a:xfrm>
        </p:spPr>
        <p:txBody>
          <a:bodyPr/>
          <a:lstStyle/>
          <a:p>
            <a:r>
              <a:rPr lang="id-ID" sz="2400" b="1" dirty="0" smtClean="0">
                <a:solidFill>
                  <a:srgbClr val="FFC000"/>
                </a:solidFill>
              </a:rPr>
              <a:t>Fitur Fitur Dalam Modul Persediaan</a:t>
            </a:r>
            <a:endParaRPr lang="id-ID" sz="2400" b="1" dirty="0">
              <a:solidFill>
                <a:srgbClr val="FFC000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428505" y="1059845"/>
            <a:ext cx="2171055" cy="1357832"/>
          </a:xfrm>
          <a:custGeom>
            <a:avLst/>
            <a:gdLst>
              <a:gd name="connsiteX0" fmla="*/ 0 w 1943952"/>
              <a:gd name="connsiteY0" fmla="*/ 0 h 1166371"/>
              <a:gd name="connsiteX1" fmla="*/ 1943952 w 1943952"/>
              <a:gd name="connsiteY1" fmla="*/ 0 h 1166371"/>
              <a:gd name="connsiteX2" fmla="*/ 1943952 w 1943952"/>
              <a:gd name="connsiteY2" fmla="*/ 1166371 h 1166371"/>
              <a:gd name="connsiteX3" fmla="*/ 0 w 1943952"/>
              <a:gd name="connsiteY3" fmla="*/ 1166371 h 1166371"/>
              <a:gd name="connsiteX4" fmla="*/ 0 w 1943952"/>
              <a:gd name="connsiteY4" fmla="*/ 0 h 1166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3952" h="1166371">
                <a:moveTo>
                  <a:pt x="0" y="0"/>
                </a:moveTo>
                <a:lnTo>
                  <a:pt x="1943952" y="0"/>
                </a:lnTo>
                <a:lnTo>
                  <a:pt x="1943952" y="1166371"/>
                </a:lnTo>
                <a:lnTo>
                  <a:pt x="0" y="116637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770" tIns="64770" rIns="64770" bIns="6477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1700" b="1" dirty="0" smtClean="0"/>
              <a:t>Customer </a:t>
            </a:r>
          </a:p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1700" b="1" dirty="0" smtClean="0"/>
              <a:t>Loyalty Program</a:t>
            </a:r>
            <a:endParaRPr lang="id-ID" sz="1700" b="1" kern="1200" dirty="0"/>
          </a:p>
        </p:txBody>
      </p:sp>
      <p:sp>
        <p:nvSpPr>
          <p:cNvPr id="5" name="Freeform 4"/>
          <p:cNvSpPr/>
          <p:nvPr/>
        </p:nvSpPr>
        <p:spPr>
          <a:xfrm>
            <a:off x="2793693" y="1059845"/>
            <a:ext cx="2171055" cy="1357832"/>
          </a:xfrm>
          <a:custGeom>
            <a:avLst/>
            <a:gdLst>
              <a:gd name="connsiteX0" fmla="*/ 0 w 1943952"/>
              <a:gd name="connsiteY0" fmla="*/ 0 h 1166371"/>
              <a:gd name="connsiteX1" fmla="*/ 1943952 w 1943952"/>
              <a:gd name="connsiteY1" fmla="*/ 0 h 1166371"/>
              <a:gd name="connsiteX2" fmla="*/ 1943952 w 1943952"/>
              <a:gd name="connsiteY2" fmla="*/ 1166371 h 1166371"/>
              <a:gd name="connsiteX3" fmla="*/ 0 w 1943952"/>
              <a:gd name="connsiteY3" fmla="*/ 1166371 h 1166371"/>
              <a:gd name="connsiteX4" fmla="*/ 0 w 1943952"/>
              <a:gd name="connsiteY4" fmla="*/ 0 h 1166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3952" h="1166371">
                <a:moveTo>
                  <a:pt x="0" y="0"/>
                </a:moveTo>
                <a:lnTo>
                  <a:pt x="1943952" y="0"/>
                </a:lnTo>
                <a:lnTo>
                  <a:pt x="1943952" y="1166371"/>
                </a:lnTo>
                <a:lnTo>
                  <a:pt x="0" y="116637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770" tIns="64770" rIns="64770" bIns="6477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1700" b="1" kern="1200" dirty="0" smtClean="0"/>
              <a:t>Paket </a:t>
            </a:r>
          </a:p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1700" b="1" kern="1200" dirty="0" smtClean="0"/>
              <a:t>Penjualan</a:t>
            </a:r>
            <a:endParaRPr lang="id-ID" sz="1700" b="1" kern="1200" dirty="0"/>
          </a:p>
        </p:txBody>
      </p:sp>
      <p:sp>
        <p:nvSpPr>
          <p:cNvPr id="7" name="Freeform 6"/>
          <p:cNvSpPr/>
          <p:nvPr/>
        </p:nvSpPr>
        <p:spPr>
          <a:xfrm>
            <a:off x="5220072" y="1069445"/>
            <a:ext cx="2171055" cy="1357832"/>
          </a:xfrm>
          <a:custGeom>
            <a:avLst/>
            <a:gdLst>
              <a:gd name="connsiteX0" fmla="*/ 0 w 1943952"/>
              <a:gd name="connsiteY0" fmla="*/ 0 h 1166371"/>
              <a:gd name="connsiteX1" fmla="*/ 1943952 w 1943952"/>
              <a:gd name="connsiteY1" fmla="*/ 0 h 1166371"/>
              <a:gd name="connsiteX2" fmla="*/ 1943952 w 1943952"/>
              <a:gd name="connsiteY2" fmla="*/ 1166371 h 1166371"/>
              <a:gd name="connsiteX3" fmla="*/ 0 w 1943952"/>
              <a:gd name="connsiteY3" fmla="*/ 1166371 h 1166371"/>
              <a:gd name="connsiteX4" fmla="*/ 0 w 1943952"/>
              <a:gd name="connsiteY4" fmla="*/ 0 h 1166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3952" h="1166371">
                <a:moveTo>
                  <a:pt x="0" y="0"/>
                </a:moveTo>
                <a:lnTo>
                  <a:pt x="1943952" y="0"/>
                </a:lnTo>
                <a:lnTo>
                  <a:pt x="1943952" y="1166371"/>
                </a:lnTo>
                <a:lnTo>
                  <a:pt x="0" y="116637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770" tIns="64770" rIns="64770" bIns="6477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1700" b="1" kern="1200" dirty="0" smtClean="0"/>
              <a:t>Job Order </a:t>
            </a:r>
          </a:p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1700" b="1" kern="1200" dirty="0" smtClean="0"/>
              <a:t>Costing</a:t>
            </a:r>
            <a:endParaRPr lang="id-ID" sz="1700" b="1" kern="1200" dirty="0"/>
          </a:p>
        </p:txBody>
      </p:sp>
      <p:sp>
        <p:nvSpPr>
          <p:cNvPr id="8" name="Freeform 7"/>
          <p:cNvSpPr/>
          <p:nvPr/>
        </p:nvSpPr>
        <p:spPr>
          <a:xfrm>
            <a:off x="2793692" y="2787774"/>
            <a:ext cx="2171055" cy="1357832"/>
          </a:xfrm>
          <a:custGeom>
            <a:avLst/>
            <a:gdLst>
              <a:gd name="connsiteX0" fmla="*/ 0 w 1943952"/>
              <a:gd name="connsiteY0" fmla="*/ 0 h 1166371"/>
              <a:gd name="connsiteX1" fmla="*/ 1943952 w 1943952"/>
              <a:gd name="connsiteY1" fmla="*/ 0 h 1166371"/>
              <a:gd name="connsiteX2" fmla="*/ 1943952 w 1943952"/>
              <a:gd name="connsiteY2" fmla="*/ 1166371 h 1166371"/>
              <a:gd name="connsiteX3" fmla="*/ 0 w 1943952"/>
              <a:gd name="connsiteY3" fmla="*/ 1166371 h 1166371"/>
              <a:gd name="connsiteX4" fmla="*/ 0 w 1943952"/>
              <a:gd name="connsiteY4" fmla="*/ 0 h 1166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3952" h="1166371">
                <a:moveTo>
                  <a:pt x="0" y="0"/>
                </a:moveTo>
                <a:lnTo>
                  <a:pt x="1943952" y="0"/>
                </a:lnTo>
                <a:lnTo>
                  <a:pt x="1943952" y="1166371"/>
                </a:lnTo>
                <a:lnTo>
                  <a:pt x="0" y="116637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770" tIns="64770" rIns="64770" bIns="6477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1700" b="1" kern="1200" dirty="0" smtClean="0"/>
              <a:t>Pemindahan </a:t>
            </a:r>
          </a:p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1700" b="1" kern="1200" dirty="0" smtClean="0"/>
              <a:t>Barang</a:t>
            </a:r>
            <a:endParaRPr lang="id-ID" sz="1700" b="1" kern="1200" dirty="0"/>
          </a:p>
        </p:txBody>
      </p:sp>
      <p:sp>
        <p:nvSpPr>
          <p:cNvPr id="9" name="Freeform 8"/>
          <p:cNvSpPr/>
          <p:nvPr/>
        </p:nvSpPr>
        <p:spPr>
          <a:xfrm>
            <a:off x="428504" y="2775948"/>
            <a:ext cx="2171055" cy="1357832"/>
          </a:xfrm>
          <a:custGeom>
            <a:avLst/>
            <a:gdLst>
              <a:gd name="connsiteX0" fmla="*/ 0 w 1943952"/>
              <a:gd name="connsiteY0" fmla="*/ 0 h 1166371"/>
              <a:gd name="connsiteX1" fmla="*/ 1943952 w 1943952"/>
              <a:gd name="connsiteY1" fmla="*/ 0 h 1166371"/>
              <a:gd name="connsiteX2" fmla="*/ 1943952 w 1943952"/>
              <a:gd name="connsiteY2" fmla="*/ 1166371 h 1166371"/>
              <a:gd name="connsiteX3" fmla="*/ 0 w 1943952"/>
              <a:gd name="connsiteY3" fmla="*/ 1166371 h 1166371"/>
              <a:gd name="connsiteX4" fmla="*/ 0 w 1943952"/>
              <a:gd name="connsiteY4" fmla="*/ 0 h 1166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3952" h="1166371">
                <a:moveTo>
                  <a:pt x="0" y="0"/>
                </a:moveTo>
                <a:lnTo>
                  <a:pt x="1943952" y="0"/>
                </a:lnTo>
                <a:lnTo>
                  <a:pt x="1943952" y="1166371"/>
                </a:lnTo>
                <a:lnTo>
                  <a:pt x="0" y="116637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770" tIns="64770" rIns="64770" bIns="6477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1700" b="1" kern="1200" dirty="0" smtClean="0"/>
              <a:t>Penyesuaian </a:t>
            </a:r>
          </a:p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1700" b="1" dirty="0" smtClean="0"/>
              <a:t>Persediaan</a:t>
            </a:r>
          </a:p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1700" b="1" kern="1200" dirty="0" smtClean="0"/>
              <a:t>Barang</a:t>
            </a:r>
            <a:endParaRPr lang="id-ID" sz="1700" b="1" kern="1200" dirty="0"/>
          </a:p>
        </p:txBody>
      </p:sp>
      <p:sp>
        <p:nvSpPr>
          <p:cNvPr id="10" name="Freeform 9"/>
          <p:cNvSpPr/>
          <p:nvPr/>
        </p:nvSpPr>
        <p:spPr>
          <a:xfrm>
            <a:off x="5220071" y="2802991"/>
            <a:ext cx="2171055" cy="1357832"/>
          </a:xfrm>
          <a:custGeom>
            <a:avLst/>
            <a:gdLst>
              <a:gd name="connsiteX0" fmla="*/ 0 w 1943952"/>
              <a:gd name="connsiteY0" fmla="*/ 0 h 1166371"/>
              <a:gd name="connsiteX1" fmla="*/ 1943952 w 1943952"/>
              <a:gd name="connsiteY1" fmla="*/ 0 h 1166371"/>
              <a:gd name="connsiteX2" fmla="*/ 1943952 w 1943952"/>
              <a:gd name="connsiteY2" fmla="*/ 1166371 h 1166371"/>
              <a:gd name="connsiteX3" fmla="*/ 0 w 1943952"/>
              <a:gd name="connsiteY3" fmla="*/ 1166371 h 1166371"/>
              <a:gd name="connsiteX4" fmla="*/ 0 w 1943952"/>
              <a:gd name="connsiteY4" fmla="*/ 0 h 1166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3952" h="1166371">
                <a:moveTo>
                  <a:pt x="0" y="0"/>
                </a:moveTo>
                <a:lnTo>
                  <a:pt x="1943952" y="0"/>
                </a:lnTo>
                <a:lnTo>
                  <a:pt x="1943952" y="1166371"/>
                </a:lnTo>
                <a:lnTo>
                  <a:pt x="0" y="116637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770" tIns="64770" rIns="64770" bIns="6477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1700" b="1" kern="1200" dirty="0" smtClean="0"/>
              <a:t>Penyesuaian </a:t>
            </a:r>
          </a:p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1700" b="1" kern="1200" dirty="0" smtClean="0"/>
              <a:t>Harga</a:t>
            </a:r>
            <a:endParaRPr lang="id-ID" sz="1700" b="1" kern="1200" dirty="0"/>
          </a:p>
        </p:txBody>
      </p:sp>
    </p:spTree>
    <p:extLst>
      <p:ext uri="{BB962C8B-B14F-4D97-AF65-F5344CB8AC3E}">
        <p14:creationId xmlns:p14="http://schemas.microsoft.com/office/powerpoint/2010/main" val="139749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1520" y="195486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FFC000"/>
                </a:solidFill>
              </a:rPr>
              <a:t>Customer Loyalty Program</a:t>
            </a:r>
            <a:endParaRPr lang="id-ID" sz="2400" b="1" dirty="0">
              <a:solidFill>
                <a:srgbClr val="FFC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13767" y="771550"/>
            <a:ext cx="6950521" cy="3960440"/>
          </a:xfrm>
        </p:spPr>
        <p:txBody>
          <a:bodyPr/>
          <a:lstStyle/>
          <a:p>
            <a:pPr lvl="0"/>
            <a:r>
              <a:rPr lang="id-ID" sz="1600" b="1" dirty="0" smtClean="0"/>
              <a:t>T</a:t>
            </a:r>
            <a:r>
              <a:rPr lang="en-ID" sz="1600" b="1" dirty="0" err="1" smtClean="0"/>
              <a:t>anggal</a:t>
            </a:r>
            <a:r>
              <a:rPr lang="en-ID" sz="1600" b="1" dirty="0" smtClean="0"/>
              <a:t> </a:t>
            </a:r>
            <a:r>
              <a:rPr lang="id-ID" sz="1600" b="1" dirty="0" smtClean="0"/>
              <a:t>16</a:t>
            </a:r>
            <a:r>
              <a:rPr lang="en-ID" sz="1600" b="1" dirty="0" smtClean="0"/>
              <a:t> </a:t>
            </a:r>
            <a:r>
              <a:rPr lang="en-ID" sz="1600" b="1" dirty="0" err="1"/>
              <a:t>Januari</a:t>
            </a:r>
            <a:r>
              <a:rPr lang="en-ID" sz="1600" b="1" dirty="0"/>
              <a:t> </a:t>
            </a:r>
            <a:r>
              <a:rPr lang="en-ID" sz="1600" b="1" dirty="0" smtClean="0"/>
              <a:t>2021</a:t>
            </a:r>
            <a:endParaRPr lang="id-ID" sz="1600" b="1" dirty="0" smtClean="0"/>
          </a:p>
          <a:p>
            <a:endParaRPr lang="id-ID" sz="1600" dirty="0" smtClean="0"/>
          </a:p>
          <a:p>
            <a:r>
              <a:rPr lang="id-ID" sz="1600" dirty="0" smtClean="0"/>
              <a:t>Perusahaan </a:t>
            </a:r>
            <a:r>
              <a:rPr lang="id-ID" sz="1600" dirty="0"/>
              <a:t>memberikan produk secara Cuma-Cuma (gratis) ke beberapa pelanggan perusahaan yang telah menjadi pelanggan setia perusahaan. Hal ini sebagai salah satu bentuk pemasaran perusahaan. Produk yang diberikan adalah jam tangan analog merk </a:t>
            </a:r>
            <a:r>
              <a:rPr lang="id-ID" sz="1600" b="1" dirty="0">
                <a:solidFill>
                  <a:srgbClr val="FFFF00"/>
                </a:solidFill>
              </a:rPr>
              <a:t>Quiksilver 5155 </a:t>
            </a:r>
            <a:r>
              <a:rPr lang="id-ID" sz="1600" dirty="0"/>
              <a:t>sebanyak </a:t>
            </a:r>
            <a:r>
              <a:rPr lang="id-ID" sz="1600" b="1" dirty="0">
                <a:solidFill>
                  <a:srgbClr val="FFFF00"/>
                </a:solidFill>
              </a:rPr>
              <a:t>10 Pcs</a:t>
            </a:r>
            <a:r>
              <a:rPr lang="id-ID" sz="1600" b="1" dirty="0" smtClean="0"/>
              <a:t>,</a:t>
            </a:r>
          </a:p>
          <a:p>
            <a:r>
              <a:rPr lang="id-ID" sz="1600" dirty="0" smtClean="0"/>
              <a:t>dikeluarkan </a:t>
            </a:r>
            <a:r>
              <a:rPr lang="id-ID" sz="1600" dirty="0"/>
              <a:t>dari </a:t>
            </a:r>
            <a:r>
              <a:rPr lang="id-ID" sz="1600" b="1" dirty="0">
                <a:solidFill>
                  <a:srgbClr val="FFFF00"/>
                </a:solidFill>
              </a:rPr>
              <a:t>gudang Depan</a:t>
            </a:r>
            <a:r>
              <a:rPr lang="id-ID" sz="1600" dirty="0"/>
              <a:t>.</a:t>
            </a:r>
          </a:p>
          <a:p>
            <a:r>
              <a:rPr lang="id-ID" sz="1600" dirty="0"/>
              <a:t> </a:t>
            </a:r>
          </a:p>
          <a:p>
            <a:r>
              <a:rPr lang="id-ID" sz="1600" dirty="0"/>
              <a:t>Oleh karena itu, Bagian Accounting melakukan penyesuaian persediaan </a:t>
            </a:r>
            <a:endParaRPr lang="id-ID" sz="1600" dirty="0" smtClean="0"/>
          </a:p>
          <a:p>
            <a:r>
              <a:rPr lang="id-ID" sz="1600" dirty="0" smtClean="0"/>
              <a:t>atas </a:t>
            </a:r>
            <a:r>
              <a:rPr lang="id-ID" sz="1600" dirty="0"/>
              <a:t>kegiatan ini ke dalam akun </a:t>
            </a:r>
            <a:r>
              <a:rPr lang="id-ID" sz="1600" dirty="0">
                <a:solidFill>
                  <a:srgbClr val="FFFF00"/>
                </a:solidFill>
              </a:rPr>
              <a:t>"Beban Pemasaran</a:t>
            </a:r>
            <a:r>
              <a:rPr lang="id-ID" sz="1600" dirty="0" smtClean="0">
                <a:solidFill>
                  <a:srgbClr val="FFFF00"/>
                </a:solidFill>
              </a:rPr>
              <a:t>"</a:t>
            </a:r>
            <a:endParaRPr lang="id-ID" sz="1600" dirty="0">
              <a:solidFill>
                <a:srgbClr val="FFFF00"/>
              </a:solidFill>
            </a:endParaRPr>
          </a:p>
          <a:p>
            <a:r>
              <a:rPr lang="id-ID" sz="1600" b="1" dirty="0"/>
              <a:t> </a:t>
            </a:r>
            <a:r>
              <a:rPr lang="id-ID" sz="1600" b="1" dirty="0" smtClean="0">
                <a:solidFill>
                  <a:srgbClr val="FFFF00"/>
                </a:solidFill>
              </a:rPr>
              <a:t>Info </a:t>
            </a:r>
            <a:r>
              <a:rPr lang="id-ID" sz="1600" b="1" dirty="0">
                <a:solidFill>
                  <a:srgbClr val="FFFF00"/>
                </a:solidFill>
              </a:rPr>
              <a:t>:</a:t>
            </a:r>
            <a:r>
              <a:rPr lang="id-ID" sz="1600" b="1" dirty="0"/>
              <a:t> </a:t>
            </a:r>
            <a:r>
              <a:rPr lang="id-ID" sz="1600" dirty="0"/>
              <a:t>Buatlah Akun baru dengan informasi :</a:t>
            </a:r>
          </a:p>
          <a:p>
            <a:pPr lvl="0"/>
            <a:r>
              <a:rPr lang="id-ID" sz="1600" dirty="0" smtClean="0"/>
              <a:t>	</a:t>
            </a:r>
            <a:r>
              <a:rPr lang="en-ID" sz="1600" dirty="0" err="1" smtClean="0"/>
              <a:t>Tipe</a:t>
            </a:r>
            <a:r>
              <a:rPr lang="en-ID" sz="1600" dirty="0" smtClean="0"/>
              <a:t> </a:t>
            </a:r>
            <a:r>
              <a:rPr lang="en-ID" sz="1600" dirty="0" err="1"/>
              <a:t>Akun</a:t>
            </a:r>
            <a:r>
              <a:rPr lang="en-ID" sz="1600" dirty="0"/>
              <a:t> </a:t>
            </a:r>
            <a:r>
              <a:rPr lang="id-ID" sz="1600" dirty="0" smtClean="0"/>
              <a:t>	</a:t>
            </a:r>
            <a:r>
              <a:rPr lang="en-ID" sz="1600" dirty="0" smtClean="0"/>
              <a:t>: </a:t>
            </a:r>
            <a:r>
              <a:rPr lang="en-ID" sz="1600" b="1" dirty="0" err="1"/>
              <a:t>Beban</a:t>
            </a:r>
            <a:endParaRPr lang="id-ID" sz="1600" dirty="0"/>
          </a:p>
          <a:p>
            <a:pPr lvl="0"/>
            <a:r>
              <a:rPr lang="id-ID" sz="1600" dirty="0" smtClean="0"/>
              <a:t>	</a:t>
            </a:r>
            <a:r>
              <a:rPr lang="en-ID" sz="1600" dirty="0" err="1" smtClean="0"/>
              <a:t>Kode</a:t>
            </a:r>
            <a:r>
              <a:rPr lang="en-ID" sz="1600" dirty="0" smtClean="0"/>
              <a:t> </a:t>
            </a:r>
            <a:r>
              <a:rPr lang="en-ID" sz="1600" dirty="0" err="1"/>
              <a:t>Perkiraan</a:t>
            </a:r>
            <a:r>
              <a:rPr lang="en-ID" sz="1600" dirty="0"/>
              <a:t> </a:t>
            </a:r>
            <a:r>
              <a:rPr lang="id-ID" sz="1600" dirty="0" smtClean="0"/>
              <a:t>	</a:t>
            </a:r>
            <a:r>
              <a:rPr lang="en-ID" sz="1600" dirty="0" smtClean="0"/>
              <a:t>: </a:t>
            </a:r>
            <a:r>
              <a:rPr lang="en-ID" sz="1600" b="1" dirty="0"/>
              <a:t>6104</a:t>
            </a:r>
            <a:endParaRPr lang="id-ID" sz="1600" dirty="0"/>
          </a:p>
          <a:p>
            <a:pPr lvl="0"/>
            <a:r>
              <a:rPr lang="id-ID" sz="1600" dirty="0" smtClean="0"/>
              <a:t>	</a:t>
            </a:r>
            <a:r>
              <a:rPr lang="en-ID" sz="1600" dirty="0" err="1" smtClean="0"/>
              <a:t>Nama</a:t>
            </a:r>
            <a:r>
              <a:rPr lang="en-ID" sz="1600" dirty="0" smtClean="0"/>
              <a:t> </a:t>
            </a:r>
            <a:r>
              <a:rPr lang="en-ID" sz="1600" dirty="0" err="1"/>
              <a:t>Akun</a:t>
            </a:r>
            <a:r>
              <a:rPr lang="en-ID" sz="1600" dirty="0"/>
              <a:t> </a:t>
            </a:r>
            <a:r>
              <a:rPr lang="id-ID" sz="1600" dirty="0" smtClean="0"/>
              <a:t>	</a:t>
            </a:r>
            <a:r>
              <a:rPr lang="en-ID" sz="1600" dirty="0" smtClean="0"/>
              <a:t>: </a:t>
            </a:r>
            <a:r>
              <a:rPr lang="en-ID" sz="1600" b="1" dirty="0" err="1"/>
              <a:t>Beban</a:t>
            </a:r>
            <a:r>
              <a:rPr lang="en-ID" sz="1600" b="1" dirty="0"/>
              <a:t> </a:t>
            </a:r>
            <a:r>
              <a:rPr lang="en-ID" sz="1600" b="1" dirty="0" err="1" smtClean="0"/>
              <a:t>Pemasaran</a:t>
            </a:r>
            <a:endParaRPr lang="id-ID" sz="1600" dirty="0"/>
          </a:p>
        </p:txBody>
      </p:sp>
      <p:sp>
        <p:nvSpPr>
          <p:cNvPr id="9" name="Rectangle 8"/>
          <p:cNvSpPr/>
          <p:nvPr/>
        </p:nvSpPr>
        <p:spPr>
          <a:xfrm>
            <a:off x="8460432" y="267494"/>
            <a:ext cx="362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 smtClean="0">
                <a:solidFill>
                  <a:srgbClr val="FFFF00"/>
                </a:solidFill>
              </a:rPr>
              <a:t>1</a:t>
            </a:r>
            <a:endParaRPr lang="id-ID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14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1520" y="195486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FFC000"/>
                </a:solidFill>
              </a:rPr>
              <a:t>Pembuatan Paket Promo</a:t>
            </a:r>
            <a:endParaRPr lang="id-ID" sz="2400" b="1" i="1" dirty="0" smtClean="0">
              <a:solidFill>
                <a:srgbClr val="FFC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13767" y="1059582"/>
            <a:ext cx="7814617" cy="2592288"/>
          </a:xfrm>
        </p:spPr>
        <p:txBody>
          <a:bodyPr/>
          <a:lstStyle/>
          <a:p>
            <a:pPr lvl="0"/>
            <a:r>
              <a:rPr lang="id-ID" sz="1600" b="1" dirty="0" smtClean="0"/>
              <a:t>T</a:t>
            </a:r>
            <a:r>
              <a:rPr lang="en-ID" sz="1600" b="1" dirty="0" err="1" smtClean="0"/>
              <a:t>anggal</a:t>
            </a:r>
            <a:r>
              <a:rPr lang="en-ID" sz="1600" b="1" dirty="0" smtClean="0"/>
              <a:t> </a:t>
            </a:r>
            <a:r>
              <a:rPr lang="id-ID" sz="1600" b="1" dirty="0" smtClean="0"/>
              <a:t>17</a:t>
            </a:r>
            <a:r>
              <a:rPr lang="en-ID" sz="1600" b="1" dirty="0" smtClean="0"/>
              <a:t> </a:t>
            </a:r>
            <a:r>
              <a:rPr lang="en-ID" sz="1600" b="1" dirty="0" err="1"/>
              <a:t>Januari</a:t>
            </a:r>
            <a:r>
              <a:rPr lang="en-ID" sz="1600" b="1" dirty="0"/>
              <a:t> </a:t>
            </a:r>
            <a:r>
              <a:rPr lang="en-ID" sz="1600" b="1" dirty="0" smtClean="0"/>
              <a:t>2021</a:t>
            </a:r>
            <a:endParaRPr lang="id-ID" sz="1600" b="1" dirty="0" smtClean="0"/>
          </a:p>
          <a:p>
            <a:endParaRPr lang="id-ID" sz="1600" dirty="0" smtClean="0"/>
          </a:p>
          <a:p>
            <a:r>
              <a:rPr lang="en-ID" sz="1600" dirty="0" err="1" smtClean="0"/>
              <a:t>Mengadakan</a:t>
            </a:r>
            <a:r>
              <a:rPr lang="en-ID" sz="1600" dirty="0" smtClean="0"/>
              <a:t> </a:t>
            </a:r>
            <a:r>
              <a:rPr lang="en-ID" sz="1600" b="1" dirty="0" err="1">
                <a:solidFill>
                  <a:srgbClr val="FFFF00"/>
                </a:solidFill>
              </a:rPr>
              <a:t>paket</a:t>
            </a:r>
            <a:r>
              <a:rPr lang="en-ID" sz="1600" b="1" dirty="0">
                <a:solidFill>
                  <a:srgbClr val="FFFF00"/>
                </a:solidFill>
              </a:rPr>
              <a:t> promo </a:t>
            </a:r>
            <a:r>
              <a:rPr lang="en-ID" sz="1600" dirty="0" err="1"/>
              <a:t>dengan</a:t>
            </a:r>
            <a:r>
              <a:rPr lang="en-ID" sz="1600" dirty="0"/>
              <a:t> detail </a:t>
            </a:r>
            <a:r>
              <a:rPr lang="en-ID" sz="1600" dirty="0" err="1"/>
              <a:t>sebagai</a:t>
            </a:r>
            <a:r>
              <a:rPr lang="en-ID" sz="1600" dirty="0"/>
              <a:t> </a:t>
            </a:r>
            <a:r>
              <a:rPr lang="en-ID" sz="1600" dirty="0" err="1"/>
              <a:t>berikut</a:t>
            </a:r>
            <a:r>
              <a:rPr lang="en-ID" sz="1600" dirty="0"/>
              <a:t>:</a:t>
            </a:r>
            <a:endParaRPr lang="id-ID" sz="1600" dirty="0"/>
          </a:p>
          <a:p>
            <a:pPr lvl="0"/>
            <a:r>
              <a:rPr lang="en-ID" sz="1600" dirty="0" err="1"/>
              <a:t>Nama</a:t>
            </a:r>
            <a:r>
              <a:rPr lang="en-ID" sz="1600" dirty="0"/>
              <a:t> </a:t>
            </a:r>
            <a:r>
              <a:rPr lang="en-ID" sz="1600" dirty="0" err="1"/>
              <a:t>paket</a:t>
            </a:r>
            <a:r>
              <a:rPr lang="en-ID" sz="1600" dirty="0"/>
              <a:t> promo</a:t>
            </a:r>
            <a:r>
              <a:rPr lang="id-ID" sz="1600" dirty="0"/>
              <a:t>	</a:t>
            </a:r>
            <a:r>
              <a:rPr lang="id-ID" sz="1600" dirty="0" smtClean="0"/>
              <a:t>	</a:t>
            </a:r>
            <a:r>
              <a:rPr lang="en-ID" sz="1600" dirty="0" smtClean="0"/>
              <a:t>: </a:t>
            </a:r>
            <a:r>
              <a:rPr lang="en-ID" sz="1600" b="1" dirty="0" err="1"/>
              <a:t>Paket</a:t>
            </a:r>
            <a:r>
              <a:rPr lang="en-ID" sz="1600" b="1" dirty="0"/>
              <a:t> Jam Jaya</a:t>
            </a:r>
            <a:endParaRPr lang="id-ID" sz="1600" dirty="0"/>
          </a:p>
          <a:p>
            <a:pPr lvl="0"/>
            <a:r>
              <a:rPr lang="en-ID" sz="1600" dirty="0" err="1"/>
              <a:t>Satuan</a:t>
            </a:r>
            <a:r>
              <a:rPr lang="en-ID" sz="1600" dirty="0"/>
              <a:t> </a:t>
            </a:r>
            <a:r>
              <a:rPr lang="id-ID" sz="1600" dirty="0"/>
              <a:t>			</a:t>
            </a:r>
            <a:r>
              <a:rPr lang="en-ID" sz="1600" dirty="0"/>
              <a:t>: </a:t>
            </a:r>
            <a:r>
              <a:rPr lang="en-ID" sz="1600" b="1" dirty="0" err="1"/>
              <a:t>Paket</a:t>
            </a:r>
            <a:endParaRPr lang="id-ID" sz="1600" dirty="0"/>
          </a:p>
          <a:p>
            <a:pPr lvl="0"/>
            <a:r>
              <a:rPr lang="en-ID" sz="1600" dirty="0" err="1"/>
              <a:t>Harga</a:t>
            </a:r>
            <a:r>
              <a:rPr lang="en-ID" sz="1600" dirty="0"/>
              <a:t> </a:t>
            </a:r>
            <a:r>
              <a:rPr lang="en-ID" sz="1600" dirty="0" err="1"/>
              <a:t>Paket</a:t>
            </a:r>
            <a:r>
              <a:rPr lang="en-ID" sz="1600" dirty="0"/>
              <a:t> Promo </a:t>
            </a:r>
            <a:r>
              <a:rPr lang="id-ID" sz="1600" dirty="0"/>
              <a:t>	</a:t>
            </a:r>
            <a:r>
              <a:rPr lang="en-ID" sz="1600" dirty="0"/>
              <a:t>: </a:t>
            </a:r>
            <a:r>
              <a:rPr lang="en-ID" sz="1600" b="1" dirty="0" err="1"/>
              <a:t>Rp</a:t>
            </a:r>
            <a:r>
              <a:rPr lang="en-ID" sz="1600" b="1" dirty="0"/>
              <a:t> </a:t>
            </a:r>
            <a:r>
              <a:rPr lang="id-ID" sz="1600" b="1" dirty="0"/>
              <a:t>45</a:t>
            </a:r>
            <a:r>
              <a:rPr lang="en-ID" sz="1600" b="1" dirty="0"/>
              <a:t>0.000/</a:t>
            </a:r>
            <a:r>
              <a:rPr lang="en-ID" sz="1600" b="1" dirty="0" err="1"/>
              <a:t>paket</a:t>
            </a:r>
            <a:endParaRPr lang="id-ID" sz="1600" dirty="0"/>
          </a:p>
          <a:p>
            <a:pPr lvl="0"/>
            <a:r>
              <a:rPr lang="en-ID" sz="1600" dirty="0"/>
              <a:t>Isi </a:t>
            </a:r>
            <a:r>
              <a:rPr lang="en-ID" sz="1600" dirty="0" err="1"/>
              <a:t>Paket</a:t>
            </a:r>
            <a:r>
              <a:rPr lang="en-ID" sz="1600" dirty="0"/>
              <a:t> Promo</a:t>
            </a:r>
            <a:r>
              <a:rPr lang="id-ID" sz="1600" dirty="0"/>
              <a:t>		</a:t>
            </a:r>
            <a:r>
              <a:rPr lang="en-ID" sz="1600" dirty="0"/>
              <a:t>: </a:t>
            </a:r>
            <a:r>
              <a:rPr lang="en-ID" sz="1600" b="1" dirty="0">
                <a:solidFill>
                  <a:srgbClr val="FFFF00"/>
                </a:solidFill>
              </a:rPr>
              <a:t>1pcs</a:t>
            </a:r>
            <a:r>
              <a:rPr lang="en-ID" sz="1600" b="1" dirty="0"/>
              <a:t> Rolex Skeleton &amp; </a:t>
            </a:r>
            <a:r>
              <a:rPr lang="en-ID" sz="1600" b="1" dirty="0">
                <a:solidFill>
                  <a:srgbClr val="FFFF00"/>
                </a:solidFill>
              </a:rPr>
              <a:t>1 pcs</a:t>
            </a:r>
            <a:r>
              <a:rPr lang="en-ID" sz="1600" b="1" dirty="0"/>
              <a:t> Casio AE-1000</a:t>
            </a:r>
            <a:endParaRPr lang="id-ID" sz="1600" dirty="0"/>
          </a:p>
          <a:p>
            <a:pPr lvl="0"/>
            <a:r>
              <a:rPr lang="en-ID" sz="1600" dirty="0" err="1"/>
              <a:t>Paket</a:t>
            </a:r>
            <a:r>
              <a:rPr lang="en-ID" sz="1600" dirty="0"/>
              <a:t> </a:t>
            </a:r>
            <a:r>
              <a:rPr lang="en-ID" sz="1600" dirty="0" err="1"/>
              <a:t>dikenakan</a:t>
            </a:r>
            <a:r>
              <a:rPr lang="en-ID" sz="1600" dirty="0"/>
              <a:t> </a:t>
            </a:r>
            <a:r>
              <a:rPr lang="id-ID" sz="1600" dirty="0"/>
              <a:t>pajak 	:</a:t>
            </a:r>
            <a:r>
              <a:rPr lang="id-ID" sz="1600" b="1" dirty="0"/>
              <a:t> PPN </a:t>
            </a:r>
            <a:r>
              <a:rPr lang="en-ID" sz="1600" b="1" dirty="0"/>
              <a:t>10</a:t>
            </a:r>
            <a:r>
              <a:rPr lang="en-ID" sz="1600" b="1" dirty="0" smtClean="0"/>
              <a:t>%</a:t>
            </a:r>
            <a:endParaRPr lang="id-ID" sz="1600" dirty="0"/>
          </a:p>
        </p:txBody>
      </p:sp>
      <p:sp>
        <p:nvSpPr>
          <p:cNvPr id="9" name="Rectangle 8"/>
          <p:cNvSpPr/>
          <p:nvPr/>
        </p:nvSpPr>
        <p:spPr>
          <a:xfrm>
            <a:off x="8460432" y="267494"/>
            <a:ext cx="362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 smtClean="0">
                <a:solidFill>
                  <a:srgbClr val="FFFF00"/>
                </a:solidFill>
              </a:rPr>
              <a:t>2</a:t>
            </a:r>
            <a:endParaRPr lang="id-ID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57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1520" y="195486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FFC000"/>
                </a:solidFill>
              </a:rPr>
              <a:t>Penjualan Paket Promo</a:t>
            </a:r>
            <a:endParaRPr lang="id-ID" sz="2400" b="1" i="1" dirty="0" smtClean="0">
              <a:solidFill>
                <a:srgbClr val="FFC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13767" y="1059582"/>
            <a:ext cx="6014417" cy="2592288"/>
          </a:xfrm>
        </p:spPr>
        <p:txBody>
          <a:bodyPr/>
          <a:lstStyle/>
          <a:p>
            <a:pPr lvl="0"/>
            <a:r>
              <a:rPr lang="id-ID" sz="1600" b="1" dirty="0" smtClean="0"/>
              <a:t>T</a:t>
            </a:r>
            <a:r>
              <a:rPr lang="en-ID" sz="1600" b="1" dirty="0" err="1" smtClean="0"/>
              <a:t>anggal</a:t>
            </a:r>
            <a:r>
              <a:rPr lang="en-ID" sz="1600" b="1" dirty="0" smtClean="0"/>
              <a:t> </a:t>
            </a:r>
            <a:r>
              <a:rPr lang="id-ID" sz="1600" b="1" dirty="0" smtClean="0"/>
              <a:t>18</a:t>
            </a:r>
            <a:r>
              <a:rPr lang="en-ID" sz="1600" b="1" dirty="0" smtClean="0"/>
              <a:t> </a:t>
            </a:r>
            <a:r>
              <a:rPr lang="en-ID" sz="1600" b="1" dirty="0" err="1"/>
              <a:t>Januari</a:t>
            </a:r>
            <a:r>
              <a:rPr lang="en-ID" sz="1600" b="1" dirty="0"/>
              <a:t> </a:t>
            </a:r>
            <a:r>
              <a:rPr lang="en-ID" sz="1600" b="1" dirty="0" smtClean="0"/>
              <a:t>2021</a:t>
            </a:r>
            <a:endParaRPr lang="id-ID" sz="1600" b="1" dirty="0" smtClean="0"/>
          </a:p>
          <a:p>
            <a:endParaRPr lang="id-ID" sz="1600" dirty="0" smtClean="0"/>
          </a:p>
          <a:p>
            <a:r>
              <a:rPr lang="en-ID" sz="1600" dirty="0" err="1"/>
              <a:t>Pelanggan</a:t>
            </a:r>
            <a:r>
              <a:rPr lang="en-ID" sz="1600" dirty="0"/>
              <a:t> </a:t>
            </a:r>
            <a:r>
              <a:rPr lang="en-ID" sz="1600" dirty="0" err="1"/>
              <a:t>Umum</a:t>
            </a:r>
            <a:r>
              <a:rPr lang="en-ID" sz="1600" dirty="0"/>
              <a:t> </a:t>
            </a:r>
            <a:r>
              <a:rPr lang="en-ID" sz="1600" dirty="0" err="1"/>
              <a:t>tertarik</a:t>
            </a:r>
            <a:r>
              <a:rPr lang="en-ID" sz="1600" dirty="0"/>
              <a:t> </a:t>
            </a:r>
            <a:r>
              <a:rPr lang="en-ID" sz="1600" dirty="0" err="1"/>
              <a:t>untuk</a:t>
            </a:r>
            <a:r>
              <a:rPr lang="en-ID" sz="1600" dirty="0"/>
              <a:t> </a:t>
            </a:r>
            <a:r>
              <a:rPr lang="en-ID" sz="1600" dirty="0" err="1"/>
              <a:t>melakukan</a:t>
            </a:r>
            <a:r>
              <a:rPr lang="en-ID" sz="1600" dirty="0"/>
              <a:t> </a:t>
            </a:r>
            <a:r>
              <a:rPr lang="en-ID" sz="1600" dirty="0" err="1"/>
              <a:t>pembelian</a:t>
            </a:r>
            <a:r>
              <a:rPr lang="en-ID" sz="1600" dirty="0"/>
              <a:t> </a:t>
            </a:r>
            <a:r>
              <a:rPr lang="en-ID" sz="1600" dirty="0" err="1" smtClean="0"/>
              <a:t>secara</a:t>
            </a:r>
            <a:endParaRPr lang="id-ID" sz="1600" dirty="0"/>
          </a:p>
          <a:p>
            <a:r>
              <a:rPr lang="en-ID" sz="1600" dirty="0" err="1" smtClean="0">
                <a:solidFill>
                  <a:srgbClr val="FFFF00"/>
                </a:solidFill>
              </a:rPr>
              <a:t>tunai</a:t>
            </a:r>
            <a:r>
              <a:rPr lang="en-ID" sz="1600" dirty="0" smtClean="0"/>
              <a:t> </a:t>
            </a:r>
            <a:r>
              <a:rPr lang="en-ID" sz="1600" dirty="0"/>
              <a:t>“</a:t>
            </a:r>
            <a:r>
              <a:rPr lang="en-ID" sz="1600" dirty="0" err="1"/>
              <a:t>Paket</a:t>
            </a:r>
            <a:r>
              <a:rPr lang="en-ID" sz="1600" dirty="0"/>
              <a:t> Jam Jaya” </a:t>
            </a:r>
            <a:r>
              <a:rPr lang="en-ID" sz="1600" dirty="0" err="1"/>
              <a:t>sebanyak</a:t>
            </a:r>
            <a:r>
              <a:rPr lang="en-ID" sz="1600" dirty="0"/>
              <a:t> </a:t>
            </a:r>
            <a:r>
              <a:rPr lang="en-ID" sz="1600" b="1" dirty="0">
                <a:solidFill>
                  <a:srgbClr val="FFFF00"/>
                </a:solidFill>
              </a:rPr>
              <a:t>4 </a:t>
            </a:r>
            <a:r>
              <a:rPr lang="en-ID" sz="1600" b="1" dirty="0" err="1">
                <a:solidFill>
                  <a:srgbClr val="FFFF00"/>
                </a:solidFill>
              </a:rPr>
              <a:t>Paket</a:t>
            </a:r>
            <a:r>
              <a:rPr lang="en-ID" sz="1600" dirty="0"/>
              <a:t>. </a:t>
            </a:r>
            <a:r>
              <a:rPr lang="en-ID" sz="1600" dirty="0" err="1"/>
              <a:t>Pembayaran</a:t>
            </a:r>
            <a:r>
              <a:rPr lang="en-ID" sz="1600" dirty="0"/>
              <a:t> </a:t>
            </a:r>
            <a:r>
              <a:rPr lang="en-ID" sz="1600" dirty="0" err="1"/>
              <a:t>menggunakan</a:t>
            </a:r>
            <a:r>
              <a:rPr lang="en-ID" sz="1600" dirty="0"/>
              <a:t> </a:t>
            </a:r>
            <a:r>
              <a:rPr lang="en-ID" sz="1600" b="1" dirty="0" err="1">
                <a:solidFill>
                  <a:srgbClr val="FFFF00"/>
                </a:solidFill>
              </a:rPr>
              <a:t>Kas</a:t>
            </a:r>
            <a:r>
              <a:rPr lang="en-ID" sz="1600" b="1" dirty="0">
                <a:solidFill>
                  <a:srgbClr val="FFFF00"/>
                </a:solidFill>
              </a:rPr>
              <a:t> IDR</a:t>
            </a:r>
            <a:r>
              <a:rPr lang="en-ID" sz="1600" dirty="0"/>
              <a:t>. </a:t>
            </a:r>
            <a:r>
              <a:rPr lang="en-ID" sz="1600" dirty="0" err="1"/>
              <a:t>Barang</a:t>
            </a:r>
            <a:r>
              <a:rPr lang="en-ID" sz="1600" dirty="0"/>
              <a:t> </a:t>
            </a:r>
            <a:r>
              <a:rPr lang="en-ID" sz="1600" dirty="0" err="1"/>
              <a:t>dikeluarkan</a:t>
            </a:r>
            <a:r>
              <a:rPr lang="en-ID" sz="1600" dirty="0"/>
              <a:t> </a:t>
            </a:r>
            <a:r>
              <a:rPr lang="id-ID" sz="1600" dirty="0"/>
              <a:t>dari </a:t>
            </a:r>
            <a:r>
              <a:rPr lang="en-ID" sz="1600" b="1" dirty="0" err="1">
                <a:solidFill>
                  <a:srgbClr val="FFFF00"/>
                </a:solidFill>
              </a:rPr>
              <a:t>Gudang</a:t>
            </a:r>
            <a:r>
              <a:rPr lang="en-ID" sz="1600" b="1" dirty="0">
                <a:solidFill>
                  <a:srgbClr val="FFFF00"/>
                </a:solidFill>
              </a:rPr>
              <a:t> </a:t>
            </a:r>
            <a:r>
              <a:rPr lang="id-ID" sz="1600" b="1" dirty="0">
                <a:solidFill>
                  <a:srgbClr val="FFFF00"/>
                </a:solidFill>
              </a:rPr>
              <a:t>Belakang</a:t>
            </a:r>
            <a:r>
              <a:rPr lang="en-ID" sz="1600" dirty="0"/>
              <a:t>.</a:t>
            </a:r>
            <a:endParaRPr lang="id-ID" sz="1600" dirty="0"/>
          </a:p>
        </p:txBody>
      </p:sp>
      <p:sp>
        <p:nvSpPr>
          <p:cNvPr id="9" name="Rectangle 8"/>
          <p:cNvSpPr/>
          <p:nvPr/>
        </p:nvSpPr>
        <p:spPr>
          <a:xfrm>
            <a:off x="8460432" y="267494"/>
            <a:ext cx="362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 smtClean="0">
                <a:solidFill>
                  <a:srgbClr val="FFFF00"/>
                </a:solidFill>
              </a:rPr>
              <a:t>3</a:t>
            </a:r>
            <a:endParaRPr lang="id-ID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1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1520" y="195486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 smtClean="0">
                <a:solidFill>
                  <a:srgbClr val="FFC000"/>
                </a:solidFill>
              </a:rPr>
              <a:t>Pembuatan Barang Pesanan </a:t>
            </a:r>
            <a:r>
              <a:rPr lang="id-ID" sz="2000" b="1" i="1" dirty="0" smtClean="0">
                <a:solidFill>
                  <a:srgbClr val="FFC000"/>
                </a:solidFill>
              </a:rPr>
              <a:t>(modifikasi barang persediaan)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9733" y="729159"/>
            <a:ext cx="7598593" cy="3960440"/>
          </a:xfrm>
        </p:spPr>
        <p:txBody>
          <a:bodyPr/>
          <a:lstStyle/>
          <a:p>
            <a:pPr lvl="0"/>
            <a:r>
              <a:rPr lang="id-ID" sz="1600" b="1" dirty="0" smtClean="0"/>
              <a:t>T</a:t>
            </a:r>
            <a:r>
              <a:rPr lang="en-ID" sz="1600" b="1" dirty="0" err="1" smtClean="0"/>
              <a:t>anggal</a:t>
            </a:r>
            <a:r>
              <a:rPr lang="en-ID" sz="1600" b="1" dirty="0" smtClean="0"/>
              <a:t> </a:t>
            </a:r>
            <a:r>
              <a:rPr lang="id-ID" sz="1600" b="1" dirty="0" smtClean="0"/>
              <a:t>19</a:t>
            </a:r>
            <a:r>
              <a:rPr lang="en-ID" sz="1600" b="1" dirty="0" smtClean="0"/>
              <a:t> </a:t>
            </a:r>
            <a:r>
              <a:rPr lang="en-ID" sz="1600" b="1" dirty="0" err="1"/>
              <a:t>Januari</a:t>
            </a:r>
            <a:r>
              <a:rPr lang="en-ID" sz="1600" b="1" dirty="0"/>
              <a:t> </a:t>
            </a:r>
            <a:r>
              <a:rPr lang="en-ID" sz="1600" b="1" dirty="0" smtClean="0"/>
              <a:t>2021</a:t>
            </a:r>
            <a:endParaRPr lang="id-ID" sz="1600" b="1" dirty="0" smtClean="0"/>
          </a:p>
          <a:p>
            <a:endParaRPr lang="id-ID" sz="1600" dirty="0" smtClean="0"/>
          </a:p>
          <a:p>
            <a:r>
              <a:rPr lang="en-ID" sz="1400" dirty="0"/>
              <a:t>Perusahaan </a:t>
            </a:r>
            <a:r>
              <a:rPr lang="en-ID" sz="1400" dirty="0" err="1"/>
              <a:t>menerima</a:t>
            </a:r>
            <a:r>
              <a:rPr lang="en-ID" sz="1400" dirty="0"/>
              <a:t> </a:t>
            </a:r>
            <a:r>
              <a:rPr lang="en-ID" sz="1400" dirty="0" err="1"/>
              <a:t>pesanan</a:t>
            </a:r>
            <a:r>
              <a:rPr lang="en-ID" sz="1400" dirty="0"/>
              <a:t> </a:t>
            </a:r>
            <a:r>
              <a:rPr lang="en-ID" sz="1400" dirty="0" err="1"/>
              <a:t>khusus</a:t>
            </a:r>
            <a:r>
              <a:rPr lang="en-ID" sz="1400" dirty="0"/>
              <a:t> </a:t>
            </a:r>
            <a:r>
              <a:rPr lang="en-ID" sz="1400" dirty="0" err="1"/>
              <a:t>dari</a:t>
            </a:r>
            <a:r>
              <a:rPr lang="en-ID" sz="1400" dirty="0"/>
              <a:t> </a:t>
            </a:r>
            <a:r>
              <a:rPr lang="en-ID" sz="1400" dirty="0" err="1"/>
              <a:t>pelanggan</a:t>
            </a:r>
            <a:r>
              <a:rPr lang="en-ID" sz="1400" dirty="0"/>
              <a:t> </a:t>
            </a:r>
            <a:r>
              <a:rPr lang="en-ID" sz="1400" dirty="0" err="1"/>
              <a:t>baru</a:t>
            </a:r>
            <a:r>
              <a:rPr lang="en-ID" sz="1400" dirty="0"/>
              <a:t> </a:t>
            </a:r>
            <a:r>
              <a:rPr lang="en-ID" sz="1400" dirty="0" err="1"/>
              <a:t>untuk</a:t>
            </a:r>
            <a:r>
              <a:rPr lang="en-ID" sz="1400" dirty="0"/>
              <a:t> </a:t>
            </a:r>
            <a:r>
              <a:rPr lang="en-ID" sz="1400" dirty="0" err="1"/>
              <a:t>memodifikasi</a:t>
            </a:r>
            <a:r>
              <a:rPr lang="en-ID" sz="1400" dirty="0"/>
              <a:t> </a:t>
            </a:r>
            <a:r>
              <a:rPr lang="en-ID" sz="1400" dirty="0" err="1"/>
              <a:t>warna</a:t>
            </a:r>
            <a:r>
              <a:rPr lang="en-ID" sz="1400" dirty="0"/>
              <a:t> </a:t>
            </a:r>
            <a:r>
              <a:rPr lang="en-ID" sz="1400" dirty="0" err="1"/>
              <a:t>dar</a:t>
            </a:r>
            <a:r>
              <a:rPr lang="id-ID" sz="1400" dirty="0"/>
              <a:t>i p</a:t>
            </a:r>
            <a:r>
              <a:rPr lang="en-ID" sz="1400" dirty="0" err="1"/>
              <a:t>roduk</a:t>
            </a:r>
            <a:r>
              <a:rPr lang="en-ID" sz="1400" dirty="0"/>
              <a:t> </a:t>
            </a:r>
            <a:r>
              <a:rPr lang="en-ID" sz="1400" b="1" dirty="0">
                <a:solidFill>
                  <a:srgbClr val="FFFF00"/>
                </a:solidFill>
              </a:rPr>
              <a:t>Jam </a:t>
            </a:r>
            <a:r>
              <a:rPr lang="en-ID" sz="1400" b="1" dirty="0" err="1">
                <a:solidFill>
                  <a:srgbClr val="FFFF00"/>
                </a:solidFill>
              </a:rPr>
              <a:t>Dinding</a:t>
            </a:r>
            <a:r>
              <a:rPr lang="en-ID" sz="1400" b="1" dirty="0">
                <a:solidFill>
                  <a:srgbClr val="FFFF00"/>
                </a:solidFill>
              </a:rPr>
              <a:t> </a:t>
            </a:r>
            <a:r>
              <a:rPr lang="en-ID" sz="1400" b="1" dirty="0" err="1">
                <a:solidFill>
                  <a:srgbClr val="FFFF00"/>
                </a:solidFill>
              </a:rPr>
              <a:t>Kayu</a:t>
            </a:r>
            <a:r>
              <a:rPr lang="en-ID" sz="1400" b="1" dirty="0">
                <a:solidFill>
                  <a:srgbClr val="FFFF00"/>
                </a:solidFill>
              </a:rPr>
              <a:t> 3D</a:t>
            </a:r>
            <a:r>
              <a:rPr lang="en-ID" sz="1400" dirty="0"/>
              <a:t> </a:t>
            </a:r>
            <a:r>
              <a:rPr lang="en-ID" sz="1400" dirty="0" err="1"/>
              <a:t>sebanyak</a:t>
            </a:r>
            <a:r>
              <a:rPr lang="en-ID" sz="1400" dirty="0"/>
              <a:t> </a:t>
            </a:r>
            <a:r>
              <a:rPr lang="id-ID" sz="1400" b="1" dirty="0" smtClean="0">
                <a:solidFill>
                  <a:srgbClr val="FFFF00"/>
                </a:solidFill>
              </a:rPr>
              <a:t>4</a:t>
            </a:r>
            <a:r>
              <a:rPr lang="en-ID" sz="1400" b="1" dirty="0" smtClean="0">
                <a:solidFill>
                  <a:srgbClr val="FFFF00"/>
                </a:solidFill>
              </a:rPr>
              <a:t> </a:t>
            </a:r>
            <a:r>
              <a:rPr lang="en-ID" sz="1400" b="1" dirty="0">
                <a:solidFill>
                  <a:srgbClr val="FFFF00"/>
                </a:solidFill>
              </a:rPr>
              <a:t>Pcs</a:t>
            </a:r>
            <a:r>
              <a:rPr lang="en-ID" sz="1400" dirty="0"/>
              <a:t>. </a:t>
            </a:r>
            <a:r>
              <a:rPr lang="en-ID" sz="1400" dirty="0" err="1"/>
              <a:t>Dalam</a:t>
            </a:r>
            <a:r>
              <a:rPr lang="en-ID" sz="1400" dirty="0"/>
              <a:t> </a:t>
            </a:r>
            <a:r>
              <a:rPr lang="en-ID" sz="1400" dirty="0" err="1"/>
              <a:t>modifikasi</a:t>
            </a:r>
            <a:r>
              <a:rPr lang="en-ID" sz="1400" dirty="0"/>
              <a:t> </a:t>
            </a:r>
            <a:r>
              <a:rPr lang="en-ID" sz="1400" dirty="0" err="1"/>
              <a:t>ini</a:t>
            </a:r>
            <a:r>
              <a:rPr lang="en-ID" sz="1400" dirty="0"/>
              <a:t> </a:t>
            </a:r>
            <a:r>
              <a:rPr lang="en-ID" sz="1400" dirty="0" err="1"/>
              <a:t>ada</a:t>
            </a:r>
            <a:r>
              <a:rPr lang="en-ID" sz="1400" dirty="0"/>
              <a:t> </a:t>
            </a:r>
            <a:r>
              <a:rPr lang="en-ID" sz="1400" b="1" dirty="0" err="1">
                <a:solidFill>
                  <a:srgbClr val="FFFF00"/>
                </a:solidFill>
              </a:rPr>
              <a:t>biaya</a:t>
            </a:r>
            <a:r>
              <a:rPr lang="en-ID" sz="1400" b="1" dirty="0">
                <a:solidFill>
                  <a:srgbClr val="FFFF00"/>
                </a:solidFill>
              </a:rPr>
              <a:t> </a:t>
            </a:r>
            <a:r>
              <a:rPr lang="en-ID" sz="1400" b="1" dirty="0" err="1">
                <a:solidFill>
                  <a:srgbClr val="FFFF00"/>
                </a:solidFill>
              </a:rPr>
              <a:t>modifikasi</a:t>
            </a:r>
            <a:r>
              <a:rPr lang="en-ID" sz="1400" b="1" dirty="0">
                <a:solidFill>
                  <a:srgbClr val="FFFF00"/>
                </a:solidFill>
              </a:rPr>
              <a:t> </a:t>
            </a:r>
            <a:r>
              <a:rPr lang="en-ID" sz="1400" dirty="0"/>
              <a:t>yang </a:t>
            </a:r>
            <a:r>
              <a:rPr lang="en-ID" sz="1400" dirty="0" err="1"/>
              <a:t>dikeluarkan</a:t>
            </a:r>
            <a:r>
              <a:rPr lang="en-ID" sz="1400" dirty="0"/>
              <a:t> </a:t>
            </a:r>
            <a:r>
              <a:rPr lang="en-ID" sz="1400" dirty="0" err="1"/>
              <a:t>yaitu</a:t>
            </a:r>
            <a:r>
              <a:rPr lang="en-ID" sz="1400" dirty="0"/>
              <a:t> </a:t>
            </a:r>
            <a:r>
              <a:rPr lang="en-ID" sz="1400" b="1" dirty="0" err="1"/>
              <a:t>Rp</a:t>
            </a:r>
            <a:r>
              <a:rPr lang="en-ID" sz="1400" b="1" dirty="0"/>
              <a:t> 250.000,- </a:t>
            </a:r>
            <a:r>
              <a:rPr lang="en-ID" sz="1400" dirty="0" err="1"/>
              <a:t>dan</a:t>
            </a:r>
            <a:r>
              <a:rPr lang="en-ID" sz="1400" dirty="0"/>
              <a:t> </a:t>
            </a:r>
            <a:r>
              <a:rPr lang="en-ID" sz="1400" dirty="0" err="1"/>
              <a:t>dialokasi</a:t>
            </a:r>
            <a:r>
              <a:rPr lang="en-ID" sz="1400" dirty="0"/>
              <a:t> </a:t>
            </a:r>
            <a:r>
              <a:rPr lang="en-ID" sz="1400" dirty="0" err="1"/>
              <a:t>sebagai</a:t>
            </a:r>
            <a:r>
              <a:rPr lang="en-ID" sz="1400" dirty="0"/>
              <a:t> </a:t>
            </a:r>
            <a:r>
              <a:rPr lang="en-ID" sz="1400" dirty="0" err="1"/>
              <a:t>akun</a:t>
            </a:r>
            <a:r>
              <a:rPr lang="en-ID" sz="1400" dirty="0"/>
              <a:t> </a:t>
            </a:r>
            <a:r>
              <a:rPr lang="en-ID" sz="1400" b="1" dirty="0" err="1">
                <a:solidFill>
                  <a:srgbClr val="FFFF00"/>
                </a:solidFill>
              </a:rPr>
              <a:t>Beban</a:t>
            </a:r>
            <a:r>
              <a:rPr lang="en-ID" sz="1400" b="1" dirty="0">
                <a:solidFill>
                  <a:srgbClr val="FFFF00"/>
                </a:solidFill>
              </a:rPr>
              <a:t> </a:t>
            </a:r>
            <a:r>
              <a:rPr lang="en-ID" sz="1400" b="1" dirty="0" err="1">
                <a:solidFill>
                  <a:srgbClr val="FFFF00"/>
                </a:solidFill>
              </a:rPr>
              <a:t>Operasional</a:t>
            </a:r>
            <a:r>
              <a:rPr lang="en-ID" sz="1400" b="1" dirty="0">
                <a:solidFill>
                  <a:srgbClr val="FFFF00"/>
                </a:solidFill>
              </a:rPr>
              <a:t> </a:t>
            </a:r>
            <a:r>
              <a:rPr lang="en-ID" sz="1400" b="1" dirty="0" err="1">
                <a:solidFill>
                  <a:srgbClr val="FFFF00"/>
                </a:solidFill>
              </a:rPr>
              <a:t>Lainnya</a:t>
            </a:r>
            <a:r>
              <a:rPr lang="en-ID" sz="1400" b="1" dirty="0"/>
              <a:t>.</a:t>
            </a:r>
            <a:endParaRPr lang="id-ID" sz="1400" dirty="0"/>
          </a:p>
          <a:p>
            <a:r>
              <a:rPr lang="id-ID" sz="1400" b="1" dirty="0"/>
              <a:t> </a:t>
            </a:r>
            <a:endParaRPr lang="id-ID" sz="1400" dirty="0"/>
          </a:p>
          <a:p>
            <a:r>
              <a:rPr lang="en-ID" sz="1400" b="1" dirty="0" err="1"/>
              <a:t>Informasi</a:t>
            </a:r>
            <a:r>
              <a:rPr lang="en-ID" sz="1400" b="1" dirty="0"/>
              <a:t> :</a:t>
            </a:r>
            <a:endParaRPr lang="id-ID" sz="1400" dirty="0"/>
          </a:p>
          <a:p>
            <a:pPr lvl="0"/>
            <a:r>
              <a:rPr lang="en-ID" sz="1400" dirty="0" err="1"/>
              <a:t>Barang</a:t>
            </a:r>
            <a:r>
              <a:rPr lang="en-ID" sz="1400" dirty="0"/>
              <a:t> </a:t>
            </a:r>
            <a:r>
              <a:rPr lang="en-ID" sz="1400" dirty="0" err="1"/>
              <a:t>dikeluarkan</a:t>
            </a:r>
            <a:r>
              <a:rPr lang="en-ID" sz="1400" dirty="0"/>
              <a:t> </a:t>
            </a:r>
            <a:r>
              <a:rPr lang="en-ID" sz="1400" dirty="0" err="1"/>
              <a:t>dari</a:t>
            </a:r>
            <a:r>
              <a:rPr lang="en-ID" sz="1400" dirty="0"/>
              <a:t> </a:t>
            </a:r>
            <a:r>
              <a:rPr lang="en-ID" sz="1400" dirty="0" err="1"/>
              <a:t>Gudang</a:t>
            </a:r>
            <a:r>
              <a:rPr lang="en-ID" sz="1400" dirty="0"/>
              <a:t> </a:t>
            </a:r>
            <a:r>
              <a:rPr lang="id-ID" sz="1400" b="1" dirty="0">
                <a:solidFill>
                  <a:srgbClr val="FFFF00"/>
                </a:solidFill>
              </a:rPr>
              <a:t>Belakang</a:t>
            </a:r>
            <a:r>
              <a:rPr lang="en-ID" sz="1400" b="1" dirty="0">
                <a:solidFill>
                  <a:srgbClr val="FFFF00"/>
                </a:solidFill>
              </a:rPr>
              <a:t>.</a:t>
            </a:r>
            <a:endParaRPr lang="id-ID" sz="1400" dirty="0">
              <a:solidFill>
                <a:srgbClr val="FFFF00"/>
              </a:solidFill>
            </a:endParaRPr>
          </a:p>
          <a:p>
            <a:pPr lvl="0"/>
            <a:r>
              <a:rPr lang="en-ID" sz="1400" dirty="0" err="1"/>
              <a:t>Akun</a:t>
            </a:r>
            <a:r>
              <a:rPr lang="en-ID" sz="1400" dirty="0"/>
              <a:t> </a:t>
            </a:r>
            <a:r>
              <a:rPr lang="en-ID" sz="1400" dirty="0" err="1"/>
              <a:t>biaya</a:t>
            </a:r>
            <a:r>
              <a:rPr lang="en-ID" sz="1400" dirty="0"/>
              <a:t> </a:t>
            </a:r>
            <a:r>
              <a:rPr lang="en-ID" sz="1400" dirty="0" err="1"/>
              <a:t>pesanan</a:t>
            </a:r>
            <a:r>
              <a:rPr lang="en-ID" sz="1400" dirty="0"/>
              <a:t> : </a:t>
            </a:r>
            <a:r>
              <a:rPr lang="en-ID" sz="1400" b="1" dirty="0" err="1">
                <a:solidFill>
                  <a:srgbClr val="FFFF00"/>
                </a:solidFill>
              </a:rPr>
              <a:t>Persediaan</a:t>
            </a:r>
            <a:r>
              <a:rPr lang="en-ID" sz="1400" b="1" dirty="0">
                <a:solidFill>
                  <a:srgbClr val="FFFF00"/>
                </a:solidFill>
              </a:rPr>
              <a:t> </a:t>
            </a:r>
            <a:r>
              <a:rPr lang="en-ID" sz="1400" b="1" dirty="0" err="1">
                <a:solidFill>
                  <a:srgbClr val="FFFF00"/>
                </a:solidFill>
              </a:rPr>
              <a:t>Dalam</a:t>
            </a:r>
            <a:r>
              <a:rPr lang="en-ID" sz="1400" b="1" dirty="0">
                <a:solidFill>
                  <a:srgbClr val="FFFF00"/>
                </a:solidFill>
              </a:rPr>
              <a:t> Proses</a:t>
            </a:r>
            <a:endParaRPr lang="id-ID" sz="1400" dirty="0">
              <a:solidFill>
                <a:srgbClr val="FFFF00"/>
              </a:solidFill>
            </a:endParaRPr>
          </a:p>
          <a:p>
            <a:pPr lvl="0"/>
            <a:r>
              <a:rPr lang="en-ID" sz="1400" dirty="0" err="1"/>
              <a:t>Pesanan</a:t>
            </a:r>
            <a:r>
              <a:rPr lang="en-ID" sz="1400" dirty="0"/>
              <a:t> </a:t>
            </a:r>
            <a:r>
              <a:rPr lang="en-ID" sz="1400" dirty="0" err="1"/>
              <a:t>tersebut</a:t>
            </a:r>
            <a:r>
              <a:rPr lang="en-ID" sz="1400" dirty="0"/>
              <a:t> </a:t>
            </a:r>
            <a:r>
              <a:rPr lang="en-ID" sz="1400" dirty="0" err="1"/>
              <a:t>akan</a:t>
            </a:r>
            <a:r>
              <a:rPr lang="en-ID" sz="1400" dirty="0"/>
              <a:t> </a:t>
            </a:r>
            <a:r>
              <a:rPr lang="en-ID" sz="1400" dirty="0" err="1"/>
              <a:t>diselesaikan</a:t>
            </a:r>
            <a:r>
              <a:rPr lang="en-ID" sz="1400" dirty="0"/>
              <a:t> </a:t>
            </a:r>
            <a:r>
              <a:rPr lang="en-ID" sz="1400" dirty="0" err="1"/>
              <a:t>ke</a:t>
            </a:r>
            <a:r>
              <a:rPr lang="en-ID" sz="1400" dirty="0"/>
              <a:t> </a:t>
            </a:r>
            <a:r>
              <a:rPr lang="en-ID" sz="1400" dirty="0" err="1"/>
              <a:t>produk</a:t>
            </a:r>
            <a:r>
              <a:rPr lang="en-ID" sz="1400" dirty="0"/>
              <a:t> </a:t>
            </a:r>
            <a:r>
              <a:rPr lang="en-ID" sz="1400" dirty="0" err="1"/>
              <a:t>berikut</a:t>
            </a:r>
            <a:r>
              <a:rPr lang="en-ID" sz="1400" dirty="0"/>
              <a:t> </a:t>
            </a:r>
            <a:r>
              <a:rPr lang="en-ID" sz="1400" dirty="0" err="1"/>
              <a:t>ini</a:t>
            </a:r>
            <a:r>
              <a:rPr lang="en-ID" sz="1400" dirty="0"/>
              <a:t> </a:t>
            </a:r>
            <a:r>
              <a:rPr lang="en-ID" sz="1400" dirty="0" smtClean="0"/>
              <a:t>:</a:t>
            </a:r>
            <a:endParaRPr lang="id-ID" sz="1400" dirty="0" smtClean="0"/>
          </a:p>
          <a:p>
            <a:pPr lvl="0"/>
            <a:endParaRPr lang="id-ID" sz="1400" dirty="0"/>
          </a:p>
          <a:p>
            <a:pPr lvl="0"/>
            <a:endParaRPr lang="id-ID" sz="1400" dirty="0" smtClean="0"/>
          </a:p>
          <a:p>
            <a:pPr lvl="0"/>
            <a:endParaRPr lang="id-ID" sz="1400" dirty="0"/>
          </a:p>
          <a:p>
            <a:pPr lvl="0"/>
            <a:endParaRPr lang="id-ID" sz="1400" dirty="0" smtClean="0"/>
          </a:p>
          <a:p>
            <a:pPr lvl="0"/>
            <a:endParaRPr lang="id-ID" sz="1400" dirty="0"/>
          </a:p>
        </p:txBody>
      </p:sp>
      <p:sp>
        <p:nvSpPr>
          <p:cNvPr id="9" name="Rectangle 8"/>
          <p:cNvSpPr/>
          <p:nvPr/>
        </p:nvSpPr>
        <p:spPr>
          <a:xfrm>
            <a:off x="8460432" y="267494"/>
            <a:ext cx="362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 smtClean="0">
                <a:solidFill>
                  <a:srgbClr val="FFFF00"/>
                </a:solidFill>
              </a:rPr>
              <a:t>4</a:t>
            </a:r>
            <a:endParaRPr lang="id-ID" sz="2400" dirty="0">
              <a:solidFill>
                <a:srgbClr val="FFFF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941033"/>
              </p:ext>
            </p:extLst>
          </p:nvPr>
        </p:nvGraphicFramePr>
        <p:xfrm>
          <a:off x="395536" y="3723878"/>
          <a:ext cx="5833298" cy="64198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{9DCAF9ED-07DC-4A11-8D7F-57B35C25682E}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82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9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7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59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Kategori</a:t>
                      </a:r>
                      <a:r>
                        <a:rPr lang="id-ID" sz="1200" spc="-15" dirty="0">
                          <a:effectLst/>
                        </a:rPr>
                        <a:t> </a:t>
                      </a:r>
                      <a:endParaRPr lang="id-ID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Barang</a:t>
                      </a:r>
                      <a:endParaRPr lang="id-ID" sz="1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Nama Produk</a:t>
                      </a:r>
                      <a:endParaRPr lang="id-ID" sz="1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Jenis</a:t>
                      </a:r>
                      <a:r>
                        <a:rPr lang="id-ID" sz="1200" spc="-5" dirty="0">
                          <a:effectLst/>
                        </a:rPr>
                        <a:t> </a:t>
                      </a:r>
                      <a:r>
                        <a:rPr lang="id-ID" sz="1200" dirty="0">
                          <a:effectLst/>
                        </a:rPr>
                        <a:t>Barang</a:t>
                      </a:r>
                      <a:endParaRPr lang="id-ID" sz="1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PPN</a:t>
                      </a:r>
                      <a:r>
                        <a:rPr lang="id-ID" sz="1200" spc="-10" dirty="0">
                          <a:effectLst/>
                        </a:rPr>
                        <a:t> </a:t>
                      </a:r>
                      <a:r>
                        <a:rPr lang="id-ID" sz="1200" dirty="0">
                          <a:effectLst/>
                        </a:rPr>
                        <a:t>10%</a:t>
                      </a:r>
                      <a:endParaRPr lang="id-ID" sz="1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Harga</a:t>
                      </a:r>
                      <a:r>
                        <a:rPr lang="id-ID" sz="1200" spc="-5">
                          <a:effectLst/>
                        </a:rPr>
                        <a:t> </a:t>
                      </a:r>
                      <a:r>
                        <a:rPr lang="id-ID" sz="1200">
                          <a:effectLst/>
                        </a:rPr>
                        <a:t>Jual</a:t>
                      </a:r>
                      <a:endParaRPr lang="id-ID" sz="11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84455" algn="ctr"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Jam Hias</a:t>
                      </a:r>
                      <a:endParaRPr lang="id-ID" sz="11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985" algn="ctr"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Jam Dinding Kayu Pesanan</a:t>
                      </a:r>
                      <a:endParaRPr lang="id-ID" sz="1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6360" algn="ctr"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Persediaan</a:t>
                      </a:r>
                      <a:endParaRPr lang="id-ID" sz="1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1915" algn="ctr"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Yes</a:t>
                      </a:r>
                      <a:endParaRPr lang="id-ID" sz="1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8265" algn="ctr"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Rp</a:t>
                      </a:r>
                      <a:r>
                        <a:rPr lang="id-ID" sz="1200" spc="-10" dirty="0">
                          <a:effectLst/>
                        </a:rPr>
                        <a:t> </a:t>
                      </a:r>
                      <a:r>
                        <a:rPr lang="id-ID" sz="1200" dirty="0">
                          <a:effectLst/>
                        </a:rPr>
                        <a:t>1.000.000</a:t>
                      </a:r>
                      <a:endParaRPr lang="id-ID" sz="1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263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1520" y="195486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FFC000"/>
                </a:solidFill>
              </a:rPr>
              <a:t>Penyelesaian Barang Pesanan</a:t>
            </a:r>
            <a:endParaRPr lang="id-ID" sz="2400" b="1" i="1" dirty="0" smtClean="0">
              <a:solidFill>
                <a:srgbClr val="FFC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9513" y="1059582"/>
            <a:ext cx="5976664" cy="2808312"/>
          </a:xfrm>
        </p:spPr>
        <p:txBody>
          <a:bodyPr/>
          <a:lstStyle/>
          <a:p>
            <a:pPr lvl="0"/>
            <a:r>
              <a:rPr lang="id-ID" sz="1600" b="1" dirty="0" smtClean="0"/>
              <a:t>T</a:t>
            </a:r>
            <a:r>
              <a:rPr lang="en-ID" sz="1600" b="1" dirty="0" err="1" smtClean="0"/>
              <a:t>anggal</a:t>
            </a:r>
            <a:r>
              <a:rPr lang="en-ID" sz="1600" b="1" dirty="0" smtClean="0"/>
              <a:t> </a:t>
            </a:r>
            <a:r>
              <a:rPr lang="id-ID" sz="1600" b="1" dirty="0" smtClean="0"/>
              <a:t>20</a:t>
            </a:r>
            <a:r>
              <a:rPr lang="en-ID" sz="1600" b="1" dirty="0" smtClean="0"/>
              <a:t> </a:t>
            </a:r>
            <a:r>
              <a:rPr lang="en-ID" sz="1600" b="1" dirty="0" err="1"/>
              <a:t>Januari</a:t>
            </a:r>
            <a:r>
              <a:rPr lang="en-ID" sz="1600" b="1" dirty="0"/>
              <a:t> </a:t>
            </a:r>
            <a:r>
              <a:rPr lang="en-ID" sz="1600" b="1" dirty="0" smtClean="0"/>
              <a:t>2021</a:t>
            </a:r>
            <a:endParaRPr lang="id-ID" sz="1600" b="1" dirty="0" smtClean="0"/>
          </a:p>
          <a:p>
            <a:endParaRPr lang="id-ID" sz="1600" dirty="0" smtClean="0"/>
          </a:p>
          <a:p>
            <a:r>
              <a:rPr lang="id-ID" sz="1400" dirty="0"/>
              <a:t>Menyelesaikan pengerjaan pesanan khusus atas transaksi pesanan pada tanggal 19 Januari 2021. Diselesaikan ke produk berikut ini </a:t>
            </a:r>
            <a:r>
              <a:rPr lang="id-ID" sz="1400" dirty="0" smtClean="0"/>
              <a:t>:</a:t>
            </a:r>
          </a:p>
          <a:p>
            <a:endParaRPr lang="id-ID" sz="1400" dirty="0"/>
          </a:p>
          <a:p>
            <a:endParaRPr lang="id-ID" sz="1400" dirty="0" smtClean="0"/>
          </a:p>
          <a:p>
            <a:endParaRPr lang="id-ID" sz="1400" dirty="0"/>
          </a:p>
          <a:p>
            <a:endParaRPr lang="id-ID" sz="1400" dirty="0" smtClean="0"/>
          </a:p>
          <a:p>
            <a:r>
              <a:rPr lang="en-ID" sz="1400" dirty="0" err="1"/>
              <a:t>Atas</a:t>
            </a:r>
            <a:r>
              <a:rPr lang="en-ID" sz="1400" dirty="0"/>
              <a:t> </a:t>
            </a:r>
            <a:r>
              <a:rPr lang="en-ID" sz="1400" dirty="0" err="1"/>
              <a:t>produk</a:t>
            </a:r>
            <a:r>
              <a:rPr lang="en-ID" sz="1400" dirty="0"/>
              <a:t> </a:t>
            </a:r>
            <a:r>
              <a:rPr lang="en-ID" sz="1400" dirty="0" err="1"/>
              <a:t>ini</a:t>
            </a:r>
            <a:r>
              <a:rPr lang="en-ID" sz="1400" dirty="0"/>
              <a:t>, </a:t>
            </a:r>
            <a:r>
              <a:rPr lang="en-ID" sz="1400" dirty="0" err="1"/>
              <a:t>perusahaan</a:t>
            </a:r>
            <a:r>
              <a:rPr lang="en-ID" sz="1400" dirty="0"/>
              <a:t> </a:t>
            </a:r>
            <a:r>
              <a:rPr lang="en-ID" sz="1400" dirty="0" err="1"/>
              <a:t>langsung</a:t>
            </a:r>
            <a:r>
              <a:rPr lang="en-ID" sz="1400" dirty="0"/>
              <a:t> </a:t>
            </a:r>
            <a:r>
              <a:rPr lang="en-ID" sz="1400" dirty="0" err="1"/>
              <a:t>mengirimkan</a:t>
            </a:r>
            <a:r>
              <a:rPr lang="en-ID" sz="1400" dirty="0"/>
              <a:t> </a:t>
            </a:r>
            <a:r>
              <a:rPr lang="en-ID" sz="1400" dirty="0" err="1"/>
              <a:t>barang</a:t>
            </a:r>
            <a:r>
              <a:rPr lang="en-ID" sz="1400" dirty="0"/>
              <a:t> </a:t>
            </a:r>
            <a:r>
              <a:rPr lang="en-ID" sz="1400" dirty="0" err="1"/>
              <a:t>sekaligus</a:t>
            </a:r>
            <a:r>
              <a:rPr lang="en-ID" sz="1400" dirty="0"/>
              <a:t> </a:t>
            </a:r>
            <a:endParaRPr lang="id-ID" sz="1400" dirty="0" smtClean="0"/>
          </a:p>
          <a:p>
            <a:r>
              <a:rPr lang="en-ID" sz="1400" dirty="0" err="1" smtClean="0"/>
              <a:t>tagihannya</a:t>
            </a:r>
            <a:r>
              <a:rPr lang="en-ID" sz="1400" dirty="0" smtClean="0"/>
              <a:t> </a:t>
            </a:r>
            <a:r>
              <a:rPr lang="en-ID" sz="1400" dirty="0" err="1"/>
              <a:t>kepada</a:t>
            </a:r>
            <a:r>
              <a:rPr lang="en-ID" sz="1400" dirty="0"/>
              <a:t> </a:t>
            </a:r>
            <a:r>
              <a:rPr lang="id-ID" sz="1400" b="1" dirty="0">
                <a:solidFill>
                  <a:srgbClr val="FFFF00"/>
                </a:solidFill>
              </a:rPr>
              <a:t>PT Watchee Inc</a:t>
            </a:r>
            <a:r>
              <a:rPr lang="en-ID" sz="1400" dirty="0"/>
              <a:t>. </a:t>
            </a:r>
            <a:r>
              <a:rPr lang="en-ID" sz="1400" dirty="0" err="1"/>
              <a:t>Pengiriman</a:t>
            </a:r>
            <a:r>
              <a:rPr lang="en-ID" sz="1400" dirty="0"/>
              <a:t> </a:t>
            </a:r>
            <a:r>
              <a:rPr lang="en-ID" sz="1400" dirty="0" err="1"/>
              <a:t>dilakukan</a:t>
            </a:r>
            <a:r>
              <a:rPr lang="en-ID" sz="1400" dirty="0"/>
              <a:t> </a:t>
            </a:r>
            <a:r>
              <a:rPr lang="en-ID" sz="1400" dirty="0" err="1"/>
              <a:t>dengan</a:t>
            </a:r>
            <a:r>
              <a:rPr lang="en-ID" sz="1400" dirty="0"/>
              <a:t> </a:t>
            </a:r>
            <a:r>
              <a:rPr lang="en-ID" sz="1400" dirty="0" err="1"/>
              <a:t>menggunakan</a:t>
            </a:r>
            <a:r>
              <a:rPr lang="en-ID" sz="1400" dirty="0"/>
              <a:t> </a:t>
            </a:r>
            <a:r>
              <a:rPr lang="en-ID" sz="1400" b="1" dirty="0">
                <a:solidFill>
                  <a:srgbClr val="FFFF00"/>
                </a:solidFill>
              </a:rPr>
              <a:t>Mobil Box</a:t>
            </a:r>
            <a:endParaRPr lang="id-ID" sz="1400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60432" y="267494"/>
            <a:ext cx="362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 smtClean="0">
                <a:solidFill>
                  <a:srgbClr val="FFFF00"/>
                </a:solidFill>
              </a:rPr>
              <a:t>5</a:t>
            </a:r>
            <a:endParaRPr lang="id-ID" sz="2400" dirty="0">
              <a:solidFill>
                <a:srgbClr val="FFFF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020573"/>
              </p:ext>
            </p:extLst>
          </p:nvPr>
        </p:nvGraphicFramePr>
        <p:xfrm>
          <a:off x="254637" y="2499742"/>
          <a:ext cx="4532377" cy="41783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{9DCAF9ED-07DC-4A11-8D7F-57B35C25682E}</a:tableStyleId>
              </a:tblPr>
              <a:tblGrid>
                <a:gridCol w="2014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8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33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7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88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6210">
                <a:tc>
                  <a:txBody>
                    <a:bodyPr/>
                    <a:lstStyle/>
                    <a:p>
                      <a:pPr marL="544195" marR="527050" algn="ctr"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effectLst/>
                        </a:rPr>
                        <a:t>Produk</a:t>
                      </a:r>
                      <a:endParaRPr lang="id-ID" sz="1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9220"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effectLst/>
                        </a:rPr>
                        <a:t>QTY</a:t>
                      </a:r>
                      <a:endParaRPr lang="id-ID" sz="1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5900"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Porsi</a:t>
                      </a:r>
                      <a:endParaRPr lang="id-ID" sz="11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635"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Gudang</a:t>
                      </a:r>
                      <a:endParaRPr lang="id-ID" sz="11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8280"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Pajak</a:t>
                      </a:r>
                      <a:endParaRPr lang="id-ID" sz="11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marL="5080" algn="ctr"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Jam Dinding Kayu Pesanan</a:t>
                      </a:r>
                      <a:endParaRPr lang="id-ID" sz="1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spcAft>
                          <a:spcPts val="0"/>
                        </a:spcAft>
                      </a:pPr>
                      <a:r>
                        <a:rPr lang="id-ID" sz="1200" smtClean="0">
                          <a:effectLst/>
                        </a:rPr>
                        <a:t>4</a:t>
                      </a:r>
                      <a:endParaRPr lang="id-ID" sz="1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100 %</a:t>
                      </a:r>
                      <a:endParaRPr lang="id-ID" sz="1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Belakang</a:t>
                      </a:r>
                      <a:endParaRPr lang="id-ID" sz="1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PPN</a:t>
                      </a:r>
                      <a:r>
                        <a:rPr lang="id-ID" sz="1200" spc="-10" dirty="0">
                          <a:effectLst/>
                        </a:rPr>
                        <a:t> </a:t>
                      </a:r>
                      <a:r>
                        <a:rPr lang="id-ID" sz="1200" dirty="0">
                          <a:effectLst/>
                        </a:rPr>
                        <a:t>10%</a:t>
                      </a:r>
                      <a:endParaRPr lang="id-ID" sz="1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504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9512" y="195486"/>
            <a:ext cx="756084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2400" b="1" dirty="0" smtClean="0">
                <a:solidFill>
                  <a:srgbClr val="FFC000"/>
                </a:solidFill>
              </a:rPr>
              <a:t>Pembelian</a:t>
            </a:r>
          </a:p>
          <a:p>
            <a:pPr algn="just"/>
            <a:endParaRPr lang="id-ID" dirty="0" smtClean="0">
              <a:solidFill>
                <a:schemeClr val="bg1"/>
              </a:solidFill>
            </a:endParaRPr>
          </a:p>
          <a:p>
            <a:pPr algn="just"/>
            <a:endParaRPr lang="id-ID" dirty="0" smtClean="0">
              <a:solidFill>
                <a:schemeClr val="bg1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d-ID" dirty="0">
                <a:solidFill>
                  <a:schemeClr val="bg1"/>
                </a:solidFill>
              </a:rPr>
              <a:t>Bagian Gudang membuat </a:t>
            </a:r>
            <a:r>
              <a:rPr lang="id-ID" dirty="0">
                <a:solidFill>
                  <a:srgbClr val="FFFF00"/>
                </a:solidFill>
              </a:rPr>
              <a:t>Permintaan Barang</a:t>
            </a:r>
            <a:r>
              <a:rPr lang="id-ID" dirty="0">
                <a:solidFill>
                  <a:schemeClr val="bg1"/>
                </a:solidFill>
              </a:rPr>
              <a:t> atas barang yang ingin diajukan untuk pembelian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d-ID" dirty="0">
                <a:solidFill>
                  <a:schemeClr val="bg1"/>
                </a:solidFill>
              </a:rPr>
              <a:t>Bagian Accounting membuat </a:t>
            </a:r>
            <a:r>
              <a:rPr lang="id-ID" dirty="0">
                <a:solidFill>
                  <a:srgbClr val="FFFF00"/>
                </a:solidFill>
              </a:rPr>
              <a:t>PO (Purchase Order) </a:t>
            </a:r>
            <a:r>
              <a:rPr lang="id-ID" dirty="0">
                <a:solidFill>
                  <a:schemeClr val="bg1"/>
                </a:solidFill>
              </a:rPr>
              <a:t>kepada pemasok yang terpilih.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d-ID" dirty="0">
                <a:solidFill>
                  <a:schemeClr val="bg1"/>
                </a:solidFill>
              </a:rPr>
              <a:t>Dalam proses pembelian barang, </a:t>
            </a:r>
            <a:r>
              <a:rPr lang="id-ID" dirty="0">
                <a:solidFill>
                  <a:srgbClr val="FFFF00"/>
                </a:solidFill>
              </a:rPr>
              <a:t>proses pengirimannya</a:t>
            </a:r>
            <a:r>
              <a:rPr lang="id-ID" dirty="0">
                <a:solidFill>
                  <a:schemeClr val="bg1"/>
                </a:solidFill>
              </a:rPr>
              <a:t> di proses oleh pemasok lain (forwarder</a:t>
            </a:r>
            <a:r>
              <a:rPr lang="id-ID" dirty="0" smtClean="0">
                <a:solidFill>
                  <a:schemeClr val="bg1"/>
                </a:solidFill>
              </a:rPr>
              <a:t>)</a:t>
            </a:r>
            <a:endParaRPr lang="id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34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1520" y="195486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FFC000"/>
                </a:solidFill>
              </a:rPr>
              <a:t>Pemindahan Barang Antar Gudang</a:t>
            </a:r>
            <a:endParaRPr lang="id-ID" sz="2400" b="1" i="1" dirty="0" smtClean="0">
              <a:solidFill>
                <a:srgbClr val="FFC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9513" y="1059582"/>
            <a:ext cx="5832647" cy="1296144"/>
          </a:xfrm>
        </p:spPr>
        <p:txBody>
          <a:bodyPr/>
          <a:lstStyle/>
          <a:p>
            <a:pPr lvl="0"/>
            <a:r>
              <a:rPr lang="id-ID" sz="1600" b="1" dirty="0" smtClean="0"/>
              <a:t>T</a:t>
            </a:r>
            <a:r>
              <a:rPr lang="en-ID" sz="1600" b="1" dirty="0" err="1" smtClean="0"/>
              <a:t>anggal</a:t>
            </a:r>
            <a:r>
              <a:rPr lang="en-ID" sz="1600" b="1" dirty="0" smtClean="0"/>
              <a:t> </a:t>
            </a:r>
            <a:r>
              <a:rPr lang="id-ID" sz="1600" b="1" dirty="0" smtClean="0"/>
              <a:t>21</a:t>
            </a:r>
            <a:r>
              <a:rPr lang="en-ID" sz="1600" b="1" dirty="0" smtClean="0"/>
              <a:t> </a:t>
            </a:r>
            <a:r>
              <a:rPr lang="en-ID" sz="1600" b="1" dirty="0" err="1"/>
              <a:t>Januari</a:t>
            </a:r>
            <a:r>
              <a:rPr lang="en-ID" sz="1600" b="1" dirty="0"/>
              <a:t> </a:t>
            </a:r>
            <a:r>
              <a:rPr lang="en-ID" sz="1600" b="1" dirty="0" smtClean="0"/>
              <a:t>2021</a:t>
            </a:r>
            <a:endParaRPr lang="id-ID" sz="1600" b="1" dirty="0" smtClean="0"/>
          </a:p>
          <a:p>
            <a:endParaRPr lang="id-ID" sz="1600" dirty="0" smtClean="0"/>
          </a:p>
          <a:p>
            <a:r>
              <a:rPr lang="id-ID" sz="1400" dirty="0"/>
              <a:t>Perusahaan melakukan pemindahan barang dari gudang </a:t>
            </a:r>
            <a:r>
              <a:rPr lang="id-ID" sz="1400" b="1" dirty="0">
                <a:solidFill>
                  <a:srgbClr val="FFFF00"/>
                </a:solidFill>
              </a:rPr>
              <a:t>Belakang</a:t>
            </a:r>
            <a:r>
              <a:rPr lang="id-ID" sz="1400" b="1" dirty="0"/>
              <a:t> </a:t>
            </a:r>
            <a:r>
              <a:rPr lang="id-ID" sz="1400" dirty="0"/>
              <a:t>ke gudang </a:t>
            </a:r>
            <a:r>
              <a:rPr lang="id-ID" sz="1400" b="1" dirty="0">
                <a:solidFill>
                  <a:srgbClr val="FFFF00"/>
                </a:solidFill>
              </a:rPr>
              <a:t>Depan</a:t>
            </a:r>
            <a:r>
              <a:rPr lang="id-ID" sz="1400" dirty="0"/>
              <a:t>. Untuk detail barangnya sebagai berikut : </a:t>
            </a:r>
          </a:p>
        </p:txBody>
      </p:sp>
      <p:sp>
        <p:nvSpPr>
          <p:cNvPr id="9" name="Rectangle 8"/>
          <p:cNvSpPr/>
          <p:nvPr/>
        </p:nvSpPr>
        <p:spPr>
          <a:xfrm>
            <a:off x="8460432" y="267494"/>
            <a:ext cx="362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 smtClean="0">
                <a:solidFill>
                  <a:srgbClr val="FFFF00"/>
                </a:solidFill>
              </a:rPr>
              <a:t>6</a:t>
            </a:r>
            <a:endParaRPr lang="id-ID" sz="2400" dirty="0">
              <a:solidFill>
                <a:srgbClr val="FFFF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114806"/>
              </p:ext>
            </p:extLst>
          </p:nvPr>
        </p:nvGraphicFramePr>
        <p:xfrm>
          <a:off x="251520" y="2427734"/>
          <a:ext cx="2808312" cy="1008000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400" dirty="0" err="1">
                          <a:effectLst/>
                        </a:rPr>
                        <a:t>Produk</a:t>
                      </a:r>
                      <a:endParaRPr lang="id-ID" sz="14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400" dirty="0" err="1">
                          <a:effectLst/>
                        </a:rPr>
                        <a:t>Qty</a:t>
                      </a:r>
                      <a:endParaRPr lang="id-ID" sz="14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</a:rPr>
                        <a:t>Rolex Skeleton</a:t>
                      </a:r>
                      <a:endParaRPr lang="id-ID" sz="14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</a:rPr>
                        <a:t>5</a:t>
                      </a:r>
                      <a:endParaRPr lang="id-ID" sz="14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</a:rPr>
                        <a:t>Casio AE-1000</a:t>
                      </a:r>
                      <a:endParaRPr lang="id-ID" sz="14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</a:rPr>
                        <a:t>5</a:t>
                      </a:r>
                      <a:endParaRPr lang="id-ID" sz="14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</a:rPr>
                        <a:t>Digitec Toucscreen</a:t>
                      </a:r>
                      <a:endParaRPr lang="id-ID" sz="14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10</a:t>
                      </a:r>
                      <a:endParaRPr lang="id-ID" sz="14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497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1520" y="195486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FFC000"/>
                </a:solidFill>
              </a:rPr>
              <a:t>Penjualan Barang Paketan</a:t>
            </a:r>
            <a:endParaRPr lang="id-ID" sz="2400" b="1" i="1" dirty="0" smtClean="0">
              <a:solidFill>
                <a:srgbClr val="FFC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9513" y="1059582"/>
            <a:ext cx="5832647" cy="1296144"/>
          </a:xfrm>
        </p:spPr>
        <p:txBody>
          <a:bodyPr/>
          <a:lstStyle/>
          <a:p>
            <a:pPr lvl="0"/>
            <a:r>
              <a:rPr lang="id-ID" sz="1600" b="1" dirty="0" smtClean="0"/>
              <a:t>T</a:t>
            </a:r>
            <a:r>
              <a:rPr lang="en-ID" sz="1600" b="1" dirty="0" err="1" smtClean="0"/>
              <a:t>anggal</a:t>
            </a:r>
            <a:r>
              <a:rPr lang="en-ID" sz="1600" b="1" dirty="0" smtClean="0"/>
              <a:t> </a:t>
            </a:r>
            <a:r>
              <a:rPr lang="id-ID" sz="1600" b="1" dirty="0" smtClean="0"/>
              <a:t>21</a:t>
            </a:r>
            <a:r>
              <a:rPr lang="en-ID" sz="1600" b="1" dirty="0" smtClean="0"/>
              <a:t> </a:t>
            </a:r>
            <a:r>
              <a:rPr lang="en-ID" sz="1600" b="1" dirty="0" err="1"/>
              <a:t>Januari</a:t>
            </a:r>
            <a:r>
              <a:rPr lang="en-ID" sz="1600" b="1" dirty="0"/>
              <a:t> </a:t>
            </a:r>
            <a:r>
              <a:rPr lang="en-ID" sz="1600" b="1" dirty="0" smtClean="0"/>
              <a:t>2021</a:t>
            </a:r>
            <a:endParaRPr lang="id-ID" sz="1600" b="1" dirty="0" smtClean="0"/>
          </a:p>
          <a:p>
            <a:endParaRPr lang="id-ID" sz="1600" dirty="0" smtClean="0"/>
          </a:p>
          <a:p>
            <a:r>
              <a:rPr lang="en-ID" sz="1400" dirty="0"/>
              <a:t>PT </a:t>
            </a:r>
            <a:r>
              <a:rPr lang="en-ID" sz="1400" dirty="0" err="1"/>
              <a:t>Watchee</a:t>
            </a:r>
            <a:r>
              <a:rPr lang="en-ID" sz="1400" dirty="0"/>
              <a:t> </a:t>
            </a:r>
            <a:r>
              <a:rPr lang="en-ID" sz="1400" dirty="0" err="1"/>
              <a:t>Inc</a:t>
            </a:r>
            <a:r>
              <a:rPr lang="en-ID" sz="1400" dirty="0"/>
              <a:t>  </a:t>
            </a:r>
            <a:r>
              <a:rPr lang="en-ID" sz="1400" dirty="0" err="1"/>
              <a:t>tertarik</a:t>
            </a:r>
            <a:r>
              <a:rPr lang="en-ID" sz="1400" dirty="0"/>
              <a:t> </a:t>
            </a:r>
            <a:r>
              <a:rPr lang="en-ID" sz="1400" dirty="0" err="1"/>
              <a:t>untuk</a:t>
            </a:r>
            <a:r>
              <a:rPr lang="en-ID" sz="1400" dirty="0"/>
              <a:t> </a:t>
            </a:r>
            <a:r>
              <a:rPr lang="en-ID" sz="1400" dirty="0" err="1"/>
              <a:t>membeli</a:t>
            </a:r>
            <a:r>
              <a:rPr lang="en-ID" sz="1400" dirty="0"/>
              <a:t> </a:t>
            </a:r>
            <a:r>
              <a:rPr lang="en-ID" sz="1400" dirty="0" err="1"/>
              <a:t>secara</a:t>
            </a:r>
            <a:r>
              <a:rPr lang="en-ID" sz="1400" dirty="0"/>
              <a:t> </a:t>
            </a:r>
            <a:r>
              <a:rPr lang="en-ID" sz="1400" dirty="0" err="1"/>
              <a:t>kredit</a:t>
            </a:r>
            <a:r>
              <a:rPr lang="en-ID" sz="1400" dirty="0"/>
              <a:t> </a:t>
            </a:r>
            <a:r>
              <a:rPr lang="en-ID" sz="1400" dirty="0" err="1"/>
              <a:t>untuk</a:t>
            </a:r>
            <a:r>
              <a:rPr lang="en-ID" sz="1400" dirty="0"/>
              <a:t> </a:t>
            </a:r>
            <a:endParaRPr lang="id-ID" sz="1400" dirty="0" smtClean="0"/>
          </a:p>
          <a:p>
            <a:r>
              <a:rPr lang="en-ID" sz="1400" dirty="0" smtClean="0">
                <a:solidFill>
                  <a:srgbClr val="FFFF00"/>
                </a:solidFill>
              </a:rPr>
              <a:t>"</a:t>
            </a:r>
            <a:r>
              <a:rPr lang="en-ID" sz="1400" dirty="0" err="1">
                <a:solidFill>
                  <a:srgbClr val="FFFF00"/>
                </a:solidFill>
              </a:rPr>
              <a:t>Paket</a:t>
            </a:r>
            <a:r>
              <a:rPr lang="en-ID" sz="1400" dirty="0">
                <a:solidFill>
                  <a:srgbClr val="FFFF00"/>
                </a:solidFill>
              </a:rPr>
              <a:t> </a:t>
            </a:r>
            <a:r>
              <a:rPr lang="id-ID" sz="1400" dirty="0">
                <a:solidFill>
                  <a:srgbClr val="FFFF00"/>
                </a:solidFill>
              </a:rPr>
              <a:t>Jam Jaya</a:t>
            </a:r>
            <a:r>
              <a:rPr lang="en-ID" sz="1400" dirty="0">
                <a:solidFill>
                  <a:srgbClr val="FFFF00"/>
                </a:solidFill>
              </a:rPr>
              <a:t>"</a:t>
            </a:r>
            <a:r>
              <a:rPr lang="en-ID" sz="1400" dirty="0"/>
              <a:t> </a:t>
            </a:r>
            <a:r>
              <a:rPr lang="en-ID" sz="1400" dirty="0" err="1"/>
              <a:t>sebanyak</a:t>
            </a:r>
            <a:r>
              <a:rPr lang="en-ID" sz="1400" dirty="0"/>
              <a:t> </a:t>
            </a:r>
            <a:r>
              <a:rPr lang="id-ID" sz="1400" b="1" dirty="0">
                <a:solidFill>
                  <a:srgbClr val="FFFF00"/>
                </a:solidFill>
              </a:rPr>
              <a:t>3</a:t>
            </a:r>
            <a:r>
              <a:rPr lang="en-ID" sz="1400" b="1" dirty="0">
                <a:solidFill>
                  <a:srgbClr val="FFFF00"/>
                </a:solidFill>
              </a:rPr>
              <a:t> </a:t>
            </a:r>
            <a:r>
              <a:rPr lang="en-ID" sz="1400" b="1" dirty="0" err="1">
                <a:solidFill>
                  <a:srgbClr val="FFFF00"/>
                </a:solidFill>
              </a:rPr>
              <a:t>Paket</a:t>
            </a:r>
            <a:r>
              <a:rPr lang="en-ID" sz="1400" dirty="0"/>
              <a:t>. </a:t>
            </a:r>
            <a:r>
              <a:rPr lang="en-ID" sz="1400" dirty="0" err="1"/>
              <a:t>Barang</a:t>
            </a:r>
            <a:r>
              <a:rPr lang="en-ID" sz="1400" dirty="0"/>
              <a:t> </a:t>
            </a:r>
            <a:r>
              <a:rPr lang="en-ID" sz="1400" dirty="0" err="1"/>
              <a:t>dikeluarkan</a:t>
            </a:r>
            <a:r>
              <a:rPr lang="en-ID" sz="1400" dirty="0"/>
              <a:t> </a:t>
            </a:r>
            <a:r>
              <a:rPr lang="en-ID" sz="1400" dirty="0" err="1"/>
              <a:t>dari</a:t>
            </a:r>
            <a:r>
              <a:rPr lang="en-ID" sz="1400" dirty="0"/>
              <a:t> </a:t>
            </a:r>
            <a:r>
              <a:rPr lang="en-ID" sz="1400" b="1" dirty="0" err="1">
                <a:solidFill>
                  <a:srgbClr val="FFFF00"/>
                </a:solidFill>
              </a:rPr>
              <a:t>gudang</a:t>
            </a:r>
            <a:r>
              <a:rPr lang="en-ID" sz="1400" b="1" dirty="0">
                <a:solidFill>
                  <a:srgbClr val="FFFF00"/>
                </a:solidFill>
              </a:rPr>
              <a:t> </a:t>
            </a:r>
            <a:r>
              <a:rPr lang="id-ID" sz="1400" b="1" dirty="0" smtClean="0">
                <a:solidFill>
                  <a:srgbClr val="FFFF00"/>
                </a:solidFill>
              </a:rPr>
              <a:t>depan</a:t>
            </a:r>
            <a:r>
              <a:rPr lang="id-ID" sz="1400" b="1" dirty="0" smtClean="0"/>
              <a:t>.</a:t>
            </a:r>
            <a:endParaRPr lang="id-ID" sz="1400" dirty="0"/>
          </a:p>
        </p:txBody>
      </p:sp>
      <p:sp>
        <p:nvSpPr>
          <p:cNvPr id="9" name="Rectangle 8"/>
          <p:cNvSpPr/>
          <p:nvPr/>
        </p:nvSpPr>
        <p:spPr>
          <a:xfrm>
            <a:off x="8460432" y="267494"/>
            <a:ext cx="362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 smtClean="0">
                <a:solidFill>
                  <a:srgbClr val="FFFF00"/>
                </a:solidFill>
              </a:rPr>
              <a:t>7</a:t>
            </a:r>
            <a:endParaRPr lang="id-ID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44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1520" y="195486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FFC000"/>
                </a:solidFill>
              </a:rPr>
              <a:t>Pencatatan Barang Rusak</a:t>
            </a:r>
            <a:endParaRPr lang="id-ID" sz="2400" b="1" i="1" dirty="0" smtClean="0">
              <a:solidFill>
                <a:srgbClr val="FFC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9513" y="1059582"/>
            <a:ext cx="6840759" cy="2736304"/>
          </a:xfrm>
        </p:spPr>
        <p:txBody>
          <a:bodyPr/>
          <a:lstStyle/>
          <a:p>
            <a:pPr lvl="0"/>
            <a:r>
              <a:rPr lang="id-ID" sz="1600" b="1" dirty="0" smtClean="0"/>
              <a:t>T</a:t>
            </a:r>
            <a:r>
              <a:rPr lang="en-ID" sz="1600" b="1" dirty="0" err="1" smtClean="0"/>
              <a:t>anggal</a:t>
            </a:r>
            <a:r>
              <a:rPr lang="en-ID" sz="1600" b="1" dirty="0" smtClean="0"/>
              <a:t> </a:t>
            </a:r>
            <a:r>
              <a:rPr lang="id-ID" sz="1600" b="1" dirty="0" smtClean="0"/>
              <a:t>22 </a:t>
            </a:r>
            <a:r>
              <a:rPr lang="en-ID" sz="1600" b="1" dirty="0" err="1" smtClean="0"/>
              <a:t>Januari</a:t>
            </a:r>
            <a:r>
              <a:rPr lang="en-ID" sz="1600" b="1" dirty="0" smtClean="0"/>
              <a:t> 2021</a:t>
            </a:r>
            <a:endParaRPr lang="id-ID" sz="1600" b="1" dirty="0" smtClean="0"/>
          </a:p>
          <a:p>
            <a:endParaRPr lang="id-ID" sz="1600" dirty="0" smtClean="0"/>
          </a:p>
          <a:p>
            <a:r>
              <a:rPr lang="id-ID" sz="1400" dirty="0"/>
              <a:t>Saat melakukan pengecekan fisik di Gudang Belakang, Perusahaan menemukan sebanyak </a:t>
            </a:r>
            <a:r>
              <a:rPr lang="id-ID" sz="1400" b="1" dirty="0"/>
              <a:t>1 </a:t>
            </a:r>
            <a:r>
              <a:rPr lang="id-ID" sz="1400" b="1" dirty="0">
                <a:solidFill>
                  <a:srgbClr val="FFFF00"/>
                </a:solidFill>
              </a:rPr>
              <a:t>‘Jam Hias Bird Cuckoo’</a:t>
            </a:r>
            <a:r>
              <a:rPr lang="id-ID" sz="1400" b="1" dirty="0"/>
              <a:t> </a:t>
            </a:r>
            <a:r>
              <a:rPr lang="id-ID" sz="1400" dirty="0"/>
              <a:t>cacat akibat kelalaian petugas Gudang.</a:t>
            </a:r>
          </a:p>
          <a:p>
            <a:r>
              <a:rPr lang="id-ID" sz="1400" dirty="0"/>
              <a:t>Oleh karena itu, Bagian Accounting melakukan penyesuaian persediaan atas kerugian barang yang tidak dapat dijual tersebut ke dalam akun </a:t>
            </a:r>
            <a:r>
              <a:rPr lang="id-ID" sz="1400" b="1" dirty="0">
                <a:solidFill>
                  <a:srgbClr val="FFFF00"/>
                </a:solidFill>
              </a:rPr>
              <a:t>"Beban Barang Rusak"</a:t>
            </a:r>
            <a:r>
              <a:rPr lang="id-ID" sz="1400" b="1" dirty="0"/>
              <a:t>.</a:t>
            </a:r>
            <a:endParaRPr lang="id-ID" sz="1400" dirty="0"/>
          </a:p>
          <a:p>
            <a:r>
              <a:rPr lang="id-ID" sz="1400" b="1" dirty="0"/>
              <a:t>Info : </a:t>
            </a:r>
            <a:r>
              <a:rPr lang="id-ID" sz="1400" dirty="0"/>
              <a:t>Buatlah Akun baru dengan informasi :</a:t>
            </a:r>
          </a:p>
          <a:p>
            <a:pPr marL="355600" lvl="0"/>
            <a:r>
              <a:rPr lang="en-ID" sz="1400" dirty="0" err="1"/>
              <a:t>Tipe</a:t>
            </a:r>
            <a:r>
              <a:rPr lang="en-ID" sz="1400" dirty="0"/>
              <a:t> </a:t>
            </a:r>
            <a:r>
              <a:rPr lang="en-ID" sz="1400" dirty="0" err="1"/>
              <a:t>Akun</a:t>
            </a:r>
            <a:r>
              <a:rPr lang="en-ID" sz="1400" dirty="0"/>
              <a:t> </a:t>
            </a:r>
            <a:r>
              <a:rPr lang="id-ID" sz="1400" dirty="0" smtClean="0"/>
              <a:t>	</a:t>
            </a:r>
            <a:r>
              <a:rPr lang="en-ID" sz="1400" dirty="0" smtClean="0"/>
              <a:t>: </a:t>
            </a:r>
            <a:r>
              <a:rPr lang="en-ID" sz="1400" b="1" dirty="0" err="1"/>
              <a:t>Beban</a:t>
            </a:r>
            <a:endParaRPr lang="id-ID" sz="1400" dirty="0"/>
          </a:p>
          <a:p>
            <a:pPr marL="355600" lvl="0"/>
            <a:r>
              <a:rPr lang="en-ID" sz="1400" dirty="0" err="1"/>
              <a:t>Kode</a:t>
            </a:r>
            <a:r>
              <a:rPr lang="en-ID" sz="1400" dirty="0"/>
              <a:t> </a:t>
            </a:r>
            <a:r>
              <a:rPr lang="en-ID" sz="1400" dirty="0" err="1"/>
              <a:t>Perkiraan</a:t>
            </a:r>
            <a:r>
              <a:rPr lang="en-ID" sz="1400" dirty="0"/>
              <a:t> </a:t>
            </a:r>
            <a:r>
              <a:rPr lang="id-ID" sz="1400" dirty="0" smtClean="0"/>
              <a:t>	</a:t>
            </a:r>
            <a:r>
              <a:rPr lang="en-ID" sz="1400" dirty="0" smtClean="0"/>
              <a:t>: </a:t>
            </a:r>
            <a:r>
              <a:rPr lang="en-ID" sz="1400" b="1" dirty="0"/>
              <a:t>6105</a:t>
            </a:r>
            <a:endParaRPr lang="id-ID" sz="1400" dirty="0"/>
          </a:p>
          <a:p>
            <a:pPr marL="355600" lvl="0"/>
            <a:r>
              <a:rPr lang="en-ID" sz="1400" dirty="0" err="1"/>
              <a:t>Nama</a:t>
            </a:r>
            <a:r>
              <a:rPr lang="en-ID" sz="1400" dirty="0"/>
              <a:t> </a:t>
            </a:r>
            <a:r>
              <a:rPr lang="en-ID" sz="1400" dirty="0" err="1"/>
              <a:t>Akun</a:t>
            </a:r>
            <a:r>
              <a:rPr lang="en-ID" sz="1400" dirty="0"/>
              <a:t> </a:t>
            </a:r>
            <a:r>
              <a:rPr lang="id-ID" sz="1400" dirty="0" smtClean="0"/>
              <a:t>	</a:t>
            </a:r>
            <a:r>
              <a:rPr lang="en-ID" sz="1400" dirty="0" smtClean="0"/>
              <a:t>: </a:t>
            </a:r>
            <a:r>
              <a:rPr lang="en-ID" sz="1400" b="1" dirty="0" err="1"/>
              <a:t>Beban</a:t>
            </a:r>
            <a:r>
              <a:rPr lang="en-ID" sz="1400" b="1" dirty="0"/>
              <a:t> </a:t>
            </a:r>
            <a:r>
              <a:rPr lang="en-ID" sz="1400" b="1" dirty="0" err="1"/>
              <a:t>Barang</a:t>
            </a:r>
            <a:r>
              <a:rPr lang="en-ID" sz="1400" b="1" dirty="0"/>
              <a:t> </a:t>
            </a:r>
            <a:r>
              <a:rPr lang="en-ID" sz="1400" b="1" dirty="0" err="1" smtClean="0"/>
              <a:t>Rusak</a:t>
            </a:r>
            <a:endParaRPr lang="id-ID" sz="1400" dirty="0"/>
          </a:p>
        </p:txBody>
      </p:sp>
      <p:sp>
        <p:nvSpPr>
          <p:cNvPr id="9" name="Rectangle 8"/>
          <p:cNvSpPr/>
          <p:nvPr/>
        </p:nvSpPr>
        <p:spPr>
          <a:xfrm>
            <a:off x="8460432" y="267494"/>
            <a:ext cx="362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 smtClean="0">
                <a:solidFill>
                  <a:srgbClr val="FFFF00"/>
                </a:solidFill>
              </a:rPr>
              <a:t>8</a:t>
            </a:r>
            <a:endParaRPr lang="id-ID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69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1520" y="195486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FFC000"/>
                </a:solidFill>
              </a:rPr>
              <a:t>Pengaturan Ulang Harga Jual</a:t>
            </a:r>
            <a:endParaRPr lang="id-ID" sz="2400" b="1" i="1" dirty="0" smtClean="0">
              <a:solidFill>
                <a:srgbClr val="FFC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9513" y="1059582"/>
            <a:ext cx="6840759" cy="1584176"/>
          </a:xfrm>
        </p:spPr>
        <p:txBody>
          <a:bodyPr/>
          <a:lstStyle/>
          <a:p>
            <a:pPr lvl="0"/>
            <a:r>
              <a:rPr lang="id-ID" sz="1600" b="1" dirty="0" smtClean="0"/>
              <a:t>T</a:t>
            </a:r>
            <a:r>
              <a:rPr lang="en-ID" sz="1600" b="1" dirty="0" err="1" smtClean="0"/>
              <a:t>anggal</a:t>
            </a:r>
            <a:r>
              <a:rPr lang="en-ID" sz="1600" b="1" dirty="0" smtClean="0"/>
              <a:t> </a:t>
            </a:r>
            <a:r>
              <a:rPr lang="id-ID" sz="1600" b="1" dirty="0" smtClean="0"/>
              <a:t>23 </a:t>
            </a:r>
            <a:r>
              <a:rPr lang="en-ID" sz="1600" b="1" dirty="0" err="1" smtClean="0"/>
              <a:t>Januari</a:t>
            </a:r>
            <a:r>
              <a:rPr lang="en-ID" sz="1600" b="1" dirty="0" smtClean="0"/>
              <a:t> 2021</a:t>
            </a:r>
            <a:endParaRPr lang="id-ID" sz="1600" b="1" dirty="0" smtClean="0"/>
          </a:p>
          <a:p>
            <a:endParaRPr lang="id-ID" sz="1600" dirty="0" smtClean="0"/>
          </a:p>
          <a:p>
            <a:r>
              <a:rPr lang="en-ID" sz="1400" dirty="0" err="1"/>
              <a:t>Manajemen</a:t>
            </a:r>
            <a:r>
              <a:rPr lang="en-ID" sz="1400" dirty="0"/>
              <a:t> </a:t>
            </a:r>
            <a:r>
              <a:rPr lang="en-ID" sz="1400" dirty="0" err="1"/>
              <a:t>memutuskan</a:t>
            </a:r>
            <a:r>
              <a:rPr lang="en-ID" sz="1400" dirty="0"/>
              <a:t> </a:t>
            </a:r>
            <a:r>
              <a:rPr lang="en-ID" sz="1400" dirty="0" err="1"/>
              <a:t>untuk</a:t>
            </a:r>
            <a:r>
              <a:rPr lang="en-ID" sz="1400" dirty="0"/>
              <a:t> </a:t>
            </a:r>
            <a:r>
              <a:rPr lang="en-ID" sz="1400" dirty="0" err="1"/>
              <a:t>menaikkan</a:t>
            </a:r>
            <a:r>
              <a:rPr lang="en-ID" sz="1400" dirty="0"/>
              <a:t> </a:t>
            </a:r>
            <a:r>
              <a:rPr lang="en-ID" sz="1400" dirty="0" err="1"/>
              <a:t>harga</a:t>
            </a:r>
            <a:r>
              <a:rPr lang="en-ID" sz="1400" dirty="0"/>
              <a:t> </a:t>
            </a:r>
            <a:r>
              <a:rPr lang="en-ID" sz="1400" dirty="0" err="1"/>
              <a:t>jual</a:t>
            </a:r>
            <a:r>
              <a:rPr lang="en-ID" sz="1400" dirty="0"/>
              <a:t> </a:t>
            </a:r>
            <a:r>
              <a:rPr lang="en-ID" sz="1400" dirty="0" err="1"/>
              <a:t>khusus</a:t>
            </a:r>
            <a:r>
              <a:rPr lang="en-ID" sz="1400" dirty="0"/>
              <a:t> </a:t>
            </a:r>
            <a:r>
              <a:rPr lang="en-ID" sz="1400" dirty="0" err="1"/>
              <a:t>untuk</a:t>
            </a:r>
            <a:r>
              <a:rPr lang="en-ID" sz="1400" dirty="0"/>
              <a:t> </a:t>
            </a:r>
            <a:r>
              <a:rPr lang="en-ID" sz="1400" dirty="0" err="1"/>
              <a:t>produk</a:t>
            </a:r>
            <a:r>
              <a:rPr lang="en-ID" sz="1400" dirty="0"/>
              <a:t> </a:t>
            </a:r>
            <a:r>
              <a:rPr lang="id-ID" sz="1400" dirty="0"/>
              <a:t>jam tangan analog </a:t>
            </a:r>
            <a:r>
              <a:rPr lang="en-ID" sz="1400" b="1" dirty="0" err="1">
                <a:solidFill>
                  <a:srgbClr val="FFFF00"/>
                </a:solidFill>
              </a:rPr>
              <a:t>Quiksilver</a:t>
            </a:r>
            <a:r>
              <a:rPr lang="en-ID" sz="1400" b="1" dirty="0">
                <a:solidFill>
                  <a:srgbClr val="FFFF00"/>
                </a:solidFill>
              </a:rPr>
              <a:t> 5155</a:t>
            </a:r>
            <a:r>
              <a:rPr lang="en-ID" sz="1400" dirty="0"/>
              <a:t> </a:t>
            </a:r>
            <a:r>
              <a:rPr lang="en-ID" sz="1400" dirty="0" err="1"/>
              <a:t>sebanyak</a:t>
            </a:r>
            <a:r>
              <a:rPr lang="en-ID" sz="1400" dirty="0"/>
              <a:t> </a:t>
            </a:r>
            <a:r>
              <a:rPr lang="en-ID" sz="1400" dirty="0">
                <a:solidFill>
                  <a:srgbClr val="FFFF00"/>
                </a:solidFill>
              </a:rPr>
              <a:t>10%</a:t>
            </a:r>
            <a:r>
              <a:rPr lang="en-ID" sz="1400" dirty="0"/>
              <a:t>, </a:t>
            </a:r>
            <a:r>
              <a:rPr lang="en-ID" sz="1400" dirty="0" err="1"/>
              <a:t>dikarenakan</a:t>
            </a:r>
            <a:r>
              <a:rPr lang="en-ID" sz="1400" dirty="0"/>
              <a:t> </a:t>
            </a:r>
            <a:r>
              <a:rPr lang="en-ID" sz="1400" dirty="0" err="1"/>
              <a:t>adanya</a:t>
            </a:r>
            <a:r>
              <a:rPr lang="en-ID" sz="1400" dirty="0"/>
              <a:t> </a:t>
            </a:r>
            <a:r>
              <a:rPr lang="en-ID" sz="1400" dirty="0" err="1"/>
              <a:t>perubahan</a:t>
            </a:r>
            <a:r>
              <a:rPr lang="en-ID" sz="1400" dirty="0"/>
              <a:t> </a:t>
            </a:r>
            <a:r>
              <a:rPr lang="en-ID" sz="1400" dirty="0" err="1"/>
              <a:t>harga</a:t>
            </a:r>
            <a:r>
              <a:rPr lang="en-ID" sz="1400" dirty="0"/>
              <a:t> </a:t>
            </a:r>
            <a:r>
              <a:rPr lang="en-ID" sz="1400" dirty="0" err="1"/>
              <a:t>dari</a:t>
            </a:r>
            <a:r>
              <a:rPr lang="en-ID" sz="1400" dirty="0"/>
              <a:t> </a:t>
            </a:r>
            <a:r>
              <a:rPr lang="en-ID" sz="1400" dirty="0" err="1"/>
              <a:t>Pemasok</a:t>
            </a:r>
            <a:r>
              <a:rPr lang="en-ID" sz="1400" dirty="0"/>
              <a:t>. </a:t>
            </a:r>
            <a:r>
              <a:rPr lang="en-ID" sz="1400" dirty="0" err="1"/>
              <a:t>Untuk</a:t>
            </a:r>
            <a:r>
              <a:rPr lang="en-ID" sz="1400" dirty="0"/>
              <a:t> </a:t>
            </a:r>
            <a:r>
              <a:rPr lang="en-ID" sz="1400" dirty="0" err="1"/>
              <a:t>harga</a:t>
            </a:r>
            <a:r>
              <a:rPr lang="en-ID" sz="1400" dirty="0"/>
              <a:t> </a:t>
            </a:r>
            <a:r>
              <a:rPr lang="en-ID" sz="1400" dirty="0" err="1"/>
              <a:t>baru</a:t>
            </a:r>
            <a:r>
              <a:rPr lang="en-ID" sz="1400" dirty="0"/>
              <a:t> </a:t>
            </a:r>
            <a:r>
              <a:rPr lang="en-ID" sz="1400" dirty="0" err="1"/>
              <a:t>ini</a:t>
            </a:r>
            <a:r>
              <a:rPr lang="en-ID" sz="1400" dirty="0"/>
              <a:t> </a:t>
            </a:r>
            <a:r>
              <a:rPr lang="en-ID" sz="1400" dirty="0" err="1"/>
              <a:t>akan</a:t>
            </a:r>
            <a:r>
              <a:rPr lang="en-ID" sz="1400" dirty="0"/>
              <a:t> </a:t>
            </a:r>
            <a:r>
              <a:rPr lang="en-ID" sz="1400" dirty="0" err="1"/>
              <a:t>efektif</a:t>
            </a:r>
            <a:r>
              <a:rPr lang="en-ID" sz="1400" dirty="0"/>
              <a:t> per 01 </a:t>
            </a:r>
            <a:r>
              <a:rPr lang="en-ID" sz="1400" dirty="0" err="1"/>
              <a:t>Februari</a:t>
            </a:r>
            <a:r>
              <a:rPr lang="en-ID" sz="1400" dirty="0"/>
              <a:t> 20</a:t>
            </a:r>
            <a:r>
              <a:rPr lang="id-ID" sz="1400" dirty="0"/>
              <a:t>21</a:t>
            </a:r>
            <a:r>
              <a:rPr lang="en-ID" sz="1400" dirty="0" smtClean="0"/>
              <a:t>.</a:t>
            </a:r>
            <a:endParaRPr lang="id-ID" sz="1400" dirty="0"/>
          </a:p>
        </p:txBody>
      </p:sp>
      <p:sp>
        <p:nvSpPr>
          <p:cNvPr id="9" name="Rectangle 8"/>
          <p:cNvSpPr/>
          <p:nvPr/>
        </p:nvSpPr>
        <p:spPr>
          <a:xfrm>
            <a:off x="8460432" y="267494"/>
            <a:ext cx="362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 smtClean="0">
                <a:solidFill>
                  <a:srgbClr val="FFFF00"/>
                </a:solidFill>
              </a:rPr>
              <a:t>9</a:t>
            </a:r>
            <a:endParaRPr lang="id-ID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62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0072" y="0"/>
            <a:ext cx="3923928" cy="5143500"/>
          </a:xfrm>
          <a:prstGeom prst="rect">
            <a:avLst/>
          </a:prstGeom>
          <a:noFill/>
          <a:ln>
            <a:noFill/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26" name="Picture 2" descr="D:\File Agus\VIDEO\Accurate\accurate-online-lit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7" b="97089" l="3301" r="97767">
                        <a14:foregroundMark x1="16311" y1="21980" x2="59417" y2="35226"/>
                        <a14:foregroundMark x1="59126" y1="9898" x2="17573" y2="20815"/>
                        <a14:foregroundMark x1="28932" y1="39156" x2="42039" y2="56186"/>
                        <a14:foregroundMark x1="66893" y1="35080" x2="81942" y2="38719"/>
                        <a14:foregroundMark x1="64660" y1="34789" x2="67961" y2="35662"/>
                        <a14:foregroundMark x1="83301" y1="39447" x2="87961" y2="40611"/>
                        <a14:foregroundMark x1="87670" y1="40611" x2="89806" y2="69869"/>
                        <a14:foregroundMark x1="90291" y1="69869" x2="61165" y2="72635"/>
                        <a14:foregroundMark x1="33689" y1="73362" x2="34175" y2="74090"/>
                        <a14:foregroundMark x1="58544" y1="21106" x2="61262" y2="57496"/>
                      </a14:backgroundRemoval>
                    </a14:imgEffect>
                    <a14:imgEffect>
                      <a14:sharpenSoften amount="8000"/>
                    </a14:imgEffect>
                    <a14:imgEffect>
                      <a14:brightnessContrast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1105942"/>
            <a:ext cx="6144735" cy="409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5289038" y="477128"/>
            <a:ext cx="403549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1">
              <a:buClrTx/>
              <a:buFontTx/>
              <a:buNone/>
            </a:pPr>
            <a:r>
              <a:rPr lang="id-ID" altLang="ko-KR" sz="4800" b="1" kern="1200" dirty="0" smtClean="0">
                <a:solidFill>
                  <a:prstClr val="white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Praktika Akuntansi</a:t>
            </a:r>
            <a:endParaRPr lang="en-US" altLang="ko-KR" sz="4800" b="1" kern="1200" dirty="0" smtClean="0">
              <a:solidFill>
                <a:prstClr val="white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52120" y="370082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200" b="1" dirty="0" smtClean="0">
                <a:solidFill>
                  <a:schemeClr val="bg1"/>
                </a:solidFill>
                <a:latin typeface="Candara" pitchFamily="34" charset="0"/>
              </a:rPr>
              <a:t>agus.maulana@upnvj.ac.id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9" t="29023" r="21713" b="29374"/>
          <a:stretch/>
        </p:blipFill>
        <p:spPr bwMode="auto">
          <a:xfrm>
            <a:off x="5368470" y="3815192"/>
            <a:ext cx="283649" cy="208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D:\File Agus\VIDEO\Tutorial Mendeley\logo youtub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74" b="90000" l="0" r="100000">
                        <a14:foregroundMark x1="47609" y1="47826" x2="54022" y2="50543"/>
                        <a14:foregroundMark x1="40217" y1="35326" x2="49022" y2="530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369" y="4060862"/>
            <a:ext cx="306751" cy="30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652120" y="4031216"/>
            <a:ext cx="1745991" cy="3407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200" b="1" dirty="0" smtClean="0">
                <a:solidFill>
                  <a:schemeClr val="bg1"/>
                </a:solidFill>
                <a:latin typeface="Candara" pitchFamily="34" charset="0"/>
              </a:rPr>
              <a:t>Studi Akuntansi Syariah</a:t>
            </a:r>
            <a:endParaRPr lang="id-ID" sz="12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20072" y="4443958"/>
            <a:ext cx="4032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altLang="ko-KR" sz="1200" b="1" kern="1200" dirty="0" smtClean="0">
                <a:solidFill>
                  <a:schemeClr val="accent6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Program Studi Akuntansi</a:t>
            </a:r>
          </a:p>
          <a:p>
            <a:r>
              <a:rPr lang="id-ID" altLang="ko-KR" sz="1200" b="1" kern="1200" dirty="0" smtClean="0">
                <a:solidFill>
                  <a:schemeClr val="accent6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Universitas Pembangunan Nasional Veteran Jakarta</a:t>
            </a:r>
            <a:endParaRPr lang="id-ID" sz="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66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23528" y="1203598"/>
            <a:ext cx="69127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d-ID" altLang="ko-KR" sz="3200" b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  <a:ea typeface="맑은 고딕" pitchFamily="50" charset="-127"/>
                <a:cs typeface="Arial" pitchFamily="34" charset="0"/>
              </a:rPr>
              <a:t>ACCURATE ONLINE</a:t>
            </a:r>
            <a:endParaRPr lang="en-US" altLang="ko-KR" sz="3200" b="1" dirty="0" smtClean="0">
              <a:ln w="19050">
                <a:solidFill>
                  <a:schemeClr val="tx1"/>
                </a:solidFill>
              </a:ln>
              <a:solidFill>
                <a:srgbClr val="FFFF00"/>
              </a:solidFill>
              <a:latin typeface="Arial Black" pitchFamily="34" charset="0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2050" name="Picture 2" descr="D:\File Agus\VIDEO\Accurate\1-min-800x50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02" t="17135" r="2720" b="11397"/>
          <a:stretch/>
        </p:blipFill>
        <p:spPr bwMode="auto">
          <a:xfrm>
            <a:off x="99152" y="1791275"/>
            <a:ext cx="6444867" cy="335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1859" y="199223"/>
            <a:ext cx="7776864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id-ID" sz="32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PRAKTIK PENGGUNAAN</a:t>
            </a:r>
          </a:p>
          <a:p>
            <a:pPr>
              <a:lnSpc>
                <a:spcPct val="110000"/>
              </a:lnSpc>
            </a:pPr>
            <a:r>
              <a:rPr lang="id-ID" sz="32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MODUL ASET TETAP</a:t>
            </a:r>
          </a:p>
        </p:txBody>
      </p:sp>
    </p:spTree>
    <p:extLst>
      <p:ext uri="{BB962C8B-B14F-4D97-AF65-F5344CB8AC3E}">
        <p14:creationId xmlns:p14="http://schemas.microsoft.com/office/powerpoint/2010/main" val="181794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1520" y="195486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FFC000"/>
                </a:solidFill>
              </a:rPr>
              <a:t>Pembelian Aset Secara Tunai</a:t>
            </a:r>
            <a:endParaRPr lang="id-ID" sz="2400" b="1" i="1" dirty="0" smtClean="0">
              <a:solidFill>
                <a:srgbClr val="FFC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7505" y="843558"/>
            <a:ext cx="7416823" cy="3888432"/>
          </a:xfrm>
        </p:spPr>
        <p:txBody>
          <a:bodyPr/>
          <a:lstStyle/>
          <a:p>
            <a:pPr lvl="0"/>
            <a:r>
              <a:rPr lang="id-ID" sz="1600" b="1" dirty="0" smtClean="0"/>
              <a:t>T</a:t>
            </a:r>
            <a:r>
              <a:rPr lang="en-ID" sz="1600" b="1" dirty="0" err="1" smtClean="0"/>
              <a:t>anggal</a:t>
            </a:r>
            <a:r>
              <a:rPr lang="en-ID" sz="1600" b="1" dirty="0" smtClean="0"/>
              <a:t> </a:t>
            </a:r>
            <a:r>
              <a:rPr lang="id-ID" sz="1600" b="1" dirty="0" smtClean="0"/>
              <a:t>20 </a:t>
            </a:r>
            <a:r>
              <a:rPr lang="en-ID" sz="1600" b="1" dirty="0" err="1" smtClean="0"/>
              <a:t>Januari</a:t>
            </a:r>
            <a:r>
              <a:rPr lang="en-ID" sz="1600" b="1" dirty="0" smtClean="0"/>
              <a:t> 2021</a:t>
            </a:r>
            <a:endParaRPr lang="id-ID" sz="1600" b="1" dirty="0" smtClean="0"/>
          </a:p>
          <a:p>
            <a:endParaRPr lang="id-ID" sz="1600" dirty="0" smtClean="0"/>
          </a:p>
          <a:p>
            <a:r>
              <a:rPr lang="en-ID" sz="1400" dirty="0"/>
              <a:t>Perusahaan </a:t>
            </a:r>
            <a:r>
              <a:rPr lang="en-ID" sz="1400" dirty="0" err="1"/>
              <a:t>melalukuan</a:t>
            </a:r>
            <a:r>
              <a:rPr lang="en-ID" sz="1400" dirty="0"/>
              <a:t> </a:t>
            </a:r>
            <a:r>
              <a:rPr lang="en-ID" sz="1400" dirty="0" err="1"/>
              <a:t>pembelian</a:t>
            </a:r>
            <a:r>
              <a:rPr lang="en-ID" sz="1400" dirty="0"/>
              <a:t> </a:t>
            </a:r>
            <a:r>
              <a:rPr lang="en-ID" sz="1400" dirty="0" err="1"/>
              <a:t>Aset</a:t>
            </a:r>
            <a:r>
              <a:rPr lang="en-ID" sz="1400" dirty="0"/>
              <a:t> </a:t>
            </a:r>
            <a:r>
              <a:rPr lang="en-ID" sz="1400" dirty="0" err="1"/>
              <a:t>secara</a:t>
            </a:r>
            <a:r>
              <a:rPr lang="en-ID" sz="1400" dirty="0"/>
              <a:t> </a:t>
            </a:r>
            <a:r>
              <a:rPr lang="en-ID" sz="1400" dirty="0" err="1"/>
              <a:t>tunai</a:t>
            </a:r>
            <a:r>
              <a:rPr lang="en-ID" sz="1400" dirty="0"/>
              <a:t> </a:t>
            </a:r>
            <a:r>
              <a:rPr lang="en-ID" sz="1400" dirty="0" err="1"/>
              <a:t>dengan</a:t>
            </a:r>
            <a:r>
              <a:rPr lang="en-ID" sz="1400" dirty="0"/>
              <a:t> </a:t>
            </a:r>
            <a:r>
              <a:rPr lang="en-ID" sz="1400" dirty="0" err="1"/>
              <a:t>informasi</a:t>
            </a:r>
            <a:r>
              <a:rPr lang="en-ID" sz="1400" dirty="0"/>
              <a:t> </a:t>
            </a:r>
            <a:r>
              <a:rPr lang="en-ID" sz="1400" dirty="0" err="1"/>
              <a:t>sebagai</a:t>
            </a:r>
            <a:r>
              <a:rPr lang="en-ID" sz="1400" dirty="0"/>
              <a:t> </a:t>
            </a:r>
            <a:r>
              <a:rPr lang="en-ID" sz="1400" dirty="0" err="1"/>
              <a:t>berikut</a:t>
            </a:r>
            <a:r>
              <a:rPr lang="en-ID" sz="1400" dirty="0" smtClean="0"/>
              <a:t>:</a:t>
            </a:r>
            <a:endParaRPr lang="id-ID" sz="1400" dirty="0" smtClean="0"/>
          </a:p>
          <a:p>
            <a:endParaRPr lang="id-ID" sz="1400" dirty="0"/>
          </a:p>
          <a:p>
            <a:pPr lvl="0">
              <a:spcBef>
                <a:spcPts val="0"/>
              </a:spcBef>
            </a:pPr>
            <a:r>
              <a:rPr lang="en-ID" sz="1400" dirty="0" err="1"/>
              <a:t>Nama</a:t>
            </a:r>
            <a:r>
              <a:rPr lang="id-ID" sz="1400" dirty="0"/>
              <a:t>			</a:t>
            </a:r>
            <a:r>
              <a:rPr lang="en-ID" sz="1400" dirty="0" smtClean="0"/>
              <a:t>: </a:t>
            </a:r>
            <a:r>
              <a:rPr lang="en-ID" sz="1400" dirty="0"/>
              <a:t>Laptop Lenovo</a:t>
            </a:r>
            <a:endParaRPr lang="id-ID" sz="1400" dirty="0"/>
          </a:p>
          <a:p>
            <a:pPr lvl="0">
              <a:spcBef>
                <a:spcPts val="0"/>
              </a:spcBef>
            </a:pPr>
            <a:r>
              <a:rPr lang="en-ID" sz="1400" dirty="0" err="1"/>
              <a:t>Tanggal</a:t>
            </a:r>
            <a:r>
              <a:rPr lang="en-ID" sz="1400" dirty="0"/>
              <a:t> </a:t>
            </a:r>
            <a:r>
              <a:rPr lang="en-ID" sz="1400" dirty="0" err="1"/>
              <a:t>Beli</a:t>
            </a:r>
            <a:r>
              <a:rPr lang="en-ID" sz="1400" dirty="0"/>
              <a:t> </a:t>
            </a:r>
            <a:r>
              <a:rPr lang="id-ID" sz="1400" dirty="0"/>
              <a:t>		</a:t>
            </a:r>
            <a:r>
              <a:rPr lang="en-ID" sz="1400" dirty="0" smtClean="0"/>
              <a:t>: </a:t>
            </a:r>
            <a:r>
              <a:rPr lang="en-ID" sz="1400" dirty="0"/>
              <a:t>2</a:t>
            </a:r>
            <a:r>
              <a:rPr lang="id-ID" sz="1400" dirty="0"/>
              <a:t>0</a:t>
            </a:r>
            <a:r>
              <a:rPr lang="en-ID" sz="1400" dirty="0"/>
              <a:t> </a:t>
            </a:r>
            <a:r>
              <a:rPr lang="en-ID" sz="1400" dirty="0" err="1"/>
              <a:t>Januari</a:t>
            </a:r>
            <a:r>
              <a:rPr lang="en-ID" sz="1400" dirty="0"/>
              <a:t> 2021</a:t>
            </a:r>
            <a:endParaRPr lang="id-ID" sz="1400" dirty="0"/>
          </a:p>
          <a:p>
            <a:pPr lvl="0">
              <a:spcBef>
                <a:spcPts val="0"/>
              </a:spcBef>
            </a:pPr>
            <a:r>
              <a:rPr lang="en-ID" sz="1400" dirty="0" err="1"/>
              <a:t>Tanggal</a:t>
            </a:r>
            <a:r>
              <a:rPr lang="en-ID" sz="1400" dirty="0"/>
              <a:t> </a:t>
            </a:r>
            <a:r>
              <a:rPr lang="en-ID" sz="1400" dirty="0" err="1"/>
              <a:t>Pakai</a:t>
            </a:r>
            <a:r>
              <a:rPr lang="en-ID" sz="1400" dirty="0"/>
              <a:t> </a:t>
            </a:r>
            <a:r>
              <a:rPr lang="id-ID" sz="1400" dirty="0"/>
              <a:t>		</a:t>
            </a:r>
            <a:r>
              <a:rPr lang="en-ID" sz="1400" dirty="0" smtClean="0"/>
              <a:t>: </a:t>
            </a:r>
            <a:r>
              <a:rPr lang="en-ID" sz="1400" dirty="0"/>
              <a:t>2</a:t>
            </a:r>
            <a:r>
              <a:rPr lang="id-ID" sz="1400" dirty="0"/>
              <a:t>0</a:t>
            </a:r>
            <a:r>
              <a:rPr lang="en-ID" sz="1400" dirty="0"/>
              <a:t> </a:t>
            </a:r>
            <a:r>
              <a:rPr lang="en-ID" sz="1400" dirty="0" err="1"/>
              <a:t>Januari</a:t>
            </a:r>
            <a:r>
              <a:rPr lang="en-ID" sz="1400" dirty="0"/>
              <a:t> 2021</a:t>
            </a:r>
            <a:endParaRPr lang="id-ID" sz="1400" dirty="0"/>
          </a:p>
          <a:p>
            <a:pPr lvl="0">
              <a:spcBef>
                <a:spcPts val="0"/>
              </a:spcBef>
            </a:pPr>
            <a:r>
              <a:rPr lang="en-ID" sz="1400" dirty="0" err="1"/>
              <a:t>Metode</a:t>
            </a:r>
            <a:r>
              <a:rPr lang="en-ID" sz="1400" dirty="0"/>
              <a:t> </a:t>
            </a:r>
            <a:r>
              <a:rPr lang="en-ID" sz="1400" dirty="0" err="1"/>
              <a:t>Penyusutan</a:t>
            </a:r>
            <a:r>
              <a:rPr lang="en-ID" sz="1400" dirty="0"/>
              <a:t> </a:t>
            </a:r>
            <a:r>
              <a:rPr lang="id-ID" sz="1400" dirty="0"/>
              <a:t>		</a:t>
            </a:r>
            <a:r>
              <a:rPr lang="en-ID" sz="1400" dirty="0"/>
              <a:t>: </a:t>
            </a:r>
            <a:r>
              <a:rPr lang="en-ID" sz="1400" dirty="0" err="1"/>
              <a:t>Metode</a:t>
            </a:r>
            <a:r>
              <a:rPr lang="en-ID" sz="1400" dirty="0"/>
              <a:t> </a:t>
            </a:r>
            <a:r>
              <a:rPr lang="en-ID" sz="1400" dirty="0" err="1"/>
              <a:t>Garis</a:t>
            </a:r>
            <a:r>
              <a:rPr lang="en-ID" sz="1400" dirty="0"/>
              <a:t> </a:t>
            </a:r>
            <a:r>
              <a:rPr lang="en-ID" sz="1400" dirty="0" err="1"/>
              <a:t>lurus</a:t>
            </a:r>
            <a:endParaRPr lang="id-ID" sz="1400" dirty="0"/>
          </a:p>
          <a:p>
            <a:pPr lvl="0">
              <a:spcBef>
                <a:spcPts val="0"/>
              </a:spcBef>
            </a:pPr>
            <a:r>
              <a:rPr lang="en-ID" sz="1400" dirty="0" err="1"/>
              <a:t>Akun</a:t>
            </a:r>
            <a:r>
              <a:rPr lang="en-ID" sz="1400" dirty="0"/>
              <a:t> </a:t>
            </a:r>
            <a:r>
              <a:rPr lang="en-ID" sz="1400" dirty="0" err="1"/>
              <a:t>Aset</a:t>
            </a:r>
            <a:r>
              <a:rPr lang="id-ID" sz="1400" dirty="0"/>
              <a:t>			</a:t>
            </a:r>
            <a:r>
              <a:rPr lang="en-ID" sz="1400" dirty="0"/>
              <a:t>: 120103 </a:t>
            </a:r>
            <a:r>
              <a:rPr lang="en-ID" sz="1400" dirty="0" err="1"/>
              <a:t>Peralatan</a:t>
            </a:r>
            <a:endParaRPr lang="id-ID" sz="1400" dirty="0"/>
          </a:p>
          <a:p>
            <a:pPr lvl="0">
              <a:spcBef>
                <a:spcPts val="0"/>
              </a:spcBef>
            </a:pPr>
            <a:r>
              <a:rPr lang="en-ID" sz="1400" dirty="0" err="1"/>
              <a:t>Akun</a:t>
            </a:r>
            <a:r>
              <a:rPr lang="en-ID" sz="1400" dirty="0"/>
              <a:t> </a:t>
            </a:r>
            <a:r>
              <a:rPr lang="en-ID" sz="1400" dirty="0" err="1"/>
              <a:t>Akumulasi</a:t>
            </a:r>
            <a:r>
              <a:rPr lang="en-ID" sz="1400" dirty="0"/>
              <a:t> </a:t>
            </a:r>
            <a:r>
              <a:rPr lang="en-ID" sz="1400" dirty="0" err="1"/>
              <a:t>Penyusutan</a:t>
            </a:r>
            <a:r>
              <a:rPr lang="en-ID" sz="1400" dirty="0"/>
              <a:t> </a:t>
            </a:r>
            <a:r>
              <a:rPr lang="id-ID" sz="1400" dirty="0"/>
              <a:t>	</a:t>
            </a:r>
            <a:r>
              <a:rPr lang="en-ID" sz="1400" dirty="0"/>
              <a:t>: 120202 </a:t>
            </a:r>
            <a:r>
              <a:rPr lang="en-ID" sz="1400" dirty="0" err="1"/>
              <a:t>Akm</a:t>
            </a:r>
            <a:r>
              <a:rPr lang="en-ID" sz="1400" dirty="0"/>
              <a:t> </a:t>
            </a:r>
            <a:r>
              <a:rPr lang="en-ID" sz="1400" dirty="0" err="1"/>
              <a:t>Penyusutan</a:t>
            </a:r>
            <a:r>
              <a:rPr lang="en-ID" sz="1400" dirty="0"/>
              <a:t> </a:t>
            </a:r>
            <a:r>
              <a:rPr lang="en-ID" sz="1400" dirty="0" err="1"/>
              <a:t>Peralatan</a:t>
            </a:r>
            <a:endParaRPr lang="id-ID" sz="1400" dirty="0"/>
          </a:p>
          <a:p>
            <a:pPr lvl="0">
              <a:spcBef>
                <a:spcPts val="0"/>
              </a:spcBef>
            </a:pPr>
            <a:r>
              <a:rPr lang="en-ID" sz="1400" dirty="0" err="1"/>
              <a:t>Akun</a:t>
            </a:r>
            <a:r>
              <a:rPr lang="en-ID" sz="1400" dirty="0"/>
              <a:t> </a:t>
            </a:r>
            <a:r>
              <a:rPr lang="en-ID" sz="1400" dirty="0" err="1"/>
              <a:t>Beban</a:t>
            </a:r>
            <a:r>
              <a:rPr lang="en-ID" sz="1400" dirty="0"/>
              <a:t> </a:t>
            </a:r>
            <a:r>
              <a:rPr lang="en-ID" sz="1400" dirty="0" err="1"/>
              <a:t>Penyusutan</a:t>
            </a:r>
            <a:r>
              <a:rPr lang="id-ID" sz="1400" dirty="0"/>
              <a:t>	</a:t>
            </a:r>
            <a:r>
              <a:rPr lang="en-ID" sz="1400" dirty="0" smtClean="0"/>
              <a:t>: </a:t>
            </a:r>
            <a:r>
              <a:rPr lang="en-ID" sz="1400" dirty="0"/>
              <a:t>610202 </a:t>
            </a:r>
            <a:r>
              <a:rPr lang="en-ID" sz="1400" dirty="0" err="1"/>
              <a:t>Beban</a:t>
            </a:r>
            <a:r>
              <a:rPr lang="en-ID" sz="1400" dirty="0"/>
              <a:t> </a:t>
            </a:r>
            <a:r>
              <a:rPr lang="en-ID" sz="1400" dirty="0" err="1"/>
              <a:t>Peny</a:t>
            </a:r>
            <a:r>
              <a:rPr lang="en-ID" sz="1400" dirty="0"/>
              <a:t> </a:t>
            </a:r>
            <a:r>
              <a:rPr lang="en-ID" sz="1400" dirty="0" err="1"/>
              <a:t>Peralatan</a:t>
            </a:r>
            <a:endParaRPr lang="id-ID" sz="1400" dirty="0"/>
          </a:p>
          <a:p>
            <a:pPr lvl="0">
              <a:spcBef>
                <a:spcPts val="0"/>
              </a:spcBef>
            </a:pPr>
            <a:r>
              <a:rPr lang="en-ID" sz="1400" dirty="0" err="1"/>
              <a:t>Kuantitas</a:t>
            </a:r>
            <a:r>
              <a:rPr lang="id-ID" sz="1400" dirty="0"/>
              <a:t>			</a:t>
            </a:r>
            <a:r>
              <a:rPr lang="en-ID" sz="1400" dirty="0" smtClean="0"/>
              <a:t>: </a:t>
            </a:r>
            <a:r>
              <a:rPr lang="en-ID" sz="1400" dirty="0"/>
              <a:t>1 Unit</a:t>
            </a:r>
            <a:endParaRPr lang="id-ID" sz="1400" dirty="0"/>
          </a:p>
          <a:p>
            <a:pPr lvl="0">
              <a:spcBef>
                <a:spcPts val="0"/>
              </a:spcBef>
            </a:pPr>
            <a:r>
              <a:rPr lang="en-ID" sz="1400" dirty="0" err="1"/>
              <a:t>Umur</a:t>
            </a:r>
            <a:r>
              <a:rPr lang="en-ID" sz="1400" dirty="0"/>
              <a:t> </a:t>
            </a:r>
            <a:r>
              <a:rPr lang="en-ID" sz="1400" dirty="0" err="1"/>
              <a:t>Aset</a:t>
            </a:r>
            <a:r>
              <a:rPr lang="id-ID" sz="1400" dirty="0"/>
              <a:t>			</a:t>
            </a:r>
            <a:r>
              <a:rPr lang="en-ID" sz="1400" dirty="0"/>
              <a:t>: 5 </a:t>
            </a:r>
            <a:r>
              <a:rPr lang="en-ID" sz="1400" dirty="0" err="1"/>
              <a:t>Tahun</a:t>
            </a:r>
            <a:endParaRPr lang="id-ID" sz="1400" dirty="0"/>
          </a:p>
          <a:p>
            <a:pPr lvl="0">
              <a:spcBef>
                <a:spcPts val="0"/>
              </a:spcBef>
            </a:pPr>
            <a:r>
              <a:rPr lang="en-ID" sz="1400" dirty="0" err="1"/>
              <a:t>Kategori</a:t>
            </a:r>
            <a:r>
              <a:rPr lang="en-ID" sz="1400" dirty="0"/>
              <a:t> </a:t>
            </a:r>
            <a:r>
              <a:rPr lang="en-ID" sz="1400" dirty="0" smtClean="0"/>
              <a:t>asset</a:t>
            </a:r>
            <a:r>
              <a:rPr lang="id-ID" sz="1400" dirty="0" smtClean="0"/>
              <a:t>		</a:t>
            </a:r>
            <a:r>
              <a:rPr lang="en-ID" sz="1400" dirty="0" smtClean="0"/>
              <a:t>: </a:t>
            </a:r>
            <a:r>
              <a:rPr lang="en-ID" sz="1400" dirty="0" err="1" smtClean="0"/>
              <a:t>Peralatan</a:t>
            </a:r>
            <a:endParaRPr lang="id-ID" sz="1400" dirty="0" smtClean="0"/>
          </a:p>
          <a:p>
            <a:pPr lvl="0">
              <a:spcBef>
                <a:spcPts val="0"/>
              </a:spcBef>
            </a:pPr>
            <a:r>
              <a:rPr lang="id-ID" sz="1400" dirty="0" smtClean="0"/>
              <a:t>Nomor Faktur		: AT001</a:t>
            </a:r>
            <a:endParaRPr lang="id-ID" sz="1400" dirty="0"/>
          </a:p>
          <a:p>
            <a:r>
              <a:rPr lang="en-ID" sz="1400" dirty="0"/>
              <a:t> </a:t>
            </a:r>
            <a:endParaRPr lang="id-ID" sz="1400" dirty="0"/>
          </a:p>
          <a:p>
            <a:r>
              <a:rPr lang="en-ID" sz="1400" dirty="0" err="1"/>
              <a:t>Untuk</a:t>
            </a:r>
            <a:r>
              <a:rPr lang="en-ID" sz="1400" dirty="0"/>
              <a:t> </a:t>
            </a:r>
            <a:r>
              <a:rPr lang="en-ID" sz="1400" dirty="0" err="1"/>
              <a:t>pembeliannya</a:t>
            </a:r>
            <a:r>
              <a:rPr lang="en-ID" sz="1400" dirty="0"/>
              <a:t> </a:t>
            </a:r>
            <a:r>
              <a:rPr lang="en-ID" sz="1400" dirty="0" err="1"/>
              <a:t>dilakukan</a:t>
            </a:r>
            <a:r>
              <a:rPr lang="en-ID" sz="1400" dirty="0"/>
              <a:t> </a:t>
            </a:r>
            <a:r>
              <a:rPr lang="en-ID" sz="1400" dirty="0" err="1"/>
              <a:t>dengan</a:t>
            </a:r>
            <a:r>
              <a:rPr lang="en-ID" sz="1400" dirty="0"/>
              <a:t> transfer Bank </a:t>
            </a:r>
            <a:r>
              <a:rPr lang="en-ID" sz="1400" dirty="0" err="1"/>
              <a:t>Mandiri</a:t>
            </a:r>
            <a:r>
              <a:rPr lang="en-ID" sz="1400" dirty="0"/>
              <a:t> (IDR) </a:t>
            </a:r>
            <a:r>
              <a:rPr lang="en-ID" sz="1400" dirty="0" err="1"/>
              <a:t>senilai</a:t>
            </a:r>
            <a:r>
              <a:rPr lang="en-ID" sz="1400" dirty="0"/>
              <a:t> </a:t>
            </a:r>
            <a:r>
              <a:rPr lang="en-ID" sz="1400" dirty="0" err="1"/>
              <a:t>Rp</a:t>
            </a:r>
            <a:r>
              <a:rPr lang="en-ID" sz="1400" dirty="0"/>
              <a:t> </a:t>
            </a:r>
            <a:r>
              <a:rPr lang="id-ID" sz="1400" dirty="0"/>
              <a:t>8</a:t>
            </a:r>
            <a:r>
              <a:rPr lang="en-ID" sz="1400" dirty="0" smtClean="0"/>
              <a:t>.500.000</a:t>
            </a:r>
            <a:endParaRPr lang="id-ID" sz="1400" dirty="0"/>
          </a:p>
        </p:txBody>
      </p:sp>
      <p:sp>
        <p:nvSpPr>
          <p:cNvPr id="9" name="Rectangle 8"/>
          <p:cNvSpPr/>
          <p:nvPr/>
        </p:nvSpPr>
        <p:spPr>
          <a:xfrm>
            <a:off x="8460432" y="267494"/>
            <a:ext cx="362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 smtClean="0">
                <a:solidFill>
                  <a:srgbClr val="FFFF00"/>
                </a:solidFill>
              </a:rPr>
              <a:t>1</a:t>
            </a:r>
            <a:endParaRPr lang="id-ID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62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7504" y="195486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>
                <a:solidFill>
                  <a:srgbClr val="FFC000"/>
                </a:solidFill>
              </a:rPr>
              <a:t>Pembelian Aset Secara </a:t>
            </a:r>
            <a:r>
              <a:rPr lang="id-ID" sz="2400" b="1" dirty="0" smtClean="0">
                <a:solidFill>
                  <a:srgbClr val="FFC000"/>
                </a:solidFill>
              </a:rPr>
              <a:t>Kredit</a:t>
            </a:r>
            <a:endParaRPr lang="id-ID" sz="2400" b="1" i="1" dirty="0" smtClean="0">
              <a:solidFill>
                <a:srgbClr val="FFC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7505" y="1131590"/>
            <a:ext cx="6624735" cy="3888432"/>
          </a:xfrm>
        </p:spPr>
        <p:txBody>
          <a:bodyPr/>
          <a:lstStyle/>
          <a:p>
            <a:pPr lvl="0"/>
            <a:r>
              <a:rPr lang="id-ID" sz="1600" b="1" dirty="0" smtClean="0"/>
              <a:t>T</a:t>
            </a:r>
            <a:r>
              <a:rPr lang="en-ID" sz="1600" b="1" dirty="0" err="1" smtClean="0"/>
              <a:t>anggal</a:t>
            </a:r>
            <a:r>
              <a:rPr lang="en-ID" sz="1600" b="1" dirty="0" smtClean="0"/>
              <a:t> </a:t>
            </a:r>
            <a:r>
              <a:rPr lang="id-ID" sz="1600" b="1" dirty="0" smtClean="0"/>
              <a:t>21 </a:t>
            </a:r>
            <a:r>
              <a:rPr lang="en-ID" sz="1600" b="1" dirty="0" err="1" smtClean="0"/>
              <a:t>Januari</a:t>
            </a:r>
            <a:r>
              <a:rPr lang="en-ID" sz="1600" b="1" dirty="0" smtClean="0"/>
              <a:t> 2021</a:t>
            </a:r>
            <a:endParaRPr lang="id-ID" sz="1600" b="1" dirty="0" smtClean="0"/>
          </a:p>
          <a:p>
            <a:r>
              <a:rPr lang="id-ID" sz="1400" dirty="0" smtClean="0"/>
              <a:t>Perusahaan </a:t>
            </a:r>
            <a:r>
              <a:rPr lang="id-ID" sz="1400" dirty="0"/>
              <a:t>melakukan pembelian Aset secara kredit dengan informasi sebagai berikut </a:t>
            </a:r>
            <a:r>
              <a:rPr lang="id-ID" sz="1400" dirty="0" smtClean="0"/>
              <a:t>:</a:t>
            </a:r>
          </a:p>
          <a:p>
            <a:endParaRPr lang="id-ID" sz="1400" dirty="0"/>
          </a:p>
          <a:p>
            <a:pPr lvl="0">
              <a:spcBef>
                <a:spcPts val="0"/>
              </a:spcBef>
            </a:pPr>
            <a:r>
              <a:rPr lang="en-ID" sz="1400" dirty="0" err="1"/>
              <a:t>Nama</a:t>
            </a:r>
            <a:r>
              <a:rPr lang="en-ID" sz="1400" dirty="0"/>
              <a:t> </a:t>
            </a:r>
            <a:r>
              <a:rPr lang="id-ID" sz="1400" dirty="0"/>
              <a:t>			</a:t>
            </a:r>
            <a:r>
              <a:rPr lang="en-ID" sz="1400" dirty="0"/>
              <a:t>: </a:t>
            </a:r>
            <a:r>
              <a:rPr lang="id-ID" sz="1400" b="1" dirty="0"/>
              <a:t>AC Panasonic</a:t>
            </a:r>
            <a:endParaRPr lang="id-ID" sz="1400" dirty="0"/>
          </a:p>
          <a:p>
            <a:pPr lvl="0">
              <a:spcBef>
                <a:spcPts val="0"/>
              </a:spcBef>
            </a:pPr>
            <a:r>
              <a:rPr lang="en-ID" sz="1400" dirty="0" err="1"/>
              <a:t>Tanggal</a:t>
            </a:r>
            <a:r>
              <a:rPr lang="en-ID" sz="1400" dirty="0"/>
              <a:t> </a:t>
            </a:r>
            <a:r>
              <a:rPr lang="en-ID" sz="1400" dirty="0" err="1"/>
              <a:t>Beli</a:t>
            </a:r>
            <a:r>
              <a:rPr lang="en-ID" sz="1400" dirty="0"/>
              <a:t> </a:t>
            </a:r>
            <a:r>
              <a:rPr lang="id-ID" sz="1400" dirty="0"/>
              <a:t>		</a:t>
            </a:r>
            <a:r>
              <a:rPr lang="en-ID" sz="1400" dirty="0"/>
              <a:t>: </a:t>
            </a:r>
            <a:r>
              <a:rPr lang="en-ID" sz="1400" b="1" dirty="0"/>
              <a:t>2</a:t>
            </a:r>
            <a:r>
              <a:rPr lang="id-ID" sz="1400" b="1" dirty="0"/>
              <a:t>1 </a:t>
            </a:r>
            <a:r>
              <a:rPr lang="en-ID" sz="1400" b="1" dirty="0" err="1"/>
              <a:t>Januari</a:t>
            </a:r>
            <a:r>
              <a:rPr lang="en-ID" sz="1400" b="1" dirty="0"/>
              <a:t> 20</a:t>
            </a:r>
            <a:r>
              <a:rPr lang="id-ID" sz="1400" b="1" dirty="0"/>
              <a:t>21</a:t>
            </a:r>
            <a:endParaRPr lang="id-ID" sz="1400" dirty="0"/>
          </a:p>
          <a:p>
            <a:pPr lvl="0">
              <a:spcBef>
                <a:spcPts val="0"/>
              </a:spcBef>
            </a:pPr>
            <a:r>
              <a:rPr lang="en-ID" sz="1400" dirty="0" err="1"/>
              <a:t>Tanggal</a:t>
            </a:r>
            <a:r>
              <a:rPr lang="en-ID" sz="1400" dirty="0"/>
              <a:t> </a:t>
            </a:r>
            <a:r>
              <a:rPr lang="en-ID" sz="1400" dirty="0" err="1"/>
              <a:t>Pakai</a:t>
            </a:r>
            <a:r>
              <a:rPr lang="en-ID" sz="1400" dirty="0"/>
              <a:t> </a:t>
            </a:r>
            <a:r>
              <a:rPr lang="id-ID" sz="1400" dirty="0"/>
              <a:t>		</a:t>
            </a:r>
            <a:r>
              <a:rPr lang="en-ID" sz="1400" dirty="0"/>
              <a:t>: </a:t>
            </a:r>
            <a:r>
              <a:rPr lang="en-ID" sz="1400" b="1" dirty="0"/>
              <a:t>2</a:t>
            </a:r>
            <a:r>
              <a:rPr lang="id-ID" sz="1400" b="1" dirty="0"/>
              <a:t>1</a:t>
            </a:r>
            <a:r>
              <a:rPr lang="en-ID" sz="1400" b="1" dirty="0"/>
              <a:t> </a:t>
            </a:r>
            <a:r>
              <a:rPr lang="en-ID" sz="1400" b="1" dirty="0" err="1"/>
              <a:t>Januari</a:t>
            </a:r>
            <a:r>
              <a:rPr lang="en-ID" sz="1400" b="1" dirty="0"/>
              <a:t> 20</a:t>
            </a:r>
            <a:r>
              <a:rPr lang="id-ID" sz="1400" b="1" dirty="0"/>
              <a:t>21</a:t>
            </a:r>
            <a:endParaRPr lang="id-ID" sz="1400" dirty="0"/>
          </a:p>
          <a:p>
            <a:pPr lvl="0">
              <a:spcBef>
                <a:spcPts val="0"/>
              </a:spcBef>
            </a:pPr>
            <a:r>
              <a:rPr lang="en-ID" sz="1400" dirty="0" err="1"/>
              <a:t>Metode</a:t>
            </a:r>
            <a:r>
              <a:rPr lang="en-ID" sz="1400" dirty="0"/>
              <a:t> </a:t>
            </a:r>
            <a:r>
              <a:rPr lang="en-ID" sz="1400" dirty="0" err="1"/>
              <a:t>Penyusutan</a:t>
            </a:r>
            <a:r>
              <a:rPr lang="en-ID" sz="1400" dirty="0"/>
              <a:t> </a:t>
            </a:r>
            <a:r>
              <a:rPr lang="id-ID" sz="1400" dirty="0"/>
              <a:t>		</a:t>
            </a:r>
            <a:r>
              <a:rPr lang="en-ID" sz="1400" dirty="0"/>
              <a:t>: </a:t>
            </a:r>
            <a:r>
              <a:rPr lang="en-ID" sz="1400" b="1" dirty="0" err="1"/>
              <a:t>Metode</a:t>
            </a:r>
            <a:r>
              <a:rPr lang="en-ID" sz="1400" b="1" dirty="0"/>
              <a:t> </a:t>
            </a:r>
            <a:r>
              <a:rPr lang="en-ID" sz="1400" b="1" dirty="0" err="1"/>
              <a:t>Garis</a:t>
            </a:r>
            <a:r>
              <a:rPr lang="en-ID" sz="1400" b="1" dirty="0"/>
              <a:t> </a:t>
            </a:r>
            <a:r>
              <a:rPr lang="en-ID" sz="1400" b="1" dirty="0" err="1"/>
              <a:t>Lurus</a:t>
            </a:r>
            <a:endParaRPr lang="id-ID" sz="1400" dirty="0"/>
          </a:p>
          <a:p>
            <a:pPr lvl="0">
              <a:spcBef>
                <a:spcPts val="0"/>
              </a:spcBef>
            </a:pPr>
            <a:r>
              <a:rPr lang="en-ID" sz="1400" dirty="0" err="1"/>
              <a:t>Akun</a:t>
            </a:r>
            <a:r>
              <a:rPr lang="en-ID" sz="1400" dirty="0"/>
              <a:t> </a:t>
            </a:r>
            <a:r>
              <a:rPr lang="en-ID" sz="1400" dirty="0" err="1"/>
              <a:t>Aset</a:t>
            </a:r>
            <a:r>
              <a:rPr lang="en-ID" sz="1400" dirty="0"/>
              <a:t> </a:t>
            </a:r>
            <a:r>
              <a:rPr lang="id-ID" sz="1400" dirty="0"/>
              <a:t>			</a:t>
            </a:r>
            <a:r>
              <a:rPr lang="en-ID" sz="1400" dirty="0"/>
              <a:t>: </a:t>
            </a:r>
            <a:r>
              <a:rPr lang="en-ID" sz="1400" b="1" dirty="0"/>
              <a:t>120103 </a:t>
            </a:r>
            <a:r>
              <a:rPr lang="en-ID" sz="1400" b="1" dirty="0" err="1"/>
              <a:t>Peralatan</a:t>
            </a:r>
            <a:endParaRPr lang="id-ID" sz="1400" dirty="0"/>
          </a:p>
          <a:p>
            <a:pPr lvl="0">
              <a:spcBef>
                <a:spcPts val="0"/>
              </a:spcBef>
            </a:pPr>
            <a:r>
              <a:rPr lang="en-ID" sz="1400" dirty="0" err="1"/>
              <a:t>Akun</a:t>
            </a:r>
            <a:r>
              <a:rPr lang="en-ID" sz="1400" dirty="0"/>
              <a:t> </a:t>
            </a:r>
            <a:r>
              <a:rPr lang="en-ID" sz="1400" dirty="0" err="1"/>
              <a:t>Akumulasi</a:t>
            </a:r>
            <a:r>
              <a:rPr lang="en-ID" sz="1400" dirty="0"/>
              <a:t> </a:t>
            </a:r>
            <a:r>
              <a:rPr lang="en-ID" sz="1400" dirty="0" err="1"/>
              <a:t>Penyusutan</a:t>
            </a:r>
            <a:r>
              <a:rPr lang="en-ID" sz="1400" dirty="0"/>
              <a:t> </a:t>
            </a:r>
            <a:r>
              <a:rPr lang="id-ID" sz="1400" dirty="0"/>
              <a:t>	</a:t>
            </a:r>
            <a:r>
              <a:rPr lang="en-ID" sz="1400" dirty="0"/>
              <a:t>: </a:t>
            </a:r>
            <a:r>
              <a:rPr lang="en-ID" sz="1400" b="1" dirty="0"/>
              <a:t>120202 </a:t>
            </a:r>
            <a:r>
              <a:rPr lang="en-ID" sz="1400" b="1" dirty="0" err="1"/>
              <a:t>Akum</a:t>
            </a:r>
            <a:r>
              <a:rPr lang="en-ID" sz="1400" b="1" dirty="0"/>
              <a:t> </a:t>
            </a:r>
            <a:r>
              <a:rPr lang="en-ID" sz="1400" b="1" dirty="0" err="1"/>
              <a:t>Penyust</a:t>
            </a:r>
            <a:r>
              <a:rPr lang="en-ID" sz="1400" b="1" dirty="0"/>
              <a:t> </a:t>
            </a:r>
            <a:r>
              <a:rPr lang="en-ID" sz="1400" b="1" dirty="0" err="1"/>
              <a:t>Peralatan</a:t>
            </a:r>
            <a:endParaRPr lang="id-ID" sz="1400" dirty="0"/>
          </a:p>
          <a:p>
            <a:pPr lvl="0">
              <a:spcBef>
                <a:spcPts val="0"/>
              </a:spcBef>
            </a:pPr>
            <a:r>
              <a:rPr lang="en-ID" sz="1400" dirty="0" err="1"/>
              <a:t>Akun</a:t>
            </a:r>
            <a:r>
              <a:rPr lang="en-ID" sz="1400" dirty="0"/>
              <a:t> </a:t>
            </a:r>
            <a:r>
              <a:rPr lang="en-ID" sz="1400" dirty="0" err="1"/>
              <a:t>Beban</a:t>
            </a:r>
            <a:r>
              <a:rPr lang="en-ID" sz="1400" dirty="0"/>
              <a:t> </a:t>
            </a:r>
            <a:r>
              <a:rPr lang="en-ID" sz="1400" dirty="0" err="1"/>
              <a:t>Penyusutan</a:t>
            </a:r>
            <a:r>
              <a:rPr lang="en-ID" sz="1400" dirty="0"/>
              <a:t> </a:t>
            </a:r>
            <a:r>
              <a:rPr lang="id-ID" sz="1400" dirty="0"/>
              <a:t>	</a:t>
            </a:r>
            <a:r>
              <a:rPr lang="en-ID" sz="1400" dirty="0"/>
              <a:t>: </a:t>
            </a:r>
            <a:r>
              <a:rPr lang="en-ID" sz="1400" b="1" dirty="0"/>
              <a:t>610202 </a:t>
            </a:r>
            <a:r>
              <a:rPr lang="en-ID" sz="1400" b="1" dirty="0" err="1"/>
              <a:t>Beban</a:t>
            </a:r>
            <a:r>
              <a:rPr lang="en-ID" sz="1400" b="1" dirty="0"/>
              <a:t> </a:t>
            </a:r>
            <a:r>
              <a:rPr lang="en-ID" sz="1400" b="1" dirty="0" err="1"/>
              <a:t>Penyust</a:t>
            </a:r>
            <a:r>
              <a:rPr lang="en-ID" sz="1400" b="1" dirty="0"/>
              <a:t> </a:t>
            </a:r>
            <a:r>
              <a:rPr lang="en-ID" sz="1400" b="1" dirty="0" err="1"/>
              <a:t>Peralatan</a:t>
            </a:r>
            <a:endParaRPr lang="id-ID" sz="1400" dirty="0"/>
          </a:p>
          <a:p>
            <a:pPr lvl="0">
              <a:spcBef>
                <a:spcPts val="0"/>
              </a:spcBef>
            </a:pPr>
            <a:r>
              <a:rPr lang="en-ID" sz="1400" dirty="0" err="1"/>
              <a:t>Kuantitas</a:t>
            </a:r>
            <a:r>
              <a:rPr lang="en-ID" sz="1400" dirty="0"/>
              <a:t> </a:t>
            </a:r>
            <a:r>
              <a:rPr lang="id-ID" sz="1400" dirty="0"/>
              <a:t>			</a:t>
            </a:r>
            <a:r>
              <a:rPr lang="en-ID" sz="1400" dirty="0"/>
              <a:t>: </a:t>
            </a:r>
            <a:r>
              <a:rPr lang="en-ID" sz="1400" b="1" dirty="0"/>
              <a:t>2 Unit</a:t>
            </a:r>
            <a:endParaRPr lang="id-ID" sz="1400" dirty="0"/>
          </a:p>
          <a:p>
            <a:pPr lvl="0">
              <a:spcBef>
                <a:spcPts val="0"/>
              </a:spcBef>
            </a:pPr>
            <a:r>
              <a:rPr lang="en-ID" sz="1400" dirty="0" err="1"/>
              <a:t>Umur</a:t>
            </a:r>
            <a:r>
              <a:rPr lang="en-ID" sz="1400" dirty="0"/>
              <a:t> </a:t>
            </a:r>
            <a:r>
              <a:rPr lang="en-ID" sz="1400" dirty="0" err="1"/>
              <a:t>Aset</a:t>
            </a:r>
            <a:r>
              <a:rPr lang="en-ID" sz="1400" dirty="0"/>
              <a:t> </a:t>
            </a:r>
            <a:r>
              <a:rPr lang="id-ID" sz="1400" dirty="0"/>
              <a:t>			</a:t>
            </a:r>
            <a:r>
              <a:rPr lang="en-ID" sz="1400" dirty="0"/>
              <a:t>: </a:t>
            </a:r>
            <a:r>
              <a:rPr lang="en-ID" sz="1400" b="1" dirty="0"/>
              <a:t>5 </a:t>
            </a:r>
            <a:r>
              <a:rPr lang="en-ID" sz="1400" b="1" dirty="0" err="1"/>
              <a:t>Tahun</a:t>
            </a:r>
            <a:endParaRPr lang="id-ID" sz="1400" dirty="0"/>
          </a:p>
          <a:p>
            <a:pPr lvl="0">
              <a:spcBef>
                <a:spcPts val="0"/>
              </a:spcBef>
            </a:pPr>
            <a:r>
              <a:rPr lang="en-ID" sz="1400" dirty="0" err="1"/>
              <a:t>Kategori</a:t>
            </a:r>
            <a:r>
              <a:rPr lang="en-ID" sz="1400" dirty="0"/>
              <a:t> </a:t>
            </a:r>
            <a:r>
              <a:rPr lang="en-ID" sz="1400" dirty="0" err="1"/>
              <a:t>Aset</a:t>
            </a:r>
            <a:r>
              <a:rPr lang="en-ID" sz="1400" dirty="0"/>
              <a:t> </a:t>
            </a:r>
            <a:r>
              <a:rPr lang="id-ID" sz="1400" dirty="0"/>
              <a:t>		</a:t>
            </a:r>
            <a:r>
              <a:rPr lang="en-ID" sz="1400" dirty="0"/>
              <a:t>: </a:t>
            </a:r>
            <a:r>
              <a:rPr lang="en-ID" sz="1400" b="1" dirty="0" err="1"/>
              <a:t>Peralatan</a:t>
            </a:r>
            <a:endParaRPr lang="id-ID" sz="1400" dirty="0"/>
          </a:p>
          <a:p>
            <a:pPr lvl="0">
              <a:spcBef>
                <a:spcPts val="0"/>
              </a:spcBef>
            </a:pPr>
            <a:r>
              <a:rPr lang="en-ID" sz="1400" dirty="0" err="1"/>
              <a:t>Harga</a:t>
            </a:r>
            <a:r>
              <a:rPr lang="en-ID" sz="1400" dirty="0"/>
              <a:t> </a:t>
            </a:r>
            <a:r>
              <a:rPr lang="en-ID" sz="1400" dirty="0" err="1"/>
              <a:t>perolehan</a:t>
            </a:r>
            <a:r>
              <a:rPr lang="en-ID" sz="1400" dirty="0"/>
              <a:t> </a:t>
            </a:r>
            <a:r>
              <a:rPr lang="id-ID" sz="1400" dirty="0"/>
              <a:t>		</a:t>
            </a:r>
            <a:r>
              <a:rPr lang="en-ID" sz="1400" dirty="0"/>
              <a:t>: </a:t>
            </a:r>
            <a:r>
              <a:rPr lang="en-ID" sz="1400" b="1" dirty="0" err="1"/>
              <a:t>Rp</a:t>
            </a:r>
            <a:r>
              <a:rPr lang="en-ID" sz="1400" b="1" dirty="0"/>
              <a:t> </a:t>
            </a:r>
            <a:r>
              <a:rPr lang="id-ID" sz="1400" b="1" dirty="0"/>
              <a:t>5</a:t>
            </a:r>
            <a:r>
              <a:rPr lang="en-ID" sz="1400" b="1" dirty="0"/>
              <a:t>.000.000 /</a:t>
            </a:r>
            <a:r>
              <a:rPr lang="en-ID" sz="1400" b="1" dirty="0" smtClean="0"/>
              <a:t>unit</a:t>
            </a:r>
            <a:endParaRPr lang="id-ID" sz="1400" b="1" dirty="0" smtClean="0"/>
          </a:p>
          <a:p>
            <a:pPr lvl="0">
              <a:spcBef>
                <a:spcPts val="0"/>
              </a:spcBef>
            </a:pPr>
            <a:endParaRPr lang="id-ID" sz="1400" b="1" dirty="0"/>
          </a:p>
          <a:p>
            <a:r>
              <a:rPr lang="en-ID" sz="1400" dirty="0" err="1"/>
              <a:t>Untuk</a:t>
            </a:r>
            <a:r>
              <a:rPr lang="en-ID" sz="1400" dirty="0"/>
              <a:t> </a:t>
            </a:r>
            <a:r>
              <a:rPr lang="en-ID" sz="1400" dirty="0" err="1"/>
              <a:t>pembelian</a:t>
            </a:r>
            <a:r>
              <a:rPr lang="en-ID" sz="1400" dirty="0"/>
              <a:t> </a:t>
            </a:r>
            <a:r>
              <a:rPr lang="en-ID" sz="1400" dirty="0" err="1"/>
              <a:t>aset</a:t>
            </a:r>
            <a:r>
              <a:rPr lang="en-ID" sz="1400" dirty="0"/>
              <a:t> </a:t>
            </a:r>
            <a:r>
              <a:rPr lang="en-ID" sz="1400" dirty="0" err="1"/>
              <a:t>ini</a:t>
            </a:r>
            <a:r>
              <a:rPr lang="en-ID" sz="1400" dirty="0"/>
              <a:t>, </a:t>
            </a:r>
            <a:r>
              <a:rPr lang="en-ID" sz="1400" dirty="0" err="1"/>
              <a:t>perusahaan</a:t>
            </a:r>
            <a:r>
              <a:rPr lang="en-ID" sz="1400" dirty="0"/>
              <a:t> </a:t>
            </a:r>
            <a:r>
              <a:rPr lang="en-ID" sz="1400" dirty="0" err="1"/>
              <a:t>membayarkan</a:t>
            </a:r>
            <a:r>
              <a:rPr lang="en-ID" sz="1400" dirty="0"/>
              <a:t> </a:t>
            </a:r>
            <a:r>
              <a:rPr lang="en-ID" sz="1400" b="1" dirty="0" err="1"/>
              <a:t>Rp</a:t>
            </a:r>
            <a:r>
              <a:rPr lang="en-ID" sz="1400" b="1" dirty="0"/>
              <a:t> 5.000.000 </a:t>
            </a:r>
            <a:r>
              <a:rPr lang="en-ID" sz="1400" dirty="0" err="1"/>
              <a:t>dari</a:t>
            </a:r>
            <a:r>
              <a:rPr lang="en-ID" sz="1400" dirty="0"/>
              <a:t> </a:t>
            </a:r>
            <a:r>
              <a:rPr lang="en-ID" sz="1400" b="1" dirty="0">
                <a:solidFill>
                  <a:srgbClr val="FFFF00"/>
                </a:solidFill>
              </a:rPr>
              <a:t>Bank </a:t>
            </a:r>
            <a:r>
              <a:rPr lang="en-ID" sz="1400" b="1" dirty="0" err="1">
                <a:solidFill>
                  <a:srgbClr val="FFFF00"/>
                </a:solidFill>
              </a:rPr>
              <a:t>Mandiri</a:t>
            </a:r>
            <a:r>
              <a:rPr lang="en-ID" sz="1400" b="1" dirty="0">
                <a:solidFill>
                  <a:srgbClr val="FFFF00"/>
                </a:solidFill>
              </a:rPr>
              <a:t> IDR</a:t>
            </a:r>
            <a:r>
              <a:rPr lang="en-ID" sz="1400" b="1" dirty="0"/>
              <a:t> </a:t>
            </a:r>
            <a:r>
              <a:rPr lang="en-ID" sz="1400" dirty="0" err="1"/>
              <a:t>dan</a:t>
            </a:r>
            <a:r>
              <a:rPr lang="en-ID" sz="1400" dirty="0"/>
              <a:t>  </a:t>
            </a:r>
            <a:r>
              <a:rPr lang="en-ID" sz="1400" dirty="0" err="1"/>
              <a:t>sisanya</a:t>
            </a:r>
            <a:r>
              <a:rPr lang="en-ID" sz="1400" dirty="0"/>
              <a:t> </a:t>
            </a:r>
            <a:r>
              <a:rPr lang="en-ID" sz="1400" dirty="0" err="1"/>
              <a:t>akan</a:t>
            </a:r>
            <a:r>
              <a:rPr lang="en-ID" sz="1400" dirty="0"/>
              <a:t> </a:t>
            </a:r>
            <a:r>
              <a:rPr lang="en-ID" sz="1400" b="1" dirty="0" err="1">
                <a:solidFill>
                  <a:srgbClr val="FFFF00"/>
                </a:solidFill>
              </a:rPr>
              <a:t>dicicil</a:t>
            </a:r>
            <a:r>
              <a:rPr lang="en-ID" sz="1400" b="1" dirty="0">
                <a:solidFill>
                  <a:srgbClr val="FFFF00"/>
                </a:solidFill>
              </a:rPr>
              <a:t> </a:t>
            </a:r>
            <a:r>
              <a:rPr lang="en-ID" sz="1400" b="1" dirty="0" err="1">
                <a:solidFill>
                  <a:srgbClr val="FFFF00"/>
                </a:solidFill>
              </a:rPr>
              <a:t>ke</a:t>
            </a:r>
            <a:r>
              <a:rPr lang="en-ID" sz="1400" b="1" dirty="0">
                <a:solidFill>
                  <a:srgbClr val="FFFF00"/>
                </a:solidFill>
              </a:rPr>
              <a:t> Bank </a:t>
            </a:r>
            <a:r>
              <a:rPr lang="en-ID" sz="1400" dirty="0" err="1"/>
              <a:t>selama</a:t>
            </a:r>
            <a:r>
              <a:rPr lang="en-ID" sz="1400" dirty="0"/>
              <a:t> 12 </a:t>
            </a:r>
            <a:r>
              <a:rPr lang="en-ID" sz="1400" dirty="0" err="1"/>
              <a:t>bulan</a:t>
            </a:r>
            <a:endParaRPr lang="id-ID" sz="1400" dirty="0"/>
          </a:p>
          <a:p>
            <a:r>
              <a:rPr lang="id-ID" sz="1400" dirty="0"/>
              <a:t> </a:t>
            </a:r>
          </a:p>
          <a:p>
            <a:pPr lvl="0">
              <a:spcBef>
                <a:spcPts val="0"/>
              </a:spcBef>
            </a:pPr>
            <a:endParaRPr lang="id-ID" sz="1400" dirty="0"/>
          </a:p>
        </p:txBody>
      </p:sp>
      <p:sp>
        <p:nvSpPr>
          <p:cNvPr id="9" name="Rectangle 8"/>
          <p:cNvSpPr/>
          <p:nvPr/>
        </p:nvSpPr>
        <p:spPr>
          <a:xfrm>
            <a:off x="8460432" y="267494"/>
            <a:ext cx="362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 smtClean="0">
                <a:solidFill>
                  <a:srgbClr val="FFFF00"/>
                </a:solidFill>
              </a:rPr>
              <a:t>2</a:t>
            </a:r>
            <a:endParaRPr lang="id-ID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3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7504" y="195486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FFC000"/>
                </a:solidFill>
              </a:rPr>
              <a:t>Penjualan Aset Tetap</a:t>
            </a:r>
            <a:endParaRPr lang="id-ID" sz="2400" b="1" i="1" dirty="0" smtClean="0">
              <a:solidFill>
                <a:srgbClr val="FFC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7505" y="1131590"/>
            <a:ext cx="6624735" cy="2664296"/>
          </a:xfrm>
        </p:spPr>
        <p:txBody>
          <a:bodyPr/>
          <a:lstStyle/>
          <a:p>
            <a:pPr lvl="0"/>
            <a:r>
              <a:rPr lang="id-ID" sz="1400" b="1" dirty="0" smtClean="0"/>
              <a:t>T</a:t>
            </a:r>
            <a:r>
              <a:rPr lang="en-ID" sz="1400" b="1" dirty="0" err="1" smtClean="0"/>
              <a:t>anggal</a:t>
            </a:r>
            <a:r>
              <a:rPr lang="en-ID" sz="1400" b="1" dirty="0" smtClean="0"/>
              <a:t> </a:t>
            </a:r>
            <a:r>
              <a:rPr lang="id-ID" sz="1400" b="1" dirty="0" smtClean="0"/>
              <a:t>22 </a:t>
            </a:r>
            <a:r>
              <a:rPr lang="en-ID" sz="1400" b="1" dirty="0" err="1" smtClean="0"/>
              <a:t>Januari</a:t>
            </a:r>
            <a:r>
              <a:rPr lang="en-ID" sz="1400" b="1" dirty="0" smtClean="0"/>
              <a:t> 2021</a:t>
            </a:r>
            <a:endParaRPr lang="id-ID" sz="1400" b="1" dirty="0" smtClean="0"/>
          </a:p>
          <a:p>
            <a:endParaRPr lang="id-ID" sz="1400" dirty="0" smtClean="0"/>
          </a:p>
          <a:p>
            <a:r>
              <a:rPr lang="en-ID" sz="1400" dirty="0"/>
              <a:t>Perusahaan </a:t>
            </a:r>
            <a:r>
              <a:rPr lang="en-ID" sz="1400" dirty="0" err="1"/>
              <a:t>menjual</a:t>
            </a:r>
            <a:r>
              <a:rPr lang="en-ID" sz="1400" dirty="0"/>
              <a:t> </a:t>
            </a:r>
            <a:r>
              <a:rPr lang="en-ID" sz="1400" b="1" dirty="0">
                <a:solidFill>
                  <a:srgbClr val="FFFF00"/>
                </a:solidFill>
              </a:rPr>
              <a:t>1 Laptop </a:t>
            </a:r>
            <a:r>
              <a:rPr lang="en-ID" sz="1400" b="1" dirty="0" err="1">
                <a:solidFill>
                  <a:srgbClr val="FFFF00"/>
                </a:solidFill>
              </a:rPr>
              <a:t>Accer</a:t>
            </a:r>
            <a:r>
              <a:rPr lang="en-ID" sz="1400" b="1" dirty="0">
                <a:solidFill>
                  <a:srgbClr val="FFFF00"/>
                </a:solidFill>
              </a:rPr>
              <a:t> </a:t>
            </a:r>
            <a:r>
              <a:rPr lang="en-ID" sz="1400" dirty="0" err="1"/>
              <a:t>dengan</a:t>
            </a:r>
            <a:r>
              <a:rPr lang="en-ID" sz="1400" dirty="0"/>
              <a:t> </a:t>
            </a:r>
            <a:r>
              <a:rPr lang="en-ID" sz="1400" dirty="0" err="1"/>
              <a:t>harga</a:t>
            </a:r>
            <a:r>
              <a:rPr lang="en-ID" sz="1400" dirty="0"/>
              <a:t> </a:t>
            </a:r>
            <a:r>
              <a:rPr lang="en-ID" sz="1400" dirty="0" err="1"/>
              <a:t>jual</a:t>
            </a:r>
            <a:r>
              <a:rPr lang="en-ID" sz="1400" dirty="0"/>
              <a:t> </a:t>
            </a:r>
            <a:r>
              <a:rPr lang="en-ID" sz="1400" b="1" dirty="0" err="1">
                <a:solidFill>
                  <a:srgbClr val="FFFF00"/>
                </a:solidFill>
              </a:rPr>
              <a:t>Rp</a:t>
            </a:r>
            <a:r>
              <a:rPr lang="en-ID" sz="1400" b="1" dirty="0">
                <a:solidFill>
                  <a:srgbClr val="FFFF00"/>
                </a:solidFill>
              </a:rPr>
              <a:t> </a:t>
            </a:r>
            <a:r>
              <a:rPr lang="id-ID" sz="1400" b="1" dirty="0">
                <a:solidFill>
                  <a:srgbClr val="FFFF00"/>
                </a:solidFill>
              </a:rPr>
              <a:t>3</a:t>
            </a:r>
            <a:r>
              <a:rPr lang="en-ID" sz="1400" b="1" dirty="0">
                <a:solidFill>
                  <a:srgbClr val="FFFF00"/>
                </a:solidFill>
              </a:rPr>
              <a:t>,</a:t>
            </a:r>
            <a:r>
              <a:rPr lang="id-ID" sz="1400" b="1" dirty="0">
                <a:solidFill>
                  <a:srgbClr val="FFFF00"/>
                </a:solidFill>
              </a:rPr>
              <a:t>000</a:t>
            </a:r>
            <a:r>
              <a:rPr lang="en-ID" sz="1400" b="1" dirty="0">
                <a:solidFill>
                  <a:srgbClr val="FFFF00"/>
                </a:solidFill>
              </a:rPr>
              <a:t>,000</a:t>
            </a:r>
            <a:r>
              <a:rPr lang="en-ID" sz="1400" dirty="0"/>
              <a:t>. </a:t>
            </a:r>
            <a:r>
              <a:rPr lang="en-ID" sz="1400" dirty="0" err="1"/>
              <a:t>Pembeli</a:t>
            </a:r>
            <a:r>
              <a:rPr lang="en-ID" sz="1400" dirty="0"/>
              <a:t> </a:t>
            </a:r>
            <a:r>
              <a:rPr lang="en-ID" sz="1400" dirty="0" err="1"/>
              <a:t>mentransfer</a:t>
            </a:r>
            <a:r>
              <a:rPr lang="en-ID" sz="1400" dirty="0"/>
              <a:t> </a:t>
            </a:r>
            <a:r>
              <a:rPr lang="en-ID" sz="1400" dirty="0" err="1"/>
              <a:t>uang</a:t>
            </a:r>
            <a:r>
              <a:rPr lang="en-ID" sz="1400" dirty="0"/>
              <a:t> </a:t>
            </a:r>
            <a:r>
              <a:rPr lang="en-ID" sz="1400" dirty="0" err="1"/>
              <a:t>ke</a:t>
            </a:r>
            <a:r>
              <a:rPr lang="en-ID" sz="1400" dirty="0"/>
              <a:t> </a:t>
            </a:r>
            <a:r>
              <a:rPr lang="en-ID" sz="1400" b="1" dirty="0">
                <a:solidFill>
                  <a:srgbClr val="FFFF00"/>
                </a:solidFill>
              </a:rPr>
              <a:t>Bank </a:t>
            </a:r>
            <a:r>
              <a:rPr lang="en-ID" sz="1400" b="1" dirty="0" err="1">
                <a:solidFill>
                  <a:srgbClr val="FFFF00"/>
                </a:solidFill>
              </a:rPr>
              <a:t>Mandiri</a:t>
            </a:r>
            <a:r>
              <a:rPr lang="en-ID" sz="1400" b="1" dirty="0">
                <a:solidFill>
                  <a:srgbClr val="FFFF00"/>
                </a:solidFill>
              </a:rPr>
              <a:t> IDR</a:t>
            </a:r>
            <a:r>
              <a:rPr lang="en-ID" sz="1400" dirty="0"/>
              <a:t>. </a:t>
            </a:r>
            <a:r>
              <a:rPr lang="en-ID" sz="1400" dirty="0" err="1"/>
              <a:t>Untuk</a:t>
            </a:r>
            <a:r>
              <a:rPr lang="en-ID" sz="1400" dirty="0"/>
              <a:t> </a:t>
            </a:r>
            <a:r>
              <a:rPr lang="en-ID" sz="1400" dirty="0" err="1"/>
              <a:t>selisih</a:t>
            </a:r>
            <a:r>
              <a:rPr lang="en-ID" sz="1400" dirty="0"/>
              <a:t> </a:t>
            </a:r>
            <a:r>
              <a:rPr lang="en-ID" sz="1400" dirty="0" err="1"/>
              <a:t>nilai</a:t>
            </a:r>
            <a:r>
              <a:rPr lang="en-ID" sz="1400" dirty="0"/>
              <a:t> </a:t>
            </a:r>
            <a:r>
              <a:rPr lang="en-ID" sz="1400" dirty="0" err="1"/>
              <a:t>jualnya</a:t>
            </a:r>
            <a:r>
              <a:rPr lang="en-ID" sz="1400" dirty="0"/>
              <a:t> </a:t>
            </a:r>
            <a:r>
              <a:rPr lang="en-ID" sz="1400" dirty="0" err="1"/>
              <a:t>akan</a:t>
            </a:r>
            <a:r>
              <a:rPr lang="en-ID" sz="1400" dirty="0"/>
              <a:t> </a:t>
            </a:r>
            <a:r>
              <a:rPr lang="en-ID" sz="1400" dirty="0" err="1"/>
              <a:t>dialokasikan</a:t>
            </a:r>
            <a:r>
              <a:rPr lang="en-ID" sz="1400" dirty="0"/>
              <a:t> </a:t>
            </a:r>
            <a:r>
              <a:rPr lang="en-ID" sz="1400" dirty="0" err="1"/>
              <a:t>ke</a:t>
            </a:r>
            <a:r>
              <a:rPr lang="en-ID" sz="1400" dirty="0"/>
              <a:t> </a:t>
            </a:r>
            <a:r>
              <a:rPr lang="en-ID" sz="1400" dirty="0" err="1"/>
              <a:t>akun</a:t>
            </a:r>
            <a:r>
              <a:rPr lang="en-ID" sz="1400" dirty="0"/>
              <a:t> “</a:t>
            </a:r>
            <a:r>
              <a:rPr lang="en-ID" sz="1400" b="1" dirty="0" err="1">
                <a:solidFill>
                  <a:srgbClr val="FFFF00"/>
                </a:solidFill>
              </a:rPr>
              <a:t>Rugi</a:t>
            </a:r>
            <a:r>
              <a:rPr lang="en-ID" sz="1400" b="1" dirty="0">
                <a:solidFill>
                  <a:srgbClr val="FFFF00"/>
                </a:solidFill>
              </a:rPr>
              <a:t> (</a:t>
            </a:r>
            <a:r>
              <a:rPr lang="en-ID" sz="1400" b="1" dirty="0" err="1">
                <a:solidFill>
                  <a:srgbClr val="FFFF00"/>
                </a:solidFill>
              </a:rPr>
              <a:t>Laba</a:t>
            </a:r>
            <a:r>
              <a:rPr lang="en-ID" sz="1400" b="1" dirty="0">
                <a:solidFill>
                  <a:srgbClr val="FFFF00"/>
                </a:solidFill>
              </a:rPr>
              <a:t>) </a:t>
            </a:r>
            <a:r>
              <a:rPr lang="en-ID" sz="1400" b="1" dirty="0" err="1">
                <a:solidFill>
                  <a:srgbClr val="FFFF00"/>
                </a:solidFill>
              </a:rPr>
              <a:t>Penghentian</a:t>
            </a:r>
            <a:r>
              <a:rPr lang="en-ID" sz="1400" b="1" dirty="0">
                <a:solidFill>
                  <a:srgbClr val="FFFF00"/>
                </a:solidFill>
              </a:rPr>
              <a:t> </a:t>
            </a:r>
            <a:r>
              <a:rPr lang="en-ID" sz="1400" b="1" dirty="0" err="1">
                <a:solidFill>
                  <a:srgbClr val="FFFF00"/>
                </a:solidFill>
              </a:rPr>
              <a:t>Aset</a:t>
            </a:r>
            <a:r>
              <a:rPr lang="en-ID" sz="1400" b="1" dirty="0">
                <a:solidFill>
                  <a:srgbClr val="FFFF00"/>
                </a:solidFill>
              </a:rPr>
              <a:t> </a:t>
            </a:r>
            <a:r>
              <a:rPr lang="en-ID" sz="1400" b="1" dirty="0" err="1">
                <a:solidFill>
                  <a:srgbClr val="FFFF00"/>
                </a:solidFill>
              </a:rPr>
              <a:t>Tetap</a:t>
            </a:r>
            <a:r>
              <a:rPr lang="en-ID" sz="1400" dirty="0"/>
              <a:t>”.</a:t>
            </a:r>
            <a:endParaRPr lang="id-ID" sz="1400" dirty="0"/>
          </a:p>
          <a:p>
            <a:r>
              <a:rPr lang="id-ID" sz="1400" dirty="0"/>
              <a:t> </a:t>
            </a:r>
          </a:p>
          <a:p>
            <a:r>
              <a:rPr lang="id-ID" sz="1400" b="1" dirty="0">
                <a:solidFill>
                  <a:srgbClr val="FFFF00"/>
                </a:solidFill>
              </a:rPr>
              <a:t>Info : </a:t>
            </a:r>
            <a:r>
              <a:rPr lang="id-ID" sz="1400" dirty="0"/>
              <a:t>Buatlah Akun baru dengan informasi :</a:t>
            </a:r>
          </a:p>
          <a:p>
            <a:pPr lvl="1"/>
            <a:r>
              <a:rPr lang="en-ID" sz="1400" dirty="0" err="1">
                <a:solidFill>
                  <a:schemeClr val="bg1"/>
                </a:solidFill>
              </a:rPr>
              <a:t>Tipe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Akun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id-ID" sz="1400" dirty="0">
                <a:solidFill>
                  <a:schemeClr val="bg1"/>
                </a:solidFill>
              </a:rPr>
              <a:t>		</a:t>
            </a:r>
            <a:r>
              <a:rPr lang="en-ID" sz="1400" dirty="0">
                <a:solidFill>
                  <a:schemeClr val="bg1"/>
                </a:solidFill>
              </a:rPr>
              <a:t>: </a:t>
            </a:r>
            <a:r>
              <a:rPr lang="en-ID" sz="1400" b="1" dirty="0" err="1">
                <a:solidFill>
                  <a:schemeClr val="bg1"/>
                </a:solidFill>
              </a:rPr>
              <a:t>Beban</a:t>
            </a:r>
            <a:r>
              <a:rPr lang="en-ID" sz="1400" b="1" dirty="0">
                <a:solidFill>
                  <a:schemeClr val="bg1"/>
                </a:solidFill>
              </a:rPr>
              <a:t> </a:t>
            </a:r>
            <a:r>
              <a:rPr lang="en-ID" sz="1400" b="1" dirty="0" err="1">
                <a:solidFill>
                  <a:schemeClr val="bg1"/>
                </a:solidFill>
              </a:rPr>
              <a:t>Lainnya</a:t>
            </a:r>
            <a:endParaRPr lang="id-ID" sz="1400" dirty="0">
              <a:solidFill>
                <a:schemeClr val="bg1"/>
              </a:solidFill>
            </a:endParaRPr>
          </a:p>
          <a:p>
            <a:pPr lvl="1"/>
            <a:r>
              <a:rPr lang="en-ID" sz="1400" dirty="0" err="1">
                <a:solidFill>
                  <a:schemeClr val="bg1"/>
                </a:solidFill>
              </a:rPr>
              <a:t>Kode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Perkiraan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id-ID" sz="1400" dirty="0">
                <a:solidFill>
                  <a:schemeClr val="bg1"/>
                </a:solidFill>
              </a:rPr>
              <a:t>	</a:t>
            </a:r>
            <a:r>
              <a:rPr lang="en-ID" sz="1400" dirty="0">
                <a:solidFill>
                  <a:schemeClr val="bg1"/>
                </a:solidFill>
              </a:rPr>
              <a:t>: </a:t>
            </a:r>
            <a:r>
              <a:rPr lang="en-ID" sz="1400" b="1" dirty="0">
                <a:solidFill>
                  <a:schemeClr val="bg1"/>
                </a:solidFill>
              </a:rPr>
              <a:t>7300</a:t>
            </a:r>
            <a:endParaRPr lang="id-ID" sz="1400" dirty="0">
              <a:solidFill>
                <a:schemeClr val="bg1"/>
              </a:solidFill>
            </a:endParaRPr>
          </a:p>
          <a:p>
            <a:pPr lvl="1"/>
            <a:r>
              <a:rPr lang="en-ID" sz="1400" dirty="0" err="1">
                <a:solidFill>
                  <a:schemeClr val="bg1"/>
                </a:solidFill>
              </a:rPr>
              <a:t>Nama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Akun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id-ID" sz="1400" dirty="0">
                <a:solidFill>
                  <a:schemeClr val="bg1"/>
                </a:solidFill>
              </a:rPr>
              <a:t>		</a:t>
            </a:r>
            <a:r>
              <a:rPr lang="en-ID" sz="1400" dirty="0">
                <a:solidFill>
                  <a:schemeClr val="bg1"/>
                </a:solidFill>
              </a:rPr>
              <a:t>: </a:t>
            </a:r>
            <a:r>
              <a:rPr lang="en-ID" sz="1400" b="1" dirty="0" err="1">
                <a:solidFill>
                  <a:schemeClr val="bg1"/>
                </a:solidFill>
              </a:rPr>
              <a:t>Rugi</a:t>
            </a:r>
            <a:r>
              <a:rPr lang="en-ID" sz="1400" b="1" dirty="0">
                <a:solidFill>
                  <a:schemeClr val="bg1"/>
                </a:solidFill>
              </a:rPr>
              <a:t> (</a:t>
            </a:r>
            <a:r>
              <a:rPr lang="en-ID" sz="1400" b="1" dirty="0" err="1">
                <a:solidFill>
                  <a:schemeClr val="bg1"/>
                </a:solidFill>
              </a:rPr>
              <a:t>Laba</a:t>
            </a:r>
            <a:r>
              <a:rPr lang="en-ID" sz="1400" b="1" dirty="0">
                <a:solidFill>
                  <a:schemeClr val="bg1"/>
                </a:solidFill>
              </a:rPr>
              <a:t>) </a:t>
            </a:r>
            <a:r>
              <a:rPr lang="en-ID" sz="1400" b="1" dirty="0" err="1">
                <a:solidFill>
                  <a:schemeClr val="bg1"/>
                </a:solidFill>
              </a:rPr>
              <a:t>Penghentian</a:t>
            </a:r>
            <a:r>
              <a:rPr lang="en-ID" sz="1400" b="1" dirty="0">
                <a:solidFill>
                  <a:schemeClr val="bg1"/>
                </a:solidFill>
              </a:rPr>
              <a:t> </a:t>
            </a:r>
            <a:r>
              <a:rPr lang="en-ID" sz="1400" b="1" dirty="0" err="1">
                <a:solidFill>
                  <a:schemeClr val="bg1"/>
                </a:solidFill>
              </a:rPr>
              <a:t>Aset</a:t>
            </a:r>
            <a:r>
              <a:rPr lang="en-ID" sz="1400" b="1" dirty="0">
                <a:solidFill>
                  <a:schemeClr val="bg1"/>
                </a:solidFill>
              </a:rPr>
              <a:t> </a:t>
            </a:r>
            <a:r>
              <a:rPr lang="en-ID" sz="1400" b="1" dirty="0" err="1" smtClean="0">
                <a:solidFill>
                  <a:schemeClr val="bg1"/>
                </a:solidFill>
              </a:rPr>
              <a:t>Tetap</a:t>
            </a:r>
            <a:endParaRPr lang="id-ID" sz="14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60432" y="267494"/>
            <a:ext cx="362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 smtClean="0">
                <a:solidFill>
                  <a:srgbClr val="FFFF00"/>
                </a:solidFill>
              </a:rPr>
              <a:t>3</a:t>
            </a:r>
            <a:endParaRPr lang="id-ID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60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7504" y="195486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FFC000"/>
                </a:solidFill>
              </a:rPr>
              <a:t>Penggunaan Persediaan Untuk Aset Tetap</a:t>
            </a:r>
            <a:endParaRPr lang="id-ID" sz="2400" b="1" i="1" dirty="0" smtClean="0">
              <a:solidFill>
                <a:srgbClr val="FFC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7505" y="1131590"/>
            <a:ext cx="6624735" cy="1368152"/>
          </a:xfrm>
        </p:spPr>
        <p:txBody>
          <a:bodyPr/>
          <a:lstStyle/>
          <a:p>
            <a:pPr lvl="0"/>
            <a:r>
              <a:rPr lang="id-ID" sz="1400" b="1" dirty="0" smtClean="0"/>
              <a:t>T</a:t>
            </a:r>
            <a:r>
              <a:rPr lang="en-ID" sz="1400" b="1" dirty="0" err="1" smtClean="0"/>
              <a:t>anggal</a:t>
            </a:r>
            <a:r>
              <a:rPr lang="en-ID" sz="1400" b="1" dirty="0" smtClean="0"/>
              <a:t> </a:t>
            </a:r>
            <a:r>
              <a:rPr lang="id-ID" sz="1400" b="1" dirty="0" smtClean="0"/>
              <a:t>23 </a:t>
            </a:r>
            <a:r>
              <a:rPr lang="en-ID" sz="1400" b="1" dirty="0" err="1" smtClean="0"/>
              <a:t>Januari</a:t>
            </a:r>
            <a:r>
              <a:rPr lang="en-ID" sz="1400" b="1" dirty="0" smtClean="0"/>
              <a:t> 2021</a:t>
            </a:r>
            <a:endParaRPr lang="id-ID" sz="1400" b="1" dirty="0" smtClean="0"/>
          </a:p>
          <a:p>
            <a:endParaRPr lang="id-ID" sz="1400" dirty="0" smtClean="0"/>
          </a:p>
          <a:p>
            <a:r>
              <a:rPr lang="id-ID" sz="1400" dirty="0"/>
              <a:t>Pengeluaran </a:t>
            </a:r>
            <a:r>
              <a:rPr lang="id-ID" sz="1400" b="1" dirty="0">
                <a:solidFill>
                  <a:srgbClr val="FFFF00"/>
                </a:solidFill>
              </a:rPr>
              <a:t>Jam </a:t>
            </a:r>
            <a:r>
              <a:rPr lang="id-ID" sz="1400" b="1" dirty="0" smtClean="0">
                <a:solidFill>
                  <a:srgbClr val="FFFF00"/>
                </a:solidFill>
              </a:rPr>
              <a:t>Bird Cucko</a:t>
            </a:r>
            <a:r>
              <a:rPr lang="id-ID" sz="1400" dirty="0" smtClean="0">
                <a:solidFill>
                  <a:srgbClr val="FFFF00"/>
                </a:solidFill>
              </a:rPr>
              <a:t> </a:t>
            </a:r>
            <a:r>
              <a:rPr lang="id-ID" sz="1400" dirty="0"/>
              <a:t>sebanyak 1 unit dari stok persediaan </a:t>
            </a:r>
            <a:endParaRPr lang="id-ID" sz="1400" dirty="0" smtClean="0"/>
          </a:p>
          <a:p>
            <a:r>
              <a:rPr lang="id-ID" sz="1400" dirty="0" smtClean="0"/>
              <a:t>yang </a:t>
            </a:r>
            <a:r>
              <a:rPr lang="id-ID" sz="1400" dirty="0"/>
              <a:t>akan digunakan sendiri oleh  perusahaan di kantor Pusat</a:t>
            </a:r>
            <a:r>
              <a:rPr lang="id-ID" sz="1400" dirty="0" smtClean="0"/>
              <a:t>. </a:t>
            </a:r>
            <a:r>
              <a:rPr lang="id-ID" sz="1400" dirty="0"/>
              <a:t>Aset tetap ini dinamakan dengan nama Jam Dinding </a:t>
            </a:r>
            <a:r>
              <a:rPr lang="id-ID" sz="1400" dirty="0" smtClean="0"/>
              <a:t>Resepsionis, </a:t>
            </a:r>
            <a:r>
              <a:rPr lang="id-ID" sz="1400" dirty="0"/>
              <a:t>masa manfaat </a:t>
            </a:r>
            <a:r>
              <a:rPr lang="id-ID" sz="1400" dirty="0">
                <a:solidFill>
                  <a:srgbClr val="FFFF00"/>
                </a:solidFill>
              </a:rPr>
              <a:t>4 tahun</a:t>
            </a:r>
            <a:r>
              <a:rPr lang="id-ID" sz="1400" dirty="0"/>
              <a:t>, disusutkan dengan </a:t>
            </a:r>
            <a:r>
              <a:rPr lang="id-ID" sz="1400" dirty="0">
                <a:solidFill>
                  <a:srgbClr val="FFFF00"/>
                </a:solidFill>
              </a:rPr>
              <a:t>Garis Lurus</a:t>
            </a:r>
            <a:r>
              <a:rPr lang="id-ID" sz="1400" dirty="0" smtClean="0">
                <a:solidFill>
                  <a:srgbClr val="FFFF00"/>
                </a:solidFill>
              </a:rPr>
              <a:t>. </a:t>
            </a:r>
            <a:r>
              <a:rPr lang="id-ID" sz="1400" dirty="0" smtClean="0"/>
              <a:t>Diambil dari </a:t>
            </a:r>
            <a:r>
              <a:rPr lang="id-ID" sz="1400" dirty="0" smtClean="0">
                <a:solidFill>
                  <a:srgbClr val="FFFF00"/>
                </a:solidFill>
              </a:rPr>
              <a:t>Gudang Belakang</a:t>
            </a:r>
            <a:endParaRPr lang="id-ID" sz="1400" dirty="0">
              <a:solidFill>
                <a:srgbClr val="FFFF00"/>
              </a:solidFill>
            </a:endParaRPr>
          </a:p>
          <a:p>
            <a:endParaRPr lang="id-ID" sz="1400" dirty="0"/>
          </a:p>
        </p:txBody>
      </p:sp>
      <p:sp>
        <p:nvSpPr>
          <p:cNvPr id="9" name="Rectangle 8"/>
          <p:cNvSpPr/>
          <p:nvPr/>
        </p:nvSpPr>
        <p:spPr>
          <a:xfrm>
            <a:off x="8460432" y="267494"/>
            <a:ext cx="362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 smtClean="0">
                <a:solidFill>
                  <a:srgbClr val="FFFF00"/>
                </a:solidFill>
              </a:rPr>
              <a:t>4</a:t>
            </a:r>
            <a:endParaRPr lang="id-ID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43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9512" y="195486"/>
            <a:ext cx="7992888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FFC000"/>
                </a:solidFill>
              </a:rPr>
              <a:t>Persediaan</a:t>
            </a:r>
          </a:p>
          <a:p>
            <a:endParaRPr lang="id-ID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id-ID" dirty="0" smtClean="0">
                <a:solidFill>
                  <a:schemeClr val="bg1"/>
                </a:solidFill>
              </a:rPr>
              <a:t>Gudang </a:t>
            </a:r>
            <a:r>
              <a:rPr lang="id-ID" dirty="0">
                <a:solidFill>
                  <a:schemeClr val="bg1"/>
                </a:solidFill>
              </a:rPr>
              <a:t>yang dimilki perusahaan: </a:t>
            </a:r>
            <a:r>
              <a:rPr lang="id-ID" dirty="0">
                <a:solidFill>
                  <a:srgbClr val="FFFF00"/>
                </a:solidFill>
              </a:rPr>
              <a:t>2 (Depan &amp; Belakang).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id-ID" dirty="0">
                <a:solidFill>
                  <a:schemeClr val="bg1"/>
                </a:solidFill>
              </a:rPr>
              <a:t>Perusahaan memiliki kegiatan </a:t>
            </a:r>
            <a:r>
              <a:rPr lang="id-ID" dirty="0">
                <a:solidFill>
                  <a:srgbClr val="FFFF00"/>
                </a:solidFill>
              </a:rPr>
              <a:t>Memproduksi/merakit </a:t>
            </a:r>
            <a:r>
              <a:rPr lang="id-ID" dirty="0">
                <a:solidFill>
                  <a:schemeClr val="bg1"/>
                </a:solidFill>
              </a:rPr>
              <a:t>barang.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id-ID" dirty="0">
                <a:solidFill>
                  <a:schemeClr val="bg1"/>
                </a:solidFill>
              </a:rPr>
              <a:t>Metode perhitungan nilai persediaan: </a:t>
            </a:r>
            <a:r>
              <a:rPr lang="id-ID" dirty="0" smtClean="0">
                <a:solidFill>
                  <a:srgbClr val="FFFF00"/>
                </a:solidFill>
              </a:rPr>
              <a:t>FIFO</a:t>
            </a:r>
            <a:endParaRPr lang="id-ID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904" y="2499742"/>
            <a:ext cx="8560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FFC000"/>
                </a:solidFill>
              </a:rPr>
              <a:t>Kebijakan Lainnya</a:t>
            </a:r>
          </a:p>
          <a:p>
            <a:endParaRPr lang="id-ID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id-ID" dirty="0" smtClean="0">
                <a:solidFill>
                  <a:schemeClr val="bg1"/>
                </a:solidFill>
              </a:rPr>
              <a:t>Perusahaan </a:t>
            </a:r>
            <a:r>
              <a:rPr lang="id-ID" dirty="0">
                <a:solidFill>
                  <a:srgbClr val="FFFF00"/>
                </a:solidFill>
              </a:rPr>
              <a:t>tidak</a:t>
            </a:r>
            <a:r>
              <a:rPr lang="id-ID" dirty="0">
                <a:solidFill>
                  <a:schemeClr val="bg1"/>
                </a:solidFill>
              </a:rPr>
              <a:t> mencatat biaya dan beban operasional per </a:t>
            </a:r>
            <a:r>
              <a:rPr lang="id-ID" dirty="0" smtClean="0">
                <a:solidFill>
                  <a:schemeClr val="bg1"/>
                </a:solidFill>
              </a:rPr>
              <a:t>departemen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fi-FI" dirty="0" smtClean="0">
                <a:solidFill>
                  <a:schemeClr val="bg1"/>
                </a:solidFill>
              </a:rPr>
              <a:t>Perusahaan </a:t>
            </a:r>
            <a:r>
              <a:rPr lang="fi-FI" dirty="0">
                <a:solidFill>
                  <a:schemeClr val="bg1"/>
                </a:solidFill>
              </a:rPr>
              <a:t>akan menggunakan Daftar Akun Perkiraan yang dimiliki</a:t>
            </a:r>
            <a:endParaRPr lang="id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40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7504" y="195486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 smtClean="0">
                <a:solidFill>
                  <a:srgbClr val="FFC000"/>
                </a:solidFill>
              </a:rPr>
              <a:t>Penggunaan Persediaan Untuk Aset Tetap Perusahaan</a:t>
            </a:r>
            <a:endParaRPr lang="id-ID" sz="2000" b="1" i="1" dirty="0" smtClean="0">
              <a:solidFill>
                <a:srgbClr val="FFC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7505" y="1131590"/>
            <a:ext cx="6264695" cy="1368152"/>
          </a:xfrm>
        </p:spPr>
        <p:txBody>
          <a:bodyPr/>
          <a:lstStyle/>
          <a:p>
            <a:pPr lvl="0"/>
            <a:r>
              <a:rPr lang="id-ID" sz="1400" b="1" dirty="0" smtClean="0"/>
              <a:t>T</a:t>
            </a:r>
            <a:r>
              <a:rPr lang="en-ID" sz="1400" b="1" dirty="0" err="1" smtClean="0"/>
              <a:t>anggal</a:t>
            </a:r>
            <a:r>
              <a:rPr lang="en-ID" sz="1400" b="1" dirty="0" smtClean="0"/>
              <a:t> </a:t>
            </a:r>
            <a:r>
              <a:rPr lang="id-ID" sz="1400" b="1" dirty="0" smtClean="0"/>
              <a:t>24 </a:t>
            </a:r>
            <a:r>
              <a:rPr lang="en-ID" sz="1400" b="1" dirty="0" err="1" smtClean="0"/>
              <a:t>Januari</a:t>
            </a:r>
            <a:r>
              <a:rPr lang="en-ID" sz="1400" b="1" dirty="0" smtClean="0"/>
              <a:t> 2021</a:t>
            </a:r>
            <a:endParaRPr lang="id-ID" sz="1400" b="1" dirty="0" smtClean="0"/>
          </a:p>
          <a:p>
            <a:endParaRPr lang="id-ID" sz="1400" dirty="0" smtClean="0"/>
          </a:p>
          <a:p>
            <a:r>
              <a:rPr lang="id-ID" sz="1400" dirty="0"/>
              <a:t>Mencatat aset tetap untuk satu unit </a:t>
            </a:r>
            <a:r>
              <a:rPr lang="id-ID" sz="1400" b="1" dirty="0">
                <a:solidFill>
                  <a:srgbClr val="FFFF00"/>
                </a:solidFill>
              </a:rPr>
              <a:t>Jam </a:t>
            </a:r>
            <a:r>
              <a:rPr lang="id-ID" sz="1400" b="1" dirty="0" smtClean="0">
                <a:solidFill>
                  <a:srgbClr val="FFFF00"/>
                </a:solidFill>
              </a:rPr>
              <a:t>Dinding Kayu 3D </a:t>
            </a:r>
            <a:r>
              <a:rPr lang="id-ID" sz="1400" dirty="0"/>
              <a:t>yang diambil dari stock persediaan. Aset tetap ini dinamakan dengan nama Jam Dinding </a:t>
            </a:r>
            <a:endParaRPr lang="id-ID" sz="1400" dirty="0" smtClean="0"/>
          </a:p>
          <a:p>
            <a:r>
              <a:rPr lang="id-ID" sz="1400" dirty="0" smtClean="0"/>
              <a:t>Kantor </a:t>
            </a:r>
            <a:r>
              <a:rPr lang="id-ID" sz="1400" dirty="0"/>
              <a:t>Pusat, masa manfaat </a:t>
            </a:r>
            <a:r>
              <a:rPr lang="id-ID" sz="1400" dirty="0">
                <a:solidFill>
                  <a:srgbClr val="FFFF00"/>
                </a:solidFill>
              </a:rPr>
              <a:t>4 tahun</a:t>
            </a:r>
            <a:r>
              <a:rPr lang="id-ID" sz="1400" dirty="0"/>
              <a:t>, disusutkan dengan </a:t>
            </a:r>
            <a:r>
              <a:rPr lang="id-ID" sz="1400" dirty="0">
                <a:solidFill>
                  <a:srgbClr val="FFFF00"/>
                </a:solidFill>
              </a:rPr>
              <a:t>Garis Lurus</a:t>
            </a:r>
            <a:r>
              <a:rPr lang="id-ID" sz="1400" dirty="0" smtClean="0">
                <a:solidFill>
                  <a:srgbClr val="FFFF00"/>
                </a:solidFill>
              </a:rPr>
              <a:t>. </a:t>
            </a:r>
          </a:p>
          <a:p>
            <a:r>
              <a:rPr lang="id-ID" sz="1400" dirty="0" smtClean="0"/>
              <a:t>Diambil </a:t>
            </a:r>
            <a:r>
              <a:rPr lang="id-ID" sz="1400" dirty="0"/>
              <a:t>dari </a:t>
            </a:r>
            <a:r>
              <a:rPr lang="id-ID" sz="1400" dirty="0">
                <a:solidFill>
                  <a:srgbClr val="FFFF00"/>
                </a:solidFill>
              </a:rPr>
              <a:t>Gudang Belakang</a:t>
            </a:r>
          </a:p>
          <a:p>
            <a:endParaRPr lang="id-ID" sz="1400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60432" y="267494"/>
            <a:ext cx="362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 smtClean="0">
                <a:solidFill>
                  <a:srgbClr val="FFFF00"/>
                </a:solidFill>
              </a:rPr>
              <a:t>5</a:t>
            </a:r>
            <a:endParaRPr lang="id-ID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42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0072" y="0"/>
            <a:ext cx="3923928" cy="5143500"/>
          </a:xfrm>
          <a:prstGeom prst="rect">
            <a:avLst/>
          </a:prstGeom>
          <a:noFill/>
          <a:ln>
            <a:noFill/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26" name="Picture 2" descr="D:\File Agus\VIDEO\Accurate\accurate-online-lit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7" b="97089" l="3301" r="97767">
                        <a14:foregroundMark x1="16311" y1="21980" x2="59417" y2="35226"/>
                        <a14:foregroundMark x1="59126" y1="9898" x2="17573" y2="20815"/>
                        <a14:foregroundMark x1="28932" y1="39156" x2="42039" y2="56186"/>
                        <a14:foregroundMark x1="66893" y1="35080" x2="81942" y2="38719"/>
                        <a14:foregroundMark x1="64660" y1="34789" x2="67961" y2="35662"/>
                        <a14:foregroundMark x1="83301" y1="39447" x2="87961" y2="40611"/>
                        <a14:foregroundMark x1="87670" y1="40611" x2="89806" y2="69869"/>
                        <a14:foregroundMark x1="90291" y1="69869" x2="61165" y2="72635"/>
                        <a14:foregroundMark x1="33689" y1="73362" x2="34175" y2="74090"/>
                        <a14:foregroundMark x1="58544" y1="21106" x2="61262" y2="57496"/>
                      </a14:backgroundRemoval>
                    </a14:imgEffect>
                    <a14:imgEffect>
                      <a14:sharpenSoften amount="8000"/>
                    </a14:imgEffect>
                    <a14:imgEffect>
                      <a14:brightnessContrast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1105942"/>
            <a:ext cx="6144735" cy="409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5289038" y="477128"/>
            <a:ext cx="403549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1">
              <a:buClrTx/>
              <a:buFontTx/>
              <a:buNone/>
            </a:pPr>
            <a:r>
              <a:rPr lang="id-ID" altLang="ko-KR" sz="4800" b="1" kern="1200" dirty="0" smtClean="0">
                <a:solidFill>
                  <a:prstClr val="white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Praktika Akuntansi</a:t>
            </a:r>
            <a:endParaRPr lang="en-US" altLang="ko-KR" sz="4800" b="1" kern="1200" dirty="0" smtClean="0">
              <a:solidFill>
                <a:prstClr val="white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52120" y="370082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200" b="1" dirty="0" smtClean="0">
                <a:solidFill>
                  <a:schemeClr val="bg1"/>
                </a:solidFill>
                <a:latin typeface="Candara" pitchFamily="34" charset="0"/>
              </a:rPr>
              <a:t>agus.maulana@upnvj.ac.id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9" t="29023" r="21713" b="29374"/>
          <a:stretch/>
        </p:blipFill>
        <p:spPr bwMode="auto">
          <a:xfrm>
            <a:off x="5368470" y="3815192"/>
            <a:ext cx="283649" cy="208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D:\File Agus\VIDEO\Tutorial Mendeley\logo youtub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74" b="90000" l="0" r="100000">
                        <a14:foregroundMark x1="47609" y1="47826" x2="54022" y2="50543"/>
                        <a14:foregroundMark x1="40217" y1="35326" x2="49022" y2="530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369" y="4060862"/>
            <a:ext cx="306751" cy="30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652120" y="4031216"/>
            <a:ext cx="1745991" cy="3407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200" b="1" dirty="0" smtClean="0">
                <a:solidFill>
                  <a:schemeClr val="bg1"/>
                </a:solidFill>
                <a:latin typeface="Candara" pitchFamily="34" charset="0"/>
              </a:rPr>
              <a:t>Studi Akuntansi Syariah</a:t>
            </a:r>
            <a:endParaRPr lang="id-ID" sz="12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20072" y="4443958"/>
            <a:ext cx="4032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altLang="ko-KR" sz="1200" b="1" kern="1200" dirty="0" smtClean="0">
                <a:solidFill>
                  <a:schemeClr val="accent6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Program Studi Akuntansi</a:t>
            </a:r>
          </a:p>
          <a:p>
            <a:r>
              <a:rPr lang="id-ID" altLang="ko-KR" sz="1200" b="1" kern="1200" dirty="0" smtClean="0">
                <a:solidFill>
                  <a:schemeClr val="accent6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Universitas Pembangunan Nasional Veteran Jakarta</a:t>
            </a:r>
            <a:endParaRPr lang="id-ID" sz="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77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23528" y="1275606"/>
            <a:ext cx="69127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d-ID" altLang="ko-KR" sz="3200" b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  <a:ea typeface="맑은 고딕" pitchFamily="50" charset="-127"/>
                <a:cs typeface="Arial" pitchFamily="34" charset="0"/>
              </a:rPr>
              <a:t>ACCURATE ONLINE</a:t>
            </a:r>
            <a:endParaRPr lang="en-US" altLang="ko-KR" sz="3200" b="1" dirty="0" smtClean="0">
              <a:ln w="19050">
                <a:solidFill>
                  <a:schemeClr val="tx1"/>
                </a:solidFill>
              </a:ln>
              <a:solidFill>
                <a:srgbClr val="FFFF00"/>
              </a:solidFill>
              <a:latin typeface="Arial Black" pitchFamily="34" charset="0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2050" name="Picture 2" descr="D:\File Agus\VIDEO\Accurate\1-min-800x50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02" t="17135" r="2720" b="11397"/>
          <a:stretch/>
        </p:blipFill>
        <p:spPr bwMode="auto">
          <a:xfrm>
            <a:off x="99152" y="1791275"/>
            <a:ext cx="6444867" cy="335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1859" y="199223"/>
            <a:ext cx="7776864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id-ID" sz="32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PRAKTIK PENGGUNAAN</a:t>
            </a:r>
          </a:p>
          <a:p>
            <a:pPr>
              <a:lnSpc>
                <a:spcPct val="110000"/>
              </a:lnSpc>
            </a:pPr>
            <a:r>
              <a:rPr lang="id-ID" sz="32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MODUL KAS &amp; BANK</a:t>
            </a:r>
          </a:p>
        </p:txBody>
      </p:sp>
    </p:spTree>
    <p:extLst>
      <p:ext uri="{BB962C8B-B14F-4D97-AF65-F5344CB8AC3E}">
        <p14:creationId xmlns:p14="http://schemas.microsoft.com/office/powerpoint/2010/main" val="162277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67494"/>
            <a:ext cx="8496944" cy="460648"/>
          </a:xfrm>
        </p:spPr>
        <p:txBody>
          <a:bodyPr/>
          <a:lstStyle/>
          <a:p>
            <a:r>
              <a:rPr lang="id-ID" sz="2400" b="1" dirty="0" smtClean="0">
                <a:solidFill>
                  <a:srgbClr val="FFC000"/>
                </a:solidFill>
              </a:rPr>
              <a:t>Fitur Fitur Dalam Modul Kas Bank dan Jurnal Umum</a:t>
            </a:r>
            <a:endParaRPr lang="id-ID" sz="2400" b="1" dirty="0">
              <a:solidFill>
                <a:srgbClr val="FFC000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428505" y="1059845"/>
            <a:ext cx="2171055" cy="1357832"/>
          </a:xfrm>
          <a:custGeom>
            <a:avLst/>
            <a:gdLst>
              <a:gd name="connsiteX0" fmla="*/ 0 w 1943952"/>
              <a:gd name="connsiteY0" fmla="*/ 0 h 1166371"/>
              <a:gd name="connsiteX1" fmla="*/ 1943952 w 1943952"/>
              <a:gd name="connsiteY1" fmla="*/ 0 h 1166371"/>
              <a:gd name="connsiteX2" fmla="*/ 1943952 w 1943952"/>
              <a:gd name="connsiteY2" fmla="*/ 1166371 h 1166371"/>
              <a:gd name="connsiteX3" fmla="*/ 0 w 1943952"/>
              <a:gd name="connsiteY3" fmla="*/ 1166371 h 1166371"/>
              <a:gd name="connsiteX4" fmla="*/ 0 w 1943952"/>
              <a:gd name="connsiteY4" fmla="*/ 0 h 1166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3952" h="1166371">
                <a:moveTo>
                  <a:pt x="0" y="0"/>
                </a:moveTo>
                <a:lnTo>
                  <a:pt x="1943952" y="0"/>
                </a:lnTo>
                <a:lnTo>
                  <a:pt x="1943952" y="1166371"/>
                </a:lnTo>
                <a:lnTo>
                  <a:pt x="0" y="116637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770" tIns="64770" rIns="64770" bIns="6477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1700" b="1" dirty="0" smtClean="0"/>
              <a:t>Pembelian Valuta</a:t>
            </a:r>
          </a:p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1700" b="1" kern="1200" dirty="0" smtClean="0"/>
              <a:t>Asing</a:t>
            </a:r>
            <a:endParaRPr lang="id-ID" sz="1700" b="1" kern="1200" dirty="0"/>
          </a:p>
        </p:txBody>
      </p:sp>
      <p:sp>
        <p:nvSpPr>
          <p:cNvPr id="5" name="Freeform 4"/>
          <p:cNvSpPr/>
          <p:nvPr/>
        </p:nvSpPr>
        <p:spPr>
          <a:xfrm>
            <a:off x="2793693" y="1059845"/>
            <a:ext cx="2171055" cy="1357832"/>
          </a:xfrm>
          <a:custGeom>
            <a:avLst/>
            <a:gdLst>
              <a:gd name="connsiteX0" fmla="*/ 0 w 1943952"/>
              <a:gd name="connsiteY0" fmla="*/ 0 h 1166371"/>
              <a:gd name="connsiteX1" fmla="*/ 1943952 w 1943952"/>
              <a:gd name="connsiteY1" fmla="*/ 0 h 1166371"/>
              <a:gd name="connsiteX2" fmla="*/ 1943952 w 1943952"/>
              <a:gd name="connsiteY2" fmla="*/ 1166371 h 1166371"/>
              <a:gd name="connsiteX3" fmla="*/ 0 w 1943952"/>
              <a:gd name="connsiteY3" fmla="*/ 1166371 h 1166371"/>
              <a:gd name="connsiteX4" fmla="*/ 0 w 1943952"/>
              <a:gd name="connsiteY4" fmla="*/ 0 h 1166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3952" h="1166371">
                <a:moveTo>
                  <a:pt x="0" y="0"/>
                </a:moveTo>
                <a:lnTo>
                  <a:pt x="1943952" y="0"/>
                </a:lnTo>
                <a:lnTo>
                  <a:pt x="1943952" y="1166371"/>
                </a:lnTo>
                <a:lnTo>
                  <a:pt x="0" y="116637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770" tIns="64770" rIns="64770" bIns="6477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1700" b="1" kern="1200" dirty="0" smtClean="0"/>
              <a:t>Pencatatan</a:t>
            </a:r>
          </a:p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1700" b="1" dirty="0" smtClean="0"/>
              <a:t>Bunga Bank</a:t>
            </a:r>
            <a:endParaRPr lang="id-ID" sz="1700" b="1" kern="1200" dirty="0"/>
          </a:p>
        </p:txBody>
      </p:sp>
      <p:sp>
        <p:nvSpPr>
          <p:cNvPr id="7" name="Freeform 6"/>
          <p:cNvSpPr/>
          <p:nvPr/>
        </p:nvSpPr>
        <p:spPr>
          <a:xfrm>
            <a:off x="5220072" y="1069445"/>
            <a:ext cx="2171055" cy="1357832"/>
          </a:xfrm>
          <a:custGeom>
            <a:avLst/>
            <a:gdLst>
              <a:gd name="connsiteX0" fmla="*/ 0 w 1943952"/>
              <a:gd name="connsiteY0" fmla="*/ 0 h 1166371"/>
              <a:gd name="connsiteX1" fmla="*/ 1943952 w 1943952"/>
              <a:gd name="connsiteY1" fmla="*/ 0 h 1166371"/>
              <a:gd name="connsiteX2" fmla="*/ 1943952 w 1943952"/>
              <a:gd name="connsiteY2" fmla="*/ 1166371 h 1166371"/>
              <a:gd name="connsiteX3" fmla="*/ 0 w 1943952"/>
              <a:gd name="connsiteY3" fmla="*/ 1166371 h 1166371"/>
              <a:gd name="connsiteX4" fmla="*/ 0 w 1943952"/>
              <a:gd name="connsiteY4" fmla="*/ 0 h 1166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3952" h="1166371">
                <a:moveTo>
                  <a:pt x="0" y="0"/>
                </a:moveTo>
                <a:lnTo>
                  <a:pt x="1943952" y="0"/>
                </a:lnTo>
                <a:lnTo>
                  <a:pt x="1943952" y="1166371"/>
                </a:lnTo>
                <a:lnTo>
                  <a:pt x="0" y="116637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770" tIns="64770" rIns="64770" bIns="6477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1700" b="1" kern="1200" dirty="0" smtClean="0"/>
              <a:t>Pengeluaran Biaya Utilitas</a:t>
            </a:r>
            <a:endParaRPr lang="id-ID" sz="1700" b="1" kern="1200" dirty="0"/>
          </a:p>
        </p:txBody>
      </p:sp>
      <p:sp>
        <p:nvSpPr>
          <p:cNvPr id="8" name="Freeform 7"/>
          <p:cNvSpPr/>
          <p:nvPr/>
        </p:nvSpPr>
        <p:spPr>
          <a:xfrm>
            <a:off x="2793692" y="2787774"/>
            <a:ext cx="2171055" cy="1357832"/>
          </a:xfrm>
          <a:custGeom>
            <a:avLst/>
            <a:gdLst>
              <a:gd name="connsiteX0" fmla="*/ 0 w 1943952"/>
              <a:gd name="connsiteY0" fmla="*/ 0 h 1166371"/>
              <a:gd name="connsiteX1" fmla="*/ 1943952 w 1943952"/>
              <a:gd name="connsiteY1" fmla="*/ 0 h 1166371"/>
              <a:gd name="connsiteX2" fmla="*/ 1943952 w 1943952"/>
              <a:gd name="connsiteY2" fmla="*/ 1166371 h 1166371"/>
              <a:gd name="connsiteX3" fmla="*/ 0 w 1943952"/>
              <a:gd name="connsiteY3" fmla="*/ 1166371 h 1166371"/>
              <a:gd name="connsiteX4" fmla="*/ 0 w 1943952"/>
              <a:gd name="connsiteY4" fmla="*/ 0 h 1166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3952" h="1166371">
                <a:moveTo>
                  <a:pt x="0" y="0"/>
                </a:moveTo>
                <a:lnTo>
                  <a:pt x="1943952" y="0"/>
                </a:lnTo>
                <a:lnTo>
                  <a:pt x="1943952" y="1166371"/>
                </a:lnTo>
                <a:lnTo>
                  <a:pt x="0" y="116637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770" tIns="64770" rIns="64770" bIns="6477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1700" b="1" kern="1200" dirty="0" smtClean="0"/>
              <a:t>Penyesuaian </a:t>
            </a:r>
          </a:p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1700" b="1" kern="1200" dirty="0" smtClean="0"/>
              <a:t>Asuransi Dibayar </a:t>
            </a:r>
          </a:p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1700" b="1" kern="1200" dirty="0" smtClean="0"/>
              <a:t>Dimuka </a:t>
            </a:r>
            <a:endParaRPr lang="id-ID" sz="1700" b="1" kern="1200" dirty="0"/>
          </a:p>
        </p:txBody>
      </p:sp>
      <p:sp>
        <p:nvSpPr>
          <p:cNvPr id="9" name="Freeform 8"/>
          <p:cNvSpPr/>
          <p:nvPr/>
        </p:nvSpPr>
        <p:spPr>
          <a:xfrm>
            <a:off x="428504" y="2775948"/>
            <a:ext cx="2171055" cy="1357832"/>
          </a:xfrm>
          <a:custGeom>
            <a:avLst/>
            <a:gdLst>
              <a:gd name="connsiteX0" fmla="*/ 0 w 1943952"/>
              <a:gd name="connsiteY0" fmla="*/ 0 h 1166371"/>
              <a:gd name="connsiteX1" fmla="*/ 1943952 w 1943952"/>
              <a:gd name="connsiteY1" fmla="*/ 0 h 1166371"/>
              <a:gd name="connsiteX2" fmla="*/ 1943952 w 1943952"/>
              <a:gd name="connsiteY2" fmla="*/ 1166371 h 1166371"/>
              <a:gd name="connsiteX3" fmla="*/ 0 w 1943952"/>
              <a:gd name="connsiteY3" fmla="*/ 1166371 h 1166371"/>
              <a:gd name="connsiteX4" fmla="*/ 0 w 1943952"/>
              <a:gd name="connsiteY4" fmla="*/ 0 h 1166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3952" h="1166371">
                <a:moveTo>
                  <a:pt x="0" y="0"/>
                </a:moveTo>
                <a:lnTo>
                  <a:pt x="1943952" y="0"/>
                </a:lnTo>
                <a:lnTo>
                  <a:pt x="1943952" y="1166371"/>
                </a:lnTo>
                <a:lnTo>
                  <a:pt x="0" y="116637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770" tIns="64770" rIns="64770" bIns="6477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1700" b="1" kern="1200" dirty="0" smtClean="0"/>
              <a:t>Pengeluaran Kas </a:t>
            </a:r>
          </a:p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1700" b="1" kern="1200" dirty="0" smtClean="0"/>
              <a:t>Operasional</a:t>
            </a:r>
            <a:endParaRPr lang="id-ID" sz="1700" b="1" kern="1200" dirty="0"/>
          </a:p>
        </p:txBody>
      </p:sp>
      <p:sp>
        <p:nvSpPr>
          <p:cNvPr id="10" name="Freeform 9"/>
          <p:cNvSpPr/>
          <p:nvPr/>
        </p:nvSpPr>
        <p:spPr>
          <a:xfrm>
            <a:off x="5220071" y="2802991"/>
            <a:ext cx="2171055" cy="1357832"/>
          </a:xfrm>
          <a:custGeom>
            <a:avLst/>
            <a:gdLst>
              <a:gd name="connsiteX0" fmla="*/ 0 w 1943952"/>
              <a:gd name="connsiteY0" fmla="*/ 0 h 1166371"/>
              <a:gd name="connsiteX1" fmla="*/ 1943952 w 1943952"/>
              <a:gd name="connsiteY1" fmla="*/ 0 h 1166371"/>
              <a:gd name="connsiteX2" fmla="*/ 1943952 w 1943952"/>
              <a:gd name="connsiteY2" fmla="*/ 1166371 h 1166371"/>
              <a:gd name="connsiteX3" fmla="*/ 0 w 1943952"/>
              <a:gd name="connsiteY3" fmla="*/ 1166371 h 1166371"/>
              <a:gd name="connsiteX4" fmla="*/ 0 w 1943952"/>
              <a:gd name="connsiteY4" fmla="*/ 0 h 1166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3952" h="1166371">
                <a:moveTo>
                  <a:pt x="0" y="0"/>
                </a:moveTo>
                <a:lnTo>
                  <a:pt x="1943952" y="0"/>
                </a:lnTo>
                <a:lnTo>
                  <a:pt x="1943952" y="1166371"/>
                </a:lnTo>
                <a:lnTo>
                  <a:pt x="0" y="116637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770" tIns="64770" rIns="64770" bIns="6477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1700" b="1" kern="1200" dirty="0" smtClean="0"/>
              <a:t>Rekonsiliasi PPN</a:t>
            </a:r>
            <a:endParaRPr lang="id-ID" sz="1700" b="1" kern="1200" dirty="0"/>
          </a:p>
        </p:txBody>
      </p:sp>
    </p:spTree>
    <p:extLst>
      <p:ext uri="{BB962C8B-B14F-4D97-AF65-F5344CB8AC3E}">
        <p14:creationId xmlns:p14="http://schemas.microsoft.com/office/powerpoint/2010/main" val="41750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7504" y="195486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FFC000"/>
                </a:solidFill>
              </a:rPr>
              <a:t>Pembelian Valuta Asing</a:t>
            </a:r>
            <a:endParaRPr lang="id-ID" sz="2400" b="1" i="1" dirty="0" smtClean="0">
              <a:solidFill>
                <a:srgbClr val="FFC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7505" y="1131590"/>
            <a:ext cx="6552727" cy="2232248"/>
          </a:xfrm>
        </p:spPr>
        <p:txBody>
          <a:bodyPr/>
          <a:lstStyle/>
          <a:p>
            <a:pPr lvl="0"/>
            <a:r>
              <a:rPr lang="id-ID" sz="1600" b="1" dirty="0" smtClean="0"/>
              <a:t>T</a:t>
            </a:r>
            <a:r>
              <a:rPr lang="en-ID" sz="1600" b="1" dirty="0" err="1" smtClean="0"/>
              <a:t>anggal</a:t>
            </a:r>
            <a:r>
              <a:rPr lang="en-ID" sz="1600" b="1" dirty="0" smtClean="0"/>
              <a:t> </a:t>
            </a:r>
            <a:r>
              <a:rPr lang="id-ID" sz="1600" b="1" dirty="0" smtClean="0"/>
              <a:t>31 </a:t>
            </a:r>
            <a:r>
              <a:rPr lang="en-ID" sz="1600" b="1" dirty="0" err="1" smtClean="0"/>
              <a:t>Januari</a:t>
            </a:r>
            <a:r>
              <a:rPr lang="en-ID" sz="1600" b="1" dirty="0" smtClean="0"/>
              <a:t> 2021</a:t>
            </a:r>
            <a:endParaRPr lang="id-ID" sz="1600" b="1" dirty="0" smtClean="0"/>
          </a:p>
          <a:p>
            <a:endParaRPr lang="id-ID" sz="1600" dirty="0" smtClean="0"/>
          </a:p>
          <a:p>
            <a:pPr>
              <a:lnSpc>
                <a:spcPct val="150000"/>
              </a:lnSpc>
            </a:pPr>
            <a:r>
              <a:rPr lang="en-ID" sz="1600" dirty="0" err="1"/>
              <a:t>Pembelian</a:t>
            </a:r>
            <a:r>
              <a:rPr lang="en-ID" sz="1600" dirty="0"/>
              <a:t> USD </a:t>
            </a:r>
            <a:r>
              <a:rPr lang="en-ID" sz="1600" dirty="0" err="1"/>
              <a:t>sebesar</a:t>
            </a:r>
            <a:r>
              <a:rPr lang="en-ID" sz="1600" dirty="0"/>
              <a:t> </a:t>
            </a:r>
            <a:r>
              <a:rPr lang="en-ID" sz="1600" b="1" dirty="0">
                <a:solidFill>
                  <a:srgbClr val="FFFF00"/>
                </a:solidFill>
              </a:rPr>
              <a:t>$350</a:t>
            </a:r>
            <a:r>
              <a:rPr lang="en-ID" sz="1600" dirty="0">
                <a:solidFill>
                  <a:srgbClr val="FFFF00"/>
                </a:solidFill>
              </a:rPr>
              <a:t> </a:t>
            </a:r>
            <a:r>
              <a:rPr lang="en-ID" sz="1600" dirty="0" err="1"/>
              <a:t>menggunakan</a:t>
            </a:r>
            <a:r>
              <a:rPr lang="en-ID" sz="1600" dirty="0"/>
              <a:t> bank </a:t>
            </a:r>
            <a:r>
              <a:rPr lang="en-ID" sz="1600" dirty="0" err="1">
                <a:solidFill>
                  <a:srgbClr val="FFFF00"/>
                </a:solidFill>
              </a:rPr>
              <a:t>Mandiri</a:t>
            </a:r>
            <a:r>
              <a:rPr lang="en-ID" sz="1600" dirty="0">
                <a:solidFill>
                  <a:srgbClr val="FFFF00"/>
                </a:solidFill>
              </a:rPr>
              <a:t> IDR </a:t>
            </a:r>
            <a:r>
              <a:rPr lang="en-ID" sz="1600" dirty="0" err="1"/>
              <a:t>dan</a:t>
            </a:r>
            <a:r>
              <a:rPr lang="en-ID" sz="1600" dirty="0"/>
              <a:t> </a:t>
            </a:r>
            <a:r>
              <a:rPr lang="en-ID" sz="1600" dirty="0" err="1"/>
              <a:t>ditransfer</a:t>
            </a:r>
            <a:r>
              <a:rPr lang="en-ID" sz="1600" dirty="0"/>
              <a:t> </a:t>
            </a:r>
            <a:r>
              <a:rPr lang="en-ID" sz="1600" dirty="0" err="1"/>
              <a:t>langsung</a:t>
            </a:r>
            <a:r>
              <a:rPr lang="en-ID" sz="1600" dirty="0"/>
              <a:t> </a:t>
            </a:r>
            <a:r>
              <a:rPr lang="en-ID" sz="1600" dirty="0" err="1"/>
              <a:t>ke</a:t>
            </a:r>
            <a:r>
              <a:rPr lang="en-ID" sz="1600" dirty="0"/>
              <a:t> </a:t>
            </a:r>
            <a:r>
              <a:rPr lang="en-ID" sz="1600" dirty="0" err="1"/>
              <a:t>rekening</a:t>
            </a:r>
            <a:r>
              <a:rPr lang="en-ID" sz="1600" dirty="0"/>
              <a:t> </a:t>
            </a:r>
            <a:r>
              <a:rPr lang="en-ID" sz="1600" b="1" dirty="0" err="1">
                <a:solidFill>
                  <a:srgbClr val="FFFF00"/>
                </a:solidFill>
              </a:rPr>
              <a:t>Mandiri</a:t>
            </a:r>
            <a:r>
              <a:rPr lang="en-ID" sz="1600" b="1" dirty="0">
                <a:solidFill>
                  <a:srgbClr val="FFFF00"/>
                </a:solidFill>
              </a:rPr>
              <a:t> USD</a:t>
            </a:r>
            <a:r>
              <a:rPr lang="en-ID" sz="1600" dirty="0"/>
              <a:t>. </a:t>
            </a:r>
            <a:r>
              <a:rPr lang="en-ID" sz="1600" dirty="0" err="1"/>
              <a:t>Atas</a:t>
            </a:r>
            <a:r>
              <a:rPr lang="en-ID" sz="1600" dirty="0"/>
              <a:t> </a:t>
            </a:r>
            <a:r>
              <a:rPr lang="en-ID" sz="1600" dirty="0" err="1"/>
              <a:t>transaksi</a:t>
            </a:r>
            <a:r>
              <a:rPr lang="en-ID" sz="1600" dirty="0"/>
              <a:t> </a:t>
            </a:r>
            <a:r>
              <a:rPr lang="en-ID" sz="1600" dirty="0" err="1"/>
              <a:t>ini</a:t>
            </a:r>
            <a:r>
              <a:rPr lang="en-ID" sz="1600" dirty="0"/>
              <a:t> </a:t>
            </a:r>
            <a:r>
              <a:rPr lang="en-ID" sz="1600" dirty="0" err="1"/>
              <a:t>perusahaan</a:t>
            </a:r>
            <a:r>
              <a:rPr lang="en-ID" sz="1600" dirty="0"/>
              <a:t> </a:t>
            </a:r>
            <a:r>
              <a:rPr lang="en-ID" sz="1600" dirty="0" err="1"/>
              <a:t>dikenakan</a:t>
            </a:r>
            <a:r>
              <a:rPr lang="en-ID" sz="1600" dirty="0"/>
              <a:t> </a:t>
            </a:r>
            <a:r>
              <a:rPr lang="en-ID" sz="1600" dirty="0" err="1"/>
              <a:t>biaya</a:t>
            </a:r>
            <a:r>
              <a:rPr lang="en-ID" sz="1600" dirty="0"/>
              <a:t> </a:t>
            </a:r>
            <a:r>
              <a:rPr lang="en-ID" sz="1600" dirty="0" err="1"/>
              <a:t>administrasi</a:t>
            </a:r>
            <a:r>
              <a:rPr lang="en-ID" sz="1600" dirty="0"/>
              <a:t> </a:t>
            </a:r>
            <a:r>
              <a:rPr lang="en-ID" sz="1600" dirty="0" err="1"/>
              <a:t>sebesar</a:t>
            </a:r>
            <a:r>
              <a:rPr lang="en-ID" sz="1600" dirty="0"/>
              <a:t> </a:t>
            </a:r>
            <a:r>
              <a:rPr lang="en-ID" sz="1600" dirty="0" err="1">
                <a:solidFill>
                  <a:srgbClr val="FFFF00"/>
                </a:solidFill>
              </a:rPr>
              <a:t>Rp</a:t>
            </a:r>
            <a:r>
              <a:rPr lang="en-ID" sz="1600" dirty="0">
                <a:solidFill>
                  <a:srgbClr val="FFFF00"/>
                </a:solidFill>
              </a:rPr>
              <a:t> 16.000</a:t>
            </a:r>
            <a:r>
              <a:rPr lang="en-ID" sz="1600" dirty="0"/>
              <a:t>,- (</a:t>
            </a:r>
            <a:r>
              <a:rPr lang="en-ID" sz="1600" dirty="0" err="1"/>
              <a:t>dialokasikan</a:t>
            </a:r>
            <a:r>
              <a:rPr lang="en-ID" sz="1600" dirty="0"/>
              <a:t> </a:t>
            </a:r>
            <a:r>
              <a:rPr lang="en-ID" sz="1600" dirty="0" err="1"/>
              <a:t>ke</a:t>
            </a:r>
            <a:r>
              <a:rPr lang="en-ID" sz="1600" dirty="0"/>
              <a:t> </a:t>
            </a:r>
            <a:r>
              <a:rPr lang="en-ID" sz="1600" dirty="0" err="1"/>
              <a:t>dalam</a:t>
            </a:r>
            <a:r>
              <a:rPr lang="en-ID" sz="1600" dirty="0"/>
              <a:t> </a:t>
            </a:r>
            <a:r>
              <a:rPr lang="en-ID" sz="1600" dirty="0" err="1"/>
              <a:t>akun</a:t>
            </a:r>
            <a:r>
              <a:rPr lang="en-ID" sz="1600" dirty="0"/>
              <a:t> </a:t>
            </a:r>
            <a:r>
              <a:rPr lang="en-ID" sz="1600" dirty="0" err="1">
                <a:solidFill>
                  <a:srgbClr val="FFFF00"/>
                </a:solidFill>
              </a:rPr>
              <a:t>beban</a:t>
            </a:r>
            <a:r>
              <a:rPr lang="en-ID" sz="1600" dirty="0">
                <a:solidFill>
                  <a:srgbClr val="FFFF00"/>
                </a:solidFill>
              </a:rPr>
              <a:t> lain-lain</a:t>
            </a:r>
            <a:r>
              <a:rPr lang="en-ID" sz="1600" dirty="0"/>
              <a:t>) </a:t>
            </a:r>
            <a:r>
              <a:rPr lang="en-ID" sz="1600" dirty="0" err="1"/>
              <a:t>Informasi</a:t>
            </a:r>
            <a:r>
              <a:rPr lang="en-ID" sz="1600" dirty="0"/>
              <a:t> </a:t>
            </a:r>
            <a:r>
              <a:rPr lang="en-ID" sz="1600" dirty="0" err="1"/>
              <a:t>nilai</a:t>
            </a:r>
            <a:r>
              <a:rPr lang="en-ID" sz="1600" dirty="0"/>
              <a:t> </a:t>
            </a:r>
            <a:r>
              <a:rPr lang="en-ID" sz="1600" dirty="0" err="1"/>
              <a:t>kurs</a:t>
            </a:r>
            <a:r>
              <a:rPr lang="en-ID" sz="1600" dirty="0"/>
              <a:t> </a:t>
            </a:r>
            <a:r>
              <a:rPr lang="en-ID" sz="1600" dirty="0" err="1">
                <a:solidFill>
                  <a:srgbClr val="FFFF00"/>
                </a:solidFill>
              </a:rPr>
              <a:t>Rp</a:t>
            </a:r>
            <a:r>
              <a:rPr lang="en-ID" sz="1600" dirty="0">
                <a:solidFill>
                  <a:srgbClr val="FFFF00"/>
                </a:solidFill>
              </a:rPr>
              <a:t> 15.100</a:t>
            </a:r>
            <a:r>
              <a:rPr lang="en-ID" sz="1600" dirty="0" smtClean="0">
                <a:solidFill>
                  <a:srgbClr val="FFFF00"/>
                </a:solidFill>
              </a:rPr>
              <a:t>.</a:t>
            </a:r>
            <a:endParaRPr lang="id-ID" sz="1600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60432" y="267494"/>
            <a:ext cx="362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 smtClean="0">
                <a:solidFill>
                  <a:srgbClr val="FFFF00"/>
                </a:solidFill>
              </a:rPr>
              <a:t>1</a:t>
            </a:r>
            <a:endParaRPr lang="id-ID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34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7504" y="195486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FFC000"/>
                </a:solidFill>
              </a:rPr>
              <a:t>Penerimaan Bunga</a:t>
            </a:r>
            <a:endParaRPr lang="id-ID" sz="2400" b="1" i="1" dirty="0" smtClean="0">
              <a:solidFill>
                <a:srgbClr val="FFC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7505" y="1131590"/>
            <a:ext cx="6768751" cy="1872208"/>
          </a:xfrm>
        </p:spPr>
        <p:txBody>
          <a:bodyPr/>
          <a:lstStyle/>
          <a:p>
            <a:pPr lvl="0"/>
            <a:r>
              <a:rPr lang="id-ID" sz="1600" b="1" dirty="0" smtClean="0"/>
              <a:t>T</a:t>
            </a:r>
            <a:r>
              <a:rPr lang="en-ID" sz="1600" b="1" dirty="0" err="1" smtClean="0"/>
              <a:t>anggal</a:t>
            </a:r>
            <a:r>
              <a:rPr lang="en-ID" sz="1600" b="1" dirty="0" smtClean="0"/>
              <a:t> </a:t>
            </a:r>
            <a:r>
              <a:rPr lang="id-ID" sz="1600" b="1" dirty="0" smtClean="0"/>
              <a:t>31 </a:t>
            </a:r>
            <a:r>
              <a:rPr lang="en-ID" sz="1600" b="1" dirty="0" err="1" smtClean="0"/>
              <a:t>Januari</a:t>
            </a:r>
            <a:r>
              <a:rPr lang="en-ID" sz="1600" b="1" dirty="0" smtClean="0"/>
              <a:t> 2021</a:t>
            </a:r>
            <a:endParaRPr lang="id-ID" sz="1600" b="1" dirty="0" smtClean="0"/>
          </a:p>
          <a:p>
            <a:endParaRPr lang="id-ID" sz="1600" dirty="0" smtClean="0"/>
          </a:p>
          <a:p>
            <a:pPr>
              <a:lnSpc>
                <a:spcPct val="150000"/>
              </a:lnSpc>
            </a:pPr>
            <a:r>
              <a:rPr lang="en-ID" sz="1600" dirty="0" err="1"/>
              <a:t>Pencatatan</a:t>
            </a:r>
            <a:r>
              <a:rPr lang="en-ID" sz="1600" dirty="0"/>
              <a:t> </a:t>
            </a:r>
            <a:r>
              <a:rPr lang="en-ID" sz="1600" dirty="0" err="1"/>
              <a:t>atas</a:t>
            </a:r>
            <a:r>
              <a:rPr lang="en-ID" sz="1600" dirty="0"/>
              <a:t> </a:t>
            </a:r>
            <a:r>
              <a:rPr lang="en-ID" sz="1600" dirty="0" err="1"/>
              <a:t>pendapatan</a:t>
            </a:r>
            <a:r>
              <a:rPr lang="en-ID" sz="1600" dirty="0"/>
              <a:t> </a:t>
            </a:r>
            <a:r>
              <a:rPr lang="en-ID" sz="1600" dirty="0" err="1"/>
              <a:t>bunga</a:t>
            </a:r>
            <a:r>
              <a:rPr lang="en-ID" sz="1600" dirty="0"/>
              <a:t> bank, </a:t>
            </a:r>
            <a:r>
              <a:rPr lang="en-ID" sz="1600" dirty="0" err="1"/>
              <a:t>bulan</a:t>
            </a:r>
            <a:r>
              <a:rPr lang="en-ID" sz="1600" dirty="0"/>
              <a:t> </a:t>
            </a:r>
            <a:r>
              <a:rPr lang="id-ID" sz="1600" dirty="0" smtClean="0"/>
              <a:t>J</a:t>
            </a:r>
            <a:r>
              <a:rPr lang="en-ID" sz="1600" dirty="0" err="1" smtClean="0"/>
              <a:t>anuari</a:t>
            </a:r>
            <a:r>
              <a:rPr lang="en-ID" sz="1600" dirty="0" smtClean="0"/>
              <a:t> </a:t>
            </a:r>
            <a:r>
              <a:rPr lang="en-ID" sz="1600" dirty="0"/>
              <a:t>2021 yang </a:t>
            </a:r>
            <a:endParaRPr lang="id-ID" sz="1600" dirty="0" smtClean="0"/>
          </a:p>
          <a:p>
            <a:pPr>
              <a:lnSpc>
                <a:spcPct val="150000"/>
              </a:lnSpc>
            </a:pPr>
            <a:r>
              <a:rPr lang="en-ID" sz="1600" dirty="0" err="1" smtClean="0"/>
              <a:t>diterima</a:t>
            </a:r>
            <a:r>
              <a:rPr lang="en-ID" sz="1600" dirty="0" smtClean="0"/>
              <a:t> </a:t>
            </a:r>
            <a:r>
              <a:rPr lang="en-ID" sz="1600" dirty="0" err="1"/>
              <a:t>pada</a:t>
            </a:r>
            <a:r>
              <a:rPr lang="en-ID" sz="1600" dirty="0"/>
              <a:t> </a:t>
            </a:r>
            <a:r>
              <a:rPr lang="id-ID" sz="1600" b="1" dirty="0" smtClean="0">
                <a:solidFill>
                  <a:srgbClr val="FFFF00"/>
                </a:solidFill>
              </a:rPr>
              <a:t>B</a:t>
            </a:r>
            <a:r>
              <a:rPr lang="en-ID" sz="1600" b="1" dirty="0" err="1" smtClean="0">
                <a:solidFill>
                  <a:srgbClr val="FFFF00"/>
                </a:solidFill>
              </a:rPr>
              <a:t>ank</a:t>
            </a:r>
            <a:r>
              <a:rPr lang="en-ID" sz="1600" b="1" dirty="0" smtClean="0">
                <a:solidFill>
                  <a:srgbClr val="FFFF00"/>
                </a:solidFill>
              </a:rPr>
              <a:t> </a:t>
            </a:r>
            <a:r>
              <a:rPr lang="id-ID" sz="1600" b="1" dirty="0" smtClean="0">
                <a:solidFill>
                  <a:srgbClr val="FFFF00"/>
                </a:solidFill>
              </a:rPr>
              <a:t>M</a:t>
            </a:r>
            <a:r>
              <a:rPr lang="en-ID" sz="1600" b="1" dirty="0" err="1" smtClean="0">
                <a:solidFill>
                  <a:srgbClr val="FFFF00"/>
                </a:solidFill>
              </a:rPr>
              <a:t>andiri</a:t>
            </a:r>
            <a:r>
              <a:rPr lang="en-ID" sz="1600" b="1" dirty="0" smtClean="0">
                <a:solidFill>
                  <a:srgbClr val="FFFF00"/>
                </a:solidFill>
              </a:rPr>
              <a:t> </a:t>
            </a:r>
            <a:r>
              <a:rPr lang="en-ID" sz="1600" b="1" dirty="0">
                <a:solidFill>
                  <a:srgbClr val="FFFF00"/>
                </a:solidFill>
              </a:rPr>
              <a:t>IDR</a:t>
            </a:r>
            <a:r>
              <a:rPr lang="en-ID" sz="1600" dirty="0">
                <a:solidFill>
                  <a:srgbClr val="FFFF00"/>
                </a:solidFill>
              </a:rPr>
              <a:t> </a:t>
            </a:r>
            <a:r>
              <a:rPr lang="en-ID" sz="1600" dirty="0" err="1"/>
              <a:t>perusahaan</a:t>
            </a:r>
            <a:r>
              <a:rPr lang="en-ID" sz="1600" dirty="0"/>
              <a:t> </a:t>
            </a:r>
            <a:r>
              <a:rPr lang="en-ID" sz="1600" dirty="0" err="1"/>
              <a:t>dengan</a:t>
            </a:r>
            <a:r>
              <a:rPr lang="en-ID" sz="1600" dirty="0"/>
              <a:t> </a:t>
            </a:r>
            <a:r>
              <a:rPr lang="en-ID" sz="1600" dirty="0" err="1"/>
              <a:t>nilai</a:t>
            </a:r>
            <a:r>
              <a:rPr lang="en-ID" sz="1600" dirty="0"/>
              <a:t> </a:t>
            </a:r>
            <a:r>
              <a:rPr lang="en-ID" sz="1600" dirty="0" err="1">
                <a:solidFill>
                  <a:srgbClr val="FFFF00"/>
                </a:solidFill>
              </a:rPr>
              <a:t>Rp</a:t>
            </a:r>
            <a:r>
              <a:rPr lang="en-ID" sz="1600" dirty="0">
                <a:solidFill>
                  <a:srgbClr val="FFFF00"/>
                </a:solidFill>
              </a:rPr>
              <a:t> </a:t>
            </a:r>
            <a:r>
              <a:rPr lang="en-ID" sz="1600" dirty="0" smtClean="0">
                <a:solidFill>
                  <a:srgbClr val="FFFF00"/>
                </a:solidFill>
              </a:rPr>
              <a:t>230.000</a:t>
            </a:r>
            <a:endParaRPr lang="id-ID" sz="1600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60432" y="267494"/>
            <a:ext cx="362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 smtClean="0">
                <a:solidFill>
                  <a:srgbClr val="FFFF00"/>
                </a:solidFill>
              </a:rPr>
              <a:t>2</a:t>
            </a:r>
            <a:endParaRPr lang="id-ID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14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7504" y="195486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FFC000"/>
                </a:solidFill>
              </a:rPr>
              <a:t>Pengeluaran Utilitas</a:t>
            </a:r>
            <a:endParaRPr lang="id-ID" sz="2400" b="1" i="1" dirty="0" smtClean="0">
              <a:solidFill>
                <a:srgbClr val="FFC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7505" y="1131590"/>
            <a:ext cx="6696743" cy="1368152"/>
          </a:xfrm>
        </p:spPr>
        <p:txBody>
          <a:bodyPr/>
          <a:lstStyle/>
          <a:p>
            <a:pPr lvl="0"/>
            <a:r>
              <a:rPr lang="id-ID" sz="1600" b="1" dirty="0" smtClean="0"/>
              <a:t>T</a:t>
            </a:r>
            <a:r>
              <a:rPr lang="en-ID" sz="1600" b="1" dirty="0" err="1" smtClean="0"/>
              <a:t>anggal</a:t>
            </a:r>
            <a:r>
              <a:rPr lang="en-ID" sz="1600" b="1" dirty="0" smtClean="0"/>
              <a:t> </a:t>
            </a:r>
            <a:r>
              <a:rPr lang="id-ID" sz="1600" b="1" dirty="0" smtClean="0"/>
              <a:t>31 </a:t>
            </a:r>
            <a:r>
              <a:rPr lang="en-ID" sz="1600" b="1" dirty="0" err="1" smtClean="0"/>
              <a:t>Januari</a:t>
            </a:r>
            <a:r>
              <a:rPr lang="en-ID" sz="1600" b="1" dirty="0" smtClean="0"/>
              <a:t> 2021</a:t>
            </a:r>
            <a:endParaRPr lang="id-ID" sz="1600" b="1" dirty="0" smtClean="0"/>
          </a:p>
          <a:p>
            <a:endParaRPr lang="id-ID" sz="1600" dirty="0" smtClean="0"/>
          </a:p>
          <a:p>
            <a:pPr>
              <a:lnSpc>
                <a:spcPct val="150000"/>
              </a:lnSpc>
            </a:pPr>
            <a:r>
              <a:rPr lang="en-ID" sz="1600" dirty="0" err="1"/>
              <a:t>Pencatatan</a:t>
            </a:r>
            <a:r>
              <a:rPr lang="en-ID" sz="1600" dirty="0"/>
              <a:t> </a:t>
            </a:r>
            <a:r>
              <a:rPr lang="en-ID" sz="1600" b="1" dirty="0" err="1"/>
              <a:t>biaya</a:t>
            </a:r>
            <a:r>
              <a:rPr lang="en-ID" sz="1600" b="1" dirty="0"/>
              <a:t> </a:t>
            </a:r>
            <a:r>
              <a:rPr lang="id-ID" sz="1600" b="1" dirty="0">
                <a:solidFill>
                  <a:srgbClr val="FFFF00"/>
                </a:solidFill>
              </a:rPr>
              <a:t>listrik air dan telpon</a:t>
            </a:r>
            <a:r>
              <a:rPr lang="en-ID" sz="1600" dirty="0"/>
              <a:t>, </a:t>
            </a:r>
            <a:r>
              <a:rPr lang="en-ID" sz="1600" dirty="0" err="1"/>
              <a:t>untuk</a:t>
            </a:r>
            <a:r>
              <a:rPr lang="en-ID" sz="1600" dirty="0"/>
              <a:t> </a:t>
            </a:r>
            <a:r>
              <a:rPr lang="en-ID" sz="1600" dirty="0" err="1"/>
              <a:t>pembayarannya</a:t>
            </a:r>
            <a:r>
              <a:rPr lang="en-ID" sz="1600" dirty="0"/>
              <a:t> </a:t>
            </a:r>
            <a:r>
              <a:rPr lang="en-ID" sz="1600" dirty="0" err="1"/>
              <a:t>dengan</a:t>
            </a:r>
            <a:r>
              <a:rPr lang="en-ID" sz="1600" dirty="0"/>
              <a:t> </a:t>
            </a:r>
            <a:r>
              <a:rPr lang="en-ID" sz="1600" dirty="0" err="1"/>
              <a:t>menggunakan</a:t>
            </a:r>
            <a:r>
              <a:rPr lang="en-ID" sz="1600" dirty="0"/>
              <a:t> </a:t>
            </a:r>
            <a:r>
              <a:rPr lang="en-ID" sz="1600" b="1" dirty="0" err="1">
                <a:solidFill>
                  <a:srgbClr val="FFFF00"/>
                </a:solidFill>
              </a:rPr>
              <a:t>Kas</a:t>
            </a:r>
            <a:r>
              <a:rPr lang="en-ID" sz="1600" b="1" dirty="0">
                <a:solidFill>
                  <a:srgbClr val="FFFF00"/>
                </a:solidFill>
              </a:rPr>
              <a:t> IDR</a:t>
            </a:r>
            <a:r>
              <a:rPr lang="en-ID" sz="1600" dirty="0"/>
              <a:t>. </a:t>
            </a:r>
            <a:r>
              <a:rPr lang="en-ID" sz="1600" dirty="0" err="1"/>
              <a:t>Nilai</a:t>
            </a:r>
            <a:r>
              <a:rPr lang="en-ID" sz="1600" dirty="0"/>
              <a:t> </a:t>
            </a:r>
            <a:r>
              <a:rPr lang="en-ID" sz="1600" dirty="0" err="1"/>
              <a:t>biaya</a:t>
            </a:r>
            <a:r>
              <a:rPr lang="en-ID" sz="1600" dirty="0"/>
              <a:t> yang </a:t>
            </a:r>
            <a:r>
              <a:rPr lang="en-ID" sz="1600" dirty="0" err="1"/>
              <a:t>dibayarkan</a:t>
            </a:r>
            <a:r>
              <a:rPr lang="en-ID" sz="1600" dirty="0"/>
              <a:t> </a:t>
            </a:r>
            <a:r>
              <a:rPr lang="en-ID" sz="1600" dirty="0" err="1"/>
              <a:t>yaitu</a:t>
            </a:r>
            <a:r>
              <a:rPr lang="en-ID" sz="1600" dirty="0"/>
              <a:t> </a:t>
            </a:r>
            <a:r>
              <a:rPr lang="en-ID" sz="1600" b="1" dirty="0" err="1">
                <a:solidFill>
                  <a:srgbClr val="FFFF00"/>
                </a:solidFill>
              </a:rPr>
              <a:t>Rp</a:t>
            </a:r>
            <a:r>
              <a:rPr lang="en-ID" sz="1600" b="1" dirty="0">
                <a:solidFill>
                  <a:srgbClr val="FFFF00"/>
                </a:solidFill>
              </a:rPr>
              <a:t> </a:t>
            </a:r>
            <a:r>
              <a:rPr lang="en-ID" sz="1600" b="1" dirty="0" smtClean="0">
                <a:solidFill>
                  <a:srgbClr val="FFFF00"/>
                </a:solidFill>
              </a:rPr>
              <a:t>550.000</a:t>
            </a:r>
            <a:endParaRPr lang="id-ID" sz="1600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60432" y="267494"/>
            <a:ext cx="362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 smtClean="0">
                <a:solidFill>
                  <a:srgbClr val="FFFF00"/>
                </a:solidFill>
              </a:rPr>
              <a:t>3</a:t>
            </a:r>
            <a:endParaRPr lang="id-ID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69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7504" y="195486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FFC000"/>
                </a:solidFill>
              </a:rPr>
              <a:t>Pengeluaran Biaya Operasional</a:t>
            </a:r>
            <a:endParaRPr lang="id-ID" sz="2400" b="1" i="1" dirty="0" smtClean="0">
              <a:solidFill>
                <a:srgbClr val="FFC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7505" y="1131590"/>
            <a:ext cx="6552727" cy="2232248"/>
          </a:xfrm>
        </p:spPr>
        <p:txBody>
          <a:bodyPr/>
          <a:lstStyle/>
          <a:p>
            <a:pPr lvl="0"/>
            <a:r>
              <a:rPr lang="id-ID" sz="1600" b="1" dirty="0" smtClean="0"/>
              <a:t>T</a:t>
            </a:r>
            <a:r>
              <a:rPr lang="en-ID" sz="1600" b="1" dirty="0" err="1" smtClean="0"/>
              <a:t>anggal</a:t>
            </a:r>
            <a:r>
              <a:rPr lang="en-ID" sz="1600" b="1" dirty="0" smtClean="0"/>
              <a:t> </a:t>
            </a:r>
            <a:r>
              <a:rPr lang="id-ID" sz="1600" b="1" dirty="0" smtClean="0"/>
              <a:t>31 </a:t>
            </a:r>
            <a:r>
              <a:rPr lang="en-ID" sz="1600" b="1" dirty="0" err="1" smtClean="0"/>
              <a:t>Januari</a:t>
            </a:r>
            <a:r>
              <a:rPr lang="en-ID" sz="1600" b="1" dirty="0" smtClean="0"/>
              <a:t> 2021</a:t>
            </a:r>
            <a:endParaRPr lang="id-ID" sz="1600" b="1" dirty="0" smtClean="0"/>
          </a:p>
          <a:p>
            <a:endParaRPr lang="id-ID" sz="1600" dirty="0" smtClean="0"/>
          </a:p>
          <a:p>
            <a:pPr>
              <a:lnSpc>
                <a:spcPct val="150000"/>
              </a:lnSpc>
            </a:pPr>
            <a:r>
              <a:rPr lang="en-ID" sz="1600" dirty="0" err="1"/>
              <a:t>Pencatatan</a:t>
            </a:r>
            <a:r>
              <a:rPr lang="en-ID" sz="1600" dirty="0"/>
              <a:t> </a:t>
            </a:r>
            <a:r>
              <a:rPr lang="en-ID" sz="1600" b="1" dirty="0" err="1">
                <a:solidFill>
                  <a:srgbClr val="FFFF00"/>
                </a:solidFill>
              </a:rPr>
              <a:t>Biaya</a:t>
            </a:r>
            <a:r>
              <a:rPr lang="en-ID" sz="1600" b="1" dirty="0">
                <a:solidFill>
                  <a:srgbClr val="FFFF00"/>
                </a:solidFill>
              </a:rPr>
              <a:t> </a:t>
            </a:r>
            <a:r>
              <a:rPr lang="en-ID" sz="1600" b="1" dirty="0" err="1">
                <a:solidFill>
                  <a:srgbClr val="FFFF00"/>
                </a:solidFill>
              </a:rPr>
              <a:t>cetak</a:t>
            </a:r>
            <a:r>
              <a:rPr lang="en-ID" sz="1600" b="1" dirty="0">
                <a:solidFill>
                  <a:srgbClr val="FFFF00"/>
                </a:solidFill>
              </a:rPr>
              <a:t> </a:t>
            </a:r>
            <a:r>
              <a:rPr lang="en-ID" sz="1600" b="1" dirty="0" err="1">
                <a:solidFill>
                  <a:srgbClr val="FFFF00"/>
                </a:solidFill>
              </a:rPr>
              <a:t>brosur</a:t>
            </a:r>
            <a:r>
              <a:rPr lang="en-ID" sz="1600" b="1" dirty="0">
                <a:solidFill>
                  <a:srgbClr val="FFFF00"/>
                </a:solidFill>
              </a:rPr>
              <a:t> </a:t>
            </a:r>
            <a:r>
              <a:rPr lang="en-ID" sz="1600" dirty="0"/>
              <a:t>(</a:t>
            </a:r>
            <a:r>
              <a:rPr lang="en-ID" sz="1600" dirty="0" err="1"/>
              <a:t>dialokasi</a:t>
            </a:r>
            <a:r>
              <a:rPr lang="en-ID" sz="1600" dirty="0"/>
              <a:t> </a:t>
            </a:r>
            <a:r>
              <a:rPr lang="en-ID" sz="1600" dirty="0" err="1"/>
              <a:t>ke</a:t>
            </a:r>
            <a:r>
              <a:rPr lang="en-ID" sz="1600" dirty="0"/>
              <a:t> </a:t>
            </a:r>
            <a:r>
              <a:rPr lang="en-ID" sz="1600" dirty="0" err="1"/>
              <a:t>dalam</a:t>
            </a:r>
            <a:r>
              <a:rPr lang="en-ID" sz="1600" dirty="0"/>
              <a:t> </a:t>
            </a:r>
            <a:r>
              <a:rPr lang="en-ID" sz="1600" dirty="0" err="1"/>
              <a:t>akun</a:t>
            </a:r>
            <a:r>
              <a:rPr lang="en-ID" sz="1600" dirty="0"/>
              <a:t> </a:t>
            </a:r>
            <a:r>
              <a:rPr lang="en-ID" sz="1600" dirty="0" err="1"/>
              <a:t>Beban</a:t>
            </a:r>
            <a:r>
              <a:rPr lang="en-ID" sz="1600" dirty="0"/>
              <a:t> </a:t>
            </a:r>
            <a:r>
              <a:rPr lang="en-ID" sz="1600" dirty="0" err="1"/>
              <a:t>Pemasaran</a:t>
            </a:r>
            <a:r>
              <a:rPr lang="en-ID" sz="1600" dirty="0"/>
              <a:t>) </a:t>
            </a:r>
            <a:r>
              <a:rPr lang="en-ID" sz="1600" dirty="0" err="1"/>
              <a:t>untuk</a:t>
            </a:r>
            <a:r>
              <a:rPr lang="en-ID" sz="1600" dirty="0"/>
              <a:t> </a:t>
            </a:r>
            <a:r>
              <a:rPr lang="en-ID" sz="1600" dirty="0" err="1"/>
              <a:t>keperluan</a:t>
            </a:r>
            <a:r>
              <a:rPr lang="en-ID" sz="1600" dirty="0"/>
              <a:t> </a:t>
            </a:r>
            <a:r>
              <a:rPr lang="en-ID" sz="1600" b="1" dirty="0" err="1">
                <a:solidFill>
                  <a:srgbClr val="FFFF00"/>
                </a:solidFill>
              </a:rPr>
              <a:t>Pemasaran</a:t>
            </a:r>
            <a:r>
              <a:rPr lang="en-ID" sz="1600" b="1" dirty="0"/>
              <a:t> </a:t>
            </a:r>
            <a:r>
              <a:rPr lang="en-ID" sz="1600" dirty="0" err="1"/>
              <a:t>perusahaan</a:t>
            </a:r>
            <a:r>
              <a:rPr lang="en-ID" sz="1600" dirty="0"/>
              <a:t>, </a:t>
            </a:r>
            <a:r>
              <a:rPr lang="en-ID" sz="1600" dirty="0" err="1"/>
              <a:t>untuk</a:t>
            </a:r>
            <a:r>
              <a:rPr lang="en-ID" sz="1600" dirty="0"/>
              <a:t> </a:t>
            </a:r>
            <a:r>
              <a:rPr lang="en-ID" sz="1600" dirty="0" err="1"/>
              <a:t>pembayaranya</a:t>
            </a:r>
            <a:r>
              <a:rPr lang="en-ID" sz="1600" dirty="0"/>
              <a:t> </a:t>
            </a:r>
            <a:r>
              <a:rPr lang="en-ID" sz="1600" dirty="0" err="1"/>
              <a:t>dengan</a:t>
            </a:r>
            <a:r>
              <a:rPr lang="en-ID" sz="1600" dirty="0"/>
              <a:t> </a:t>
            </a:r>
            <a:r>
              <a:rPr lang="en-ID" sz="1600" dirty="0" err="1"/>
              <a:t>menggunakan</a:t>
            </a:r>
            <a:r>
              <a:rPr lang="en-ID" sz="1600" dirty="0"/>
              <a:t> </a:t>
            </a:r>
            <a:r>
              <a:rPr lang="en-ID" sz="1600" b="1" dirty="0">
                <a:solidFill>
                  <a:srgbClr val="FFFF00"/>
                </a:solidFill>
              </a:rPr>
              <a:t>Bank </a:t>
            </a:r>
            <a:r>
              <a:rPr lang="en-ID" sz="1600" b="1" dirty="0" err="1">
                <a:solidFill>
                  <a:srgbClr val="FFFF00"/>
                </a:solidFill>
              </a:rPr>
              <a:t>Mandiri</a:t>
            </a:r>
            <a:r>
              <a:rPr lang="en-ID" sz="1600" b="1" dirty="0">
                <a:solidFill>
                  <a:srgbClr val="FFFF00"/>
                </a:solidFill>
              </a:rPr>
              <a:t> IDR</a:t>
            </a:r>
            <a:r>
              <a:rPr lang="en-ID" sz="1600" b="1" dirty="0"/>
              <a:t>. </a:t>
            </a:r>
            <a:r>
              <a:rPr lang="en-ID" sz="1600" dirty="0" err="1"/>
              <a:t>Nilai</a:t>
            </a:r>
            <a:r>
              <a:rPr lang="en-ID" sz="1600" dirty="0"/>
              <a:t> </a:t>
            </a:r>
            <a:r>
              <a:rPr lang="en-ID" sz="1600" dirty="0" err="1"/>
              <a:t>biaya</a:t>
            </a:r>
            <a:r>
              <a:rPr lang="en-ID" sz="1600" dirty="0"/>
              <a:t> yang </a:t>
            </a:r>
            <a:r>
              <a:rPr lang="en-ID" sz="1600" dirty="0" err="1"/>
              <a:t>dibayarkan</a:t>
            </a:r>
            <a:r>
              <a:rPr lang="en-ID" sz="1600" dirty="0"/>
              <a:t> </a:t>
            </a:r>
            <a:r>
              <a:rPr lang="en-ID" sz="1600" dirty="0" err="1"/>
              <a:t>yaitu</a:t>
            </a:r>
            <a:r>
              <a:rPr lang="en-ID" sz="1600" dirty="0"/>
              <a:t> </a:t>
            </a:r>
            <a:r>
              <a:rPr lang="en-ID" sz="1600" b="1" dirty="0" err="1">
                <a:solidFill>
                  <a:srgbClr val="FFFF00"/>
                </a:solidFill>
              </a:rPr>
              <a:t>Rp</a:t>
            </a:r>
            <a:r>
              <a:rPr lang="en-ID" sz="1600" b="1" dirty="0">
                <a:solidFill>
                  <a:srgbClr val="FFFF00"/>
                </a:solidFill>
              </a:rPr>
              <a:t> 1</a:t>
            </a:r>
            <a:r>
              <a:rPr lang="id-ID" sz="1600" b="1" dirty="0">
                <a:solidFill>
                  <a:srgbClr val="FFFF00"/>
                </a:solidFill>
              </a:rPr>
              <a:t>.200.</a:t>
            </a:r>
            <a:r>
              <a:rPr lang="en-ID" sz="1600" b="1" dirty="0" smtClean="0">
                <a:solidFill>
                  <a:srgbClr val="FFFF00"/>
                </a:solidFill>
              </a:rPr>
              <a:t>000</a:t>
            </a:r>
            <a:endParaRPr lang="id-ID" sz="1600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60432" y="267494"/>
            <a:ext cx="362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 smtClean="0">
                <a:solidFill>
                  <a:srgbClr val="FFFF00"/>
                </a:solidFill>
              </a:rPr>
              <a:t>4</a:t>
            </a:r>
            <a:endParaRPr lang="id-ID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19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7504" y="195486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FFC000"/>
                </a:solidFill>
              </a:rPr>
              <a:t>Jurnal Penyesuaian Biaya Dibayar Dimuka </a:t>
            </a:r>
            <a:endParaRPr lang="id-ID" sz="2400" b="1" i="1" dirty="0" smtClean="0">
              <a:solidFill>
                <a:srgbClr val="FFC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7505" y="1131590"/>
            <a:ext cx="6480719" cy="1800200"/>
          </a:xfrm>
        </p:spPr>
        <p:txBody>
          <a:bodyPr/>
          <a:lstStyle/>
          <a:p>
            <a:pPr lvl="0"/>
            <a:r>
              <a:rPr lang="id-ID" sz="1600" b="1" dirty="0" smtClean="0"/>
              <a:t>T</a:t>
            </a:r>
            <a:r>
              <a:rPr lang="en-ID" sz="1600" b="1" dirty="0" err="1" smtClean="0"/>
              <a:t>anggal</a:t>
            </a:r>
            <a:r>
              <a:rPr lang="en-ID" sz="1600" b="1" dirty="0" smtClean="0"/>
              <a:t> </a:t>
            </a:r>
            <a:r>
              <a:rPr lang="id-ID" sz="1600" b="1" dirty="0" smtClean="0"/>
              <a:t>31 </a:t>
            </a:r>
            <a:r>
              <a:rPr lang="en-ID" sz="1600" b="1" dirty="0" err="1" smtClean="0"/>
              <a:t>Januari</a:t>
            </a:r>
            <a:r>
              <a:rPr lang="en-ID" sz="1600" b="1" dirty="0" smtClean="0"/>
              <a:t> 2021</a:t>
            </a:r>
            <a:endParaRPr lang="id-ID" sz="1600" b="1" dirty="0" smtClean="0"/>
          </a:p>
          <a:p>
            <a:endParaRPr lang="id-ID" sz="1600" dirty="0" smtClean="0"/>
          </a:p>
          <a:p>
            <a:pPr>
              <a:lnSpc>
                <a:spcPct val="150000"/>
              </a:lnSpc>
            </a:pPr>
            <a:r>
              <a:rPr lang="id-ID" sz="1600" dirty="0"/>
              <a:t>Pencatatan atas biaya asuransi dibayar dimuka untuk periode </a:t>
            </a:r>
            <a:r>
              <a:rPr lang="id-ID" sz="1600" b="1" dirty="0">
                <a:solidFill>
                  <a:srgbClr val="FFFF00"/>
                </a:solidFill>
              </a:rPr>
              <a:t>bulan Januari</a:t>
            </a:r>
            <a:r>
              <a:rPr lang="id-ID" sz="1600" dirty="0"/>
              <a:t>. Asuransi dibayar dimuka dibayarkan pada akhir </a:t>
            </a:r>
            <a:r>
              <a:rPr lang="id-ID" sz="1600" b="1" dirty="0">
                <a:solidFill>
                  <a:srgbClr val="FFFF00"/>
                </a:solidFill>
              </a:rPr>
              <a:t>Desember 2020</a:t>
            </a:r>
            <a:r>
              <a:rPr lang="id-ID" sz="1600" dirty="0">
                <a:solidFill>
                  <a:srgbClr val="FFFF00"/>
                </a:solidFill>
              </a:rPr>
              <a:t> </a:t>
            </a:r>
            <a:r>
              <a:rPr lang="id-ID" sz="1600" dirty="0"/>
              <a:t>dan berlaku selama </a:t>
            </a:r>
            <a:r>
              <a:rPr lang="id-ID" sz="1600" b="1" dirty="0" smtClean="0">
                <a:solidFill>
                  <a:srgbClr val="FFFF00"/>
                </a:solidFill>
              </a:rPr>
              <a:t>1 tahun.</a:t>
            </a:r>
            <a:endParaRPr lang="id-ID" sz="1600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60432" y="267494"/>
            <a:ext cx="362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 smtClean="0">
                <a:solidFill>
                  <a:srgbClr val="FFFF00"/>
                </a:solidFill>
              </a:rPr>
              <a:t>5</a:t>
            </a:r>
            <a:endParaRPr lang="id-ID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55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7504" y="195486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FFC000"/>
                </a:solidFill>
              </a:rPr>
              <a:t>Jurnal Penyesuaian PPN</a:t>
            </a:r>
            <a:endParaRPr lang="id-ID" sz="2400" b="1" i="1" dirty="0" smtClean="0">
              <a:solidFill>
                <a:srgbClr val="FFC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7505" y="1131590"/>
            <a:ext cx="6624735" cy="1728192"/>
          </a:xfrm>
        </p:spPr>
        <p:txBody>
          <a:bodyPr/>
          <a:lstStyle/>
          <a:p>
            <a:pPr lvl="0"/>
            <a:r>
              <a:rPr lang="id-ID" sz="1600" b="1" dirty="0" smtClean="0"/>
              <a:t>T</a:t>
            </a:r>
            <a:r>
              <a:rPr lang="en-ID" sz="1600" b="1" dirty="0" err="1" smtClean="0"/>
              <a:t>anggal</a:t>
            </a:r>
            <a:r>
              <a:rPr lang="en-ID" sz="1600" b="1" dirty="0" smtClean="0"/>
              <a:t> </a:t>
            </a:r>
            <a:r>
              <a:rPr lang="id-ID" sz="1600" b="1" dirty="0" smtClean="0"/>
              <a:t>31 </a:t>
            </a:r>
            <a:r>
              <a:rPr lang="en-ID" sz="1600" b="1" dirty="0" err="1" smtClean="0"/>
              <a:t>Januari</a:t>
            </a:r>
            <a:r>
              <a:rPr lang="en-ID" sz="1600" b="1" dirty="0" smtClean="0"/>
              <a:t> 2021</a:t>
            </a:r>
            <a:endParaRPr lang="id-ID" sz="1600" b="1" dirty="0" smtClean="0"/>
          </a:p>
          <a:p>
            <a:endParaRPr lang="id-ID" sz="1600" dirty="0" smtClean="0"/>
          </a:p>
          <a:p>
            <a:pPr>
              <a:lnSpc>
                <a:spcPct val="150000"/>
              </a:lnSpc>
            </a:pPr>
            <a:r>
              <a:rPr lang="en-ID" sz="1600" dirty="0"/>
              <a:t>Perusahaan </a:t>
            </a:r>
            <a:r>
              <a:rPr lang="en-ID" sz="1600" dirty="0" err="1"/>
              <a:t>melakukan</a:t>
            </a:r>
            <a:r>
              <a:rPr lang="en-ID" sz="1600" dirty="0"/>
              <a:t> </a:t>
            </a:r>
            <a:r>
              <a:rPr lang="en-ID" sz="1600" dirty="0" err="1"/>
              <a:t>rekonsiliasi</a:t>
            </a:r>
            <a:r>
              <a:rPr lang="en-ID" sz="1600" dirty="0"/>
              <a:t> </a:t>
            </a:r>
            <a:r>
              <a:rPr lang="en-ID" sz="1600" b="1" dirty="0">
                <a:solidFill>
                  <a:srgbClr val="FFFF00"/>
                </a:solidFill>
              </a:rPr>
              <a:t>PPN </a:t>
            </a:r>
            <a:r>
              <a:rPr lang="en-ID" sz="1600" b="1" dirty="0" err="1">
                <a:solidFill>
                  <a:srgbClr val="FFFF00"/>
                </a:solidFill>
              </a:rPr>
              <a:t>Masukan</a:t>
            </a:r>
            <a:r>
              <a:rPr lang="en-ID" sz="1600" b="1" dirty="0">
                <a:solidFill>
                  <a:srgbClr val="FFFF00"/>
                </a:solidFill>
              </a:rPr>
              <a:t> </a:t>
            </a:r>
            <a:r>
              <a:rPr lang="en-ID" sz="1600" dirty="0" err="1"/>
              <a:t>dan</a:t>
            </a:r>
            <a:r>
              <a:rPr lang="en-ID" sz="1600" dirty="0"/>
              <a:t> </a:t>
            </a:r>
            <a:r>
              <a:rPr lang="en-ID" sz="1600" b="1" dirty="0">
                <a:solidFill>
                  <a:srgbClr val="FFFF00"/>
                </a:solidFill>
              </a:rPr>
              <a:t>PPN </a:t>
            </a:r>
            <a:r>
              <a:rPr lang="en-ID" sz="1600" b="1" dirty="0" err="1">
                <a:solidFill>
                  <a:srgbClr val="FFFF00"/>
                </a:solidFill>
              </a:rPr>
              <a:t>Keluaran</a:t>
            </a:r>
            <a:r>
              <a:rPr lang="en-ID" sz="1600" b="1" dirty="0">
                <a:solidFill>
                  <a:srgbClr val="FFFF00"/>
                </a:solidFill>
              </a:rPr>
              <a:t> </a:t>
            </a:r>
            <a:endParaRPr lang="id-ID" sz="1600" b="1" dirty="0" smtClean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en-ID" sz="1600" dirty="0" err="1" smtClean="0"/>
              <a:t>periode</a:t>
            </a:r>
            <a:r>
              <a:rPr lang="en-ID" sz="1600" dirty="0" smtClean="0"/>
              <a:t> </a:t>
            </a:r>
            <a:r>
              <a:rPr lang="en-ID" sz="1600" dirty="0" err="1"/>
              <a:t>Januari</a:t>
            </a:r>
            <a:r>
              <a:rPr lang="en-ID" sz="1600" dirty="0"/>
              <a:t> 2021</a:t>
            </a:r>
            <a:r>
              <a:rPr lang="en-ID" sz="1600" dirty="0" smtClean="0"/>
              <a:t>.</a:t>
            </a:r>
            <a:endParaRPr lang="id-ID" sz="1600" dirty="0"/>
          </a:p>
        </p:txBody>
      </p:sp>
      <p:sp>
        <p:nvSpPr>
          <p:cNvPr id="9" name="Rectangle 8"/>
          <p:cNvSpPr/>
          <p:nvPr/>
        </p:nvSpPr>
        <p:spPr>
          <a:xfrm>
            <a:off x="8460432" y="267494"/>
            <a:ext cx="362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 smtClean="0">
                <a:solidFill>
                  <a:srgbClr val="FFFF00"/>
                </a:solidFill>
              </a:rPr>
              <a:t>6</a:t>
            </a:r>
            <a:endParaRPr lang="id-ID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93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211960" y="1707654"/>
            <a:ext cx="4535488" cy="1512168"/>
          </a:xfrm>
        </p:spPr>
        <p:txBody>
          <a:bodyPr/>
          <a:lstStyle/>
          <a:p>
            <a:pPr algn="l"/>
            <a:r>
              <a:rPr lang="id-ID" altLang="ko-KR" dirty="0" smtClean="0">
                <a:solidFill>
                  <a:schemeClr val="bg1"/>
                </a:solidFill>
              </a:rPr>
              <a:t>DATA</a:t>
            </a:r>
            <a:r>
              <a:rPr lang="id-ID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id-ID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id-ID" altLang="ko-KR" dirty="0" smtClean="0">
                <a:solidFill>
                  <a:srgbClr val="FFC000"/>
                </a:solidFill>
              </a:rPr>
              <a:t>SALDO AWAL</a:t>
            </a:r>
            <a:endParaRPr lang="ko-KR" altLang="en-US" dirty="0">
              <a:solidFill>
                <a:srgbClr val="FFC000"/>
              </a:solidFill>
            </a:endParaRP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4" r="131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0063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0072" y="0"/>
            <a:ext cx="3923928" cy="5143500"/>
          </a:xfrm>
          <a:prstGeom prst="rect">
            <a:avLst/>
          </a:prstGeom>
          <a:noFill/>
          <a:ln>
            <a:noFill/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26" name="Picture 2" descr="D:\File Agus\VIDEO\Accurate\accurate-online-lit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7" b="97089" l="3301" r="97767">
                        <a14:foregroundMark x1="16311" y1="21980" x2="59417" y2="35226"/>
                        <a14:foregroundMark x1="59126" y1="9898" x2="17573" y2="20815"/>
                        <a14:foregroundMark x1="28932" y1="39156" x2="42039" y2="56186"/>
                        <a14:foregroundMark x1="66893" y1="35080" x2="81942" y2="38719"/>
                        <a14:foregroundMark x1="64660" y1="34789" x2="67961" y2="35662"/>
                        <a14:foregroundMark x1="83301" y1="39447" x2="87961" y2="40611"/>
                        <a14:foregroundMark x1="87670" y1="40611" x2="89806" y2="69869"/>
                        <a14:foregroundMark x1="90291" y1="69869" x2="61165" y2="72635"/>
                        <a14:foregroundMark x1="33689" y1="73362" x2="34175" y2="74090"/>
                        <a14:foregroundMark x1="58544" y1="21106" x2="61262" y2="57496"/>
                      </a14:backgroundRemoval>
                    </a14:imgEffect>
                    <a14:imgEffect>
                      <a14:sharpenSoften amount="8000"/>
                    </a14:imgEffect>
                    <a14:imgEffect>
                      <a14:brightnessContrast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1105942"/>
            <a:ext cx="6144735" cy="409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5289038" y="477128"/>
            <a:ext cx="403549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1">
              <a:buClrTx/>
              <a:buFontTx/>
              <a:buNone/>
            </a:pPr>
            <a:r>
              <a:rPr lang="id-ID" altLang="ko-KR" sz="4800" b="1" kern="1200" dirty="0" smtClean="0">
                <a:solidFill>
                  <a:prstClr val="white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Praktika Akuntansi</a:t>
            </a:r>
            <a:endParaRPr lang="en-US" altLang="ko-KR" sz="4800" b="1" kern="1200" dirty="0" smtClean="0">
              <a:solidFill>
                <a:prstClr val="white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52120" y="370082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200" b="1" dirty="0" smtClean="0">
                <a:solidFill>
                  <a:schemeClr val="bg1"/>
                </a:solidFill>
                <a:latin typeface="Candara" pitchFamily="34" charset="0"/>
              </a:rPr>
              <a:t>agus.maulana@upnvj.ac.id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9" t="29023" r="21713" b="29374"/>
          <a:stretch/>
        </p:blipFill>
        <p:spPr bwMode="auto">
          <a:xfrm>
            <a:off x="5368470" y="3815192"/>
            <a:ext cx="283649" cy="208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D:\File Agus\VIDEO\Tutorial Mendeley\logo youtub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74" b="90000" l="0" r="100000">
                        <a14:foregroundMark x1="47609" y1="47826" x2="54022" y2="50543"/>
                        <a14:foregroundMark x1="40217" y1="35326" x2="49022" y2="530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369" y="4060862"/>
            <a:ext cx="306751" cy="30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652120" y="4031216"/>
            <a:ext cx="1745991" cy="3407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200" b="1" dirty="0" smtClean="0">
                <a:solidFill>
                  <a:schemeClr val="bg1"/>
                </a:solidFill>
                <a:latin typeface="Candara" pitchFamily="34" charset="0"/>
              </a:rPr>
              <a:t>Studi Akuntansi Syariah</a:t>
            </a:r>
            <a:endParaRPr lang="id-ID" sz="12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20072" y="4443958"/>
            <a:ext cx="4032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altLang="ko-KR" sz="1200" b="1" kern="1200" dirty="0" smtClean="0">
                <a:solidFill>
                  <a:schemeClr val="accent6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Program Studi Akuntansi</a:t>
            </a:r>
          </a:p>
          <a:p>
            <a:r>
              <a:rPr lang="id-ID" altLang="ko-KR" sz="1200" b="1" kern="1200" dirty="0" smtClean="0">
                <a:solidFill>
                  <a:schemeClr val="accent6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Universitas Pembangunan Nasional Veteran Jakarta</a:t>
            </a:r>
            <a:endParaRPr lang="id-ID" sz="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10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07504" y="1545835"/>
            <a:ext cx="69127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d-ID" altLang="ko-KR" sz="3200" b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  <a:ea typeface="맑은 고딕" pitchFamily="50" charset="-127"/>
                <a:cs typeface="Arial" pitchFamily="34" charset="0"/>
              </a:rPr>
              <a:t>ACCURATE ONLINE</a:t>
            </a:r>
            <a:endParaRPr lang="en-US" altLang="ko-KR" sz="3200" b="1" dirty="0" smtClean="0">
              <a:ln w="19050">
                <a:solidFill>
                  <a:schemeClr val="tx1"/>
                </a:solidFill>
              </a:ln>
              <a:solidFill>
                <a:srgbClr val="FFFF00"/>
              </a:solidFill>
              <a:latin typeface="Arial Black" pitchFamily="34" charset="0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2050" name="Picture 2" descr="D:\File Agus\VIDEO\Accurate\1-min-800x50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02" t="17135" r="2720" b="11397"/>
          <a:stretch/>
        </p:blipFill>
        <p:spPr bwMode="auto">
          <a:xfrm>
            <a:off x="99152" y="1791275"/>
            <a:ext cx="6444867" cy="335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9152" y="-9739"/>
            <a:ext cx="8649311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id-ID" sz="32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PROSES TUTUP BUKU </a:t>
            </a:r>
          </a:p>
          <a:p>
            <a:pPr>
              <a:lnSpc>
                <a:spcPct val="110000"/>
              </a:lnSpc>
            </a:pPr>
            <a:r>
              <a:rPr lang="id-ID" sz="32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AKHIR BULAN &amp; MEMBUAT </a:t>
            </a:r>
          </a:p>
          <a:p>
            <a:pPr>
              <a:lnSpc>
                <a:spcPct val="110000"/>
              </a:lnSpc>
            </a:pPr>
            <a:r>
              <a:rPr lang="id-ID" sz="32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LAPORAN KEUANGAN</a:t>
            </a:r>
          </a:p>
        </p:txBody>
      </p:sp>
    </p:spTree>
    <p:extLst>
      <p:ext uri="{BB962C8B-B14F-4D97-AF65-F5344CB8AC3E}">
        <p14:creationId xmlns:p14="http://schemas.microsoft.com/office/powerpoint/2010/main" val="141329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7504" y="195486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FFC000"/>
                </a:solidFill>
              </a:rPr>
              <a:t>Proses Akhir Bulan</a:t>
            </a:r>
            <a:endParaRPr lang="id-ID" sz="2400" b="1" i="1" dirty="0" smtClean="0">
              <a:solidFill>
                <a:srgbClr val="FFC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7505" y="1131590"/>
            <a:ext cx="6624735" cy="1728192"/>
          </a:xfrm>
        </p:spPr>
        <p:txBody>
          <a:bodyPr/>
          <a:lstStyle/>
          <a:p>
            <a:pPr lvl="0"/>
            <a:r>
              <a:rPr lang="id-ID" sz="1600" b="1" dirty="0" smtClean="0"/>
              <a:t>T</a:t>
            </a:r>
            <a:r>
              <a:rPr lang="en-ID" sz="1600" b="1" dirty="0" err="1" smtClean="0"/>
              <a:t>anggal</a:t>
            </a:r>
            <a:r>
              <a:rPr lang="en-ID" sz="1600" b="1" dirty="0" smtClean="0"/>
              <a:t> </a:t>
            </a:r>
            <a:r>
              <a:rPr lang="id-ID" sz="1600" b="1" dirty="0" smtClean="0"/>
              <a:t>31 </a:t>
            </a:r>
            <a:r>
              <a:rPr lang="en-ID" sz="1600" b="1" dirty="0" err="1" smtClean="0"/>
              <a:t>Januari</a:t>
            </a:r>
            <a:r>
              <a:rPr lang="en-ID" sz="1600" b="1" dirty="0" smtClean="0"/>
              <a:t> 2021</a:t>
            </a:r>
            <a:endParaRPr lang="id-ID" sz="1600" b="1" dirty="0" smtClean="0"/>
          </a:p>
          <a:p>
            <a:endParaRPr lang="id-ID" sz="1600" dirty="0" smtClean="0"/>
          </a:p>
          <a:p>
            <a:pPr>
              <a:lnSpc>
                <a:spcPct val="150000"/>
              </a:lnSpc>
            </a:pPr>
            <a:r>
              <a:rPr lang="en-ID" sz="1600" dirty="0" err="1"/>
              <a:t>Melakukan</a:t>
            </a:r>
            <a:r>
              <a:rPr lang="en-ID" sz="1600" dirty="0"/>
              <a:t> Proses </a:t>
            </a:r>
            <a:r>
              <a:rPr lang="en-ID" sz="1600" dirty="0" err="1"/>
              <a:t>Akhir</a:t>
            </a:r>
            <a:r>
              <a:rPr lang="en-ID" sz="1600" dirty="0"/>
              <a:t> </a:t>
            </a:r>
            <a:r>
              <a:rPr lang="en-ID" sz="1600" dirty="0" err="1"/>
              <a:t>Bulan</a:t>
            </a:r>
            <a:r>
              <a:rPr lang="en-ID" sz="1600" dirty="0"/>
              <a:t> </a:t>
            </a:r>
            <a:r>
              <a:rPr lang="en-ID" sz="1600" dirty="0" err="1"/>
              <a:t>untuk</a:t>
            </a:r>
            <a:r>
              <a:rPr lang="en-ID" sz="1600" dirty="0"/>
              <a:t> </a:t>
            </a:r>
            <a:r>
              <a:rPr lang="en-ID" sz="1600" dirty="0" err="1"/>
              <a:t>periode</a:t>
            </a:r>
            <a:r>
              <a:rPr lang="en-ID" sz="1600" dirty="0"/>
              <a:t> </a:t>
            </a:r>
            <a:r>
              <a:rPr lang="en-ID" sz="1600" dirty="0" err="1"/>
              <a:t>Januari</a:t>
            </a:r>
            <a:r>
              <a:rPr lang="en-ID" sz="1600" dirty="0"/>
              <a:t> 2021.</a:t>
            </a:r>
          </a:p>
          <a:p>
            <a:pPr>
              <a:lnSpc>
                <a:spcPct val="150000"/>
              </a:lnSpc>
            </a:pPr>
            <a:r>
              <a:rPr lang="en-ID" sz="1600" dirty="0" smtClean="0"/>
              <a:t>Info</a:t>
            </a:r>
            <a:r>
              <a:rPr lang="en-ID" sz="1600" dirty="0"/>
              <a:t>: </a:t>
            </a:r>
            <a:endParaRPr lang="id-ID" sz="1600" dirty="0" smtClean="0"/>
          </a:p>
          <a:p>
            <a:pPr>
              <a:lnSpc>
                <a:spcPct val="150000"/>
              </a:lnSpc>
            </a:pPr>
            <a:r>
              <a:rPr lang="en-ID" sz="1600" dirty="0" err="1" smtClean="0"/>
              <a:t>Informasi</a:t>
            </a:r>
            <a:r>
              <a:rPr lang="en-ID" sz="1600" dirty="0" smtClean="0"/>
              <a:t> </a:t>
            </a:r>
            <a:r>
              <a:rPr lang="en-ID" sz="1600" dirty="0" err="1"/>
              <a:t>nilai</a:t>
            </a:r>
            <a:r>
              <a:rPr lang="en-ID" sz="1600" dirty="0"/>
              <a:t> </a:t>
            </a:r>
            <a:r>
              <a:rPr lang="en-ID" sz="1600" dirty="0" err="1"/>
              <a:t>kurs</a:t>
            </a:r>
            <a:r>
              <a:rPr lang="en-ID" sz="1600" dirty="0"/>
              <a:t> USD 31 </a:t>
            </a:r>
            <a:r>
              <a:rPr lang="en-ID" sz="1600" dirty="0" err="1"/>
              <a:t>Januari</a:t>
            </a:r>
            <a:r>
              <a:rPr lang="en-ID" sz="1600" dirty="0"/>
              <a:t> 2021 </a:t>
            </a:r>
            <a:r>
              <a:rPr lang="en-ID" sz="1600" dirty="0" err="1"/>
              <a:t>adalah</a:t>
            </a:r>
            <a:r>
              <a:rPr lang="en-ID" sz="1600" dirty="0"/>
              <a:t> </a:t>
            </a:r>
            <a:r>
              <a:rPr lang="en-ID" sz="1600" dirty="0" err="1"/>
              <a:t>Rp</a:t>
            </a:r>
            <a:r>
              <a:rPr lang="en-ID" sz="1600" dirty="0"/>
              <a:t> 15.100</a:t>
            </a:r>
            <a:r>
              <a:rPr lang="en-ID" sz="1600" dirty="0" smtClean="0"/>
              <a:t>.</a:t>
            </a:r>
            <a:endParaRPr lang="en-ID" sz="1600" dirty="0"/>
          </a:p>
        </p:txBody>
      </p:sp>
    </p:spTree>
    <p:extLst>
      <p:ext uri="{BB962C8B-B14F-4D97-AF65-F5344CB8AC3E}">
        <p14:creationId xmlns:p14="http://schemas.microsoft.com/office/powerpoint/2010/main" val="99673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1974</TotalTime>
  <Words>4041</Words>
  <Application>Microsoft Office PowerPoint</Application>
  <PresentationFormat>On-screen Show (16:9)</PresentationFormat>
  <Paragraphs>1065</Paragraphs>
  <Slides>92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92</vt:i4>
      </vt:variant>
    </vt:vector>
  </HeadingPairs>
  <TitlesOfParts>
    <vt:vector size="101" baseType="lpstr">
      <vt:lpstr>맑은 고딕</vt:lpstr>
      <vt:lpstr>Arial</vt:lpstr>
      <vt:lpstr>Arial Black</vt:lpstr>
      <vt:lpstr>Arial MT</vt:lpstr>
      <vt:lpstr>Calibri</vt:lpstr>
      <vt:lpstr>Candara</vt:lpstr>
      <vt:lpstr>Times New Roman</vt:lpstr>
      <vt:lpstr>Office Theme</vt:lpstr>
      <vt:lpstr>Custom Design</vt:lpstr>
      <vt:lpstr>PowerPoint Presentation</vt:lpstr>
      <vt:lpstr>PowerPoint Presentation</vt:lpstr>
      <vt:lpstr>Informasi Perusahaan</vt:lpstr>
      <vt:lpstr>Kebijakan Akuntansi</vt:lpstr>
      <vt:lpstr>PowerPoint Presentation</vt:lpstr>
      <vt:lpstr>PowerPoint Presentation</vt:lpstr>
      <vt:lpstr>PowerPoint Presentation</vt:lpstr>
      <vt:lpstr>PowerPoint Presentation</vt:lpstr>
      <vt:lpstr>DATA SALDO AWAL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Windows User</cp:lastModifiedBy>
  <cp:revision>121</cp:revision>
  <dcterms:created xsi:type="dcterms:W3CDTF">2014-04-01T16:27:38Z</dcterms:created>
  <dcterms:modified xsi:type="dcterms:W3CDTF">2021-10-12T09:59:39Z</dcterms:modified>
</cp:coreProperties>
</file>